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37"/>
  </p:notesMasterIdLst>
  <p:handoutMasterIdLst>
    <p:handoutMasterId r:id="rId38"/>
  </p:handoutMasterIdLst>
  <p:sldIdLst>
    <p:sldId id="337" r:id="rId2"/>
    <p:sldId id="389" r:id="rId3"/>
    <p:sldId id="407" r:id="rId4"/>
    <p:sldId id="417" r:id="rId5"/>
    <p:sldId id="418" r:id="rId6"/>
    <p:sldId id="406" r:id="rId7"/>
    <p:sldId id="422" r:id="rId8"/>
    <p:sldId id="420" r:id="rId9"/>
    <p:sldId id="421" r:id="rId10"/>
    <p:sldId id="424" r:id="rId11"/>
    <p:sldId id="423" r:id="rId12"/>
    <p:sldId id="425" r:id="rId13"/>
    <p:sldId id="426" r:id="rId14"/>
    <p:sldId id="427" r:id="rId15"/>
    <p:sldId id="428" r:id="rId16"/>
    <p:sldId id="429" r:id="rId17"/>
    <p:sldId id="431" r:id="rId18"/>
    <p:sldId id="430" r:id="rId19"/>
    <p:sldId id="432" r:id="rId20"/>
    <p:sldId id="433" r:id="rId21"/>
    <p:sldId id="434" r:id="rId22"/>
    <p:sldId id="435" r:id="rId23"/>
    <p:sldId id="436" r:id="rId24"/>
    <p:sldId id="442" r:id="rId25"/>
    <p:sldId id="437" r:id="rId26"/>
    <p:sldId id="443" r:id="rId27"/>
    <p:sldId id="444" r:id="rId28"/>
    <p:sldId id="445" r:id="rId29"/>
    <p:sldId id="446" r:id="rId30"/>
    <p:sldId id="448" r:id="rId31"/>
    <p:sldId id="447" r:id="rId32"/>
    <p:sldId id="449" r:id="rId33"/>
    <p:sldId id="450" r:id="rId34"/>
    <p:sldId id="451" r:id="rId35"/>
    <p:sldId id="452" r:id="rId36"/>
  </p:sldIdLst>
  <p:sldSz cx="9145588" cy="5145088"/>
  <p:notesSz cx="6858000" cy="9144000"/>
  <p:embeddedFontLst>
    <p:embeddedFont>
      <p:font typeface="Tahoma" panose="020B0604030504040204" pitchFamily="34" charset="0"/>
      <p:regular r:id="rId39"/>
      <p:bold r:id="rId40"/>
    </p:embeddedFont>
    <p:embeddedFont>
      <p:font typeface="微软雅黑 Light" panose="020B0502040204020203" pitchFamily="34" charset="-122"/>
      <p:regular r:id="rId41"/>
    </p:embeddedFont>
    <p:embeddedFont>
      <p:font typeface="Pirulen" panose="020B0604020202020204" charset="0"/>
      <p:regular r:id="rId42"/>
    </p:embeddedFont>
    <p:embeddedFont>
      <p:font typeface="华文宋体" panose="02010600040101010101" pitchFamily="2" charset="-122"/>
      <p:regular r:id="rId43"/>
    </p:embeddedFont>
    <p:embeddedFont>
      <p:font typeface="Impact" panose="020B0806030902050204" pitchFamily="34" charset="0"/>
      <p:regular r:id="rId44"/>
    </p:embeddedFont>
    <p:embeddedFont>
      <p:font typeface="微软雅黑" panose="020B0503020204020204" pitchFamily="34" charset="-122"/>
      <p:regular r:id="rId45"/>
      <p:bold r:id="rId46"/>
    </p:embeddedFont>
    <p:embeddedFont>
      <p:font typeface="Arial Unicode MS" panose="020B0604020202020204" pitchFamily="34" charset="-122"/>
      <p:regular r:id="rId47"/>
    </p:embeddedFont>
    <p:embeddedFont>
      <p:font typeface="黑体" panose="02010609060101010101" pitchFamily="49" charset="-122"/>
      <p:regular r:id="rId48"/>
    </p:embeddedFont>
    <p:embeddedFont>
      <p:font typeface="方正兰亭黑_GBK" panose="02000000000000000000" pitchFamily="2" charset="-122"/>
      <p:regular r:id="rId49"/>
    </p:embeddedFont>
    <p:embeddedFont>
      <p:font typeface="Amelia BT" panose="02010600030101010101"/>
      <p:regular r:id="rId50"/>
    </p:embeddedFont>
    <p:embeddedFont>
      <p:font typeface="Calibri" panose="020F0502020204030204" pitchFamily="34" charset="0"/>
      <p:regular r:id="rId51"/>
      <p:bold r:id="rId52"/>
      <p:italic r:id="rId53"/>
      <p:boldItalic r:id="rId54"/>
    </p:embeddedFont>
    <p:embeddedFont>
      <p:font typeface="Segoe UI" panose="020B0502040204020203" pitchFamily="34" charset="0"/>
      <p:regular r:id="rId55"/>
      <p:bold r:id="rId56"/>
      <p:italic r:id="rId57"/>
      <p:boldItalic r:id="rId58"/>
    </p:embeddedFont>
  </p:embeddedFontLst>
  <p:defaultTextStyle>
    <a:defPPr>
      <a:defRPr lang="en-US"/>
    </a:defPPr>
    <a:lvl1pPr algn="ctr" rtl="0" fontAlgn="base">
      <a:spcBef>
        <a:spcPct val="0"/>
      </a:spcBef>
      <a:spcAft>
        <a:spcPct val="0"/>
      </a:spcAft>
      <a:defRPr kern="1200">
        <a:solidFill>
          <a:schemeClr val="tx1"/>
        </a:solidFill>
        <a:latin typeface="Amelia BT" pitchFamily="82" charset="0"/>
        <a:ea typeface="+mn-ea"/>
        <a:cs typeface="+mn-cs"/>
      </a:defRPr>
    </a:lvl1pPr>
    <a:lvl2pPr marL="362925" algn="ctr" rtl="0" fontAlgn="base">
      <a:spcBef>
        <a:spcPct val="0"/>
      </a:spcBef>
      <a:spcAft>
        <a:spcPct val="0"/>
      </a:spcAft>
      <a:defRPr kern="1200">
        <a:solidFill>
          <a:schemeClr val="tx1"/>
        </a:solidFill>
        <a:latin typeface="Amelia BT" pitchFamily="82" charset="0"/>
        <a:ea typeface="+mn-ea"/>
        <a:cs typeface="+mn-cs"/>
      </a:defRPr>
    </a:lvl2pPr>
    <a:lvl3pPr marL="725851" algn="ctr" rtl="0" fontAlgn="base">
      <a:spcBef>
        <a:spcPct val="0"/>
      </a:spcBef>
      <a:spcAft>
        <a:spcPct val="0"/>
      </a:spcAft>
      <a:defRPr kern="1200">
        <a:solidFill>
          <a:schemeClr val="tx1"/>
        </a:solidFill>
        <a:latin typeface="Amelia BT" pitchFamily="82" charset="0"/>
        <a:ea typeface="+mn-ea"/>
        <a:cs typeface="+mn-cs"/>
      </a:defRPr>
    </a:lvl3pPr>
    <a:lvl4pPr marL="1088776" algn="ctr" rtl="0" fontAlgn="base">
      <a:spcBef>
        <a:spcPct val="0"/>
      </a:spcBef>
      <a:spcAft>
        <a:spcPct val="0"/>
      </a:spcAft>
      <a:defRPr kern="1200">
        <a:solidFill>
          <a:schemeClr val="tx1"/>
        </a:solidFill>
        <a:latin typeface="Amelia BT" pitchFamily="82" charset="0"/>
        <a:ea typeface="+mn-ea"/>
        <a:cs typeface="+mn-cs"/>
      </a:defRPr>
    </a:lvl4pPr>
    <a:lvl5pPr marL="1451701" algn="ctr" rtl="0" fontAlgn="base">
      <a:spcBef>
        <a:spcPct val="0"/>
      </a:spcBef>
      <a:spcAft>
        <a:spcPct val="0"/>
      </a:spcAft>
      <a:defRPr kern="1200">
        <a:solidFill>
          <a:schemeClr val="tx1"/>
        </a:solidFill>
        <a:latin typeface="Amelia BT" pitchFamily="82" charset="0"/>
        <a:ea typeface="+mn-ea"/>
        <a:cs typeface="+mn-cs"/>
      </a:defRPr>
    </a:lvl5pPr>
    <a:lvl6pPr marL="1814627" algn="l" defTabSz="725851" rtl="0" eaLnBrk="1" latinLnBrk="0" hangingPunct="1">
      <a:defRPr kern="1200">
        <a:solidFill>
          <a:schemeClr val="tx1"/>
        </a:solidFill>
        <a:latin typeface="Amelia BT" pitchFamily="82" charset="0"/>
        <a:ea typeface="+mn-ea"/>
        <a:cs typeface="+mn-cs"/>
      </a:defRPr>
    </a:lvl6pPr>
    <a:lvl7pPr marL="2177552" algn="l" defTabSz="725851" rtl="0" eaLnBrk="1" latinLnBrk="0" hangingPunct="1">
      <a:defRPr kern="1200">
        <a:solidFill>
          <a:schemeClr val="tx1"/>
        </a:solidFill>
        <a:latin typeface="Amelia BT" pitchFamily="82" charset="0"/>
        <a:ea typeface="+mn-ea"/>
        <a:cs typeface="+mn-cs"/>
      </a:defRPr>
    </a:lvl7pPr>
    <a:lvl8pPr marL="2540478" algn="l" defTabSz="725851" rtl="0" eaLnBrk="1" latinLnBrk="0" hangingPunct="1">
      <a:defRPr kern="1200">
        <a:solidFill>
          <a:schemeClr val="tx1"/>
        </a:solidFill>
        <a:latin typeface="Amelia BT" pitchFamily="82" charset="0"/>
        <a:ea typeface="+mn-ea"/>
        <a:cs typeface="+mn-cs"/>
      </a:defRPr>
    </a:lvl8pPr>
    <a:lvl9pPr marL="2903403" algn="l" defTabSz="725851" rtl="0" eaLnBrk="1" latinLnBrk="0" hangingPunct="1">
      <a:defRPr kern="1200">
        <a:solidFill>
          <a:schemeClr val="tx1"/>
        </a:solidFill>
        <a:latin typeface="Amelia BT" pitchFamily="82" charset="0"/>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4D86"/>
    <a:srgbClr val="005D7E"/>
    <a:srgbClr val="0099CC"/>
    <a:srgbClr val="0099FF"/>
    <a:srgbClr val="3399FF"/>
    <a:srgbClr val="FF822D"/>
    <a:srgbClr val="FF7B21"/>
    <a:srgbClr val="FF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08" autoAdjust="0"/>
    <p:restoredTop sz="64037" autoAdjust="0"/>
  </p:normalViewPr>
  <p:slideViewPr>
    <p:cSldViewPr>
      <p:cViewPr varScale="1">
        <p:scale>
          <a:sx n="153" d="100"/>
          <a:sy n="153" d="100"/>
        </p:scale>
        <p:origin x="138" y="162"/>
      </p:cViewPr>
      <p:guideLst>
        <p:guide orient="horz" pos="1621"/>
        <p:guide pos="2881"/>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190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305A876-8338-4152-BCD0-3F7DED0ED60D}" type="slidenum">
              <a:rPr lang="en-US" altLang="zh-CN"/>
              <a:pPr>
                <a:defRPr/>
              </a:pPr>
              <a:t>‹#›</a:t>
            </a:fld>
            <a:endParaRPr lang="en-US" altLang="zh-CN"/>
          </a:p>
        </p:txBody>
      </p:sp>
    </p:spTree>
    <p:extLst>
      <p:ext uri="{BB962C8B-B14F-4D97-AF65-F5344CB8AC3E}">
        <p14:creationId xmlns:p14="http://schemas.microsoft.com/office/powerpoint/2010/main" val="1595512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706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F1DF050-111D-4C6F-BB0A-4346D970594C}" type="slidenum">
              <a:rPr lang="en-US" altLang="zh-CN"/>
              <a:pPr>
                <a:defRPr/>
              </a:pPr>
              <a:t>‹#›</a:t>
            </a:fld>
            <a:endParaRPr lang="en-US" altLang="zh-CN"/>
          </a:p>
        </p:txBody>
      </p:sp>
    </p:spTree>
    <p:extLst>
      <p:ext uri="{BB962C8B-B14F-4D97-AF65-F5344CB8AC3E}">
        <p14:creationId xmlns:p14="http://schemas.microsoft.com/office/powerpoint/2010/main" val="12079719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charset="0"/>
        <a:ea typeface="宋体" pitchFamily="2" charset="-122"/>
        <a:cs typeface="+mn-cs"/>
      </a:defRPr>
    </a:lvl1pPr>
    <a:lvl2pPr marL="362925" algn="l" rtl="0" fontAlgn="base">
      <a:spcBef>
        <a:spcPct val="30000"/>
      </a:spcBef>
      <a:spcAft>
        <a:spcPct val="0"/>
      </a:spcAft>
      <a:defRPr sz="1000" kern="1200">
        <a:solidFill>
          <a:schemeClr val="tx1"/>
        </a:solidFill>
        <a:latin typeface="Arial" charset="0"/>
        <a:ea typeface="宋体" pitchFamily="2" charset="-122"/>
        <a:cs typeface="+mn-cs"/>
      </a:defRPr>
    </a:lvl2pPr>
    <a:lvl3pPr marL="725851" algn="l" rtl="0" fontAlgn="base">
      <a:spcBef>
        <a:spcPct val="30000"/>
      </a:spcBef>
      <a:spcAft>
        <a:spcPct val="0"/>
      </a:spcAft>
      <a:defRPr sz="1000" kern="1200">
        <a:solidFill>
          <a:schemeClr val="tx1"/>
        </a:solidFill>
        <a:latin typeface="Arial" charset="0"/>
        <a:ea typeface="宋体" pitchFamily="2" charset="-122"/>
        <a:cs typeface="+mn-cs"/>
      </a:defRPr>
    </a:lvl3pPr>
    <a:lvl4pPr marL="1088776" algn="l" rtl="0" fontAlgn="base">
      <a:spcBef>
        <a:spcPct val="30000"/>
      </a:spcBef>
      <a:spcAft>
        <a:spcPct val="0"/>
      </a:spcAft>
      <a:defRPr sz="1000" kern="1200">
        <a:solidFill>
          <a:schemeClr val="tx1"/>
        </a:solidFill>
        <a:latin typeface="Arial" charset="0"/>
        <a:ea typeface="宋体" pitchFamily="2" charset="-122"/>
        <a:cs typeface="+mn-cs"/>
      </a:defRPr>
    </a:lvl4pPr>
    <a:lvl5pPr marL="1451701" algn="l" rtl="0" fontAlgn="base">
      <a:spcBef>
        <a:spcPct val="30000"/>
      </a:spcBef>
      <a:spcAft>
        <a:spcPct val="0"/>
      </a:spcAft>
      <a:defRPr sz="1000" kern="1200">
        <a:solidFill>
          <a:schemeClr val="tx1"/>
        </a:solidFill>
        <a:latin typeface="Arial" charset="0"/>
        <a:ea typeface="宋体" pitchFamily="2" charset="-122"/>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719493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849246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334192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613349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031963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97465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501730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633872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272835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902807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97466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2202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140909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021054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875182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025304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263835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801861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59008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056263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2553505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674192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2926181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814336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5800940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1691383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506628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335608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222204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35212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462326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20832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32540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698847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082617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191039"/>
      </p:ext>
    </p:extLst>
  </p:cSld>
  <p:clrMapOvr>
    <a:masterClrMapping/>
  </p:clrMapOvr>
  <p:transition spd="slow">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390490"/>
      </p:ext>
    </p:extLst>
  </p:cSld>
  <p:clrMapOvr>
    <a:masterClrMapping/>
  </p:clrMapOvr>
  <p:transition spd="slow">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0" y="340"/>
            <a:ext cx="9145615" cy="5144408"/>
          </a:xfrm>
          <a:prstGeom prst="rect">
            <a:avLst/>
          </a:prstGeom>
        </p:spPr>
      </p:pic>
      <p:sp>
        <p:nvSpPr>
          <p:cNvPr id="10" name="矩形 9"/>
          <p:cNvSpPr/>
          <p:nvPr userDrawn="1"/>
        </p:nvSpPr>
        <p:spPr>
          <a:xfrm>
            <a:off x="0" y="208761"/>
            <a:ext cx="911427" cy="3383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1" name="矩形 10"/>
          <p:cNvSpPr/>
          <p:nvPr userDrawn="1"/>
        </p:nvSpPr>
        <p:spPr>
          <a:xfrm>
            <a:off x="911427" y="208759"/>
            <a:ext cx="8234161" cy="3383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2" name="直角三角形 11"/>
          <p:cNvSpPr/>
          <p:nvPr userDrawn="1"/>
        </p:nvSpPr>
        <p:spPr>
          <a:xfrm>
            <a:off x="8838897" y="134144"/>
            <a:ext cx="80993" cy="56264"/>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89" tIns="34295" rIns="68589" bIns="34295" anchor="ctr"/>
          <a:lstStyle/>
          <a:p>
            <a:pPr marR="0" lvl="0" indent="0" algn="ctr" fontAlgn="auto">
              <a:lnSpc>
                <a:spcPct val="120000"/>
              </a:lnSpc>
              <a:spcBef>
                <a:spcPts val="0"/>
              </a:spcBef>
              <a:spcAft>
                <a:spcPts val="0"/>
              </a:spcAft>
              <a:buClrTx/>
              <a:buSzTx/>
              <a:buFontTx/>
              <a:buNone/>
              <a:tabLst/>
            </a:pPr>
            <a:endParaRPr kumimoji="0" lang="zh-CN" altLang="en-US" sz="1400"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13" name="Rectangle 5"/>
          <p:cNvSpPr>
            <a:spLocks noChangeArrowheads="1"/>
          </p:cNvSpPr>
          <p:nvPr userDrawn="1"/>
        </p:nvSpPr>
        <p:spPr bwMode="auto">
          <a:xfrm rot="16200000">
            <a:off x="8348407" y="128553"/>
            <a:ext cx="475737" cy="505246"/>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89" tIns="34295" rIns="68589" bIns="34295" anchor="ctr"/>
          <a:lstStyle/>
          <a:p>
            <a:pPr marR="0" lvl="0" indent="0" algn="ctr" fontAlgn="auto">
              <a:lnSpc>
                <a:spcPct val="120000"/>
              </a:lnSpc>
              <a:spcBef>
                <a:spcPts val="0"/>
              </a:spcBef>
              <a:spcAft>
                <a:spcPts val="0"/>
              </a:spcAft>
              <a:buClrTx/>
              <a:buSzTx/>
              <a:buFontTx/>
              <a:buNone/>
              <a:tabLst/>
            </a:pPr>
            <a:endParaRPr kumimoji="0" lang="zh-CN" altLang="en-US" sz="1400"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4" name="TextBox 15"/>
          <p:cNvSpPr txBox="1"/>
          <p:nvPr userDrawn="1"/>
        </p:nvSpPr>
        <p:spPr>
          <a:xfrm>
            <a:off x="8333652" y="218667"/>
            <a:ext cx="505246" cy="346356"/>
          </a:xfrm>
          <a:prstGeom prst="rect">
            <a:avLst/>
          </a:prstGeom>
          <a:noFill/>
        </p:spPr>
        <p:txBody>
          <a:bodyPr wrap="square" lIns="68589" tIns="34295" rIns="68589" bIns="34295" rtlCol="0">
            <a:spAutoFit/>
          </a:bodyPr>
          <a:lstStyle/>
          <a:p>
            <a:pPr algn="ctr"/>
            <a:fld id="{2EEF1883-7A0E-4F66-9932-E581691AD397}" type="slidenum">
              <a:rPr lang="zh-CN" altLang="en-US" sz="1800" smtClean="0">
                <a:solidFill>
                  <a:srgbClr val="0070C0"/>
                </a:solidFill>
                <a:latin typeface="Arial" panose="020B0604020202020204" pitchFamily="34" charset="0"/>
                <a:ea typeface="Arial Unicode MS" panose="020B0604020202020204" pitchFamily="34" charset="-122"/>
                <a:cs typeface="Arial" panose="020B0604020202020204" pitchFamily="34" charset="0"/>
              </a:rPr>
              <a:pPr algn="ctr"/>
              <a:t>‹#›</a:t>
            </a:fld>
            <a:r>
              <a:rPr lang="zh-CN" altLang="en-US" sz="1800" dirty="0" smtClean="0">
                <a:solidFill>
                  <a:srgbClr val="0070C0"/>
                </a:solidFill>
                <a:latin typeface="Arial" panose="020B0604020202020204" pitchFamily="34" charset="0"/>
                <a:ea typeface="Arial Unicode MS" panose="020B0604020202020204" pitchFamily="34" charset="-122"/>
                <a:cs typeface="Arial" panose="020B0604020202020204" pitchFamily="34" charset="0"/>
              </a:rPr>
              <a:t> </a:t>
            </a:r>
            <a:endParaRPr lang="zh-CN" altLang="en-US" sz="1800" b="0" dirty="0">
              <a:solidFill>
                <a:srgbClr val="0070C0"/>
              </a:solidFill>
              <a:latin typeface="Arial" panose="020B0604020202020204" pitchFamily="34" charset="0"/>
              <a:ea typeface="Arial Unicode MS" panose="020B0604020202020204" pitchFamily="34" charset="-122"/>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Lst>
  <p:transition spd="slow">
    <p:cover/>
  </p:transition>
  <p:timing>
    <p:tnLst>
      <p:par>
        <p:cTn id="1" dur="indefinite" restart="never" nodeType="tmRoot"/>
      </p:par>
    </p:tnLst>
  </p:timing>
  <p:txStyles>
    <p:titleStyle>
      <a:lvl1pPr algn="l" rtl="0" eaLnBrk="0" fontAlgn="base" hangingPunct="0">
        <a:spcBef>
          <a:spcPct val="0"/>
        </a:spcBef>
        <a:spcAft>
          <a:spcPct val="0"/>
        </a:spcAft>
        <a:defRPr sz="3500" b="1">
          <a:solidFill>
            <a:schemeClr val="tx2"/>
          </a:solidFill>
          <a:latin typeface="+mj-lt"/>
          <a:ea typeface="+mj-ea"/>
          <a:cs typeface="+mj-cs"/>
        </a:defRPr>
      </a:lvl1pPr>
      <a:lvl2pPr algn="l" rtl="0" eaLnBrk="0" fontAlgn="base" hangingPunct="0">
        <a:spcBef>
          <a:spcPct val="0"/>
        </a:spcBef>
        <a:spcAft>
          <a:spcPct val="0"/>
        </a:spcAft>
        <a:defRPr sz="3500" b="1">
          <a:solidFill>
            <a:schemeClr val="tx2"/>
          </a:solidFill>
          <a:latin typeface="Arial" charset="0"/>
        </a:defRPr>
      </a:lvl2pPr>
      <a:lvl3pPr algn="l" rtl="0" eaLnBrk="0" fontAlgn="base" hangingPunct="0">
        <a:spcBef>
          <a:spcPct val="0"/>
        </a:spcBef>
        <a:spcAft>
          <a:spcPct val="0"/>
        </a:spcAft>
        <a:defRPr sz="3500" b="1">
          <a:solidFill>
            <a:schemeClr val="tx2"/>
          </a:solidFill>
          <a:latin typeface="Arial" charset="0"/>
        </a:defRPr>
      </a:lvl3pPr>
      <a:lvl4pPr algn="l" rtl="0" eaLnBrk="0" fontAlgn="base" hangingPunct="0">
        <a:spcBef>
          <a:spcPct val="0"/>
        </a:spcBef>
        <a:spcAft>
          <a:spcPct val="0"/>
        </a:spcAft>
        <a:defRPr sz="3500" b="1">
          <a:solidFill>
            <a:schemeClr val="tx2"/>
          </a:solidFill>
          <a:latin typeface="Arial" charset="0"/>
        </a:defRPr>
      </a:lvl4pPr>
      <a:lvl5pPr algn="l" rtl="0" eaLnBrk="0" fontAlgn="base" hangingPunct="0">
        <a:spcBef>
          <a:spcPct val="0"/>
        </a:spcBef>
        <a:spcAft>
          <a:spcPct val="0"/>
        </a:spcAft>
        <a:defRPr sz="3500" b="1">
          <a:solidFill>
            <a:schemeClr val="tx2"/>
          </a:solidFill>
          <a:latin typeface="Arial" charset="0"/>
        </a:defRPr>
      </a:lvl5pPr>
      <a:lvl6pPr marL="362925" algn="l" rtl="0" fontAlgn="base">
        <a:spcBef>
          <a:spcPct val="0"/>
        </a:spcBef>
        <a:spcAft>
          <a:spcPct val="0"/>
        </a:spcAft>
        <a:defRPr sz="3500" b="1">
          <a:solidFill>
            <a:schemeClr val="tx2"/>
          </a:solidFill>
          <a:latin typeface="Arial" charset="0"/>
        </a:defRPr>
      </a:lvl6pPr>
      <a:lvl7pPr marL="725851" algn="l" rtl="0" fontAlgn="base">
        <a:spcBef>
          <a:spcPct val="0"/>
        </a:spcBef>
        <a:spcAft>
          <a:spcPct val="0"/>
        </a:spcAft>
        <a:defRPr sz="3500" b="1">
          <a:solidFill>
            <a:schemeClr val="tx2"/>
          </a:solidFill>
          <a:latin typeface="Arial" charset="0"/>
        </a:defRPr>
      </a:lvl7pPr>
      <a:lvl8pPr marL="1088776" algn="l" rtl="0" fontAlgn="base">
        <a:spcBef>
          <a:spcPct val="0"/>
        </a:spcBef>
        <a:spcAft>
          <a:spcPct val="0"/>
        </a:spcAft>
        <a:defRPr sz="3500" b="1">
          <a:solidFill>
            <a:schemeClr val="tx2"/>
          </a:solidFill>
          <a:latin typeface="Arial" charset="0"/>
        </a:defRPr>
      </a:lvl8pPr>
      <a:lvl9pPr marL="1451701" algn="l" rtl="0" fontAlgn="base">
        <a:spcBef>
          <a:spcPct val="0"/>
        </a:spcBef>
        <a:spcAft>
          <a:spcPct val="0"/>
        </a:spcAft>
        <a:defRPr sz="3500" b="1">
          <a:solidFill>
            <a:schemeClr val="tx2"/>
          </a:solidFill>
          <a:latin typeface="Arial" charset="0"/>
        </a:defRPr>
      </a:lvl9pPr>
    </p:titleStyle>
    <p:bodyStyle>
      <a:lvl1pPr marL="272194" indent="-272194" algn="l" rtl="0" eaLnBrk="0" fontAlgn="base" hangingPunct="0">
        <a:spcBef>
          <a:spcPct val="20000"/>
        </a:spcBef>
        <a:spcAft>
          <a:spcPct val="0"/>
        </a:spcAft>
        <a:buChar char="•"/>
        <a:defRPr sz="2500">
          <a:solidFill>
            <a:schemeClr val="tx1"/>
          </a:solidFill>
          <a:latin typeface="+mn-lt"/>
          <a:ea typeface="+mn-ea"/>
          <a:cs typeface="+mn-cs"/>
        </a:defRPr>
      </a:lvl1pPr>
      <a:lvl2pPr marL="589754" indent="-226828" algn="l" rtl="0" eaLnBrk="0" fontAlgn="base" hangingPunct="0">
        <a:spcBef>
          <a:spcPct val="20000"/>
        </a:spcBef>
        <a:spcAft>
          <a:spcPct val="0"/>
        </a:spcAft>
        <a:buChar char="–"/>
        <a:defRPr sz="2200">
          <a:solidFill>
            <a:schemeClr val="tx1"/>
          </a:solidFill>
          <a:latin typeface="+mn-lt"/>
        </a:defRPr>
      </a:lvl2pPr>
      <a:lvl3pPr marL="907313" indent="-181463" algn="l" rtl="0" eaLnBrk="0" fontAlgn="base" hangingPunct="0">
        <a:spcBef>
          <a:spcPct val="20000"/>
        </a:spcBef>
        <a:spcAft>
          <a:spcPct val="0"/>
        </a:spcAft>
        <a:buChar char="•"/>
        <a:defRPr sz="1900">
          <a:solidFill>
            <a:schemeClr val="tx1"/>
          </a:solidFill>
          <a:latin typeface="+mn-lt"/>
        </a:defRPr>
      </a:lvl3pPr>
      <a:lvl4pPr marL="1270239" indent="-181463" algn="l" rtl="0" eaLnBrk="0" fontAlgn="base" hangingPunct="0">
        <a:spcBef>
          <a:spcPct val="20000"/>
        </a:spcBef>
        <a:spcAft>
          <a:spcPct val="0"/>
        </a:spcAft>
        <a:buChar char="–"/>
        <a:defRPr sz="1600">
          <a:solidFill>
            <a:schemeClr val="tx1"/>
          </a:solidFill>
          <a:latin typeface="+mn-lt"/>
        </a:defRPr>
      </a:lvl4pPr>
      <a:lvl5pPr marL="1633164" indent="-181463" algn="l" rtl="0" eaLnBrk="0" fontAlgn="base" hangingPunct="0">
        <a:spcBef>
          <a:spcPct val="20000"/>
        </a:spcBef>
        <a:spcAft>
          <a:spcPct val="0"/>
        </a:spcAft>
        <a:buChar char="»"/>
        <a:defRPr sz="1600">
          <a:solidFill>
            <a:schemeClr val="tx1"/>
          </a:solidFill>
          <a:latin typeface="+mn-lt"/>
        </a:defRPr>
      </a:lvl5pPr>
      <a:lvl6pPr marL="1996089" indent="-181463" algn="l" rtl="0" fontAlgn="base">
        <a:spcBef>
          <a:spcPct val="20000"/>
        </a:spcBef>
        <a:spcAft>
          <a:spcPct val="0"/>
        </a:spcAft>
        <a:buChar char="»"/>
        <a:defRPr sz="1600">
          <a:solidFill>
            <a:schemeClr val="tx1"/>
          </a:solidFill>
          <a:latin typeface="+mn-lt"/>
        </a:defRPr>
      </a:lvl6pPr>
      <a:lvl7pPr marL="2359015" indent="-181463" algn="l" rtl="0" fontAlgn="base">
        <a:spcBef>
          <a:spcPct val="20000"/>
        </a:spcBef>
        <a:spcAft>
          <a:spcPct val="0"/>
        </a:spcAft>
        <a:buChar char="»"/>
        <a:defRPr sz="1600">
          <a:solidFill>
            <a:schemeClr val="tx1"/>
          </a:solidFill>
          <a:latin typeface="+mn-lt"/>
        </a:defRPr>
      </a:lvl7pPr>
      <a:lvl8pPr marL="2721940" indent="-181463" algn="l" rtl="0" fontAlgn="base">
        <a:spcBef>
          <a:spcPct val="20000"/>
        </a:spcBef>
        <a:spcAft>
          <a:spcPct val="0"/>
        </a:spcAft>
        <a:buChar char="»"/>
        <a:defRPr sz="1600">
          <a:solidFill>
            <a:schemeClr val="tx1"/>
          </a:solidFill>
          <a:latin typeface="+mn-lt"/>
        </a:defRPr>
      </a:lvl8pPr>
      <a:lvl9pPr marL="3084866" indent="-181463" algn="l" rtl="0" fontAlgn="base">
        <a:spcBef>
          <a:spcPct val="20000"/>
        </a:spcBef>
        <a:spcAft>
          <a:spcPct val="0"/>
        </a:spcAft>
        <a:buChar char="»"/>
        <a:defRPr sz="1600">
          <a:solidFill>
            <a:schemeClr val="tx1"/>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hyperlink" Target="http://teliss.blog.163.com/" TargetMode="External"/><Relationship Id="rId5" Type="http://schemas.openxmlformats.org/officeDocument/2006/relationships/hyperlink" Target="http://weibo.com/teliss" TargetMode="Externa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9145588" cy="2953544"/>
          </a:xfrm>
          <a:prstGeom prst="rect">
            <a:avLst/>
          </a:prstGeom>
        </p:spPr>
      </p:pic>
      <p:pic>
        <p:nvPicPr>
          <p:cNvPr id="2" name="创业计划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9394" y="-823912"/>
            <a:ext cx="609600" cy="609600"/>
          </a:xfrm>
          <a:prstGeom prst="rect">
            <a:avLst/>
          </a:prstGeom>
        </p:spPr>
      </p:pic>
      <p:pic>
        <p:nvPicPr>
          <p:cNvPr id="27" name="Picture 2"/>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t="43175" b="5500"/>
          <a:stretch/>
        </p:blipFill>
        <p:spPr bwMode="auto">
          <a:xfrm>
            <a:off x="0" y="2953544"/>
            <a:ext cx="9145588" cy="219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4"/>
          <p:cNvSpPr txBox="1">
            <a:spLocks noChangeArrowheads="1"/>
          </p:cNvSpPr>
          <p:nvPr/>
        </p:nvSpPr>
        <p:spPr bwMode="auto">
          <a:xfrm>
            <a:off x="634564" y="3020988"/>
            <a:ext cx="4140059" cy="37815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2100" dirty="0" smtClean="0">
                <a:latin typeface="Arial Unicode MS" pitchFamily="34" charset="-122"/>
                <a:ea typeface="Arial Unicode MS" pitchFamily="34" charset="-122"/>
                <a:cs typeface="Arial Unicode MS" pitchFamily="34" charset="-122"/>
              </a:rPr>
              <a:t>TET BUSENESS PLAN</a:t>
            </a:r>
            <a:endParaRPr lang="zh-CN" altLang="zh-CN" sz="2100" dirty="0">
              <a:latin typeface="Arial Unicode MS" pitchFamily="34" charset="-122"/>
              <a:ea typeface="Arial Unicode MS" pitchFamily="34" charset="-122"/>
              <a:cs typeface="Arial Unicode MS" pitchFamily="34" charset="-122"/>
            </a:endParaRPr>
          </a:p>
        </p:txBody>
      </p:sp>
      <p:sp>
        <p:nvSpPr>
          <p:cNvPr id="31" name="Rectangle 4"/>
          <p:cNvSpPr txBox="1">
            <a:spLocks noChangeArrowheads="1"/>
          </p:cNvSpPr>
          <p:nvPr/>
        </p:nvSpPr>
        <p:spPr bwMode="auto">
          <a:xfrm>
            <a:off x="610394" y="3478188"/>
            <a:ext cx="5029200" cy="50405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4800" dirty="0">
                <a:latin typeface="微软雅黑" pitchFamily="34" charset="-122"/>
                <a:ea typeface="微软雅黑" pitchFamily="34" charset="-122"/>
              </a:rPr>
              <a:t>创</a:t>
            </a:r>
            <a:r>
              <a:rPr lang="zh-CN" altLang="en-US" sz="4800" dirty="0" smtClean="0">
                <a:latin typeface="微软雅黑" pitchFamily="34" charset="-122"/>
                <a:ea typeface="微软雅黑" pitchFamily="34" charset="-122"/>
              </a:rPr>
              <a:t>业</a:t>
            </a:r>
            <a:r>
              <a:rPr lang="en-US" altLang="zh-CN" sz="4800" dirty="0" smtClean="0">
                <a:latin typeface="微软雅黑" pitchFamily="34" charset="-122"/>
                <a:ea typeface="微软雅黑" pitchFamily="34" charset="-122"/>
              </a:rPr>
              <a:t>/</a:t>
            </a:r>
            <a:r>
              <a:rPr lang="zh-CN" altLang="en-US" sz="4800" dirty="0" smtClean="0">
                <a:latin typeface="微软雅黑" pitchFamily="34" charset="-122"/>
                <a:ea typeface="微软雅黑" pitchFamily="34" charset="-122"/>
              </a:rPr>
              <a:t>商业计划书</a:t>
            </a:r>
            <a:endParaRPr lang="zh-CN" altLang="zh-CN" sz="4800" dirty="0">
              <a:latin typeface="微软雅黑" pitchFamily="34" charset="-122"/>
              <a:ea typeface="微软雅黑" pitchFamily="34" charset="-122"/>
            </a:endParaRPr>
          </a:p>
        </p:txBody>
      </p:sp>
      <p:grpSp>
        <p:nvGrpSpPr>
          <p:cNvPr id="51" name="Group 12"/>
          <p:cNvGrpSpPr>
            <a:grpSpLocks/>
          </p:cNvGrpSpPr>
          <p:nvPr/>
        </p:nvGrpSpPr>
        <p:grpSpPr bwMode="auto">
          <a:xfrm>
            <a:off x="7530729" y="4454415"/>
            <a:ext cx="1004465" cy="251729"/>
            <a:chOff x="0" y="0"/>
            <a:chExt cx="868" cy="227"/>
          </a:xfrm>
        </p:grpSpPr>
        <p:sp>
          <p:nvSpPr>
            <p:cNvPr id="52" name="Rectangle 13"/>
            <p:cNvSpPr>
              <a:spLocks noChangeArrowheads="1"/>
            </p:cNvSpPr>
            <p:nvPr/>
          </p:nvSpPr>
          <p:spPr bwMode="auto">
            <a:xfrm>
              <a:off x="303" y="1"/>
              <a:ext cx="565" cy="22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dirty="0" smtClean="0">
                  <a:solidFill>
                    <a:srgbClr val="5F5F5F"/>
                  </a:solidFill>
                  <a:ea typeface="黑体" pitchFamily="49" charset="-122"/>
                </a:rPr>
                <a:t>小</a:t>
              </a:r>
              <a:r>
                <a:rPr lang="en-US" altLang="zh-CN" sz="1400" kern="0" dirty="0">
                  <a:solidFill>
                    <a:srgbClr val="5F5F5F"/>
                  </a:solidFill>
                  <a:ea typeface="黑体" pitchFamily="49" charset="-122"/>
                </a:rPr>
                <a:t>z</a:t>
              </a:r>
              <a:endParaRPr lang="en-US" altLang="zh-CN" sz="1400" kern="0" dirty="0" smtClean="0">
                <a:solidFill>
                  <a:srgbClr val="5F5F5F"/>
                </a:solidFill>
                <a:ea typeface="黑体" pitchFamily="49" charset="-122"/>
              </a:endParaRPr>
            </a:p>
          </p:txBody>
        </p:sp>
        <p:sp>
          <p:nvSpPr>
            <p:cNvPr id="53" name="Rectangle 14"/>
            <p:cNvSpPr>
              <a:spLocks noChangeArrowheads="1"/>
            </p:cNvSpPr>
            <p:nvPr/>
          </p:nvSpPr>
          <p:spPr bwMode="auto">
            <a:xfrm>
              <a:off x="0" y="0"/>
              <a:ext cx="316" cy="227"/>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F4682"/>
                </a:solidFill>
                <a:effectLst/>
                <a:uLnTx/>
                <a:uFillTx/>
              </a:endParaRPr>
            </a:p>
          </p:txBody>
        </p:sp>
        <p:pic>
          <p:nvPicPr>
            <p:cNvPr id="54" name="Picture 15" descr="R"/>
            <p:cNvPicPr>
              <a:picLocks noChangeAspect="1" noChangeArrowheads="1"/>
            </p:cNvPicPr>
            <p:nvPr/>
          </p:nvPicPr>
          <p:blipFill>
            <a:blip r:embed="rId8" cstate="email">
              <a:extLst>
                <a:ext uri="{28A0092B-C50C-407E-A947-70E740481C1C}">
                  <a14:useLocalDpi xmlns:a14="http://schemas.microsoft.com/office/drawing/2010/main" val="0"/>
                </a:ext>
              </a:extLst>
            </a:blip>
            <a:srcRect l="21938" t="21938" r="21600" b="21600"/>
            <a:stretch>
              <a:fillRect/>
            </a:stretch>
          </p:blipFill>
          <p:spPr bwMode="auto">
            <a:xfrm>
              <a:off x="60" y="21"/>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55" name="组合 54"/>
          <p:cNvGrpSpPr/>
          <p:nvPr/>
        </p:nvGrpSpPr>
        <p:grpSpPr>
          <a:xfrm>
            <a:off x="6194142" y="4454415"/>
            <a:ext cx="1005622" cy="251729"/>
            <a:chOff x="2075150" y="5387071"/>
            <a:chExt cx="1005622" cy="251729"/>
          </a:xfrm>
        </p:grpSpPr>
        <p:grpSp>
          <p:nvGrpSpPr>
            <p:cNvPr id="56" name="Group 17"/>
            <p:cNvGrpSpPr>
              <a:grpSpLocks/>
            </p:cNvGrpSpPr>
            <p:nvPr/>
          </p:nvGrpSpPr>
          <p:grpSpPr bwMode="auto">
            <a:xfrm>
              <a:off x="2075150" y="5387071"/>
              <a:ext cx="1005622" cy="251729"/>
              <a:chOff x="0" y="0"/>
              <a:chExt cx="2171" cy="568"/>
            </a:xfrm>
          </p:grpSpPr>
          <p:sp>
            <p:nvSpPr>
              <p:cNvPr id="58" name="Rectangle 18"/>
              <p:cNvSpPr>
                <a:spLocks noChangeArrowheads="1"/>
              </p:cNvSpPr>
              <p:nvPr/>
            </p:nvSpPr>
            <p:spPr bwMode="auto">
              <a:xfrm>
                <a:off x="759" y="2"/>
                <a:ext cx="1412" cy="56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ea typeface="黑体" pitchFamily="49" charset="-122"/>
                  </a:rPr>
                  <a:t>策划部</a:t>
                </a:r>
                <a:endParaRPr kumimoji="0" lang="zh-CN" altLang="zh-CN" sz="1400" b="0" i="0" u="none" strike="noStrike" kern="0" cap="none" spc="0" normalizeH="0" baseline="0" noProof="0" dirty="0" smtClean="0">
                  <a:ln>
                    <a:noFill/>
                  </a:ln>
                  <a:solidFill>
                    <a:srgbClr val="5F5F5F"/>
                  </a:solidFill>
                  <a:effectLst/>
                  <a:uLnTx/>
                  <a:uFillTx/>
                  <a:ea typeface="黑体" pitchFamily="49" charset="-122"/>
                </a:endParaRPr>
              </a:p>
            </p:txBody>
          </p:sp>
          <p:sp>
            <p:nvSpPr>
              <p:cNvPr id="59" name="Rectangle 19"/>
              <p:cNvSpPr>
                <a:spLocks noChangeArrowheads="1"/>
              </p:cNvSpPr>
              <p:nvPr/>
            </p:nvSpPr>
            <p:spPr bwMode="auto">
              <a:xfrm>
                <a:off x="0" y="0"/>
                <a:ext cx="791" cy="567"/>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F4682"/>
                  </a:solidFill>
                  <a:effectLst/>
                  <a:uLnTx/>
                  <a:uFillTx/>
                </a:endParaRPr>
              </a:p>
            </p:txBody>
          </p:sp>
        </p:grpSp>
        <p:pic>
          <p:nvPicPr>
            <p:cNvPr id="57" name="Picture 20" descr="YZM"/>
            <p:cNvPicPr>
              <a:picLocks noChangeAspect="1" noChangeArrowheads="1"/>
            </p:cNvPicPr>
            <p:nvPr/>
          </p:nvPicPr>
          <p:blipFill>
            <a:blip r:embed="rId9" cstate="email">
              <a:extLst>
                <a:ext uri="{28A0092B-C50C-407E-A947-70E740481C1C}">
                  <a14:useLocalDpi xmlns:a14="http://schemas.microsoft.com/office/drawing/2010/main" val="0"/>
                </a:ext>
              </a:extLst>
            </a:blip>
            <a:srcRect l="19418" t="19418" r="16699" b="16699"/>
            <a:stretch>
              <a:fillRect/>
            </a:stretch>
          </p:blipFill>
          <p:spPr bwMode="auto">
            <a:xfrm>
              <a:off x="2136483" y="5413686"/>
              <a:ext cx="209456" cy="200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2" name="组合 31"/>
          <p:cNvGrpSpPr/>
          <p:nvPr/>
        </p:nvGrpSpPr>
        <p:grpSpPr>
          <a:xfrm>
            <a:off x="853758" y="361435"/>
            <a:ext cx="371394" cy="382309"/>
            <a:chOff x="7127876" y="5013176"/>
            <a:chExt cx="495300" cy="509588"/>
          </a:xfrm>
        </p:grpSpPr>
        <p:sp>
          <p:nvSpPr>
            <p:cNvPr id="34" name="Oval 9"/>
            <p:cNvSpPr>
              <a:spLocks noChangeArrowheads="1"/>
            </p:cNvSpPr>
            <p:nvPr/>
          </p:nvSpPr>
          <p:spPr bwMode="auto">
            <a:xfrm>
              <a:off x="7127876" y="5013176"/>
              <a:ext cx="495300" cy="509588"/>
            </a:xfrm>
            <a:prstGeom prst="ellipse">
              <a:avLst/>
            </a:prstGeom>
            <a:solidFill>
              <a:srgbClr val="004D8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1315621" y="361435"/>
            <a:ext cx="371394" cy="382309"/>
            <a:chOff x="7743826" y="5013176"/>
            <a:chExt cx="495300" cy="509588"/>
          </a:xfrm>
        </p:grpSpPr>
        <p:sp>
          <p:nvSpPr>
            <p:cNvPr id="60" name="Oval 10"/>
            <p:cNvSpPr>
              <a:spLocks noChangeArrowheads="1"/>
            </p:cNvSpPr>
            <p:nvPr/>
          </p:nvSpPr>
          <p:spPr bwMode="auto">
            <a:xfrm>
              <a:off x="7743826" y="5013176"/>
              <a:ext cx="495300" cy="509588"/>
            </a:xfrm>
            <a:prstGeom prst="ellipse">
              <a:avLst/>
            </a:prstGeom>
            <a:solidFill>
              <a:srgbClr val="004D8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1752485" y="361435"/>
            <a:ext cx="371394" cy="382309"/>
            <a:chOff x="8326438" y="5013176"/>
            <a:chExt cx="495300" cy="509588"/>
          </a:xfrm>
        </p:grpSpPr>
        <p:sp>
          <p:nvSpPr>
            <p:cNvPr id="63" name="Oval 11"/>
            <p:cNvSpPr>
              <a:spLocks noChangeArrowheads="1"/>
            </p:cNvSpPr>
            <p:nvPr/>
          </p:nvSpPr>
          <p:spPr bwMode="auto">
            <a:xfrm>
              <a:off x="8326438" y="5013176"/>
              <a:ext cx="495300" cy="509588"/>
            </a:xfrm>
            <a:prstGeom prst="ellipse">
              <a:avLst/>
            </a:prstGeom>
            <a:solidFill>
              <a:srgbClr val="004D8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2213157" y="361435"/>
            <a:ext cx="370204" cy="382309"/>
            <a:chOff x="8940801" y="5013176"/>
            <a:chExt cx="493712" cy="509588"/>
          </a:xfrm>
        </p:grpSpPr>
        <p:sp>
          <p:nvSpPr>
            <p:cNvPr id="66" name="Oval 12"/>
            <p:cNvSpPr>
              <a:spLocks noChangeArrowheads="1"/>
            </p:cNvSpPr>
            <p:nvPr/>
          </p:nvSpPr>
          <p:spPr bwMode="auto">
            <a:xfrm>
              <a:off x="8940801" y="5013176"/>
              <a:ext cx="493712" cy="509588"/>
            </a:xfrm>
            <a:prstGeom prst="ellipse">
              <a:avLst/>
            </a:prstGeom>
            <a:solidFill>
              <a:srgbClr val="004D8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2677400" y="361435"/>
            <a:ext cx="371394" cy="382309"/>
            <a:chOff x="9559926" y="5013176"/>
            <a:chExt cx="495300" cy="509588"/>
          </a:xfrm>
        </p:grpSpPr>
        <p:sp>
          <p:nvSpPr>
            <p:cNvPr id="69" name="Oval 13"/>
            <p:cNvSpPr>
              <a:spLocks noChangeArrowheads="1"/>
            </p:cNvSpPr>
            <p:nvPr/>
          </p:nvSpPr>
          <p:spPr bwMode="auto">
            <a:xfrm>
              <a:off x="9559926" y="5013176"/>
              <a:ext cx="495300" cy="509588"/>
            </a:xfrm>
            <a:prstGeom prst="ellipse">
              <a:avLst/>
            </a:prstGeom>
            <a:solidFill>
              <a:srgbClr val="004D8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Group 550"/>
          <p:cNvGrpSpPr>
            <a:grpSpLocks/>
          </p:cNvGrpSpPr>
          <p:nvPr/>
        </p:nvGrpSpPr>
        <p:grpSpPr bwMode="auto">
          <a:xfrm>
            <a:off x="2594060" y="-62204"/>
            <a:ext cx="4041044" cy="3635089"/>
            <a:chOff x="295" y="3475"/>
            <a:chExt cx="1407" cy="1407"/>
          </a:xfrm>
        </p:grpSpPr>
        <p:sp>
          <p:nvSpPr>
            <p:cNvPr id="3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400">
                <a:latin typeface="+mn-lt"/>
              </a:endParaRPr>
            </a:p>
          </p:txBody>
        </p:sp>
        <p:grpSp>
          <p:nvGrpSpPr>
            <p:cNvPr id="37" name="Group 552"/>
            <p:cNvGrpSpPr>
              <a:grpSpLocks/>
            </p:cNvGrpSpPr>
            <p:nvPr/>
          </p:nvGrpSpPr>
          <p:grpSpPr bwMode="auto">
            <a:xfrm>
              <a:off x="476" y="3657"/>
              <a:ext cx="1050" cy="1050"/>
              <a:chOff x="-6056" y="-2208"/>
              <a:chExt cx="2208" cy="2208"/>
            </a:xfrm>
          </p:grpSpPr>
          <p:sp>
            <p:nvSpPr>
              <p:cNvPr id="38" name="Oval 553"/>
              <p:cNvSpPr>
                <a:spLocks noChangeArrowheads="1"/>
              </p:cNvSpPr>
              <p:nvPr/>
            </p:nvSpPr>
            <p:spPr bwMode="auto">
              <a:xfrm>
                <a:off x="-6056" y="-2133"/>
                <a:ext cx="2132"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endParaRPr lang="zh-CN" altLang="en-US" sz="1400">
                  <a:latin typeface="Calibri" pitchFamily="34" charset="0"/>
                  <a:ea typeface="宋体" pitchFamily="2" charset="-122"/>
                </a:endParaRPr>
              </a:p>
            </p:txBody>
          </p:sp>
          <p:grpSp>
            <p:nvGrpSpPr>
              <p:cNvPr id="39" name="Group 554"/>
              <p:cNvGrpSpPr>
                <a:grpSpLocks/>
              </p:cNvGrpSpPr>
              <p:nvPr/>
            </p:nvGrpSpPr>
            <p:grpSpPr bwMode="auto">
              <a:xfrm>
                <a:off x="-6056" y="-2208"/>
                <a:ext cx="2208" cy="2208"/>
                <a:chOff x="-4060" y="-879"/>
                <a:chExt cx="2208" cy="2208"/>
              </a:xfrm>
            </p:grpSpPr>
            <p:grpSp>
              <p:nvGrpSpPr>
                <p:cNvPr id="40" name="Group 555"/>
                <p:cNvGrpSpPr>
                  <a:grpSpLocks/>
                </p:cNvGrpSpPr>
                <p:nvPr/>
              </p:nvGrpSpPr>
              <p:grpSpPr bwMode="auto">
                <a:xfrm>
                  <a:off x="-4060" y="-879"/>
                  <a:ext cx="2208" cy="2208"/>
                  <a:chOff x="-3924" y="-788"/>
                  <a:chExt cx="2208" cy="2208"/>
                </a:xfrm>
              </p:grpSpPr>
              <p:grpSp>
                <p:nvGrpSpPr>
                  <p:cNvPr id="78" name="Group 556"/>
                  <p:cNvGrpSpPr>
                    <a:grpSpLocks noChangeAspect="1"/>
                  </p:cNvGrpSpPr>
                  <p:nvPr/>
                </p:nvGrpSpPr>
                <p:grpSpPr bwMode="auto">
                  <a:xfrm>
                    <a:off x="-3924" y="-788"/>
                    <a:ext cx="2208" cy="2202"/>
                    <a:chOff x="168" y="696"/>
                    <a:chExt cx="1429" cy="1429"/>
                  </a:xfrm>
                </p:grpSpPr>
                <p:grpSp>
                  <p:nvGrpSpPr>
                    <p:cNvPr id="86" name="Group 557"/>
                    <p:cNvGrpSpPr>
                      <a:grpSpLocks noChangeAspect="1"/>
                    </p:cNvGrpSpPr>
                    <p:nvPr/>
                  </p:nvGrpSpPr>
                  <p:grpSpPr bwMode="auto">
                    <a:xfrm>
                      <a:off x="854" y="696"/>
                      <a:ext cx="56" cy="1429"/>
                      <a:chOff x="845" y="696"/>
                      <a:chExt cx="56" cy="1429"/>
                    </a:xfrm>
                  </p:grpSpPr>
                  <p:sp>
                    <p:nvSpPr>
                      <p:cNvPr id="90"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sp>
                    <p:nvSpPr>
                      <p:cNvPr id="91"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87" name="Group 560"/>
                    <p:cNvGrpSpPr>
                      <a:grpSpLocks noChangeAspect="1"/>
                    </p:cNvGrpSpPr>
                    <p:nvPr/>
                  </p:nvGrpSpPr>
                  <p:grpSpPr bwMode="auto">
                    <a:xfrm rot="5400000">
                      <a:off x="855" y="696"/>
                      <a:ext cx="56" cy="1429"/>
                      <a:chOff x="845" y="696"/>
                      <a:chExt cx="56" cy="1429"/>
                    </a:xfrm>
                  </p:grpSpPr>
                  <p:sp>
                    <p:nvSpPr>
                      <p:cNvPr id="88"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89"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nvGrpSpPr>
                  <p:cNvPr id="79" name="Group 563"/>
                  <p:cNvGrpSpPr>
                    <a:grpSpLocks noChangeAspect="1"/>
                  </p:cNvGrpSpPr>
                  <p:nvPr/>
                </p:nvGrpSpPr>
                <p:grpSpPr bwMode="auto">
                  <a:xfrm rot="2700000">
                    <a:off x="-3927" y="-785"/>
                    <a:ext cx="2208" cy="2202"/>
                    <a:chOff x="168" y="696"/>
                    <a:chExt cx="1429" cy="1429"/>
                  </a:xfrm>
                </p:grpSpPr>
                <p:grpSp>
                  <p:nvGrpSpPr>
                    <p:cNvPr id="80" name="Group 564"/>
                    <p:cNvGrpSpPr>
                      <a:grpSpLocks noChangeAspect="1"/>
                    </p:cNvGrpSpPr>
                    <p:nvPr/>
                  </p:nvGrpSpPr>
                  <p:grpSpPr bwMode="auto">
                    <a:xfrm>
                      <a:off x="854" y="696"/>
                      <a:ext cx="56" cy="1429"/>
                      <a:chOff x="845" y="696"/>
                      <a:chExt cx="56" cy="1429"/>
                    </a:xfrm>
                  </p:grpSpPr>
                  <p:sp>
                    <p:nvSpPr>
                      <p:cNvPr id="84"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85"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81" name="Group 567"/>
                    <p:cNvGrpSpPr>
                      <a:grpSpLocks noChangeAspect="1"/>
                    </p:cNvGrpSpPr>
                    <p:nvPr/>
                  </p:nvGrpSpPr>
                  <p:grpSpPr bwMode="auto">
                    <a:xfrm rot="5400000">
                      <a:off x="855" y="696"/>
                      <a:ext cx="56" cy="1429"/>
                      <a:chOff x="845" y="696"/>
                      <a:chExt cx="56" cy="1429"/>
                    </a:xfrm>
                  </p:grpSpPr>
                  <p:sp>
                    <p:nvSpPr>
                      <p:cNvPr id="82"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sp>
                    <p:nvSpPr>
                      <p:cNvPr id="83"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grpSp>
              <p:nvGrpSpPr>
                <p:cNvPr id="41" name="Group 570"/>
                <p:cNvGrpSpPr>
                  <a:grpSpLocks/>
                </p:cNvGrpSpPr>
                <p:nvPr/>
              </p:nvGrpSpPr>
              <p:grpSpPr bwMode="auto">
                <a:xfrm rot="1320000">
                  <a:off x="-3742" y="-520"/>
                  <a:ext cx="1546" cy="1546"/>
                  <a:chOff x="-3924" y="-788"/>
                  <a:chExt cx="2208" cy="2208"/>
                </a:xfrm>
              </p:grpSpPr>
              <p:grpSp>
                <p:nvGrpSpPr>
                  <p:cNvPr id="43" name="Group 571"/>
                  <p:cNvGrpSpPr>
                    <a:grpSpLocks noChangeAspect="1"/>
                  </p:cNvGrpSpPr>
                  <p:nvPr/>
                </p:nvGrpSpPr>
                <p:grpSpPr bwMode="auto">
                  <a:xfrm>
                    <a:off x="-3924" y="-788"/>
                    <a:ext cx="2208" cy="2202"/>
                    <a:chOff x="168" y="696"/>
                    <a:chExt cx="1429" cy="1429"/>
                  </a:xfrm>
                </p:grpSpPr>
                <p:grpSp>
                  <p:nvGrpSpPr>
                    <p:cNvPr id="72" name="Group 572"/>
                    <p:cNvGrpSpPr>
                      <a:grpSpLocks noChangeAspect="1"/>
                    </p:cNvGrpSpPr>
                    <p:nvPr/>
                  </p:nvGrpSpPr>
                  <p:grpSpPr bwMode="auto">
                    <a:xfrm>
                      <a:off x="854" y="696"/>
                      <a:ext cx="56" cy="1429"/>
                      <a:chOff x="845" y="696"/>
                      <a:chExt cx="56" cy="1429"/>
                    </a:xfrm>
                  </p:grpSpPr>
                  <p:sp>
                    <p:nvSpPr>
                      <p:cNvPr id="76"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sp>
                    <p:nvSpPr>
                      <p:cNvPr id="77"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73" name="Group 575"/>
                    <p:cNvGrpSpPr>
                      <a:grpSpLocks noChangeAspect="1"/>
                    </p:cNvGrpSpPr>
                    <p:nvPr/>
                  </p:nvGrpSpPr>
                  <p:grpSpPr bwMode="auto">
                    <a:xfrm rot="5400000">
                      <a:off x="855" y="696"/>
                      <a:ext cx="56" cy="1429"/>
                      <a:chOff x="845" y="696"/>
                      <a:chExt cx="56" cy="1429"/>
                    </a:xfrm>
                  </p:grpSpPr>
                  <p:sp>
                    <p:nvSpPr>
                      <p:cNvPr id="74"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75"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nvGrpSpPr>
                  <p:cNvPr id="44" name="Group 578"/>
                  <p:cNvGrpSpPr>
                    <a:grpSpLocks noChangeAspect="1"/>
                  </p:cNvGrpSpPr>
                  <p:nvPr/>
                </p:nvGrpSpPr>
                <p:grpSpPr bwMode="auto">
                  <a:xfrm rot="2700000">
                    <a:off x="-3927" y="-785"/>
                    <a:ext cx="2208" cy="2202"/>
                    <a:chOff x="168" y="696"/>
                    <a:chExt cx="1429" cy="1429"/>
                  </a:xfrm>
                </p:grpSpPr>
                <p:grpSp>
                  <p:nvGrpSpPr>
                    <p:cNvPr id="45" name="Group 579"/>
                    <p:cNvGrpSpPr>
                      <a:grpSpLocks noChangeAspect="1"/>
                    </p:cNvGrpSpPr>
                    <p:nvPr/>
                  </p:nvGrpSpPr>
                  <p:grpSpPr bwMode="auto">
                    <a:xfrm>
                      <a:off x="854" y="696"/>
                      <a:ext cx="56" cy="1429"/>
                      <a:chOff x="845" y="696"/>
                      <a:chExt cx="56" cy="1429"/>
                    </a:xfrm>
                  </p:grpSpPr>
                  <p:sp>
                    <p:nvSpPr>
                      <p:cNvPr id="4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5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nvGrpSpPr>
                    <p:cNvPr id="46" name="Group 582"/>
                    <p:cNvGrpSpPr>
                      <a:grpSpLocks noChangeAspect="1"/>
                    </p:cNvGrpSpPr>
                    <p:nvPr/>
                  </p:nvGrpSpPr>
                  <p:grpSpPr bwMode="auto">
                    <a:xfrm rot="5400000">
                      <a:off x="855" y="696"/>
                      <a:ext cx="56" cy="1429"/>
                      <a:chOff x="845" y="696"/>
                      <a:chExt cx="56" cy="1429"/>
                    </a:xfrm>
                  </p:grpSpPr>
                  <p:sp>
                    <p:nvSpPr>
                      <p:cNvPr id="4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sp>
                    <p:nvSpPr>
                      <p:cNvPr id="4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grpSp>
              </p:grpSp>
            </p:grpSp>
          </p:gr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23" presetClass="entr" presetSubtype="28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500" fill="hold"/>
                                        <p:tgtEl>
                                          <p:spTgt spid="3"/>
                                        </p:tgtEl>
                                        <p:attrNameLst>
                                          <p:attrName>ppt_w</p:attrName>
                                        </p:attrNameLst>
                                      </p:cBhvr>
                                      <p:tavLst>
                                        <p:tav tm="0">
                                          <p:val>
                                            <p:strVal val="4/3*#ppt_w"/>
                                          </p:val>
                                        </p:tav>
                                        <p:tav tm="100000">
                                          <p:val>
                                            <p:strVal val="#ppt_w"/>
                                          </p:val>
                                        </p:tav>
                                      </p:tavLst>
                                    </p:anim>
                                    <p:anim calcmode="lin" valueType="num">
                                      <p:cBhvr>
                                        <p:cTn id="15" dur="1500" fill="hold"/>
                                        <p:tgtEl>
                                          <p:spTgt spid="3"/>
                                        </p:tgtEl>
                                        <p:attrNameLst>
                                          <p:attrName>ppt_h</p:attrName>
                                        </p:attrNameLst>
                                      </p:cBhvr>
                                      <p:tavLst>
                                        <p:tav tm="0">
                                          <p:val>
                                            <p:strVal val="4/3*#ppt_h"/>
                                          </p:val>
                                        </p:tav>
                                        <p:tav tm="100000">
                                          <p:val>
                                            <p:strVal val="#ppt_h"/>
                                          </p:val>
                                        </p:tav>
                                      </p:tavLst>
                                    </p:anim>
                                  </p:childTnLst>
                                </p:cTn>
                              </p:par>
                            </p:childTnLst>
                          </p:cTn>
                        </p:par>
                        <p:par>
                          <p:cTn id="16" fill="hold">
                            <p:stCondLst>
                              <p:cond delay="2000"/>
                            </p:stCondLst>
                            <p:childTnLst>
                              <p:par>
                                <p:cTn id="17" presetID="4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7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0" dur="750" fill="hold"/>
                                        <p:tgtEl>
                                          <p:spTgt spid="31"/>
                                        </p:tgtEl>
                                        <p:attrNameLst>
                                          <p:attrName>ppt_y</p:attrName>
                                        </p:attrNameLst>
                                      </p:cBhvr>
                                      <p:tavLst>
                                        <p:tav tm="0">
                                          <p:val>
                                            <p:strVal val="#ppt_y"/>
                                          </p:val>
                                        </p:tav>
                                        <p:tav tm="100000">
                                          <p:val>
                                            <p:strVal val="#ppt_y"/>
                                          </p:val>
                                        </p:tav>
                                      </p:tavLst>
                                    </p:anim>
                                    <p:anim calcmode="lin" valueType="num">
                                      <p:cBhvr>
                                        <p:cTn id="21" dur="7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2" dur="7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750" tmFilter="0,0; .5, 1; 1, 1"/>
                                        <p:tgtEl>
                                          <p:spTgt spid="31"/>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3250"/>
                            </p:stCondLst>
                            <p:childTnLst>
                              <p:par>
                                <p:cTn id="29" presetID="2" presetClass="entr" presetSubtype="12"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0-#ppt_w/2"/>
                                          </p:val>
                                        </p:tav>
                                        <p:tav tm="100000">
                                          <p:val>
                                            <p:strVal val="#ppt_x"/>
                                          </p:val>
                                        </p:tav>
                                      </p:tavLst>
                                    </p:anim>
                                    <p:anim calcmode="lin" valueType="num">
                                      <p:cBhvr additive="base">
                                        <p:cTn id="40" dur="5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0-#ppt_w/2"/>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0-#ppt_w/2"/>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childTnLst>
                          </p:cTn>
                        </p:par>
                        <p:par>
                          <p:cTn id="49" fill="hold">
                            <p:stCondLst>
                              <p:cond delay="4150"/>
                            </p:stCondLst>
                            <p:childTnLst>
                              <p:par>
                                <p:cTn id="50" presetID="23" presetClass="entr" presetSubtype="16" fill="hold" nodeType="after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childTnLst>
                                </p:cTn>
                              </p:par>
                            </p:childTnLst>
                          </p:cTn>
                        </p:par>
                        <p:par>
                          <p:cTn id="54" fill="hold">
                            <p:stCondLst>
                              <p:cond delay="4650"/>
                            </p:stCondLst>
                            <p:childTnLst>
                              <p:par>
                                <p:cTn id="55" presetID="23" presetClass="entr" presetSubtype="16"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childTnLst>
                                </p:cTn>
                              </p:par>
                            </p:childTnLst>
                          </p:cTn>
                        </p:par>
                        <p:par>
                          <p:cTn id="59" fill="hold">
                            <p:stCondLst>
                              <p:cond delay="5150"/>
                            </p:stCondLst>
                            <p:childTnLst>
                              <p:par>
                                <p:cTn id="60" presetID="10" presetClass="entr" presetSubtype="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5650"/>
                            </p:stCondLst>
                            <p:childTnLst>
                              <p:par>
                                <p:cTn id="64" presetID="6" presetClass="emph" presetSubtype="0" fill="hold" nodeType="afterEffect">
                                  <p:stCondLst>
                                    <p:cond delay="0"/>
                                  </p:stCondLst>
                                  <p:childTnLst>
                                    <p:animScale>
                                      <p:cBhvr>
                                        <p:cTn id="65" dur="1250" fill="hold"/>
                                        <p:tgtEl>
                                          <p:spTgt spid="33"/>
                                        </p:tgtEl>
                                      </p:cBhvr>
                                      <p:by x="400000" y="400000"/>
                                    </p:animScale>
                                  </p:childTnLst>
                                </p:cTn>
                              </p:par>
                            </p:childTnLst>
                          </p:cTn>
                        </p:par>
                        <p:par>
                          <p:cTn id="66" fill="hold">
                            <p:stCondLst>
                              <p:cond delay="6900"/>
                            </p:stCondLst>
                            <p:childTnLst>
                              <p:par>
                                <p:cTn id="67" presetID="6" presetClass="emph" presetSubtype="0" autoRev="1" fill="hold" nodeType="afterEffect">
                                  <p:stCondLst>
                                    <p:cond delay="0"/>
                                  </p:stCondLst>
                                  <p:childTnLst>
                                    <p:animScale>
                                      <p:cBhvr>
                                        <p:cTn id="68" dur="1250" fill="hold"/>
                                        <p:tgtEl>
                                          <p:spTgt spid="33"/>
                                        </p:tgtEl>
                                      </p:cBhvr>
                                      <p:by x="400000" y="400000"/>
                                    </p:animScale>
                                  </p:childTnLst>
                                </p:cTn>
                              </p:par>
                              <p:par>
                                <p:cTn id="69" presetID="10" presetClass="exit" presetSubtype="0" fill="hold" nodeType="withEffect">
                                  <p:stCondLst>
                                    <p:cond delay="0"/>
                                  </p:stCondLst>
                                  <p:childTnLst>
                                    <p:animEffect transition="out" filter="fade">
                                      <p:cBhvr>
                                        <p:cTn id="70" dur="1250"/>
                                        <p:tgtEl>
                                          <p:spTgt spid="33"/>
                                        </p:tgtEl>
                                      </p:cBhvr>
                                    </p:animEffect>
                                    <p:set>
                                      <p:cBhvr>
                                        <p:cTn id="71" dur="1" fill="hold">
                                          <p:stCondLst>
                                            <p:cond delay="124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72" repeatCount="indefinite" fill="hold" display="0">
                  <p:stCondLst>
                    <p:cond delay="indefinite"/>
                  </p:stCondLst>
                  <p:endCondLst>
                    <p:cond evt="onStopAudio" delay="0">
                      <p:tgtEl>
                        <p:sldTgt/>
                      </p:tgtEl>
                    </p:cond>
                  </p:endCondLst>
                </p:cTn>
                <p:tgtEl>
                  <p:spTgt spid="2"/>
                </p:tgtEl>
              </p:cMediaNode>
            </p:audio>
          </p:childTnLst>
        </p:cTn>
      </p:par>
    </p:tnLst>
    <p:bldLst>
      <p:bldP spid="29"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4055764" y="2115344"/>
            <a:ext cx="1034059" cy="817511"/>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27" name="TextBox 26"/>
          <p:cNvSpPr txBox="1"/>
          <p:nvPr/>
        </p:nvSpPr>
        <p:spPr>
          <a:xfrm>
            <a:off x="2301839" y="3310639"/>
            <a:ext cx="4692459" cy="623440"/>
          </a:xfrm>
          <a:prstGeom prst="rect">
            <a:avLst/>
          </a:prstGeom>
          <a:noFill/>
        </p:spPr>
        <p:txBody>
          <a:bodyPr wrap="square" lIns="68571" tIns="34285" rIns="68571" bIns="34285" rtlCol="0">
            <a:spAutoFit/>
          </a:bodyPr>
          <a:lstStyle/>
          <a:p>
            <a:pPr algn="ctr"/>
            <a:r>
              <a:rPr lang="zh-CN" altLang="en-US" sz="3600" b="1" dirty="0">
                <a:solidFill>
                  <a:schemeClr val="bg1"/>
                </a:solidFill>
                <a:latin typeface="微软雅黑"/>
                <a:ea typeface="微软雅黑"/>
              </a:rPr>
              <a:t>项目介绍</a:t>
            </a:r>
          </a:p>
        </p:txBody>
      </p:sp>
      <p:cxnSp>
        <p:nvCxnSpPr>
          <p:cNvPr id="28" name="直接连接符 27"/>
          <p:cNvCxnSpPr/>
          <p:nvPr/>
        </p:nvCxnSpPr>
        <p:spPr bwMode="auto">
          <a:xfrm>
            <a:off x="2056343" y="3922828"/>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Oval 39"/>
          <p:cNvSpPr>
            <a:spLocks noChangeAspect="1" noChangeArrowheads="1"/>
          </p:cNvSpPr>
          <p:nvPr/>
        </p:nvSpPr>
        <p:spPr bwMode="auto">
          <a:xfrm>
            <a:off x="1842599" y="4136099"/>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0" name="Oval 40"/>
          <p:cNvSpPr>
            <a:spLocks noChangeAspect="1" noChangeArrowheads="1"/>
          </p:cNvSpPr>
          <p:nvPr/>
        </p:nvSpPr>
        <p:spPr bwMode="auto">
          <a:xfrm>
            <a:off x="5799506" y="4109856"/>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1" name="Oval 41"/>
          <p:cNvSpPr>
            <a:spLocks noChangeAspect="1" noChangeArrowheads="1"/>
          </p:cNvSpPr>
          <p:nvPr/>
        </p:nvSpPr>
        <p:spPr bwMode="auto">
          <a:xfrm>
            <a:off x="3825026" y="4464984"/>
            <a:ext cx="161965" cy="162050"/>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2" name="Oval 42"/>
          <p:cNvSpPr>
            <a:spLocks noChangeAspect="1" noChangeArrowheads="1"/>
          </p:cNvSpPr>
          <p:nvPr/>
        </p:nvSpPr>
        <p:spPr bwMode="auto">
          <a:xfrm>
            <a:off x="3832321" y="4136099"/>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3" name="TextBox 32"/>
          <p:cNvSpPr txBox="1"/>
          <p:nvPr/>
        </p:nvSpPr>
        <p:spPr>
          <a:xfrm>
            <a:off x="2114953" y="4067497"/>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项目来源</a:t>
            </a:r>
          </a:p>
        </p:txBody>
      </p:sp>
      <p:sp>
        <p:nvSpPr>
          <p:cNvPr id="34" name="TextBox 33"/>
          <p:cNvSpPr txBox="1"/>
          <p:nvPr/>
        </p:nvSpPr>
        <p:spPr>
          <a:xfrm>
            <a:off x="6082408" y="4096544"/>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项目解决的问题</a:t>
            </a:r>
          </a:p>
        </p:txBody>
      </p:sp>
      <p:sp>
        <p:nvSpPr>
          <p:cNvPr id="35" name="TextBox 34"/>
          <p:cNvSpPr txBox="1"/>
          <p:nvPr/>
        </p:nvSpPr>
        <p:spPr>
          <a:xfrm>
            <a:off x="4097380" y="4395921"/>
            <a:ext cx="1698298" cy="300175"/>
          </a:xfrm>
          <a:prstGeom prst="rect">
            <a:avLst/>
          </a:prstGeom>
          <a:noFill/>
        </p:spPr>
        <p:txBody>
          <a:bodyPr wrap="square" lIns="68571" tIns="34285" rIns="68571" bIns="34285" rtlCol="0">
            <a:spAutoFit/>
          </a:bodyPr>
          <a:lstStyle>
            <a:defPPr>
              <a:defRPr lang="zh-CN"/>
            </a:defPPr>
            <a:lvl1pPr>
              <a:lnSpc>
                <a:spcPct val="150000"/>
              </a:lnSpc>
              <a:defRPr>
                <a:solidFill>
                  <a:schemeClr val="accent1"/>
                </a:solidFill>
                <a:latin typeface="+mn-ea"/>
                <a:ea typeface="+mn-ea"/>
              </a:defRPr>
            </a:lvl1pPr>
          </a:lstStyle>
          <a:p>
            <a:pPr algn="l">
              <a:lnSpc>
                <a:spcPct val="100000"/>
              </a:lnSpc>
            </a:pPr>
            <a:r>
              <a:rPr lang="zh-CN" altLang="en-US" sz="1500" b="1" dirty="0">
                <a:solidFill>
                  <a:schemeClr val="bg1"/>
                </a:solidFill>
              </a:rPr>
              <a:t>竞争对手</a:t>
            </a:r>
          </a:p>
        </p:txBody>
      </p:sp>
      <p:sp>
        <p:nvSpPr>
          <p:cNvPr id="36" name="TextBox 35"/>
          <p:cNvSpPr txBox="1"/>
          <p:nvPr/>
        </p:nvSpPr>
        <p:spPr>
          <a:xfrm>
            <a:off x="6087102" y="4395921"/>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可行性分析</a:t>
            </a:r>
          </a:p>
        </p:txBody>
      </p:sp>
      <p:sp>
        <p:nvSpPr>
          <p:cNvPr id="37" name="Oval 42"/>
          <p:cNvSpPr>
            <a:spLocks noChangeAspect="1" noChangeArrowheads="1"/>
          </p:cNvSpPr>
          <p:nvPr/>
        </p:nvSpPr>
        <p:spPr bwMode="auto">
          <a:xfrm>
            <a:off x="1829594" y="4463548"/>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8" name="TextBox 37"/>
          <p:cNvSpPr txBox="1"/>
          <p:nvPr/>
        </p:nvSpPr>
        <p:spPr>
          <a:xfrm>
            <a:off x="4104675" y="4067497"/>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需求分析</a:t>
            </a:r>
          </a:p>
        </p:txBody>
      </p:sp>
      <p:sp>
        <p:nvSpPr>
          <p:cNvPr id="39" name="Oval 42"/>
          <p:cNvSpPr>
            <a:spLocks noChangeAspect="1" noChangeArrowheads="1"/>
          </p:cNvSpPr>
          <p:nvPr/>
        </p:nvSpPr>
        <p:spPr bwMode="auto">
          <a:xfrm>
            <a:off x="5814748" y="446452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40" name="TextBox 39"/>
          <p:cNvSpPr txBox="1"/>
          <p:nvPr/>
        </p:nvSpPr>
        <p:spPr>
          <a:xfrm>
            <a:off x="2101948" y="4394946"/>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行业前景</a:t>
            </a:r>
          </a:p>
        </p:txBody>
      </p:sp>
    </p:spTree>
    <p:extLst>
      <p:ext uri="{BB962C8B-B14F-4D97-AF65-F5344CB8AC3E}">
        <p14:creationId xmlns:p14="http://schemas.microsoft.com/office/powerpoint/2010/main" val="316814741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31"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 calcmode="lin" valueType="num">
                                      <p:cBhvr>
                                        <p:cTn id="37" dur="500" fill="hold"/>
                                        <p:tgtEl>
                                          <p:spTgt spid="26"/>
                                        </p:tgtEl>
                                        <p:attrNameLst>
                                          <p:attrName>style.rotation</p:attrName>
                                        </p:attrNameLst>
                                      </p:cBhvr>
                                      <p:tavLst>
                                        <p:tav tm="0">
                                          <p:val>
                                            <p:fltVal val="90"/>
                                          </p:val>
                                        </p:tav>
                                        <p:tav tm="100000">
                                          <p:val>
                                            <p:fltVal val="0"/>
                                          </p:val>
                                        </p:tav>
                                      </p:tavLst>
                                    </p:anim>
                                    <p:animEffect transition="in" filter="fade">
                                      <p:cBhvr>
                                        <p:cTn id="38" dur="500"/>
                                        <p:tgtEl>
                                          <p:spTgt spid="26"/>
                                        </p:tgtEl>
                                      </p:cBhvr>
                                    </p:animEffect>
                                  </p:childTnLst>
                                </p:cTn>
                              </p:par>
                            </p:childTnLst>
                          </p:cTn>
                        </p:par>
                        <p:par>
                          <p:cTn id="39" fill="hold">
                            <p:stCondLst>
                              <p:cond delay="5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7"/>
                                        </p:tgtEl>
                                        <p:attrNameLst>
                                          <p:attrName>ppt_y</p:attrName>
                                        </p:attrNameLst>
                                      </p:cBhvr>
                                      <p:tavLst>
                                        <p:tav tm="0">
                                          <p:val>
                                            <p:strVal val="#ppt_y"/>
                                          </p:val>
                                        </p:tav>
                                        <p:tav tm="100000">
                                          <p:val>
                                            <p:strVal val="#ppt_y"/>
                                          </p:val>
                                        </p:tav>
                                      </p:tavLst>
                                    </p:anim>
                                    <p:anim calcmode="lin" valueType="num">
                                      <p:cBhvr>
                                        <p:cTn id="4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7"/>
                                        </p:tgtEl>
                                      </p:cBhvr>
                                    </p:animEffect>
                                  </p:childTnLst>
                                </p:cTn>
                              </p:par>
                            </p:childTnLst>
                          </p:cTn>
                        </p:par>
                        <p:par>
                          <p:cTn id="47" fill="hold">
                            <p:stCondLst>
                              <p:cond delay="6150"/>
                            </p:stCondLst>
                            <p:childTnLst>
                              <p:par>
                                <p:cTn id="48" presetID="16" presetClass="entr" presetSubtype="21"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childTnLst>
                          </p:cTn>
                        </p:par>
                        <p:par>
                          <p:cTn id="51" fill="hold">
                            <p:stCondLst>
                              <p:cond delay="6650"/>
                            </p:stCondLst>
                            <p:childTnLst>
                              <p:par>
                                <p:cTn id="52" presetID="2" presetClass="entr" presetSubtype="1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0-#ppt_w/2"/>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0-#ppt_w/2"/>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0-#ppt_w/2"/>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30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0-#ppt_w/2"/>
                                          </p:val>
                                        </p:tav>
                                        <p:tav tm="100000">
                                          <p:val>
                                            <p:strVal val="#ppt_x"/>
                                          </p:val>
                                        </p:tav>
                                      </p:tavLst>
                                    </p:anim>
                                    <p:anim calcmode="lin" valueType="num">
                                      <p:cBhvr additive="base">
                                        <p:cTn id="67" dur="500" fill="hold"/>
                                        <p:tgtEl>
                                          <p:spTgt spid="32"/>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40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par>
                                <p:cTn id="72" presetID="2" presetClass="entr" presetSubtype="12" fill="hold" grpId="0" nodeType="withEffect">
                                  <p:stCondLst>
                                    <p:cond delay="50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0-#ppt_w/2"/>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childTnLst>
                          </p:cTn>
                        </p:par>
                        <p:par>
                          <p:cTn id="76" fill="hold">
                            <p:stCondLst>
                              <p:cond delay="7650"/>
                            </p:stCondLst>
                            <p:childTnLst>
                              <p:par>
                                <p:cTn id="77" presetID="22" presetClass="entr" presetSubtype="8"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left)">
                                      <p:cBhvr>
                                        <p:cTn id="79" dur="500"/>
                                        <p:tgtEl>
                                          <p:spTgt spid="33"/>
                                        </p:tgtEl>
                                      </p:cBhvr>
                                    </p:animEffect>
                                  </p:childTnLst>
                                </p:cTn>
                              </p:par>
                              <p:par>
                                <p:cTn id="80" presetID="22" presetClass="entr" presetSubtype="8" fill="hold" grpId="0" nodeType="withEffect">
                                  <p:stCondLst>
                                    <p:cond delay="10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par>
                                <p:cTn id="83" presetID="22" presetClass="entr" presetSubtype="8" fill="hold" grpId="0" nodeType="withEffect">
                                  <p:stCondLst>
                                    <p:cond delay="20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par>
                                <p:cTn id="86" presetID="22" presetClass="entr" presetSubtype="8" fill="hold" grpId="0" nodeType="withEffect">
                                  <p:stCondLst>
                                    <p:cond delay="300"/>
                                  </p:stCondLst>
                                  <p:childTnLst>
                                    <p:set>
                                      <p:cBhvr>
                                        <p:cTn id="87" dur="1" fill="hold">
                                          <p:stCondLst>
                                            <p:cond delay="0"/>
                                          </p:stCondLst>
                                        </p:cTn>
                                        <p:tgtEl>
                                          <p:spTgt spid="38"/>
                                        </p:tgtEl>
                                        <p:attrNameLst>
                                          <p:attrName>style.visibility</p:attrName>
                                        </p:attrNameLst>
                                      </p:cBhvr>
                                      <p:to>
                                        <p:strVal val="visible"/>
                                      </p:to>
                                    </p:set>
                                    <p:animEffect transition="in" filter="wipe(left)">
                                      <p:cBhvr>
                                        <p:cTn id="88" dur="500"/>
                                        <p:tgtEl>
                                          <p:spTgt spid="38"/>
                                        </p:tgtEl>
                                      </p:cBhvr>
                                    </p:animEffect>
                                  </p:childTnLst>
                                </p:cTn>
                              </p:par>
                              <p:par>
                                <p:cTn id="89" presetID="22" presetClass="entr" presetSubtype="8" fill="hold" grpId="0" nodeType="withEffect">
                                  <p:stCondLst>
                                    <p:cond delay="40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par>
                                <p:cTn id="92" presetID="22" presetClass="entr" presetSubtype="8" fill="hold" grpId="0" nodeType="withEffect">
                                  <p:stCondLst>
                                    <p:cond delay="500"/>
                                  </p:stCondLst>
                                  <p:childTnLst>
                                    <p:set>
                                      <p:cBhvr>
                                        <p:cTn id="93" dur="1" fill="hold">
                                          <p:stCondLst>
                                            <p:cond delay="0"/>
                                          </p:stCondLst>
                                        </p:cTn>
                                        <p:tgtEl>
                                          <p:spTgt spid="36"/>
                                        </p:tgtEl>
                                        <p:attrNameLst>
                                          <p:attrName>style.visibility</p:attrName>
                                        </p:attrNameLst>
                                      </p:cBhvr>
                                      <p:to>
                                        <p:strVal val="visible"/>
                                      </p:to>
                                    </p:set>
                                    <p:animEffect transition="in" filter="wipe(left)">
                                      <p:cBhvr>
                                        <p:cTn id="9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26" grpId="0" animBg="1"/>
      <p:bldP spid="27" grpId="0"/>
      <p:bldP spid="29" grpId="0" animBg="1"/>
      <p:bldP spid="30" grpId="0" animBg="1"/>
      <p:bldP spid="31" grpId="0" animBg="1"/>
      <p:bldP spid="32" grpId="0" animBg="1"/>
      <p:bldP spid="33" grpId="0"/>
      <p:bldP spid="34" grpId="0"/>
      <p:bldP spid="35" grpId="0"/>
      <p:bldP spid="36" grpId="0"/>
      <p:bldP spid="37" grpId="0" animBg="1"/>
      <p:bldP spid="38" grpId="0"/>
      <p:bldP spid="39"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12533" y="1067109"/>
            <a:ext cx="5908028" cy="761982"/>
          </a:xfrm>
          <a:prstGeom prst="rect">
            <a:avLst/>
          </a:prstGeom>
          <a:noFill/>
        </p:spPr>
        <p:txBody>
          <a:bodyPr wrap="none" lIns="68571" tIns="34285" rIns="68571" bIns="34285" rtlCol="0">
            <a:spAutoFit/>
          </a:bodyPr>
          <a:lstStyle/>
          <a:p>
            <a:r>
              <a:rPr lang="zh-CN" altLang="en-US" sz="4500" b="1" dirty="0">
                <a:solidFill>
                  <a:srgbClr val="0070C0"/>
                </a:solidFill>
                <a:latin typeface="微软雅黑" pitchFamily="34" charset="-122"/>
                <a:ea typeface="微软雅黑" pitchFamily="34" charset="-122"/>
              </a:rPr>
              <a:t>遇到了什么头疼的事？</a:t>
            </a:r>
          </a:p>
        </p:txBody>
      </p:sp>
      <p:sp>
        <p:nvSpPr>
          <p:cNvPr id="24" name="TextBox 23"/>
          <p:cNvSpPr txBox="1"/>
          <p:nvPr/>
        </p:nvSpPr>
        <p:spPr>
          <a:xfrm>
            <a:off x="697318" y="2055155"/>
            <a:ext cx="2292438" cy="438717"/>
          </a:xfrm>
          <a:prstGeom prst="rect">
            <a:avLst/>
          </a:prstGeom>
          <a:noFill/>
        </p:spPr>
        <p:txBody>
          <a:bodyPr wrap="none" lIns="68571" tIns="34285" rIns="68571" bIns="34285"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没时间缴罚单！</a:t>
            </a:r>
          </a:p>
        </p:txBody>
      </p:sp>
      <p:sp>
        <p:nvSpPr>
          <p:cNvPr id="25" name="TextBox 24"/>
          <p:cNvSpPr txBox="1"/>
          <p:nvPr/>
        </p:nvSpPr>
        <p:spPr>
          <a:xfrm>
            <a:off x="890266" y="2898900"/>
            <a:ext cx="3984842" cy="531078"/>
          </a:xfrm>
          <a:prstGeom prst="rect">
            <a:avLst/>
          </a:prstGeom>
          <a:noFill/>
        </p:spPr>
        <p:txBody>
          <a:bodyPr wrap="none" lIns="68571" tIns="34285" rIns="68571" bIns="34285" rtlCol="0">
            <a:spAutoFit/>
          </a:bodyPr>
          <a:lstStyle/>
          <a:p>
            <a:r>
              <a:rPr lang="zh-CN" altLang="en-US" sz="3000" b="1" dirty="0">
                <a:solidFill>
                  <a:schemeClr val="tx1">
                    <a:lumMod val="65000"/>
                    <a:lumOff val="35000"/>
                  </a:schemeClr>
                </a:solidFill>
                <a:latin typeface="微软雅黑" pitchFamily="34" charset="-122"/>
                <a:ea typeface="微软雅黑" pitchFamily="34" charset="-122"/>
              </a:rPr>
              <a:t>工作太忙没时间做饭！</a:t>
            </a:r>
          </a:p>
        </p:txBody>
      </p:sp>
      <p:sp>
        <p:nvSpPr>
          <p:cNvPr id="26" name="TextBox 25"/>
          <p:cNvSpPr txBox="1"/>
          <p:nvPr/>
        </p:nvSpPr>
        <p:spPr>
          <a:xfrm>
            <a:off x="631210" y="3626853"/>
            <a:ext cx="2061656" cy="300175"/>
          </a:xfrm>
          <a:prstGeom prst="rect">
            <a:avLst/>
          </a:prstGeom>
          <a:noFill/>
        </p:spPr>
        <p:txBody>
          <a:bodyPr wrap="none" lIns="68571" tIns="34285" rIns="68571" bIns="34285" rtlCol="0">
            <a:spAutoFit/>
          </a:bodyPr>
          <a:lstStyle/>
          <a:p>
            <a:r>
              <a:rPr lang="zh-CN" altLang="en-US" sz="1500" b="1" dirty="0">
                <a:solidFill>
                  <a:schemeClr val="tx1">
                    <a:lumMod val="65000"/>
                    <a:lumOff val="35000"/>
                  </a:schemeClr>
                </a:solidFill>
                <a:latin typeface="微软雅黑" pitchFamily="34" charset="-122"/>
                <a:ea typeface="微软雅黑" pitchFamily="34" charset="-122"/>
              </a:rPr>
              <a:t>对不良商家投诉无门！</a:t>
            </a:r>
          </a:p>
        </p:txBody>
      </p:sp>
      <p:sp>
        <p:nvSpPr>
          <p:cNvPr id="27" name="TextBox 26"/>
          <p:cNvSpPr txBox="1"/>
          <p:nvPr/>
        </p:nvSpPr>
        <p:spPr>
          <a:xfrm>
            <a:off x="2147692" y="3914942"/>
            <a:ext cx="2907858" cy="484898"/>
          </a:xfrm>
          <a:prstGeom prst="rect">
            <a:avLst/>
          </a:prstGeom>
          <a:noFill/>
        </p:spPr>
        <p:txBody>
          <a:bodyPr wrap="none" lIns="68571" tIns="34285" rIns="68571" bIns="34285" rtlCol="0">
            <a:spAutoFit/>
          </a:bodyPr>
          <a:lstStyle/>
          <a:p>
            <a:r>
              <a:rPr lang="zh-CN" altLang="en-US" sz="2700" dirty="0">
                <a:solidFill>
                  <a:schemeClr val="tx1">
                    <a:lumMod val="65000"/>
                    <a:lumOff val="35000"/>
                  </a:schemeClr>
                </a:solidFill>
                <a:latin typeface="微软雅黑" pitchFamily="34" charset="-122"/>
                <a:ea typeface="微软雅黑" pitchFamily="34" charset="-122"/>
              </a:rPr>
              <a:t>附近快餐店太少！</a:t>
            </a:r>
          </a:p>
        </p:txBody>
      </p:sp>
      <p:sp>
        <p:nvSpPr>
          <p:cNvPr id="28" name="TextBox 27"/>
          <p:cNvSpPr txBox="1"/>
          <p:nvPr/>
        </p:nvSpPr>
        <p:spPr>
          <a:xfrm>
            <a:off x="2967766" y="2493872"/>
            <a:ext cx="1677019" cy="300175"/>
          </a:xfrm>
          <a:prstGeom prst="rect">
            <a:avLst/>
          </a:prstGeom>
          <a:noFill/>
        </p:spPr>
        <p:txBody>
          <a:bodyPr wrap="none" lIns="68571" tIns="34285" rIns="68571" bIns="34285" rtlCol="0">
            <a:spAutoFit/>
          </a:bodyPr>
          <a:lstStyle/>
          <a:p>
            <a:r>
              <a:rPr lang="zh-CN" altLang="en-US" sz="1500" b="1" dirty="0">
                <a:solidFill>
                  <a:schemeClr val="tx1">
                    <a:lumMod val="65000"/>
                    <a:lumOff val="35000"/>
                  </a:schemeClr>
                </a:solidFill>
                <a:latin typeface="微软雅黑" pitchFamily="34" charset="-122"/>
                <a:ea typeface="微软雅黑" pitchFamily="34" charset="-122"/>
              </a:rPr>
              <a:t>电信营业厅太远！</a:t>
            </a:r>
          </a:p>
        </p:txBody>
      </p:sp>
      <p:sp>
        <p:nvSpPr>
          <p:cNvPr id="29" name="TextBox 28"/>
          <p:cNvSpPr txBox="1"/>
          <p:nvPr/>
        </p:nvSpPr>
        <p:spPr>
          <a:xfrm>
            <a:off x="3870868" y="1977482"/>
            <a:ext cx="1753946" cy="392536"/>
          </a:xfrm>
          <a:prstGeom prst="rect">
            <a:avLst/>
          </a:prstGeom>
          <a:noFill/>
        </p:spPr>
        <p:txBody>
          <a:bodyPr wrap="none" lIns="68571" tIns="34285" rIns="68571" bIns="34285" rtlCol="0">
            <a:spAutoFit/>
          </a:bodyPr>
          <a:lstStyle/>
          <a:p>
            <a:r>
              <a:rPr lang="zh-CN" altLang="en-US" sz="2100" b="1" dirty="0">
                <a:solidFill>
                  <a:schemeClr val="tx1">
                    <a:lumMod val="65000"/>
                    <a:lumOff val="35000"/>
                  </a:schemeClr>
                </a:solidFill>
                <a:latin typeface="微软雅黑" pitchFamily="34" charset="-122"/>
                <a:ea typeface="微软雅黑" pitchFamily="34" charset="-122"/>
              </a:rPr>
              <a:t>快递没人收！</a:t>
            </a:r>
          </a:p>
        </p:txBody>
      </p:sp>
      <p:sp>
        <p:nvSpPr>
          <p:cNvPr id="30" name="TextBox 29"/>
          <p:cNvSpPr txBox="1"/>
          <p:nvPr/>
        </p:nvSpPr>
        <p:spPr>
          <a:xfrm>
            <a:off x="985795" y="4447056"/>
            <a:ext cx="2292438" cy="392536"/>
          </a:xfrm>
          <a:prstGeom prst="rect">
            <a:avLst/>
          </a:prstGeom>
          <a:noFill/>
        </p:spPr>
        <p:txBody>
          <a:bodyPr wrap="none" lIns="68571" tIns="34285" rIns="68571" bIns="34285" rtlCol="0">
            <a:spAutoFit/>
          </a:bodyPr>
          <a:lstStyle/>
          <a:p>
            <a:r>
              <a:rPr lang="zh-CN" altLang="en-US" sz="2100" b="1" dirty="0">
                <a:solidFill>
                  <a:schemeClr val="tx1">
                    <a:lumMod val="65000"/>
                    <a:lumOff val="35000"/>
                  </a:schemeClr>
                </a:solidFill>
                <a:latin typeface="微软雅黑" pitchFamily="34" charset="-122"/>
                <a:ea typeface="微软雅黑" pitchFamily="34" charset="-122"/>
              </a:rPr>
              <a:t>食品让人不放心！</a:t>
            </a:r>
          </a:p>
        </p:txBody>
      </p:sp>
      <p:sp>
        <p:nvSpPr>
          <p:cNvPr id="31" name="TextBox 30"/>
          <p:cNvSpPr txBox="1"/>
          <p:nvPr/>
        </p:nvSpPr>
        <p:spPr>
          <a:xfrm>
            <a:off x="504186" y="2597779"/>
            <a:ext cx="657730" cy="392536"/>
          </a:xfrm>
          <a:prstGeom prst="rect">
            <a:avLst/>
          </a:prstGeom>
          <a:noFill/>
        </p:spPr>
        <p:txBody>
          <a:bodyPr wrap="none" lIns="68571" tIns="34285" rIns="68571" bIns="34285" rtlCol="0">
            <a:spAutoFit/>
          </a:bodyPr>
          <a:lstStyle/>
          <a:p>
            <a:r>
              <a:rPr lang="en-US" altLang="zh-CN" sz="2100" b="1" dirty="0">
                <a:solidFill>
                  <a:schemeClr val="tx1">
                    <a:lumMod val="65000"/>
                    <a:lumOff val="35000"/>
                  </a:schemeClr>
                </a:solidFill>
                <a:latin typeface="微软雅黑" pitchFamily="34" charset="-122"/>
                <a:ea typeface="微软雅黑" pitchFamily="34" charset="-122"/>
              </a:rPr>
              <a:t>……</a:t>
            </a:r>
            <a:endParaRPr lang="zh-CN" altLang="en-US" sz="21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3134221" y="4399840"/>
            <a:ext cx="583206" cy="346356"/>
          </a:xfrm>
          <a:prstGeom prst="rect">
            <a:avLst/>
          </a:prstGeom>
          <a:noFill/>
        </p:spPr>
        <p:txBody>
          <a:bodyPr wrap="none" lIns="68571" tIns="34285" rIns="68571" bIns="34285" rtlCol="0">
            <a:spAutoFit/>
          </a:bodyPr>
          <a:lstStyle/>
          <a:p>
            <a:r>
              <a:rPr lang="en-US" altLang="zh-CN" b="1" dirty="0">
                <a:solidFill>
                  <a:schemeClr val="tx1">
                    <a:lumMod val="65000"/>
                    <a:lumOff val="35000"/>
                  </a:schemeClr>
                </a:solidFill>
                <a:latin typeface="微软雅黑" pitchFamily="34" charset="-122"/>
                <a:ea typeface="微软雅黑" pitchFamily="34" charset="-122"/>
              </a:rPr>
              <a:t>……</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3601621" y="3466695"/>
            <a:ext cx="1753946" cy="346356"/>
          </a:xfrm>
          <a:prstGeom prst="rect">
            <a:avLst/>
          </a:prstGeom>
          <a:noFill/>
        </p:spPr>
        <p:txBody>
          <a:bodyPr wrap="none" lIns="68571" tIns="34285" rIns="68571" bIns="34285" rtlCol="0">
            <a:spAutoFit/>
          </a:bodyPr>
          <a:lstStyle/>
          <a:p>
            <a:r>
              <a:rPr lang="zh-CN" altLang="en-US" dirty="0">
                <a:solidFill>
                  <a:schemeClr val="tx1">
                    <a:lumMod val="65000"/>
                    <a:lumOff val="35000"/>
                  </a:schemeClr>
                </a:solidFill>
                <a:latin typeface="微软雅黑" pitchFamily="34" charset="-122"/>
                <a:ea typeface="微软雅黑" pitchFamily="34" charset="-122"/>
              </a:rPr>
              <a:t>想吃日式料理！</a:t>
            </a:r>
          </a:p>
        </p:txBody>
      </p:sp>
      <p:sp>
        <p:nvSpPr>
          <p:cNvPr id="34" name="TextBox 33"/>
          <p:cNvSpPr txBox="1"/>
          <p:nvPr/>
        </p:nvSpPr>
        <p:spPr>
          <a:xfrm>
            <a:off x="4585912" y="2509489"/>
            <a:ext cx="575994" cy="392536"/>
          </a:xfrm>
          <a:prstGeom prst="rect">
            <a:avLst/>
          </a:prstGeom>
          <a:noFill/>
        </p:spPr>
        <p:txBody>
          <a:bodyPr wrap="none" lIns="68571" tIns="34285" rIns="68571" bIns="34285" rtlCol="0">
            <a:spAutoFit/>
          </a:bodyPr>
          <a:lstStyle/>
          <a:p>
            <a:r>
              <a:rPr lang="en-US" altLang="zh-CN" sz="2100" dirty="0">
                <a:solidFill>
                  <a:schemeClr val="tx1">
                    <a:lumMod val="65000"/>
                    <a:lumOff val="35000"/>
                  </a:schemeClr>
                </a:solidFill>
                <a:latin typeface="微软雅黑" pitchFamily="34" charset="-122"/>
                <a:ea typeface="微软雅黑" pitchFamily="34" charset="-122"/>
              </a:rPr>
              <a:t>……</a:t>
            </a:r>
            <a:endParaRPr lang="zh-CN" altLang="en-US" sz="2100" dirty="0">
              <a:solidFill>
                <a:schemeClr val="tx1">
                  <a:lumMod val="65000"/>
                  <a:lumOff val="35000"/>
                </a:schemeClr>
              </a:solidFill>
              <a:latin typeface="微软雅黑" pitchFamily="34" charset="-122"/>
              <a:ea typeface="微软雅黑" pitchFamily="34" charset="-122"/>
            </a:endParaRPr>
          </a:p>
        </p:txBody>
      </p:sp>
      <p:pic>
        <p:nvPicPr>
          <p:cNvPr id="35" name="Picture 3" descr="C:\Users\user\Desktop\pic985.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84414" y="2134859"/>
            <a:ext cx="3012825" cy="2324897"/>
          </a:xfrm>
          <a:prstGeom prst="rect">
            <a:avLst/>
          </a:prstGeom>
          <a:noFill/>
          <a:ln w="28575">
            <a:solidFill>
              <a:srgbClr val="0070C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2.1 </a:t>
            </a:r>
            <a:r>
              <a:rPr lang="zh-CN" altLang="en-US" sz="2000" dirty="0" smtClean="0">
                <a:solidFill>
                  <a:schemeClr val="bg1"/>
                </a:solidFill>
                <a:latin typeface="微软雅黑" pitchFamily="34" charset="-122"/>
                <a:ea typeface="微软雅黑" pitchFamily="34" charset="-122"/>
              </a:rPr>
              <a:t>项目来源</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2</a:t>
            </a:r>
            <a:endParaRPr lang="zh-CN" altLang="en-US" dirty="0">
              <a:solidFill>
                <a:schemeClr val="bg1"/>
              </a:solidFill>
              <a:latin typeface="+mj-lt"/>
            </a:endParaRPr>
          </a:p>
        </p:txBody>
      </p:sp>
    </p:spTree>
    <p:extLst>
      <p:ext uri="{BB962C8B-B14F-4D97-AF65-F5344CB8AC3E}">
        <p14:creationId xmlns:p14="http://schemas.microsoft.com/office/powerpoint/2010/main" val="173835823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childTnLst>
                                    </p:cTn>
                                  </p:par>
                                </p:childTnLst>
                              </p:cTn>
                            </p:par>
                            <p:par>
                              <p:cTn id="17" fill="hold">
                                <p:stCondLst>
                                  <p:cond delay="1140"/>
                                </p:stCondLst>
                                <p:childTnLst>
                                  <p:par>
                                    <p:cTn id="18" presetID="2" presetClass="entr" presetSubtype="4" fill="hold" grpId="0" nodeType="afterEffect" p14:presetBounceEnd="33333">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14:bounceEnd="33333">
                                          <p:cBhvr additive="base">
                                            <p:cTn id="20" dur="300" fill="hold"/>
                                            <p:tgtEl>
                                              <p:spTgt spid="23"/>
                                            </p:tgtEl>
                                            <p:attrNameLst>
                                              <p:attrName>ppt_x</p:attrName>
                                            </p:attrNameLst>
                                          </p:cBhvr>
                                          <p:tavLst>
                                            <p:tav tm="0">
                                              <p:val>
                                                <p:strVal val="#ppt_x"/>
                                              </p:val>
                                            </p:tav>
                                            <p:tav tm="100000">
                                              <p:val>
                                                <p:strVal val="#ppt_x"/>
                                              </p:val>
                                            </p:tav>
                                          </p:tavLst>
                                        </p:anim>
                                        <p:anim calcmode="lin" valueType="num" p14:bounceEnd="33333">
                                          <p:cBhvr additive="base">
                                            <p:cTn id="21" dur="3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26" presetClass="emph" presetSubtype="0" fill="hold" grpId="1" nodeType="afterEffect">
                                      <p:stCondLst>
                                        <p:cond delay="1000"/>
                                      </p:stCondLst>
                                      <p:childTnLst>
                                        <p:animEffect transition="out" filter="fade">
                                          <p:cBhvr>
                                            <p:cTn id="24" dur="500" tmFilter="0, 0; .2, .5; .8, .5; 1, 0"/>
                                            <p:tgtEl>
                                              <p:spTgt spid="23"/>
                                            </p:tgtEl>
                                          </p:cBhvr>
                                        </p:animEffect>
                                        <p:animScale>
                                          <p:cBhvr>
                                            <p:cTn id="25" dur="250" autoRev="1" fill="hold"/>
                                            <p:tgtEl>
                                              <p:spTgt spid="23"/>
                                            </p:tgtEl>
                                          </p:cBhvr>
                                          <p:by x="105000" y="105000"/>
                                        </p:animScale>
                                      </p:childTnLst>
                                    </p:cTn>
                                  </p:par>
                                </p:childTnLst>
                              </p:cTn>
                            </p:par>
                            <p:par>
                              <p:cTn id="26" fill="hold">
                                <p:stCondLst>
                                  <p:cond delay="2940"/>
                                </p:stCondLst>
                                <p:childTnLst>
                                  <p:par>
                                    <p:cTn id="27" presetID="2" presetClass="entr" presetSubtype="1" fill="hold" grpId="0" nodeType="afterEffect" p14:presetBounceEnd="40000">
                                      <p:stCondLst>
                                        <p:cond delay="200"/>
                                      </p:stCondLst>
                                      <p:childTnLst>
                                        <p:set>
                                          <p:cBhvr>
                                            <p:cTn id="28" dur="1" fill="hold">
                                              <p:stCondLst>
                                                <p:cond delay="0"/>
                                              </p:stCondLst>
                                            </p:cTn>
                                            <p:tgtEl>
                                              <p:spTgt spid="24"/>
                                            </p:tgtEl>
                                            <p:attrNameLst>
                                              <p:attrName>style.visibility</p:attrName>
                                            </p:attrNameLst>
                                          </p:cBhvr>
                                          <p:to>
                                            <p:strVal val="visible"/>
                                          </p:to>
                                        </p:set>
                                        <p:anim calcmode="lin" valueType="num" p14:bounceEnd="40000">
                                          <p:cBhvr additive="base">
                                            <p:cTn id="29"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14:presetBounceEnd="40000">
                                      <p:stCondLst>
                                        <p:cond delay="1500"/>
                                      </p:stCondLst>
                                      <p:childTnLst>
                                        <p:set>
                                          <p:cBhvr>
                                            <p:cTn id="32" dur="1" fill="hold">
                                              <p:stCondLst>
                                                <p:cond delay="0"/>
                                              </p:stCondLst>
                                            </p:cTn>
                                            <p:tgtEl>
                                              <p:spTgt spid="25"/>
                                            </p:tgtEl>
                                            <p:attrNameLst>
                                              <p:attrName>style.visibility</p:attrName>
                                            </p:attrNameLst>
                                          </p:cBhvr>
                                          <p:to>
                                            <p:strVal val="visible"/>
                                          </p:to>
                                        </p:set>
                                        <p:anim calcmode="lin" valueType="num" p14:bounceEnd="40000">
                                          <p:cBhvr additive="base">
                                            <p:cTn id="33"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25"/>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14:presetBounceEnd="40000">
                                      <p:stCondLst>
                                        <p:cond delay="3000"/>
                                      </p:stCondLst>
                                      <p:childTnLst>
                                        <p:set>
                                          <p:cBhvr>
                                            <p:cTn id="36" dur="1" fill="hold">
                                              <p:stCondLst>
                                                <p:cond delay="0"/>
                                              </p:stCondLst>
                                            </p:cTn>
                                            <p:tgtEl>
                                              <p:spTgt spid="26"/>
                                            </p:tgtEl>
                                            <p:attrNameLst>
                                              <p:attrName>style.visibility</p:attrName>
                                            </p:attrNameLst>
                                          </p:cBhvr>
                                          <p:to>
                                            <p:strVal val="visible"/>
                                          </p:to>
                                        </p:set>
                                        <p:anim calcmode="lin" valueType="num" p14:bounceEnd="40000">
                                          <p:cBhvr additive="base">
                                            <p:cTn id="37"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26"/>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40000">
                                      <p:stCondLst>
                                        <p:cond delay="2000"/>
                                      </p:stCondLst>
                                      <p:childTnLst>
                                        <p:set>
                                          <p:cBhvr>
                                            <p:cTn id="40" dur="1" fill="hold">
                                              <p:stCondLst>
                                                <p:cond delay="0"/>
                                              </p:stCondLst>
                                            </p:cTn>
                                            <p:tgtEl>
                                              <p:spTgt spid="27"/>
                                            </p:tgtEl>
                                            <p:attrNameLst>
                                              <p:attrName>style.visibility</p:attrName>
                                            </p:attrNameLst>
                                          </p:cBhvr>
                                          <p:to>
                                            <p:strVal val="visible"/>
                                          </p:to>
                                        </p:set>
                                        <p:anim calcmode="lin" valueType="num" p14:bounceEnd="40000">
                                          <p:cBhvr additive="base">
                                            <p:cTn id="41"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27"/>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40000">
                                      <p:stCondLst>
                                        <p:cond delay="3000"/>
                                      </p:stCondLst>
                                      <p:childTnLst>
                                        <p:set>
                                          <p:cBhvr>
                                            <p:cTn id="44" dur="1" fill="hold">
                                              <p:stCondLst>
                                                <p:cond delay="0"/>
                                              </p:stCondLst>
                                            </p:cTn>
                                            <p:tgtEl>
                                              <p:spTgt spid="28"/>
                                            </p:tgtEl>
                                            <p:attrNameLst>
                                              <p:attrName>style.visibility</p:attrName>
                                            </p:attrNameLst>
                                          </p:cBhvr>
                                          <p:to>
                                            <p:strVal val="visible"/>
                                          </p:to>
                                        </p:set>
                                        <p:anim calcmode="lin" valueType="num" p14:bounceEnd="40000">
                                          <p:cBhvr additive="base">
                                            <p:cTn id="45"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40000">
                                      <p:stCondLst>
                                        <p:cond delay="800"/>
                                      </p:stCondLst>
                                      <p:childTnLst>
                                        <p:set>
                                          <p:cBhvr>
                                            <p:cTn id="48" dur="1" fill="hold">
                                              <p:stCondLst>
                                                <p:cond delay="0"/>
                                              </p:stCondLst>
                                            </p:cTn>
                                            <p:tgtEl>
                                              <p:spTgt spid="29"/>
                                            </p:tgtEl>
                                            <p:attrNameLst>
                                              <p:attrName>style.visibility</p:attrName>
                                            </p:attrNameLst>
                                          </p:cBhvr>
                                          <p:to>
                                            <p:strVal val="visible"/>
                                          </p:to>
                                        </p:set>
                                        <p:anim calcmode="lin" valueType="num" p14:bounceEnd="40000">
                                          <p:cBhvr additive="base">
                                            <p:cTn id="49"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29"/>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40000">
                                      <p:stCondLst>
                                        <p:cond delay="3000"/>
                                      </p:stCondLst>
                                      <p:childTnLst>
                                        <p:set>
                                          <p:cBhvr>
                                            <p:cTn id="52" dur="1" fill="hold">
                                              <p:stCondLst>
                                                <p:cond delay="0"/>
                                              </p:stCondLst>
                                            </p:cTn>
                                            <p:tgtEl>
                                              <p:spTgt spid="30"/>
                                            </p:tgtEl>
                                            <p:attrNameLst>
                                              <p:attrName>style.visibility</p:attrName>
                                            </p:attrNameLst>
                                          </p:cBhvr>
                                          <p:to>
                                            <p:strVal val="visible"/>
                                          </p:to>
                                        </p:set>
                                        <p:anim calcmode="lin" valueType="num" p14:bounceEnd="40000">
                                          <p:cBhvr additive="base">
                                            <p:cTn id="53"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30"/>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14:presetBounceEnd="40000">
                                      <p:stCondLst>
                                        <p:cond delay="2000"/>
                                      </p:stCondLst>
                                      <p:childTnLst>
                                        <p:set>
                                          <p:cBhvr>
                                            <p:cTn id="56" dur="1" fill="hold">
                                              <p:stCondLst>
                                                <p:cond delay="0"/>
                                              </p:stCondLst>
                                            </p:cTn>
                                            <p:tgtEl>
                                              <p:spTgt spid="31"/>
                                            </p:tgtEl>
                                            <p:attrNameLst>
                                              <p:attrName>style.visibility</p:attrName>
                                            </p:attrNameLst>
                                          </p:cBhvr>
                                          <p:to>
                                            <p:strVal val="visible"/>
                                          </p:to>
                                        </p:set>
                                        <p:anim calcmode="lin" valueType="num" p14:bounceEnd="40000">
                                          <p:cBhvr additive="base">
                                            <p:cTn id="57"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31"/>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14:presetBounceEnd="40000">
                                      <p:stCondLst>
                                        <p:cond delay="3000"/>
                                      </p:stCondLst>
                                      <p:childTnLst>
                                        <p:set>
                                          <p:cBhvr>
                                            <p:cTn id="60" dur="1" fill="hold">
                                              <p:stCondLst>
                                                <p:cond delay="0"/>
                                              </p:stCondLst>
                                            </p:cTn>
                                            <p:tgtEl>
                                              <p:spTgt spid="32"/>
                                            </p:tgtEl>
                                            <p:attrNameLst>
                                              <p:attrName>style.visibility</p:attrName>
                                            </p:attrNameLst>
                                          </p:cBhvr>
                                          <p:to>
                                            <p:strVal val="visible"/>
                                          </p:to>
                                        </p:set>
                                        <p:anim calcmode="lin" valueType="num" p14:bounceEnd="40000">
                                          <p:cBhvr additive="base">
                                            <p:cTn id="61"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2"/>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14:presetBounceEnd="40000">
                                      <p:stCondLst>
                                        <p:cond delay="1500"/>
                                      </p:stCondLst>
                                      <p:childTnLst>
                                        <p:set>
                                          <p:cBhvr>
                                            <p:cTn id="64" dur="1" fill="hold">
                                              <p:stCondLst>
                                                <p:cond delay="0"/>
                                              </p:stCondLst>
                                            </p:cTn>
                                            <p:tgtEl>
                                              <p:spTgt spid="33"/>
                                            </p:tgtEl>
                                            <p:attrNameLst>
                                              <p:attrName>style.visibility</p:attrName>
                                            </p:attrNameLst>
                                          </p:cBhvr>
                                          <p:to>
                                            <p:strVal val="visible"/>
                                          </p:to>
                                        </p:set>
                                        <p:anim calcmode="lin" valueType="num" p14:bounceEnd="40000">
                                          <p:cBhvr additive="base">
                                            <p:cTn id="65" dur="5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66" dur="500" fill="hold"/>
                                            <p:tgtEl>
                                              <p:spTgt spid="33"/>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14:presetBounceEnd="40000">
                                      <p:stCondLst>
                                        <p:cond delay="3000"/>
                                      </p:stCondLst>
                                      <p:childTnLst>
                                        <p:set>
                                          <p:cBhvr>
                                            <p:cTn id="68" dur="1" fill="hold">
                                              <p:stCondLst>
                                                <p:cond delay="0"/>
                                              </p:stCondLst>
                                            </p:cTn>
                                            <p:tgtEl>
                                              <p:spTgt spid="34"/>
                                            </p:tgtEl>
                                            <p:attrNameLst>
                                              <p:attrName>style.visibility</p:attrName>
                                            </p:attrNameLst>
                                          </p:cBhvr>
                                          <p:to>
                                            <p:strVal val="visible"/>
                                          </p:to>
                                        </p:set>
                                        <p:anim calcmode="lin" valueType="num" p14:bounceEnd="40000">
                                          <p:cBhvr additive="base">
                                            <p:cTn id="6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70"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5" grpId="0"/>
          <p:bldP spid="26" grpId="0"/>
          <p:bldP spid="27" grpId="0"/>
          <p:bldP spid="28" grpId="0"/>
          <p:bldP spid="29" grpId="0"/>
          <p:bldP spid="30" grpId="0"/>
          <p:bldP spid="31" grpId="0"/>
          <p:bldP spid="32" grpId="0"/>
          <p:bldP spid="33" grpId="0"/>
          <p:bldP spid="34"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childTnLst>
                                    </p:cTn>
                                  </p:par>
                                </p:childTnLst>
                              </p:cTn>
                            </p:par>
                            <p:par>
                              <p:cTn id="17" fill="hold">
                                <p:stCondLst>
                                  <p:cond delay="11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300" fill="hold"/>
                                            <p:tgtEl>
                                              <p:spTgt spid="23"/>
                                            </p:tgtEl>
                                            <p:attrNameLst>
                                              <p:attrName>ppt_x</p:attrName>
                                            </p:attrNameLst>
                                          </p:cBhvr>
                                          <p:tavLst>
                                            <p:tav tm="0">
                                              <p:val>
                                                <p:strVal val="#ppt_x"/>
                                              </p:val>
                                            </p:tav>
                                            <p:tav tm="100000">
                                              <p:val>
                                                <p:strVal val="#ppt_x"/>
                                              </p:val>
                                            </p:tav>
                                          </p:tavLst>
                                        </p:anim>
                                        <p:anim calcmode="lin" valueType="num">
                                          <p:cBhvr additive="base">
                                            <p:cTn id="21" dur="3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26" presetClass="emph" presetSubtype="0" fill="hold" grpId="1" nodeType="afterEffect">
                                      <p:stCondLst>
                                        <p:cond delay="1000"/>
                                      </p:stCondLst>
                                      <p:childTnLst>
                                        <p:animEffect transition="out" filter="fade">
                                          <p:cBhvr>
                                            <p:cTn id="24" dur="500" tmFilter="0, 0; .2, .5; .8, .5; 1, 0"/>
                                            <p:tgtEl>
                                              <p:spTgt spid="23"/>
                                            </p:tgtEl>
                                          </p:cBhvr>
                                        </p:animEffect>
                                        <p:animScale>
                                          <p:cBhvr>
                                            <p:cTn id="25" dur="250" autoRev="1" fill="hold"/>
                                            <p:tgtEl>
                                              <p:spTgt spid="23"/>
                                            </p:tgtEl>
                                          </p:cBhvr>
                                          <p:by x="105000" y="105000"/>
                                        </p:animScale>
                                      </p:childTnLst>
                                    </p:cTn>
                                  </p:par>
                                </p:childTnLst>
                              </p:cTn>
                            </p:par>
                            <p:par>
                              <p:cTn id="26" fill="hold">
                                <p:stCondLst>
                                  <p:cond delay="2940"/>
                                </p:stCondLst>
                                <p:childTnLst>
                                  <p:par>
                                    <p:cTn id="27" presetID="2" presetClass="entr" presetSubtype="1" fill="hold" grpId="0" nodeType="afterEffect">
                                      <p:stCondLst>
                                        <p:cond delay="2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150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300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0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30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80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300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200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300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ppt_x"/>
                                              </p:val>
                                            </p:tav>
                                            <p:tav tm="100000">
                                              <p:val>
                                                <p:strVal val="#ppt_x"/>
                                              </p:val>
                                            </p:tav>
                                          </p:tavLst>
                                        </p:anim>
                                        <p:anim calcmode="lin" valueType="num">
                                          <p:cBhvr additive="base">
                                            <p:cTn id="62" dur="500" fill="hold"/>
                                            <p:tgtEl>
                                              <p:spTgt spid="32"/>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150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300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ppt_x"/>
                                              </p:val>
                                            </p:tav>
                                            <p:tav tm="100000">
                                              <p:val>
                                                <p:strVal val="#ppt_x"/>
                                              </p:val>
                                            </p:tav>
                                          </p:tavLst>
                                        </p:anim>
                                        <p:anim calcmode="lin" valueType="num">
                                          <p:cBhvr additive="base">
                                            <p:cTn id="70"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5" grpId="0"/>
          <p:bldP spid="26" grpId="0"/>
          <p:bldP spid="27" grpId="0"/>
          <p:bldP spid="28" grpId="0"/>
          <p:bldP spid="29" grpId="0"/>
          <p:bldP spid="30" grpId="0"/>
          <p:bldP spid="31" grpId="0"/>
          <p:bldP spid="32" grpId="0"/>
          <p:bldP spid="33" grpId="0"/>
          <p:bldP spid="34" grpId="0"/>
          <p:bldP spid="1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2.2 </a:t>
            </a:r>
            <a:r>
              <a:rPr lang="zh-CN" altLang="en-US" sz="2000" dirty="0" smtClean="0">
                <a:solidFill>
                  <a:schemeClr val="bg1"/>
                </a:solidFill>
                <a:latin typeface="微软雅黑" pitchFamily="34" charset="-122"/>
                <a:ea typeface="微软雅黑" pitchFamily="34" charset="-122"/>
              </a:rPr>
              <a:t>需求分析</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28614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1</a:t>
            </a:r>
            <a:endParaRPr lang="zh-CN" altLang="en-US" dirty="0">
              <a:solidFill>
                <a:schemeClr val="bg1"/>
              </a:solidFill>
              <a:latin typeface="+mj-lt"/>
            </a:endParaRPr>
          </a:p>
        </p:txBody>
      </p:sp>
      <p:sp>
        <p:nvSpPr>
          <p:cNvPr id="58" name="矩形 57"/>
          <p:cNvSpPr/>
          <p:nvPr/>
        </p:nvSpPr>
        <p:spPr>
          <a:xfrm>
            <a:off x="4496594" y="1200944"/>
            <a:ext cx="545911"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US" altLang="zh-CN" sz="2400" b="1" dirty="0">
                <a:latin typeface="Arial" panose="020B0604020202020204" pitchFamily="34" charset="0"/>
                <a:cs typeface="Arial" panose="020B0604020202020204" pitchFamily="34" charset="0"/>
              </a:rPr>
              <a:t>1</a:t>
            </a:r>
            <a:endParaRPr lang="zh-CN" altLang="en-US" sz="2400" b="1" dirty="0">
              <a:latin typeface="Arial" panose="020B0604020202020204" pitchFamily="34" charset="0"/>
              <a:cs typeface="Arial" panose="020B0604020202020204" pitchFamily="34" charset="0"/>
            </a:endParaRPr>
          </a:p>
        </p:txBody>
      </p:sp>
      <p:sp>
        <p:nvSpPr>
          <p:cNvPr id="59" name="矩形 58"/>
          <p:cNvSpPr/>
          <p:nvPr/>
        </p:nvSpPr>
        <p:spPr>
          <a:xfrm>
            <a:off x="5056155" y="1200944"/>
            <a:ext cx="2640839"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l"/>
            <a:r>
              <a:rPr lang="zh-CN" altLang="en-US" dirty="0"/>
              <a:t>找政府办事难问题</a:t>
            </a:r>
          </a:p>
        </p:txBody>
      </p:sp>
      <p:sp>
        <p:nvSpPr>
          <p:cNvPr id="60" name="矩形 59"/>
          <p:cNvSpPr/>
          <p:nvPr/>
        </p:nvSpPr>
        <p:spPr>
          <a:xfrm>
            <a:off x="4496594" y="1886744"/>
            <a:ext cx="545911"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US" altLang="zh-CN" sz="2400" b="1" dirty="0" smtClean="0">
                <a:latin typeface="Arial" panose="020B0604020202020204" pitchFamily="34" charset="0"/>
                <a:cs typeface="Arial" panose="020B0604020202020204" pitchFamily="34" charset="0"/>
              </a:rPr>
              <a:t>2</a:t>
            </a:r>
            <a:endParaRPr lang="zh-CN" altLang="en-US" sz="2400" b="1" dirty="0">
              <a:latin typeface="Arial" panose="020B0604020202020204" pitchFamily="34" charset="0"/>
              <a:cs typeface="Arial" panose="020B0604020202020204" pitchFamily="34" charset="0"/>
            </a:endParaRPr>
          </a:p>
        </p:txBody>
      </p:sp>
      <p:sp>
        <p:nvSpPr>
          <p:cNvPr id="61" name="矩形 60"/>
          <p:cNvSpPr/>
          <p:nvPr/>
        </p:nvSpPr>
        <p:spPr>
          <a:xfrm>
            <a:off x="5056155" y="1886744"/>
            <a:ext cx="2640839"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l"/>
            <a:r>
              <a:rPr lang="zh-CN" altLang="en-US" dirty="0"/>
              <a:t>食</a:t>
            </a:r>
            <a:r>
              <a:rPr lang="zh-CN" altLang="en-US" dirty="0" smtClean="0"/>
              <a:t>品安全问</a:t>
            </a:r>
            <a:r>
              <a:rPr lang="zh-CN" altLang="en-US" dirty="0"/>
              <a:t>题</a:t>
            </a:r>
          </a:p>
        </p:txBody>
      </p:sp>
      <p:sp>
        <p:nvSpPr>
          <p:cNvPr id="62" name="矩形 61"/>
          <p:cNvSpPr/>
          <p:nvPr/>
        </p:nvSpPr>
        <p:spPr>
          <a:xfrm>
            <a:off x="4496594" y="2572544"/>
            <a:ext cx="545911"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US" altLang="zh-CN" sz="2400" b="1" dirty="0" smtClean="0">
                <a:latin typeface="Arial" panose="020B0604020202020204" pitchFamily="34" charset="0"/>
                <a:cs typeface="Arial" panose="020B0604020202020204" pitchFamily="34" charset="0"/>
              </a:rPr>
              <a:t>3</a:t>
            </a:r>
            <a:endParaRPr lang="zh-CN" altLang="en-US" sz="2400" b="1" dirty="0">
              <a:latin typeface="Arial" panose="020B0604020202020204" pitchFamily="34" charset="0"/>
              <a:cs typeface="Arial" panose="020B0604020202020204" pitchFamily="34" charset="0"/>
            </a:endParaRPr>
          </a:p>
        </p:txBody>
      </p:sp>
      <p:sp>
        <p:nvSpPr>
          <p:cNvPr id="63" name="矩形 62"/>
          <p:cNvSpPr/>
          <p:nvPr/>
        </p:nvSpPr>
        <p:spPr>
          <a:xfrm>
            <a:off x="5056155" y="2572544"/>
            <a:ext cx="2640839"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l"/>
            <a:r>
              <a:rPr lang="zh-CN" altLang="en-US" dirty="0" smtClean="0"/>
              <a:t>电商诚信问</a:t>
            </a:r>
            <a:r>
              <a:rPr lang="zh-CN" altLang="en-US" dirty="0"/>
              <a:t>题</a:t>
            </a:r>
          </a:p>
        </p:txBody>
      </p:sp>
      <p:sp>
        <p:nvSpPr>
          <p:cNvPr id="64" name="矩形 63"/>
          <p:cNvSpPr/>
          <p:nvPr/>
        </p:nvSpPr>
        <p:spPr>
          <a:xfrm>
            <a:off x="4496594" y="3258344"/>
            <a:ext cx="545911"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US" altLang="zh-CN" sz="2400" b="1" dirty="0" smtClean="0">
                <a:latin typeface="Arial" panose="020B0604020202020204" pitchFamily="34" charset="0"/>
                <a:cs typeface="Arial" panose="020B0604020202020204" pitchFamily="34" charset="0"/>
              </a:rPr>
              <a:t>4</a:t>
            </a:r>
            <a:endParaRPr lang="zh-CN" altLang="en-US" sz="2400" b="1" dirty="0">
              <a:latin typeface="Arial" panose="020B0604020202020204" pitchFamily="34" charset="0"/>
              <a:cs typeface="Arial" panose="020B0604020202020204" pitchFamily="34" charset="0"/>
            </a:endParaRPr>
          </a:p>
        </p:txBody>
      </p:sp>
      <p:sp>
        <p:nvSpPr>
          <p:cNvPr id="65" name="矩形 64"/>
          <p:cNvSpPr/>
          <p:nvPr/>
        </p:nvSpPr>
        <p:spPr>
          <a:xfrm>
            <a:off x="5056155" y="3258344"/>
            <a:ext cx="2640839"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l"/>
            <a:r>
              <a:rPr lang="zh-CN" altLang="en-US" dirty="0" smtClean="0"/>
              <a:t>店大欺客问</a:t>
            </a:r>
            <a:r>
              <a:rPr lang="zh-CN" altLang="en-US" dirty="0"/>
              <a:t>题</a:t>
            </a:r>
          </a:p>
        </p:txBody>
      </p:sp>
      <p:sp>
        <p:nvSpPr>
          <p:cNvPr id="66" name="矩形 65"/>
          <p:cNvSpPr/>
          <p:nvPr/>
        </p:nvSpPr>
        <p:spPr>
          <a:xfrm>
            <a:off x="4496594" y="3944144"/>
            <a:ext cx="545911"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US" altLang="zh-CN" sz="2400" b="1" dirty="0" smtClean="0">
                <a:latin typeface="Arial" panose="020B0604020202020204" pitchFamily="34" charset="0"/>
                <a:cs typeface="Arial" panose="020B0604020202020204" pitchFamily="34" charset="0"/>
              </a:rPr>
              <a:t>5</a:t>
            </a:r>
            <a:endParaRPr lang="zh-CN" altLang="en-US" sz="2400" b="1" dirty="0">
              <a:latin typeface="Arial" panose="020B0604020202020204" pitchFamily="34" charset="0"/>
              <a:cs typeface="Arial" panose="020B0604020202020204" pitchFamily="34" charset="0"/>
            </a:endParaRPr>
          </a:p>
        </p:txBody>
      </p:sp>
      <p:sp>
        <p:nvSpPr>
          <p:cNvPr id="67" name="矩形 66"/>
          <p:cNvSpPr/>
          <p:nvPr/>
        </p:nvSpPr>
        <p:spPr>
          <a:xfrm>
            <a:off x="5056155" y="3944144"/>
            <a:ext cx="2640839"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l"/>
            <a:r>
              <a:rPr lang="zh-CN" altLang="en-US" dirty="0" smtClean="0"/>
              <a:t>物流水平问</a:t>
            </a:r>
            <a:r>
              <a:rPr lang="zh-CN" altLang="en-US" dirty="0"/>
              <a:t>题</a:t>
            </a:r>
          </a:p>
        </p:txBody>
      </p:sp>
      <p:sp>
        <p:nvSpPr>
          <p:cNvPr id="68" name="Freeform 11"/>
          <p:cNvSpPr>
            <a:spLocks/>
          </p:cNvSpPr>
          <p:nvPr/>
        </p:nvSpPr>
        <p:spPr bwMode="auto">
          <a:xfrm flipH="1">
            <a:off x="3495599" y="1289654"/>
            <a:ext cx="762000" cy="3183523"/>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bg1">
              <a:lumMod val="50000"/>
            </a:schemeClr>
          </a:solidFill>
          <a:ln>
            <a:noFill/>
          </a:ln>
        </p:spPr>
        <p:txBody>
          <a:bodyPr vert="horz" wrap="square" lIns="68571" tIns="34285" rIns="68571" bIns="34285" numCol="1" anchor="t" anchorCtr="0" compatLnSpc="1">
            <a:prstTxWarp prst="textNoShape">
              <a:avLst/>
            </a:prstTxWarp>
          </a:bodyPr>
          <a:lstStyle/>
          <a:p>
            <a:endParaRPr lang="zh-CN" altLang="en-US"/>
          </a:p>
        </p:txBody>
      </p:sp>
      <p:grpSp>
        <p:nvGrpSpPr>
          <p:cNvPr id="69" name="组合 68"/>
          <p:cNvGrpSpPr/>
          <p:nvPr/>
        </p:nvGrpSpPr>
        <p:grpSpPr>
          <a:xfrm>
            <a:off x="1133399" y="1732645"/>
            <a:ext cx="2143995" cy="2147809"/>
            <a:chOff x="6386415" y="2345128"/>
            <a:chExt cx="3105389" cy="3109278"/>
          </a:xfrm>
        </p:grpSpPr>
        <p:sp>
          <p:nvSpPr>
            <p:cNvPr id="70" name="Oval 15"/>
            <p:cNvSpPr>
              <a:spLocks noChangeArrowheads="1"/>
            </p:cNvSpPr>
            <p:nvPr/>
          </p:nvSpPr>
          <p:spPr bwMode="auto">
            <a:xfrm>
              <a:off x="6386415" y="2345128"/>
              <a:ext cx="3105389" cy="3109278"/>
            </a:xfrm>
            <a:prstGeom prst="ellipse">
              <a:avLst/>
            </a:prstGeom>
            <a:solidFill>
              <a:srgbClr val="0070C0"/>
            </a:solidFill>
            <a:ln w="10" cap="flat">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6798816" y="2657493"/>
              <a:ext cx="2446876" cy="2539652"/>
            </a:xfrm>
            <a:prstGeom prst="rect">
              <a:avLst/>
            </a:prstGeom>
            <a:noFill/>
          </p:spPr>
          <p:txBody>
            <a:bodyPr wrap="square" rtlCol="0">
              <a:spAutoFit/>
            </a:bodyPr>
            <a:lstStyle/>
            <a:p>
              <a:pPr algn="l"/>
              <a:r>
                <a:rPr lang="zh-CN" altLang="en-US" sz="5400" b="1" dirty="0">
                  <a:solidFill>
                    <a:schemeClr val="bg1"/>
                  </a:solidFill>
                  <a:latin typeface="+mj-ea"/>
                  <a:ea typeface="+mj-ea"/>
                </a:rPr>
                <a:t>现实需求</a:t>
              </a:r>
            </a:p>
          </p:txBody>
        </p:sp>
      </p:grpSp>
    </p:spTree>
    <p:extLst>
      <p:ext uri="{BB962C8B-B14F-4D97-AF65-F5344CB8AC3E}">
        <p14:creationId xmlns:p14="http://schemas.microsoft.com/office/powerpoint/2010/main" val="28461478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42"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1000"/>
                                        <p:tgtEl>
                                          <p:spTgt spid="69"/>
                                        </p:tgtEl>
                                      </p:cBhvr>
                                    </p:animEffect>
                                    <p:anim calcmode="lin" valueType="num">
                                      <p:cBhvr>
                                        <p:cTn id="16" dur="1000" fill="hold"/>
                                        <p:tgtEl>
                                          <p:spTgt spid="69"/>
                                        </p:tgtEl>
                                        <p:attrNameLst>
                                          <p:attrName>ppt_x</p:attrName>
                                        </p:attrNameLst>
                                      </p:cBhvr>
                                      <p:tavLst>
                                        <p:tav tm="0">
                                          <p:val>
                                            <p:strVal val="#ppt_x"/>
                                          </p:val>
                                        </p:tav>
                                        <p:tav tm="100000">
                                          <p:val>
                                            <p:strVal val="#ppt_x"/>
                                          </p:val>
                                        </p:tav>
                                      </p:tavLst>
                                    </p:anim>
                                    <p:anim calcmode="lin" valueType="num">
                                      <p:cBhvr>
                                        <p:cTn id="17" dur="1000" fill="hold"/>
                                        <p:tgtEl>
                                          <p:spTgt spid="69"/>
                                        </p:tgtEl>
                                        <p:attrNameLst>
                                          <p:attrName>ppt_y</p:attrName>
                                        </p:attrNameLst>
                                      </p:cBhvr>
                                      <p:tavLst>
                                        <p:tav tm="0">
                                          <p:val>
                                            <p:strVal val="#ppt_y+.1"/>
                                          </p:val>
                                        </p:tav>
                                        <p:tav tm="100000">
                                          <p:val>
                                            <p:strVal val="#ppt_y"/>
                                          </p:val>
                                        </p:tav>
                                      </p:tavLst>
                                    </p:anim>
                                  </p:childTnLst>
                                </p:cTn>
                              </p:par>
                            </p:childTnLst>
                          </p:cTn>
                        </p:par>
                        <p:par>
                          <p:cTn id="18" fill="hold">
                            <p:stCondLst>
                              <p:cond delay="1640"/>
                            </p:stCondLst>
                            <p:childTnLst>
                              <p:par>
                                <p:cTn id="19" presetID="55" presetClass="entr" presetSubtype="0"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 calcmode="lin" valueType="num">
                                      <p:cBhvr>
                                        <p:cTn id="21" dur="500" fill="hold"/>
                                        <p:tgtEl>
                                          <p:spTgt spid="68"/>
                                        </p:tgtEl>
                                        <p:attrNameLst>
                                          <p:attrName>ppt_w</p:attrName>
                                        </p:attrNameLst>
                                      </p:cBhvr>
                                      <p:tavLst>
                                        <p:tav tm="0">
                                          <p:val>
                                            <p:strVal val="#ppt_w*0.70"/>
                                          </p:val>
                                        </p:tav>
                                        <p:tav tm="100000">
                                          <p:val>
                                            <p:strVal val="#ppt_w"/>
                                          </p:val>
                                        </p:tav>
                                      </p:tavLst>
                                    </p:anim>
                                    <p:anim calcmode="lin" valueType="num">
                                      <p:cBhvr>
                                        <p:cTn id="22" dur="500" fill="hold"/>
                                        <p:tgtEl>
                                          <p:spTgt spid="68"/>
                                        </p:tgtEl>
                                        <p:attrNameLst>
                                          <p:attrName>ppt_h</p:attrName>
                                        </p:attrNameLst>
                                      </p:cBhvr>
                                      <p:tavLst>
                                        <p:tav tm="0">
                                          <p:val>
                                            <p:strVal val="#ppt_h"/>
                                          </p:val>
                                        </p:tav>
                                        <p:tav tm="100000">
                                          <p:val>
                                            <p:strVal val="#ppt_h"/>
                                          </p:val>
                                        </p:tav>
                                      </p:tavLst>
                                    </p:anim>
                                    <p:animEffect transition="in" filter="fade">
                                      <p:cBhvr>
                                        <p:cTn id="23" dur="500"/>
                                        <p:tgtEl>
                                          <p:spTgt spid="68"/>
                                        </p:tgtEl>
                                      </p:cBhvr>
                                    </p:animEffect>
                                  </p:childTnLst>
                                </p:cTn>
                              </p:par>
                            </p:childTnLst>
                          </p:cTn>
                        </p:par>
                        <p:par>
                          <p:cTn id="24" fill="hold">
                            <p:stCondLst>
                              <p:cond delay="2140"/>
                            </p:stCondLst>
                            <p:childTnLst>
                              <p:par>
                                <p:cTn id="25" presetID="23" presetClass="entr" presetSubtype="16"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childTnLst>
                                </p:cTn>
                              </p:par>
                            </p:childTnLst>
                          </p:cTn>
                        </p:par>
                        <p:par>
                          <p:cTn id="29" fill="hold">
                            <p:stCondLst>
                              <p:cond delay="2640"/>
                            </p:stCondLst>
                            <p:childTnLst>
                              <p:par>
                                <p:cTn id="30" presetID="22" presetClass="entr" presetSubtype="8"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left)">
                                      <p:cBhvr>
                                        <p:cTn id="32" dur="1000"/>
                                        <p:tgtEl>
                                          <p:spTgt spid="59"/>
                                        </p:tgtEl>
                                      </p:cBhvr>
                                    </p:animEffect>
                                  </p:childTnLst>
                                </p:cTn>
                              </p:par>
                            </p:childTnLst>
                          </p:cTn>
                        </p:par>
                        <p:par>
                          <p:cTn id="33" fill="hold">
                            <p:stCondLst>
                              <p:cond delay="3640"/>
                            </p:stCondLst>
                            <p:childTnLst>
                              <p:par>
                                <p:cTn id="34" presetID="23" presetClass="entr" presetSubtype="16"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childTnLst>
                                </p:cTn>
                              </p:par>
                            </p:childTnLst>
                          </p:cTn>
                        </p:par>
                        <p:par>
                          <p:cTn id="38" fill="hold">
                            <p:stCondLst>
                              <p:cond delay="4140"/>
                            </p:stCondLst>
                            <p:childTnLst>
                              <p:par>
                                <p:cTn id="39" presetID="22" presetClass="entr" presetSubtype="8"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1000"/>
                                        <p:tgtEl>
                                          <p:spTgt spid="61"/>
                                        </p:tgtEl>
                                      </p:cBhvr>
                                    </p:animEffect>
                                  </p:childTnLst>
                                </p:cTn>
                              </p:par>
                            </p:childTnLst>
                          </p:cTn>
                        </p:par>
                        <p:par>
                          <p:cTn id="42" fill="hold">
                            <p:stCondLst>
                              <p:cond delay="5140"/>
                            </p:stCondLst>
                            <p:childTnLst>
                              <p:par>
                                <p:cTn id="43" presetID="23" presetClass="entr" presetSubtype="16"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childTnLst>
                                </p:cTn>
                              </p:par>
                            </p:childTnLst>
                          </p:cTn>
                        </p:par>
                        <p:par>
                          <p:cTn id="47" fill="hold">
                            <p:stCondLst>
                              <p:cond delay="5640"/>
                            </p:stCondLst>
                            <p:childTnLst>
                              <p:par>
                                <p:cTn id="48" presetID="22" presetClass="entr" presetSubtype="8"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left)">
                                      <p:cBhvr>
                                        <p:cTn id="50" dur="1000"/>
                                        <p:tgtEl>
                                          <p:spTgt spid="63"/>
                                        </p:tgtEl>
                                      </p:cBhvr>
                                    </p:animEffect>
                                  </p:childTnLst>
                                </p:cTn>
                              </p:par>
                            </p:childTnLst>
                          </p:cTn>
                        </p:par>
                        <p:par>
                          <p:cTn id="51" fill="hold">
                            <p:stCondLst>
                              <p:cond delay="6640"/>
                            </p:stCondLst>
                            <p:childTnLst>
                              <p:par>
                                <p:cTn id="52" presetID="23" presetClass="entr" presetSubtype="16"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childTnLst>
                                </p:cTn>
                              </p:par>
                            </p:childTnLst>
                          </p:cTn>
                        </p:par>
                        <p:par>
                          <p:cTn id="56" fill="hold">
                            <p:stCondLst>
                              <p:cond delay="7140"/>
                            </p:stCondLst>
                            <p:childTnLst>
                              <p:par>
                                <p:cTn id="57" presetID="22" presetClass="entr" presetSubtype="8"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1000"/>
                                        <p:tgtEl>
                                          <p:spTgt spid="65"/>
                                        </p:tgtEl>
                                      </p:cBhvr>
                                    </p:animEffect>
                                  </p:childTnLst>
                                </p:cTn>
                              </p:par>
                            </p:childTnLst>
                          </p:cTn>
                        </p:par>
                        <p:par>
                          <p:cTn id="60" fill="hold">
                            <p:stCondLst>
                              <p:cond delay="8140"/>
                            </p:stCondLst>
                            <p:childTnLst>
                              <p:par>
                                <p:cTn id="61" presetID="23" presetClass="entr" presetSubtype="16"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childTnLst>
                                </p:cTn>
                              </p:par>
                            </p:childTnLst>
                          </p:cTn>
                        </p:par>
                        <p:par>
                          <p:cTn id="65" fill="hold">
                            <p:stCondLst>
                              <p:cond delay="8640"/>
                            </p:stCondLst>
                            <p:childTnLst>
                              <p:par>
                                <p:cTn id="66" presetID="22" presetClass="entr" presetSubtype="8"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left)">
                                      <p:cBhvr>
                                        <p:cTn id="68"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2.3 </a:t>
            </a:r>
            <a:r>
              <a:rPr lang="zh-CN" altLang="en-US" sz="2000" dirty="0" smtClean="0">
                <a:solidFill>
                  <a:schemeClr val="bg1"/>
                </a:solidFill>
                <a:latin typeface="微软雅黑" pitchFamily="34" charset="-122"/>
                <a:ea typeface="微软雅黑" pitchFamily="34" charset="-122"/>
              </a:rPr>
              <a:t>解决了什么问题</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2</a:t>
            </a:r>
            <a:endParaRPr lang="zh-CN" altLang="en-US" dirty="0">
              <a:solidFill>
                <a:schemeClr val="bg1"/>
              </a:solidFill>
              <a:latin typeface="+mj-lt"/>
            </a:endParaRPr>
          </a:p>
        </p:txBody>
      </p:sp>
      <p:sp>
        <p:nvSpPr>
          <p:cNvPr id="4" name="Freeform 13"/>
          <p:cNvSpPr>
            <a:spLocks/>
          </p:cNvSpPr>
          <p:nvPr/>
        </p:nvSpPr>
        <p:spPr bwMode="auto">
          <a:xfrm>
            <a:off x="6629252" y="1886374"/>
            <a:ext cx="496383" cy="1955407"/>
          </a:xfrm>
          <a:custGeom>
            <a:avLst/>
            <a:gdLst>
              <a:gd name="T0" fmla="*/ 819 w 819"/>
              <a:gd name="T1" fmla="*/ 1728 h 3366"/>
              <a:gd name="T2" fmla="*/ 559 w 819"/>
              <a:gd name="T3" fmla="*/ 1854 h 3366"/>
              <a:gd name="T4" fmla="*/ 492 w 819"/>
              <a:gd name="T5" fmla="*/ 2144 h 3366"/>
              <a:gd name="T6" fmla="*/ 492 w 819"/>
              <a:gd name="T7" fmla="*/ 2785 h 3366"/>
              <a:gd name="T8" fmla="*/ 372 w 819"/>
              <a:gd name="T9" fmla="*/ 3239 h 3366"/>
              <a:gd name="T10" fmla="*/ 0 w 819"/>
              <a:gd name="T11" fmla="*/ 3366 h 3366"/>
              <a:gd name="T12" fmla="*/ 0 w 819"/>
              <a:gd name="T13" fmla="*/ 3262 h 3366"/>
              <a:gd name="T14" fmla="*/ 283 w 819"/>
              <a:gd name="T15" fmla="*/ 3150 h 3366"/>
              <a:gd name="T16" fmla="*/ 357 w 819"/>
              <a:gd name="T17" fmla="*/ 2845 h 3366"/>
              <a:gd name="T18" fmla="*/ 357 w 819"/>
              <a:gd name="T19" fmla="*/ 2115 h 3366"/>
              <a:gd name="T20" fmla="*/ 454 w 819"/>
              <a:gd name="T21" fmla="*/ 1802 h 3366"/>
              <a:gd name="T22" fmla="*/ 685 w 819"/>
              <a:gd name="T23" fmla="*/ 1698 h 3366"/>
              <a:gd name="T24" fmla="*/ 685 w 819"/>
              <a:gd name="T25" fmla="*/ 1668 h 3366"/>
              <a:gd name="T26" fmla="*/ 462 w 819"/>
              <a:gd name="T27" fmla="*/ 1578 h 3366"/>
              <a:gd name="T28" fmla="*/ 357 w 819"/>
              <a:gd name="T29" fmla="*/ 1251 h 3366"/>
              <a:gd name="T30" fmla="*/ 357 w 819"/>
              <a:gd name="T31" fmla="*/ 521 h 3366"/>
              <a:gd name="T32" fmla="*/ 283 w 819"/>
              <a:gd name="T33" fmla="*/ 208 h 3366"/>
              <a:gd name="T34" fmla="*/ 0 w 819"/>
              <a:gd name="T35" fmla="*/ 104 h 3366"/>
              <a:gd name="T36" fmla="*/ 0 w 819"/>
              <a:gd name="T37" fmla="*/ 0 h 3366"/>
              <a:gd name="T38" fmla="*/ 372 w 819"/>
              <a:gd name="T39" fmla="*/ 126 h 3366"/>
              <a:gd name="T40" fmla="*/ 492 w 819"/>
              <a:gd name="T41" fmla="*/ 581 h 3366"/>
              <a:gd name="T42" fmla="*/ 492 w 819"/>
              <a:gd name="T43" fmla="*/ 1221 h 3366"/>
              <a:gd name="T44" fmla="*/ 566 w 819"/>
              <a:gd name="T45" fmla="*/ 1519 h 3366"/>
              <a:gd name="T46" fmla="*/ 819 w 819"/>
              <a:gd name="T47" fmla="*/ 1638 h 3366"/>
              <a:gd name="T48" fmla="*/ 819 w 819"/>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9" h="3366">
                <a:moveTo>
                  <a:pt x="819" y="1728"/>
                </a:moveTo>
                <a:cubicBezTo>
                  <a:pt x="690" y="1738"/>
                  <a:pt x="603" y="1780"/>
                  <a:pt x="559" y="1854"/>
                </a:cubicBezTo>
                <a:cubicBezTo>
                  <a:pt x="514" y="1928"/>
                  <a:pt x="492" y="2026"/>
                  <a:pt x="492" y="2144"/>
                </a:cubicBezTo>
                <a:lnTo>
                  <a:pt x="492" y="2785"/>
                </a:lnTo>
                <a:cubicBezTo>
                  <a:pt x="492" y="3004"/>
                  <a:pt x="452" y="3155"/>
                  <a:pt x="372" y="3239"/>
                </a:cubicBezTo>
                <a:cubicBezTo>
                  <a:pt x="293" y="3324"/>
                  <a:pt x="169" y="3366"/>
                  <a:pt x="0" y="3366"/>
                </a:cubicBezTo>
                <a:lnTo>
                  <a:pt x="0" y="3262"/>
                </a:lnTo>
                <a:cubicBezTo>
                  <a:pt x="139" y="3262"/>
                  <a:pt x="234" y="3224"/>
                  <a:pt x="283" y="3150"/>
                </a:cubicBezTo>
                <a:cubicBezTo>
                  <a:pt x="333" y="3075"/>
                  <a:pt x="357" y="2974"/>
                  <a:pt x="357" y="2845"/>
                </a:cubicBezTo>
                <a:lnTo>
                  <a:pt x="357" y="2115"/>
                </a:lnTo>
                <a:cubicBezTo>
                  <a:pt x="357" y="1976"/>
                  <a:pt x="390" y="1871"/>
                  <a:pt x="454" y="1802"/>
                </a:cubicBezTo>
                <a:cubicBezTo>
                  <a:pt x="519" y="1733"/>
                  <a:pt x="596" y="1698"/>
                  <a:pt x="685" y="1698"/>
                </a:cubicBezTo>
                <a:lnTo>
                  <a:pt x="685" y="1668"/>
                </a:lnTo>
                <a:cubicBezTo>
                  <a:pt x="606" y="1668"/>
                  <a:pt x="531" y="1638"/>
                  <a:pt x="462" y="1578"/>
                </a:cubicBezTo>
                <a:cubicBezTo>
                  <a:pt x="392" y="1519"/>
                  <a:pt x="357" y="1410"/>
                  <a:pt x="357" y="1251"/>
                </a:cubicBezTo>
                <a:lnTo>
                  <a:pt x="357" y="521"/>
                </a:lnTo>
                <a:cubicBezTo>
                  <a:pt x="357" y="382"/>
                  <a:pt x="333" y="277"/>
                  <a:pt x="283" y="208"/>
                </a:cubicBezTo>
                <a:cubicBezTo>
                  <a:pt x="234" y="139"/>
                  <a:pt x="139" y="104"/>
                  <a:pt x="0" y="104"/>
                </a:cubicBezTo>
                <a:lnTo>
                  <a:pt x="0" y="0"/>
                </a:lnTo>
                <a:cubicBezTo>
                  <a:pt x="169" y="0"/>
                  <a:pt x="293" y="42"/>
                  <a:pt x="372" y="126"/>
                </a:cubicBezTo>
                <a:cubicBezTo>
                  <a:pt x="452" y="211"/>
                  <a:pt x="492" y="362"/>
                  <a:pt x="492" y="581"/>
                </a:cubicBezTo>
                <a:lnTo>
                  <a:pt x="492" y="1221"/>
                </a:lnTo>
                <a:cubicBezTo>
                  <a:pt x="492" y="1360"/>
                  <a:pt x="516" y="1459"/>
                  <a:pt x="566" y="1519"/>
                </a:cubicBezTo>
                <a:cubicBezTo>
                  <a:pt x="615" y="1578"/>
                  <a:pt x="700" y="1618"/>
                  <a:pt x="819" y="1638"/>
                </a:cubicBezTo>
                <a:lnTo>
                  <a:pt x="819" y="1728"/>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5" name="Freeform 14"/>
          <p:cNvSpPr>
            <a:spLocks/>
          </p:cNvSpPr>
          <p:nvPr/>
        </p:nvSpPr>
        <p:spPr bwMode="auto">
          <a:xfrm>
            <a:off x="1897556" y="1886374"/>
            <a:ext cx="497573" cy="1955407"/>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6" name="Oval 15"/>
          <p:cNvSpPr>
            <a:spLocks noChangeArrowheads="1"/>
          </p:cNvSpPr>
          <p:nvPr/>
        </p:nvSpPr>
        <p:spPr bwMode="auto">
          <a:xfrm>
            <a:off x="7382382" y="1896965"/>
            <a:ext cx="859149" cy="860678"/>
          </a:xfrm>
          <a:prstGeom prst="ellipse">
            <a:avLst/>
          </a:prstGeom>
          <a:solidFill>
            <a:srgbClr val="0070C0"/>
          </a:solidFill>
          <a:ln w="10" cap="flat">
            <a:solidFill>
              <a:srgbClr val="0070C0"/>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7" name="Oval 16"/>
          <p:cNvSpPr>
            <a:spLocks noChangeArrowheads="1"/>
          </p:cNvSpPr>
          <p:nvPr/>
        </p:nvSpPr>
        <p:spPr bwMode="auto">
          <a:xfrm>
            <a:off x="767753" y="2000322"/>
            <a:ext cx="859149" cy="860678"/>
          </a:xfrm>
          <a:prstGeom prst="ellipse">
            <a:avLst/>
          </a:prstGeom>
          <a:solidFill>
            <a:srgbClr val="0070C0"/>
          </a:solidFill>
          <a:ln w="10" cap="flat">
            <a:solidFill>
              <a:srgbClr val="0070C0"/>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Freeform 17"/>
          <p:cNvSpPr>
            <a:spLocks/>
          </p:cNvSpPr>
          <p:nvPr/>
        </p:nvSpPr>
        <p:spPr bwMode="auto">
          <a:xfrm>
            <a:off x="2433645" y="1791663"/>
            <a:ext cx="4012727" cy="2168577"/>
          </a:xfrm>
          <a:custGeom>
            <a:avLst/>
            <a:gdLst>
              <a:gd name="T0" fmla="*/ 171 w 6523"/>
              <a:gd name="T1" fmla="*/ 0 h 3787"/>
              <a:gd name="T2" fmla="*/ 6352 w 6523"/>
              <a:gd name="T3" fmla="*/ 0 h 3787"/>
              <a:gd name="T4" fmla="*/ 6523 w 6523"/>
              <a:gd name="T5" fmla="*/ 171 h 3787"/>
              <a:gd name="T6" fmla="*/ 6523 w 6523"/>
              <a:gd name="T7" fmla="*/ 3616 h 3787"/>
              <a:gd name="T8" fmla="*/ 6352 w 6523"/>
              <a:gd name="T9" fmla="*/ 3787 h 3787"/>
              <a:gd name="T10" fmla="*/ 171 w 6523"/>
              <a:gd name="T11" fmla="*/ 3787 h 3787"/>
              <a:gd name="T12" fmla="*/ 0 w 6523"/>
              <a:gd name="T13" fmla="*/ 3616 h 3787"/>
              <a:gd name="T14" fmla="*/ 0 w 6523"/>
              <a:gd name="T15" fmla="*/ 171 h 3787"/>
              <a:gd name="T16" fmla="*/ 171 w 6523"/>
              <a:gd name="T17" fmla="*/ 0 h 3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a:solidFill>
              <a:srgbClr val="0070C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9" name="Freeform 18"/>
          <p:cNvSpPr>
            <a:spLocks noEditPoints="1"/>
          </p:cNvSpPr>
          <p:nvPr/>
        </p:nvSpPr>
        <p:spPr bwMode="auto">
          <a:xfrm>
            <a:off x="2914553" y="1431753"/>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0" name="Freeform 19"/>
          <p:cNvSpPr>
            <a:spLocks noEditPoints="1"/>
          </p:cNvSpPr>
          <p:nvPr/>
        </p:nvSpPr>
        <p:spPr bwMode="auto">
          <a:xfrm>
            <a:off x="4254906" y="1431753"/>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1" name="Freeform 20"/>
          <p:cNvSpPr>
            <a:spLocks noEditPoints="1"/>
          </p:cNvSpPr>
          <p:nvPr/>
        </p:nvSpPr>
        <p:spPr bwMode="auto">
          <a:xfrm>
            <a:off x="5632161" y="1431753"/>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2" name="Freeform 21"/>
          <p:cNvSpPr>
            <a:spLocks/>
          </p:cNvSpPr>
          <p:nvPr/>
        </p:nvSpPr>
        <p:spPr bwMode="auto">
          <a:xfrm>
            <a:off x="2381197" y="1061376"/>
            <a:ext cx="4165076" cy="317409"/>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lumMod val="75000"/>
              <a:lumOff val="25000"/>
            </a:schemeClr>
          </a:solidFill>
          <a:ln w="10" cap="flat">
            <a:solidFill>
              <a:schemeClr val="tx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a:solidFill>
                <a:schemeClr val="accent2"/>
              </a:solidFill>
              <a:latin typeface="微软雅黑" pitchFamily="34" charset="-122"/>
              <a:ea typeface="微软雅黑" pitchFamily="34" charset="-122"/>
            </a:endParaRPr>
          </a:p>
        </p:txBody>
      </p:sp>
      <p:grpSp>
        <p:nvGrpSpPr>
          <p:cNvPr id="13" name="组合 12"/>
          <p:cNvGrpSpPr/>
          <p:nvPr/>
        </p:nvGrpSpPr>
        <p:grpSpPr>
          <a:xfrm>
            <a:off x="2737661" y="1914337"/>
            <a:ext cx="1448151" cy="414229"/>
            <a:chOff x="3670399" y="2817261"/>
            <a:chExt cx="1931287" cy="552134"/>
          </a:xfrm>
        </p:grpSpPr>
        <p:sp>
          <p:nvSpPr>
            <p:cNvPr id="14" name="Freeform 9"/>
            <p:cNvSpPr>
              <a:spLocks/>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5" name="TextBox 14"/>
            <p:cNvSpPr txBox="1"/>
            <p:nvPr/>
          </p:nvSpPr>
          <p:spPr>
            <a:xfrm>
              <a:off x="3962529" y="2877105"/>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社区通讯</a:t>
              </a:r>
            </a:p>
          </p:txBody>
        </p:sp>
      </p:grpSp>
      <p:grpSp>
        <p:nvGrpSpPr>
          <p:cNvPr id="16" name="组合 15"/>
          <p:cNvGrpSpPr/>
          <p:nvPr/>
        </p:nvGrpSpPr>
        <p:grpSpPr>
          <a:xfrm>
            <a:off x="4435372" y="1914337"/>
            <a:ext cx="1448151" cy="405984"/>
            <a:chOff x="5934506" y="2817261"/>
            <a:chExt cx="1931287" cy="541144"/>
          </a:xfrm>
        </p:grpSpPr>
        <p:sp>
          <p:nvSpPr>
            <p:cNvPr id="17" name="Freeform 5"/>
            <p:cNvSpPr>
              <a:spLocks/>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6242397" y="2866115"/>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社区邮递</a:t>
              </a:r>
            </a:p>
          </p:txBody>
        </p:sp>
      </p:grpSp>
      <p:grpSp>
        <p:nvGrpSpPr>
          <p:cNvPr id="21" name="组合 20"/>
          <p:cNvGrpSpPr/>
          <p:nvPr/>
        </p:nvGrpSpPr>
        <p:grpSpPr>
          <a:xfrm>
            <a:off x="2737661" y="2426520"/>
            <a:ext cx="1448151" cy="411808"/>
            <a:chOff x="3670399" y="3499961"/>
            <a:chExt cx="1931287" cy="548907"/>
          </a:xfrm>
        </p:grpSpPr>
        <p:sp>
          <p:nvSpPr>
            <p:cNvPr id="22" name="Freeform 10"/>
            <p:cNvSpPr>
              <a:spLocks/>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23" name="TextBox 22"/>
            <p:cNvSpPr txBox="1"/>
            <p:nvPr/>
          </p:nvSpPr>
          <p:spPr>
            <a:xfrm>
              <a:off x="3940680" y="3556578"/>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社区金融</a:t>
              </a:r>
            </a:p>
          </p:txBody>
        </p:sp>
      </p:grpSp>
      <p:grpSp>
        <p:nvGrpSpPr>
          <p:cNvPr id="24" name="组合 23"/>
          <p:cNvGrpSpPr/>
          <p:nvPr/>
        </p:nvGrpSpPr>
        <p:grpSpPr>
          <a:xfrm>
            <a:off x="4435372" y="2426518"/>
            <a:ext cx="1448151" cy="393902"/>
            <a:chOff x="5934506" y="3499961"/>
            <a:chExt cx="1931287" cy="525040"/>
          </a:xfrm>
        </p:grpSpPr>
        <p:sp>
          <p:nvSpPr>
            <p:cNvPr id="25" name="Freeform 6"/>
            <p:cNvSpPr>
              <a:spLocks/>
            </p:cNvSpPr>
            <p:nvPr/>
          </p:nvSpPr>
          <p:spPr bwMode="auto">
            <a:xfrm>
              <a:off x="5934506"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26" name="TextBox 25"/>
            <p:cNvSpPr txBox="1"/>
            <p:nvPr/>
          </p:nvSpPr>
          <p:spPr>
            <a:xfrm>
              <a:off x="6242397" y="3525721"/>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社区保险</a:t>
              </a:r>
            </a:p>
          </p:txBody>
        </p:sp>
      </p:grpSp>
      <p:grpSp>
        <p:nvGrpSpPr>
          <p:cNvPr id="27" name="组合 26"/>
          <p:cNvGrpSpPr/>
          <p:nvPr/>
        </p:nvGrpSpPr>
        <p:grpSpPr>
          <a:xfrm>
            <a:off x="2737661" y="2943163"/>
            <a:ext cx="1448151" cy="403585"/>
            <a:chOff x="3670399" y="4188610"/>
            <a:chExt cx="1931287" cy="537948"/>
          </a:xfrm>
        </p:grpSpPr>
        <p:sp>
          <p:nvSpPr>
            <p:cNvPr id="28" name="Freeform 11"/>
            <p:cNvSpPr>
              <a:spLocks/>
            </p:cNvSpPr>
            <p:nvPr/>
          </p:nvSpPr>
          <p:spPr bwMode="auto">
            <a:xfrm>
              <a:off x="3670399"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29" name="TextBox 28"/>
            <p:cNvSpPr txBox="1"/>
            <p:nvPr/>
          </p:nvSpPr>
          <p:spPr>
            <a:xfrm>
              <a:off x="3940680" y="4234267"/>
              <a:ext cx="1477649" cy="492291"/>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社区健康</a:t>
              </a:r>
            </a:p>
          </p:txBody>
        </p:sp>
      </p:grpSp>
      <p:grpSp>
        <p:nvGrpSpPr>
          <p:cNvPr id="30" name="组合 29"/>
          <p:cNvGrpSpPr/>
          <p:nvPr/>
        </p:nvGrpSpPr>
        <p:grpSpPr>
          <a:xfrm>
            <a:off x="4435372" y="2943163"/>
            <a:ext cx="1448151" cy="403585"/>
            <a:chOff x="5934506" y="4188610"/>
            <a:chExt cx="1931287" cy="537948"/>
          </a:xfrm>
        </p:grpSpPr>
        <p:sp>
          <p:nvSpPr>
            <p:cNvPr id="31" name="Freeform 7"/>
            <p:cNvSpPr>
              <a:spLocks/>
            </p:cNvSpPr>
            <p:nvPr/>
          </p:nvSpPr>
          <p:spPr bwMode="auto">
            <a:xfrm>
              <a:off x="5934506"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32" name="TextBox 31"/>
            <p:cNvSpPr txBox="1"/>
            <p:nvPr/>
          </p:nvSpPr>
          <p:spPr>
            <a:xfrm>
              <a:off x="6242397" y="4234267"/>
              <a:ext cx="1477649" cy="492291"/>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社区票务</a:t>
              </a:r>
            </a:p>
          </p:txBody>
        </p:sp>
      </p:grpSp>
      <p:grpSp>
        <p:nvGrpSpPr>
          <p:cNvPr id="33" name="组合 32"/>
          <p:cNvGrpSpPr/>
          <p:nvPr/>
        </p:nvGrpSpPr>
        <p:grpSpPr>
          <a:xfrm>
            <a:off x="2737661" y="3456467"/>
            <a:ext cx="1448151" cy="408294"/>
            <a:chOff x="3670399" y="4872797"/>
            <a:chExt cx="1931287" cy="544223"/>
          </a:xfrm>
        </p:grpSpPr>
        <p:sp>
          <p:nvSpPr>
            <p:cNvPr id="34" name="Freeform 12"/>
            <p:cNvSpPr>
              <a:spLocks/>
            </p:cNvSpPr>
            <p:nvPr/>
          </p:nvSpPr>
          <p:spPr bwMode="auto">
            <a:xfrm>
              <a:off x="3670399"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70C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35" name="TextBox 34"/>
            <p:cNvSpPr txBox="1"/>
            <p:nvPr/>
          </p:nvSpPr>
          <p:spPr>
            <a:xfrm>
              <a:off x="3940680" y="4924730"/>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社区博彩</a:t>
              </a:r>
            </a:p>
          </p:txBody>
        </p:sp>
      </p:grpSp>
      <p:grpSp>
        <p:nvGrpSpPr>
          <p:cNvPr id="36" name="组合 35"/>
          <p:cNvGrpSpPr/>
          <p:nvPr/>
        </p:nvGrpSpPr>
        <p:grpSpPr>
          <a:xfrm>
            <a:off x="4435372" y="3456467"/>
            <a:ext cx="1448151" cy="408294"/>
            <a:chOff x="5934506" y="4872797"/>
            <a:chExt cx="1931287" cy="544223"/>
          </a:xfrm>
          <a:solidFill>
            <a:srgbClr val="0070C0"/>
          </a:solidFill>
        </p:grpSpPr>
        <p:sp>
          <p:nvSpPr>
            <p:cNvPr id="37" name="Freeform 8"/>
            <p:cNvSpPr>
              <a:spLocks/>
            </p:cNvSpPr>
            <p:nvPr/>
          </p:nvSpPr>
          <p:spPr bwMode="auto">
            <a:xfrm>
              <a:off x="5934506"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grp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38" name="TextBox 37"/>
            <p:cNvSpPr txBox="1"/>
            <p:nvPr/>
          </p:nvSpPr>
          <p:spPr>
            <a:xfrm>
              <a:off x="6242397" y="4924730"/>
              <a:ext cx="1477649" cy="49229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社区食品</a:t>
              </a:r>
            </a:p>
          </p:txBody>
        </p:sp>
      </p:grpSp>
      <p:sp>
        <p:nvSpPr>
          <p:cNvPr id="39" name="TextBox 38"/>
          <p:cNvSpPr txBox="1"/>
          <p:nvPr/>
        </p:nvSpPr>
        <p:spPr>
          <a:xfrm>
            <a:off x="7495330" y="1980184"/>
            <a:ext cx="676961" cy="715801"/>
          </a:xfrm>
          <a:prstGeom prst="rect">
            <a:avLst/>
          </a:prstGeom>
          <a:noFill/>
        </p:spPr>
        <p:txBody>
          <a:bodyPr wrap="none" lIns="68571" tIns="34285" rIns="68571" bIns="34285" rtlCol="0">
            <a:spAutoFit/>
          </a:bodyPr>
          <a:lstStyle/>
          <a:p>
            <a:r>
              <a:rPr lang="zh-CN" altLang="en-US" sz="2100" b="1" dirty="0">
                <a:solidFill>
                  <a:schemeClr val="bg1"/>
                </a:solidFill>
                <a:latin typeface="微软雅黑" pitchFamily="34" charset="-122"/>
                <a:ea typeface="微软雅黑" pitchFamily="34" charset="-122"/>
              </a:rPr>
              <a:t>社区</a:t>
            </a:r>
            <a:endParaRPr lang="en-US" altLang="zh-CN" sz="2100" b="1" dirty="0">
              <a:solidFill>
                <a:schemeClr val="bg1"/>
              </a:solidFill>
              <a:latin typeface="微软雅黑" pitchFamily="34" charset="-122"/>
              <a:ea typeface="微软雅黑" pitchFamily="34" charset="-122"/>
            </a:endParaRPr>
          </a:p>
          <a:p>
            <a:r>
              <a:rPr lang="zh-CN" altLang="en-US" sz="2100" b="1" dirty="0">
                <a:solidFill>
                  <a:schemeClr val="bg1"/>
                </a:solidFill>
                <a:latin typeface="微软雅黑" pitchFamily="34" charset="-122"/>
                <a:ea typeface="微软雅黑" pitchFamily="34" charset="-122"/>
              </a:rPr>
              <a:t>电商</a:t>
            </a:r>
          </a:p>
        </p:txBody>
      </p:sp>
      <p:sp>
        <p:nvSpPr>
          <p:cNvPr id="40" name="TextBox 39"/>
          <p:cNvSpPr txBox="1"/>
          <p:nvPr/>
        </p:nvSpPr>
        <p:spPr>
          <a:xfrm>
            <a:off x="889483" y="2083541"/>
            <a:ext cx="676961" cy="715801"/>
          </a:xfrm>
          <a:prstGeom prst="rect">
            <a:avLst/>
          </a:prstGeom>
          <a:noFill/>
        </p:spPr>
        <p:txBody>
          <a:bodyPr wrap="none" lIns="68571" tIns="34285" rIns="68571" bIns="34285" rtlCol="0">
            <a:spAutoFit/>
          </a:bodyPr>
          <a:lstStyle/>
          <a:p>
            <a:r>
              <a:rPr lang="zh-CN" altLang="en-US" sz="2100" b="1" dirty="0">
                <a:solidFill>
                  <a:schemeClr val="bg1"/>
                </a:solidFill>
                <a:latin typeface="微软雅黑" pitchFamily="34" charset="-122"/>
                <a:ea typeface="微软雅黑" pitchFamily="34" charset="-122"/>
              </a:rPr>
              <a:t>社区</a:t>
            </a:r>
            <a:endParaRPr lang="en-US" altLang="zh-CN" sz="2100" b="1" dirty="0">
              <a:solidFill>
                <a:schemeClr val="bg1"/>
              </a:solidFill>
              <a:latin typeface="微软雅黑" pitchFamily="34" charset="-122"/>
              <a:ea typeface="微软雅黑" pitchFamily="34" charset="-122"/>
            </a:endParaRPr>
          </a:p>
          <a:p>
            <a:r>
              <a:rPr lang="zh-CN" altLang="en-US" sz="2100" b="1" dirty="0">
                <a:solidFill>
                  <a:schemeClr val="bg1"/>
                </a:solidFill>
                <a:latin typeface="微软雅黑" pitchFamily="34" charset="-122"/>
                <a:ea typeface="微软雅黑" pitchFamily="34" charset="-122"/>
              </a:rPr>
              <a:t>百科</a:t>
            </a:r>
          </a:p>
        </p:txBody>
      </p:sp>
      <p:sp>
        <p:nvSpPr>
          <p:cNvPr id="41" name="TextBox 40"/>
          <p:cNvSpPr txBox="1"/>
          <p:nvPr/>
        </p:nvSpPr>
        <p:spPr>
          <a:xfrm>
            <a:off x="7125636" y="2762229"/>
            <a:ext cx="1841776" cy="1731233"/>
          </a:xfrm>
          <a:prstGeom prst="rect">
            <a:avLst/>
          </a:prstGeom>
          <a:noFill/>
        </p:spPr>
        <p:txBody>
          <a:bodyPr wrap="square" lIns="68571" tIns="34285" rIns="68571" bIns="34285" rtlCol="0">
            <a:spAutoFit/>
          </a:bodyPr>
          <a:lstStyle/>
          <a:p>
            <a:pPr marL="214284" indent="-214284" algn="l">
              <a:lnSpc>
                <a:spcPct val="150000"/>
              </a:lnSpc>
              <a:buFont typeface="Wingdings" pitchFamily="2" charset="2"/>
              <a:buChar char="l"/>
            </a:pPr>
            <a:r>
              <a:rPr lang="zh-CN" altLang="en-US" dirty="0">
                <a:solidFill>
                  <a:schemeClr val="tx1">
                    <a:lumMod val="85000"/>
                    <a:lumOff val="15000"/>
                  </a:schemeClr>
                </a:solidFill>
                <a:latin typeface="微软雅黑" pitchFamily="34" charset="-122"/>
                <a:ea typeface="微软雅黑" pitchFamily="34" charset="-122"/>
              </a:rPr>
              <a:t>社区</a:t>
            </a:r>
            <a:r>
              <a:rPr lang="en-US" altLang="zh-CN" dirty="0">
                <a:solidFill>
                  <a:schemeClr val="tx1">
                    <a:lumMod val="85000"/>
                    <a:lumOff val="15000"/>
                  </a:schemeClr>
                </a:solidFill>
                <a:latin typeface="微软雅黑" pitchFamily="34" charset="-122"/>
                <a:ea typeface="微软雅黑" pitchFamily="34" charset="-122"/>
              </a:rPr>
              <a:t>O2O</a:t>
            </a:r>
            <a:r>
              <a:rPr lang="zh-CN" altLang="en-US" dirty="0">
                <a:solidFill>
                  <a:schemeClr val="tx1">
                    <a:lumMod val="85000"/>
                    <a:lumOff val="15000"/>
                  </a:schemeClr>
                </a:solidFill>
                <a:latin typeface="微软雅黑" pitchFamily="34" charset="-122"/>
                <a:ea typeface="微软雅黑" pitchFamily="34" charset="-122"/>
              </a:rPr>
              <a:t>服务</a:t>
            </a:r>
          </a:p>
          <a:p>
            <a:pPr marL="214284" indent="-214284" algn="l">
              <a:lnSpc>
                <a:spcPct val="150000"/>
              </a:lnSpc>
              <a:buFont typeface="Wingdings" pitchFamily="2" charset="2"/>
              <a:buChar char="l"/>
            </a:pPr>
            <a:r>
              <a:rPr lang="zh-CN" altLang="en-US" dirty="0" smtClean="0">
                <a:solidFill>
                  <a:schemeClr val="tx1">
                    <a:lumMod val="85000"/>
                    <a:lumOff val="15000"/>
                  </a:schemeClr>
                </a:solidFill>
                <a:latin typeface="微软雅黑" pitchFamily="34" charset="-122"/>
                <a:ea typeface="微软雅黑" pitchFamily="34" charset="-122"/>
              </a:rPr>
              <a:t>商</a:t>
            </a:r>
            <a:r>
              <a:rPr lang="zh-CN" altLang="en-US" dirty="0">
                <a:solidFill>
                  <a:schemeClr val="tx1">
                    <a:lumMod val="85000"/>
                    <a:lumOff val="15000"/>
                  </a:schemeClr>
                </a:solidFill>
                <a:latin typeface="微软雅黑" pitchFamily="34" charset="-122"/>
                <a:ea typeface="微软雅黑" pitchFamily="34" charset="-122"/>
              </a:rPr>
              <a:t>圈交易信使</a:t>
            </a:r>
          </a:p>
          <a:p>
            <a:pPr marL="214284" indent="-214284" algn="l">
              <a:lnSpc>
                <a:spcPct val="150000"/>
              </a:lnSpc>
              <a:buFont typeface="Wingdings" pitchFamily="2" charset="2"/>
              <a:buChar char="l"/>
            </a:pPr>
            <a:r>
              <a:rPr lang="zh-CN" altLang="en-US" dirty="0" smtClean="0">
                <a:solidFill>
                  <a:schemeClr val="tx1">
                    <a:lumMod val="85000"/>
                    <a:lumOff val="15000"/>
                  </a:schemeClr>
                </a:solidFill>
                <a:latin typeface="微软雅黑" pitchFamily="34" charset="-122"/>
                <a:ea typeface="微软雅黑" pitchFamily="34" charset="-122"/>
              </a:rPr>
              <a:t>居家</a:t>
            </a:r>
            <a:r>
              <a:rPr lang="zh-CN" altLang="en-US" dirty="0">
                <a:solidFill>
                  <a:schemeClr val="tx1">
                    <a:lumMod val="85000"/>
                    <a:lumOff val="15000"/>
                  </a:schemeClr>
                </a:solidFill>
                <a:latin typeface="微软雅黑" pitchFamily="34" charset="-122"/>
                <a:ea typeface="微软雅黑" pitchFamily="34" charset="-122"/>
              </a:rPr>
              <a:t>电商服务</a:t>
            </a:r>
          </a:p>
          <a:p>
            <a:pPr marL="214284" indent="-214284" algn="l">
              <a:lnSpc>
                <a:spcPct val="150000"/>
              </a:lnSpc>
              <a:buFont typeface="Wingdings" pitchFamily="2" charset="2"/>
              <a:buChar char="l"/>
            </a:pPr>
            <a:endParaRPr lang="zh-CN" altLang="en-US" dirty="0">
              <a:solidFill>
                <a:schemeClr val="tx1">
                  <a:lumMod val="85000"/>
                  <a:lumOff val="15000"/>
                </a:schemeClr>
              </a:solidFill>
              <a:latin typeface="微软雅黑" pitchFamily="34" charset="-122"/>
              <a:ea typeface="微软雅黑" pitchFamily="34" charset="-122"/>
            </a:endParaRPr>
          </a:p>
        </p:txBody>
      </p:sp>
      <p:sp>
        <p:nvSpPr>
          <p:cNvPr id="42" name="TextBox 41"/>
          <p:cNvSpPr txBox="1"/>
          <p:nvPr/>
        </p:nvSpPr>
        <p:spPr>
          <a:xfrm>
            <a:off x="165894" y="2861000"/>
            <a:ext cx="1942724" cy="1315735"/>
          </a:xfrm>
          <a:prstGeom prst="rect">
            <a:avLst/>
          </a:prstGeom>
          <a:noFill/>
        </p:spPr>
        <p:txBody>
          <a:bodyPr wrap="square" lIns="68571" tIns="34285" rIns="68571" bIns="34285" rtlCol="0">
            <a:spAutoFit/>
          </a:bodyPr>
          <a:lstStyle/>
          <a:p>
            <a:pPr marL="214284" indent="-214284" algn="l">
              <a:lnSpc>
                <a:spcPct val="150000"/>
              </a:lnSpc>
              <a:buFont typeface="Wingdings" pitchFamily="2" charset="2"/>
              <a:buChar char="l"/>
            </a:pPr>
            <a:r>
              <a:rPr lang="zh-CN" altLang="en-US" dirty="0">
                <a:solidFill>
                  <a:schemeClr val="tx1">
                    <a:lumMod val="85000"/>
                    <a:lumOff val="15000"/>
                  </a:schemeClr>
                </a:solidFill>
                <a:latin typeface="微软雅黑" pitchFamily="34" charset="-122"/>
                <a:ea typeface="微软雅黑" pitchFamily="34" charset="-122"/>
              </a:rPr>
              <a:t>居家综合问询</a:t>
            </a:r>
          </a:p>
          <a:p>
            <a:pPr marL="214284" indent="-214284" algn="l">
              <a:lnSpc>
                <a:spcPct val="150000"/>
              </a:lnSpc>
              <a:buFont typeface="Wingdings" pitchFamily="2" charset="2"/>
              <a:buChar char="l"/>
            </a:pPr>
            <a:r>
              <a:rPr lang="zh-CN" altLang="en-US" dirty="0" smtClean="0">
                <a:solidFill>
                  <a:schemeClr val="tx1">
                    <a:lumMod val="85000"/>
                    <a:lumOff val="15000"/>
                  </a:schemeClr>
                </a:solidFill>
                <a:latin typeface="微软雅黑" pitchFamily="34" charset="-122"/>
                <a:ea typeface="微软雅黑" pitchFamily="34" charset="-122"/>
              </a:rPr>
              <a:t>社区</a:t>
            </a:r>
            <a:r>
              <a:rPr lang="zh-CN" altLang="en-US" dirty="0">
                <a:solidFill>
                  <a:schemeClr val="tx1">
                    <a:lumMod val="85000"/>
                    <a:lumOff val="15000"/>
                  </a:schemeClr>
                </a:solidFill>
                <a:latin typeface="微软雅黑" pitchFamily="34" charset="-122"/>
                <a:ea typeface="微软雅黑" pitchFamily="34" charset="-122"/>
              </a:rPr>
              <a:t>政务办理</a:t>
            </a:r>
          </a:p>
          <a:p>
            <a:pPr marL="214284" indent="-214284" algn="l">
              <a:lnSpc>
                <a:spcPct val="150000"/>
              </a:lnSpc>
              <a:buFont typeface="Wingdings" pitchFamily="2" charset="2"/>
              <a:buChar char="l"/>
            </a:pPr>
            <a:r>
              <a:rPr lang="zh-CN" altLang="en-US" dirty="0" smtClean="0">
                <a:solidFill>
                  <a:schemeClr val="tx1">
                    <a:lumMod val="85000"/>
                    <a:lumOff val="15000"/>
                  </a:schemeClr>
                </a:solidFill>
                <a:latin typeface="微软雅黑" pitchFamily="34" charset="-122"/>
                <a:ea typeface="微软雅黑" pitchFamily="34" charset="-122"/>
              </a:rPr>
              <a:t>物业管理</a:t>
            </a:r>
            <a:r>
              <a:rPr lang="zh-CN" altLang="en-US" dirty="0">
                <a:solidFill>
                  <a:schemeClr val="tx1">
                    <a:lumMod val="85000"/>
                    <a:lumOff val="15000"/>
                  </a:schemeClr>
                </a:solidFill>
                <a:latin typeface="微软雅黑" pitchFamily="34" charset="-122"/>
                <a:ea typeface="微软雅黑" pitchFamily="34" charset="-122"/>
              </a:rPr>
              <a:t>服务</a:t>
            </a:r>
          </a:p>
        </p:txBody>
      </p:sp>
      <p:sp>
        <p:nvSpPr>
          <p:cNvPr id="43" name="TextBox 42"/>
          <p:cNvSpPr txBox="1"/>
          <p:nvPr/>
        </p:nvSpPr>
        <p:spPr>
          <a:xfrm>
            <a:off x="2362994" y="1022715"/>
            <a:ext cx="1527890" cy="354318"/>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1、</a:t>
            </a:r>
            <a:r>
              <a:rPr lang="zh-CN" altLang="en-US" sz="1400" dirty="0" smtClean="0">
                <a:solidFill>
                  <a:schemeClr val="bg1"/>
                </a:solidFill>
                <a:latin typeface="微软雅黑" pitchFamily="34" charset="-122"/>
                <a:ea typeface="微软雅黑" pitchFamily="34" charset="-122"/>
              </a:rPr>
              <a:t>解决生活麻烦</a:t>
            </a:r>
            <a:endParaRPr lang="zh-CN" altLang="en-US" sz="1400" dirty="0">
              <a:solidFill>
                <a:schemeClr val="bg1"/>
              </a:solidFill>
              <a:latin typeface="微软雅黑" pitchFamily="34" charset="-122"/>
              <a:ea typeface="微软雅黑" pitchFamily="34" charset="-122"/>
            </a:endParaRPr>
          </a:p>
        </p:txBody>
      </p:sp>
      <p:sp>
        <p:nvSpPr>
          <p:cNvPr id="44" name="TextBox 43"/>
          <p:cNvSpPr txBox="1"/>
          <p:nvPr/>
        </p:nvSpPr>
        <p:spPr>
          <a:xfrm>
            <a:off x="3829774" y="1022715"/>
            <a:ext cx="1428820" cy="392405"/>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2、</a:t>
            </a:r>
            <a:r>
              <a:rPr lang="zh-CN" altLang="en-US" sz="1400" dirty="0" smtClean="0">
                <a:solidFill>
                  <a:schemeClr val="bg1"/>
                </a:solidFill>
                <a:latin typeface="微软雅黑" pitchFamily="34" charset="-122"/>
                <a:ea typeface="微软雅黑" pitchFamily="34" charset="-122"/>
              </a:rPr>
              <a:t>增加幸福感</a:t>
            </a:r>
            <a:endParaRPr lang="zh-CN" altLang="en-US" sz="1400" dirty="0">
              <a:solidFill>
                <a:schemeClr val="bg1"/>
              </a:solidFill>
              <a:latin typeface="微软雅黑" pitchFamily="34" charset="-122"/>
              <a:ea typeface="微软雅黑" pitchFamily="34" charset="-122"/>
            </a:endParaRPr>
          </a:p>
        </p:txBody>
      </p:sp>
      <p:sp>
        <p:nvSpPr>
          <p:cNvPr id="45" name="TextBox 44"/>
          <p:cNvSpPr txBox="1"/>
          <p:nvPr/>
        </p:nvSpPr>
        <p:spPr>
          <a:xfrm>
            <a:off x="5239614" y="1022715"/>
            <a:ext cx="1347593" cy="354318"/>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创业孵化</a:t>
            </a:r>
            <a:r>
              <a:rPr lang="zh-CN" altLang="en-US" sz="1400" dirty="0" smtClean="0">
                <a:solidFill>
                  <a:schemeClr val="bg1"/>
                </a:solidFill>
                <a:latin typeface="微软雅黑" pitchFamily="34" charset="-122"/>
                <a:ea typeface="微软雅黑" pitchFamily="34" charset="-122"/>
              </a:rPr>
              <a:t>！</a:t>
            </a:r>
            <a:endParaRPr lang="zh-CN" altLang="en-US" sz="1400" dirty="0">
              <a:solidFill>
                <a:schemeClr val="bg1"/>
              </a:solidFill>
              <a:latin typeface="微软雅黑" pitchFamily="34" charset="-122"/>
              <a:ea typeface="微软雅黑" pitchFamily="34" charset="-122"/>
            </a:endParaRPr>
          </a:p>
        </p:txBody>
      </p:sp>
      <p:sp>
        <p:nvSpPr>
          <p:cNvPr id="46" name="Freeform 21"/>
          <p:cNvSpPr>
            <a:spLocks/>
          </p:cNvSpPr>
          <p:nvPr/>
        </p:nvSpPr>
        <p:spPr bwMode="auto">
          <a:xfrm>
            <a:off x="2381197" y="4325154"/>
            <a:ext cx="4165076" cy="380990"/>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lumMod val="75000"/>
              <a:lumOff val="25000"/>
            </a:schemeClr>
          </a:solidFill>
          <a:ln w="10" cap="flat">
            <a:solidFill>
              <a:schemeClr val="tx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a:solidFill>
                <a:schemeClr val="accent2"/>
              </a:solidFill>
              <a:latin typeface="微软雅黑" pitchFamily="34" charset="-122"/>
              <a:ea typeface="微软雅黑" pitchFamily="34" charset="-122"/>
            </a:endParaRPr>
          </a:p>
        </p:txBody>
      </p:sp>
      <p:sp>
        <p:nvSpPr>
          <p:cNvPr id="47" name="TextBox 46"/>
          <p:cNvSpPr txBox="1"/>
          <p:nvPr/>
        </p:nvSpPr>
        <p:spPr>
          <a:xfrm>
            <a:off x="2395093" y="4325153"/>
            <a:ext cx="1527890" cy="354318"/>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1、</a:t>
            </a:r>
            <a:r>
              <a:rPr lang="zh-CN" altLang="en-US" sz="1400" dirty="0" smtClean="0">
                <a:solidFill>
                  <a:schemeClr val="bg1"/>
                </a:solidFill>
                <a:latin typeface="微软雅黑" pitchFamily="34" charset="-122"/>
                <a:ea typeface="微软雅黑" pitchFamily="34" charset="-122"/>
              </a:rPr>
              <a:t>便民</a:t>
            </a:r>
            <a:endParaRPr lang="zh-CN" altLang="en-US" sz="1400" dirty="0">
              <a:solidFill>
                <a:schemeClr val="bg1"/>
              </a:solidFill>
              <a:latin typeface="微软雅黑" pitchFamily="34" charset="-122"/>
              <a:ea typeface="微软雅黑" pitchFamily="34" charset="-122"/>
            </a:endParaRPr>
          </a:p>
        </p:txBody>
      </p:sp>
      <p:sp>
        <p:nvSpPr>
          <p:cNvPr id="48" name="TextBox 47"/>
          <p:cNvSpPr txBox="1"/>
          <p:nvPr/>
        </p:nvSpPr>
        <p:spPr>
          <a:xfrm>
            <a:off x="3857581" y="4325153"/>
            <a:ext cx="1296424" cy="354318"/>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2、</a:t>
            </a:r>
            <a:r>
              <a:rPr lang="zh-CN" altLang="en-US" sz="1400" dirty="0" smtClean="0">
                <a:solidFill>
                  <a:schemeClr val="bg1"/>
                </a:solidFill>
                <a:latin typeface="微软雅黑" pitchFamily="34" charset="-122"/>
                <a:ea typeface="微软雅黑" pitchFamily="34" charset="-122"/>
              </a:rPr>
              <a:t>利民</a:t>
            </a:r>
            <a:endParaRPr lang="zh-CN" altLang="en-US" sz="1400" dirty="0">
              <a:solidFill>
                <a:schemeClr val="bg1"/>
              </a:solidFill>
              <a:latin typeface="微软雅黑" pitchFamily="34" charset="-122"/>
              <a:ea typeface="微软雅黑" pitchFamily="34" charset="-122"/>
            </a:endParaRPr>
          </a:p>
        </p:txBody>
      </p:sp>
      <p:sp>
        <p:nvSpPr>
          <p:cNvPr id="49" name="TextBox 48"/>
          <p:cNvSpPr txBox="1"/>
          <p:nvPr/>
        </p:nvSpPr>
        <p:spPr>
          <a:xfrm>
            <a:off x="5193314" y="4325153"/>
            <a:ext cx="1347593" cy="354318"/>
          </a:xfrm>
          <a:prstGeom prst="rect">
            <a:avLst/>
          </a:prstGeom>
          <a:noFill/>
        </p:spPr>
        <p:txBody>
          <a:bodyPr wrap="square" lIns="68571" tIns="34285" rIns="68571" bIns="34285" rtlCol="0">
            <a:spAutoFit/>
          </a:bodyPr>
          <a:lstStyle/>
          <a:p>
            <a:pPr>
              <a:lnSpc>
                <a:spcPct val="150000"/>
              </a:lnSpc>
            </a:pPr>
            <a:r>
              <a:rPr lang="en-US" altLang="zh-CN" sz="1400" dirty="0" smtClean="0">
                <a:solidFill>
                  <a:schemeClr val="bg1"/>
                </a:solidFill>
                <a:latin typeface="微软雅黑" pitchFamily="34" charset="-122"/>
                <a:ea typeface="微软雅黑" pitchFamily="34" charset="-122"/>
              </a:rPr>
              <a:t>3、</a:t>
            </a:r>
            <a:r>
              <a:rPr lang="zh-CN" altLang="en-US" sz="1400" dirty="0" smtClean="0">
                <a:solidFill>
                  <a:schemeClr val="bg1"/>
                </a:solidFill>
                <a:latin typeface="微软雅黑" pitchFamily="34" charset="-122"/>
                <a:ea typeface="微软雅黑" pitchFamily="34" charset="-122"/>
              </a:rPr>
              <a:t>惠民</a:t>
            </a:r>
            <a:endParaRPr lang="zh-CN" altLang="en-US" sz="1400" dirty="0">
              <a:solidFill>
                <a:schemeClr val="bg1"/>
              </a:solidFill>
              <a:latin typeface="微软雅黑" pitchFamily="34" charset="-122"/>
              <a:ea typeface="微软雅黑" pitchFamily="34" charset="-122"/>
            </a:endParaRPr>
          </a:p>
        </p:txBody>
      </p:sp>
      <p:sp>
        <p:nvSpPr>
          <p:cNvPr id="50" name="Freeform 18"/>
          <p:cNvSpPr>
            <a:spLocks noEditPoints="1"/>
          </p:cNvSpPr>
          <p:nvPr/>
        </p:nvSpPr>
        <p:spPr bwMode="auto">
          <a:xfrm flipV="1">
            <a:off x="2914553" y="4037038"/>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51" name="Freeform 19"/>
          <p:cNvSpPr>
            <a:spLocks noEditPoints="1"/>
          </p:cNvSpPr>
          <p:nvPr/>
        </p:nvSpPr>
        <p:spPr bwMode="auto">
          <a:xfrm flipV="1">
            <a:off x="4254906" y="4037038"/>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52" name="Freeform 20"/>
          <p:cNvSpPr>
            <a:spLocks noEditPoints="1"/>
          </p:cNvSpPr>
          <p:nvPr/>
        </p:nvSpPr>
        <p:spPr bwMode="auto">
          <a:xfrm flipV="1">
            <a:off x="5632161" y="4037038"/>
            <a:ext cx="370204" cy="25510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3379427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6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156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1+#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236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436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86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Scale>
                                          <p:cBhvr>
                                            <p:cTn id="63"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40"/>
                                            </p:tgtEl>
                                            <p:attrNameLst>
                                              <p:attrName>ppt_x</p:attrName>
                                              <p:attrName>ppt_y</p:attrName>
                                            </p:attrNameLst>
                                          </p:cBhvr>
                                        </p:animMotion>
                                        <p:animEffect transition="in" filter="fade">
                                          <p:cBhvr>
                                            <p:cTn id="65" dur="1000"/>
                                            <p:tgtEl>
                                              <p:spTgt spid="40"/>
                                            </p:tgtEl>
                                          </p:cBhvr>
                                        </p:animEffect>
                                      </p:childTnLst>
                                    </p:cTn>
                                  </p:par>
                                </p:childTnLst>
                              </p:cTn>
                            </p:par>
                            <p:par>
                              <p:cTn id="66" fill="hold">
                                <p:stCondLst>
                                  <p:cond delay="5860"/>
                                </p:stCondLst>
                                <p:childTnLst>
                                  <p:par>
                                    <p:cTn id="67" presetID="22" presetClass="entr" presetSubtype="1"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up)">
                                          <p:cBhvr>
                                            <p:cTn id="69" dur="500"/>
                                            <p:tgtEl>
                                              <p:spTgt spid="42"/>
                                            </p:tgtEl>
                                          </p:cBhvr>
                                        </p:animEffect>
                                      </p:childTnLst>
                                    </p:cTn>
                                  </p:par>
                                </p:childTnLst>
                              </p:cTn>
                            </p:par>
                            <p:par>
                              <p:cTn id="70" fill="hold">
                                <p:stCondLst>
                                  <p:cond delay="636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86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Scale>
                                          <p:cBhvr>
                                            <p:cTn id="83"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9"/>
                                            </p:tgtEl>
                                            <p:attrNameLst>
                                              <p:attrName>ppt_x</p:attrName>
                                              <p:attrName>ppt_y</p:attrName>
                                            </p:attrNameLst>
                                          </p:cBhvr>
                                        </p:animMotion>
                                        <p:animEffect transition="in" filter="fade">
                                          <p:cBhvr>
                                            <p:cTn id="85" dur="1000"/>
                                            <p:tgtEl>
                                              <p:spTgt spid="39"/>
                                            </p:tgtEl>
                                          </p:cBhvr>
                                        </p:animEffect>
                                      </p:childTnLst>
                                    </p:cTn>
                                  </p:par>
                                </p:childTnLst>
                              </p:cTn>
                            </p:par>
                            <p:par>
                              <p:cTn id="86" fill="hold">
                                <p:stCondLst>
                                  <p:cond delay="7860"/>
                                </p:stCondLst>
                                <p:childTnLst>
                                  <p:par>
                                    <p:cTn id="87" presetID="22" presetClass="entr" presetSubtype="1"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up)">
                                          <p:cBhvr>
                                            <p:cTn id="89" dur="500"/>
                                            <p:tgtEl>
                                              <p:spTgt spid="41"/>
                                            </p:tgtEl>
                                          </p:cBhvr>
                                        </p:animEffect>
                                      </p:childTnLst>
                                    </p:cTn>
                                  </p:par>
                                </p:childTnLst>
                              </p:cTn>
                            </p:par>
                            <p:par>
                              <p:cTn id="90" fill="hold">
                                <p:stCondLst>
                                  <p:cond delay="836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86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9360"/>
                                </p:stCondLst>
                                <p:childTnLst>
                                  <p:par>
                                    <p:cTn id="108" presetID="2" presetClass="entr" presetSubtype="12" fill="hold" grpId="0" nodeType="afterEffect" p14:presetBounceEnd="40000">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14:bounceEnd="40000">
                                          <p:cBhvr additive="base">
                                            <p:cTn id="110" dur="50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111" dur="500" fill="hold"/>
                                            <p:tgtEl>
                                              <p:spTgt spid="43"/>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14:presetBounceEnd="40000">
                                      <p:stCondLst>
                                        <p:cond delay="100"/>
                                      </p:stCondLst>
                                      <p:childTnLst>
                                        <p:set>
                                          <p:cBhvr>
                                            <p:cTn id="113" dur="1" fill="hold">
                                              <p:stCondLst>
                                                <p:cond delay="0"/>
                                              </p:stCondLst>
                                            </p:cTn>
                                            <p:tgtEl>
                                              <p:spTgt spid="44"/>
                                            </p:tgtEl>
                                            <p:attrNameLst>
                                              <p:attrName>style.visibility</p:attrName>
                                            </p:attrNameLst>
                                          </p:cBhvr>
                                          <p:to>
                                            <p:strVal val="visible"/>
                                          </p:to>
                                        </p:set>
                                        <p:anim calcmode="lin" valueType="num" p14:bounceEnd="40000">
                                          <p:cBhvr additive="base">
                                            <p:cTn id="114"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115" dur="500" fill="hold"/>
                                            <p:tgtEl>
                                              <p:spTgt spid="44"/>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14:presetBounceEnd="40000">
                                      <p:stCondLst>
                                        <p:cond delay="200"/>
                                      </p:stCondLst>
                                      <p:childTnLst>
                                        <p:set>
                                          <p:cBhvr>
                                            <p:cTn id="117" dur="1" fill="hold">
                                              <p:stCondLst>
                                                <p:cond delay="0"/>
                                              </p:stCondLst>
                                            </p:cTn>
                                            <p:tgtEl>
                                              <p:spTgt spid="45"/>
                                            </p:tgtEl>
                                            <p:attrNameLst>
                                              <p:attrName>style.visibility</p:attrName>
                                            </p:attrNameLst>
                                          </p:cBhvr>
                                          <p:to>
                                            <p:strVal val="visible"/>
                                          </p:to>
                                        </p:set>
                                        <p:anim calcmode="lin" valueType="num" p14:bounceEnd="40000">
                                          <p:cBhvr additive="base">
                                            <p:cTn id="118" dur="500" fill="hold"/>
                                            <p:tgtEl>
                                              <p:spTgt spid="45"/>
                                            </p:tgtEl>
                                            <p:attrNameLst>
                                              <p:attrName>ppt_x</p:attrName>
                                            </p:attrNameLst>
                                          </p:cBhvr>
                                          <p:tavLst>
                                            <p:tav tm="0">
                                              <p:val>
                                                <p:strVal val="0-#ppt_w/2"/>
                                              </p:val>
                                            </p:tav>
                                            <p:tav tm="100000">
                                              <p:val>
                                                <p:strVal val="#ppt_x"/>
                                              </p:val>
                                            </p:tav>
                                          </p:tavLst>
                                        </p:anim>
                                        <p:anim calcmode="lin" valueType="num" p14:bounceEnd="40000">
                                          <p:cBhvr additive="base">
                                            <p:cTn id="119" dur="500" fill="hold"/>
                                            <p:tgtEl>
                                              <p:spTgt spid="45"/>
                                            </p:tgtEl>
                                            <p:attrNameLst>
                                              <p:attrName>ppt_y</p:attrName>
                                            </p:attrNameLst>
                                          </p:cBhvr>
                                          <p:tavLst>
                                            <p:tav tm="0">
                                              <p:val>
                                                <p:strVal val="1+#ppt_h/2"/>
                                              </p:val>
                                            </p:tav>
                                            <p:tav tm="100000">
                                              <p:val>
                                                <p:strVal val="#ppt_y"/>
                                              </p:val>
                                            </p:tav>
                                          </p:tavLst>
                                        </p:anim>
                                      </p:childTnLst>
                                    </p:cTn>
                                  </p:par>
                                </p:childTnLst>
                              </p:cTn>
                            </p:par>
                            <p:par>
                              <p:cTn id="120" fill="hold">
                                <p:stCondLst>
                                  <p:cond delay="10060"/>
                                </p:stCondLst>
                                <p:childTnLst>
                                  <p:par>
                                    <p:cTn id="121" presetID="12" presetClass="entr" presetSubtype="1"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additive="base">
                                            <p:cTn id="123" dur="500"/>
                                            <p:tgtEl>
                                              <p:spTgt spid="50"/>
                                            </p:tgtEl>
                                            <p:attrNameLst>
                                              <p:attrName>ppt_y</p:attrName>
                                            </p:attrNameLst>
                                          </p:cBhvr>
                                          <p:tavLst>
                                            <p:tav tm="0">
                                              <p:val>
                                                <p:strVal val="#ppt_y-#ppt_h*1.125000"/>
                                              </p:val>
                                            </p:tav>
                                            <p:tav tm="100000">
                                              <p:val>
                                                <p:strVal val="#ppt_y"/>
                                              </p:val>
                                            </p:tav>
                                          </p:tavLst>
                                        </p:anim>
                                        <p:animEffect transition="in" filter="wipe(down)">
                                          <p:cBhvr>
                                            <p:cTn id="124" dur="500"/>
                                            <p:tgtEl>
                                              <p:spTgt spid="50"/>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additive="base">
                                            <p:cTn id="127" dur="500"/>
                                            <p:tgtEl>
                                              <p:spTgt spid="51"/>
                                            </p:tgtEl>
                                            <p:attrNameLst>
                                              <p:attrName>ppt_y</p:attrName>
                                            </p:attrNameLst>
                                          </p:cBhvr>
                                          <p:tavLst>
                                            <p:tav tm="0">
                                              <p:val>
                                                <p:strVal val="#ppt_y-#ppt_h*1.125000"/>
                                              </p:val>
                                            </p:tav>
                                            <p:tav tm="100000">
                                              <p:val>
                                                <p:strVal val="#ppt_y"/>
                                              </p:val>
                                            </p:tav>
                                          </p:tavLst>
                                        </p:anim>
                                        <p:animEffect transition="in" filter="wipe(down)">
                                          <p:cBhvr>
                                            <p:cTn id="128" dur="500"/>
                                            <p:tgtEl>
                                              <p:spTgt spid="51"/>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anim calcmode="lin" valueType="num">
                                          <p:cBhvr additive="base">
                                            <p:cTn id="131" dur="500"/>
                                            <p:tgtEl>
                                              <p:spTgt spid="52"/>
                                            </p:tgtEl>
                                            <p:attrNameLst>
                                              <p:attrName>ppt_y</p:attrName>
                                            </p:attrNameLst>
                                          </p:cBhvr>
                                          <p:tavLst>
                                            <p:tav tm="0">
                                              <p:val>
                                                <p:strVal val="#ppt_y-#ppt_h*1.125000"/>
                                              </p:val>
                                            </p:tav>
                                            <p:tav tm="100000">
                                              <p:val>
                                                <p:strVal val="#ppt_y"/>
                                              </p:val>
                                            </p:tav>
                                          </p:tavLst>
                                        </p:anim>
                                        <p:animEffect transition="in" filter="wipe(down)">
                                          <p:cBhvr>
                                            <p:cTn id="132" dur="500"/>
                                            <p:tgtEl>
                                              <p:spTgt spid="52"/>
                                            </p:tgtEl>
                                          </p:cBhvr>
                                        </p:animEffect>
                                      </p:childTnLst>
                                    </p:cTn>
                                  </p:par>
                                </p:childTnLst>
                              </p:cTn>
                            </p:par>
                            <p:par>
                              <p:cTn id="133" fill="hold">
                                <p:stCondLst>
                                  <p:cond delay="10560"/>
                                </p:stCondLst>
                                <p:childTnLst>
                                  <p:par>
                                    <p:cTn id="134" presetID="16" presetClass="entr" presetSubtype="21"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barn(inVertical)">
                                          <p:cBhvr>
                                            <p:cTn id="136" dur="500"/>
                                            <p:tgtEl>
                                              <p:spTgt spid="46"/>
                                            </p:tgtEl>
                                          </p:cBhvr>
                                        </p:animEffect>
                                      </p:childTnLst>
                                    </p:cTn>
                                  </p:par>
                                </p:childTnLst>
                              </p:cTn>
                            </p:par>
                            <p:par>
                              <p:cTn id="137" fill="hold">
                                <p:stCondLst>
                                  <p:cond delay="11060"/>
                                </p:stCondLst>
                                <p:childTnLst>
                                  <p:par>
                                    <p:cTn id="138" presetID="2" presetClass="entr" presetSubtype="3"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 calcmode="lin" valueType="num">
                                          <p:cBhvr additive="base">
                                            <p:cTn id="140" dur="500" fill="hold"/>
                                            <p:tgtEl>
                                              <p:spTgt spid="47"/>
                                            </p:tgtEl>
                                            <p:attrNameLst>
                                              <p:attrName>ppt_x</p:attrName>
                                            </p:attrNameLst>
                                          </p:cBhvr>
                                          <p:tavLst>
                                            <p:tav tm="0">
                                              <p:val>
                                                <p:strVal val="1+#ppt_w/2"/>
                                              </p:val>
                                            </p:tav>
                                            <p:tav tm="100000">
                                              <p:val>
                                                <p:strVal val="#ppt_x"/>
                                              </p:val>
                                            </p:tav>
                                          </p:tavLst>
                                        </p:anim>
                                        <p:anim calcmode="lin" valueType="num">
                                          <p:cBhvr additive="base">
                                            <p:cTn id="141" dur="500" fill="hold"/>
                                            <p:tgtEl>
                                              <p:spTgt spid="47"/>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8"/>
                                            </p:tgtEl>
                                            <p:attrNameLst>
                                              <p:attrName>style.visibility</p:attrName>
                                            </p:attrNameLst>
                                          </p:cBhvr>
                                          <p:to>
                                            <p:strVal val="visible"/>
                                          </p:to>
                                        </p:set>
                                        <p:anim calcmode="lin" valueType="num">
                                          <p:cBhvr additive="base">
                                            <p:cTn id="144" dur="500" fill="hold"/>
                                            <p:tgtEl>
                                              <p:spTgt spid="48"/>
                                            </p:tgtEl>
                                            <p:attrNameLst>
                                              <p:attrName>ppt_x</p:attrName>
                                            </p:attrNameLst>
                                          </p:cBhvr>
                                          <p:tavLst>
                                            <p:tav tm="0">
                                              <p:val>
                                                <p:strVal val="1+#ppt_w/2"/>
                                              </p:val>
                                            </p:tav>
                                            <p:tav tm="100000">
                                              <p:val>
                                                <p:strVal val="#ppt_x"/>
                                              </p:val>
                                            </p:tav>
                                          </p:tavLst>
                                        </p:anim>
                                        <p:anim calcmode="lin" valueType="num">
                                          <p:cBhvr additive="base">
                                            <p:cTn id="145" dur="500" fill="hold"/>
                                            <p:tgtEl>
                                              <p:spTgt spid="48"/>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9"/>
                                            </p:tgtEl>
                                            <p:attrNameLst>
                                              <p:attrName>style.visibility</p:attrName>
                                            </p:attrNameLst>
                                          </p:cBhvr>
                                          <p:to>
                                            <p:strVal val="visible"/>
                                          </p:to>
                                        </p:set>
                                        <p:anim calcmode="lin" valueType="num">
                                          <p:cBhvr additive="base">
                                            <p:cTn id="148" dur="500" fill="hold"/>
                                            <p:tgtEl>
                                              <p:spTgt spid="49"/>
                                            </p:tgtEl>
                                            <p:attrNameLst>
                                              <p:attrName>ppt_x</p:attrName>
                                            </p:attrNameLst>
                                          </p:cBhvr>
                                          <p:tavLst>
                                            <p:tav tm="0">
                                              <p:val>
                                                <p:strVal val="1+#ppt_w/2"/>
                                              </p:val>
                                            </p:tav>
                                            <p:tav tm="100000">
                                              <p:val>
                                                <p:strVal val="#ppt_x"/>
                                              </p:val>
                                            </p:tav>
                                          </p:tavLst>
                                        </p:anim>
                                        <p:anim calcmode="lin" valueType="num">
                                          <p:cBhvr additive="base">
                                            <p:cTn id="149"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9" grpId="0" animBg="1"/>
          <p:bldP spid="10" grpId="0" animBg="1"/>
          <p:bldP spid="11" grpId="0" animBg="1"/>
          <p:bldP spid="12" grpId="0" animBg="1"/>
          <p:bldP spid="39" grpId="0"/>
          <p:bldP spid="40" grpId="0"/>
          <p:bldP spid="41" grpId="0"/>
          <p:bldP spid="42" grpId="0"/>
          <p:bldP spid="43" grpId="0"/>
          <p:bldP spid="44" grpId="0"/>
          <p:bldP spid="45" grpId="0"/>
          <p:bldP spid="46" grpId="0" animBg="1"/>
          <p:bldP spid="47" grpId="0"/>
          <p:bldP spid="48" grpId="0"/>
          <p:bldP spid="49" grpId="0"/>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6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156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1+#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236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436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86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Scale>
                                          <p:cBhvr>
                                            <p:cTn id="63"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40"/>
                                            </p:tgtEl>
                                            <p:attrNameLst>
                                              <p:attrName>ppt_x</p:attrName>
                                              <p:attrName>ppt_y</p:attrName>
                                            </p:attrNameLst>
                                          </p:cBhvr>
                                        </p:animMotion>
                                        <p:animEffect transition="in" filter="fade">
                                          <p:cBhvr>
                                            <p:cTn id="65" dur="1000"/>
                                            <p:tgtEl>
                                              <p:spTgt spid="40"/>
                                            </p:tgtEl>
                                          </p:cBhvr>
                                        </p:animEffect>
                                      </p:childTnLst>
                                    </p:cTn>
                                  </p:par>
                                </p:childTnLst>
                              </p:cTn>
                            </p:par>
                            <p:par>
                              <p:cTn id="66" fill="hold">
                                <p:stCondLst>
                                  <p:cond delay="5860"/>
                                </p:stCondLst>
                                <p:childTnLst>
                                  <p:par>
                                    <p:cTn id="67" presetID="22" presetClass="entr" presetSubtype="1"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up)">
                                          <p:cBhvr>
                                            <p:cTn id="69" dur="500"/>
                                            <p:tgtEl>
                                              <p:spTgt spid="42"/>
                                            </p:tgtEl>
                                          </p:cBhvr>
                                        </p:animEffect>
                                      </p:childTnLst>
                                    </p:cTn>
                                  </p:par>
                                </p:childTnLst>
                              </p:cTn>
                            </p:par>
                            <p:par>
                              <p:cTn id="70" fill="hold">
                                <p:stCondLst>
                                  <p:cond delay="636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86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Scale>
                                          <p:cBhvr>
                                            <p:cTn id="83"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9"/>
                                            </p:tgtEl>
                                            <p:attrNameLst>
                                              <p:attrName>ppt_x</p:attrName>
                                              <p:attrName>ppt_y</p:attrName>
                                            </p:attrNameLst>
                                          </p:cBhvr>
                                        </p:animMotion>
                                        <p:animEffect transition="in" filter="fade">
                                          <p:cBhvr>
                                            <p:cTn id="85" dur="1000"/>
                                            <p:tgtEl>
                                              <p:spTgt spid="39"/>
                                            </p:tgtEl>
                                          </p:cBhvr>
                                        </p:animEffect>
                                      </p:childTnLst>
                                    </p:cTn>
                                  </p:par>
                                </p:childTnLst>
                              </p:cTn>
                            </p:par>
                            <p:par>
                              <p:cTn id="86" fill="hold">
                                <p:stCondLst>
                                  <p:cond delay="7860"/>
                                </p:stCondLst>
                                <p:childTnLst>
                                  <p:par>
                                    <p:cTn id="87" presetID="22" presetClass="entr" presetSubtype="1"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up)">
                                          <p:cBhvr>
                                            <p:cTn id="89" dur="500"/>
                                            <p:tgtEl>
                                              <p:spTgt spid="41"/>
                                            </p:tgtEl>
                                          </p:cBhvr>
                                        </p:animEffect>
                                      </p:childTnLst>
                                    </p:cTn>
                                  </p:par>
                                </p:childTnLst>
                              </p:cTn>
                            </p:par>
                            <p:par>
                              <p:cTn id="90" fill="hold">
                                <p:stCondLst>
                                  <p:cond delay="836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86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9360"/>
                                </p:stCondLst>
                                <p:childTnLst>
                                  <p:par>
                                    <p:cTn id="108" presetID="2" presetClass="entr" presetSubtype="12" fill="hold" grpId="0" nodeType="after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additive="base">
                                            <p:cTn id="110" dur="500" fill="hold"/>
                                            <p:tgtEl>
                                              <p:spTgt spid="43"/>
                                            </p:tgtEl>
                                            <p:attrNameLst>
                                              <p:attrName>ppt_x</p:attrName>
                                            </p:attrNameLst>
                                          </p:cBhvr>
                                          <p:tavLst>
                                            <p:tav tm="0">
                                              <p:val>
                                                <p:strVal val="0-#ppt_w/2"/>
                                              </p:val>
                                            </p:tav>
                                            <p:tav tm="100000">
                                              <p:val>
                                                <p:strVal val="#ppt_x"/>
                                              </p:val>
                                            </p:tav>
                                          </p:tavLst>
                                        </p:anim>
                                        <p:anim calcmode="lin" valueType="num">
                                          <p:cBhvr additive="base">
                                            <p:cTn id="111" dur="500" fill="hold"/>
                                            <p:tgtEl>
                                              <p:spTgt spid="43"/>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stCondLst>
                                        <p:cond delay="100"/>
                                      </p:stCondLst>
                                      <p:childTnLst>
                                        <p:set>
                                          <p:cBhvr>
                                            <p:cTn id="113" dur="1" fill="hold">
                                              <p:stCondLst>
                                                <p:cond delay="0"/>
                                              </p:stCondLst>
                                            </p:cTn>
                                            <p:tgtEl>
                                              <p:spTgt spid="44"/>
                                            </p:tgtEl>
                                            <p:attrNameLst>
                                              <p:attrName>style.visibility</p:attrName>
                                            </p:attrNameLst>
                                          </p:cBhvr>
                                          <p:to>
                                            <p:strVal val="visible"/>
                                          </p:to>
                                        </p:set>
                                        <p:anim calcmode="lin" valueType="num">
                                          <p:cBhvr additive="base">
                                            <p:cTn id="114" dur="500" fill="hold"/>
                                            <p:tgtEl>
                                              <p:spTgt spid="44"/>
                                            </p:tgtEl>
                                            <p:attrNameLst>
                                              <p:attrName>ppt_x</p:attrName>
                                            </p:attrNameLst>
                                          </p:cBhvr>
                                          <p:tavLst>
                                            <p:tav tm="0">
                                              <p:val>
                                                <p:strVal val="0-#ppt_w/2"/>
                                              </p:val>
                                            </p:tav>
                                            <p:tav tm="100000">
                                              <p:val>
                                                <p:strVal val="#ppt_x"/>
                                              </p:val>
                                            </p:tav>
                                          </p:tavLst>
                                        </p:anim>
                                        <p:anim calcmode="lin" valueType="num">
                                          <p:cBhvr additive="base">
                                            <p:cTn id="115" dur="500" fill="hold"/>
                                            <p:tgtEl>
                                              <p:spTgt spid="44"/>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stCondLst>
                                        <p:cond delay="200"/>
                                      </p:stCondLst>
                                      <p:childTnLst>
                                        <p:set>
                                          <p:cBhvr>
                                            <p:cTn id="117" dur="1" fill="hold">
                                              <p:stCondLst>
                                                <p:cond delay="0"/>
                                              </p:stCondLst>
                                            </p:cTn>
                                            <p:tgtEl>
                                              <p:spTgt spid="45"/>
                                            </p:tgtEl>
                                            <p:attrNameLst>
                                              <p:attrName>style.visibility</p:attrName>
                                            </p:attrNameLst>
                                          </p:cBhvr>
                                          <p:to>
                                            <p:strVal val="visible"/>
                                          </p:to>
                                        </p:set>
                                        <p:anim calcmode="lin" valueType="num">
                                          <p:cBhvr additive="base">
                                            <p:cTn id="118" dur="500" fill="hold"/>
                                            <p:tgtEl>
                                              <p:spTgt spid="45"/>
                                            </p:tgtEl>
                                            <p:attrNameLst>
                                              <p:attrName>ppt_x</p:attrName>
                                            </p:attrNameLst>
                                          </p:cBhvr>
                                          <p:tavLst>
                                            <p:tav tm="0">
                                              <p:val>
                                                <p:strVal val="0-#ppt_w/2"/>
                                              </p:val>
                                            </p:tav>
                                            <p:tav tm="100000">
                                              <p:val>
                                                <p:strVal val="#ppt_x"/>
                                              </p:val>
                                            </p:tav>
                                          </p:tavLst>
                                        </p:anim>
                                        <p:anim calcmode="lin" valueType="num">
                                          <p:cBhvr additive="base">
                                            <p:cTn id="119" dur="500" fill="hold"/>
                                            <p:tgtEl>
                                              <p:spTgt spid="45"/>
                                            </p:tgtEl>
                                            <p:attrNameLst>
                                              <p:attrName>ppt_y</p:attrName>
                                            </p:attrNameLst>
                                          </p:cBhvr>
                                          <p:tavLst>
                                            <p:tav tm="0">
                                              <p:val>
                                                <p:strVal val="1+#ppt_h/2"/>
                                              </p:val>
                                            </p:tav>
                                            <p:tav tm="100000">
                                              <p:val>
                                                <p:strVal val="#ppt_y"/>
                                              </p:val>
                                            </p:tav>
                                          </p:tavLst>
                                        </p:anim>
                                      </p:childTnLst>
                                    </p:cTn>
                                  </p:par>
                                </p:childTnLst>
                              </p:cTn>
                            </p:par>
                            <p:par>
                              <p:cTn id="120" fill="hold">
                                <p:stCondLst>
                                  <p:cond delay="10060"/>
                                </p:stCondLst>
                                <p:childTnLst>
                                  <p:par>
                                    <p:cTn id="121" presetID="12" presetClass="entr" presetSubtype="1"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additive="base">
                                            <p:cTn id="123" dur="500"/>
                                            <p:tgtEl>
                                              <p:spTgt spid="50"/>
                                            </p:tgtEl>
                                            <p:attrNameLst>
                                              <p:attrName>ppt_y</p:attrName>
                                            </p:attrNameLst>
                                          </p:cBhvr>
                                          <p:tavLst>
                                            <p:tav tm="0">
                                              <p:val>
                                                <p:strVal val="#ppt_y-#ppt_h*1.125000"/>
                                              </p:val>
                                            </p:tav>
                                            <p:tav tm="100000">
                                              <p:val>
                                                <p:strVal val="#ppt_y"/>
                                              </p:val>
                                            </p:tav>
                                          </p:tavLst>
                                        </p:anim>
                                        <p:animEffect transition="in" filter="wipe(down)">
                                          <p:cBhvr>
                                            <p:cTn id="124" dur="500"/>
                                            <p:tgtEl>
                                              <p:spTgt spid="50"/>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additive="base">
                                            <p:cTn id="127" dur="500"/>
                                            <p:tgtEl>
                                              <p:spTgt spid="51"/>
                                            </p:tgtEl>
                                            <p:attrNameLst>
                                              <p:attrName>ppt_y</p:attrName>
                                            </p:attrNameLst>
                                          </p:cBhvr>
                                          <p:tavLst>
                                            <p:tav tm="0">
                                              <p:val>
                                                <p:strVal val="#ppt_y-#ppt_h*1.125000"/>
                                              </p:val>
                                            </p:tav>
                                            <p:tav tm="100000">
                                              <p:val>
                                                <p:strVal val="#ppt_y"/>
                                              </p:val>
                                            </p:tav>
                                          </p:tavLst>
                                        </p:anim>
                                        <p:animEffect transition="in" filter="wipe(down)">
                                          <p:cBhvr>
                                            <p:cTn id="128" dur="500"/>
                                            <p:tgtEl>
                                              <p:spTgt spid="51"/>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anim calcmode="lin" valueType="num">
                                          <p:cBhvr additive="base">
                                            <p:cTn id="131" dur="500"/>
                                            <p:tgtEl>
                                              <p:spTgt spid="52"/>
                                            </p:tgtEl>
                                            <p:attrNameLst>
                                              <p:attrName>ppt_y</p:attrName>
                                            </p:attrNameLst>
                                          </p:cBhvr>
                                          <p:tavLst>
                                            <p:tav tm="0">
                                              <p:val>
                                                <p:strVal val="#ppt_y-#ppt_h*1.125000"/>
                                              </p:val>
                                            </p:tav>
                                            <p:tav tm="100000">
                                              <p:val>
                                                <p:strVal val="#ppt_y"/>
                                              </p:val>
                                            </p:tav>
                                          </p:tavLst>
                                        </p:anim>
                                        <p:animEffect transition="in" filter="wipe(down)">
                                          <p:cBhvr>
                                            <p:cTn id="132" dur="500"/>
                                            <p:tgtEl>
                                              <p:spTgt spid="52"/>
                                            </p:tgtEl>
                                          </p:cBhvr>
                                        </p:animEffect>
                                      </p:childTnLst>
                                    </p:cTn>
                                  </p:par>
                                </p:childTnLst>
                              </p:cTn>
                            </p:par>
                            <p:par>
                              <p:cTn id="133" fill="hold">
                                <p:stCondLst>
                                  <p:cond delay="10560"/>
                                </p:stCondLst>
                                <p:childTnLst>
                                  <p:par>
                                    <p:cTn id="134" presetID="16" presetClass="entr" presetSubtype="21"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barn(inVertical)">
                                          <p:cBhvr>
                                            <p:cTn id="136" dur="500"/>
                                            <p:tgtEl>
                                              <p:spTgt spid="46"/>
                                            </p:tgtEl>
                                          </p:cBhvr>
                                        </p:animEffect>
                                      </p:childTnLst>
                                    </p:cTn>
                                  </p:par>
                                </p:childTnLst>
                              </p:cTn>
                            </p:par>
                            <p:par>
                              <p:cTn id="137" fill="hold">
                                <p:stCondLst>
                                  <p:cond delay="11060"/>
                                </p:stCondLst>
                                <p:childTnLst>
                                  <p:par>
                                    <p:cTn id="138" presetID="2" presetClass="entr" presetSubtype="3"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 calcmode="lin" valueType="num">
                                          <p:cBhvr additive="base">
                                            <p:cTn id="140" dur="500" fill="hold"/>
                                            <p:tgtEl>
                                              <p:spTgt spid="47"/>
                                            </p:tgtEl>
                                            <p:attrNameLst>
                                              <p:attrName>ppt_x</p:attrName>
                                            </p:attrNameLst>
                                          </p:cBhvr>
                                          <p:tavLst>
                                            <p:tav tm="0">
                                              <p:val>
                                                <p:strVal val="1+#ppt_w/2"/>
                                              </p:val>
                                            </p:tav>
                                            <p:tav tm="100000">
                                              <p:val>
                                                <p:strVal val="#ppt_x"/>
                                              </p:val>
                                            </p:tav>
                                          </p:tavLst>
                                        </p:anim>
                                        <p:anim calcmode="lin" valueType="num">
                                          <p:cBhvr additive="base">
                                            <p:cTn id="141" dur="500" fill="hold"/>
                                            <p:tgtEl>
                                              <p:spTgt spid="47"/>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8"/>
                                            </p:tgtEl>
                                            <p:attrNameLst>
                                              <p:attrName>style.visibility</p:attrName>
                                            </p:attrNameLst>
                                          </p:cBhvr>
                                          <p:to>
                                            <p:strVal val="visible"/>
                                          </p:to>
                                        </p:set>
                                        <p:anim calcmode="lin" valueType="num">
                                          <p:cBhvr additive="base">
                                            <p:cTn id="144" dur="500" fill="hold"/>
                                            <p:tgtEl>
                                              <p:spTgt spid="48"/>
                                            </p:tgtEl>
                                            <p:attrNameLst>
                                              <p:attrName>ppt_x</p:attrName>
                                            </p:attrNameLst>
                                          </p:cBhvr>
                                          <p:tavLst>
                                            <p:tav tm="0">
                                              <p:val>
                                                <p:strVal val="1+#ppt_w/2"/>
                                              </p:val>
                                            </p:tav>
                                            <p:tav tm="100000">
                                              <p:val>
                                                <p:strVal val="#ppt_x"/>
                                              </p:val>
                                            </p:tav>
                                          </p:tavLst>
                                        </p:anim>
                                        <p:anim calcmode="lin" valueType="num">
                                          <p:cBhvr additive="base">
                                            <p:cTn id="145" dur="500" fill="hold"/>
                                            <p:tgtEl>
                                              <p:spTgt spid="48"/>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9"/>
                                            </p:tgtEl>
                                            <p:attrNameLst>
                                              <p:attrName>style.visibility</p:attrName>
                                            </p:attrNameLst>
                                          </p:cBhvr>
                                          <p:to>
                                            <p:strVal val="visible"/>
                                          </p:to>
                                        </p:set>
                                        <p:anim calcmode="lin" valueType="num">
                                          <p:cBhvr additive="base">
                                            <p:cTn id="148" dur="500" fill="hold"/>
                                            <p:tgtEl>
                                              <p:spTgt spid="49"/>
                                            </p:tgtEl>
                                            <p:attrNameLst>
                                              <p:attrName>ppt_x</p:attrName>
                                            </p:attrNameLst>
                                          </p:cBhvr>
                                          <p:tavLst>
                                            <p:tav tm="0">
                                              <p:val>
                                                <p:strVal val="1+#ppt_w/2"/>
                                              </p:val>
                                            </p:tav>
                                            <p:tav tm="100000">
                                              <p:val>
                                                <p:strVal val="#ppt_x"/>
                                              </p:val>
                                            </p:tav>
                                          </p:tavLst>
                                        </p:anim>
                                        <p:anim calcmode="lin" valueType="num">
                                          <p:cBhvr additive="base">
                                            <p:cTn id="149"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9" grpId="0" animBg="1"/>
          <p:bldP spid="10" grpId="0" animBg="1"/>
          <p:bldP spid="11" grpId="0" animBg="1"/>
          <p:bldP spid="12" grpId="0" animBg="1"/>
          <p:bldP spid="39" grpId="0"/>
          <p:bldP spid="40" grpId="0"/>
          <p:bldP spid="41" grpId="0"/>
          <p:bldP spid="42" grpId="0"/>
          <p:bldP spid="43" grpId="0"/>
          <p:bldP spid="44" grpId="0"/>
          <p:bldP spid="45" grpId="0"/>
          <p:bldP spid="46" grpId="0" animBg="1"/>
          <p:bldP spid="47" grpId="0"/>
          <p:bldP spid="48" grpId="0"/>
          <p:bldP spid="49" grpId="0"/>
          <p:bldP spid="50" grpId="0" animBg="1"/>
          <p:bldP spid="51" grpId="0" animBg="1"/>
          <p:bldP spid="52"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2.4 </a:t>
            </a:r>
            <a:r>
              <a:rPr lang="zh-CN" altLang="en-US" sz="2000" dirty="0" smtClean="0">
                <a:solidFill>
                  <a:schemeClr val="bg1"/>
                </a:solidFill>
                <a:latin typeface="微软雅黑" pitchFamily="34" charset="-122"/>
                <a:ea typeface="微软雅黑" pitchFamily="34" charset="-122"/>
              </a:rPr>
              <a:t>行业前景</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2</a:t>
            </a:r>
            <a:endParaRPr lang="zh-CN" altLang="en-US" dirty="0">
              <a:solidFill>
                <a:schemeClr val="bg1"/>
              </a:solidFill>
              <a:latin typeface="+mj-lt"/>
            </a:endParaRPr>
          </a:p>
        </p:txBody>
      </p:sp>
      <p:sp>
        <p:nvSpPr>
          <p:cNvPr id="36" name="Freeform 84"/>
          <p:cNvSpPr>
            <a:spLocks/>
          </p:cNvSpPr>
          <p:nvPr/>
        </p:nvSpPr>
        <p:spPr bwMode="auto">
          <a:xfrm>
            <a:off x="4049935" y="1277373"/>
            <a:ext cx="1081320" cy="1180660"/>
          </a:xfrm>
          <a:custGeom>
            <a:avLst/>
            <a:gdLst>
              <a:gd name="T0" fmla="*/ 184 w 189"/>
              <a:gd name="T1" fmla="*/ 118 h 206"/>
              <a:gd name="T2" fmla="*/ 180 w 189"/>
              <a:gd name="T3" fmla="*/ 112 h 206"/>
              <a:gd name="T4" fmla="*/ 165 w 189"/>
              <a:gd name="T5" fmla="*/ 77 h 206"/>
              <a:gd name="T6" fmla="*/ 108 w 189"/>
              <a:gd name="T7" fmla="*/ 22 h 206"/>
              <a:gd name="T8" fmla="*/ 106 w 189"/>
              <a:gd name="T9" fmla="*/ 21 h 206"/>
              <a:gd name="T10" fmla="*/ 100 w 189"/>
              <a:gd name="T11" fmla="*/ 13 h 206"/>
              <a:gd name="T12" fmla="*/ 62 w 189"/>
              <a:gd name="T13" fmla="*/ 4 h 206"/>
              <a:gd name="T14" fmla="*/ 58 w 189"/>
              <a:gd name="T15" fmla="*/ 38 h 206"/>
              <a:gd name="T16" fmla="*/ 94 w 189"/>
              <a:gd name="T17" fmla="*/ 40 h 206"/>
              <a:gd name="T18" fmla="*/ 118 w 189"/>
              <a:gd name="T19" fmla="*/ 100 h 206"/>
              <a:gd name="T20" fmla="*/ 109 w 189"/>
              <a:gd name="T21" fmla="*/ 99 h 206"/>
              <a:gd name="T22" fmla="*/ 76 w 189"/>
              <a:gd name="T23" fmla="*/ 110 h 206"/>
              <a:gd name="T24" fmla="*/ 41 w 189"/>
              <a:gd name="T25" fmla="*/ 91 h 206"/>
              <a:gd name="T26" fmla="*/ 2 w 189"/>
              <a:gd name="T27" fmla="*/ 122 h 206"/>
              <a:gd name="T28" fmla="*/ 0 w 189"/>
              <a:gd name="T29" fmla="*/ 122 h 206"/>
              <a:gd name="T30" fmla="*/ 1 w 189"/>
              <a:gd name="T31" fmla="*/ 206 h 206"/>
              <a:gd name="T32" fmla="*/ 22 w 189"/>
              <a:gd name="T33" fmla="*/ 205 h 206"/>
              <a:gd name="T34" fmla="*/ 30 w 189"/>
              <a:gd name="T35" fmla="*/ 192 h 206"/>
              <a:gd name="T36" fmla="*/ 69 w 189"/>
              <a:gd name="T37" fmla="*/ 160 h 206"/>
              <a:gd name="T38" fmla="*/ 109 w 189"/>
              <a:gd name="T39" fmla="*/ 164 h 206"/>
              <a:gd name="T40" fmla="*/ 156 w 189"/>
              <a:gd name="T41" fmla="*/ 157 h 206"/>
              <a:gd name="T42" fmla="*/ 184 w 189"/>
              <a:gd name="T43" fmla="*/ 11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206">
                <a:moveTo>
                  <a:pt x="184" y="118"/>
                </a:moveTo>
                <a:cubicBezTo>
                  <a:pt x="183" y="116"/>
                  <a:pt x="182" y="114"/>
                  <a:pt x="180" y="112"/>
                </a:cubicBezTo>
                <a:cubicBezTo>
                  <a:pt x="177" y="102"/>
                  <a:pt x="172" y="89"/>
                  <a:pt x="165" y="77"/>
                </a:cubicBezTo>
                <a:cubicBezTo>
                  <a:pt x="152" y="58"/>
                  <a:pt x="120" y="26"/>
                  <a:pt x="108" y="22"/>
                </a:cubicBezTo>
                <a:cubicBezTo>
                  <a:pt x="107" y="21"/>
                  <a:pt x="107" y="21"/>
                  <a:pt x="106" y="21"/>
                </a:cubicBezTo>
                <a:cubicBezTo>
                  <a:pt x="106" y="18"/>
                  <a:pt x="104" y="15"/>
                  <a:pt x="100" y="13"/>
                </a:cubicBezTo>
                <a:cubicBezTo>
                  <a:pt x="86" y="7"/>
                  <a:pt x="72" y="0"/>
                  <a:pt x="62" y="4"/>
                </a:cubicBezTo>
                <a:cubicBezTo>
                  <a:pt x="53" y="8"/>
                  <a:pt x="47" y="14"/>
                  <a:pt x="58" y="38"/>
                </a:cubicBezTo>
                <a:cubicBezTo>
                  <a:pt x="68" y="45"/>
                  <a:pt x="87" y="30"/>
                  <a:pt x="94" y="40"/>
                </a:cubicBezTo>
                <a:cubicBezTo>
                  <a:pt x="100" y="49"/>
                  <a:pt x="107" y="80"/>
                  <a:pt x="118" y="100"/>
                </a:cubicBezTo>
                <a:cubicBezTo>
                  <a:pt x="115" y="100"/>
                  <a:pt x="112" y="99"/>
                  <a:pt x="109" y="99"/>
                </a:cubicBezTo>
                <a:cubicBezTo>
                  <a:pt x="96" y="99"/>
                  <a:pt x="84" y="103"/>
                  <a:pt x="76" y="110"/>
                </a:cubicBezTo>
                <a:cubicBezTo>
                  <a:pt x="68" y="98"/>
                  <a:pt x="56" y="91"/>
                  <a:pt x="41" y="91"/>
                </a:cubicBezTo>
                <a:cubicBezTo>
                  <a:pt x="22" y="91"/>
                  <a:pt x="6" y="104"/>
                  <a:pt x="2" y="122"/>
                </a:cubicBezTo>
                <a:cubicBezTo>
                  <a:pt x="0" y="122"/>
                  <a:pt x="0" y="122"/>
                  <a:pt x="0" y="122"/>
                </a:cubicBezTo>
                <a:cubicBezTo>
                  <a:pt x="1" y="206"/>
                  <a:pt x="1" y="206"/>
                  <a:pt x="1" y="206"/>
                </a:cubicBezTo>
                <a:cubicBezTo>
                  <a:pt x="22" y="205"/>
                  <a:pt x="22" y="205"/>
                  <a:pt x="22" y="205"/>
                </a:cubicBezTo>
                <a:cubicBezTo>
                  <a:pt x="30" y="192"/>
                  <a:pt x="30" y="192"/>
                  <a:pt x="30" y="192"/>
                </a:cubicBezTo>
                <a:cubicBezTo>
                  <a:pt x="43" y="187"/>
                  <a:pt x="58" y="174"/>
                  <a:pt x="69" y="160"/>
                </a:cubicBezTo>
                <a:cubicBezTo>
                  <a:pt x="83" y="162"/>
                  <a:pt x="102" y="164"/>
                  <a:pt x="109" y="164"/>
                </a:cubicBezTo>
                <a:cubicBezTo>
                  <a:pt x="117" y="164"/>
                  <a:pt x="148" y="160"/>
                  <a:pt x="156" y="157"/>
                </a:cubicBezTo>
                <a:cubicBezTo>
                  <a:pt x="177" y="149"/>
                  <a:pt x="189" y="132"/>
                  <a:pt x="184" y="118"/>
                </a:cubicBezTo>
                <a:close/>
              </a:path>
            </a:pathLst>
          </a:custGeom>
          <a:solidFill>
            <a:srgbClr val="3B4449"/>
          </a:solidFill>
          <a:ln>
            <a:noFill/>
          </a:ln>
          <a:extLst/>
        </p:spPr>
        <p:txBody>
          <a:bodyPr vert="horz" wrap="square" lIns="68581" tIns="34291" rIns="68581" bIns="34291" numCol="1" anchor="t" anchorCtr="0" compatLnSpc="1">
            <a:prstTxWarp prst="textNoShape">
              <a:avLst/>
            </a:prstTxWarp>
          </a:bodyPr>
          <a:lstStyle/>
          <a:p>
            <a:endParaRPr lang="zh-CN" altLang="en-US"/>
          </a:p>
        </p:txBody>
      </p:sp>
      <p:grpSp>
        <p:nvGrpSpPr>
          <p:cNvPr id="37" name="组合 36"/>
          <p:cNvGrpSpPr/>
          <p:nvPr/>
        </p:nvGrpSpPr>
        <p:grpSpPr>
          <a:xfrm>
            <a:off x="1410021" y="1301296"/>
            <a:ext cx="1055178" cy="1132817"/>
            <a:chOff x="10477241" y="3704756"/>
            <a:chExt cx="735013" cy="788988"/>
          </a:xfrm>
          <a:solidFill>
            <a:srgbClr val="3B4449"/>
          </a:solidFill>
        </p:grpSpPr>
        <p:sp>
          <p:nvSpPr>
            <p:cNvPr id="38" name="Freeform 74"/>
            <p:cNvSpPr>
              <a:spLocks/>
            </p:cNvSpPr>
            <p:nvPr/>
          </p:nvSpPr>
          <p:spPr bwMode="auto">
            <a:xfrm>
              <a:off x="10477241" y="4185769"/>
              <a:ext cx="735013" cy="307975"/>
            </a:xfrm>
            <a:custGeom>
              <a:avLst/>
              <a:gdLst>
                <a:gd name="T0" fmla="*/ 98 w 196"/>
                <a:gd name="T1" fmla="*/ 0 h 82"/>
                <a:gd name="T2" fmla="*/ 0 w 196"/>
                <a:gd name="T3" fmla="*/ 82 h 82"/>
                <a:gd name="T4" fmla="*/ 196 w 196"/>
                <a:gd name="T5" fmla="*/ 82 h 82"/>
                <a:gd name="T6" fmla="*/ 98 w 196"/>
                <a:gd name="T7" fmla="*/ 0 h 82"/>
              </a:gdLst>
              <a:ahLst/>
              <a:cxnLst>
                <a:cxn ang="0">
                  <a:pos x="T0" y="T1"/>
                </a:cxn>
                <a:cxn ang="0">
                  <a:pos x="T2" y="T3"/>
                </a:cxn>
                <a:cxn ang="0">
                  <a:pos x="T4" y="T5"/>
                </a:cxn>
                <a:cxn ang="0">
                  <a:pos x="T6" y="T7"/>
                </a:cxn>
              </a:cxnLst>
              <a:rect l="0" t="0" r="r" b="b"/>
              <a:pathLst>
                <a:path w="196" h="82">
                  <a:moveTo>
                    <a:pt x="98" y="0"/>
                  </a:moveTo>
                  <a:cubicBezTo>
                    <a:pt x="44" y="0"/>
                    <a:pt x="0" y="37"/>
                    <a:pt x="0" y="82"/>
                  </a:cubicBezTo>
                  <a:cubicBezTo>
                    <a:pt x="196" y="82"/>
                    <a:pt x="196" y="82"/>
                    <a:pt x="196" y="82"/>
                  </a:cubicBezTo>
                  <a:cubicBezTo>
                    <a:pt x="196" y="37"/>
                    <a:pt x="152"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5"/>
            <p:cNvSpPr>
              <a:spLocks/>
            </p:cNvSpPr>
            <p:nvPr/>
          </p:nvSpPr>
          <p:spPr bwMode="auto">
            <a:xfrm>
              <a:off x="10958254" y="3704756"/>
              <a:ext cx="184150" cy="560388"/>
            </a:xfrm>
            <a:custGeom>
              <a:avLst/>
              <a:gdLst>
                <a:gd name="T0" fmla="*/ 25 w 49"/>
                <a:gd name="T1" fmla="*/ 6 h 149"/>
                <a:gd name="T2" fmla="*/ 0 w 49"/>
                <a:gd name="T3" fmla="*/ 12 h 149"/>
                <a:gd name="T4" fmla="*/ 0 w 49"/>
                <a:gd name="T5" fmla="*/ 21 h 149"/>
                <a:gd name="T6" fmla="*/ 0 w 49"/>
                <a:gd name="T7" fmla="*/ 45 h 149"/>
                <a:gd name="T8" fmla="*/ 0 w 49"/>
                <a:gd name="T9" fmla="*/ 149 h 149"/>
                <a:gd name="T10" fmla="*/ 5 w 49"/>
                <a:gd name="T11" fmla="*/ 149 h 149"/>
                <a:gd name="T12" fmla="*/ 5 w 49"/>
                <a:gd name="T13" fmla="*/ 45 h 149"/>
                <a:gd name="T14" fmla="*/ 25 w 49"/>
                <a:gd name="T15" fmla="*/ 40 h 149"/>
                <a:gd name="T16" fmla="*/ 49 w 49"/>
                <a:gd name="T17" fmla="*/ 45 h 149"/>
                <a:gd name="T18" fmla="*/ 49 w 49"/>
                <a:gd name="T19" fmla="*/ 12 h 149"/>
                <a:gd name="T20" fmla="*/ 25 w 49"/>
                <a:gd name="T21" fmla="*/ 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9">
                  <a:moveTo>
                    <a:pt x="25" y="6"/>
                  </a:moveTo>
                  <a:cubicBezTo>
                    <a:pt x="16" y="13"/>
                    <a:pt x="0" y="12"/>
                    <a:pt x="0" y="12"/>
                  </a:cubicBezTo>
                  <a:cubicBezTo>
                    <a:pt x="0" y="21"/>
                    <a:pt x="0" y="21"/>
                    <a:pt x="0" y="21"/>
                  </a:cubicBezTo>
                  <a:cubicBezTo>
                    <a:pt x="0" y="45"/>
                    <a:pt x="0" y="45"/>
                    <a:pt x="0" y="45"/>
                  </a:cubicBezTo>
                  <a:cubicBezTo>
                    <a:pt x="0" y="149"/>
                    <a:pt x="0" y="149"/>
                    <a:pt x="0" y="149"/>
                  </a:cubicBezTo>
                  <a:cubicBezTo>
                    <a:pt x="5" y="149"/>
                    <a:pt x="5" y="149"/>
                    <a:pt x="5" y="149"/>
                  </a:cubicBezTo>
                  <a:cubicBezTo>
                    <a:pt x="5" y="45"/>
                    <a:pt x="5" y="45"/>
                    <a:pt x="5" y="45"/>
                  </a:cubicBezTo>
                  <a:cubicBezTo>
                    <a:pt x="10" y="45"/>
                    <a:pt x="18" y="43"/>
                    <a:pt x="25" y="40"/>
                  </a:cubicBezTo>
                  <a:cubicBezTo>
                    <a:pt x="38" y="33"/>
                    <a:pt x="49" y="45"/>
                    <a:pt x="49" y="45"/>
                  </a:cubicBezTo>
                  <a:cubicBezTo>
                    <a:pt x="49" y="12"/>
                    <a:pt x="49" y="12"/>
                    <a:pt x="49" y="12"/>
                  </a:cubicBezTo>
                  <a:cubicBezTo>
                    <a:pt x="49" y="12"/>
                    <a:pt x="33" y="0"/>
                    <a:pt x="25" y="6"/>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6"/>
            <p:cNvSpPr>
              <a:spLocks/>
            </p:cNvSpPr>
            <p:nvPr/>
          </p:nvSpPr>
          <p:spPr bwMode="auto">
            <a:xfrm>
              <a:off x="10716954" y="3880969"/>
              <a:ext cx="260350" cy="384175"/>
            </a:xfrm>
            <a:custGeom>
              <a:avLst/>
              <a:gdLst>
                <a:gd name="T0" fmla="*/ 68 w 69"/>
                <a:gd name="T1" fmla="*/ 10 h 102"/>
                <a:gd name="T2" fmla="*/ 64 w 69"/>
                <a:gd name="T3" fmla="*/ 8 h 102"/>
                <a:gd name="T4" fmla="*/ 61 w 69"/>
                <a:gd name="T5" fmla="*/ 10 h 102"/>
                <a:gd name="T6" fmla="*/ 61 w 69"/>
                <a:gd name="T7" fmla="*/ 10 h 102"/>
                <a:gd name="T8" fmla="*/ 60 w 69"/>
                <a:gd name="T9" fmla="*/ 10 h 102"/>
                <a:gd name="T10" fmla="*/ 54 w 69"/>
                <a:gd name="T11" fmla="*/ 14 h 102"/>
                <a:gd name="T12" fmla="*/ 54 w 69"/>
                <a:gd name="T13" fmla="*/ 13 h 102"/>
                <a:gd name="T14" fmla="*/ 39 w 69"/>
                <a:gd name="T15" fmla="*/ 0 h 102"/>
                <a:gd name="T16" fmla="*/ 33 w 69"/>
                <a:gd name="T17" fmla="*/ 0 h 102"/>
                <a:gd name="T18" fmla="*/ 27 w 69"/>
                <a:gd name="T19" fmla="*/ 9 h 102"/>
                <a:gd name="T20" fmla="*/ 22 w 69"/>
                <a:gd name="T21" fmla="*/ 0 h 102"/>
                <a:gd name="T22" fmla="*/ 16 w 69"/>
                <a:gd name="T23" fmla="*/ 0 h 102"/>
                <a:gd name="T24" fmla="*/ 0 w 69"/>
                <a:gd name="T25" fmla="*/ 13 h 102"/>
                <a:gd name="T26" fmla="*/ 0 w 69"/>
                <a:gd name="T27" fmla="*/ 40 h 102"/>
                <a:gd name="T28" fmla="*/ 0 w 69"/>
                <a:gd name="T29" fmla="*/ 40 h 102"/>
                <a:gd name="T30" fmla="*/ 0 w 69"/>
                <a:gd name="T31" fmla="*/ 41 h 102"/>
                <a:gd name="T32" fmla="*/ 5 w 69"/>
                <a:gd name="T33" fmla="*/ 45 h 102"/>
                <a:gd name="T34" fmla="*/ 10 w 69"/>
                <a:gd name="T35" fmla="*/ 41 h 102"/>
                <a:gd name="T36" fmla="*/ 10 w 69"/>
                <a:gd name="T37" fmla="*/ 40 h 102"/>
                <a:gd name="T38" fmla="*/ 10 w 69"/>
                <a:gd name="T39" fmla="*/ 40 h 102"/>
                <a:gd name="T40" fmla="*/ 10 w 69"/>
                <a:gd name="T41" fmla="*/ 15 h 102"/>
                <a:gd name="T42" fmla="*/ 13 w 69"/>
                <a:gd name="T43" fmla="*/ 15 h 102"/>
                <a:gd name="T44" fmla="*/ 13 w 69"/>
                <a:gd name="T45" fmla="*/ 96 h 102"/>
                <a:gd name="T46" fmla="*/ 19 w 69"/>
                <a:gd name="T47" fmla="*/ 102 h 102"/>
                <a:gd name="T48" fmla="*/ 26 w 69"/>
                <a:gd name="T49" fmla="*/ 96 h 102"/>
                <a:gd name="T50" fmla="*/ 26 w 69"/>
                <a:gd name="T51" fmla="*/ 43 h 102"/>
                <a:gd name="T52" fmla="*/ 29 w 69"/>
                <a:gd name="T53" fmla="*/ 43 h 102"/>
                <a:gd name="T54" fmla="*/ 29 w 69"/>
                <a:gd name="T55" fmla="*/ 96 h 102"/>
                <a:gd name="T56" fmla="*/ 29 w 69"/>
                <a:gd name="T57" fmla="*/ 96 h 102"/>
                <a:gd name="T58" fmla="*/ 35 w 69"/>
                <a:gd name="T59" fmla="*/ 102 h 102"/>
                <a:gd name="T60" fmla="*/ 42 w 69"/>
                <a:gd name="T61" fmla="*/ 96 h 102"/>
                <a:gd name="T62" fmla="*/ 42 w 69"/>
                <a:gd name="T63" fmla="*/ 15 h 102"/>
                <a:gd name="T64" fmla="*/ 45 w 69"/>
                <a:gd name="T65" fmla="*/ 15 h 102"/>
                <a:gd name="T66" fmla="*/ 45 w 69"/>
                <a:gd name="T67" fmla="*/ 23 h 102"/>
                <a:gd name="T68" fmla="*/ 45 w 69"/>
                <a:gd name="T69" fmla="*/ 23 h 102"/>
                <a:gd name="T70" fmla="*/ 50 w 69"/>
                <a:gd name="T71" fmla="*/ 28 h 102"/>
                <a:gd name="T72" fmla="*/ 52 w 69"/>
                <a:gd name="T73" fmla="*/ 27 h 102"/>
                <a:gd name="T74" fmla="*/ 52 w 69"/>
                <a:gd name="T75" fmla="*/ 27 h 102"/>
                <a:gd name="T76" fmla="*/ 60 w 69"/>
                <a:gd name="T77" fmla="*/ 22 h 102"/>
                <a:gd name="T78" fmla="*/ 64 w 69"/>
                <a:gd name="T79" fmla="*/ 19 h 102"/>
                <a:gd name="T80" fmla="*/ 67 w 69"/>
                <a:gd name="T81" fmla="*/ 17 h 102"/>
                <a:gd name="T82" fmla="*/ 67 w 69"/>
                <a:gd name="T83" fmla="*/ 17 h 102"/>
                <a:gd name="T84" fmla="*/ 67 w 69"/>
                <a:gd name="T85" fmla="*/ 17 h 102"/>
                <a:gd name="T86" fmla="*/ 68 w 69"/>
                <a:gd name="T8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102">
                  <a:moveTo>
                    <a:pt x="68" y="10"/>
                  </a:moveTo>
                  <a:cubicBezTo>
                    <a:pt x="67" y="9"/>
                    <a:pt x="66" y="9"/>
                    <a:pt x="64" y="8"/>
                  </a:cubicBezTo>
                  <a:cubicBezTo>
                    <a:pt x="63" y="8"/>
                    <a:pt x="62" y="9"/>
                    <a:pt x="61" y="10"/>
                  </a:cubicBezTo>
                  <a:cubicBezTo>
                    <a:pt x="61" y="10"/>
                    <a:pt x="61" y="10"/>
                    <a:pt x="61" y="10"/>
                  </a:cubicBezTo>
                  <a:cubicBezTo>
                    <a:pt x="60" y="10"/>
                    <a:pt x="60" y="10"/>
                    <a:pt x="60" y="10"/>
                  </a:cubicBezTo>
                  <a:cubicBezTo>
                    <a:pt x="54" y="14"/>
                    <a:pt x="54" y="14"/>
                    <a:pt x="54" y="14"/>
                  </a:cubicBezTo>
                  <a:cubicBezTo>
                    <a:pt x="54" y="13"/>
                    <a:pt x="54" y="13"/>
                    <a:pt x="54" y="13"/>
                  </a:cubicBezTo>
                  <a:cubicBezTo>
                    <a:pt x="53" y="0"/>
                    <a:pt x="39" y="0"/>
                    <a:pt x="39" y="0"/>
                  </a:cubicBezTo>
                  <a:cubicBezTo>
                    <a:pt x="33" y="0"/>
                    <a:pt x="33" y="0"/>
                    <a:pt x="33" y="0"/>
                  </a:cubicBezTo>
                  <a:cubicBezTo>
                    <a:pt x="27" y="9"/>
                    <a:pt x="27" y="9"/>
                    <a:pt x="27" y="9"/>
                  </a:cubicBezTo>
                  <a:cubicBezTo>
                    <a:pt x="22" y="0"/>
                    <a:pt x="22" y="0"/>
                    <a:pt x="22" y="0"/>
                  </a:cubicBezTo>
                  <a:cubicBezTo>
                    <a:pt x="16" y="0"/>
                    <a:pt x="16" y="0"/>
                    <a:pt x="16" y="0"/>
                  </a:cubicBezTo>
                  <a:cubicBezTo>
                    <a:pt x="0" y="1"/>
                    <a:pt x="0" y="13"/>
                    <a:pt x="0" y="13"/>
                  </a:cubicBezTo>
                  <a:cubicBezTo>
                    <a:pt x="0" y="40"/>
                    <a:pt x="0" y="40"/>
                    <a:pt x="0" y="40"/>
                  </a:cubicBezTo>
                  <a:cubicBezTo>
                    <a:pt x="0" y="40"/>
                    <a:pt x="0" y="40"/>
                    <a:pt x="0" y="40"/>
                  </a:cubicBezTo>
                  <a:cubicBezTo>
                    <a:pt x="0" y="40"/>
                    <a:pt x="0" y="41"/>
                    <a:pt x="0" y="41"/>
                  </a:cubicBezTo>
                  <a:cubicBezTo>
                    <a:pt x="0" y="43"/>
                    <a:pt x="3" y="45"/>
                    <a:pt x="5" y="45"/>
                  </a:cubicBezTo>
                  <a:cubicBezTo>
                    <a:pt x="8" y="45"/>
                    <a:pt x="10" y="43"/>
                    <a:pt x="10" y="41"/>
                  </a:cubicBezTo>
                  <a:cubicBezTo>
                    <a:pt x="10" y="41"/>
                    <a:pt x="10" y="40"/>
                    <a:pt x="10" y="40"/>
                  </a:cubicBezTo>
                  <a:cubicBezTo>
                    <a:pt x="10" y="40"/>
                    <a:pt x="10" y="40"/>
                    <a:pt x="10" y="40"/>
                  </a:cubicBezTo>
                  <a:cubicBezTo>
                    <a:pt x="10" y="15"/>
                    <a:pt x="10" y="15"/>
                    <a:pt x="10" y="15"/>
                  </a:cubicBezTo>
                  <a:cubicBezTo>
                    <a:pt x="13" y="15"/>
                    <a:pt x="13" y="15"/>
                    <a:pt x="13" y="15"/>
                  </a:cubicBezTo>
                  <a:cubicBezTo>
                    <a:pt x="13" y="96"/>
                    <a:pt x="13" y="96"/>
                    <a:pt x="13" y="96"/>
                  </a:cubicBezTo>
                  <a:cubicBezTo>
                    <a:pt x="13" y="99"/>
                    <a:pt x="16" y="102"/>
                    <a:pt x="19" y="102"/>
                  </a:cubicBezTo>
                  <a:cubicBezTo>
                    <a:pt x="23" y="102"/>
                    <a:pt x="26" y="99"/>
                    <a:pt x="26" y="96"/>
                  </a:cubicBezTo>
                  <a:cubicBezTo>
                    <a:pt x="26" y="43"/>
                    <a:pt x="26" y="43"/>
                    <a:pt x="26" y="43"/>
                  </a:cubicBezTo>
                  <a:cubicBezTo>
                    <a:pt x="29" y="43"/>
                    <a:pt x="29" y="43"/>
                    <a:pt x="29" y="43"/>
                  </a:cubicBezTo>
                  <a:cubicBezTo>
                    <a:pt x="29" y="96"/>
                    <a:pt x="29" y="96"/>
                    <a:pt x="29" y="96"/>
                  </a:cubicBezTo>
                  <a:cubicBezTo>
                    <a:pt x="29" y="96"/>
                    <a:pt x="29" y="96"/>
                    <a:pt x="29" y="96"/>
                  </a:cubicBezTo>
                  <a:cubicBezTo>
                    <a:pt x="29" y="99"/>
                    <a:pt x="32" y="102"/>
                    <a:pt x="35" y="102"/>
                  </a:cubicBezTo>
                  <a:cubicBezTo>
                    <a:pt x="39" y="102"/>
                    <a:pt x="42" y="99"/>
                    <a:pt x="42" y="96"/>
                  </a:cubicBezTo>
                  <a:cubicBezTo>
                    <a:pt x="42" y="15"/>
                    <a:pt x="42" y="15"/>
                    <a:pt x="42" y="15"/>
                  </a:cubicBezTo>
                  <a:cubicBezTo>
                    <a:pt x="45" y="15"/>
                    <a:pt x="45" y="15"/>
                    <a:pt x="45" y="15"/>
                  </a:cubicBezTo>
                  <a:cubicBezTo>
                    <a:pt x="45" y="23"/>
                    <a:pt x="45" y="23"/>
                    <a:pt x="45" y="23"/>
                  </a:cubicBezTo>
                  <a:cubicBezTo>
                    <a:pt x="45" y="23"/>
                    <a:pt x="45" y="23"/>
                    <a:pt x="45" y="23"/>
                  </a:cubicBezTo>
                  <a:cubicBezTo>
                    <a:pt x="45" y="26"/>
                    <a:pt x="47" y="28"/>
                    <a:pt x="50" y="28"/>
                  </a:cubicBezTo>
                  <a:cubicBezTo>
                    <a:pt x="50" y="28"/>
                    <a:pt x="51" y="28"/>
                    <a:pt x="52" y="27"/>
                  </a:cubicBezTo>
                  <a:cubicBezTo>
                    <a:pt x="52" y="27"/>
                    <a:pt x="52" y="27"/>
                    <a:pt x="52" y="27"/>
                  </a:cubicBezTo>
                  <a:cubicBezTo>
                    <a:pt x="60" y="22"/>
                    <a:pt x="60" y="22"/>
                    <a:pt x="60" y="22"/>
                  </a:cubicBezTo>
                  <a:cubicBezTo>
                    <a:pt x="64" y="19"/>
                    <a:pt x="64" y="19"/>
                    <a:pt x="64" y="19"/>
                  </a:cubicBezTo>
                  <a:cubicBezTo>
                    <a:pt x="67" y="17"/>
                    <a:pt x="67" y="17"/>
                    <a:pt x="67" y="17"/>
                  </a:cubicBezTo>
                  <a:cubicBezTo>
                    <a:pt x="67" y="17"/>
                    <a:pt x="67" y="17"/>
                    <a:pt x="67" y="17"/>
                  </a:cubicBezTo>
                  <a:cubicBezTo>
                    <a:pt x="67" y="17"/>
                    <a:pt x="67" y="17"/>
                    <a:pt x="67" y="17"/>
                  </a:cubicBezTo>
                  <a:cubicBezTo>
                    <a:pt x="69" y="15"/>
                    <a:pt x="69" y="12"/>
                    <a:pt x="6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77"/>
            <p:cNvSpPr>
              <a:spLocks noChangeArrowheads="1"/>
            </p:cNvSpPr>
            <p:nvPr/>
          </p:nvSpPr>
          <p:spPr bwMode="auto">
            <a:xfrm>
              <a:off x="10777279" y="3792069"/>
              <a:ext cx="87313" cy="8255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6588911" y="1323137"/>
            <a:ext cx="1294382" cy="1089132"/>
            <a:chOff x="5146675" y="766763"/>
            <a:chExt cx="1590676" cy="1338263"/>
          </a:xfrm>
        </p:grpSpPr>
        <p:sp>
          <p:nvSpPr>
            <p:cNvPr id="43" name="Oval 18"/>
            <p:cNvSpPr>
              <a:spLocks noChangeArrowheads="1"/>
            </p:cNvSpPr>
            <p:nvPr/>
          </p:nvSpPr>
          <p:spPr bwMode="auto">
            <a:xfrm>
              <a:off x="5675313" y="766763"/>
              <a:ext cx="533400" cy="534988"/>
            </a:xfrm>
            <a:prstGeom prst="ellipse">
              <a:avLst/>
            </a:pr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5"/>
            <p:cNvSpPr>
              <a:spLocks noChangeArrowheads="1"/>
            </p:cNvSpPr>
            <p:nvPr/>
          </p:nvSpPr>
          <p:spPr bwMode="auto">
            <a:xfrm>
              <a:off x="5267325" y="966788"/>
              <a:ext cx="401638" cy="403225"/>
            </a:xfrm>
            <a:prstGeom prst="ellipse">
              <a:avLst/>
            </a:pr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8"/>
            <p:cNvSpPr>
              <a:spLocks noChangeArrowheads="1"/>
            </p:cNvSpPr>
            <p:nvPr/>
          </p:nvSpPr>
          <p:spPr bwMode="auto">
            <a:xfrm>
              <a:off x="6215063" y="966788"/>
              <a:ext cx="403225" cy="403225"/>
            </a:xfrm>
            <a:prstGeom prst="ellipse">
              <a:avLst/>
            </a:prstGeom>
            <a:solidFill>
              <a:srgbClr val="FF8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FF8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圆角矩形 54"/>
          <p:cNvSpPr/>
          <p:nvPr/>
        </p:nvSpPr>
        <p:spPr>
          <a:xfrm>
            <a:off x="648494" y="2575797"/>
            <a:ext cx="2578231" cy="44145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r>
              <a:rPr lang="zh-CN" altLang="en-US" sz="1800" b="1" dirty="0" smtClean="0"/>
              <a:t>①发展趋势</a:t>
            </a:r>
            <a:endParaRPr lang="zh-CN" altLang="en-US" sz="1800" b="1" dirty="0"/>
          </a:p>
        </p:txBody>
      </p:sp>
      <p:sp>
        <p:nvSpPr>
          <p:cNvPr id="56" name="圆角矩形 55"/>
          <p:cNvSpPr/>
          <p:nvPr/>
        </p:nvSpPr>
        <p:spPr>
          <a:xfrm>
            <a:off x="3297741" y="2575797"/>
            <a:ext cx="2578231" cy="44145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r>
              <a:rPr lang="zh-CN" altLang="en-US" sz="1800" b="1" dirty="0" smtClean="0"/>
              <a:t>②消费习惯</a:t>
            </a:r>
            <a:endParaRPr lang="zh-CN" altLang="en-US" sz="1800" b="1" dirty="0"/>
          </a:p>
        </p:txBody>
      </p:sp>
      <p:sp>
        <p:nvSpPr>
          <p:cNvPr id="57" name="圆角矩形 56"/>
          <p:cNvSpPr/>
          <p:nvPr/>
        </p:nvSpPr>
        <p:spPr>
          <a:xfrm>
            <a:off x="5946988" y="2575797"/>
            <a:ext cx="2578231" cy="44145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r>
              <a:rPr lang="zh-CN" altLang="en-US" sz="1800" b="1" dirty="0" smtClean="0"/>
              <a:t>③政策扶持</a:t>
            </a:r>
            <a:endParaRPr lang="zh-CN" altLang="en-US" sz="1800" b="1" dirty="0"/>
          </a:p>
        </p:txBody>
      </p:sp>
      <p:grpSp>
        <p:nvGrpSpPr>
          <p:cNvPr id="3" name="组合 2"/>
          <p:cNvGrpSpPr/>
          <p:nvPr/>
        </p:nvGrpSpPr>
        <p:grpSpPr>
          <a:xfrm>
            <a:off x="648494" y="3135012"/>
            <a:ext cx="2611421" cy="1135321"/>
            <a:chOff x="648494" y="3135012"/>
            <a:chExt cx="2611421" cy="1135321"/>
          </a:xfrm>
        </p:grpSpPr>
        <p:sp>
          <p:nvSpPr>
            <p:cNvPr id="35" name="圆角矩形 34"/>
            <p:cNvSpPr/>
            <p:nvPr/>
          </p:nvSpPr>
          <p:spPr>
            <a:xfrm>
              <a:off x="648494" y="3135012"/>
              <a:ext cx="2578231" cy="1135321"/>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endParaRPr lang="zh-CN" altLang="en-US"/>
            </a:p>
          </p:txBody>
        </p:sp>
        <p:sp>
          <p:nvSpPr>
            <p:cNvPr id="58" name="矩形 57"/>
            <p:cNvSpPr/>
            <p:nvPr/>
          </p:nvSpPr>
          <p:spPr>
            <a:xfrm>
              <a:off x="681684" y="3191504"/>
              <a:ext cx="2578231" cy="992581"/>
            </a:xfrm>
            <a:prstGeom prst="rect">
              <a:avLst/>
            </a:prstGeom>
          </p:spPr>
          <p:txBody>
            <a:bodyPr wrap="square" lIns="68581" tIns="34291" rIns="68581" bIns="34291">
              <a:spAutoFit/>
            </a:bodyPr>
            <a:lstStyle/>
            <a:p>
              <a:pPr algn="l"/>
              <a:r>
                <a:rPr lang="zh-CN" altLang="en-US" sz="1200" dirty="0">
                  <a:solidFill>
                    <a:schemeClr val="tx1">
                      <a:lumMod val="75000"/>
                      <a:lumOff val="25000"/>
                    </a:schemeClr>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a:t>
              </a:r>
              <a:r>
                <a:rPr lang="zh-CN" altLang="en-US" sz="1200" dirty="0" smtClean="0">
                  <a:solidFill>
                    <a:schemeClr val="tx1">
                      <a:lumMod val="75000"/>
                      <a:lumOff val="25000"/>
                    </a:schemeClr>
                  </a:solidFill>
                  <a:latin typeface="微软雅黑"/>
                  <a:ea typeface="微软雅黑"/>
                </a:rPr>
                <a:t>本</a:t>
              </a:r>
              <a:endParaRPr lang="zh-CN" altLang="en-US" sz="1200" dirty="0">
                <a:solidFill>
                  <a:schemeClr val="tx1">
                    <a:lumMod val="75000"/>
                    <a:lumOff val="25000"/>
                  </a:schemeClr>
                </a:solidFill>
                <a:latin typeface="微软雅黑"/>
                <a:ea typeface="微软雅黑"/>
              </a:endParaRPr>
            </a:p>
          </p:txBody>
        </p:sp>
      </p:grpSp>
      <p:grpSp>
        <p:nvGrpSpPr>
          <p:cNvPr id="4" name="组合 3"/>
          <p:cNvGrpSpPr/>
          <p:nvPr/>
        </p:nvGrpSpPr>
        <p:grpSpPr>
          <a:xfrm>
            <a:off x="3297741" y="3135012"/>
            <a:ext cx="2603214" cy="1253632"/>
            <a:chOff x="3297741" y="3135012"/>
            <a:chExt cx="2603214" cy="1253632"/>
          </a:xfrm>
        </p:grpSpPr>
        <p:sp>
          <p:nvSpPr>
            <p:cNvPr id="59" name="圆角矩形 58"/>
            <p:cNvSpPr/>
            <p:nvPr/>
          </p:nvSpPr>
          <p:spPr>
            <a:xfrm>
              <a:off x="3297741" y="3135012"/>
              <a:ext cx="2578231" cy="1135321"/>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endParaRPr lang="zh-CN" altLang="en-US"/>
            </a:p>
          </p:txBody>
        </p:sp>
        <p:sp>
          <p:nvSpPr>
            <p:cNvPr id="63" name="矩形 62"/>
            <p:cNvSpPr/>
            <p:nvPr/>
          </p:nvSpPr>
          <p:spPr>
            <a:xfrm>
              <a:off x="3322724" y="3187621"/>
              <a:ext cx="2578231" cy="1201023"/>
            </a:xfrm>
            <a:prstGeom prst="rect">
              <a:avLst/>
            </a:prstGeom>
          </p:spPr>
          <p:txBody>
            <a:bodyPr wrap="square" lIns="68581" tIns="34291" rIns="68581" bIns="34291">
              <a:spAutoFit/>
            </a:bodyPr>
            <a:lstStyle/>
            <a:p>
              <a:pPr algn="l"/>
              <a:r>
                <a:rPr lang="zh-CN" altLang="en-US" sz="1200" dirty="0">
                  <a:solidFill>
                    <a:schemeClr val="tx1">
                      <a:lumMod val="75000"/>
                      <a:lumOff val="25000"/>
                    </a:schemeClr>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a:t>
              </a:r>
              <a:r>
                <a:rPr lang="zh-CN" altLang="en-US" sz="1200" dirty="0" smtClean="0">
                  <a:solidFill>
                    <a:schemeClr val="tx1">
                      <a:lumMod val="75000"/>
                      <a:lumOff val="25000"/>
                    </a:schemeClr>
                  </a:solidFill>
                  <a:latin typeface="微软雅黑"/>
                  <a:ea typeface="微软雅黑"/>
                </a:rPr>
                <a:t>本</a:t>
              </a:r>
              <a:endParaRPr lang="zh-CN" altLang="en-US" sz="1200" dirty="0">
                <a:solidFill>
                  <a:schemeClr val="tx1">
                    <a:lumMod val="75000"/>
                    <a:lumOff val="25000"/>
                  </a:schemeClr>
                </a:solidFill>
                <a:latin typeface="微软雅黑"/>
                <a:ea typeface="微软雅黑"/>
              </a:endParaRPr>
            </a:p>
          </p:txBody>
        </p:sp>
      </p:grpSp>
      <p:grpSp>
        <p:nvGrpSpPr>
          <p:cNvPr id="65" name="组合 64"/>
          <p:cNvGrpSpPr/>
          <p:nvPr/>
        </p:nvGrpSpPr>
        <p:grpSpPr>
          <a:xfrm>
            <a:off x="5946988" y="3135012"/>
            <a:ext cx="2606735" cy="1249448"/>
            <a:chOff x="5946988" y="3135012"/>
            <a:chExt cx="2606735" cy="1249448"/>
          </a:xfrm>
        </p:grpSpPr>
        <p:sp>
          <p:nvSpPr>
            <p:cNvPr id="61" name="圆角矩形 60"/>
            <p:cNvSpPr/>
            <p:nvPr/>
          </p:nvSpPr>
          <p:spPr>
            <a:xfrm>
              <a:off x="5946988" y="3135012"/>
              <a:ext cx="2578231" cy="1135321"/>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pPr algn="ctr"/>
              <a:endParaRPr lang="zh-CN" altLang="en-US"/>
            </a:p>
          </p:txBody>
        </p:sp>
        <p:sp>
          <p:nvSpPr>
            <p:cNvPr id="64" name="矩形 63"/>
            <p:cNvSpPr/>
            <p:nvPr/>
          </p:nvSpPr>
          <p:spPr>
            <a:xfrm>
              <a:off x="5975492" y="3183437"/>
              <a:ext cx="2578231" cy="1201023"/>
            </a:xfrm>
            <a:prstGeom prst="rect">
              <a:avLst/>
            </a:prstGeom>
          </p:spPr>
          <p:txBody>
            <a:bodyPr wrap="square" lIns="68581" tIns="34291" rIns="68581" bIns="34291">
              <a:spAutoFit/>
            </a:bodyPr>
            <a:lstStyle/>
            <a:p>
              <a:pPr algn="l"/>
              <a:r>
                <a:rPr lang="zh-CN" altLang="en-US" sz="1200" dirty="0">
                  <a:solidFill>
                    <a:schemeClr val="tx1">
                      <a:lumMod val="75000"/>
                      <a:lumOff val="25000"/>
                    </a:schemeClr>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a:t>
              </a:r>
              <a:r>
                <a:rPr lang="zh-CN" altLang="en-US" sz="1200" dirty="0" smtClean="0">
                  <a:solidFill>
                    <a:schemeClr val="tx1">
                      <a:lumMod val="75000"/>
                      <a:lumOff val="25000"/>
                    </a:schemeClr>
                  </a:solidFill>
                  <a:latin typeface="微软雅黑"/>
                  <a:ea typeface="微软雅黑"/>
                </a:rPr>
                <a:t>本</a:t>
              </a:r>
              <a:endParaRPr lang="zh-CN" altLang="en-US" sz="1200" dirty="0">
                <a:solidFill>
                  <a:schemeClr val="tx1">
                    <a:lumMod val="75000"/>
                    <a:lumOff val="25000"/>
                  </a:schemeClr>
                </a:solidFill>
                <a:latin typeface="微软雅黑"/>
                <a:ea typeface="微软雅黑"/>
              </a:endParaRPr>
            </a:p>
          </p:txBody>
        </p:sp>
      </p:grpSp>
    </p:spTree>
    <p:extLst>
      <p:ext uri="{BB962C8B-B14F-4D97-AF65-F5344CB8AC3E}">
        <p14:creationId xmlns:p14="http://schemas.microsoft.com/office/powerpoint/2010/main" val="21337942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3" presetClass="entr" presetSubtype="16"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childTnLst>
                                </p:cTn>
                              </p:par>
                            </p:childTnLst>
                          </p:cTn>
                        </p:par>
                        <p:par>
                          <p:cTn id="17" fill="hold">
                            <p:stCondLst>
                              <p:cond delay="1140"/>
                            </p:stCondLst>
                            <p:childTnLst>
                              <p:par>
                                <p:cTn id="18" presetID="22" presetClass="entr" presetSubtype="8"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500"/>
                                        <p:tgtEl>
                                          <p:spTgt spid="55"/>
                                        </p:tgtEl>
                                      </p:cBhvr>
                                    </p:animEffect>
                                  </p:childTnLst>
                                </p:cTn>
                              </p:par>
                            </p:childTnLst>
                          </p:cTn>
                        </p:par>
                        <p:par>
                          <p:cTn id="21" fill="hold">
                            <p:stCondLst>
                              <p:cond delay="164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childTnLst>
                                </p:cTn>
                              </p:par>
                            </p:childTnLst>
                          </p:cTn>
                        </p:par>
                        <p:par>
                          <p:cTn id="25" fill="hold">
                            <p:stCondLst>
                              <p:cond delay="2640"/>
                            </p:stCondLst>
                            <p:childTnLst>
                              <p:par>
                                <p:cTn id="26" presetID="2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childTnLst>
                                </p:cTn>
                              </p:par>
                            </p:childTnLst>
                          </p:cTn>
                        </p:par>
                        <p:par>
                          <p:cTn id="30" fill="hold">
                            <p:stCondLst>
                              <p:cond delay="314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640"/>
                            </p:stCondLst>
                            <p:childTnLst>
                              <p:par>
                                <p:cTn id="35" presetID="10"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childTnLst>
                                </p:cTn>
                              </p:par>
                            </p:childTnLst>
                          </p:cTn>
                        </p:par>
                        <p:par>
                          <p:cTn id="38" fill="hold">
                            <p:stCondLst>
                              <p:cond delay="4640"/>
                            </p:stCondLst>
                            <p:childTnLst>
                              <p:par>
                                <p:cTn id="39" presetID="23" presetClass="entr" presetSubtype="16"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5140"/>
                            </p:stCondLst>
                            <p:childTnLst>
                              <p:par>
                                <p:cTn id="44" presetID="22" presetClass="entr" presetSubtype="8"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500"/>
                                        <p:tgtEl>
                                          <p:spTgt spid="57"/>
                                        </p:tgtEl>
                                      </p:cBhvr>
                                    </p:animEffect>
                                  </p:childTnLst>
                                </p:cTn>
                              </p:par>
                            </p:childTnLst>
                          </p:cTn>
                        </p:par>
                        <p:par>
                          <p:cTn id="47" fill="hold">
                            <p:stCondLst>
                              <p:cond delay="5640"/>
                            </p:stCondLst>
                            <p:childTnLst>
                              <p:par>
                                <p:cTn id="48" presetID="10" presetClass="entr" presetSubtype="0"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6" grpId="0" animBg="1"/>
      <p:bldP spid="55" grpId="0" animBg="1"/>
      <p:bldP spid="56" grpId="0" animBg="1"/>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2.5 </a:t>
            </a:r>
            <a:r>
              <a:rPr lang="zh-CN" altLang="en-US" sz="2000" dirty="0" smtClean="0">
                <a:solidFill>
                  <a:schemeClr val="bg1"/>
                </a:solidFill>
                <a:latin typeface="微软雅黑" pitchFamily="34" charset="-122"/>
                <a:ea typeface="微软雅黑" pitchFamily="34" charset="-122"/>
              </a:rPr>
              <a:t>竞争对手</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2</a:t>
            </a:r>
            <a:endParaRPr lang="zh-CN" altLang="en-US" dirty="0">
              <a:solidFill>
                <a:schemeClr val="bg1"/>
              </a:solidFill>
              <a:latin typeface="+mj-lt"/>
            </a:endParaRPr>
          </a:p>
        </p:txBody>
      </p:sp>
      <p:grpSp>
        <p:nvGrpSpPr>
          <p:cNvPr id="4" name="组合 3"/>
          <p:cNvGrpSpPr/>
          <p:nvPr/>
        </p:nvGrpSpPr>
        <p:grpSpPr>
          <a:xfrm>
            <a:off x="712569" y="2505063"/>
            <a:ext cx="3725091" cy="1959231"/>
            <a:chOff x="1358900" y="939800"/>
            <a:chExt cx="9475788" cy="4983163"/>
          </a:xfrm>
        </p:grpSpPr>
        <p:sp>
          <p:nvSpPr>
            <p:cNvPr id="5" name="Freeform 113"/>
            <p:cNvSpPr>
              <a:spLocks/>
            </p:cNvSpPr>
            <p:nvPr/>
          </p:nvSpPr>
          <p:spPr bwMode="auto">
            <a:xfrm>
              <a:off x="2465388" y="3411538"/>
              <a:ext cx="7240588" cy="812800"/>
            </a:xfrm>
            <a:custGeom>
              <a:avLst/>
              <a:gdLst>
                <a:gd name="T0" fmla="*/ 4561 w 4561"/>
                <a:gd name="T1" fmla="*/ 512 h 512"/>
                <a:gd name="T2" fmla="*/ 0 w 4561"/>
                <a:gd name="T3" fmla="*/ 512 h 512"/>
                <a:gd name="T4" fmla="*/ 134 w 4561"/>
                <a:gd name="T5" fmla="*/ 0 h 512"/>
                <a:gd name="T6" fmla="*/ 4424 w 4561"/>
                <a:gd name="T7" fmla="*/ 0 h 512"/>
                <a:gd name="T8" fmla="*/ 4561 w 4561"/>
                <a:gd name="T9" fmla="*/ 512 h 512"/>
              </a:gdLst>
              <a:ahLst/>
              <a:cxnLst>
                <a:cxn ang="0">
                  <a:pos x="T0" y="T1"/>
                </a:cxn>
                <a:cxn ang="0">
                  <a:pos x="T2" y="T3"/>
                </a:cxn>
                <a:cxn ang="0">
                  <a:pos x="T4" y="T5"/>
                </a:cxn>
                <a:cxn ang="0">
                  <a:pos x="T6" y="T7"/>
                </a:cxn>
                <a:cxn ang="0">
                  <a:pos x="T8" y="T9"/>
                </a:cxn>
              </a:cxnLst>
              <a:rect l="0" t="0" r="r" b="b"/>
              <a:pathLst>
                <a:path w="4561" h="512">
                  <a:moveTo>
                    <a:pt x="4561" y="512"/>
                  </a:moveTo>
                  <a:lnTo>
                    <a:pt x="0" y="512"/>
                  </a:lnTo>
                  <a:lnTo>
                    <a:pt x="134" y="0"/>
                  </a:lnTo>
                  <a:lnTo>
                    <a:pt x="4424" y="0"/>
                  </a:lnTo>
                  <a:lnTo>
                    <a:pt x="4561" y="51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4"/>
            <p:cNvSpPr>
              <a:spLocks/>
            </p:cNvSpPr>
            <p:nvPr/>
          </p:nvSpPr>
          <p:spPr bwMode="auto">
            <a:xfrm>
              <a:off x="4403725" y="4330700"/>
              <a:ext cx="468313" cy="1450975"/>
            </a:xfrm>
            <a:custGeom>
              <a:avLst/>
              <a:gdLst>
                <a:gd name="T0" fmla="*/ 125 w 125"/>
                <a:gd name="T1" fmla="*/ 387 h 387"/>
                <a:gd name="T2" fmla="*/ 125 w 125"/>
                <a:gd name="T3" fmla="*/ 47 h 387"/>
                <a:gd name="T4" fmla="*/ 78 w 125"/>
                <a:gd name="T5" fmla="*/ 0 h 387"/>
                <a:gd name="T6" fmla="*/ 47 w 125"/>
                <a:gd name="T7" fmla="*/ 0 h 387"/>
                <a:gd name="T8" fmla="*/ 0 w 125"/>
                <a:gd name="T9" fmla="*/ 47 h 387"/>
                <a:gd name="T10" fmla="*/ 0 w 125"/>
                <a:gd name="T11" fmla="*/ 387 h 387"/>
                <a:gd name="T12" fmla="*/ 125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125" y="387"/>
                  </a:moveTo>
                  <a:cubicBezTo>
                    <a:pt x="125" y="47"/>
                    <a:pt x="125" y="47"/>
                    <a:pt x="125" y="47"/>
                  </a:cubicBezTo>
                  <a:cubicBezTo>
                    <a:pt x="125" y="21"/>
                    <a:pt x="104" y="0"/>
                    <a:pt x="78" y="0"/>
                  </a:cubicBezTo>
                  <a:cubicBezTo>
                    <a:pt x="47" y="0"/>
                    <a:pt x="47" y="0"/>
                    <a:pt x="47" y="0"/>
                  </a:cubicBezTo>
                  <a:cubicBezTo>
                    <a:pt x="21"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15"/>
            <p:cNvSpPr>
              <a:spLocks/>
            </p:cNvSpPr>
            <p:nvPr/>
          </p:nvSpPr>
          <p:spPr bwMode="auto">
            <a:xfrm>
              <a:off x="4954588" y="4330700"/>
              <a:ext cx="469900" cy="1450975"/>
            </a:xfrm>
            <a:custGeom>
              <a:avLst/>
              <a:gdLst>
                <a:gd name="T0" fmla="*/ 125 w 125"/>
                <a:gd name="T1" fmla="*/ 387 h 387"/>
                <a:gd name="T2" fmla="*/ 125 w 125"/>
                <a:gd name="T3" fmla="*/ 47 h 387"/>
                <a:gd name="T4" fmla="*/ 78 w 125"/>
                <a:gd name="T5" fmla="*/ 0 h 387"/>
                <a:gd name="T6" fmla="*/ 48 w 125"/>
                <a:gd name="T7" fmla="*/ 0 h 387"/>
                <a:gd name="T8" fmla="*/ 0 w 125"/>
                <a:gd name="T9" fmla="*/ 47 h 387"/>
                <a:gd name="T10" fmla="*/ 0 w 125"/>
                <a:gd name="T11" fmla="*/ 387 h 387"/>
                <a:gd name="T12" fmla="*/ 125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125" y="387"/>
                  </a:moveTo>
                  <a:cubicBezTo>
                    <a:pt x="125" y="47"/>
                    <a:pt x="125" y="47"/>
                    <a:pt x="125" y="47"/>
                  </a:cubicBezTo>
                  <a:cubicBezTo>
                    <a:pt x="125" y="21"/>
                    <a:pt x="104" y="0"/>
                    <a:pt x="78" y="0"/>
                  </a:cubicBezTo>
                  <a:cubicBezTo>
                    <a:pt x="48" y="0"/>
                    <a:pt x="48" y="0"/>
                    <a:pt x="48" y="0"/>
                  </a:cubicBezTo>
                  <a:cubicBezTo>
                    <a:pt x="22"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6"/>
            <p:cNvSpPr>
              <a:spLocks/>
            </p:cNvSpPr>
            <p:nvPr/>
          </p:nvSpPr>
          <p:spPr bwMode="auto">
            <a:xfrm>
              <a:off x="7235825" y="43307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7"/>
            <p:cNvSpPr>
              <a:spLocks/>
            </p:cNvSpPr>
            <p:nvPr/>
          </p:nvSpPr>
          <p:spPr bwMode="auto">
            <a:xfrm>
              <a:off x="6683375" y="43307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18"/>
            <p:cNvSpPr>
              <a:spLocks noChangeArrowheads="1"/>
            </p:cNvSpPr>
            <p:nvPr/>
          </p:nvSpPr>
          <p:spPr bwMode="auto">
            <a:xfrm>
              <a:off x="4419600" y="939800"/>
              <a:ext cx="989013"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9"/>
            <p:cNvSpPr>
              <a:spLocks/>
            </p:cNvSpPr>
            <p:nvPr/>
          </p:nvSpPr>
          <p:spPr bwMode="auto">
            <a:xfrm>
              <a:off x="3886200" y="2062163"/>
              <a:ext cx="2055813" cy="1228725"/>
            </a:xfrm>
            <a:custGeom>
              <a:avLst/>
              <a:gdLst>
                <a:gd name="T0" fmla="*/ 499 w 548"/>
                <a:gd name="T1" fmla="*/ 0 h 328"/>
                <a:gd name="T2" fmla="*/ 349 w 548"/>
                <a:gd name="T3" fmla="*/ 0 h 328"/>
                <a:gd name="T4" fmla="*/ 274 w 548"/>
                <a:gd name="T5" fmla="*/ 323 h 328"/>
                <a:gd name="T6" fmla="*/ 200 w 548"/>
                <a:gd name="T7" fmla="*/ 0 h 328"/>
                <a:gd name="T8" fmla="*/ 50 w 548"/>
                <a:gd name="T9" fmla="*/ 0 h 328"/>
                <a:gd name="T10" fmla="*/ 0 w 548"/>
                <a:gd name="T11" fmla="*/ 50 h 328"/>
                <a:gd name="T12" fmla="*/ 0 w 548"/>
                <a:gd name="T13" fmla="*/ 108 h 328"/>
                <a:gd name="T14" fmla="*/ 0 w 548"/>
                <a:gd name="T15" fmla="*/ 189 h 328"/>
                <a:gd name="T16" fmla="*/ 0 w 548"/>
                <a:gd name="T17" fmla="*/ 328 h 328"/>
                <a:gd name="T18" fmla="*/ 103 w 548"/>
                <a:gd name="T19" fmla="*/ 328 h 328"/>
                <a:gd name="T20" fmla="*/ 103 w 548"/>
                <a:gd name="T21" fmla="*/ 238 h 328"/>
                <a:gd name="T22" fmla="*/ 132 w 548"/>
                <a:gd name="T23" fmla="*/ 238 h 328"/>
                <a:gd name="T24" fmla="*/ 132 w 548"/>
                <a:gd name="T25" fmla="*/ 328 h 328"/>
                <a:gd name="T26" fmla="*/ 416 w 548"/>
                <a:gd name="T27" fmla="*/ 328 h 328"/>
                <a:gd name="T28" fmla="*/ 416 w 548"/>
                <a:gd name="T29" fmla="*/ 238 h 328"/>
                <a:gd name="T30" fmla="*/ 445 w 548"/>
                <a:gd name="T31" fmla="*/ 238 h 328"/>
                <a:gd name="T32" fmla="*/ 445 w 548"/>
                <a:gd name="T33" fmla="*/ 328 h 328"/>
                <a:gd name="T34" fmla="*/ 548 w 548"/>
                <a:gd name="T35" fmla="*/ 328 h 328"/>
                <a:gd name="T36" fmla="*/ 548 w 548"/>
                <a:gd name="T37" fmla="*/ 189 h 328"/>
                <a:gd name="T38" fmla="*/ 548 w 548"/>
                <a:gd name="T39" fmla="*/ 108 h 328"/>
                <a:gd name="T40" fmla="*/ 548 w 548"/>
                <a:gd name="T41" fmla="*/ 50 h 328"/>
                <a:gd name="T42" fmla="*/ 499 w 548"/>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8" h="328">
                  <a:moveTo>
                    <a:pt x="499" y="0"/>
                  </a:moveTo>
                  <a:cubicBezTo>
                    <a:pt x="349" y="0"/>
                    <a:pt x="349" y="0"/>
                    <a:pt x="349" y="0"/>
                  </a:cubicBezTo>
                  <a:cubicBezTo>
                    <a:pt x="274" y="323"/>
                    <a:pt x="274" y="323"/>
                    <a:pt x="274" y="323"/>
                  </a:cubicBezTo>
                  <a:cubicBezTo>
                    <a:pt x="200" y="0"/>
                    <a:pt x="200" y="0"/>
                    <a:pt x="200" y="0"/>
                  </a:cubicBezTo>
                  <a:cubicBezTo>
                    <a:pt x="50" y="0"/>
                    <a:pt x="50" y="0"/>
                    <a:pt x="50" y="0"/>
                  </a:cubicBezTo>
                  <a:cubicBezTo>
                    <a:pt x="22" y="0"/>
                    <a:pt x="0" y="22"/>
                    <a:pt x="0" y="50"/>
                  </a:cubicBezTo>
                  <a:cubicBezTo>
                    <a:pt x="0" y="108"/>
                    <a:pt x="0" y="108"/>
                    <a:pt x="0" y="108"/>
                  </a:cubicBezTo>
                  <a:cubicBezTo>
                    <a:pt x="0" y="189"/>
                    <a:pt x="0" y="189"/>
                    <a:pt x="0" y="189"/>
                  </a:cubicBezTo>
                  <a:cubicBezTo>
                    <a:pt x="0" y="328"/>
                    <a:pt x="0" y="328"/>
                    <a:pt x="0" y="328"/>
                  </a:cubicBezTo>
                  <a:cubicBezTo>
                    <a:pt x="103" y="328"/>
                    <a:pt x="103" y="328"/>
                    <a:pt x="103" y="328"/>
                  </a:cubicBezTo>
                  <a:cubicBezTo>
                    <a:pt x="103" y="238"/>
                    <a:pt x="103" y="238"/>
                    <a:pt x="103" y="238"/>
                  </a:cubicBezTo>
                  <a:cubicBezTo>
                    <a:pt x="132" y="238"/>
                    <a:pt x="132" y="238"/>
                    <a:pt x="132" y="238"/>
                  </a:cubicBezTo>
                  <a:cubicBezTo>
                    <a:pt x="132" y="328"/>
                    <a:pt x="132" y="328"/>
                    <a:pt x="132" y="328"/>
                  </a:cubicBezTo>
                  <a:cubicBezTo>
                    <a:pt x="416" y="328"/>
                    <a:pt x="416" y="328"/>
                    <a:pt x="416" y="328"/>
                  </a:cubicBezTo>
                  <a:cubicBezTo>
                    <a:pt x="416" y="238"/>
                    <a:pt x="416" y="238"/>
                    <a:pt x="416" y="238"/>
                  </a:cubicBezTo>
                  <a:cubicBezTo>
                    <a:pt x="445" y="238"/>
                    <a:pt x="445" y="238"/>
                    <a:pt x="445" y="238"/>
                  </a:cubicBezTo>
                  <a:cubicBezTo>
                    <a:pt x="445" y="328"/>
                    <a:pt x="445" y="328"/>
                    <a:pt x="445" y="328"/>
                  </a:cubicBezTo>
                  <a:cubicBezTo>
                    <a:pt x="548" y="328"/>
                    <a:pt x="548" y="328"/>
                    <a:pt x="548" y="328"/>
                  </a:cubicBezTo>
                  <a:cubicBezTo>
                    <a:pt x="548" y="189"/>
                    <a:pt x="548" y="189"/>
                    <a:pt x="548" y="189"/>
                  </a:cubicBezTo>
                  <a:cubicBezTo>
                    <a:pt x="548" y="108"/>
                    <a:pt x="548" y="108"/>
                    <a:pt x="548" y="108"/>
                  </a:cubicBezTo>
                  <a:cubicBezTo>
                    <a:pt x="548" y="50"/>
                    <a:pt x="548" y="50"/>
                    <a:pt x="548" y="50"/>
                  </a:cubicBezTo>
                  <a:cubicBezTo>
                    <a:pt x="548" y="22"/>
                    <a:pt x="526" y="0"/>
                    <a:pt x="499"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20"/>
            <p:cNvSpPr>
              <a:spLocks noChangeArrowheads="1"/>
            </p:cNvSpPr>
            <p:nvPr/>
          </p:nvSpPr>
          <p:spPr bwMode="auto">
            <a:xfrm>
              <a:off x="4741863" y="2062163"/>
              <a:ext cx="347663" cy="134938"/>
            </a:xfrm>
            <a:prstGeom prst="ellipse">
              <a:avLst/>
            </a:pr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1"/>
            <p:cNvSpPr>
              <a:spLocks/>
            </p:cNvSpPr>
            <p:nvPr/>
          </p:nvSpPr>
          <p:spPr bwMode="auto">
            <a:xfrm>
              <a:off x="4775200" y="2185988"/>
              <a:ext cx="280988" cy="1093788"/>
            </a:xfrm>
            <a:custGeom>
              <a:avLst/>
              <a:gdLst>
                <a:gd name="T0" fmla="*/ 177 w 177"/>
                <a:gd name="T1" fmla="*/ 689 h 689"/>
                <a:gd name="T2" fmla="*/ 0 w 177"/>
                <a:gd name="T3" fmla="*/ 689 h 689"/>
                <a:gd name="T4" fmla="*/ 54 w 177"/>
                <a:gd name="T5" fmla="*/ 0 h 689"/>
                <a:gd name="T6" fmla="*/ 120 w 177"/>
                <a:gd name="T7" fmla="*/ 0 h 689"/>
                <a:gd name="T8" fmla="*/ 177 w 177"/>
                <a:gd name="T9" fmla="*/ 689 h 689"/>
              </a:gdLst>
              <a:ahLst/>
              <a:cxnLst>
                <a:cxn ang="0">
                  <a:pos x="T0" y="T1"/>
                </a:cxn>
                <a:cxn ang="0">
                  <a:pos x="T2" y="T3"/>
                </a:cxn>
                <a:cxn ang="0">
                  <a:pos x="T4" y="T5"/>
                </a:cxn>
                <a:cxn ang="0">
                  <a:pos x="T6" y="T7"/>
                </a:cxn>
                <a:cxn ang="0">
                  <a:pos x="T8" y="T9"/>
                </a:cxn>
              </a:cxnLst>
              <a:rect l="0" t="0" r="r" b="b"/>
              <a:pathLst>
                <a:path w="177" h="689">
                  <a:moveTo>
                    <a:pt x="177" y="689"/>
                  </a:moveTo>
                  <a:lnTo>
                    <a:pt x="0" y="689"/>
                  </a:lnTo>
                  <a:lnTo>
                    <a:pt x="54" y="0"/>
                  </a:lnTo>
                  <a:lnTo>
                    <a:pt x="120" y="0"/>
                  </a:lnTo>
                  <a:lnTo>
                    <a:pt x="177" y="689"/>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22"/>
            <p:cNvSpPr>
              <a:spLocks noChangeArrowheads="1"/>
            </p:cNvSpPr>
            <p:nvPr/>
          </p:nvSpPr>
          <p:spPr bwMode="auto">
            <a:xfrm>
              <a:off x="6699250" y="939800"/>
              <a:ext cx="985838"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3"/>
            <p:cNvSpPr>
              <a:spLocks/>
            </p:cNvSpPr>
            <p:nvPr/>
          </p:nvSpPr>
          <p:spPr bwMode="auto">
            <a:xfrm>
              <a:off x="6165850" y="2062163"/>
              <a:ext cx="2052638" cy="1228725"/>
            </a:xfrm>
            <a:custGeom>
              <a:avLst/>
              <a:gdLst>
                <a:gd name="T0" fmla="*/ 498 w 547"/>
                <a:gd name="T1" fmla="*/ 0 h 328"/>
                <a:gd name="T2" fmla="*/ 348 w 547"/>
                <a:gd name="T3" fmla="*/ 0 h 328"/>
                <a:gd name="T4" fmla="*/ 274 w 547"/>
                <a:gd name="T5" fmla="*/ 323 h 328"/>
                <a:gd name="T6" fmla="*/ 199 w 547"/>
                <a:gd name="T7" fmla="*/ 0 h 328"/>
                <a:gd name="T8" fmla="*/ 49 w 547"/>
                <a:gd name="T9" fmla="*/ 0 h 328"/>
                <a:gd name="T10" fmla="*/ 0 w 547"/>
                <a:gd name="T11" fmla="*/ 50 h 328"/>
                <a:gd name="T12" fmla="*/ 0 w 547"/>
                <a:gd name="T13" fmla="*/ 108 h 328"/>
                <a:gd name="T14" fmla="*/ 0 w 547"/>
                <a:gd name="T15" fmla="*/ 189 h 328"/>
                <a:gd name="T16" fmla="*/ 0 w 547"/>
                <a:gd name="T17" fmla="*/ 328 h 328"/>
                <a:gd name="T18" fmla="*/ 102 w 547"/>
                <a:gd name="T19" fmla="*/ 328 h 328"/>
                <a:gd name="T20" fmla="*/ 102 w 547"/>
                <a:gd name="T21" fmla="*/ 238 h 328"/>
                <a:gd name="T22" fmla="*/ 132 w 547"/>
                <a:gd name="T23" fmla="*/ 238 h 328"/>
                <a:gd name="T24" fmla="*/ 132 w 547"/>
                <a:gd name="T25" fmla="*/ 328 h 328"/>
                <a:gd name="T26" fmla="*/ 415 w 547"/>
                <a:gd name="T27" fmla="*/ 328 h 328"/>
                <a:gd name="T28" fmla="*/ 415 w 547"/>
                <a:gd name="T29" fmla="*/ 238 h 328"/>
                <a:gd name="T30" fmla="*/ 445 w 547"/>
                <a:gd name="T31" fmla="*/ 238 h 328"/>
                <a:gd name="T32" fmla="*/ 445 w 547"/>
                <a:gd name="T33" fmla="*/ 328 h 328"/>
                <a:gd name="T34" fmla="*/ 547 w 547"/>
                <a:gd name="T35" fmla="*/ 328 h 328"/>
                <a:gd name="T36" fmla="*/ 547 w 547"/>
                <a:gd name="T37" fmla="*/ 189 h 328"/>
                <a:gd name="T38" fmla="*/ 547 w 547"/>
                <a:gd name="T39" fmla="*/ 108 h 328"/>
                <a:gd name="T40" fmla="*/ 547 w 547"/>
                <a:gd name="T41" fmla="*/ 50 h 328"/>
                <a:gd name="T42" fmla="*/ 498 w 547"/>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7" h="328">
                  <a:moveTo>
                    <a:pt x="498" y="0"/>
                  </a:moveTo>
                  <a:cubicBezTo>
                    <a:pt x="348" y="0"/>
                    <a:pt x="348" y="0"/>
                    <a:pt x="348" y="0"/>
                  </a:cubicBezTo>
                  <a:cubicBezTo>
                    <a:pt x="274" y="323"/>
                    <a:pt x="274" y="323"/>
                    <a:pt x="274" y="323"/>
                  </a:cubicBezTo>
                  <a:cubicBezTo>
                    <a:pt x="199" y="0"/>
                    <a:pt x="199" y="0"/>
                    <a:pt x="199" y="0"/>
                  </a:cubicBezTo>
                  <a:cubicBezTo>
                    <a:pt x="49" y="0"/>
                    <a:pt x="49" y="0"/>
                    <a:pt x="49" y="0"/>
                  </a:cubicBezTo>
                  <a:cubicBezTo>
                    <a:pt x="22" y="0"/>
                    <a:pt x="0" y="22"/>
                    <a:pt x="0" y="50"/>
                  </a:cubicBezTo>
                  <a:cubicBezTo>
                    <a:pt x="0" y="108"/>
                    <a:pt x="0" y="108"/>
                    <a:pt x="0" y="108"/>
                  </a:cubicBezTo>
                  <a:cubicBezTo>
                    <a:pt x="0" y="189"/>
                    <a:pt x="0" y="189"/>
                    <a:pt x="0" y="189"/>
                  </a:cubicBezTo>
                  <a:cubicBezTo>
                    <a:pt x="0" y="328"/>
                    <a:pt x="0" y="328"/>
                    <a:pt x="0" y="328"/>
                  </a:cubicBezTo>
                  <a:cubicBezTo>
                    <a:pt x="102" y="328"/>
                    <a:pt x="102" y="328"/>
                    <a:pt x="102" y="328"/>
                  </a:cubicBezTo>
                  <a:cubicBezTo>
                    <a:pt x="102" y="238"/>
                    <a:pt x="102" y="238"/>
                    <a:pt x="102" y="238"/>
                  </a:cubicBezTo>
                  <a:cubicBezTo>
                    <a:pt x="132" y="238"/>
                    <a:pt x="132" y="238"/>
                    <a:pt x="132" y="238"/>
                  </a:cubicBezTo>
                  <a:cubicBezTo>
                    <a:pt x="132" y="328"/>
                    <a:pt x="132" y="328"/>
                    <a:pt x="132" y="328"/>
                  </a:cubicBezTo>
                  <a:cubicBezTo>
                    <a:pt x="415" y="328"/>
                    <a:pt x="415" y="328"/>
                    <a:pt x="415" y="328"/>
                  </a:cubicBezTo>
                  <a:cubicBezTo>
                    <a:pt x="415" y="238"/>
                    <a:pt x="415" y="238"/>
                    <a:pt x="415" y="238"/>
                  </a:cubicBezTo>
                  <a:cubicBezTo>
                    <a:pt x="445" y="238"/>
                    <a:pt x="445" y="238"/>
                    <a:pt x="445" y="238"/>
                  </a:cubicBezTo>
                  <a:cubicBezTo>
                    <a:pt x="445" y="328"/>
                    <a:pt x="445" y="328"/>
                    <a:pt x="445" y="328"/>
                  </a:cubicBezTo>
                  <a:cubicBezTo>
                    <a:pt x="547" y="328"/>
                    <a:pt x="547" y="328"/>
                    <a:pt x="547" y="328"/>
                  </a:cubicBezTo>
                  <a:cubicBezTo>
                    <a:pt x="547" y="189"/>
                    <a:pt x="547" y="189"/>
                    <a:pt x="547" y="189"/>
                  </a:cubicBezTo>
                  <a:cubicBezTo>
                    <a:pt x="547" y="108"/>
                    <a:pt x="547" y="108"/>
                    <a:pt x="547" y="108"/>
                  </a:cubicBezTo>
                  <a:cubicBezTo>
                    <a:pt x="547" y="50"/>
                    <a:pt x="547" y="50"/>
                    <a:pt x="547" y="50"/>
                  </a:cubicBezTo>
                  <a:cubicBezTo>
                    <a:pt x="547" y="22"/>
                    <a:pt x="525" y="0"/>
                    <a:pt x="498"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4"/>
            <p:cNvSpPr>
              <a:spLocks noChangeArrowheads="1"/>
            </p:cNvSpPr>
            <p:nvPr/>
          </p:nvSpPr>
          <p:spPr bwMode="auto">
            <a:xfrm>
              <a:off x="7018338" y="2062163"/>
              <a:ext cx="347663" cy="134938"/>
            </a:xfrm>
            <a:prstGeom prst="ellipse">
              <a:avLst/>
            </a:pr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5"/>
            <p:cNvSpPr>
              <a:spLocks/>
            </p:cNvSpPr>
            <p:nvPr/>
          </p:nvSpPr>
          <p:spPr bwMode="auto">
            <a:xfrm>
              <a:off x="7051675" y="2185988"/>
              <a:ext cx="280988" cy="1093788"/>
            </a:xfrm>
            <a:custGeom>
              <a:avLst/>
              <a:gdLst>
                <a:gd name="T0" fmla="*/ 177 w 177"/>
                <a:gd name="T1" fmla="*/ 689 h 689"/>
                <a:gd name="T2" fmla="*/ 0 w 177"/>
                <a:gd name="T3" fmla="*/ 689 h 689"/>
                <a:gd name="T4" fmla="*/ 54 w 177"/>
                <a:gd name="T5" fmla="*/ 0 h 689"/>
                <a:gd name="T6" fmla="*/ 123 w 177"/>
                <a:gd name="T7" fmla="*/ 0 h 689"/>
                <a:gd name="T8" fmla="*/ 177 w 177"/>
                <a:gd name="T9" fmla="*/ 689 h 689"/>
              </a:gdLst>
              <a:ahLst/>
              <a:cxnLst>
                <a:cxn ang="0">
                  <a:pos x="T0" y="T1"/>
                </a:cxn>
                <a:cxn ang="0">
                  <a:pos x="T2" y="T3"/>
                </a:cxn>
                <a:cxn ang="0">
                  <a:pos x="T4" y="T5"/>
                </a:cxn>
                <a:cxn ang="0">
                  <a:pos x="T6" y="T7"/>
                </a:cxn>
                <a:cxn ang="0">
                  <a:pos x="T8" y="T9"/>
                </a:cxn>
              </a:cxnLst>
              <a:rect l="0" t="0" r="r" b="b"/>
              <a:pathLst>
                <a:path w="177" h="689">
                  <a:moveTo>
                    <a:pt x="177" y="689"/>
                  </a:moveTo>
                  <a:lnTo>
                    <a:pt x="0" y="689"/>
                  </a:lnTo>
                  <a:lnTo>
                    <a:pt x="54" y="0"/>
                  </a:lnTo>
                  <a:lnTo>
                    <a:pt x="123" y="0"/>
                  </a:lnTo>
                  <a:lnTo>
                    <a:pt x="177" y="689"/>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6"/>
            <p:cNvSpPr>
              <a:spLocks/>
            </p:cNvSpPr>
            <p:nvPr/>
          </p:nvSpPr>
          <p:spPr bwMode="auto">
            <a:xfrm>
              <a:off x="1557338" y="3009900"/>
              <a:ext cx="1447800" cy="468313"/>
            </a:xfrm>
            <a:custGeom>
              <a:avLst/>
              <a:gdLst>
                <a:gd name="T0" fmla="*/ 0 w 386"/>
                <a:gd name="T1" fmla="*/ 125 h 125"/>
                <a:gd name="T2" fmla="*/ 339 w 386"/>
                <a:gd name="T3" fmla="*/ 125 h 125"/>
                <a:gd name="T4" fmla="*/ 386 w 386"/>
                <a:gd name="T5" fmla="*/ 77 h 125"/>
                <a:gd name="T6" fmla="*/ 386 w 386"/>
                <a:gd name="T7" fmla="*/ 47 h 125"/>
                <a:gd name="T8" fmla="*/ 339 w 386"/>
                <a:gd name="T9" fmla="*/ 0 h 125"/>
                <a:gd name="T10" fmla="*/ 0 w 386"/>
                <a:gd name="T11" fmla="*/ 0 h 125"/>
                <a:gd name="T12" fmla="*/ 0 w 386"/>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386" h="125">
                  <a:moveTo>
                    <a:pt x="0" y="125"/>
                  </a:moveTo>
                  <a:cubicBezTo>
                    <a:pt x="339" y="125"/>
                    <a:pt x="339" y="125"/>
                    <a:pt x="339" y="125"/>
                  </a:cubicBezTo>
                  <a:cubicBezTo>
                    <a:pt x="365" y="125"/>
                    <a:pt x="386" y="103"/>
                    <a:pt x="386" y="77"/>
                  </a:cubicBezTo>
                  <a:cubicBezTo>
                    <a:pt x="386" y="47"/>
                    <a:pt x="386" y="47"/>
                    <a:pt x="386" y="47"/>
                  </a:cubicBezTo>
                  <a:cubicBezTo>
                    <a:pt x="386" y="21"/>
                    <a:pt x="365" y="0"/>
                    <a:pt x="339" y="0"/>
                  </a:cubicBezTo>
                  <a:cubicBezTo>
                    <a:pt x="0" y="0"/>
                    <a:pt x="0" y="0"/>
                    <a:pt x="0" y="0"/>
                  </a:cubicBezTo>
                  <a:lnTo>
                    <a:pt x="0" y="125"/>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7"/>
            <p:cNvSpPr>
              <a:spLocks/>
            </p:cNvSpPr>
            <p:nvPr/>
          </p:nvSpPr>
          <p:spPr bwMode="auto">
            <a:xfrm>
              <a:off x="2773363" y="4471988"/>
              <a:ext cx="463550" cy="1450975"/>
            </a:xfrm>
            <a:custGeom>
              <a:avLst/>
              <a:gdLst>
                <a:gd name="T0" fmla="*/ 124 w 124"/>
                <a:gd name="T1" fmla="*/ 387 h 387"/>
                <a:gd name="T2" fmla="*/ 124 w 124"/>
                <a:gd name="T3" fmla="*/ 47 h 387"/>
                <a:gd name="T4" fmla="*/ 77 w 124"/>
                <a:gd name="T5" fmla="*/ 0 h 387"/>
                <a:gd name="T6" fmla="*/ 47 w 124"/>
                <a:gd name="T7" fmla="*/ 0 h 387"/>
                <a:gd name="T8" fmla="*/ 0 w 124"/>
                <a:gd name="T9" fmla="*/ 47 h 387"/>
                <a:gd name="T10" fmla="*/ 0 w 124"/>
                <a:gd name="T11" fmla="*/ 387 h 387"/>
                <a:gd name="T12" fmla="*/ 124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124" y="387"/>
                  </a:moveTo>
                  <a:cubicBezTo>
                    <a:pt x="124" y="47"/>
                    <a:pt x="124" y="47"/>
                    <a:pt x="124" y="47"/>
                  </a:cubicBezTo>
                  <a:cubicBezTo>
                    <a:pt x="124" y="21"/>
                    <a:pt x="103" y="0"/>
                    <a:pt x="77" y="0"/>
                  </a:cubicBezTo>
                  <a:cubicBezTo>
                    <a:pt x="47" y="0"/>
                    <a:pt x="47" y="0"/>
                    <a:pt x="47" y="0"/>
                  </a:cubicBezTo>
                  <a:cubicBezTo>
                    <a:pt x="21" y="0"/>
                    <a:pt x="0" y="21"/>
                    <a:pt x="0" y="47"/>
                  </a:cubicBezTo>
                  <a:cubicBezTo>
                    <a:pt x="0" y="387"/>
                    <a:pt x="0" y="387"/>
                    <a:pt x="0" y="387"/>
                  </a:cubicBezTo>
                  <a:lnTo>
                    <a:pt x="124"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8"/>
            <p:cNvSpPr>
              <a:spLocks/>
            </p:cNvSpPr>
            <p:nvPr/>
          </p:nvSpPr>
          <p:spPr bwMode="auto">
            <a:xfrm>
              <a:off x="1884363" y="4471988"/>
              <a:ext cx="1162050" cy="469900"/>
            </a:xfrm>
            <a:custGeom>
              <a:avLst/>
              <a:gdLst>
                <a:gd name="T0" fmla="*/ 310 w 310"/>
                <a:gd name="T1" fmla="*/ 0 h 125"/>
                <a:gd name="T2" fmla="*/ 38 w 310"/>
                <a:gd name="T3" fmla="*/ 0 h 125"/>
                <a:gd name="T4" fmla="*/ 0 w 310"/>
                <a:gd name="T5" fmla="*/ 47 h 125"/>
                <a:gd name="T6" fmla="*/ 0 w 310"/>
                <a:gd name="T7" fmla="*/ 77 h 125"/>
                <a:gd name="T8" fmla="*/ 38 w 310"/>
                <a:gd name="T9" fmla="*/ 125 h 125"/>
                <a:gd name="T10" fmla="*/ 310 w 310"/>
                <a:gd name="T11" fmla="*/ 125 h 125"/>
                <a:gd name="T12" fmla="*/ 310 w 310"/>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10" h="125">
                  <a:moveTo>
                    <a:pt x="310" y="0"/>
                  </a:moveTo>
                  <a:cubicBezTo>
                    <a:pt x="38" y="0"/>
                    <a:pt x="38" y="0"/>
                    <a:pt x="38" y="0"/>
                  </a:cubicBezTo>
                  <a:cubicBezTo>
                    <a:pt x="17" y="0"/>
                    <a:pt x="0" y="21"/>
                    <a:pt x="0" y="47"/>
                  </a:cubicBezTo>
                  <a:cubicBezTo>
                    <a:pt x="0" y="77"/>
                    <a:pt x="0" y="77"/>
                    <a:pt x="0" y="77"/>
                  </a:cubicBezTo>
                  <a:cubicBezTo>
                    <a:pt x="0" y="103"/>
                    <a:pt x="17" y="125"/>
                    <a:pt x="38" y="125"/>
                  </a:cubicBezTo>
                  <a:cubicBezTo>
                    <a:pt x="310" y="125"/>
                    <a:pt x="310" y="125"/>
                    <a:pt x="310" y="125"/>
                  </a:cubicBezTo>
                  <a:lnTo>
                    <a:pt x="310" y="0"/>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9"/>
            <p:cNvSpPr>
              <a:spLocks/>
            </p:cNvSpPr>
            <p:nvPr/>
          </p:nvSpPr>
          <p:spPr bwMode="auto">
            <a:xfrm>
              <a:off x="1362075" y="2301875"/>
              <a:ext cx="982663" cy="2640013"/>
            </a:xfrm>
            <a:custGeom>
              <a:avLst/>
              <a:gdLst>
                <a:gd name="T0" fmla="*/ 171 w 262"/>
                <a:gd name="T1" fmla="*/ 0 h 704"/>
                <a:gd name="T2" fmla="*/ 164 w 262"/>
                <a:gd name="T3" fmla="*/ 0 h 704"/>
                <a:gd name="T4" fmla="*/ 98 w 262"/>
                <a:gd name="T5" fmla="*/ 0 h 704"/>
                <a:gd name="T6" fmla="*/ 0 w 262"/>
                <a:gd name="T7" fmla="*/ 127 h 704"/>
                <a:gd name="T8" fmla="*/ 0 w 262"/>
                <a:gd name="T9" fmla="*/ 577 h 704"/>
                <a:gd name="T10" fmla="*/ 98 w 262"/>
                <a:gd name="T11" fmla="*/ 704 h 704"/>
                <a:gd name="T12" fmla="*/ 164 w 262"/>
                <a:gd name="T13" fmla="*/ 704 h 704"/>
                <a:gd name="T14" fmla="*/ 262 w 262"/>
                <a:gd name="T15" fmla="*/ 577 h 704"/>
                <a:gd name="T16" fmla="*/ 262 w 262"/>
                <a:gd name="T17" fmla="*/ 283 h 704"/>
                <a:gd name="T18" fmla="*/ 171 w 262"/>
                <a:gd name="T19"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704">
                  <a:moveTo>
                    <a:pt x="171" y="0"/>
                  </a:moveTo>
                  <a:cubicBezTo>
                    <a:pt x="169" y="0"/>
                    <a:pt x="167" y="0"/>
                    <a:pt x="164" y="0"/>
                  </a:cubicBezTo>
                  <a:cubicBezTo>
                    <a:pt x="98" y="0"/>
                    <a:pt x="98" y="0"/>
                    <a:pt x="98" y="0"/>
                  </a:cubicBezTo>
                  <a:cubicBezTo>
                    <a:pt x="44" y="0"/>
                    <a:pt x="0" y="57"/>
                    <a:pt x="0" y="127"/>
                  </a:cubicBezTo>
                  <a:cubicBezTo>
                    <a:pt x="0" y="577"/>
                    <a:pt x="0" y="577"/>
                    <a:pt x="0" y="577"/>
                  </a:cubicBezTo>
                  <a:cubicBezTo>
                    <a:pt x="0" y="647"/>
                    <a:pt x="44" y="704"/>
                    <a:pt x="98" y="704"/>
                  </a:cubicBezTo>
                  <a:cubicBezTo>
                    <a:pt x="164" y="704"/>
                    <a:pt x="164" y="704"/>
                    <a:pt x="164" y="704"/>
                  </a:cubicBezTo>
                  <a:cubicBezTo>
                    <a:pt x="218" y="704"/>
                    <a:pt x="262" y="647"/>
                    <a:pt x="262" y="577"/>
                  </a:cubicBezTo>
                  <a:cubicBezTo>
                    <a:pt x="262" y="283"/>
                    <a:pt x="262" y="283"/>
                    <a:pt x="262" y="283"/>
                  </a:cubicBezTo>
                  <a:cubicBezTo>
                    <a:pt x="238" y="232"/>
                    <a:pt x="187" y="32"/>
                    <a:pt x="171"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130"/>
            <p:cNvSpPr>
              <a:spLocks noChangeArrowheads="1"/>
            </p:cNvSpPr>
            <p:nvPr/>
          </p:nvSpPr>
          <p:spPr bwMode="auto">
            <a:xfrm>
              <a:off x="1358900" y="1093788"/>
              <a:ext cx="990600"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1"/>
            <p:cNvSpPr>
              <a:spLocks/>
            </p:cNvSpPr>
            <p:nvPr/>
          </p:nvSpPr>
          <p:spPr bwMode="auto">
            <a:xfrm>
              <a:off x="9188450" y="3009900"/>
              <a:ext cx="1452563" cy="468313"/>
            </a:xfrm>
            <a:custGeom>
              <a:avLst/>
              <a:gdLst>
                <a:gd name="T0" fmla="*/ 387 w 387"/>
                <a:gd name="T1" fmla="*/ 125 h 125"/>
                <a:gd name="T2" fmla="*/ 47 w 387"/>
                <a:gd name="T3" fmla="*/ 125 h 125"/>
                <a:gd name="T4" fmla="*/ 0 w 387"/>
                <a:gd name="T5" fmla="*/ 77 h 125"/>
                <a:gd name="T6" fmla="*/ 0 w 387"/>
                <a:gd name="T7" fmla="*/ 47 h 125"/>
                <a:gd name="T8" fmla="*/ 47 w 387"/>
                <a:gd name="T9" fmla="*/ 0 h 125"/>
                <a:gd name="T10" fmla="*/ 387 w 387"/>
                <a:gd name="T11" fmla="*/ 0 h 125"/>
                <a:gd name="T12" fmla="*/ 387 w 387"/>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387" h="125">
                  <a:moveTo>
                    <a:pt x="387" y="125"/>
                  </a:moveTo>
                  <a:cubicBezTo>
                    <a:pt x="47" y="125"/>
                    <a:pt x="47" y="125"/>
                    <a:pt x="47" y="125"/>
                  </a:cubicBezTo>
                  <a:cubicBezTo>
                    <a:pt x="21" y="125"/>
                    <a:pt x="0" y="103"/>
                    <a:pt x="0" y="77"/>
                  </a:cubicBezTo>
                  <a:cubicBezTo>
                    <a:pt x="0" y="47"/>
                    <a:pt x="0" y="47"/>
                    <a:pt x="0" y="47"/>
                  </a:cubicBezTo>
                  <a:cubicBezTo>
                    <a:pt x="0" y="21"/>
                    <a:pt x="21" y="0"/>
                    <a:pt x="47" y="0"/>
                  </a:cubicBezTo>
                  <a:cubicBezTo>
                    <a:pt x="387" y="0"/>
                    <a:pt x="387" y="0"/>
                    <a:pt x="387" y="0"/>
                  </a:cubicBezTo>
                  <a:lnTo>
                    <a:pt x="387" y="125"/>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2"/>
            <p:cNvSpPr>
              <a:spLocks/>
            </p:cNvSpPr>
            <p:nvPr/>
          </p:nvSpPr>
          <p:spPr bwMode="auto">
            <a:xfrm>
              <a:off x="8956675" y="4471988"/>
              <a:ext cx="468313" cy="1450975"/>
            </a:xfrm>
            <a:custGeom>
              <a:avLst/>
              <a:gdLst>
                <a:gd name="T0" fmla="*/ 0 w 125"/>
                <a:gd name="T1" fmla="*/ 387 h 387"/>
                <a:gd name="T2" fmla="*/ 0 w 125"/>
                <a:gd name="T3" fmla="*/ 47 h 387"/>
                <a:gd name="T4" fmla="*/ 47 w 125"/>
                <a:gd name="T5" fmla="*/ 0 h 387"/>
                <a:gd name="T6" fmla="*/ 77 w 125"/>
                <a:gd name="T7" fmla="*/ 0 h 387"/>
                <a:gd name="T8" fmla="*/ 125 w 125"/>
                <a:gd name="T9" fmla="*/ 47 h 387"/>
                <a:gd name="T10" fmla="*/ 125 w 125"/>
                <a:gd name="T11" fmla="*/ 387 h 387"/>
                <a:gd name="T12" fmla="*/ 0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0" y="387"/>
                  </a:moveTo>
                  <a:cubicBezTo>
                    <a:pt x="0" y="47"/>
                    <a:pt x="0" y="47"/>
                    <a:pt x="0" y="47"/>
                  </a:cubicBezTo>
                  <a:cubicBezTo>
                    <a:pt x="0" y="21"/>
                    <a:pt x="21" y="0"/>
                    <a:pt x="47" y="0"/>
                  </a:cubicBezTo>
                  <a:cubicBezTo>
                    <a:pt x="77" y="0"/>
                    <a:pt x="77" y="0"/>
                    <a:pt x="77" y="0"/>
                  </a:cubicBezTo>
                  <a:cubicBezTo>
                    <a:pt x="103" y="0"/>
                    <a:pt x="125" y="21"/>
                    <a:pt x="125" y="47"/>
                  </a:cubicBezTo>
                  <a:cubicBezTo>
                    <a:pt x="125" y="387"/>
                    <a:pt x="125" y="387"/>
                    <a:pt x="125"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3"/>
            <p:cNvSpPr>
              <a:spLocks/>
            </p:cNvSpPr>
            <p:nvPr/>
          </p:nvSpPr>
          <p:spPr bwMode="auto">
            <a:xfrm>
              <a:off x="9147175" y="4471988"/>
              <a:ext cx="1163638" cy="469900"/>
            </a:xfrm>
            <a:custGeom>
              <a:avLst/>
              <a:gdLst>
                <a:gd name="T0" fmla="*/ 0 w 310"/>
                <a:gd name="T1" fmla="*/ 0 h 125"/>
                <a:gd name="T2" fmla="*/ 273 w 310"/>
                <a:gd name="T3" fmla="*/ 0 h 125"/>
                <a:gd name="T4" fmla="*/ 310 w 310"/>
                <a:gd name="T5" fmla="*/ 47 h 125"/>
                <a:gd name="T6" fmla="*/ 310 w 310"/>
                <a:gd name="T7" fmla="*/ 77 h 125"/>
                <a:gd name="T8" fmla="*/ 273 w 310"/>
                <a:gd name="T9" fmla="*/ 125 h 125"/>
                <a:gd name="T10" fmla="*/ 0 w 310"/>
                <a:gd name="T11" fmla="*/ 125 h 125"/>
                <a:gd name="T12" fmla="*/ 0 w 310"/>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10" h="125">
                  <a:moveTo>
                    <a:pt x="0" y="0"/>
                  </a:moveTo>
                  <a:cubicBezTo>
                    <a:pt x="273" y="0"/>
                    <a:pt x="273" y="0"/>
                    <a:pt x="273" y="0"/>
                  </a:cubicBezTo>
                  <a:cubicBezTo>
                    <a:pt x="293" y="0"/>
                    <a:pt x="310" y="21"/>
                    <a:pt x="310" y="47"/>
                  </a:cubicBezTo>
                  <a:cubicBezTo>
                    <a:pt x="310" y="77"/>
                    <a:pt x="310" y="77"/>
                    <a:pt x="310" y="77"/>
                  </a:cubicBezTo>
                  <a:cubicBezTo>
                    <a:pt x="310" y="103"/>
                    <a:pt x="293" y="125"/>
                    <a:pt x="273" y="125"/>
                  </a:cubicBezTo>
                  <a:cubicBezTo>
                    <a:pt x="0" y="125"/>
                    <a:pt x="0" y="125"/>
                    <a:pt x="0" y="125"/>
                  </a:cubicBezTo>
                  <a:lnTo>
                    <a:pt x="0" y="0"/>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4"/>
            <p:cNvSpPr>
              <a:spLocks/>
            </p:cNvSpPr>
            <p:nvPr/>
          </p:nvSpPr>
          <p:spPr bwMode="auto">
            <a:xfrm>
              <a:off x="9853613" y="2301875"/>
              <a:ext cx="977900" cy="2640013"/>
            </a:xfrm>
            <a:custGeom>
              <a:avLst/>
              <a:gdLst>
                <a:gd name="T0" fmla="*/ 90 w 261"/>
                <a:gd name="T1" fmla="*/ 0 h 704"/>
                <a:gd name="T2" fmla="*/ 97 w 261"/>
                <a:gd name="T3" fmla="*/ 0 h 704"/>
                <a:gd name="T4" fmla="*/ 163 w 261"/>
                <a:gd name="T5" fmla="*/ 0 h 704"/>
                <a:gd name="T6" fmla="*/ 261 w 261"/>
                <a:gd name="T7" fmla="*/ 127 h 704"/>
                <a:gd name="T8" fmla="*/ 261 w 261"/>
                <a:gd name="T9" fmla="*/ 577 h 704"/>
                <a:gd name="T10" fmla="*/ 163 w 261"/>
                <a:gd name="T11" fmla="*/ 704 h 704"/>
                <a:gd name="T12" fmla="*/ 97 w 261"/>
                <a:gd name="T13" fmla="*/ 704 h 704"/>
                <a:gd name="T14" fmla="*/ 0 w 261"/>
                <a:gd name="T15" fmla="*/ 577 h 704"/>
                <a:gd name="T16" fmla="*/ 0 w 261"/>
                <a:gd name="T17" fmla="*/ 283 h 704"/>
                <a:gd name="T18" fmla="*/ 90 w 261"/>
                <a:gd name="T19"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704">
                  <a:moveTo>
                    <a:pt x="90" y="0"/>
                  </a:moveTo>
                  <a:cubicBezTo>
                    <a:pt x="92" y="0"/>
                    <a:pt x="95" y="0"/>
                    <a:pt x="97" y="0"/>
                  </a:cubicBezTo>
                  <a:cubicBezTo>
                    <a:pt x="163" y="0"/>
                    <a:pt x="163" y="0"/>
                    <a:pt x="163" y="0"/>
                  </a:cubicBezTo>
                  <a:cubicBezTo>
                    <a:pt x="217" y="0"/>
                    <a:pt x="261" y="57"/>
                    <a:pt x="261" y="127"/>
                  </a:cubicBezTo>
                  <a:cubicBezTo>
                    <a:pt x="261" y="577"/>
                    <a:pt x="261" y="577"/>
                    <a:pt x="261" y="577"/>
                  </a:cubicBezTo>
                  <a:cubicBezTo>
                    <a:pt x="261" y="647"/>
                    <a:pt x="217" y="704"/>
                    <a:pt x="163" y="704"/>
                  </a:cubicBezTo>
                  <a:cubicBezTo>
                    <a:pt x="97" y="704"/>
                    <a:pt x="97" y="704"/>
                    <a:pt x="97" y="704"/>
                  </a:cubicBezTo>
                  <a:cubicBezTo>
                    <a:pt x="43" y="704"/>
                    <a:pt x="0" y="647"/>
                    <a:pt x="0" y="577"/>
                  </a:cubicBezTo>
                  <a:cubicBezTo>
                    <a:pt x="0" y="283"/>
                    <a:pt x="0" y="283"/>
                    <a:pt x="0" y="283"/>
                  </a:cubicBezTo>
                  <a:cubicBezTo>
                    <a:pt x="23" y="232"/>
                    <a:pt x="75" y="32"/>
                    <a:pt x="90"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135"/>
            <p:cNvSpPr>
              <a:spLocks noChangeArrowheads="1"/>
            </p:cNvSpPr>
            <p:nvPr/>
          </p:nvSpPr>
          <p:spPr bwMode="auto">
            <a:xfrm>
              <a:off x="9845675" y="1093788"/>
              <a:ext cx="989013"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8DCA"/>
                </a:solidFill>
              </a:endParaRPr>
            </a:p>
          </p:txBody>
        </p:sp>
      </p:grpSp>
      <p:sp>
        <p:nvSpPr>
          <p:cNvPr id="30" name="圆角矩形 29"/>
          <p:cNvSpPr/>
          <p:nvPr/>
        </p:nvSpPr>
        <p:spPr>
          <a:xfrm>
            <a:off x="5292839" y="1886744"/>
            <a:ext cx="2968494" cy="51610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r>
              <a:rPr lang="zh-CN" altLang="en-US" sz="2400" b="1" dirty="0" smtClean="0">
                <a:solidFill>
                  <a:schemeClr val="bg1"/>
                </a:solidFill>
                <a:latin typeface="+mj-ea"/>
              </a:rPr>
              <a:t>处</a:t>
            </a:r>
            <a:r>
              <a:rPr lang="zh-CN" altLang="en-US" sz="2400" b="1" dirty="0">
                <a:solidFill>
                  <a:schemeClr val="bg1"/>
                </a:solidFill>
                <a:latin typeface="+mj-ea"/>
              </a:rPr>
              <a:t>于起步阶段</a:t>
            </a:r>
          </a:p>
        </p:txBody>
      </p:sp>
      <p:sp>
        <p:nvSpPr>
          <p:cNvPr id="31" name="圆角矩形 30"/>
          <p:cNvSpPr/>
          <p:nvPr/>
        </p:nvSpPr>
        <p:spPr>
          <a:xfrm>
            <a:off x="5292839" y="2529816"/>
            <a:ext cx="2968494" cy="51610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r>
              <a:rPr lang="zh-CN" altLang="en-US" sz="2400" b="1" dirty="0">
                <a:solidFill>
                  <a:schemeClr val="bg1"/>
                </a:solidFill>
                <a:latin typeface="+mj-ea"/>
              </a:rPr>
              <a:t>市场占有率低</a:t>
            </a:r>
          </a:p>
        </p:txBody>
      </p:sp>
      <p:sp>
        <p:nvSpPr>
          <p:cNvPr id="32" name="圆角矩形 31"/>
          <p:cNvSpPr/>
          <p:nvPr/>
        </p:nvSpPr>
        <p:spPr>
          <a:xfrm>
            <a:off x="5292839" y="3172887"/>
            <a:ext cx="2968494" cy="51610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r>
              <a:rPr lang="zh-CN" altLang="en-US" sz="2400" b="1" dirty="0">
                <a:solidFill>
                  <a:schemeClr val="bg1"/>
                </a:solidFill>
                <a:latin typeface="+mj-ea"/>
              </a:rPr>
              <a:t>整体规模小</a:t>
            </a:r>
          </a:p>
        </p:txBody>
      </p:sp>
      <p:sp>
        <p:nvSpPr>
          <p:cNvPr id="33" name="圆角矩形 32"/>
          <p:cNvSpPr/>
          <p:nvPr/>
        </p:nvSpPr>
        <p:spPr>
          <a:xfrm>
            <a:off x="5292839" y="3815958"/>
            <a:ext cx="2968494" cy="516102"/>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1" tIns="34291" rIns="68581" bIns="34291" rtlCol="0" anchor="ctr"/>
          <a:lstStyle/>
          <a:p>
            <a:r>
              <a:rPr lang="zh-CN" altLang="en-US" sz="2400" b="1" dirty="0">
                <a:solidFill>
                  <a:schemeClr val="bg1"/>
                </a:solidFill>
                <a:latin typeface="+mj-ea"/>
              </a:rPr>
              <a:t>市场认识较低</a:t>
            </a:r>
          </a:p>
        </p:txBody>
      </p:sp>
      <p:sp>
        <p:nvSpPr>
          <p:cNvPr id="34" name="矩形 33"/>
          <p:cNvSpPr/>
          <p:nvPr/>
        </p:nvSpPr>
        <p:spPr>
          <a:xfrm>
            <a:off x="762794" y="1581944"/>
            <a:ext cx="3776158" cy="1102420"/>
          </a:xfrm>
          <a:prstGeom prst="rect">
            <a:avLst/>
          </a:prstGeom>
        </p:spPr>
        <p:txBody>
          <a:bodyPr wrap="square" lIns="68581" tIns="34291" rIns="68581" bIns="34291">
            <a:spAutoFit/>
          </a:bodyPr>
          <a:lstStyle/>
          <a:p>
            <a:pPr algn="l">
              <a:lnSpc>
                <a:spcPct val="120000"/>
              </a:lnSpc>
              <a:spcBef>
                <a:spcPts val="450"/>
              </a:spcBef>
            </a:pPr>
            <a:r>
              <a:rPr lang="zh-CN" altLang="en-US" dirty="0" smtClean="0">
                <a:solidFill>
                  <a:schemeClr val="tx1">
                    <a:lumMod val="65000"/>
                    <a:lumOff val="35000"/>
                  </a:schemeClr>
                </a:solidFill>
                <a:latin typeface="微软雅黑" pitchFamily="34" charset="-122"/>
                <a:ea typeface="微软雅黑" pitchFamily="34" charset="-122"/>
              </a:rPr>
              <a:t>此处添加添加文字说明</a:t>
            </a:r>
            <a:r>
              <a:rPr lang="zh-CN" altLang="en-US" dirty="0">
                <a:solidFill>
                  <a:schemeClr val="tx1">
                    <a:lumMod val="65000"/>
                    <a:lumOff val="35000"/>
                  </a:schemeClr>
                </a:solidFill>
                <a:latin typeface="微软雅黑" pitchFamily="34" charset="-122"/>
                <a:ea typeface="微软雅黑" pitchFamily="34" charset="-122"/>
              </a:rPr>
              <a:t>内容此处添加添加文字说明内</a:t>
            </a:r>
            <a:r>
              <a:rPr lang="zh-CN" altLang="en-US" dirty="0" smtClean="0">
                <a:solidFill>
                  <a:schemeClr val="tx1">
                    <a:lumMod val="65000"/>
                    <a:lumOff val="35000"/>
                  </a:schemeClr>
                </a:solidFill>
                <a:latin typeface="微软雅黑" pitchFamily="34" charset="-122"/>
                <a:ea typeface="微软雅黑" pitchFamily="34" charset="-122"/>
              </a:rPr>
              <a:t>容</a:t>
            </a:r>
            <a:r>
              <a:rPr lang="zh-CN" altLang="en-US" dirty="0">
                <a:solidFill>
                  <a:schemeClr val="tx1">
                    <a:lumMod val="65000"/>
                    <a:lumOff val="35000"/>
                  </a:schemeClr>
                </a:solidFill>
                <a:latin typeface="微软雅黑" pitchFamily="34" charset="-122"/>
                <a:ea typeface="微软雅黑" pitchFamily="34" charset="-122"/>
              </a:rPr>
              <a:t>此处添加添</a:t>
            </a:r>
            <a:r>
              <a:rPr lang="zh-CN" altLang="en-US" dirty="0" smtClean="0">
                <a:solidFill>
                  <a:schemeClr val="tx1">
                    <a:lumMod val="65000"/>
                    <a:lumOff val="35000"/>
                  </a:schemeClr>
                </a:solidFill>
                <a:latin typeface="微软雅黑" pitchFamily="34" charset="-122"/>
                <a:ea typeface="微软雅黑" pitchFamily="34" charset="-122"/>
              </a:rPr>
              <a:t>加</a:t>
            </a:r>
            <a:endParaRPr lang="zh-CN" altLang="en-US" dirty="0">
              <a:solidFill>
                <a:schemeClr val="tx1">
                  <a:lumMod val="65000"/>
                  <a:lumOff val="35000"/>
                </a:schemeClr>
              </a:solidFill>
              <a:latin typeface="微软雅黑" pitchFamily="34" charset="-122"/>
              <a:ea typeface="微软雅黑" pitchFamily="34" charset="-122"/>
            </a:endParaRPr>
          </a:p>
          <a:p>
            <a:pPr algn="l">
              <a:lnSpc>
                <a:spcPct val="120000"/>
              </a:lnSpc>
              <a:spcBef>
                <a:spcPts val="450"/>
              </a:spcBef>
            </a:pP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337942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childTnLst>
                                </p:cTn>
                              </p:par>
                            </p:childTnLst>
                          </p:cTn>
                        </p:par>
                        <p:par>
                          <p:cTn id="17" fill="hold">
                            <p:stCondLst>
                              <p:cond delay="164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anim calcmode="lin" valueType="num">
                                      <p:cBhvr>
                                        <p:cTn id="22"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4"/>
                                        </p:tgtEl>
                                      </p:cBhvr>
                                    </p:animEffect>
                                  </p:childTnLst>
                                </p:cTn>
                              </p:par>
                            </p:childTnLst>
                          </p:cTn>
                        </p:par>
                        <p:par>
                          <p:cTn id="25" fill="hold">
                            <p:stCondLst>
                              <p:cond delay="359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1000"/>
                                        <p:tgtEl>
                                          <p:spTgt spid="30"/>
                                        </p:tgtEl>
                                      </p:cBhvr>
                                    </p:animEffect>
                                  </p:childTnLst>
                                </p:cTn>
                              </p:par>
                            </p:childTnLst>
                          </p:cTn>
                        </p:par>
                        <p:par>
                          <p:cTn id="29" fill="hold">
                            <p:stCondLst>
                              <p:cond delay="459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1000"/>
                                        <p:tgtEl>
                                          <p:spTgt spid="31"/>
                                        </p:tgtEl>
                                      </p:cBhvr>
                                    </p:animEffect>
                                  </p:childTnLst>
                                </p:cTn>
                              </p:par>
                            </p:childTnLst>
                          </p:cTn>
                        </p:par>
                        <p:par>
                          <p:cTn id="33" fill="hold">
                            <p:stCondLst>
                              <p:cond delay="559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1000"/>
                                        <p:tgtEl>
                                          <p:spTgt spid="32"/>
                                        </p:tgtEl>
                                      </p:cBhvr>
                                    </p:animEffect>
                                  </p:childTnLst>
                                </p:cTn>
                              </p:par>
                            </p:childTnLst>
                          </p:cTn>
                        </p:par>
                        <p:par>
                          <p:cTn id="37" fill="hold">
                            <p:stCondLst>
                              <p:cond delay="659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animBg="1"/>
      <p:bldP spid="31" grpId="0" animBg="1"/>
      <p:bldP spid="32" grpId="0" animBg="1"/>
      <p:bldP spid="33"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方正兰亭黑_GBK" panose="02000000000000000000" pitchFamily="2" charset="-122"/>
                <a:ea typeface="方正兰亭黑_GBK" panose="02000000000000000000" pitchFamily="2" charset="-122"/>
              </a:rPr>
              <a:t>2.6 </a:t>
            </a:r>
            <a:r>
              <a:rPr lang="zh-CN" altLang="en-US" sz="2000" dirty="0" smtClean="0">
                <a:solidFill>
                  <a:schemeClr val="bg1"/>
                </a:solidFill>
                <a:latin typeface="方正兰亭黑_GBK" panose="02000000000000000000" pitchFamily="2" charset="-122"/>
                <a:ea typeface="方正兰亭黑_GBK" panose="02000000000000000000" pitchFamily="2" charset="-122"/>
              </a:rPr>
              <a:t>可行性分析</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方正兰亭黑_GBK" panose="02000000000000000000" pitchFamily="2" charset="-122"/>
                <a:ea typeface="方正兰亭黑_GBK" panose="02000000000000000000" pitchFamily="2" charset="-122"/>
              </a:rPr>
              <a:t>Part</a:t>
            </a:r>
            <a:r>
              <a:rPr lang="en-US" altLang="zh-CN" dirty="0" smtClean="0">
                <a:solidFill>
                  <a:schemeClr val="bg1"/>
                </a:solidFill>
                <a:latin typeface="方正兰亭黑_GBK" panose="02000000000000000000" pitchFamily="2" charset="-122"/>
                <a:ea typeface="方正兰亭黑_GBK" panose="02000000000000000000" pitchFamily="2" charset="-122"/>
              </a:rPr>
              <a:t> 2</a:t>
            </a:r>
            <a:endParaRPr lang="zh-CN" altLang="en-US" dirty="0">
              <a:solidFill>
                <a:schemeClr val="bg1"/>
              </a:solidFill>
              <a:latin typeface="方正兰亭黑_GBK" panose="02000000000000000000" pitchFamily="2" charset="-122"/>
              <a:ea typeface="方正兰亭黑_GBK" panose="02000000000000000000" pitchFamily="2" charset="-122"/>
            </a:endParaRPr>
          </a:p>
        </p:txBody>
      </p:sp>
      <p:sp>
        <p:nvSpPr>
          <p:cNvPr id="4" name="Freeform 6"/>
          <p:cNvSpPr>
            <a:spLocks/>
          </p:cNvSpPr>
          <p:nvPr/>
        </p:nvSpPr>
        <p:spPr bwMode="auto">
          <a:xfrm>
            <a:off x="515237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3399FF"/>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5" name="Freeform 7"/>
          <p:cNvSpPr>
            <a:spLocks/>
          </p:cNvSpPr>
          <p:nvPr/>
        </p:nvSpPr>
        <p:spPr bwMode="auto">
          <a:xfrm>
            <a:off x="301209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6" name="Freeform 8"/>
          <p:cNvSpPr>
            <a:spLocks/>
          </p:cNvSpPr>
          <p:nvPr/>
        </p:nvSpPr>
        <p:spPr bwMode="auto">
          <a:xfrm>
            <a:off x="35465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3399FF"/>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7" name="Freeform 9"/>
          <p:cNvSpPr>
            <a:spLocks/>
          </p:cNvSpPr>
          <p:nvPr/>
        </p:nvSpPr>
        <p:spPr bwMode="auto">
          <a:xfrm>
            <a:off x="461909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8" name="Freeform 10"/>
          <p:cNvSpPr>
            <a:spLocks/>
          </p:cNvSpPr>
          <p:nvPr/>
        </p:nvSpPr>
        <p:spPr bwMode="auto">
          <a:xfrm>
            <a:off x="35465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3399FF"/>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9" name="Freeform 11"/>
          <p:cNvSpPr>
            <a:spLocks/>
          </p:cNvSpPr>
          <p:nvPr/>
        </p:nvSpPr>
        <p:spPr bwMode="auto">
          <a:xfrm>
            <a:off x="461909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0" name="Freeform 12"/>
          <p:cNvSpPr>
            <a:spLocks noEditPoints="1"/>
          </p:cNvSpPr>
          <p:nvPr/>
        </p:nvSpPr>
        <p:spPr bwMode="auto">
          <a:xfrm>
            <a:off x="3850114" y="3540030"/>
            <a:ext cx="448769" cy="33466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1" name="Freeform 13"/>
          <p:cNvSpPr>
            <a:spLocks noEditPoints="1"/>
          </p:cNvSpPr>
          <p:nvPr/>
        </p:nvSpPr>
        <p:spPr bwMode="auto">
          <a:xfrm>
            <a:off x="5473775"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2" name="Freeform 14"/>
          <p:cNvSpPr>
            <a:spLocks noEditPoints="1"/>
          </p:cNvSpPr>
          <p:nvPr/>
        </p:nvSpPr>
        <p:spPr bwMode="auto">
          <a:xfrm>
            <a:off x="391320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3" name="Freeform 15"/>
          <p:cNvSpPr>
            <a:spLocks noEditPoints="1"/>
          </p:cNvSpPr>
          <p:nvPr/>
        </p:nvSpPr>
        <p:spPr bwMode="auto">
          <a:xfrm>
            <a:off x="487383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4" name="Freeform 16"/>
          <p:cNvSpPr>
            <a:spLocks noEditPoints="1"/>
          </p:cNvSpPr>
          <p:nvPr/>
        </p:nvSpPr>
        <p:spPr bwMode="auto">
          <a:xfrm>
            <a:off x="4885734" y="3517402"/>
            <a:ext cx="564234" cy="45019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5" name="Freeform 17"/>
          <p:cNvSpPr>
            <a:spLocks noEditPoints="1"/>
          </p:cNvSpPr>
          <p:nvPr/>
        </p:nvSpPr>
        <p:spPr bwMode="auto">
          <a:xfrm>
            <a:off x="3304927"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sz="140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16" name="TextBox 15"/>
          <p:cNvSpPr txBox="1"/>
          <p:nvPr/>
        </p:nvSpPr>
        <p:spPr>
          <a:xfrm>
            <a:off x="1807242" y="1327557"/>
            <a:ext cx="1497685" cy="253906"/>
          </a:xfrm>
          <a:prstGeom prst="rect">
            <a:avLst/>
          </a:prstGeom>
          <a:noFill/>
        </p:spPr>
        <p:txBody>
          <a:bodyPr wrap="square" lIns="68571" tIns="34285" rIns="68571" bIns="34285" rtlCol="0">
            <a:spAutoFit/>
          </a:bodyPr>
          <a:lstStyle/>
          <a:p>
            <a:pPr algn="r"/>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主要任务</a:t>
            </a:r>
          </a:p>
        </p:txBody>
      </p:sp>
      <p:sp>
        <p:nvSpPr>
          <p:cNvPr id="17" name="TextBox 16"/>
          <p:cNvSpPr txBox="1"/>
          <p:nvPr/>
        </p:nvSpPr>
        <p:spPr>
          <a:xfrm>
            <a:off x="763657" y="1622719"/>
            <a:ext cx="2555662" cy="500127"/>
          </a:xfrm>
          <a:prstGeom prst="rect">
            <a:avLst/>
          </a:prstGeom>
          <a:noFill/>
        </p:spPr>
        <p:txBody>
          <a:bodyPr wrap="square" lIns="68571" tIns="34285" rIns="68571" bIns="34285" rtlCol="0">
            <a:spAutoFit/>
          </a:bodyPr>
          <a:lstStyle/>
          <a:p>
            <a:pPr algn="r"/>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20" name="TextBox 19"/>
          <p:cNvSpPr txBox="1"/>
          <p:nvPr/>
        </p:nvSpPr>
        <p:spPr>
          <a:xfrm>
            <a:off x="5790067" y="1327557"/>
            <a:ext cx="1497685" cy="253906"/>
          </a:xfrm>
          <a:prstGeom prst="rect">
            <a:avLst/>
          </a:prstGeom>
          <a:noFill/>
        </p:spPr>
        <p:txBody>
          <a:bodyPr wrap="square" lIns="68571" tIns="34285" rIns="68571" bIns="34285" rtlCol="0">
            <a:spAutoFit/>
          </a:bodyPr>
          <a:lstStyle/>
          <a:p>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团队协同较好</a:t>
            </a:r>
          </a:p>
        </p:txBody>
      </p:sp>
      <p:sp>
        <p:nvSpPr>
          <p:cNvPr id="21" name="TextBox 20"/>
          <p:cNvSpPr txBox="1"/>
          <p:nvPr/>
        </p:nvSpPr>
        <p:spPr>
          <a:xfrm>
            <a:off x="5764183" y="1622719"/>
            <a:ext cx="2555662" cy="500127"/>
          </a:xfrm>
          <a:prstGeom prst="rect">
            <a:avLst/>
          </a:prstGeom>
          <a:noFill/>
        </p:spPr>
        <p:txBody>
          <a:bodyPr wrap="square" lIns="68571" tIns="34285" rIns="68571" bIns="34285" rtlCol="0">
            <a:spAutoFit/>
          </a:bodyPr>
          <a:lstStyle/>
          <a:p>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22" name="TextBox 21"/>
          <p:cNvSpPr txBox="1"/>
          <p:nvPr/>
        </p:nvSpPr>
        <p:spPr>
          <a:xfrm>
            <a:off x="6310216" y="2380230"/>
            <a:ext cx="1497685" cy="253906"/>
          </a:xfrm>
          <a:prstGeom prst="rect">
            <a:avLst/>
          </a:prstGeom>
          <a:noFill/>
        </p:spPr>
        <p:txBody>
          <a:bodyPr wrap="square" lIns="68571" tIns="34285" rIns="68571" bIns="34285" rtlCol="0">
            <a:spAutoFit/>
          </a:bodyPr>
          <a:lstStyle/>
          <a:p>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操作方式</a:t>
            </a:r>
          </a:p>
        </p:txBody>
      </p:sp>
      <p:sp>
        <p:nvSpPr>
          <p:cNvPr id="23" name="TextBox 22"/>
          <p:cNvSpPr txBox="1"/>
          <p:nvPr/>
        </p:nvSpPr>
        <p:spPr>
          <a:xfrm>
            <a:off x="6284332" y="2675392"/>
            <a:ext cx="2555662" cy="500127"/>
          </a:xfrm>
          <a:prstGeom prst="rect">
            <a:avLst/>
          </a:prstGeom>
          <a:noFill/>
        </p:spPr>
        <p:txBody>
          <a:bodyPr wrap="square" lIns="68571" tIns="34285" rIns="68571" bIns="34285" rtlCol="0">
            <a:spAutoFit/>
          </a:bodyPr>
          <a:lstStyle/>
          <a:p>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24" name="TextBox 23"/>
          <p:cNvSpPr txBox="1"/>
          <p:nvPr/>
        </p:nvSpPr>
        <p:spPr>
          <a:xfrm>
            <a:off x="5766423" y="3385592"/>
            <a:ext cx="1497685" cy="253906"/>
          </a:xfrm>
          <a:prstGeom prst="rect">
            <a:avLst/>
          </a:prstGeom>
          <a:noFill/>
        </p:spPr>
        <p:txBody>
          <a:bodyPr wrap="square" lIns="68571" tIns="34285" rIns="68571" bIns="34285" rtlCol="0">
            <a:spAutoFit/>
          </a:bodyPr>
          <a:lstStyle/>
          <a:p>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资金略欠缺</a:t>
            </a:r>
          </a:p>
        </p:txBody>
      </p:sp>
      <p:sp>
        <p:nvSpPr>
          <p:cNvPr id="25" name="TextBox 24"/>
          <p:cNvSpPr txBox="1"/>
          <p:nvPr/>
        </p:nvSpPr>
        <p:spPr>
          <a:xfrm>
            <a:off x="5740540" y="3680754"/>
            <a:ext cx="2555662" cy="500127"/>
          </a:xfrm>
          <a:prstGeom prst="rect">
            <a:avLst/>
          </a:prstGeom>
          <a:noFill/>
        </p:spPr>
        <p:txBody>
          <a:bodyPr wrap="square" lIns="68571" tIns="34285" rIns="68571" bIns="34285" rtlCol="0">
            <a:spAutoFit/>
          </a:bodyPr>
          <a:lstStyle/>
          <a:p>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26" name="TextBox 25"/>
          <p:cNvSpPr txBox="1"/>
          <p:nvPr/>
        </p:nvSpPr>
        <p:spPr>
          <a:xfrm>
            <a:off x="1901815" y="3397420"/>
            <a:ext cx="1497685" cy="253906"/>
          </a:xfrm>
          <a:prstGeom prst="rect">
            <a:avLst/>
          </a:prstGeom>
          <a:noFill/>
        </p:spPr>
        <p:txBody>
          <a:bodyPr wrap="square" lIns="68571" tIns="34285" rIns="68571" bIns="34285" rtlCol="0">
            <a:spAutoFit/>
          </a:bodyPr>
          <a:lstStyle/>
          <a:p>
            <a:pPr algn="r"/>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效益预测</a:t>
            </a:r>
          </a:p>
        </p:txBody>
      </p:sp>
      <p:sp>
        <p:nvSpPr>
          <p:cNvPr id="27" name="TextBox 26"/>
          <p:cNvSpPr txBox="1"/>
          <p:nvPr/>
        </p:nvSpPr>
        <p:spPr>
          <a:xfrm>
            <a:off x="858231" y="3692582"/>
            <a:ext cx="2555662" cy="500127"/>
          </a:xfrm>
          <a:prstGeom prst="rect">
            <a:avLst/>
          </a:prstGeom>
          <a:noFill/>
        </p:spPr>
        <p:txBody>
          <a:bodyPr wrap="square" lIns="68571" tIns="34285" rIns="68571" bIns="34285" rtlCol="0">
            <a:spAutoFit/>
          </a:bodyPr>
          <a:lstStyle/>
          <a:p>
            <a:pPr algn="r"/>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
        <p:nvSpPr>
          <p:cNvPr id="28" name="TextBox 27"/>
          <p:cNvSpPr txBox="1"/>
          <p:nvPr/>
        </p:nvSpPr>
        <p:spPr>
          <a:xfrm>
            <a:off x="1417131" y="2380231"/>
            <a:ext cx="1497685" cy="253906"/>
          </a:xfrm>
          <a:prstGeom prst="rect">
            <a:avLst/>
          </a:prstGeom>
          <a:noFill/>
        </p:spPr>
        <p:txBody>
          <a:bodyPr wrap="square" lIns="68571" tIns="34285" rIns="68571" bIns="34285" rtlCol="0">
            <a:spAutoFit/>
          </a:bodyPr>
          <a:lstStyle/>
          <a:p>
            <a:pPr algn="r"/>
            <a:r>
              <a:rPr lang="zh-CN" altLang="en-US" sz="1200" b="1" dirty="0">
                <a:solidFill>
                  <a:schemeClr val="tx1">
                    <a:lumMod val="75000"/>
                    <a:lumOff val="25000"/>
                  </a:schemeClr>
                </a:solidFill>
                <a:latin typeface="方正兰亭黑_GBK" panose="02000000000000000000" pitchFamily="2" charset="-122"/>
                <a:ea typeface="方正兰亭黑_GBK" panose="02000000000000000000" pitchFamily="2" charset="-122"/>
              </a:rPr>
              <a:t>时间表</a:t>
            </a:r>
          </a:p>
        </p:txBody>
      </p:sp>
      <p:sp>
        <p:nvSpPr>
          <p:cNvPr id="29" name="TextBox 28"/>
          <p:cNvSpPr txBox="1"/>
          <p:nvPr/>
        </p:nvSpPr>
        <p:spPr>
          <a:xfrm>
            <a:off x="373546" y="2675393"/>
            <a:ext cx="2555662" cy="500127"/>
          </a:xfrm>
          <a:prstGeom prst="rect">
            <a:avLst/>
          </a:prstGeom>
          <a:noFill/>
        </p:spPr>
        <p:txBody>
          <a:bodyPr wrap="square" lIns="68571" tIns="34285" rIns="68571" bIns="34285" rtlCol="0">
            <a:spAutoFit/>
          </a:bodyPr>
          <a:lstStyle/>
          <a:p>
            <a:pPr algn="r"/>
            <a:r>
              <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rPr>
              <a:t>请在这里输入段落文本</a:t>
            </a:r>
            <a:r>
              <a:rPr lang="zh-CN" altLang="en-US" sz="140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内容请在这里输入段落文本内容</a:t>
            </a:r>
            <a:endParaRPr lang="zh-CN" altLang="en-US" sz="140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213379427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80"/>
                                </p:stCondLst>
                                <p:childTnLst>
                                  <p:par>
                                    <p:cTn id="13" presetID="2" presetClass="entr" presetSubtype="9" fill="hold" grpId="0" nodeType="after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4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40000">
                                          <p:cBhvr additive="base">
                                            <p:cTn id="23"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14:presetBounceEnd="4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4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14:presetBounceEnd="4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4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14:presetBounceEnd="4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4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18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58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08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480"/>
                                </p:stCondLst>
                                <p:childTnLst>
                                  <p:par>
                                    <p:cTn id="59" presetID="22" presetClass="entr" presetSubtype="2"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right)">
                                          <p:cBhvr>
                                            <p:cTn id="64" dur="500"/>
                                            <p:tgtEl>
                                              <p:spTgt spid="21"/>
                                            </p:tgtEl>
                                          </p:cBhvr>
                                        </p:animEffect>
                                      </p:childTnLst>
                                    </p:cTn>
                                  </p:par>
                                </p:childTnLst>
                              </p:cTn>
                            </p:par>
                            <p:par>
                              <p:cTn id="65" fill="hold">
                                <p:stCondLst>
                                  <p:cond delay="298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380"/>
                                </p:stCondLst>
                                <p:childTnLst>
                                  <p:par>
                                    <p:cTn id="73" presetID="22" presetClass="entr" presetSubtype="2"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right)">
                                          <p:cBhvr>
                                            <p:cTn id="75" dur="500"/>
                                            <p:tgtEl>
                                              <p:spTgt spid="2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right)">
                                          <p:cBhvr>
                                            <p:cTn id="78" dur="500"/>
                                            <p:tgtEl>
                                              <p:spTgt spid="23"/>
                                            </p:tgtEl>
                                          </p:cBhvr>
                                        </p:animEffect>
                                      </p:childTnLst>
                                    </p:cTn>
                                  </p:par>
                                </p:childTnLst>
                              </p:cTn>
                            </p:par>
                            <p:par>
                              <p:cTn id="79" fill="hold">
                                <p:stCondLst>
                                  <p:cond delay="388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280"/>
                                </p:stCondLst>
                                <p:childTnLst>
                                  <p:par>
                                    <p:cTn id="87" presetID="22" presetClass="entr" presetSubtype="2"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right)">
                                          <p:cBhvr>
                                            <p:cTn id="89" dur="500"/>
                                            <p:tgtEl>
                                              <p:spTgt spid="24"/>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right)">
                                          <p:cBhvr>
                                            <p:cTn id="92" dur="500"/>
                                            <p:tgtEl>
                                              <p:spTgt spid="25"/>
                                            </p:tgtEl>
                                          </p:cBhvr>
                                        </p:animEffect>
                                      </p:childTnLst>
                                    </p:cTn>
                                  </p:par>
                                </p:childTnLst>
                              </p:cTn>
                            </p:par>
                            <p:par>
                              <p:cTn id="93" fill="hold">
                                <p:stCondLst>
                                  <p:cond delay="478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180"/>
                                </p:stCondLst>
                                <p:childTnLst>
                                  <p:par>
                                    <p:cTn id="101" presetID="22" presetClass="entr" presetSubtype="2"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right)">
                                          <p:cBhvr>
                                            <p:cTn id="103" dur="500"/>
                                            <p:tgtEl>
                                              <p:spTgt spid="26"/>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right)">
                                          <p:cBhvr>
                                            <p:cTn id="106" dur="500"/>
                                            <p:tgtEl>
                                              <p:spTgt spid="27"/>
                                            </p:tgtEl>
                                          </p:cBhvr>
                                        </p:animEffect>
                                      </p:childTnLst>
                                    </p:cTn>
                                  </p:par>
                                </p:childTnLst>
                              </p:cTn>
                            </p:par>
                            <p:par>
                              <p:cTn id="107" fill="hold">
                                <p:stCondLst>
                                  <p:cond delay="568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080"/>
                                </p:stCondLst>
                                <p:childTnLst>
                                  <p:par>
                                    <p:cTn id="115" presetID="22" presetClass="entr" presetSubtype="2"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wipe(right)">
                                          <p:cBhvr>
                                            <p:cTn id="117" dur="500"/>
                                            <p:tgtEl>
                                              <p:spTgt spid="2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wipe(right)">
                                          <p:cBhvr>
                                            <p:cTn id="1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20" grpId="0"/>
          <p:bldP spid="21" grpId="0"/>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8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18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58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08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480"/>
                                </p:stCondLst>
                                <p:childTnLst>
                                  <p:par>
                                    <p:cTn id="59" presetID="22" presetClass="entr" presetSubtype="2"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right)">
                                          <p:cBhvr>
                                            <p:cTn id="64" dur="500"/>
                                            <p:tgtEl>
                                              <p:spTgt spid="21"/>
                                            </p:tgtEl>
                                          </p:cBhvr>
                                        </p:animEffect>
                                      </p:childTnLst>
                                    </p:cTn>
                                  </p:par>
                                </p:childTnLst>
                              </p:cTn>
                            </p:par>
                            <p:par>
                              <p:cTn id="65" fill="hold">
                                <p:stCondLst>
                                  <p:cond delay="298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380"/>
                                </p:stCondLst>
                                <p:childTnLst>
                                  <p:par>
                                    <p:cTn id="73" presetID="22" presetClass="entr" presetSubtype="2"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right)">
                                          <p:cBhvr>
                                            <p:cTn id="75" dur="500"/>
                                            <p:tgtEl>
                                              <p:spTgt spid="2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right)">
                                          <p:cBhvr>
                                            <p:cTn id="78" dur="500"/>
                                            <p:tgtEl>
                                              <p:spTgt spid="23"/>
                                            </p:tgtEl>
                                          </p:cBhvr>
                                        </p:animEffect>
                                      </p:childTnLst>
                                    </p:cTn>
                                  </p:par>
                                </p:childTnLst>
                              </p:cTn>
                            </p:par>
                            <p:par>
                              <p:cTn id="79" fill="hold">
                                <p:stCondLst>
                                  <p:cond delay="388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280"/>
                                </p:stCondLst>
                                <p:childTnLst>
                                  <p:par>
                                    <p:cTn id="87" presetID="22" presetClass="entr" presetSubtype="2"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right)">
                                          <p:cBhvr>
                                            <p:cTn id="89" dur="500"/>
                                            <p:tgtEl>
                                              <p:spTgt spid="24"/>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right)">
                                          <p:cBhvr>
                                            <p:cTn id="92" dur="500"/>
                                            <p:tgtEl>
                                              <p:spTgt spid="25"/>
                                            </p:tgtEl>
                                          </p:cBhvr>
                                        </p:animEffect>
                                      </p:childTnLst>
                                    </p:cTn>
                                  </p:par>
                                </p:childTnLst>
                              </p:cTn>
                            </p:par>
                            <p:par>
                              <p:cTn id="93" fill="hold">
                                <p:stCondLst>
                                  <p:cond delay="478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180"/>
                                </p:stCondLst>
                                <p:childTnLst>
                                  <p:par>
                                    <p:cTn id="101" presetID="22" presetClass="entr" presetSubtype="2"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right)">
                                          <p:cBhvr>
                                            <p:cTn id="103" dur="500"/>
                                            <p:tgtEl>
                                              <p:spTgt spid="26"/>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right)">
                                          <p:cBhvr>
                                            <p:cTn id="106" dur="500"/>
                                            <p:tgtEl>
                                              <p:spTgt spid="27"/>
                                            </p:tgtEl>
                                          </p:cBhvr>
                                        </p:animEffect>
                                      </p:childTnLst>
                                    </p:cTn>
                                  </p:par>
                                </p:childTnLst>
                              </p:cTn>
                            </p:par>
                            <p:par>
                              <p:cTn id="107" fill="hold">
                                <p:stCondLst>
                                  <p:cond delay="568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080"/>
                                </p:stCondLst>
                                <p:childTnLst>
                                  <p:par>
                                    <p:cTn id="115" presetID="22" presetClass="entr" presetSubtype="2"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wipe(right)">
                                          <p:cBhvr>
                                            <p:cTn id="117" dur="500"/>
                                            <p:tgtEl>
                                              <p:spTgt spid="2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wipe(right)">
                                          <p:cBhvr>
                                            <p:cTn id="1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20" grpId="0"/>
          <p:bldP spid="21" grpId="0"/>
          <p:bldP spid="22" grpId="0"/>
          <p:bldP spid="23" grpId="0"/>
          <p:bldP spid="24" grpId="0"/>
          <p:bldP spid="25" grpId="0"/>
          <p:bldP spid="26" grpId="0"/>
          <p:bldP spid="27" grpId="0"/>
          <p:bldP spid="28" grpId="0"/>
          <p:bldP spid="2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1" name="Freeform 12"/>
          <p:cNvSpPr>
            <a:spLocks noEditPoints="1"/>
          </p:cNvSpPr>
          <p:nvPr/>
        </p:nvSpPr>
        <p:spPr bwMode="auto">
          <a:xfrm>
            <a:off x="4141846" y="2164920"/>
            <a:ext cx="870683" cy="867472"/>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42" name="TextBox 41"/>
          <p:cNvSpPr txBox="1"/>
          <p:nvPr/>
        </p:nvSpPr>
        <p:spPr>
          <a:xfrm>
            <a:off x="2227490" y="3328680"/>
            <a:ext cx="4692459" cy="623440"/>
          </a:xfrm>
          <a:prstGeom prst="rect">
            <a:avLst/>
          </a:prstGeom>
          <a:noFill/>
        </p:spPr>
        <p:txBody>
          <a:bodyPr wrap="square" lIns="68571" tIns="34285" rIns="68571" bIns="34285" rtlCol="0">
            <a:spAutoFit/>
          </a:bodyPr>
          <a:lstStyle/>
          <a:p>
            <a:pPr algn="ctr"/>
            <a:r>
              <a:rPr lang="zh-CN" altLang="en-US" sz="3600" b="1" dirty="0">
                <a:solidFill>
                  <a:schemeClr val="bg1"/>
                </a:solidFill>
                <a:latin typeface="微软雅黑"/>
                <a:ea typeface="微软雅黑"/>
              </a:rPr>
              <a:t>产品和运营</a:t>
            </a:r>
          </a:p>
        </p:txBody>
      </p:sp>
      <p:cxnSp>
        <p:nvCxnSpPr>
          <p:cNvPr id="43" name="直接连接符 42"/>
          <p:cNvCxnSpPr/>
          <p:nvPr/>
        </p:nvCxnSpPr>
        <p:spPr bwMode="auto">
          <a:xfrm>
            <a:off x="1981994" y="3940869"/>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Oval 39"/>
          <p:cNvSpPr>
            <a:spLocks noChangeAspect="1" noChangeArrowheads="1"/>
          </p:cNvSpPr>
          <p:nvPr/>
        </p:nvSpPr>
        <p:spPr bwMode="auto">
          <a:xfrm>
            <a:off x="2155470" y="4154140"/>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57" name="Oval 40"/>
          <p:cNvSpPr>
            <a:spLocks noChangeAspect="1" noChangeArrowheads="1"/>
          </p:cNvSpPr>
          <p:nvPr/>
        </p:nvSpPr>
        <p:spPr bwMode="auto">
          <a:xfrm>
            <a:off x="5666393" y="415972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58" name="Oval 41"/>
          <p:cNvSpPr>
            <a:spLocks noChangeAspect="1" noChangeArrowheads="1"/>
          </p:cNvSpPr>
          <p:nvPr/>
        </p:nvSpPr>
        <p:spPr bwMode="auto">
          <a:xfrm>
            <a:off x="4136046" y="4546606"/>
            <a:ext cx="161965" cy="162050"/>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59" name="Oval 42"/>
          <p:cNvSpPr>
            <a:spLocks noChangeAspect="1" noChangeArrowheads="1"/>
          </p:cNvSpPr>
          <p:nvPr/>
        </p:nvSpPr>
        <p:spPr bwMode="auto">
          <a:xfrm>
            <a:off x="4145192" y="4154140"/>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60" name="TextBox 59"/>
          <p:cNvSpPr txBox="1"/>
          <p:nvPr/>
        </p:nvSpPr>
        <p:spPr>
          <a:xfrm>
            <a:off x="2018358" y="4085538"/>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产品概述</a:t>
            </a:r>
          </a:p>
        </p:txBody>
      </p:sp>
      <p:sp>
        <p:nvSpPr>
          <p:cNvPr id="61" name="TextBox 60"/>
          <p:cNvSpPr txBox="1"/>
          <p:nvPr/>
        </p:nvSpPr>
        <p:spPr>
          <a:xfrm>
            <a:off x="5693896" y="4091121"/>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网络营销方案</a:t>
            </a:r>
          </a:p>
        </p:txBody>
      </p:sp>
      <p:sp>
        <p:nvSpPr>
          <p:cNvPr id="62" name="TextBox 61"/>
          <p:cNvSpPr txBox="1"/>
          <p:nvPr/>
        </p:nvSpPr>
        <p:spPr>
          <a:xfrm>
            <a:off x="3977660" y="4452151"/>
            <a:ext cx="1698298" cy="330193"/>
          </a:xfrm>
          <a:prstGeom prst="rect">
            <a:avLst/>
          </a:prstGeom>
          <a:noFill/>
        </p:spPr>
        <p:txBody>
          <a:bodyPr wrap="square" lIns="68571" tIns="34285" rIns="68571" bIns="34285"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1500" dirty="0">
                <a:solidFill>
                  <a:schemeClr val="bg1"/>
                </a:solidFill>
              </a:rPr>
              <a:t>代理推广</a:t>
            </a:r>
          </a:p>
        </p:txBody>
      </p:sp>
      <p:sp>
        <p:nvSpPr>
          <p:cNvPr id="63" name="TextBox 62"/>
          <p:cNvSpPr txBox="1"/>
          <p:nvPr/>
        </p:nvSpPr>
        <p:spPr>
          <a:xfrm>
            <a:off x="5513510" y="4477544"/>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利润分析</a:t>
            </a:r>
          </a:p>
        </p:txBody>
      </p:sp>
      <p:sp>
        <p:nvSpPr>
          <p:cNvPr id="64" name="Oval 42"/>
          <p:cNvSpPr>
            <a:spLocks noChangeAspect="1" noChangeArrowheads="1"/>
          </p:cNvSpPr>
          <p:nvPr/>
        </p:nvSpPr>
        <p:spPr bwMode="auto">
          <a:xfrm>
            <a:off x="2134750" y="4550772"/>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65" name="TextBox 64"/>
          <p:cNvSpPr txBox="1"/>
          <p:nvPr/>
        </p:nvSpPr>
        <p:spPr>
          <a:xfrm>
            <a:off x="4009606" y="4085538"/>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产品形式</a:t>
            </a:r>
          </a:p>
        </p:txBody>
      </p:sp>
      <p:sp>
        <p:nvSpPr>
          <p:cNvPr id="66" name="Oval 42"/>
          <p:cNvSpPr>
            <a:spLocks noChangeAspect="1" noChangeArrowheads="1"/>
          </p:cNvSpPr>
          <p:nvPr/>
        </p:nvSpPr>
        <p:spPr bwMode="auto">
          <a:xfrm>
            <a:off x="5665910" y="4546147"/>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67" name="TextBox 66"/>
          <p:cNvSpPr txBox="1"/>
          <p:nvPr/>
        </p:nvSpPr>
        <p:spPr>
          <a:xfrm>
            <a:off x="2204340" y="4482169"/>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地面推广计划</a:t>
            </a:r>
          </a:p>
        </p:txBody>
      </p:sp>
    </p:spTree>
    <p:extLst>
      <p:ext uri="{BB962C8B-B14F-4D97-AF65-F5344CB8AC3E}">
        <p14:creationId xmlns:p14="http://schemas.microsoft.com/office/powerpoint/2010/main" val="22983504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31"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 calcmode="lin" valueType="num">
                                      <p:cBhvr>
                                        <p:cTn id="37" dur="500" fill="hold"/>
                                        <p:tgtEl>
                                          <p:spTgt spid="41"/>
                                        </p:tgtEl>
                                        <p:attrNameLst>
                                          <p:attrName>style.rotation</p:attrName>
                                        </p:attrNameLst>
                                      </p:cBhvr>
                                      <p:tavLst>
                                        <p:tav tm="0">
                                          <p:val>
                                            <p:fltVal val="90"/>
                                          </p:val>
                                        </p:tav>
                                        <p:tav tm="100000">
                                          <p:val>
                                            <p:fltVal val="0"/>
                                          </p:val>
                                        </p:tav>
                                      </p:tavLst>
                                    </p:anim>
                                    <p:animEffect transition="in" filter="fade">
                                      <p:cBhvr>
                                        <p:cTn id="38" dur="500"/>
                                        <p:tgtEl>
                                          <p:spTgt spid="41"/>
                                        </p:tgtEl>
                                      </p:cBhvr>
                                    </p:animEffect>
                                  </p:childTnLst>
                                </p:cTn>
                              </p:par>
                            </p:childTnLst>
                          </p:cTn>
                        </p:par>
                        <p:par>
                          <p:cTn id="39" fill="hold">
                            <p:stCondLst>
                              <p:cond delay="5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42"/>
                                        </p:tgtEl>
                                        <p:attrNameLst>
                                          <p:attrName>ppt_y</p:attrName>
                                        </p:attrNameLst>
                                      </p:cBhvr>
                                      <p:tavLst>
                                        <p:tav tm="0">
                                          <p:val>
                                            <p:strVal val="#ppt_y"/>
                                          </p:val>
                                        </p:tav>
                                        <p:tav tm="100000">
                                          <p:val>
                                            <p:strVal val="#ppt_y"/>
                                          </p:val>
                                        </p:tav>
                                      </p:tavLst>
                                    </p:anim>
                                    <p:anim calcmode="lin" valueType="num">
                                      <p:cBhvr>
                                        <p:cTn id="44"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42"/>
                                        </p:tgtEl>
                                      </p:cBhvr>
                                    </p:animEffect>
                                  </p:childTnLst>
                                </p:cTn>
                              </p:par>
                            </p:childTnLst>
                          </p:cTn>
                        </p:par>
                        <p:par>
                          <p:cTn id="47" fill="hold">
                            <p:stCondLst>
                              <p:cond delay="6200"/>
                            </p:stCondLst>
                            <p:childTnLst>
                              <p:par>
                                <p:cTn id="48" presetID="16" presetClass="entr" presetSubtype="21"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barn(inVertical)">
                                      <p:cBhvr>
                                        <p:cTn id="50" dur="500"/>
                                        <p:tgtEl>
                                          <p:spTgt spid="43"/>
                                        </p:tgtEl>
                                      </p:cBhvr>
                                    </p:animEffect>
                                  </p:childTnLst>
                                </p:cTn>
                              </p:par>
                            </p:childTnLst>
                          </p:cTn>
                        </p:par>
                        <p:par>
                          <p:cTn id="51" fill="hold">
                            <p:stCondLst>
                              <p:cond delay="6700"/>
                            </p:stCondLst>
                            <p:childTnLst>
                              <p:par>
                                <p:cTn id="52" presetID="2" presetClass="entr" presetSubtype="12"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500" fill="hold"/>
                                        <p:tgtEl>
                                          <p:spTgt spid="56"/>
                                        </p:tgtEl>
                                        <p:attrNameLst>
                                          <p:attrName>ppt_x</p:attrName>
                                        </p:attrNameLst>
                                      </p:cBhvr>
                                      <p:tavLst>
                                        <p:tav tm="0">
                                          <p:val>
                                            <p:strVal val="0-#ppt_w/2"/>
                                          </p:val>
                                        </p:tav>
                                        <p:tav tm="100000">
                                          <p:val>
                                            <p:strVal val="#ppt_x"/>
                                          </p:val>
                                        </p:tav>
                                      </p:tavLst>
                                    </p:anim>
                                    <p:anim calcmode="lin" valueType="num">
                                      <p:cBhvr additive="base">
                                        <p:cTn id="55" dur="500" fill="hold"/>
                                        <p:tgtEl>
                                          <p:spTgt spid="56"/>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0-#ppt_w/2"/>
                                          </p:val>
                                        </p:tav>
                                        <p:tav tm="100000">
                                          <p:val>
                                            <p:strVal val="#ppt_x"/>
                                          </p:val>
                                        </p:tav>
                                      </p:tavLst>
                                    </p:anim>
                                    <p:anim calcmode="lin" valueType="num">
                                      <p:cBhvr additive="base">
                                        <p:cTn id="59" dur="500" fill="hold"/>
                                        <p:tgtEl>
                                          <p:spTgt spid="57"/>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500" fill="hold"/>
                                        <p:tgtEl>
                                          <p:spTgt spid="58"/>
                                        </p:tgtEl>
                                        <p:attrNameLst>
                                          <p:attrName>ppt_x</p:attrName>
                                        </p:attrNameLst>
                                      </p:cBhvr>
                                      <p:tavLst>
                                        <p:tav tm="0">
                                          <p:val>
                                            <p:strVal val="0-#ppt_w/2"/>
                                          </p:val>
                                        </p:tav>
                                        <p:tav tm="100000">
                                          <p:val>
                                            <p:strVal val="#ppt_x"/>
                                          </p:val>
                                        </p:tav>
                                      </p:tavLst>
                                    </p:anim>
                                    <p:anim calcmode="lin" valueType="num">
                                      <p:cBhvr additive="base">
                                        <p:cTn id="63" dur="500" fill="hold"/>
                                        <p:tgtEl>
                                          <p:spTgt spid="58"/>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300"/>
                                  </p:stCondLst>
                                  <p:childTnLst>
                                    <p:set>
                                      <p:cBhvr>
                                        <p:cTn id="65" dur="1" fill="hold">
                                          <p:stCondLst>
                                            <p:cond delay="0"/>
                                          </p:stCondLst>
                                        </p:cTn>
                                        <p:tgtEl>
                                          <p:spTgt spid="59"/>
                                        </p:tgtEl>
                                        <p:attrNameLst>
                                          <p:attrName>style.visibility</p:attrName>
                                        </p:attrNameLst>
                                      </p:cBhvr>
                                      <p:to>
                                        <p:strVal val="visible"/>
                                      </p:to>
                                    </p:set>
                                    <p:anim calcmode="lin" valueType="num">
                                      <p:cBhvr additive="base">
                                        <p:cTn id="66" dur="500" fill="hold"/>
                                        <p:tgtEl>
                                          <p:spTgt spid="59"/>
                                        </p:tgtEl>
                                        <p:attrNameLst>
                                          <p:attrName>ppt_x</p:attrName>
                                        </p:attrNameLst>
                                      </p:cBhvr>
                                      <p:tavLst>
                                        <p:tav tm="0">
                                          <p:val>
                                            <p:strVal val="0-#ppt_w/2"/>
                                          </p:val>
                                        </p:tav>
                                        <p:tav tm="100000">
                                          <p:val>
                                            <p:strVal val="#ppt_x"/>
                                          </p:val>
                                        </p:tav>
                                      </p:tavLst>
                                    </p:anim>
                                    <p:anim calcmode="lin" valueType="num">
                                      <p:cBhvr additive="base">
                                        <p:cTn id="67" dur="500" fill="hold"/>
                                        <p:tgtEl>
                                          <p:spTgt spid="59"/>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40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0-#ppt_w/2"/>
                                          </p:val>
                                        </p:tav>
                                        <p:tav tm="100000">
                                          <p:val>
                                            <p:strVal val="#ppt_x"/>
                                          </p:val>
                                        </p:tav>
                                      </p:tavLst>
                                    </p:anim>
                                    <p:anim calcmode="lin" valueType="num">
                                      <p:cBhvr additive="base">
                                        <p:cTn id="71" dur="500" fill="hold"/>
                                        <p:tgtEl>
                                          <p:spTgt spid="64"/>
                                        </p:tgtEl>
                                        <p:attrNameLst>
                                          <p:attrName>ppt_y</p:attrName>
                                        </p:attrNameLst>
                                      </p:cBhvr>
                                      <p:tavLst>
                                        <p:tav tm="0">
                                          <p:val>
                                            <p:strVal val="1+#ppt_h/2"/>
                                          </p:val>
                                        </p:tav>
                                        <p:tav tm="100000">
                                          <p:val>
                                            <p:strVal val="#ppt_y"/>
                                          </p:val>
                                        </p:tav>
                                      </p:tavLst>
                                    </p:anim>
                                  </p:childTnLst>
                                </p:cTn>
                              </p:par>
                              <p:par>
                                <p:cTn id="72" presetID="2" presetClass="entr" presetSubtype="12" fill="hold" grpId="0" nodeType="withEffect">
                                  <p:stCondLst>
                                    <p:cond delay="500"/>
                                  </p:stCondLst>
                                  <p:childTnLst>
                                    <p:set>
                                      <p:cBhvr>
                                        <p:cTn id="73" dur="1" fill="hold">
                                          <p:stCondLst>
                                            <p:cond delay="0"/>
                                          </p:stCondLst>
                                        </p:cTn>
                                        <p:tgtEl>
                                          <p:spTgt spid="66"/>
                                        </p:tgtEl>
                                        <p:attrNameLst>
                                          <p:attrName>style.visibility</p:attrName>
                                        </p:attrNameLst>
                                      </p:cBhvr>
                                      <p:to>
                                        <p:strVal val="visible"/>
                                      </p:to>
                                    </p:set>
                                    <p:anim calcmode="lin" valueType="num">
                                      <p:cBhvr additive="base">
                                        <p:cTn id="74" dur="500" fill="hold"/>
                                        <p:tgtEl>
                                          <p:spTgt spid="66"/>
                                        </p:tgtEl>
                                        <p:attrNameLst>
                                          <p:attrName>ppt_x</p:attrName>
                                        </p:attrNameLst>
                                      </p:cBhvr>
                                      <p:tavLst>
                                        <p:tav tm="0">
                                          <p:val>
                                            <p:strVal val="0-#ppt_w/2"/>
                                          </p:val>
                                        </p:tav>
                                        <p:tav tm="100000">
                                          <p:val>
                                            <p:strVal val="#ppt_x"/>
                                          </p:val>
                                        </p:tav>
                                      </p:tavLst>
                                    </p:anim>
                                    <p:anim calcmode="lin" valueType="num">
                                      <p:cBhvr additive="base">
                                        <p:cTn id="75" dur="500" fill="hold"/>
                                        <p:tgtEl>
                                          <p:spTgt spid="66"/>
                                        </p:tgtEl>
                                        <p:attrNameLst>
                                          <p:attrName>ppt_y</p:attrName>
                                        </p:attrNameLst>
                                      </p:cBhvr>
                                      <p:tavLst>
                                        <p:tav tm="0">
                                          <p:val>
                                            <p:strVal val="1+#ppt_h/2"/>
                                          </p:val>
                                        </p:tav>
                                        <p:tav tm="100000">
                                          <p:val>
                                            <p:strVal val="#ppt_y"/>
                                          </p:val>
                                        </p:tav>
                                      </p:tavLst>
                                    </p:anim>
                                  </p:childTnLst>
                                </p:cTn>
                              </p:par>
                            </p:childTnLst>
                          </p:cTn>
                        </p:par>
                        <p:par>
                          <p:cTn id="76" fill="hold">
                            <p:stCondLst>
                              <p:cond delay="7700"/>
                            </p:stCondLst>
                            <p:childTnLst>
                              <p:par>
                                <p:cTn id="77" presetID="22" presetClass="entr" presetSubtype="8"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wipe(left)">
                                      <p:cBhvr>
                                        <p:cTn id="79" dur="500"/>
                                        <p:tgtEl>
                                          <p:spTgt spid="60"/>
                                        </p:tgtEl>
                                      </p:cBhvr>
                                    </p:animEffect>
                                  </p:childTnLst>
                                </p:cTn>
                              </p:par>
                              <p:par>
                                <p:cTn id="80" presetID="22" presetClass="entr" presetSubtype="8" fill="hold" grpId="0" nodeType="withEffect">
                                  <p:stCondLst>
                                    <p:cond delay="100"/>
                                  </p:stCondLst>
                                  <p:childTnLst>
                                    <p:set>
                                      <p:cBhvr>
                                        <p:cTn id="81" dur="1" fill="hold">
                                          <p:stCondLst>
                                            <p:cond delay="0"/>
                                          </p:stCondLst>
                                        </p:cTn>
                                        <p:tgtEl>
                                          <p:spTgt spid="61"/>
                                        </p:tgtEl>
                                        <p:attrNameLst>
                                          <p:attrName>style.visibility</p:attrName>
                                        </p:attrNameLst>
                                      </p:cBhvr>
                                      <p:to>
                                        <p:strVal val="visible"/>
                                      </p:to>
                                    </p:set>
                                    <p:animEffect transition="in" filter="wipe(left)">
                                      <p:cBhvr>
                                        <p:cTn id="82" dur="500"/>
                                        <p:tgtEl>
                                          <p:spTgt spid="61"/>
                                        </p:tgtEl>
                                      </p:cBhvr>
                                    </p:animEffect>
                                  </p:childTnLst>
                                </p:cTn>
                              </p:par>
                              <p:par>
                                <p:cTn id="83" presetID="22" presetClass="entr" presetSubtype="8" fill="hold" grpId="0" nodeType="withEffect">
                                  <p:stCondLst>
                                    <p:cond delay="200"/>
                                  </p:stCondLst>
                                  <p:childTnLst>
                                    <p:set>
                                      <p:cBhvr>
                                        <p:cTn id="84" dur="1" fill="hold">
                                          <p:stCondLst>
                                            <p:cond delay="0"/>
                                          </p:stCondLst>
                                        </p:cTn>
                                        <p:tgtEl>
                                          <p:spTgt spid="62"/>
                                        </p:tgtEl>
                                        <p:attrNameLst>
                                          <p:attrName>style.visibility</p:attrName>
                                        </p:attrNameLst>
                                      </p:cBhvr>
                                      <p:to>
                                        <p:strVal val="visible"/>
                                      </p:to>
                                    </p:set>
                                    <p:animEffect transition="in" filter="wipe(left)">
                                      <p:cBhvr>
                                        <p:cTn id="85" dur="500"/>
                                        <p:tgtEl>
                                          <p:spTgt spid="62"/>
                                        </p:tgtEl>
                                      </p:cBhvr>
                                    </p:animEffect>
                                  </p:childTnLst>
                                </p:cTn>
                              </p:par>
                              <p:par>
                                <p:cTn id="86" presetID="22" presetClass="entr" presetSubtype="8" fill="hold" grpId="0" nodeType="withEffect">
                                  <p:stCondLst>
                                    <p:cond delay="300"/>
                                  </p:stCondLst>
                                  <p:childTnLst>
                                    <p:set>
                                      <p:cBhvr>
                                        <p:cTn id="87" dur="1" fill="hold">
                                          <p:stCondLst>
                                            <p:cond delay="0"/>
                                          </p:stCondLst>
                                        </p:cTn>
                                        <p:tgtEl>
                                          <p:spTgt spid="65"/>
                                        </p:tgtEl>
                                        <p:attrNameLst>
                                          <p:attrName>style.visibility</p:attrName>
                                        </p:attrNameLst>
                                      </p:cBhvr>
                                      <p:to>
                                        <p:strVal val="visible"/>
                                      </p:to>
                                    </p:set>
                                    <p:animEffect transition="in" filter="wipe(left)">
                                      <p:cBhvr>
                                        <p:cTn id="88" dur="500"/>
                                        <p:tgtEl>
                                          <p:spTgt spid="65"/>
                                        </p:tgtEl>
                                      </p:cBhvr>
                                    </p:animEffect>
                                  </p:childTnLst>
                                </p:cTn>
                              </p:par>
                              <p:par>
                                <p:cTn id="89" presetID="22" presetClass="entr" presetSubtype="8" fill="hold" grpId="0" nodeType="withEffect">
                                  <p:stCondLst>
                                    <p:cond delay="400"/>
                                  </p:stCondLst>
                                  <p:childTnLst>
                                    <p:set>
                                      <p:cBhvr>
                                        <p:cTn id="90" dur="1" fill="hold">
                                          <p:stCondLst>
                                            <p:cond delay="0"/>
                                          </p:stCondLst>
                                        </p:cTn>
                                        <p:tgtEl>
                                          <p:spTgt spid="67"/>
                                        </p:tgtEl>
                                        <p:attrNameLst>
                                          <p:attrName>style.visibility</p:attrName>
                                        </p:attrNameLst>
                                      </p:cBhvr>
                                      <p:to>
                                        <p:strVal val="visible"/>
                                      </p:to>
                                    </p:set>
                                    <p:animEffect transition="in" filter="wipe(left)">
                                      <p:cBhvr>
                                        <p:cTn id="91" dur="500"/>
                                        <p:tgtEl>
                                          <p:spTgt spid="67"/>
                                        </p:tgtEl>
                                      </p:cBhvr>
                                    </p:animEffect>
                                  </p:childTnLst>
                                </p:cTn>
                              </p:par>
                              <p:par>
                                <p:cTn id="92" presetID="22" presetClass="entr" presetSubtype="8" fill="hold" grpId="0" nodeType="withEffect">
                                  <p:stCondLst>
                                    <p:cond delay="500"/>
                                  </p:stCondLst>
                                  <p:childTnLst>
                                    <p:set>
                                      <p:cBhvr>
                                        <p:cTn id="93" dur="1" fill="hold">
                                          <p:stCondLst>
                                            <p:cond delay="0"/>
                                          </p:stCondLst>
                                        </p:cTn>
                                        <p:tgtEl>
                                          <p:spTgt spid="63"/>
                                        </p:tgtEl>
                                        <p:attrNameLst>
                                          <p:attrName>style.visibility</p:attrName>
                                        </p:attrNameLst>
                                      </p:cBhvr>
                                      <p:to>
                                        <p:strVal val="visible"/>
                                      </p:to>
                                    </p:set>
                                    <p:animEffect transition="in" filter="wipe(left)">
                                      <p:cBhvr>
                                        <p:cTn id="9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41" grpId="0" animBg="1"/>
      <p:bldP spid="42" grpId="0"/>
      <p:bldP spid="56" grpId="0" animBg="1"/>
      <p:bldP spid="57" grpId="0" animBg="1"/>
      <p:bldP spid="58" grpId="0" animBg="1"/>
      <p:bldP spid="59" grpId="0" animBg="1"/>
      <p:bldP spid="60" grpId="0"/>
      <p:bldP spid="61" grpId="0"/>
      <p:bldP spid="62" grpId="0"/>
      <p:bldP spid="63" grpId="0"/>
      <p:bldP spid="64" grpId="0" animBg="1"/>
      <p:bldP spid="65" grpId="0"/>
      <p:bldP spid="66" grpId="0" animBg="1"/>
      <p:bldP spid="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3.1 </a:t>
            </a:r>
            <a:r>
              <a:rPr lang="zh-CN" altLang="en-US" sz="2000" dirty="0">
                <a:solidFill>
                  <a:schemeClr val="bg1"/>
                </a:solidFill>
                <a:latin typeface="微软雅黑" pitchFamily="34" charset="-122"/>
                <a:ea typeface="微软雅黑" pitchFamily="34" charset="-122"/>
              </a:rPr>
              <a:t>产品概述</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grpSp>
        <p:nvGrpSpPr>
          <p:cNvPr id="4" name="组合 13"/>
          <p:cNvGrpSpPr>
            <a:grpSpLocks/>
          </p:cNvGrpSpPr>
          <p:nvPr/>
        </p:nvGrpSpPr>
        <p:grpSpPr bwMode="auto">
          <a:xfrm>
            <a:off x="1033642" y="1282699"/>
            <a:ext cx="2759158" cy="353943"/>
            <a:chOff x="0" y="0"/>
            <a:chExt cx="3240360" cy="354031"/>
          </a:xfrm>
        </p:grpSpPr>
        <p:sp>
          <p:nvSpPr>
            <p:cNvPr id="5" name="矩形 14"/>
            <p:cNvSpPr>
              <a:spLocks noChangeArrowheads="1"/>
            </p:cNvSpPr>
            <p:nvPr/>
          </p:nvSpPr>
          <p:spPr bwMode="auto">
            <a:xfrm>
              <a:off x="0" y="20955"/>
              <a:ext cx="3240360" cy="326896"/>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6" name="文本框 11"/>
            <p:cNvSpPr>
              <a:spLocks noChangeArrowheads="1"/>
            </p:cNvSpPr>
            <p:nvPr/>
          </p:nvSpPr>
          <p:spPr bwMode="auto">
            <a:xfrm>
              <a:off x="136017" y="0"/>
              <a:ext cx="1753048" cy="35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700" dirty="0">
                  <a:solidFill>
                    <a:schemeClr val="bg1"/>
                  </a:solidFill>
                  <a:latin typeface="方正兰亭黑_GBK" pitchFamily="2" charset="-122"/>
                  <a:ea typeface="方正兰亭黑_GBK" pitchFamily="2" charset="-122"/>
                  <a:sym typeface="方正兰亭黑_GBK" pitchFamily="2" charset="-122"/>
                </a:rPr>
                <a:t>①</a:t>
              </a:r>
              <a:r>
                <a:rPr lang="zh-CN" altLang="en-US" sz="1700" dirty="0" smtClean="0">
                  <a:solidFill>
                    <a:schemeClr val="bg1"/>
                  </a:solidFill>
                  <a:latin typeface="方正兰亭黑_GBK" pitchFamily="2" charset="-122"/>
                  <a:ea typeface="方正兰亭黑_GBK" pitchFamily="2" charset="-122"/>
                  <a:sym typeface="方正兰亭黑_GBK" pitchFamily="2" charset="-122"/>
                </a:rPr>
                <a:t>有经济效益</a:t>
              </a:r>
              <a:endParaRPr lang="zh-CN" altLang="en-US" sz="1700" dirty="0">
                <a:solidFill>
                  <a:schemeClr val="bg1"/>
                </a:solidFill>
                <a:latin typeface="方正兰亭黑_GBK" pitchFamily="2" charset="-122"/>
                <a:ea typeface="方正兰亭黑_GBK" pitchFamily="2" charset="-122"/>
                <a:sym typeface="方正兰亭黑_GBK" pitchFamily="2" charset="-122"/>
              </a:endParaRPr>
            </a:p>
          </p:txBody>
        </p:sp>
      </p:grpSp>
      <p:sp>
        <p:nvSpPr>
          <p:cNvPr id="7" name="矩形 17"/>
          <p:cNvSpPr>
            <a:spLocks noChangeArrowheads="1"/>
          </p:cNvSpPr>
          <p:nvPr/>
        </p:nvSpPr>
        <p:spPr bwMode="auto">
          <a:xfrm>
            <a:off x="1000299" y="1663817"/>
            <a:ext cx="2909202" cy="64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l">
              <a:lnSpc>
                <a:spcPct val="114000"/>
              </a:lnSpc>
            </a:pPr>
            <a:r>
              <a:rPr lang="zh-CN" altLang="en-US" sz="1100" dirty="0">
                <a:latin typeface="方正兰亭黑_GBK" pitchFamily="2" charset="-122"/>
                <a:ea typeface="方正兰亭黑_GBK" pitchFamily="2" charset="-122"/>
                <a:sym typeface="方正兰亭黑_GBK" pitchFamily="2" charset="-122"/>
              </a:rPr>
              <a:t>在此录入上述图表的综合分析说明，在此录入上述图表的综合分析说明，在此录入上述图表的综合分析说明。</a:t>
            </a:r>
            <a:endParaRPr lang="zh-CN" altLang="en-US" sz="1100" dirty="0">
              <a:latin typeface="Calibri" pitchFamily="34" charset="0"/>
              <a:sym typeface="宋体" pitchFamily="2" charset="-122"/>
            </a:endParaRPr>
          </a:p>
        </p:txBody>
      </p:sp>
      <p:grpSp>
        <p:nvGrpSpPr>
          <p:cNvPr id="8" name="组合 18"/>
          <p:cNvGrpSpPr>
            <a:grpSpLocks/>
          </p:cNvGrpSpPr>
          <p:nvPr/>
        </p:nvGrpSpPr>
        <p:grpSpPr bwMode="auto">
          <a:xfrm>
            <a:off x="1033642" y="2530860"/>
            <a:ext cx="2759158" cy="357290"/>
            <a:chOff x="0" y="0"/>
            <a:chExt cx="3240360" cy="357379"/>
          </a:xfrm>
        </p:grpSpPr>
        <p:sp>
          <p:nvSpPr>
            <p:cNvPr id="9" name="矩形 19"/>
            <p:cNvSpPr>
              <a:spLocks noChangeArrowheads="1"/>
            </p:cNvSpPr>
            <p:nvPr/>
          </p:nvSpPr>
          <p:spPr bwMode="auto">
            <a:xfrm>
              <a:off x="0" y="30483"/>
              <a:ext cx="3240360" cy="326896"/>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10" name="文本框 11"/>
            <p:cNvSpPr>
              <a:spLocks noChangeArrowheads="1"/>
            </p:cNvSpPr>
            <p:nvPr/>
          </p:nvSpPr>
          <p:spPr bwMode="auto">
            <a:xfrm>
              <a:off x="136016" y="0"/>
              <a:ext cx="1753049" cy="35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700" dirty="0" smtClean="0">
                  <a:solidFill>
                    <a:schemeClr val="bg1"/>
                  </a:solidFill>
                  <a:latin typeface="方正兰亭黑_GBK" pitchFamily="2" charset="-122"/>
                  <a:ea typeface="方正兰亭黑_GBK" pitchFamily="2" charset="-122"/>
                  <a:sym typeface="方正兰亭黑_GBK" pitchFamily="2" charset="-122"/>
                </a:rPr>
                <a:t>②有利于群主</a:t>
              </a:r>
              <a:endParaRPr lang="zh-CN" altLang="en-US" sz="1700" dirty="0">
                <a:solidFill>
                  <a:schemeClr val="bg1"/>
                </a:solidFill>
                <a:latin typeface="方正兰亭黑_GBK" pitchFamily="2" charset="-122"/>
                <a:ea typeface="方正兰亭黑_GBK" pitchFamily="2" charset="-122"/>
                <a:sym typeface="方正兰亭黑_GBK" pitchFamily="2" charset="-122"/>
              </a:endParaRPr>
            </a:p>
          </p:txBody>
        </p:sp>
      </p:grpSp>
      <p:sp>
        <p:nvSpPr>
          <p:cNvPr id="11" name="矩形 21"/>
          <p:cNvSpPr>
            <a:spLocks noChangeArrowheads="1"/>
          </p:cNvSpPr>
          <p:nvPr/>
        </p:nvSpPr>
        <p:spPr bwMode="auto">
          <a:xfrm>
            <a:off x="1000299" y="2911977"/>
            <a:ext cx="2909202" cy="45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l">
              <a:lnSpc>
                <a:spcPct val="114000"/>
              </a:lnSpc>
            </a:pPr>
            <a:r>
              <a:rPr lang="zh-CN" altLang="en-US" sz="1100" dirty="0">
                <a:latin typeface="方正兰亭黑_GBK" pitchFamily="2" charset="-122"/>
                <a:ea typeface="方正兰亭黑_GBK" pitchFamily="2" charset="-122"/>
                <a:sym typeface="方正兰亭黑_GBK" pitchFamily="2" charset="-122"/>
              </a:rPr>
              <a:t>在此录入上述图表的综合分析说明，在此录入上述图表的综合分析说明。</a:t>
            </a:r>
            <a:endParaRPr lang="zh-CN" altLang="en-US" sz="1100" dirty="0">
              <a:latin typeface="Calibri" pitchFamily="34" charset="0"/>
              <a:sym typeface="宋体" pitchFamily="2" charset="-122"/>
            </a:endParaRPr>
          </a:p>
        </p:txBody>
      </p:sp>
      <p:grpSp>
        <p:nvGrpSpPr>
          <p:cNvPr id="12" name="组合 22"/>
          <p:cNvGrpSpPr>
            <a:grpSpLocks/>
          </p:cNvGrpSpPr>
          <p:nvPr/>
        </p:nvGrpSpPr>
        <p:grpSpPr bwMode="auto">
          <a:xfrm>
            <a:off x="1033643" y="3582506"/>
            <a:ext cx="2759157" cy="353943"/>
            <a:chOff x="0" y="0"/>
            <a:chExt cx="3240360" cy="354031"/>
          </a:xfrm>
        </p:grpSpPr>
        <p:sp>
          <p:nvSpPr>
            <p:cNvPr id="13" name="矩形 23"/>
            <p:cNvSpPr>
              <a:spLocks noChangeArrowheads="1"/>
            </p:cNvSpPr>
            <p:nvPr/>
          </p:nvSpPr>
          <p:spPr bwMode="auto">
            <a:xfrm>
              <a:off x="0" y="20955"/>
              <a:ext cx="3240360" cy="326896"/>
            </a:xfrm>
            <a:prstGeom prst="rect">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14" name="文本框 11"/>
            <p:cNvSpPr>
              <a:spLocks noChangeArrowheads="1"/>
            </p:cNvSpPr>
            <p:nvPr/>
          </p:nvSpPr>
          <p:spPr bwMode="auto">
            <a:xfrm>
              <a:off x="107679" y="0"/>
              <a:ext cx="2777169" cy="35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700" dirty="0">
                  <a:solidFill>
                    <a:schemeClr val="bg1"/>
                  </a:solidFill>
                  <a:latin typeface="方正兰亭黑_GBK" pitchFamily="2" charset="-122"/>
                  <a:ea typeface="方正兰亭黑_GBK" pitchFamily="2" charset="-122"/>
                  <a:sym typeface="方正兰亭黑_GBK" pitchFamily="2" charset="-122"/>
                </a:rPr>
                <a:t>③有利于提升政府形象</a:t>
              </a:r>
            </a:p>
          </p:txBody>
        </p:sp>
      </p:grpSp>
      <p:sp>
        <p:nvSpPr>
          <p:cNvPr id="15" name="矩形 25"/>
          <p:cNvSpPr>
            <a:spLocks noChangeArrowheads="1"/>
          </p:cNvSpPr>
          <p:nvPr/>
        </p:nvSpPr>
        <p:spPr bwMode="auto">
          <a:xfrm>
            <a:off x="1000299" y="3963624"/>
            <a:ext cx="2909202" cy="64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l">
              <a:lnSpc>
                <a:spcPct val="114000"/>
              </a:lnSpc>
            </a:pPr>
            <a:r>
              <a:rPr lang="zh-CN" altLang="en-US" sz="1100">
                <a:latin typeface="方正兰亭黑_GBK" pitchFamily="2" charset="-122"/>
                <a:ea typeface="方正兰亭黑_GBK" pitchFamily="2" charset="-122"/>
                <a:sym typeface="方正兰亭黑_GBK" pitchFamily="2" charset="-122"/>
              </a:rPr>
              <a:t>在此录入上述图表的综合分析说明，在此录入上述图表的综合分析说明，在此录入上述图表的综合分析说明。</a:t>
            </a:r>
            <a:endParaRPr lang="zh-CN" altLang="en-US" sz="1100">
              <a:latin typeface="Calibri" pitchFamily="34" charset="0"/>
              <a:sym typeface="宋体" pitchFamily="2" charset="-122"/>
            </a:endParaRPr>
          </a:p>
        </p:txBody>
      </p:sp>
      <p:pic>
        <p:nvPicPr>
          <p:cNvPr id="16" name="图片 26"/>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4102387" y="1303650"/>
            <a:ext cx="4466257" cy="3308238"/>
          </a:xfrm>
          <a:prstGeom prst="rect">
            <a:avLst/>
          </a:prstGeom>
          <a:noFill/>
          <a:ln w="28575">
            <a:solidFill>
              <a:schemeClr val="bg1"/>
            </a:solidFill>
            <a:bevel/>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7942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750" fill="hold"/>
                                        <p:tgtEl>
                                          <p:spTgt spid="16"/>
                                        </p:tgtEl>
                                        <p:attrNameLst>
                                          <p:attrName>ppt_x</p:attrName>
                                        </p:attrNameLst>
                                      </p:cBhvr>
                                      <p:tavLst>
                                        <p:tav tm="0">
                                          <p:val>
                                            <p:strVal val="0-#ppt_w/2"/>
                                          </p:val>
                                        </p:tav>
                                        <p:tav tm="100000">
                                          <p:val>
                                            <p:strVal val="#ppt_x"/>
                                          </p:val>
                                        </p:tav>
                                      </p:tavLst>
                                    </p:anim>
                                    <p:anim calcmode="lin" valueType="num">
                                      <p:cBhvr>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750" fill="hold"/>
                                        <p:tgtEl>
                                          <p:spTgt spid="4"/>
                                        </p:tgtEl>
                                        <p:attrNameLst>
                                          <p:attrName>ppt_x</p:attrName>
                                        </p:attrNameLst>
                                      </p:cBhvr>
                                      <p:tavLst>
                                        <p:tav tm="0">
                                          <p:val>
                                            <p:strVal val="1+#ppt_w/2"/>
                                          </p:val>
                                        </p:tav>
                                        <p:tav tm="100000">
                                          <p:val>
                                            <p:strVal val="#ppt_x"/>
                                          </p:val>
                                        </p:tav>
                                      </p:tavLst>
                                    </p:anim>
                                    <p:anim calcmode="lin" valueType="num">
                                      <p:cBhvr>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750" fill="hold"/>
                                        <p:tgtEl>
                                          <p:spTgt spid="8"/>
                                        </p:tgtEl>
                                        <p:attrNameLst>
                                          <p:attrName>ppt_x</p:attrName>
                                        </p:attrNameLst>
                                      </p:cBhvr>
                                      <p:tavLst>
                                        <p:tav tm="0">
                                          <p:val>
                                            <p:strVal val="1+#ppt_w/2"/>
                                          </p:val>
                                        </p:tav>
                                        <p:tav tm="100000">
                                          <p:val>
                                            <p:strVal val="#ppt_x"/>
                                          </p:val>
                                        </p:tav>
                                      </p:tavLst>
                                    </p:anim>
                                    <p:anim calcmode="lin" valueType="num">
                                      <p:cBhvr>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ppt_x</p:attrName>
                                        </p:attrNameLst>
                                      </p:cBhvr>
                                      <p:tavLst>
                                        <p:tav tm="0">
                                          <p:val>
                                            <p:strVal val="1+#ppt_w/2"/>
                                          </p:val>
                                        </p:tav>
                                        <p:tav tm="100000">
                                          <p:val>
                                            <p:strVal val="#ppt_x"/>
                                          </p:val>
                                        </p:tav>
                                      </p:tavLst>
                                    </p:anim>
                                    <p:anim calcmode="lin" valueType="num">
                                      <p:cBhvr>
                                        <p:cTn id="28" dur="75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390"/>
                            </p:stCondLst>
                            <p:childTnLst>
                              <p:par>
                                <p:cTn id="30" presetID="22" presetClass="entr" presetSubtype="1" fill="hold" grpId="0" nodeType="afterEffect">
                                  <p:stCondLst>
                                    <p:cond delay="250"/>
                                  </p:stCondLst>
                                  <p:childTnLst>
                                    <p:set>
                                      <p:cBhvr>
                                        <p:cTn id="31" dur="1" fill="hold">
                                          <p:stCondLst>
                                            <p:cond delay="0"/>
                                          </p:stCondLst>
                                        </p:cTn>
                                        <p:tgtEl>
                                          <p:spTgt spid="7"/>
                                        </p:tgtEl>
                                        <p:attrNameLst>
                                          <p:attrName>style.visibility</p:attrName>
                                        </p:attrNameLst>
                                      </p:cBhvr>
                                      <p:to>
                                        <p:strVal val="visible"/>
                                      </p:to>
                                    </p:set>
                                    <p:animEffect>
                                      <p:cBhvr>
                                        <p:cTn id="32" dur="750"/>
                                        <p:tgtEl>
                                          <p:spTgt spid="7"/>
                                        </p:tgtEl>
                                      </p:cBhvr>
                                    </p:animEffect>
                                  </p:childTnLst>
                                </p:cTn>
                              </p:par>
                            </p:childTnLst>
                          </p:cTn>
                        </p:par>
                        <p:par>
                          <p:cTn id="33" fill="hold">
                            <p:stCondLst>
                              <p:cond delay="239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p:cBhvr>
                                        <p:cTn id="36" dur="500"/>
                                        <p:tgtEl>
                                          <p:spTgt spid="11"/>
                                        </p:tgtEl>
                                      </p:cBhvr>
                                    </p:animEffect>
                                  </p:childTnLst>
                                </p:cTn>
                              </p:par>
                            </p:childTnLst>
                          </p:cTn>
                        </p:par>
                        <p:par>
                          <p:cTn id="37" fill="hold">
                            <p:stCondLst>
                              <p:cond delay="289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p:cBhvr>
                                        <p:cTn id="4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bldLvl="0" autoUpdateAnimBg="0"/>
      <p:bldP spid="11" grpId="0" bldLvl="0" autoUpdateAnimBg="0"/>
      <p:bldP spid="15"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3.2</a:t>
            </a:r>
            <a:r>
              <a:rPr lang="zh-CN" altLang="en-US" sz="2000" dirty="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产品形式</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grpSp>
        <p:nvGrpSpPr>
          <p:cNvPr id="29" name="组合 28"/>
          <p:cNvGrpSpPr/>
          <p:nvPr/>
        </p:nvGrpSpPr>
        <p:grpSpPr>
          <a:xfrm rot="3152971">
            <a:off x="958645" y="1474488"/>
            <a:ext cx="3988520" cy="1628163"/>
            <a:chOff x="2482316" y="2299046"/>
            <a:chExt cx="4752528" cy="1940039"/>
          </a:xfrm>
        </p:grpSpPr>
        <p:sp>
          <p:nvSpPr>
            <p:cNvPr id="30" name="矩形 29"/>
            <p:cNvSpPr/>
            <p:nvPr/>
          </p:nvSpPr>
          <p:spPr>
            <a:xfrm>
              <a:off x="2482316" y="4221085"/>
              <a:ext cx="4752528" cy="180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3"/>
            <p:cNvSpPr/>
            <p:nvPr/>
          </p:nvSpPr>
          <p:spPr>
            <a:xfrm>
              <a:off x="2626332" y="3933053"/>
              <a:ext cx="4464497" cy="29117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6"/>
            <p:cNvSpPr/>
            <p:nvPr/>
          </p:nvSpPr>
          <p:spPr>
            <a:xfrm>
              <a:off x="3491881" y="2299046"/>
              <a:ext cx="2448272" cy="1925180"/>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ysClr val="window" lastClr="FFFFFF"/>
            </a:solidFill>
            <a:ln w="25400" cap="flat" cmpd="sng" algn="ctr">
              <a:noFill/>
              <a:prstDash val="solid"/>
            </a:ln>
            <a:effectLst>
              <a:outerShdw blurRad="50800" dist="38100" dir="16200000" sx="101000" sy="101000"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6"/>
            <p:cNvSpPr/>
            <p:nvPr/>
          </p:nvSpPr>
          <p:spPr>
            <a:xfrm>
              <a:off x="3563889" y="2405560"/>
              <a:ext cx="2308825" cy="181552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3399FF"/>
            </a:solidFill>
            <a:ln w="25400" cap="flat" cmpd="sng" algn="ctr">
              <a:noFill/>
              <a:prstDash val="solid"/>
            </a:ln>
            <a:effectLst>
              <a:innerShdw blurRad="114300">
                <a:srgbClr val="7C3B06"/>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4" name="矩形 33"/>
          <p:cNvSpPr/>
          <p:nvPr/>
        </p:nvSpPr>
        <p:spPr>
          <a:xfrm rot="5400000">
            <a:off x="1780256" y="2146870"/>
            <a:ext cx="938922" cy="16765"/>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TextBox 34"/>
          <p:cNvSpPr txBox="1"/>
          <p:nvPr/>
        </p:nvSpPr>
        <p:spPr>
          <a:xfrm>
            <a:off x="2311005" y="1751226"/>
            <a:ext cx="1215339" cy="418191"/>
          </a:xfrm>
          <a:prstGeom prst="rect">
            <a:avLst/>
          </a:prstGeom>
          <a:noFill/>
        </p:spPr>
        <p:txBody>
          <a:bodyPr wrap="square" rtlCol="0">
            <a:spAutoFit/>
          </a:bodyPr>
          <a:lstStyle/>
          <a:p>
            <a:pPr lvl="0">
              <a:lnSpc>
                <a:spcPct val="150000"/>
              </a:lnSpc>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线下门店</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1761384" y="1916736"/>
            <a:ext cx="64983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01</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37" name="组合 36"/>
          <p:cNvGrpSpPr/>
          <p:nvPr/>
        </p:nvGrpSpPr>
        <p:grpSpPr>
          <a:xfrm>
            <a:off x="4373626" y="784740"/>
            <a:ext cx="1615693" cy="3988520"/>
            <a:chOff x="4087898" y="1096515"/>
            <a:chExt cx="1615693" cy="3988520"/>
          </a:xfrm>
        </p:grpSpPr>
        <p:sp>
          <p:nvSpPr>
            <p:cNvPr id="38" name="矩形 37"/>
            <p:cNvSpPr/>
            <p:nvPr/>
          </p:nvSpPr>
          <p:spPr>
            <a:xfrm rot="3152971">
              <a:off x="2329001" y="3083222"/>
              <a:ext cx="3988520" cy="15106"/>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
            <p:cNvSpPr/>
            <p:nvPr/>
          </p:nvSpPr>
          <p:spPr>
            <a:xfrm rot="3152971">
              <a:off x="2550768" y="2891307"/>
              <a:ext cx="3746792" cy="244363"/>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6"/>
            <p:cNvSpPr/>
            <p:nvPr/>
          </p:nvSpPr>
          <p:spPr>
            <a:xfrm rot="3152971">
              <a:off x="3868399" y="1693722"/>
              <a:ext cx="2054692" cy="1615693"/>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ysClr val="window" lastClr="FFFFFF"/>
            </a:solidFill>
            <a:ln w="25400" cap="flat" cmpd="sng" algn="ctr">
              <a:noFill/>
              <a:prstDash val="solid"/>
            </a:ln>
            <a:effectLst>
              <a:outerShdw blurRad="50800" dist="38100" dir="16200000" sx="101000" sy="101000"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6"/>
            <p:cNvSpPr/>
            <p:nvPr/>
          </p:nvSpPr>
          <p:spPr>
            <a:xfrm rot="3152971">
              <a:off x="3893643" y="1767634"/>
              <a:ext cx="1937662" cy="152366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0070C0"/>
            </a:solidFill>
            <a:ln w="25400" cap="flat" cmpd="sng" algn="ctr">
              <a:noFill/>
              <a:prstDash val="solid"/>
            </a:ln>
            <a:effectLst>
              <a:innerShdw blurRad="114300">
                <a:srgbClr val="7C3B06"/>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矩形 41"/>
          <p:cNvSpPr/>
          <p:nvPr/>
        </p:nvSpPr>
        <p:spPr>
          <a:xfrm rot="5400000">
            <a:off x="4092609" y="2146870"/>
            <a:ext cx="938922" cy="16765"/>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TextBox 42"/>
          <p:cNvSpPr txBox="1"/>
          <p:nvPr/>
        </p:nvSpPr>
        <p:spPr>
          <a:xfrm>
            <a:off x="4073738" y="1916736"/>
            <a:ext cx="63615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02</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4609333" y="1751226"/>
            <a:ext cx="1215339" cy="418191"/>
          </a:xfrm>
          <a:prstGeom prst="rect">
            <a:avLst/>
          </a:prstGeom>
          <a:noFill/>
        </p:spPr>
        <p:txBody>
          <a:bodyPr wrap="square" rtlCol="0">
            <a:spAutoFit/>
          </a:bodyPr>
          <a:lstStyle/>
          <a:p>
            <a:pPr lvl="0">
              <a:lnSpc>
                <a:spcPct val="150000"/>
              </a:lnSpc>
              <a:defRPr/>
            </a:pPr>
            <a:r>
              <a:rPr lang="zh-CN" altLang="en-US" sz="1600" b="1" kern="0" dirty="0">
                <a:solidFill>
                  <a:sysClr val="window" lastClr="FFFFFF"/>
                </a:solidFill>
                <a:latin typeface="微软雅黑" pitchFamily="34" charset="-122"/>
                <a:ea typeface="微软雅黑" pitchFamily="34" charset="-122"/>
              </a:rPr>
              <a:t>手</a:t>
            </a:r>
            <a:r>
              <a:rPr lang="zh-CN" altLang="en-US" sz="1600" b="1" kern="0" dirty="0" smtClean="0">
                <a:solidFill>
                  <a:sysClr val="window" lastClr="FFFFFF"/>
                </a:solidFill>
                <a:latin typeface="微软雅黑" pitchFamily="34" charset="-122"/>
                <a:ea typeface="微软雅黑" pitchFamily="34" charset="-122"/>
              </a:rPr>
              <a:t>机</a:t>
            </a:r>
            <a:r>
              <a:rPr lang="en-US" altLang="zh-CN" sz="1600" b="1" kern="0" dirty="0" smtClean="0">
                <a:solidFill>
                  <a:sysClr val="window" lastClr="FFFFFF"/>
                </a:solidFill>
                <a:latin typeface="微软雅黑" pitchFamily="34" charset="-122"/>
                <a:ea typeface="微软雅黑" pitchFamily="34" charset="-122"/>
              </a:rPr>
              <a:t>APP</a:t>
            </a:r>
            <a:endParaRPr lang="zh-CN" altLang="en-US" sz="1600" b="1" kern="0" dirty="0">
              <a:solidFill>
                <a:sysClr val="window" lastClr="FFFFFF"/>
              </a:solidFill>
              <a:latin typeface="微软雅黑" pitchFamily="34" charset="-122"/>
              <a:ea typeface="微软雅黑" pitchFamily="34" charset="-122"/>
            </a:endParaRPr>
          </a:p>
        </p:txBody>
      </p:sp>
      <p:grpSp>
        <p:nvGrpSpPr>
          <p:cNvPr id="45" name="组合 44"/>
          <p:cNvGrpSpPr/>
          <p:nvPr/>
        </p:nvGrpSpPr>
        <p:grpSpPr>
          <a:xfrm>
            <a:off x="6672300" y="784740"/>
            <a:ext cx="1615693" cy="3988520"/>
            <a:chOff x="6386572" y="1096515"/>
            <a:chExt cx="1615693" cy="3988520"/>
          </a:xfrm>
        </p:grpSpPr>
        <p:sp>
          <p:nvSpPr>
            <p:cNvPr id="46" name="矩形 45"/>
            <p:cNvSpPr/>
            <p:nvPr/>
          </p:nvSpPr>
          <p:spPr>
            <a:xfrm rot="3152971">
              <a:off x="4627675" y="3083222"/>
              <a:ext cx="3988520" cy="15106"/>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3"/>
            <p:cNvSpPr/>
            <p:nvPr/>
          </p:nvSpPr>
          <p:spPr>
            <a:xfrm rot="3152971">
              <a:off x="4849442" y="2891307"/>
              <a:ext cx="3746792" cy="244363"/>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6"/>
            <p:cNvSpPr/>
            <p:nvPr/>
          </p:nvSpPr>
          <p:spPr>
            <a:xfrm rot="3152971">
              <a:off x="6167073" y="1693722"/>
              <a:ext cx="2054692" cy="1615693"/>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ysClr val="window" lastClr="FFFFFF"/>
            </a:solidFill>
            <a:ln w="25400" cap="flat" cmpd="sng" algn="ctr">
              <a:noFill/>
              <a:prstDash val="solid"/>
            </a:ln>
            <a:effectLst>
              <a:outerShdw blurRad="50800" dist="38100" dir="16200000" sx="101000" sy="101000"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6"/>
            <p:cNvSpPr/>
            <p:nvPr/>
          </p:nvSpPr>
          <p:spPr>
            <a:xfrm rot="3152971">
              <a:off x="6192317" y="1767634"/>
              <a:ext cx="1937662" cy="152366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0099FF"/>
            </a:solidFill>
            <a:ln w="25400" cap="flat" cmpd="sng" algn="ctr">
              <a:noFill/>
              <a:prstDash val="solid"/>
            </a:ln>
            <a:effectLst>
              <a:innerShdw blurRad="114300">
                <a:srgbClr val="9BBB59">
                  <a:lumMod val="50000"/>
                </a:srgb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0" name="矩形 49"/>
          <p:cNvSpPr/>
          <p:nvPr/>
        </p:nvSpPr>
        <p:spPr>
          <a:xfrm rot="5400000">
            <a:off x="6383982" y="2146870"/>
            <a:ext cx="938922" cy="16765"/>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TextBox 50"/>
          <p:cNvSpPr txBox="1"/>
          <p:nvPr/>
        </p:nvSpPr>
        <p:spPr>
          <a:xfrm>
            <a:off x="6365109" y="1916736"/>
            <a:ext cx="643457"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03</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2" name="TextBox 51"/>
          <p:cNvSpPr txBox="1"/>
          <p:nvPr/>
        </p:nvSpPr>
        <p:spPr>
          <a:xfrm>
            <a:off x="6907662" y="1751226"/>
            <a:ext cx="1215339" cy="418191"/>
          </a:xfrm>
          <a:prstGeom prst="rect">
            <a:avLst/>
          </a:prstGeom>
          <a:noFill/>
        </p:spPr>
        <p:txBody>
          <a:bodyPr wrap="square" rtlCol="0">
            <a:spAutoFit/>
          </a:bodyPr>
          <a:lstStyle/>
          <a:p>
            <a:pPr lvl="0">
              <a:lnSpc>
                <a:spcPct val="150000"/>
              </a:lnSpc>
              <a:defRPr/>
            </a:pPr>
            <a:r>
              <a:rPr lang="zh-CN" altLang="en-US" sz="1600" b="1" kern="0" dirty="0" smtClean="0">
                <a:solidFill>
                  <a:sysClr val="window" lastClr="FFFFFF"/>
                </a:solidFill>
                <a:latin typeface="微软雅黑" pitchFamily="34" charset="-122"/>
                <a:ea typeface="微软雅黑" pitchFamily="34" charset="-122"/>
              </a:rPr>
              <a:t>电脑客户端</a:t>
            </a:r>
            <a:endParaRPr lang="zh-CN" altLang="en-US" sz="1600" b="1" kern="0" dirty="0">
              <a:solidFill>
                <a:sysClr val="window" lastClr="FFFFFF"/>
              </a:solidFill>
              <a:latin typeface="微软雅黑" pitchFamily="34" charset="-122"/>
              <a:ea typeface="微软雅黑" pitchFamily="34" charset="-122"/>
            </a:endParaRPr>
          </a:p>
        </p:txBody>
      </p:sp>
      <p:pic>
        <p:nvPicPr>
          <p:cNvPr id="53" name="Picture 126" descr="17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27584" y="2534158"/>
            <a:ext cx="1587641" cy="220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Freeform 11"/>
          <p:cNvSpPr>
            <a:spLocks noEditPoints="1"/>
          </p:cNvSpPr>
          <p:nvPr/>
        </p:nvSpPr>
        <p:spPr bwMode="auto">
          <a:xfrm>
            <a:off x="2447487" y="2285828"/>
            <a:ext cx="942374" cy="622002"/>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
          <p:cNvSpPr>
            <a:spLocks noEditPoints="1"/>
          </p:cNvSpPr>
          <p:nvPr/>
        </p:nvSpPr>
        <p:spPr bwMode="auto">
          <a:xfrm>
            <a:off x="4898572" y="2187967"/>
            <a:ext cx="537524" cy="861007"/>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noEditPoints="1"/>
          </p:cNvSpPr>
          <p:nvPr/>
        </p:nvSpPr>
        <p:spPr bwMode="auto">
          <a:xfrm>
            <a:off x="7036025" y="2316846"/>
            <a:ext cx="880160" cy="662279"/>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TextBox 84"/>
          <p:cNvSpPr txBox="1">
            <a:spLocks noChangeArrowheads="1"/>
          </p:cNvSpPr>
          <p:nvPr/>
        </p:nvSpPr>
        <p:spPr bwMode="auto">
          <a:xfrm>
            <a:off x="2470832" y="4159107"/>
            <a:ext cx="5759562" cy="57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100"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sz="1100" dirty="0" smtClean="0">
                <a:solidFill>
                  <a:srgbClr val="595959"/>
                </a:solidFill>
                <a:latin typeface="微软雅黑" pitchFamily="34" charset="-122"/>
                <a:ea typeface="微软雅黑" pitchFamily="34" charset="-122"/>
                <a:sym typeface="微软雅黑" pitchFamily="34" charset="-122"/>
              </a:rPr>
              <a:t>，</a:t>
            </a:r>
            <a:r>
              <a:rPr lang="zh-CN" altLang="en-US" sz="11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100" dirty="0" smtClean="0">
                <a:solidFill>
                  <a:srgbClr val="595959"/>
                </a:solidFill>
                <a:latin typeface="微软雅黑" pitchFamily="34" charset="-122"/>
                <a:ea typeface="微软雅黑" pitchFamily="34" charset="-122"/>
                <a:sym typeface="微软雅黑" pitchFamily="34" charset="-122"/>
              </a:rPr>
              <a:t>，</a:t>
            </a:r>
            <a:r>
              <a:rPr lang="zh-CN" altLang="en-US" sz="11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100" dirty="0" smtClean="0">
                <a:solidFill>
                  <a:srgbClr val="595959"/>
                </a:solidFill>
                <a:latin typeface="微软雅黑" pitchFamily="34" charset="-122"/>
                <a:ea typeface="微软雅黑" pitchFamily="34" charset="-122"/>
                <a:sym typeface="微软雅黑" pitchFamily="34" charset="-122"/>
              </a:rPr>
              <a:t>，</a:t>
            </a:r>
            <a:r>
              <a:rPr lang="zh-CN" altLang="en-US" sz="11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100" dirty="0" smtClean="0">
                <a:solidFill>
                  <a:srgbClr val="595959"/>
                </a:solidFill>
                <a:latin typeface="微软雅黑" pitchFamily="34" charset="-122"/>
                <a:ea typeface="微软雅黑" pitchFamily="34" charset="-122"/>
                <a:sym typeface="微软雅黑" pitchFamily="34" charset="-122"/>
              </a:rPr>
              <a:t>，里</a:t>
            </a:r>
            <a:r>
              <a:rPr lang="zh-CN" altLang="en-US" sz="1100" dirty="0">
                <a:solidFill>
                  <a:srgbClr val="595959"/>
                </a:solidFill>
                <a:latin typeface="微软雅黑" pitchFamily="34" charset="-122"/>
                <a:ea typeface="微软雅黑" pitchFamily="34" charset="-122"/>
                <a:sym typeface="微软雅黑" pitchFamily="34" charset="-122"/>
              </a:rPr>
              <a:t>输入产品形式的简介</a:t>
            </a:r>
            <a:r>
              <a:rPr lang="zh-CN" altLang="en-US" sz="1100" dirty="0" smtClean="0">
                <a:solidFill>
                  <a:srgbClr val="595959"/>
                </a:solidFill>
                <a:latin typeface="微软雅黑" pitchFamily="34" charset="-122"/>
                <a:ea typeface="微软雅黑" pitchFamily="34" charset="-122"/>
                <a:sym typeface="微软雅黑" pitchFamily="34" charset="-122"/>
              </a:rPr>
              <a:t>，</a:t>
            </a:r>
            <a:r>
              <a:rPr lang="zh-CN" altLang="en-US" sz="11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a:t>
            </a:r>
            <a:r>
              <a:rPr lang="zh-CN" altLang="en-US" sz="1100" dirty="0" smtClean="0">
                <a:solidFill>
                  <a:srgbClr val="595959"/>
                </a:solidFill>
                <a:latin typeface="微软雅黑" pitchFamily="34" charset="-122"/>
                <a:ea typeface="微软雅黑" pitchFamily="34" charset="-122"/>
                <a:sym typeface="微软雅黑" pitchFamily="34" charset="-122"/>
              </a:rPr>
              <a:t>的</a:t>
            </a:r>
            <a:endParaRPr lang="zh-CN" altLang="en-US" sz="1100" dirty="0">
              <a:solidFill>
                <a:srgbClr val="595959"/>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7851346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750"/>
                                            <p:tgtEl>
                                              <p:spTgt spid="29"/>
                                            </p:tgtEl>
                                          </p:cBhvr>
                                        </p:animEffect>
                                      </p:childTnLst>
                                    </p:cTn>
                                  </p:par>
                                  <p:par>
                                    <p:cTn id="16" presetID="2" presetClass="entr" presetSubtype="1" fill="hold" grpId="0" nodeType="withEffect" p14:presetBounceEnd="50000">
                                      <p:stCondLst>
                                        <p:cond delay="250"/>
                                      </p:stCondLst>
                                      <p:childTnLst>
                                        <p:set>
                                          <p:cBhvr>
                                            <p:cTn id="17" dur="1" fill="hold">
                                              <p:stCondLst>
                                                <p:cond delay="0"/>
                                              </p:stCondLst>
                                            </p:cTn>
                                            <p:tgtEl>
                                              <p:spTgt spid="34"/>
                                            </p:tgtEl>
                                            <p:attrNameLst>
                                              <p:attrName>style.visibility</p:attrName>
                                            </p:attrNameLst>
                                          </p:cBhvr>
                                          <p:to>
                                            <p:strVal val="visible"/>
                                          </p:to>
                                        </p:set>
                                        <p:anim calcmode="lin" valueType="num" p14:bounceEnd="50000">
                                          <p:cBhvr additive="base">
                                            <p:cTn id="18"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34"/>
                                            </p:tgtEl>
                                            <p:attrNameLst>
                                              <p:attrName>ppt_y</p:attrName>
                                            </p:attrNameLst>
                                          </p:cBhvr>
                                          <p:tavLst>
                                            <p:tav tm="0">
                                              <p:val>
                                                <p:strVal val="0-#ppt_h/2"/>
                                              </p:val>
                                            </p:tav>
                                            <p:tav tm="100000">
                                              <p:val>
                                                <p:strVal val="#ppt_y"/>
                                              </p:val>
                                            </p:tav>
                                          </p:tavLst>
                                        </p:anim>
                                      </p:childTnLst>
                                    </p:cTn>
                                  </p:par>
                                </p:childTnLst>
                              </p:cTn>
                            </p:par>
                            <p:par>
                              <p:cTn id="20" fill="hold">
                                <p:stCondLst>
                                  <p:cond delay="1390"/>
                                </p:stCondLst>
                                <p:childTnLst>
                                  <p:par>
                                    <p:cTn id="21" presetID="22" presetClass="entr" presetSubtype="2"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1890"/>
                                </p:stCondLst>
                                <p:childTnLst>
                                  <p:par>
                                    <p:cTn id="28" presetID="42"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anim calcmode="lin" valueType="num">
                                          <p:cBhvr>
                                            <p:cTn id="31" dur="1000" fill="hold"/>
                                            <p:tgtEl>
                                              <p:spTgt spid="54"/>
                                            </p:tgtEl>
                                            <p:attrNameLst>
                                              <p:attrName>ppt_x</p:attrName>
                                            </p:attrNameLst>
                                          </p:cBhvr>
                                          <p:tavLst>
                                            <p:tav tm="0">
                                              <p:val>
                                                <p:strVal val="#ppt_x"/>
                                              </p:val>
                                            </p:tav>
                                            <p:tav tm="100000">
                                              <p:val>
                                                <p:strVal val="#ppt_x"/>
                                              </p:val>
                                            </p:tav>
                                          </p:tavLst>
                                        </p:anim>
                                        <p:anim calcmode="lin" valueType="num">
                                          <p:cBhvr>
                                            <p:cTn id="32" dur="1000" fill="hold"/>
                                            <p:tgtEl>
                                              <p:spTgt spid="54"/>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25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750"/>
                                            <p:tgtEl>
                                              <p:spTgt spid="37"/>
                                            </p:tgtEl>
                                          </p:cBhvr>
                                        </p:animEffect>
                                      </p:childTnLst>
                                    </p:cTn>
                                  </p:par>
                                  <p:par>
                                    <p:cTn id="36" presetID="2" presetClass="entr" presetSubtype="1" fill="hold" grpId="0" nodeType="withEffect" p14:presetBounceEnd="50000">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14:bounceEnd="50000">
                                          <p:cBhvr additive="base">
                                            <p:cTn id="3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42"/>
                                            </p:tgtEl>
                                            <p:attrNameLst>
                                              <p:attrName>ppt_y</p:attrName>
                                            </p:attrNameLst>
                                          </p:cBhvr>
                                          <p:tavLst>
                                            <p:tav tm="0">
                                              <p:val>
                                                <p:strVal val="0-#ppt_h/2"/>
                                              </p:val>
                                            </p:tav>
                                            <p:tav tm="100000">
                                              <p:val>
                                                <p:strVal val="#ppt_y"/>
                                              </p:val>
                                            </p:tav>
                                          </p:tavLst>
                                        </p:anim>
                                      </p:childTnLst>
                                    </p:cTn>
                                  </p:par>
                                </p:childTnLst>
                              </p:cTn>
                            </p:par>
                            <p:par>
                              <p:cTn id="40" fill="hold">
                                <p:stCondLst>
                                  <p:cond delay="2890"/>
                                </p:stCondLst>
                                <p:childTnLst>
                                  <p:par>
                                    <p:cTn id="41" presetID="22" presetClass="entr" presetSubtype="2"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right)">
                                          <p:cBhvr>
                                            <p:cTn id="43" dur="500"/>
                                            <p:tgtEl>
                                              <p:spTgt spid="4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par>
                              <p:cTn id="47" fill="hold">
                                <p:stCondLst>
                                  <p:cond delay="3390"/>
                                </p:stCondLst>
                                <p:childTnLst>
                                  <p:par>
                                    <p:cTn id="48" presetID="42" presetClass="entr" presetSubtype="0"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1000"/>
                                            <p:tgtEl>
                                              <p:spTgt spid="55"/>
                                            </p:tgtEl>
                                          </p:cBhvr>
                                        </p:animEffect>
                                        <p:anim calcmode="lin" valueType="num">
                                          <p:cBhvr>
                                            <p:cTn id="51" dur="1000" fill="hold"/>
                                            <p:tgtEl>
                                              <p:spTgt spid="55"/>
                                            </p:tgtEl>
                                            <p:attrNameLst>
                                              <p:attrName>ppt_x</p:attrName>
                                            </p:attrNameLst>
                                          </p:cBhvr>
                                          <p:tavLst>
                                            <p:tav tm="0">
                                              <p:val>
                                                <p:strVal val="#ppt_x"/>
                                              </p:val>
                                            </p:tav>
                                            <p:tav tm="100000">
                                              <p:val>
                                                <p:strVal val="#ppt_x"/>
                                              </p:val>
                                            </p:tav>
                                          </p:tavLst>
                                        </p:anim>
                                        <p:anim calcmode="lin" valueType="num">
                                          <p:cBhvr>
                                            <p:cTn id="52" dur="1000" fill="hold"/>
                                            <p:tgtEl>
                                              <p:spTgt spid="55"/>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750"/>
                                            <p:tgtEl>
                                              <p:spTgt spid="45"/>
                                            </p:tgtEl>
                                          </p:cBhvr>
                                        </p:animEffect>
                                      </p:childTnLst>
                                    </p:cTn>
                                  </p:par>
                                  <p:par>
                                    <p:cTn id="56" presetID="2" presetClass="entr" presetSubtype="1" fill="hold" grpId="0" nodeType="withEffect" p14:presetBounceEnd="50000">
                                      <p:stCondLst>
                                        <p:cond delay="750"/>
                                      </p:stCondLst>
                                      <p:childTnLst>
                                        <p:set>
                                          <p:cBhvr>
                                            <p:cTn id="57" dur="1" fill="hold">
                                              <p:stCondLst>
                                                <p:cond delay="0"/>
                                              </p:stCondLst>
                                            </p:cTn>
                                            <p:tgtEl>
                                              <p:spTgt spid="50"/>
                                            </p:tgtEl>
                                            <p:attrNameLst>
                                              <p:attrName>style.visibility</p:attrName>
                                            </p:attrNameLst>
                                          </p:cBhvr>
                                          <p:to>
                                            <p:strVal val="visible"/>
                                          </p:to>
                                        </p:set>
                                        <p:anim calcmode="lin" valueType="num" p14:bounceEnd="50000">
                                          <p:cBhvr additive="base">
                                            <p:cTn id="58"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50"/>
                                            </p:tgtEl>
                                            <p:attrNameLst>
                                              <p:attrName>ppt_y</p:attrName>
                                            </p:attrNameLst>
                                          </p:cBhvr>
                                          <p:tavLst>
                                            <p:tav tm="0">
                                              <p:val>
                                                <p:strVal val="0-#ppt_h/2"/>
                                              </p:val>
                                            </p:tav>
                                            <p:tav tm="100000">
                                              <p:val>
                                                <p:strVal val="#ppt_y"/>
                                              </p:val>
                                            </p:tav>
                                          </p:tavLst>
                                        </p:anim>
                                      </p:childTnLst>
                                    </p:cTn>
                                  </p:par>
                                </p:childTnLst>
                              </p:cTn>
                            </p:par>
                            <p:par>
                              <p:cTn id="60" fill="hold">
                                <p:stCondLst>
                                  <p:cond delay="4640"/>
                                </p:stCondLst>
                                <p:childTnLst>
                                  <p:par>
                                    <p:cTn id="61" presetID="22" presetClass="entr" presetSubtype="2"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right)">
                                          <p:cBhvr>
                                            <p:cTn id="63" dur="500"/>
                                            <p:tgtEl>
                                              <p:spTgt spid="5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5140"/>
                                </p:stCondLst>
                                <p:childTnLst>
                                  <p:par>
                                    <p:cTn id="68" presetID="42"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childTnLst>
                              </p:cTn>
                            </p:par>
                            <p:par>
                              <p:cTn id="73" fill="hold">
                                <p:stCondLst>
                                  <p:cond delay="6140"/>
                                </p:stCondLst>
                                <p:childTnLst>
                                  <p:par>
                                    <p:cTn id="74" presetID="14" presetClass="entr" presetSubtype="10"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randombar(horizontal)">
                                          <p:cBhvr>
                                            <p:cTn id="76" dur="500"/>
                                            <p:tgtEl>
                                              <p:spTgt spid="53"/>
                                            </p:tgtEl>
                                          </p:cBhvr>
                                        </p:animEffect>
                                      </p:childTnLst>
                                    </p:cTn>
                                  </p:par>
                                </p:childTnLst>
                              </p:cTn>
                            </p:par>
                            <p:par>
                              <p:cTn id="77" fill="hold">
                                <p:stCondLst>
                                  <p:cond delay="6640"/>
                                </p:stCondLst>
                                <p:childTnLst>
                                  <p:par>
                                    <p:cTn id="78" presetID="22" presetClass="entr" presetSubtype="1" fill="hold" nodeType="afterEffect">
                                      <p:stCondLst>
                                        <p:cond delay="0"/>
                                      </p:stCondLst>
                                      <p:childTnLst>
                                        <p:set>
                                          <p:cBhvr>
                                            <p:cTn id="79" dur="1" fill="hold">
                                              <p:stCondLst>
                                                <p:cond delay="0"/>
                                              </p:stCondLst>
                                            </p:cTn>
                                            <p:tgtEl>
                                              <p:spTgt spid="57">
                                                <p:txEl>
                                                  <p:pRg st="0" end="0"/>
                                                </p:txEl>
                                              </p:spTgt>
                                            </p:tgtEl>
                                            <p:attrNameLst>
                                              <p:attrName>style.visibility</p:attrName>
                                            </p:attrNameLst>
                                          </p:cBhvr>
                                          <p:to>
                                            <p:strVal val="visible"/>
                                          </p:to>
                                        </p:set>
                                        <p:animEffect transition="in" filter="wipe(up)">
                                          <p:cBhvr>
                                            <p:cTn id="80" dur="500"/>
                                            <p:tgtEl>
                                              <p:spTgt spid="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4" grpId="0" animBg="1"/>
          <p:bldP spid="35" grpId="0"/>
          <p:bldP spid="36" grpId="0"/>
          <p:bldP spid="42" grpId="0" animBg="1"/>
          <p:bldP spid="43" grpId="0"/>
          <p:bldP spid="44" grpId="0"/>
          <p:bldP spid="50" grpId="0" animBg="1"/>
          <p:bldP spid="51" grpId="0"/>
          <p:bldP spid="52" grpId="0"/>
          <p:bldP spid="54" grpId="0" animBg="1"/>
          <p:bldP spid="55" grpId="0" animBg="1"/>
          <p:bldP spid="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750"/>
                                            <p:tgtEl>
                                              <p:spTgt spid="29"/>
                                            </p:tgtEl>
                                          </p:cBhvr>
                                        </p:animEffect>
                                      </p:childTnLst>
                                    </p:cTn>
                                  </p:par>
                                  <p:par>
                                    <p:cTn id="16" presetID="2" presetClass="entr" presetSubtype="1" fill="hold" grpId="0" nodeType="withEffect">
                                      <p:stCondLst>
                                        <p:cond delay="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ppt_x"/>
                                              </p:val>
                                            </p:tav>
                                            <p:tav tm="100000">
                                              <p:val>
                                                <p:strVal val="#ppt_x"/>
                                              </p:val>
                                            </p:tav>
                                          </p:tavLst>
                                        </p:anim>
                                        <p:anim calcmode="lin" valueType="num">
                                          <p:cBhvr additive="base">
                                            <p:cTn id="19" dur="500" fill="hold"/>
                                            <p:tgtEl>
                                              <p:spTgt spid="34"/>
                                            </p:tgtEl>
                                            <p:attrNameLst>
                                              <p:attrName>ppt_y</p:attrName>
                                            </p:attrNameLst>
                                          </p:cBhvr>
                                          <p:tavLst>
                                            <p:tav tm="0">
                                              <p:val>
                                                <p:strVal val="0-#ppt_h/2"/>
                                              </p:val>
                                            </p:tav>
                                            <p:tav tm="100000">
                                              <p:val>
                                                <p:strVal val="#ppt_y"/>
                                              </p:val>
                                            </p:tav>
                                          </p:tavLst>
                                        </p:anim>
                                      </p:childTnLst>
                                    </p:cTn>
                                  </p:par>
                                </p:childTnLst>
                              </p:cTn>
                            </p:par>
                            <p:par>
                              <p:cTn id="20" fill="hold">
                                <p:stCondLst>
                                  <p:cond delay="1390"/>
                                </p:stCondLst>
                                <p:childTnLst>
                                  <p:par>
                                    <p:cTn id="21" presetID="22" presetClass="entr" presetSubtype="2"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1890"/>
                                </p:stCondLst>
                                <p:childTnLst>
                                  <p:par>
                                    <p:cTn id="28" presetID="42"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anim calcmode="lin" valueType="num">
                                          <p:cBhvr>
                                            <p:cTn id="31" dur="1000" fill="hold"/>
                                            <p:tgtEl>
                                              <p:spTgt spid="54"/>
                                            </p:tgtEl>
                                            <p:attrNameLst>
                                              <p:attrName>ppt_x</p:attrName>
                                            </p:attrNameLst>
                                          </p:cBhvr>
                                          <p:tavLst>
                                            <p:tav tm="0">
                                              <p:val>
                                                <p:strVal val="#ppt_x"/>
                                              </p:val>
                                            </p:tav>
                                            <p:tav tm="100000">
                                              <p:val>
                                                <p:strVal val="#ppt_x"/>
                                              </p:val>
                                            </p:tav>
                                          </p:tavLst>
                                        </p:anim>
                                        <p:anim calcmode="lin" valueType="num">
                                          <p:cBhvr>
                                            <p:cTn id="32" dur="1000" fill="hold"/>
                                            <p:tgtEl>
                                              <p:spTgt spid="54"/>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25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750"/>
                                            <p:tgtEl>
                                              <p:spTgt spid="37"/>
                                            </p:tgtEl>
                                          </p:cBhvr>
                                        </p:animEffect>
                                      </p:childTnLst>
                                    </p:cTn>
                                  </p:par>
                                  <p:par>
                                    <p:cTn id="36" presetID="2" presetClass="entr" presetSubtype="1"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ppt_x"/>
                                              </p:val>
                                            </p:tav>
                                            <p:tav tm="100000">
                                              <p:val>
                                                <p:strVal val="#ppt_x"/>
                                              </p:val>
                                            </p:tav>
                                          </p:tavLst>
                                        </p:anim>
                                        <p:anim calcmode="lin" valueType="num">
                                          <p:cBhvr additive="base">
                                            <p:cTn id="39" dur="500" fill="hold"/>
                                            <p:tgtEl>
                                              <p:spTgt spid="42"/>
                                            </p:tgtEl>
                                            <p:attrNameLst>
                                              <p:attrName>ppt_y</p:attrName>
                                            </p:attrNameLst>
                                          </p:cBhvr>
                                          <p:tavLst>
                                            <p:tav tm="0">
                                              <p:val>
                                                <p:strVal val="0-#ppt_h/2"/>
                                              </p:val>
                                            </p:tav>
                                            <p:tav tm="100000">
                                              <p:val>
                                                <p:strVal val="#ppt_y"/>
                                              </p:val>
                                            </p:tav>
                                          </p:tavLst>
                                        </p:anim>
                                      </p:childTnLst>
                                    </p:cTn>
                                  </p:par>
                                </p:childTnLst>
                              </p:cTn>
                            </p:par>
                            <p:par>
                              <p:cTn id="40" fill="hold">
                                <p:stCondLst>
                                  <p:cond delay="2890"/>
                                </p:stCondLst>
                                <p:childTnLst>
                                  <p:par>
                                    <p:cTn id="41" presetID="22" presetClass="entr" presetSubtype="2"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right)">
                                          <p:cBhvr>
                                            <p:cTn id="43" dur="500"/>
                                            <p:tgtEl>
                                              <p:spTgt spid="4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par>
                              <p:cTn id="47" fill="hold">
                                <p:stCondLst>
                                  <p:cond delay="3390"/>
                                </p:stCondLst>
                                <p:childTnLst>
                                  <p:par>
                                    <p:cTn id="48" presetID="42" presetClass="entr" presetSubtype="0"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1000"/>
                                            <p:tgtEl>
                                              <p:spTgt spid="55"/>
                                            </p:tgtEl>
                                          </p:cBhvr>
                                        </p:animEffect>
                                        <p:anim calcmode="lin" valueType="num">
                                          <p:cBhvr>
                                            <p:cTn id="51" dur="1000" fill="hold"/>
                                            <p:tgtEl>
                                              <p:spTgt spid="55"/>
                                            </p:tgtEl>
                                            <p:attrNameLst>
                                              <p:attrName>ppt_x</p:attrName>
                                            </p:attrNameLst>
                                          </p:cBhvr>
                                          <p:tavLst>
                                            <p:tav tm="0">
                                              <p:val>
                                                <p:strVal val="#ppt_x"/>
                                              </p:val>
                                            </p:tav>
                                            <p:tav tm="100000">
                                              <p:val>
                                                <p:strVal val="#ppt_x"/>
                                              </p:val>
                                            </p:tav>
                                          </p:tavLst>
                                        </p:anim>
                                        <p:anim calcmode="lin" valueType="num">
                                          <p:cBhvr>
                                            <p:cTn id="52" dur="1000" fill="hold"/>
                                            <p:tgtEl>
                                              <p:spTgt spid="55"/>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750"/>
                                            <p:tgtEl>
                                              <p:spTgt spid="45"/>
                                            </p:tgtEl>
                                          </p:cBhvr>
                                        </p:animEffect>
                                      </p:childTnLst>
                                    </p:cTn>
                                  </p:par>
                                  <p:par>
                                    <p:cTn id="56" presetID="2" presetClass="entr" presetSubtype="1" fill="hold" grpId="0" nodeType="withEffect">
                                      <p:stCondLst>
                                        <p:cond delay="75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fill="hold"/>
                                            <p:tgtEl>
                                              <p:spTgt spid="50"/>
                                            </p:tgtEl>
                                            <p:attrNameLst>
                                              <p:attrName>ppt_x</p:attrName>
                                            </p:attrNameLst>
                                          </p:cBhvr>
                                          <p:tavLst>
                                            <p:tav tm="0">
                                              <p:val>
                                                <p:strVal val="#ppt_x"/>
                                              </p:val>
                                            </p:tav>
                                            <p:tav tm="100000">
                                              <p:val>
                                                <p:strVal val="#ppt_x"/>
                                              </p:val>
                                            </p:tav>
                                          </p:tavLst>
                                        </p:anim>
                                        <p:anim calcmode="lin" valueType="num">
                                          <p:cBhvr additive="base">
                                            <p:cTn id="59" dur="500" fill="hold"/>
                                            <p:tgtEl>
                                              <p:spTgt spid="50"/>
                                            </p:tgtEl>
                                            <p:attrNameLst>
                                              <p:attrName>ppt_y</p:attrName>
                                            </p:attrNameLst>
                                          </p:cBhvr>
                                          <p:tavLst>
                                            <p:tav tm="0">
                                              <p:val>
                                                <p:strVal val="0-#ppt_h/2"/>
                                              </p:val>
                                            </p:tav>
                                            <p:tav tm="100000">
                                              <p:val>
                                                <p:strVal val="#ppt_y"/>
                                              </p:val>
                                            </p:tav>
                                          </p:tavLst>
                                        </p:anim>
                                      </p:childTnLst>
                                    </p:cTn>
                                  </p:par>
                                </p:childTnLst>
                              </p:cTn>
                            </p:par>
                            <p:par>
                              <p:cTn id="60" fill="hold">
                                <p:stCondLst>
                                  <p:cond delay="4640"/>
                                </p:stCondLst>
                                <p:childTnLst>
                                  <p:par>
                                    <p:cTn id="61" presetID="22" presetClass="entr" presetSubtype="2"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right)">
                                          <p:cBhvr>
                                            <p:cTn id="63" dur="500"/>
                                            <p:tgtEl>
                                              <p:spTgt spid="5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5140"/>
                                </p:stCondLst>
                                <p:childTnLst>
                                  <p:par>
                                    <p:cTn id="68" presetID="42"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childTnLst>
                              </p:cTn>
                            </p:par>
                            <p:par>
                              <p:cTn id="73" fill="hold">
                                <p:stCondLst>
                                  <p:cond delay="6140"/>
                                </p:stCondLst>
                                <p:childTnLst>
                                  <p:par>
                                    <p:cTn id="74" presetID="14" presetClass="entr" presetSubtype="10"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randombar(horizontal)">
                                          <p:cBhvr>
                                            <p:cTn id="76" dur="500"/>
                                            <p:tgtEl>
                                              <p:spTgt spid="53"/>
                                            </p:tgtEl>
                                          </p:cBhvr>
                                        </p:animEffect>
                                      </p:childTnLst>
                                    </p:cTn>
                                  </p:par>
                                </p:childTnLst>
                              </p:cTn>
                            </p:par>
                            <p:par>
                              <p:cTn id="77" fill="hold">
                                <p:stCondLst>
                                  <p:cond delay="6640"/>
                                </p:stCondLst>
                                <p:childTnLst>
                                  <p:par>
                                    <p:cTn id="78" presetID="22" presetClass="entr" presetSubtype="1" fill="hold" nodeType="afterEffect">
                                      <p:stCondLst>
                                        <p:cond delay="0"/>
                                      </p:stCondLst>
                                      <p:childTnLst>
                                        <p:set>
                                          <p:cBhvr>
                                            <p:cTn id="79" dur="1" fill="hold">
                                              <p:stCondLst>
                                                <p:cond delay="0"/>
                                              </p:stCondLst>
                                            </p:cTn>
                                            <p:tgtEl>
                                              <p:spTgt spid="57">
                                                <p:txEl>
                                                  <p:pRg st="0" end="0"/>
                                                </p:txEl>
                                              </p:spTgt>
                                            </p:tgtEl>
                                            <p:attrNameLst>
                                              <p:attrName>style.visibility</p:attrName>
                                            </p:attrNameLst>
                                          </p:cBhvr>
                                          <p:to>
                                            <p:strVal val="visible"/>
                                          </p:to>
                                        </p:set>
                                        <p:animEffect transition="in" filter="wipe(up)">
                                          <p:cBhvr>
                                            <p:cTn id="80" dur="500"/>
                                            <p:tgtEl>
                                              <p:spTgt spid="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4" grpId="0" animBg="1"/>
          <p:bldP spid="35" grpId="0"/>
          <p:bldP spid="36" grpId="0"/>
          <p:bldP spid="42" grpId="0" animBg="1"/>
          <p:bldP spid="43" grpId="0"/>
          <p:bldP spid="44" grpId="0"/>
          <p:bldP spid="50" grpId="0" animBg="1"/>
          <p:bldP spid="51" grpId="0"/>
          <p:bldP spid="52" grpId="0"/>
          <p:bldP spid="54" grpId="0" animBg="1"/>
          <p:bldP spid="55" grpId="0" animBg="1"/>
          <p:bldP spid="5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 y="-44327"/>
            <a:ext cx="9145615" cy="5144408"/>
          </a:xfrm>
          <a:prstGeom prst="rect">
            <a:avLst/>
          </a:prstGeom>
        </p:spPr>
      </p:pic>
      <p:sp>
        <p:nvSpPr>
          <p:cNvPr id="90" name="Freeform 5"/>
          <p:cNvSpPr>
            <a:spLocks/>
          </p:cNvSpPr>
          <p:nvPr/>
        </p:nvSpPr>
        <p:spPr bwMode="auto">
          <a:xfrm>
            <a:off x="3171137" y="494279"/>
            <a:ext cx="607087" cy="4185149"/>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71" tIns="34285" rIns="68571" bIns="34285" numCol="1" anchor="t" anchorCtr="0" compatLnSpc="1">
            <a:prstTxWarp prst="textNoShape">
              <a:avLst/>
            </a:prstTxWarp>
          </a:bodyPr>
          <a:lstStyle/>
          <a:p>
            <a:endParaRPr lang="zh-CN" altLang="en-US"/>
          </a:p>
        </p:txBody>
      </p:sp>
      <p:sp>
        <p:nvSpPr>
          <p:cNvPr id="121" name="Freeform 6"/>
          <p:cNvSpPr>
            <a:spLocks/>
          </p:cNvSpPr>
          <p:nvPr/>
        </p:nvSpPr>
        <p:spPr bwMode="auto">
          <a:xfrm flipH="1">
            <a:off x="0" y="1624571"/>
            <a:ext cx="1234052" cy="1895948"/>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dirty="0"/>
          </a:p>
        </p:txBody>
      </p:sp>
      <p:sp>
        <p:nvSpPr>
          <p:cNvPr id="122" name="Freeform 6"/>
          <p:cNvSpPr>
            <a:spLocks/>
          </p:cNvSpPr>
          <p:nvPr/>
        </p:nvSpPr>
        <p:spPr bwMode="auto">
          <a:xfrm flipH="1">
            <a:off x="8369887" y="1624571"/>
            <a:ext cx="775701" cy="1895948"/>
          </a:xfrm>
          <a:custGeom>
            <a:avLst/>
            <a:gdLst/>
            <a:ahLst/>
            <a:cxnLst/>
            <a:rect l="l" t="t" r="r" b="b"/>
            <a:pathLst>
              <a:path w="621232" h="2527151">
                <a:moveTo>
                  <a:pt x="621232" y="0"/>
                </a:moveTo>
                <a:lnTo>
                  <a:pt x="0" y="0"/>
                </a:lnTo>
                <a:lnTo>
                  <a:pt x="0" y="2527151"/>
                </a:lnTo>
                <a:lnTo>
                  <a:pt x="621232" y="2527151"/>
                </a:ln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dirty="0"/>
          </a:p>
        </p:txBody>
      </p:sp>
      <p:grpSp>
        <p:nvGrpSpPr>
          <p:cNvPr id="123" name="组合 122"/>
          <p:cNvGrpSpPr/>
          <p:nvPr/>
        </p:nvGrpSpPr>
        <p:grpSpPr>
          <a:xfrm>
            <a:off x="1028105" y="1380821"/>
            <a:ext cx="2286049" cy="2294112"/>
            <a:chOff x="1371105" y="1840526"/>
            <a:chExt cx="3048726" cy="3057872"/>
          </a:xfrm>
        </p:grpSpPr>
        <p:sp>
          <p:nvSpPr>
            <p:cNvPr id="124" name="Oval 5"/>
            <p:cNvSpPr>
              <a:spLocks noChangeArrowheads="1"/>
            </p:cNvSpPr>
            <p:nvPr/>
          </p:nvSpPr>
          <p:spPr bwMode="auto">
            <a:xfrm>
              <a:off x="1371105" y="1840526"/>
              <a:ext cx="3048726" cy="3057872"/>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6"/>
          <p:cNvSpPr>
            <a:spLocks noEditPoints="1"/>
          </p:cNvSpPr>
          <p:nvPr/>
        </p:nvSpPr>
        <p:spPr bwMode="auto">
          <a:xfrm>
            <a:off x="1761927" y="1584386"/>
            <a:ext cx="817263" cy="1120753"/>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1" tIns="34285" rIns="68571" bIns="34285" numCol="1" anchor="t" anchorCtr="0" compatLnSpc="1">
            <a:prstTxWarp prst="textNoShape">
              <a:avLst/>
            </a:prstTxWarp>
          </a:bodyPr>
          <a:lstStyle/>
          <a:p>
            <a:endParaRPr lang="zh-CN" altLang="en-US"/>
          </a:p>
        </p:txBody>
      </p:sp>
      <p:sp>
        <p:nvSpPr>
          <p:cNvPr id="127" name="TextBox 126"/>
          <p:cNvSpPr txBox="1"/>
          <p:nvPr/>
        </p:nvSpPr>
        <p:spPr>
          <a:xfrm>
            <a:off x="1780423" y="3027874"/>
            <a:ext cx="781415" cy="392536"/>
          </a:xfrm>
          <a:prstGeom prst="rect">
            <a:avLst/>
          </a:prstGeom>
          <a:noFill/>
        </p:spPr>
        <p:txBody>
          <a:bodyPr wrap="square" lIns="68571" tIns="34285" rIns="68571" bIns="34285" rtlCol="0">
            <a:spAutoFit/>
          </a:bodyPr>
          <a:lstStyle/>
          <a:p>
            <a:pPr algn="dist"/>
            <a:r>
              <a:rPr lang="zh-CN" altLang="en-US" sz="2100" b="1" dirty="0">
                <a:solidFill>
                  <a:srgbClr val="F8F8F8"/>
                </a:solidFill>
                <a:latin typeface="+mn-ea"/>
                <a:ea typeface="+mn-ea"/>
              </a:rPr>
              <a:t>目录</a:t>
            </a:r>
          </a:p>
        </p:txBody>
      </p:sp>
      <p:sp>
        <p:nvSpPr>
          <p:cNvPr id="128" name="TextBox 127"/>
          <p:cNvSpPr txBox="1"/>
          <p:nvPr/>
        </p:nvSpPr>
        <p:spPr>
          <a:xfrm>
            <a:off x="1662087" y="2776775"/>
            <a:ext cx="1061811" cy="346239"/>
          </a:xfrm>
          <a:prstGeom prst="rect">
            <a:avLst/>
          </a:prstGeom>
          <a:noFill/>
        </p:spPr>
        <p:txBody>
          <a:bodyPr wrap="none" lIns="68571" tIns="34285" rIns="68571" bIns="34285" rtlCol="0">
            <a:spAutoFit/>
          </a:bodyPr>
          <a:lstStyle/>
          <a:p>
            <a:r>
              <a:rPr lang="en-US" altLang="zh-CN" dirty="0" smtClean="0">
                <a:solidFill>
                  <a:srgbClr val="F8F8F8"/>
                </a:solidFill>
                <a:latin typeface="+mj-lt"/>
                <a:ea typeface="+mn-ea"/>
              </a:rPr>
              <a:t>Contents</a:t>
            </a:r>
            <a:endParaRPr lang="zh-CN" altLang="en-US" dirty="0">
              <a:solidFill>
                <a:srgbClr val="F8F8F8"/>
              </a:solidFill>
              <a:latin typeface="+mj-lt"/>
              <a:ea typeface="+mn-ea"/>
            </a:endParaRPr>
          </a:p>
        </p:txBody>
      </p:sp>
      <p:grpSp>
        <p:nvGrpSpPr>
          <p:cNvPr id="3" name="组合 2"/>
          <p:cNvGrpSpPr/>
          <p:nvPr/>
        </p:nvGrpSpPr>
        <p:grpSpPr>
          <a:xfrm>
            <a:off x="3701546" y="877195"/>
            <a:ext cx="3624474" cy="486344"/>
            <a:chOff x="3701546" y="877195"/>
            <a:chExt cx="3624474" cy="486344"/>
          </a:xfrm>
        </p:grpSpPr>
        <p:sp>
          <p:nvSpPr>
            <p:cNvPr id="92" name="Freeform 13"/>
            <p:cNvSpPr>
              <a:spLocks/>
            </p:cNvSpPr>
            <p:nvPr/>
          </p:nvSpPr>
          <p:spPr bwMode="auto">
            <a:xfrm>
              <a:off x="3701546" y="877195"/>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94" name="TextBox 93"/>
            <p:cNvSpPr txBox="1"/>
            <p:nvPr/>
          </p:nvSpPr>
          <p:spPr>
            <a:xfrm>
              <a:off x="3978948" y="936891"/>
              <a:ext cx="3229071" cy="361627"/>
            </a:xfrm>
            <a:prstGeom prst="rect">
              <a:avLst/>
            </a:prstGeom>
            <a:noFill/>
          </p:spPr>
          <p:txBody>
            <a:bodyPr wrap="none" lIns="68571" tIns="34285" rIns="68571" bIns="34285" rtlCol="0">
              <a:spAutoFit/>
            </a:bodyPr>
            <a:lstStyle/>
            <a:p>
              <a:pPr algn="l"/>
              <a:r>
                <a:rPr lang="en-US" altLang="zh-CN" sz="1900" b="1" dirty="0" smtClean="0">
                  <a:solidFill>
                    <a:srgbClr val="F8F8F8"/>
                  </a:solidFill>
                  <a:latin typeface="华文宋体" pitchFamily="2" charset="-122"/>
                  <a:ea typeface="华文宋体" pitchFamily="2" charset="-122"/>
                </a:rPr>
                <a:t>1.</a:t>
              </a:r>
              <a:r>
                <a:rPr lang="zh-CN" altLang="en-US" sz="1900" b="1" dirty="0" smtClean="0">
                  <a:solidFill>
                    <a:srgbClr val="F8F8F8"/>
                  </a:solidFill>
                  <a:latin typeface="华文宋体" pitchFamily="2" charset="-122"/>
                  <a:ea typeface="华文宋体" pitchFamily="2" charset="-122"/>
                </a:rPr>
                <a:t>公司团队介绍（我们是谁）</a:t>
              </a:r>
              <a:endParaRPr lang="zh-CN" altLang="en-US" sz="1900" b="1" dirty="0">
                <a:solidFill>
                  <a:srgbClr val="F8F8F8"/>
                </a:solidFill>
                <a:latin typeface="华文宋体" pitchFamily="2" charset="-122"/>
                <a:ea typeface="华文宋体" pitchFamily="2" charset="-122"/>
              </a:endParaRPr>
            </a:p>
          </p:txBody>
        </p:sp>
      </p:grpSp>
      <p:sp>
        <p:nvSpPr>
          <p:cNvPr id="96" name="TextBox 95"/>
          <p:cNvSpPr txBox="1"/>
          <p:nvPr/>
        </p:nvSpPr>
        <p:spPr>
          <a:xfrm>
            <a:off x="3320947" y="894260"/>
            <a:ext cx="332444" cy="484738"/>
          </a:xfrm>
          <a:prstGeom prst="rect">
            <a:avLst/>
          </a:prstGeom>
          <a:noFill/>
        </p:spPr>
        <p:txBody>
          <a:bodyPr wrap="none" lIns="68571" tIns="34285" rIns="68571" bIns="34285" rtlCol="0">
            <a:spAutoFit/>
          </a:bodyPr>
          <a:lstStyle/>
          <a:p>
            <a:r>
              <a:rPr lang="en-US" altLang="zh-CN" sz="2700" dirty="0">
                <a:solidFill>
                  <a:srgbClr val="F8F8F8"/>
                </a:solidFill>
                <a:latin typeface="方正大黑简体" pitchFamily="2" charset="-122"/>
                <a:ea typeface="方正大黑简体" pitchFamily="2" charset="-122"/>
              </a:rPr>
              <a:t>1</a:t>
            </a:r>
            <a:endParaRPr lang="zh-CN" altLang="en-US" sz="2700" dirty="0">
              <a:solidFill>
                <a:srgbClr val="F8F8F8"/>
              </a:solidFill>
              <a:latin typeface="方正大黑简体" pitchFamily="2" charset="-122"/>
              <a:ea typeface="方正大黑简体" pitchFamily="2" charset="-122"/>
            </a:endParaRPr>
          </a:p>
        </p:txBody>
      </p:sp>
      <p:grpSp>
        <p:nvGrpSpPr>
          <p:cNvPr id="4" name="组合 3"/>
          <p:cNvGrpSpPr/>
          <p:nvPr/>
        </p:nvGrpSpPr>
        <p:grpSpPr>
          <a:xfrm>
            <a:off x="3184820" y="834283"/>
            <a:ext cx="566843" cy="566843"/>
            <a:chOff x="3184820" y="834283"/>
            <a:chExt cx="566843" cy="566843"/>
          </a:xfrm>
        </p:grpSpPr>
        <p:sp>
          <p:nvSpPr>
            <p:cNvPr id="2" name="椭圆 1"/>
            <p:cNvSpPr/>
            <p:nvPr/>
          </p:nvSpPr>
          <p:spPr>
            <a:xfrm>
              <a:off x="3184820" y="834283"/>
              <a:ext cx="566843" cy="5668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10"/>
            <p:cNvSpPr>
              <a:spLocks noEditPoints="1"/>
            </p:cNvSpPr>
            <p:nvPr/>
          </p:nvSpPr>
          <p:spPr bwMode="auto">
            <a:xfrm>
              <a:off x="3275877" y="896798"/>
              <a:ext cx="394250" cy="380319"/>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3917523" y="1579490"/>
            <a:ext cx="3624474" cy="486344"/>
            <a:chOff x="3917523" y="1579490"/>
            <a:chExt cx="3624474" cy="486344"/>
          </a:xfrm>
        </p:grpSpPr>
        <p:sp>
          <p:nvSpPr>
            <p:cNvPr id="98" name="Freeform 13"/>
            <p:cNvSpPr>
              <a:spLocks/>
            </p:cNvSpPr>
            <p:nvPr/>
          </p:nvSpPr>
          <p:spPr bwMode="auto">
            <a:xfrm>
              <a:off x="3917523" y="1579490"/>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100" name="TextBox 99"/>
            <p:cNvSpPr txBox="1"/>
            <p:nvPr/>
          </p:nvSpPr>
          <p:spPr>
            <a:xfrm>
              <a:off x="4139660" y="1639186"/>
              <a:ext cx="3229071" cy="361627"/>
            </a:xfrm>
            <a:prstGeom prst="rect">
              <a:avLst/>
            </a:prstGeom>
            <a:noFill/>
          </p:spPr>
          <p:txBody>
            <a:bodyPr wrap="none" lIns="68571" tIns="34285" rIns="68571" bIns="34285" rtlCol="0">
              <a:spAutoFit/>
            </a:bodyPr>
            <a:lstStyle/>
            <a:p>
              <a:pPr algn="l"/>
              <a:r>
                <a:rPr lang="en-US" altLang="zh-CN" sz="1900" b="1" dirty="0" smtClean="0">
                  <a:solidFill>
                    <a:srgbClr val="F8F8F8"/>
                  </a:solidFill>
                  <a:latin typeface="华文宋体" pitchFamily="2" charset="-122"/>
                  <a:ea typeface="华文宋体" pitchFamily="2" charset="-122"/>
                </a:rPr>
                <a:t>2.</a:t>
              </a:r>
              <a:r>
                <a:rPr lang="zh-CN" altLang="en-US" sz="1900" b="1" dirty="0" smtClean="0">
                  <a:solidFill>
                    <a:srgbClr val="F8F8F8"/>
                  </a:solidFill>
                  <a:latin typeface="华文宋体" pitchFamily="2" charset="-122"/>
                  <a:ea typeface="华文宋体" pitchFamily="2" charset="-122"/>
                </a:rPr>
                <a:t>项目简介（我们要干什么）</a:t>
              </a:r>
              <a:endParaRPr lang="zh-CN" altLang="en-US" sz="1900" b="1" dirty="0">
                <a:solidFill>
                  <a:srgbClr val="F8F8F8"/>
                </a:solidFill>
                <a:latin typeface="华文宋体" pitchFamily="2" charset="-122"/>
                <a:ea typeface="华文宋体" pitchFamily="2" charset="-122"/>
              </a:endParaRPr>
            </a:p>
          </p:txBody>
        </p:sp>
      </p:grpSp>
      <p:grpSp>
        <p:nvGrpSpPr>
          <p:cNvPr id="5" name="组合 4"/>
          <p:cNvGrpSpPr/>
          <p:nvPr/>
        </p:nvGrpSpPr>
        <p:grpSpPr>
          <a:xfrm>
            <a:off x="3405808" y="1535407"/>
            <a:ext cx="566842" cy="566842"/>
            <a:chOff x="3405808" y="1535407"/>
            <a:chExt cx="566842" cy="566842"/>
          </a:xfrm>
        </p:grpSpPr>
        <p:sp>
          <p:nvSpPr>
            <p:cNvPr id="102" name="TextBox 101"/>
            <p:cNvSpPr txBox="1"/>
            <p:nvPr/>
          </p:nvSpPr>
          <p:spPr>
            <a:xfrm>
              <a:off x="3536924" y="1596555"/>
              <a:ext cx="332444" cy="484738"/>
            </a:xfrm>
            <a:prstGeom prst="rect">
              <a:avLst/>
            </a:prstGeom>
            <a:noFill/>
          </p:spPr>
          <p:txBody>
            <a:bodyPr wrap="none" lIns="68571" tIns="34285" rIns="68571" bIns="34285" rtlCol="0">
              <a:spAutoFit/>
            </a:bodyPr>
            <a:lstStyle/>
            <a:p>
              <a:r>
                <a:rPr lang="en-US" altLang="zh-CN" sz="2700" dirty="0">
                  <a:solidFill>
                    <a:srgbClr val="F8F8F8"/>
                  </a:solidFill>
                  <a:latin typeface="方正大黑简体" pitchFamily="2" charset="-122"/>
                  <a:ea typeface="方正大黑简体" pitchFamily="2" charset="-122"/>
                </a:rPr>
                <a:t>2</a:t>
              </a:r>
              <a:endParaRPr lang="zh-CN" altLang="en-US" sz="2700" dirty="0">
                <a:solidFill>
                  <a:srgbClr val="F8F8F8"/>
                </a:solidFill>
                <a:latin typeface="方正大黑简体" pitchFamily="2" charset="-122"/>
                <a:ea typeface="方正大黑简体" pitchFamily="2" charset="-122"/>
              </a:endParaRPr>
            </a:p>
          </p:txBody>
        </p:sp>
        <p:sp>
          <p:nvSpPr>
            <p:cNvPr id="48" name="椭圆 47"/>
            <p:cNvSpPr/>
            <p:nvPr/>
          </p:nvSpPr>
          <p:spPr>
            <a:xfrm>
              <a:off x="3405808" y="1535407"/>
              <a:ext cx="566842" cy="56684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1"/>
            <p:cNvSpPr>
              <a:spLocks noEditPoints="1"/>
            </p:cNvSpPr>
            <p:nvPr/>
          </p:nvSpPr>
          <p:spPr bwMode="auto">
            <a:xfrm>
              <a:off x="3494586" y="1658743"/>
              <a:ext cx="404394" cy="323816"/>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971518" y="2344306"/>
            <a:ext cx="3624474" cy="486344"/>
            <a:chOff x="3971518" y="2344306"/>
            <a:chExt cx="3624474" cy="486344"/>
          </a:xfrm>
        </p:grpSpPr>
        <p:sp>
          <p:nvSpPr>
            <p:cNvPr id="104" name="Freeform 13"/>
            <p:cNvSpPr>
              <a:spLocks/>
            </p:cNvSpPr>
            <p:nvPr/>
          </p:nvSpPr>
          <p:spPr bwMode="auto">
            <a:xfrm>
              <a:off x="3971518" y="2344306"/>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106" name="TextBox 105"/>
            <p:cNvSpPr txBox="1"/>
            <p:nvPr/>
          </p:nvSpPr>
          <p:spPr>
            <a:xfrm>
              <a:off x="4193655" y="2404002"/>
              <a:ext cx="3229071" cy="361627"/>
            </a:xfrm>
            <a:prstGeom prst="rect">
              <a:avLst/>
            </a:prstGeom>
            <a:noFill/>
          </p:spPr>
          <p:txBody>
            <a:bodyPr wrap="none" lIns="68571" tIns="34285" rIns="68571" bIns="34285" rtlCol="0">
              <a:spAutoFit/>
            </a:bodyPr>
            <a:lstStyle/>
            <a:p>
              <a:pPr algn="l"/>
              <a:r>
                <a:rPr lang="en-US" altLang="zh-CN" sz="1900" b="1" dirty="0" smtClean="0">
                  <a:solidFill>
                    <a:srgbClr val="F8F8F8"/>
                  </a:solidFill>
                  <a:latin typeface="华文宋体" pitchFamily="2" charset="-122"/>
                  <a:ea typeface="华文宋体" pitchFamily="2" charset="-122"/>
                </a:rPr>
                <a:t>3.</a:t>
              </a:r>
              <a:r>
                <a:rPr lang="zh-CN" altLang="en-US" sz="1900" b="1" dirty="0">
                  <a:solidFill>
                    <a:srgbClr val="F8F8F8"/>
                  </a:solidFill>
                  <a:latin typeface="华文宋体" pitchFamily="2" charset="-122"/>
                  <a:ea typeface="华文宋体" pitchFamily="2" charset="-122"/>
                </a:rPr>
                <a:t>产</a:t>
              </a:r>
              <a:r>
                <a:rPr lang="zh-CN" altLang="en-US" sz="1900" b="1" dirty="0" smtClean="0">
                  <a:solidFill>
                    <a:srgbClr val="F8F8F8"/>
                  </a:solidFill>
                  <a:latin typeface="华文宋体" pitchFamily="2" charset="-122"/>
                  <a:ea typeface="华文宋体" pitchFamily="2" charset="-122"/>
                </a:rPr>
                <a:t>品和运营（打算怎么做）</a:t>
              </a:r>
              <a:endParaRPr lang="zh-CN" altLang="en-US" sz="1900" b="1" dirty="0">
                <a:solidFill>
                  <a:srgbClr val="F8F8F8"/>
                </a:solidFill>
                <a:latin typeface="华文宋体" pitchFamily="2" charset="-122"/>
                <a:ea typeface="华文宋体" pitchFamily="2" charset="-122"/>
              </a:endParaRPr>
            </a:p>
          </p:txBody>
        </p:sp>
      </p:grpSp>
      <p:grpSp>
        <p:nvGrpSpPr>
          <p:cNvPr id="6" name="组合 5"/>
          <p:cNvGrpSpPr/>
          <p:nvPr/>
        </p:nvGrpSpPr>
        <p:grpSpPr>
          <a:xfrm>
            <a:off x="3456955" y="2304057"/>
            <a:ext cx="566842" cy="566842"/>
            <a:chOff x="3456955" y="2304057"/>
            <a:chExt cx="566842" cy="566842"/>
          </a:xfrm>
        </p:grpSpPr>
        <p:sp>
          <p:nvSpPr>
            <p:cNvPr id="51" name="椭圆 50"/>
            <p:cNvSpPr/>
            <p:nvPr/>
          </p:nvSpPr>
          <p:spPr>
            <a:xfrm>
              <a:off x="3456955" y="2304057"/>
              <a:ext cx="566842" cy="56684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2"/>
            <p:cNvSpPr>
              <a:spLocks noEditPoints="1"/>
            </p:cNvSpPr>
            <p:nvPr/>
          </p:nvSpPr>
          <p:spPr bwMode="auto">
            <a:xfrm>
              <a:off x="3577951" y="2400249"/>
              <a:ext cx="366476" cy="364932"/>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3917523" y="3094879"/>
            <a:ext cx="3694864" cy="486344"/>
            <a:chOff x="3917523" y="3094879"/>
            <a:chExt cx="3694864" cy="486344"/>
          </a:xfrm>
        </p:grpSpPr>
        <p:sp>
          <p:nvSpPr>
            <p:cNvPr id="110" name="Freeform 13"/>
            <p:cNvSpPr>
              <a:spLocks/>
            </p:cNvSpPr>
            <p:nvPr/>
          </p:nvSpPr>
          <p:spPr bwMode="auto">
            <a:xfrm>
              <a:off x="3917523" y="3094879"/>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112" name="TextBox 111"/>
            <p:cNvSpPr txBox="1"/>
            <p:nvPr/>
          </p:nvSpPr>
          <p:spPr>
            <a:xfrm>
              <a:off x="4139660" y="3154575"/>
              <a:ext cx="3472727" cy="361627"/>
            </a:xfrm>
            <a:prstGeom prst="rect">
              <a:avLst/>
            </a:prstGeom>
            <a:noFill/>
          </p:spPr>
          <p:txBody>
            <a:bodyPr wrap="none" lIns="68571" tIns="34285" rIns="68571" bIns="34285" rtlCol="0">
              <a:spAutoFit/>
            </a:bodyPr>
            <a:lstStyle/>
            <a:p>
              <a:pPr algn="l"/>
              <a:r>
                <a:rPr lang="en-US" altLang="zh-CN" sz="1900" b="1" dirty="0" smtClean="0">
                  <a:solidFill>
                    <a:srgbClr val="F8F8F8"/>
                  </a:solidFill>
                  <a:latin typeface="华文宋体" pitchFamily="2" charset="-122"/>
                  <a:ea typeface="华文宋体" pitchFamily="2" charset="-122"/>
                </a:rPr>
                <a:t>4.</a:t>
              </a:r>
              <a:r>
                <a:rPr lang="zh-CN" altLang="en-US" sz="1900" b="1" dirty="0" smtClean="0">
                  <a:solidFill>
                    <a:srgbClr val="F8F8F8"/>
                  </a:solidFill>
                  <a:latin typeface="华文宋体" pitchFamily="2" charset="-122"/>
                  <a:ea typeface="华文宋体" pitchFamily="2" charset="-122"/>
                </a:rPr>
                <a:t>发展计划（长远打算是什么）</a:t>
              </a:r>
              <a:endParaRPr lang="zh-CN" altLang="en-US" sz="1900" b="1" dirty="0">
                <a:solidFill>
                  <a:srgbClr val="F8F8F8"/>
                </a:solidFill>
                <a:latin typeface="华文宋体" pitchFamily="2" charset="-122"/>
                <a:ea typeface="华文宋体" pitchFamily="2" charset="-122"/>
              </a:endParaRPr>
            </a:p>
          </p:txBody>
        </p:sp>
      </p:grpSp>
      <p:grpSp>
        <p:nvGrpSpPr>
          <p:cNvPr id="7" name="组合 6"/>
          <p:cNvGrpSpPr/>
          <p:nvPr/>
        </p:nvGrpSpPr>
        <p:grpSpPr>
          <a:xfrm>
            <a:off x="3397234" y="3054630"/>
            <a:ext cx="566842" cy="566842"/>
            <a:chOff x="3397234" y="3054630"/>
            <a:chExt cx="566842" cy="566842"/>
          </a:xfrm>
        </p:grpSpPr>
        <p:sp>
          <p:nvSpPr>
            <p:cNvPr id="54" name="椭圆 53"/>
            <p:cNvSpPr/>
            <p:nvPr/>
          </p:nvSpPr>
          <p:spPr>
            <a:xfrm>
              <a:off x="3397234" y="3054630"/>
              <a:ext cx="566842" cy="56684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13"/>
            <p:cNvSpPr>
              <a:spLocks noEditPoints="1"/>
            </p:cNvSpPr>
            <p:nvPr/>
          </p:nvSpPr>
          <p:spPr bwMode="auto">
            <a:xfrm>
              <a:off x="3485060" y="3113186"/>
              <a:ext cx="404394" cy="43513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701546" y="3797174"/>
            <a:ext cx="3624474" cy="486344"/>
            <a:chOff x="3701546" y="3797174"/>
            <a:chExt cx="3624474" cy="486344"/>
          </a:xfrm>
        </p:grpSpPr>
        <p:sp>
          <p:nvSpPr>
            <p:cNvPr id="116" name="Freeform 13"/>
            <p:cNvSpPr>
              <a:spLocks/>
            </p:cNvSpPr>
            <p:nvPr/>
          </p:nvSpPr>
          <p:spPr bwMode="auto">
            <a:xfrm>
              <a:off x="3701546" y="3797174"/>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118" name="TextBox 117"/>
            <p:cNvSpPr txBox="1"/>
            <p:nvPr/>
          </p:nvSpPr>
          <p:spPr>
            <a:xfrm>
              <a:off x="3923683" y="3856870"/>
              <a:ext cx="3229071" cy="361627"/>
            </a:xfrm>
            <a:prstGeom prst="rect">
              <a:avLst/>
            </a:prstGeom>
            <a:noFill/>
          </p:spPr>
          <p:txBody>
            <a:bodyPr wrap="none" lIns="68571" tIns="34285" rIns="68571" bIns="34285" rtlCol="0">
              <a:spAutoFit/>
            </a:bodyPr>
            <a:lstStyle/>
            <a:p>
              <a:pPr algn="l"/>
              <a:r>
                <a:rPr lang="en-US" altLang="zh-CN" sz="1900" b="1" dirty="0" smtClean="0">
                  <a:solidFill>
                    <a:srgbClr val="F8F8F8"/>
                  </a:solidFill>
                  <a:latin typeface="华文宋体" pitchFamily="2" charset="-122"/>
                  <a:ea typeface="华文宋体" pitchFamily="2" charset="-122"/>
                </a:rPr>
                <a:t>5.</a:t>
              </a:r>
              <a:r>
                <a:rPr lang="zh-CN" altLang="en-US" sz="1900" b="1" dirty="0" smtClean="0">
                  <a:solidFill>
                    <a:srgbClr val="F8F8F8"/>
                  </a:solidFill>
                  <a:latin typeface="华文宋体" pitchFamily="2" charset="-122"/>
                  <a:ea typeface="华文宋体" pitchFamily="2" charset="-122"/>
                </a:rPr>
                <a:t>财务和融资（花钱与找钱）</a:t>
              </a:r>
              <a:endParaRPr lang="zh-CN" altLang="en-US" sz="1900" b="1" dirty="0">
                <a:solidFill>
                  <a:srgbClr val="F8F8F8"/>
                </a:solidFill>
                <a:latin typeface="华文宋体" pitchFamily="2" charset="-122"/>
                <a:ea typeface="华文宋体" pitchFamily="2" charset="-122"/>
              </a:endParaRPr>
            </a:p>
          </p:txBody>
        </p:sp>
      </p:grpSp>
      <p:grpSp>
        <p:nvGrpSpPr>
          <p:cNvPr id="8" name="组合 7"/>
          <p:cNvGrpSpPr/>
          <p:nvPr/>
        </p:nvGrpSpPr>
        <p:grpSpPr>
          <a:xfrm>
            <a:off x="3184818" y="3756925"/>
            <a:ext cx="566842" cy="566842"/>
            <a:chOff x="3184818" y="3756925"/>
            <a:chExt cx="566842" cy="566842"/>
          </a:xfrm>
        </p:grpSpPr>
        <p:sp>
          <p:nvSpPr>
            <p:cNvPr id="56" name="椭圆 55"/>
            <p:cNvSpPr/>
            <p:nvPr/>
          </p:nvSpPr>
          <p:spPr>
            <a:xfrm>
              <a:off x="3184818" y="3756925"/>
              <a:ext cx="566842" cy="56684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4"/>
            <p:cNvSpPr>
              <a:spLocks noEditPoints="1"/>
            </p:cNvSpPr>
            <p:nvPr/>
          </p:nvSpPr>
          <p:spPr bwMode="auto">
            <a:xfrm>
              <a:off x="3290166" y="3844137"/>
              <a:ext cx="399828" cy="377226"/>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9955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600"/>
                                        <p:tgtEl>
                                          <p:spTgt spid="121"/>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wheel(1)">
                                      <p:cBhvr>
                                        <p:cTn id="11" dur="1000"/>
                                        <p:tgtEl>
                                          <p:spTgt spid="123"/>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126"/>
                                        </p:tgtEl>
                                        <p:attrNameLst>
                                          <p:attrName>style.visibility</p:attrName>
                                        </p:attrNameLst>
                                      </p:cBhvr>
                                      <p:to>
                                        <p:strVal val="visible"/>
                                      </p:to>
                                    </p:set>
                                    <p:animEffect transition="in" filter="wheel(1)">
                                      <p:cBhvr>
                                        <p:cTn id="15" dur="1000"/>
                                        <p:tgtEl>
                                          <p:spTgt spid="126"/>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7"/>
                                        </p:tgtEl>
                                        <p:attrNameLst>
                                          <p:attrName>style.visibility</p:attrName>
                                        </p:attrNameLst>
                                      </p:cBhvr>
                                      <p:to>
                                        <p:strVal val="visible"/>
                                      </p:to>
                                    </p:set>
                                    <p:anim calcmode="lin" valueType="num">
                                      <p:cBhvr>
                                        <p:cTn id="19"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7"/>
                                        </p:tgtEl>
                                        <p:attrNameLst>
                                          <p:attrName>ppt_y</p:attrName>
                                        </p:attrNameLst>
                                      </p:cBhvr>
                                      <p:tavLst>
                                        <p:tav tm="0">
                                          <p:val>
                                            <p:strVal val="#ppt_y"/>
                                          </p:val>
                                        </p:tav>
                                        <p:tav tm="100000">
                                          <p:val>
                                            <p:strVal val="#ppt_y"/>
                                          </p:val>
                                        </p:tav>
                                      </p:tavLst>
                                    </p:anim>
                                    <p:anim calcmode="lin" valueType="num">
                                      <p:cBhvr>
                                        <p:cTn id="21"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7"/>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28"/>
                                        </p:tgtEl>
                                        <p:attrNameLst>
                                          <p:attrName>style.visibility</p:attrName>
                                        </p:attrNameLst>
                                      </p:cBhvr>
                                      <p:to>
                                        <p:strVal val="visible"/>
                                      </p:to>
                                    </p:set>
                                    <p:anim calcmode="lin" valueType="num">
                                      <p:cBhvr>
                                        <p:cTn id="26"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8"/>
                                        </p:tgtEl>
                                        <p:attrNameLst>
                                          <p:attrName>ppt_y</p:attrName>
                                        </p:attrNameLst>
                                      </p:cBhvr>
                                      <p:tavLst>
                                        <p:tav tm="0">
                                          <p:val>
                                            <p:strVal val="#ppt_y"/>
                                          </p:val>
                                        </p:tav>
                                        <p:tav tm="100000">
                                          <p:val>
                                            <p:strVal val="#ppt_y"/>
                                          </p:val>
                                        </p:tav>
                                      </p:tavLst>
                                    </p:anim>
                                    <p:anim calcmode="lin" valueType="num">
                                      <p:cBhvr>
                                        <p:cTn id="28"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8"/>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wipe(left)">
                                      <p:cBhvr>
                                        <p:cTn id="34" dur="500"/>
                                        <p:tgtEl>
                                          <p:spTgt spid="122"/>
                                        </p:tgtEl>
                                      </p:cBhvr>
                                    </p:animEffect>
                                  </p:childTnLst>
                                </p:cTn>
                              </p:par>
                            </p:childTnLst>
                          </p:cTn>
                        </p:par>
                        <p:par>
                          <p:cTn id="35" fill="hold">
                            <p:stCondLst>
                              <p:cond delay="3950"/>
                            </p:stCondLst>
                            <p:childTnLst>
                              <p:par>
                                <p:cTn id="36" presetID="22" presetClass="entr" presetSubtype="1" fill="hold" grpId="0" nodeType="after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wipe(up)">
                                      <p:cBhvr>
                                        <p:cTn id="38" dur="500"/>
                                        <p:tgtEl>
                                          <p:spTgt spid="90"/>
                                        </p:tgtEl>
                                      </p:cBhvr>
                                    </p:animEffect>
                                  </p:childTnLst>
                                </p:cTn>
                              </p:par>
                            </p:childTnLst>
                          </p:cTn>
                        </p:par>
                        <p:par>
                          <p:cTn id="39" fill="hold">
                            <p:stCondLst>
                              <p:cond delay="4450"/>
                            </p:stCondLst>
                            <p:childTnLst>
                              <p:par>
                                <p:cTn id="40" presetID="23" presetClass="entr" presetSubtype="16"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p:stCondLst>
                              <p:cond delay="4950"/>
                            </p:stCondLst>
                            <p:childTnLst>
                              <p:par>
                                <p:cTn id="45" presetID="22" presetClass="entr" presetSubtype="8"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par>
                          <p:cTn id="48" fill="hold">
                            <p:stCondLst>
                              <p:cond delay="5450"/>
                            </p:stCondLst>
                            <p:childTnLst>
                              <p:par>
                                <p:cTn id="49" presetID="23" presetClass="entr" presetSubtype="16"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childTnLst>
                                </p:cTn>
                              </p:par>
                            </p:childTnLst>
                          </p:cTn>
                        </p:par>
                        <p:par>
                          <p:cTn id="53" fill="hold">
                            <p:stCondLst>
                              <p:cond delay="5950"/>
                            </p:stCondLst>
                            <p:childTnLst>
                              <p:par>
                                <p:cTn id="54" presetID="22" presetClass="entr" presetSubtype="8"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450"/>
                            </p:stCondLst>
                            <p:childTnLst>
                              <p:par>
                                <p:cTn id="58" presetID="23" presetClass="entr" presetSubtype="16"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ppt_w</p:attrName>
                                        </p:attrNameLst>
                                      </p:cBhvr>
                                      <p:tavLst>
                                        <p:tav tm="0">
                                          <p:val>
                                            <p:fltVal val="0"/>
                                          </p:val>
                                        </p:tav>
                                        <p:tav tm="100000">
                                          <p:val>
                                            <p:strVal val="#ppt_w"/>
                                          </p:val>
                                        </p:tav>
                                      </p:tavLst>
                                    </p:anim>
                                    <p:anim calcmode="lin" valueType="num">
                                      <p:cBhvr>
                                        <p:cTn id="61" dur="500" fill="hold"/>
                                        <p:tgtEl>
                                          <p:spTgt spid="6"/>
                                        </p:tgtEl>
                                        <p:attrNameLst>
                                          <p:attrName>ppt_h</p:attrName>
                                        </p:attrNameLst>
                                      </p:cBhvr>
                                      <p:tavLst>
                                        <p:tav tm="0">
                                          <p:val>
                                            <p:fltVal val="0"/>
                                          </p:val>
                                        </p:tav>
                                        <p:tav tm="100000">
                                          <p:val>
                                            <p:strVal val="#ppt_h"/>
                                          </p:val>
                                        </p:tav>
                                      </p:tavLst>
                                    </p:anim>
                                  </p:childTnLst>
                                </p:cTn>
                              </p:par>
                            </p:childTnLst>
                          </p:cTn>
                        </p:par>
                        <p:par>
                          <p:cTn id="62" fill="hold">
                            <p:stCondLst>
                              <p:cond delay="6950"/>
                            </p:stCondLst>
                            <p:childTnLst>
                              <p:par>
                                <p:cTn id="63" presetID="2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par>
                          <p:cTn id="66" fill="hold">
                            <p:stCondLst>
                              <p:cond delay="7450"/>
                            </p:stCondLst>
                            <p:childTnLst>
                              <p:par>
                                <p:cTn id="67" presetID="23" presetClass="entr" presetSubtype="16"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childTnLst>
                                </p:cTn>
                              </p:par>
                            </p:childTnLst>
                          </p:cTn>
                        </p:par>
                        <p:par>
                          <p:cTn id="71" fill="hold">
                            <p:stCondLst>
                              <p:cond delay="7950"/>
                            </p:stCondLst>
                            <p:childTnLst>
                              <p:par>
                                <p:cTn id="72" presetID="22" presetClass="entr" presetSubtype="8" fill="hold"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500"/>
                                        <p:tgtEl>
                                          <p:spTgt spid="11"/>
                                        </p:tgtEl>
                                      </p:cBhvr>
                                    </p:animEffect>
                                  </p:childTnLst>
                                </p:cTn>
                              </p:par>
                            </p:childTnLst>
                          </p:cTn>
                        </p:par>
                        <p:par>
                          <p:cTn id="75" fill="hold">
                            <p:stCondLst>
                              <p:cond delay="8450"/>
                            </p:stCondLst>
                            <p:childTnLst>
                              <p:par>
                                <p:cTn id="76" presetID="23" presetClass="entr" presetSubtype="16" fill="hold" nodeType="after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p:cTn id="78" dur="500" fill="hold"/>
                                        <p:tgtEl>
                                          <p:spTgt spid="8"/>
                                        </p:tgtEl>
                                        <p:attrNameLst>
                                          <p:attrName>ppt_w</p:attrName>
                                        </p:attrNameLst>
                                      </p:cBhvr>
                                      <p:tavLst>
                                        <p:tav tm="0">
                                          <p:val>
                                            <p:fltVal val="0"/>
                                          </p:val>
                                        </p:tav>
                                        <p:tav tm="100000">
                                          <p:val>
                                            <p:strVal val="#ppt_w"/>
                                          </p:val>
                                        </p:tav>
                                      </p:tavLst>
                                    </p:anim>
                                    <p:anim calcmode="lin" valueType="num">
                                      <p:cBhvr>
                                        <p:cTn id="79" dur="500" fill="hold"/>
                                        <p:tgtEl>
                                          <p:spTgt spid="8"/>
                                        </p:tgtEl>
                                        <p:attrNameLst>
                                          <p:attrName>ppt_h</p:attrName>
                                        </p:attrNameLst>
                                      </p:cBhvr>
                                      <p:tavLst>
                                        <p:tav tm="0">
                                          <p:val>
                                            <p:fltVal val="0"/>
                                          </p:val>
                                        </p:tav>
                                        <p:tav tm="100000">
                                          <p:val>
                                            <p:strVal val="#ppt_h"/>
                                          </p:val>
                                        </p:tav>
                                      </p:tavLst>
                                    </p:anim>
                                  </p:childTnLst>
                                </p:cTn>
                              </p:par>
                            </p:childTnLst>
                          </p:cTn>
                        </p:par>
                        <p:par>
                          <p:cTn id="80" fill="hold">
                            <p:stCondLst>
                              <p:cond delay="8950"/>
                            </p:stCondLst>
                            <p:childTnLst>
                              <p:par>
                                <p:cTn id="81" presetID="22" presetClass="entr" presetSubtype="8"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21" grpId="0" animBg="1"/>
      <p:bldP spid="122" grpId="0" animBg="1"/>
      <p:bldP spid="126" grpId="0" animBg="1"/>
      <p:bldP spid="127" grpId="0"/>
      <p:bldP spid="1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3.3 </a:t>
            </a:r>
            <a:r>
              <a:rPr lang="zh-CN" altLang="en-US" sz="2000" dirty="0">
                <a:solidFill>
                  <a:schemeClr val="bg1"/>
                </a:solidFill>
                <a:latin typeface="微软雅黑" pitchFamily="34" charset="-122"/>
                <a:ea typeface="微软雅黑" pitchFamily="34" charset="-122"/>
              </a:rPr>
              <a:t>网络营销方案</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grpSp>
        <p:nvGrpSpPr>
          <p:cNvPr id="4" name="组合 3"/>
          <p:cNvGrpSpPr/>
          <p:nvPr/>
        </p:nvGrpSpPr>
        <p:grpSpPr>
          <a:xfrm>
            <a:off x="726885" y="2131270"/>
            <a:ext cx="1308576" cy="1308577"/>
            <a:chOff x="1912555" y="1862545"/>
            <a:chExt cx="1308576" cy="1308577"/>
          </a:xfrm>
        </p:grpSpPr>
        <p:sp>
          <p:nvSpPr>
            <p:cNvPr id="5" name="椭圆 4"/>
            <p:cNvSpPr/>
            <p:nvPr/>
          </p:nvSpPr>
          <p:spPr>
            <a:xfrm>
              <a:off x="1912555" y="1862545"/>
              <a:ext cx="1308576" cy="1308577"/>
            </a:xfrm>
            <a:prstGeom prst="ellipse">
              <a:avLst/>
            </a:prstGeom>
            <a:gradFill flip="none" rotWithShape="1">
              <a:gsLst>
                <a:gs pos="0">
                  <a:srgbClr val="267DBF">
                    <a:lumMod val="88000"/>
                  </a:srgbClr>
                </a:gs>
                <a:gs pos="71000">
                  <a:srgbClr val="31A6FE"/>
                </a:gs>
              </a:gsLst>
              <a:lin ang="0" scaled="1"/>
              <a:tileRect/>
            </a:gradFill>
            <a:ln w="28575">
              <a:solidFill>
                <a:schemeClr val="bg1"/>
              </a:solidFill>
            </a:ln>
            <a:effectLst>
              <a:outerShdw blurRad="50800" dist="38100" algn="l" rotWithShape="0">
                <a:prstClr val="black">
                  <a:alpha val="40000"/>
                </a:prstClr>
              </a:outerShdw>
            </a:effectLst>
            <a:scene3d>
              <a:camera prst="orthographicFront"/>
              <a:lightRig rig="threePt" dir="t"/>
            </a:scene3d>
            <a:sp3d>
              <a:bevelT w="152400" h="50800" prst="softRound"/>
            </a:sp3d>
          </p:spPr>
          <p:txBody>
            <a:bodyPr spcFirstLastPara="0" vert="horz" wrap="square" lIns="48403" tIns="48403" rIns="48403" bIns="48403" numCol="1" spcCol="1270" anchor="ctr" anchorCtr="0">
              <a:noAutofit/>
            </a:bodyPr>
            <a:lstStyle/>
            <a:p>
              <a:pPr algn="ctr" defTabSz="800100" fontAlgn="base">
                <a:lnSpc>
                  <a:spcPct val="90000"/>
                </a:lnSpc>
                <a:spcBef>
                  <a:spcPct val="0"/>
                </a:spcBef>
                <a:spcAft>
                  <a:spcPct val="35000"/>
                </a:spcAft>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ea typeface="微软雅黑"/>
              </a:endParaRPr>
            </a:p>
          </p:txBody>
        </p:sp>
        <p:sp>
          <p:nvSpPr>
            <p:cNvPr id="6" name="TextBox 5"/>
            <p:cNvSpPr txBox="1"/>
            <p:nvPr/>
          </p:nvSpPr>
          <p:spPr>
            <a:xfrm>
              <a:off x="2125809" y="2064099"/>
              <a:ext cx="906017" cy="954107"/>
            </a:xfrm>
            <a:prstGeom prst="rect">
              <a:avLst/>
            </a:prstGeom>
            <a:noFill/>
          </p:spPr>
          <p:txBody>
            <a:bodyPr wrap="none" rtlCol="0">
              <a:spAutoFit/>
            </a:bodyPr>
            <a:lstStyle/>
            <a:p>
              <a:r>
                <a:rPr lang="zh-CN" altLang="en-US" sz="2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网络</a:t>
              </a:r>
              <a:endParaRPr lang="en-US" altLang="zh-CN" sz="2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sz="2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营销</a:t>
              </a:r>
              <a:endParaRPr lang="zh-CN" altLang="en-US"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2" name="组合 1"/>
          <p:cNvGrpSpPr/>
          <p:nvPr/>
        </p:nvGrpSpPr>
        <p:grpSpPr>
          <a:xfrm>
            <a:off x="1600994" y="1200944"/>
            <a:ext cx="930587" cy="811934"/>
            <a:chOff x="2141839" y="1506864"/>
            <a:chExt cx="930587" cy="811934"/>
          </a:xfrm>
        </p:grpSpPr>
        <p:grpSp>
          <p:nvGrpSpPr>
            <p:cNvPr id="8" name="组合 73"/>
            <p:cNvGrpSpPr>
              <a:grpSpLocks/>
            </p:cNvGrpSpPr>
            <p:nvPr/>
          </p:nvGrpSpPr>
          <p:grpSpPr bwMode="auto">
            <a:xfrm>
              <a:off x="2141839" y="1506864"/>
              <a:ext cx="930587" cy="811934"/>
              <a:chOff x="985377" y="1960081"/>
              <a:chExt cx="1800200" cy="1551897"/>
            </a:xfrm>
          </p:grpSpPr>
          <p:sp>
            <p:nvSpPr>
              <p:cNvPr id="10" name="六边形 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sp>
            <p:nvSpPr>
              <p:cNvPr id="11" name="六边形 10"/>
              <p:cNvSpPr/>
              <p:nvPr/>
            </p:nvSpPr>
            <p:spPr>
              <a:xfrm>
                <a:off x="1081631" y="2043058"/>
                <a:ext cx="1607692" cy="1385942"/>
              </a:xfrm>
              <a:prstGeom prst="hexagon">
                <a:avLst/>
              </a:prstGeom>
              <a:solidFill>
                <a:srgbClr val="0099FF"/>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sp>
          <p:nvSpPr>
            <p:cNvPr id="12" name="Freeform 12"/>
            <p:cNvSpPr>
              <a:spLocks/>
            </p:cNvSpPr>
            <p:nvPr/>
          </p:nvSpPr>
          <p:spPr bwMode="auto">
            <a:xfrm>
              <a:off x="2319197" y="1617642"/>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2346699" y="2065410"/>
            <a:ext cx="930587" cy="811934"/>
            <a:chOff x="2191596" y="2527413"/>
            <a:chExt cx="930587" cy="811934"/>
          </a:xfrm>
        </p:grpSpPr>
        <p:grpSp>
          <p:nvGrpSpPr>
            <p:cNvPr id="14" name="组合 73"/>
            <p:cNvGrpSpPr>
              <a:grpSpLocks/>
            </p:cNvGrpSpPr>
            <p:nvPr/>
          </p:nvGrpSpPr>
          <p:grpSpPr bwMode="auto">
            <a:xfrm>
              <a:off x="2191596" y="2527413"/>
              <a:ext cx="930587" cy="811934"/>
              <a:chOff x="985377" y="1960081"/>
              <a:chExt cx="1800200" cy="1551897"/>
            </a:xfrm>
          </p:grpSpPr>
          <p:sp>
            <p:nvSpPr>
              <p:cNvPr id="15" name="六边形 1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sp>
            <p:nvSpPr>
              <p:cNvPr id="16" name="六边形 15"/>
              <p:cNvSpPr/>
              <p:nvPr/>
            </p:nvSpPr>
            <p:spPr>
              <a:xfrm>
                <a:off x="1081631" y="2043058"/>
                <a:ext cx="1607692" cy="1385942"/>
              </a:xfrm>
              <a:prstGeom prst="hexagon">
                <a:avLst/>
              </a:prstGeom>
              <a:solidFill>
                <a:srgbClr val="0099FF"/>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grpSp>
          <p:nvGrpSpPr>
            <p:cNvPr id="17" name="组合 16"/>
            <p:cNvGrpSpPr/>
            <p:nvPr/>
          </p:nvGrpSpPr>
          <p:grpSpPr>
            <a:xfrm>
              <a:off x="2377489" y="2703192"/>
              <a:ext cx="558800" cy="460375"/>
              <a:chOff x="3376613" y="2879725"/>
              <a:chExt cx="558800" cy="460375"/>
            </a:xfrm>
          </p:grpSpPr>
          <p:sp>
            <p:nvSpPr>
              <p:cNvPr id="2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p:cNvGrpSpPr/>
          <p:nvPr/>
        </p:nvGrpSpPr>
        <p:grpSpPr>
          <a:xfrm>
            <a:off x="2087093" y="3056010"/>
            <a:ext cx="930587" cy="811934"/>
            <a:chOff x="1962654" y="3563144"/>
            <a:chExt cx="930587" cy="811934"/>
          </a:xfrm>
        </p:grpSpPr>
        <p:grpSp>
          <p:nvGrpSpPr>
            <p:cNvPr id="22" name="组合 73"/>
            <p:cNvGrpSpPr>
              <a:grpSpLocks/>
            </p:cNvGrpSpPr>
            <p:nvPr/>
          </p:nvGrpSpPr>
          <p:grpSpPr bwMode="auto">
            <a:xfrm>
              <a:off x="1962654" y="3563144"/>
              <a:ext cx="930587" cy="811934"/>
              <a:chOff x="985377" y="1960081"/>
              <a:chExt cx="1800200" cy="1551897"/>
            </a:xfrm>
          </p:grpSpPr>
          <p:sp>
            <p:nvSpPr>
              <p:cNvPr id="23" name="六边形 2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sp>
            <p:nvSpPr>
              <p:cNvPr id="24" name="六边形 23"/>
              <p:cNvSpPr/>
              <p:nvPr/>
            </p:nvSpPr>
            <p:spPr>
              <a:xfrm>
                <a:off x="1081631" y="2043058"/>
                <a:ext cx="1607692" cy="1385942"/>
              </a:xfrm>
              <a:prstGeom prst="hexagon">
                <a:avLst/>
              </a:prstGeom>
              <a:solidFill>
                <a:srgbClr val="0099FF"/>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grpSp>
          <p:nvGrpSpPr>
            <p:cNvPr id="26" name="组合 25"/>
            <p:cNvGrpSpPr/>
            <p:nvPr/>
          </p:nvGrpSpPr>
          <p:grpSpPr>
            <a:xfrm>
              <a:off x="2165216" y="3742892"/>
              <a:ext cx="525462" cy="452437"/>
              <a:chOff x="3379788" y="4325938"/>
              <a:chExt cx="525462" cy="452437"/>
            </a:xfrm>
          </p:grpSpPr>
          <p:sp>
            <p:nvSpPr>
              <p:cNvPr id="27"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356207" y="3874397"/>
            <a:ext cx="930587" cy="811934"/>
            <a:chOff x="896521" y="4226299"/>
            <a:chExt cx="930587" cy="811934"/>
          </a:xfrm>
        </p:grpSpPr>
        <p:grpSp>
          <p:nvGrpSpPr>
            <p:cNvPr id="31" name="组合 73"/>
            <p:cNvGrpSpPr>
              <a:grpSpLocks/>
            </p:cNvGrpSpPr>
            <p:nvPr/>
          </p:nvGrpSpPr>
          <p:grpSpPr bwMode="auto">
            <a:xfrm>
              <a:off x="896521" y="4226299"/>
              <a:ext cx="930587" cy="811934"/>
              <a:chOff x="985377" y="1960081"/>
              <a:chExt cx="1800200" cy="1551897"/>
            </a:xfrm>
          </p:grpSpPr>
          <p:sp>
            <p:nvSpPr>
              <p:cNvPr id="32" name="六边形 31"/>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sp>
            <p:nvSpPr>
              <p:cNvPr id="33" name="六边形 32"/>
              <p:cNvSpPr/>
              <p:nvPr/>
            </p:nvSpPr>
            <p:spPr>
              <a:xfrm>
                <a:off x="1081631" y="2043058"/>
                <a:ext cx="1607692" cy="1385942"/>
              </a:xfrm>
              <a:prstGeom prst="hexagon">
                <a:avLst/>
              </a:prstGeom>
              <a:solidFill>
                <a:srgbClr val="0099FF"/>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sp>
          <p:nvSpPr>
            <p:cNvPr id="34" name="Freeform 18"/>
            <p:cNvSpPr>
              <a:spLocks noEditPoints="1"/>
            </p:cNvSpPr>
            <p:nvPr/>
          </p:nvSpPr>
          <p:spPr bwMode="auto">
            <a:xfrm>
              <a:off x="1092733" y="4404552"/>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2702519" y="1166219"/>
            <a:ext cx="5524733" cy="742289"/>
            <a:chOff x="2702519" y="1166219"/>
            <a:chExt cx="5524733" cy="742289"/>
          </a:xfrm>
        </p:grpSpPr>
        <p:sp>
          <p:nvSpPr>
            <p:cNvPr id="37" name="TextBox 36"/>
            <p:cNvSpPr txBox="1"/>
            <p:nvPr/>
          </p:nvSpPr>
          <p:spPr>
            <a:xfrm>
              <a:off x="2702519" y="1166219"/>
              <a:ext cx="1497685" cy="346239"/>
            </a:xfrm>
            <a:prstGeom prst="rect">
              <a:avLst/>
            </a:prstGeom>
            <a:noFill/>
          </p:spPr>
          <p:txBody>
            <a:bodyPr wrap="square" lIns="68571" tIns="34285" rIns="68571" bIns="34285" rtlCol="0">
              <a:spAutoFit/>
            </a:bodyPr>
            <a:lstStyle/>
            <a:p>
              <a:pPr algn="l"/>
              <a:r>
                <a:rPr lang="en-US" altLang="zh-CN" b="1" dirty="0" smtClean="0">
                  <a:solidFill>
                    <a:schemeClr val="tx1">
                      <a:lumMod val="75000"/>
                      <a:lumOff val="25000"/>
                    </a:schemeClr>
                  </a:solidFill>
                  <a:latin typeface="微软雅黑" pitchFamily="34" charset="-122"/>
                  <a:ea typeface="微软雅黑" pitchFamily="34" charset="-122"/>
                </a:rPr>
                <a:t>QQ</a:t>
              </a:r>
              <a:r>
                <a:rPr lang="zh-CN" altLang="en-US" b="1" dirty="0" smtClean="0">
                  <a:solidFill>
                    <a:schemeClr val="tx1">
                      <a:lumMod val="75000"/>
                      <a:lumOff val="25000"/>
                    </a:schemeClr>
                  </a:solidFill>
                  <a:latin typeface="微软雅黑" pitchFamily="34" charset="-122"/>
                  <a:ea typeface="微软雅黑" pitchFamily="34" charset="-122"/>
                </a:rPr>
                <a:t>空间</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2714588" y="1469791"/>
              <a:ext cx="5512664" cy="438717"/>
            </a:xfrm>
            <a:prstGeom prst="rect">
              <a:avLst/>
            </a:prstGeom>
            <a:noFill/>
          </p:spPr>
          <p:txBody>
            <a:bodyPr wrap="square" lIns="68571" tIns="34285" rIns="68571" bIns="34285" rtlCol="0">
              <a:spAutoFit/>
            </a:bodyPr>
            <a:lstStyle/>
            <a:p>
              <a:pPr algn="l"/>
              <a:r>
                <a:rPr lang="zh-CN" altLang="en-US" sz="1200" dirty="0">
                  <a:solidFill>
                    <a:schemeClr val="tx1">
                      <a:lumMod val="75000"/>
                      <a:lumOff val="25000"/>
                    </a:schemeClr>
                  </a:solidFill>
                  <a:latin typeface="微软雅黑" pitchFamily="34" charset="-122"/>
                  <a:ea typeface="微软雅黑" pitchFamily="34" charset="-122"/>
                </a:rPr>
                <a:t>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a:t>
              </a:r>
            </a:p>
          </p:txBody>
        </p:sp>
      </p:grpSp>
      <p:grpSp>
        <p:nvGrpSpPr>
          <p:cNvPr id="48" name="组合 47"/>
          <p:cNvGrpSpPr/>
          <p:nvPr/>
        </p:nvGrpSpPr>
        <p:grpSpPr>
          <a:xfrm>
            <a:off x="2489130" y="3974101"/>
            <a:ext cx="5512664" cy="732043"/>
            <a:chOff x="2489130" y="3974101"/>
            <a:chExt cx="5512664" cy="732043"/>
          </a:xfrm>
        </p:grpSpPr>
        <p:sp>
          <p:nvSpPr>
            <p:cNvPr id="39" name="TextBox 38"/>
            <p:cNvSpPr txBox="1"/>
            <p:nvPr/>
          </p:nvSpPr>
          <p:spPr>
            <a:xfrm>
              <a:off x="2489130" y="3974101"/>
              <a:ext cx="2007039" cy="346239"/>
            </a:xfrm>
            <a:prstGeom prst="rect">
              <a:avLst/>
            </a:prstGeom>
            <a:noFill/>
          </p:spPr>
          <p:txBody>
            <a:bodyPr wrap="square" lIns="68571" tIns="34285" rIns="68571" bIns="34285" rtlCol="0">
              <a:spAutoFit/>
            </a:bodyPr>
            <a:lstStyle/>
            <a:p>
              <a:pPr algn="l"/>
              <a:r>
                <a:rPr lang="zh-CN" altLang="en-US" b="1" dirty="0" smtClean="0">
                  <a:solidFill>
                    <a:schemeClr val="tx1">
                      <a:lumMod val="75000"/>
                      <a:lumOff val="25000"/>
                    </a:schemeClr>
                  </a:solidFill>
                  <a:latin typeface="微软雅黑" pitchFamily="34" charset="-122"/>
                  <a:ea typeface="微软雅黑" pitchFamily="34" charset="-122"/>
                </a:rPr>
                <a:t>本地论坛社区</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2489130" y="4267427"/>
              <a:ext cx="5512664" cy="438717"/>
            </a:xfrm>
            <a:prstGeom prst="rect">
              <a:avLst/>
            </a:prstGeom>
            <a:noFill/>
          </p:spPr>
          <p:txBody>
            <a:bodyPr wrap="square" lIns="68571" tIns="34285" rIns="68571" bIns="34285" rtlCol="0">
              <a:spAutoFit/>
            </a:bodyPr>
            <a:lstStyle/>
            <a:p>
              <a:pPr algn="l"/>
              <a:r>
                <a:rPr lang="zh-CN" altLang="en-US" sz="1200" dirty="0">
                  <a:solidFill>
                    <a:schemeClr val="tx1">
                      <a:lumMod val="75000"/>
                      <a:lumOff val="25000"/>
                    </a:schemeClr>
                  </a:solidFill>
                  <a:latin typeface="微软雅黑" pitchFamily="34" charset="-122"/>
                  <a:ea typeface="微软雅黑" pitchFamily="34" charset="-122"/>
                </a:rPr>
                <a:t>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空间来进行朋友圈间的传播，达到广告目的。利用</a:t>
              </a:r>
              <a:r>
                <a:rPr lang="en-US" altLang="zh-CN" sz="1200" dirty="0">
                  <a:solidFill>
                    <a:schemeClr val="tx1">
                      <a:lumMod val="75000"/>
                      <a:lumOff val="25000"/>
                    </a:schemeClr>
                  </a:solidFill>
                  <a:latin typeface="微软雅黑" pitchFamily="34" charset="-122"/>
                  <a:ea typeface="微软雅黑" pitchFamily="34" charset="-122"/>
                </a:rPr>
                <a:t>QQ</a:t>
              </a:r>
              <a:r>
                <a:rPr lang="zh-CN" altLang="en-US" sz="1200" dirty="0">
                  <a:solidFill>
                    <a:schemeClr val="tx1">
                      <a:lumMod val="75000"/>
                      <a:lumOff val="25000"/>
                    </a:schemeClr>
                  </a:solidFill>
                  <a:latin typeface="微软雅黑" pitchFamily="34" charset="-122"/>
                  <a:ea typeface="微软雅黑" pitchFamily="34" charset="-122"/>
                </a:rPr>
                <a:t>空间来进行朋友圈间的传播，达到广告目的。</a:t>
              </a:r>
            </a:p>
          </p:txBody>
        </p:sp>
      </p:grpSp>
      <p:grpSp>
        <p:nvGrpSpPr>
          <p:cNvPr id="47" name="组合 46"/>
          <p:cNvGrpSpPr/>
          <p:nvPr/>
        </p:nvGrpSpPr>
        <p:grpSpPr>
          <a:xfrm>
            <a:off x="3124994" y="2953544"/>
            <a:ext cx="5512664" cy="924308"/>
            <a:chOff x="3124994" y="2953544"/>
            <a:chExt cx="5512664" cy="924308"/>
          </a:xfrm>
        </p:grpSpPr>
        <p:sp>
          <p:nvSpPr>
            <p:cNvPr id="41" name="TextBox 40"/>
            <p:cNvSpPr txBox="1"/>
            <p:nvPr/>
          </p:nvSpPr>
          <p:spPr>
            <a:xfrm>
              <a:off x="3128440" y="2953544"/>
              <a:ext cx="1497685" cy="346239"/>
            </a:xfrm>
            <a:prstGeom prst="rect">
              <a:avLst/>
            </a:prstGeom>
            <a:noFill/>
          </p:spPr>
          <p:txBody>
            <a:bodyPr wrap="square" lIns="68571" tIns="34285" rIns="68571" bIns="34285" rtlCol="0">
              <a:spAutoFit/>
            </a:bodyPr>
            <a:lstStyle/>
            <a:p>
              <a:pPr algn="l"/>
              <a:r>
                <a:rPr lang="zh-CN" altLang="en-US" b="1" dirty="0" smtClean="0">
                  <a:solidFill>
                    <a:schemeClr val="tx1">
                      <a:lumMod val="75000"/>
                      <a:lumOff val="25000"/>
                    </a:schemeClr>
                  </a:solidFill>
                  <a:latin typeface="微软雅黑" pitchFamily="34" charset="-122"/>
                  <a:ea typeface="微软雅黑" pitchFamily="34" charset="-122"/>
                </a:rPr>
                <a:t>微博营销</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3124994" y="3254412"/>
              <a:ext cx="5512664" cy="623440"/>
            </a:xfrm>
            <a:prstGeom prst="rect">
              <a:avLst/>
            </a:prstGeom>
            <a:noFill/>
          </p:spPr>
          <p:txBody>
            <a:bodyPr wrap="square" lIns="68571" tIns="34285" rIns="68571" bIns="34285" rtlCol="0">
              <a:spAutoFit/>
            </a:bodyPr>
            <a:lstStyle/>
            <a:p>
              <a:pPr algn="l"/>
              <a:r>
                <a:rPr lang="zh-CN" altLang="en-US" sz="1200" dirty="0">
                  <a:solidFill>
                    <a:schemeClr val="tx1">
                      <a:lumMod val="75000"/>
                      <a:lumOff val="25000"/>
                    </a:schemeClr>
                  </a:solidFill>
                  <a:latin typeface="微软雅黑" pitchFamily="34" charset="-122"/>
                  <a:ea typeface="微软雅黑" pitchFamily="34" charset="-122"/>
                </a:rPr>
                <a:t>利用新浪微博来进行传播利用新浪微博来进行传播利用新浪微博来进行传播，利用新浪微博来进行传播利用新浪微博来进行传播利用新浪微博来进行传播，利用新浪微博来进行传播利用新浪微博来进行传播利用新浪微博来进行传播。</a:t>
              </a:r>
            </a:p>
          </p:txBody>
        </p:sp>
      </p:grpSp>
      <p:grpSp>
        <p:nvGrpSpPr>
          <p:cNvPr id="46" name="组合 45"/>
          <p:cNvGrpSpPr/>
          <p:nvPr/>
        </p:nvGrpSpPr>
        <p:grpSpPr>
          <a:xfrm>
            <a:off x="3313757" y="2075791"/>
            <a:ext cx="5526237" cy="725353"/>
            <a:chOff x="3313757" y="2075791"/>
            <a:chExt cx="5526237" cy="725353"/>
          </a:xfrm>
        </p:grpSpPr>
        <p:sp>
          <p:nvSpPr>
            <p:cNvPr id="43" name="TextBox 42"/>
            <p:cNvSpPr txBox="1"/>
            <p:nvPr/>
          </p:nvSpPr>
          <p:spPr>
            <a:xfrm>
              <a:off x="3313757" y="2075791"/>
              <a:ext cx="1497685" cy="346239"/>
            </a:xfrm>
            <a:prstGeom prst="rect">
              <a:avLst/>
            </a:prstGeom>
            <a:noFill/>
          </p:spPr>
          <p:txBody>
            <a:bodyPr wrap="square" lIns="68571" tIns="34285" rIns="68571" bIns="34285" rtlCol="0">
              <a:spAutoFit/>
            </a:bodyPr>
            <a:lstStyle/>
            <a:p>
              <a:pPr algn="l"/>
              <a:r>
                <a:rPr lang="zh-CN" altLang="en-US" b="1" dirty="0" smtClean="0">
                  <a:solidFill>
                    <a:schemeClr val="tx1">
                      <a:lumMod val="75000"/>
                      <a:lumOff val="25000"/>
                    </a:schemeClr>
                  </a:solidFill>
                  <a:latin typeface="微软雅黑" pitchFamily="34" charset="-122"/>
                  <a:ea typeface="微软雅黑" pitchFamily="34" charset="-122"/>
                </a:rPr>
                <a:t>微信营销</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3327330" y="2362427"/>
              <a:ext cx="5512664" cy="438717"/>
            </a:xfrm>
            <a:prstGeom prst="rect">
              <a:avLst/>
            </a:prstGeom>
            <a:noFill/>
          </p:spPr>
          <p:txBody>
            <a:bodyPr wrap="square" lIns="68571" tIns="34285" rIns="68571" bIns="34285" rtlCol="0">
              <a:spAutoFit/>
            </a:bodyPr>
            <a:lstStyle/>
            <a:p>
              <a:pPr algn="l"/>
              <a:r>
                <a:rPr lang="zh-CN" altLang="en-US" sz="1200" dirty="0">
                  <a:solidFill>
                    <a:schemeClr val="tx1">
                      <a:lumMod val="75000"/>
                      <a:lumOff val="25000"/>
                    </a:schemeClr>
                  </a:solidFill>
                  <a:latin typeface="微软雅黑" pitchFamily="34" charset="-122"/>
                  <a:ea typeface="微软雅黑" pitchFamily="34" charset="-122"/>
                </a:rPr>
                <a:t>利用微信朋友圈间的传播，达到广告目的。利用微信朋友圈间的传播，达到广告目的，利用微信朋友圈间的传播，达到广告目。</a:t>
              </a:r>
            </a:p>
          </p:txBody>
        </p:sp>
      </p:grpSp>
    </p:spTree>
    <p:extLst>
      <p:ext uri="{BB962C8B-B14F-4D97-AF65-F5344CB8AC3E}">
        <p14:creationId xmlns:p14="http://schemas.microsoft.com/office/powerpoint/2010/main" val="2785134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childTnLst>
                          </p:cTn>
                        </p:par>
                        <p:par>
                          <p:cTn id="17" fill="hold">
                            <p:stCondLst>
                              <p:cond delay="122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childTnLst>
                          </p:cTn>
                        </p:par>
                        <p:par>
                          <p:cTn id="22" fill="hold">
                            <p:stCondLst>
                              <p:cond delay="1720"/>
                            </p:stCondLst>
                            <p:childTnLst>
                              <p:par>
                                <p:cTn id="23" presetID="22" presetClass="entr" presetSubtype="8"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1000"/>
                                        <p:tgtEl>
                                          <p:spTgt spid="45"/>
                                        </p:tgtEl>
                                      </p:cBhvr>
                                    </p:animEffect>
                                  </p:childTnLst>
                                </p:cTn>
                              </p:par>
                            </p:childTnLst>
                          </p:cTn>
                        </p:par>
                        <p:par>
                          <p:cTn id="26" fill="hold">
                            <p:stCondLst>
                              <p:cond delay="2720"/>
                            </p:stCondLst>
                            <p:childTnLst>
                              <p:par>
                                <p:cTn id="27" presetID="2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childTnLst>
                                </p:cTn>
                              </p:par>
                            </p:childTnLst>
                          </p:cTn>
                        </p:par>
                        <p:par>
                          <p:cTn id="31" fill="hold">
                            <p:stCondLst>
                              <p:cond delay="322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1000"/>
                                        <p:tgtEl>
                                          <p:spTgt spid="46"/>
                                        </p:tgtEl>
                                      </p:cBhvr>
                                    </p:animEffect>
                                  </p:childTnLst>
                                </p:cTn>
                              </p:par>
                            </p:childTnLst>
                          </p:cTn>
                        </p:par>
                        <p:par>
                          <p:cTn id="35" fill="hold">
                            <p:stCondLst>
                              <p:cond delay="4220"/>
                            </p:stCondLst>
                            <p:childTnLst>
                              <p:par>
                                <p:cTn id="36" presetID="23"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childTnLst>
                                </p:cTn>
                              </p:par>
                            </p:childTnLst>
                          </p:cTn>
                        </p:par>
                        <p:par>
                          <p:cTn id="40" fill="hold">
                            <p:stCondLst>
                              <p:cond delay="4720"/>
                            </p:stCondLst>
                            <p:childTnLst>
                              <p:par>
                                <p:cTn id="41" presetID="2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1000"/>
                                        <p:tgtEl>
                                          <p:spTgt spid="47"/>
                                        </p:tgtEl>
                                      </p:cBhvr>
                                    </p:animEffect>
                                  </p:childTnLst>
                                </p:cTn>
                              </p:par>
                            </p:childTnLst>
                          </p:cTn>
                        </p:par>
                        <p:par>
                          <p:cTn id="44" fill="hold">
                            <p:stCondLst>
                              <p:cond delay="5720"/>
                            </p:stCondLst>
                            <p:childTnLst>
                              <p:par>
                                <p:cTn id="45" presetID="23" presetClass="entr" presetSubtype="16"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childTnLst>
                                </p:cTn>
                              </p:par>
                            </p:childTnLst>
                          </p:cTn>
                        </p:par>
                        <p:par>
                          <p:cTn id="49" fill="hold">
                            <p:stCondLst>
                              <p:cond delay="6220"/>
                            </p:stCondLst>
                            <p:childTnLst>
                              <p:par>
                                <p:cTn id="50" presetID="22" presetClass="entr" presetSubtype="8"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left)">
                                      <p:cBhvr>
                                        <p:cTn id="52"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3.4 </a:t>
            </a:r>
            <a:r>
              <a:rPr lang="zh-CN" altLang="en-US" sz="2000" dirty="0">
                <a:solidFill>
                  <a:schemeClr val="bg1"/>
                </a:solidFill>
                <a:latin typeface="微软雅黑" pitchFamily="34" charset="-122"/>
                <a:ea typeface="微软雅黑" pitchFamily="34" charset="-122"/>
              </a:rPr>
              <a:t>地面推广方案</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sp>
        <p:nvSpPr>
          <p:cNvPr id="4" name="矩形 3"/>
          <p:cNvSpPr/>
          <p:nvPr/>
        </p:nvSpPr>
        <p:spPr>
          <a:xfrm>
            <a:off x="1" y="3641013"/>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a:solidFill>
                  <a:prstClr val="white"/>
                </a:solidFill>
                <a:latin typeface="Pirulen" pitchFamily="2" charset="0"/>
              </a:rPr>
              <a:t>04</a:t>
            </a:r>
            <a:endParaRPr lang="zh-CN" altLang="en-US" sz="1800">
              <a:solidFill>
                <a:prstClr val="white"/>
              </a:solidFill>
              <a:latin typeface="Pirulen" pitchFamily="2" charset="0"/>
            </a:endParaRPr>
          </a:p>
        </p:txBody>
      </p:sp>
      <p:sp>
        <p:nvSpPr>
          <p:cNvPr id="5" name="矩形 4"/>
          <p:cNvSpPr/>
          <p:nvPr/>
        </p:nvSpPr>
        <p:spPr>
          <a:xfrm>
            <a:off x="1" y="2825907"/>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a:solidFill>
                  <a:prstClr val="white"/>
                </a:solidFill>
                <a:latin typeface="Pirulen" pitchFamily="2" charset="0"/>
              </a:rPr>
              <a:t>03</a:t>
            </a:r>
            <a:endParaRPr lang="zh-CN" altLang="en-US" sz="1800">
              <a:solidFill>
                <a:prstClr val="white"/>
              </a:solidFill>
              <a:latin typeface="Pirulen" pitchFamily="2" charset="0"/>
            </a:endParaRPr>
          </a:p>
        </p:txBody>
      </p:sp>
      <p:sp>
        <p:nvSpPr>
          <p:cNvPr id="6" name="矩形 5"/>
          <p:cNvSpPr/>
          <p:nvPr/>
        </p:nvSpPr>
        <p:spPr>
          <a:xfrm>
            <a:off x="1" y="2022072"/>
            <a:ext cx="765725" cy="824631"/>
          </a:xfrm>
          <a:prstGeom prst="rect">
            <a:avLst/>
          </a:pr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lvl="0" algn="ctr"/>
            <a:r>
              <a:rPr lang="en-US" altLang="zh-CN" sz="1800">
                <a:solidFill>
                  <a:prstClr val="white"/>
                </a:solidFill>
                <a:latin typeface="Pirulen" pitchFamily="2" charset="0"/>
              </a:rPr>
              <a:t>02</a:t>
            </a:r>
            <a:endParaRPr lang="zh-CN" altLang="en-US" sz="1800">
              <a:solidFill>
                <a:prstClr val="white"/>
              </a:solidFill>
              <a:latin typeface="Pirulen" pitchFamily="2" charset="0"/>
            </a:endParaRPr>
          </a:p>
        </p:txBody>
      </p:sp>
      <p:sp>
        <p:nvSpPr>
          <p:cNvPr id="7" name="矩形 6"/>
          <p:cNvSpPr/>
          <p:nvPr/>
        </p:nvSpPr>
        <p:spPr>
          <a:xfrm>
            <a:off x="1" y="1200945"/>
            <a:ext cx="765725" cy="8246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r>
              <a:rPr lang="en-US" altLang="zh-CN" sz="1800">
                <a:latin typeface="Pirulen" pitchFamily="2" charset="0"/>
              </a:rPr>
              <a:t>01</a:t>
            </a:r>
            <a:endParaRPr lang="zh-CN" altLang="en-US" sz="1800">
              <a:latin typeface="Pirulen" pitchFamily="2" charset="0"/>
            </a:endParaRPr>
          </a:p>
        </p:txBody>
      </p:sp>
      <p:sp>
        <p:nvSpPr>
          <p:cNvPr id="8" name="矩形 28"/>
          <p:cNvSpPr/>
          <p:nvPr/>
        </p:nvSpPr>
        <p:spPr>
          <a:xfrm>
            <a:off x="756201" y="1200944"/>
            <a:ext cx="1494236" cy="104752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9" name="矩形 28"/>
          <p:cNvSpPr/>
          <p:nvPr/>
        </p:nvSpPr>
        <p:spPr>
          <a:xfrm>
            <a:off x="756202" y="2023629"/>
            <a:ext cx="1496832" cy="82416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dirty="0"/>
          </a:p>
        </p:txBody>
      </p:sp>
      <p:sp>
        <p:nvSpPr>
          <p:cNvPr id="10" name="矩形 28"/>
          <p:cNvSpPr/>
          <p:nvPr/>
        </p:nvSpPr>
        <p:spPr>
          <a:xfrm>
            <a:off x="756201" y="2829458"/>
            <a:ext cx="1500236" cy="820919"/>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1" name="矩形 28"/>
          <p:cNvSpPr/>
          <p:nvPr/>
        </p:nvSpPr>
        <p:spPr>
          <a:xfrm>
            <a:off x="752220" y="3405161"/>
            <a:ext cx="1502761" cy="106050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p>
        </p:txBody>
      </p:sp>
      <p:sp>
        <p:nvSpPr>
          <p:cNvPr id="12" name="Freeform 144"/>
          <p:cNvSpPr>
            <a:spLocks noEditPoints="1"/>
          </p:cNvSpPr>
          <p:nvPr/>
        </p:nvSpPr>
        <p:spPr bwMode="black">
          <a:xfrm>
            <a:off x="1332638" y="2271420"/>
            <a:ext cx="280562" cy="49519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a:extLst/>
        </p:spPr>
        <p:txBody>
          <a:bodyPr vert="horz" wrap="square" lIns="51455" tIns="25728" rIns="51455" bIns="25728" numCol="1" anchor="t" anchorCtr="0" compatLnSpc="1">
            <a:prstTxWarp prst="textNoShape">
              <a:avLst/>
            </a:prstTxWarp>
          </a:bodyPr>
          <a:lstStyle/>
          <a:p>
            <a:endParaRPr lang="en-US"/>
          </a:p>
        </p:txBody>
      </p:sp>
      <p:pic>
        <p:nvPicPr>
          <p:cNvPr id="13" name="Picture 34" descr="Efficiency.png"/>
          <p:cNvPicPr>
            <a:picLocks noChangeAspect="1"/>
          </p:cNvPicPr>
          <p:nvPr/>
        </p:nvPicPr>
        <p:blipFill>
          <a:blip r:embed="rId3" cstate="print"/>
          <a:srcRect/>
          <a:stretch>
            <a:fillRect/>
          </a:stretch>
        </p:blipFill>
        <p:spPr bwMode="auto">
          <a:xfrm>
            <a:off x="1168973" y="2909866"/>
            <a:ext cx="607886" cy="564183"/>
          </a:xfrm>
          <a:prstGeom prst="rect">
            <a:avLst/>
          </a:prstGeom>
          <a:noFill/>
          <a:ln>
            <a:noFill/>
          </a:ln>
        </p:spPr>
      </p:pic>
      <p:grpSp>
        <p:nvGrpSpPr>
          <p:cNvPr id="14" name="Group 173"/>
          <p:cNvGrpSpPr>
            <a:grpSpLocks noChangeAspect="1"/>
          </p:cNvGrpSpPr>
          <p:nvPr/>
        </p:nvGrpSpPr>
        <p:grpSpPr>
          <a:xfrm>
            <a:off x="1266036" y="3603273"/>
            <a:ext cx="413764" cy="532562"/>
            <a:chOff x="-2773363" y="1651000"/>
            <a:chExt cx="2692401" cy="3448051"/>
          </a:xfrm>
          <a:solidFill>
            <a:schemeClr val="bg1"/>
          </a:solidFill>
        </p:grpSpPr>
        <p:sp>
          <p:nvSpPr>
            <p:cNvPr id="15"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89"/>
          <p:cNvSpPr>
            <a:spLocks noEditPoints="1"/>
          </p:cNvSpPr>
          <p:nvPr/>
        </p:nvSpPr>
        <p:spPr bwMode="black">
          <a:xfrm>
            <a:off x="1191425" y="1654143"/>
            <a:ext cx="513704" cy="33060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46314" tIns="23156" rIns="46314" bIns="23156" numCol="1" anchor="t" anchorCtr="0" compatLnSpc="1">
            <a:prstTxWarp prst="textNoShape">
              <a:avLst/>
            </a:prstTxWarp>
          </a:bodyPr>
          <a:lstStyle/>
          <a:p>
            <a:endParaRPr lang="en-US" sz="900"/>
          </a:p>
        </p:txBody>
      </p:sp>
      <p:sp>
        <p:nvSpPr>
          <p:cNvPr id="25" name="等腰三角形 66"/>
          <p:cNvSpPr/>
          <p:nvPr/>
        </p:nvSpPr>
        <p:spPr>
          <a:xfrm rot="5400000">
            <a:off x="3116641" y="787938"/>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algn="ctr"/>
            <a:r>
              <a:rPr lang="zh-CN" altLang="en-US" sz="1500" dirty="0">
                <a:latin typeface="微软雅黑" pitchFamily="34" charset="-122"/>
                <a:ea typeface="微软雅黑" pitchFamily="34" charset="-122"/>
              </a:rPr>
              <a:t>日程安排</a:t>
            </a:r>
          </a:p>
        </p:txBody>
      </p:sp>
      <p:sp>
        <p:nvSpPr>
          <p:cNvPr id="26" name="等腰三角形 67"/>
          <p:cNvSpPr/>
          <p:nvPr/>
        </p:nvSpPr>
        <p:spPr>
          <a:xfrm rot="5400000">
            <a:off x="3116641" y="1379734"/>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alpha val="69804"/>
            </a:srgbClr>
          </a:solidFill>
          <a:ln>
            <a:noFill/>
          </a:ln>
          <a:effectLst>
            <a:outerShdw blurRad="254000" algn="ctr" rotWithShape="0">
              <a:srgbClr val="53D2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dirty="0" smtClean="0">
                <a:solidFill>
                  <a:prstClr val="white"/>
                </a:solidFill>
                <a:latin typeface="微软雅黑" pitchFamily="34" charset="-122"/>
                <a:ea typeface="微软雅黑" pitchFamily="34" charset="-122"/>
              </a:rPr>
              <a:t>行动策划</a:t>
            </a:r>
            <a:endParaRPr lang="zh-CN" altLang="en-US" sz="1500" dirty="0">
              <a:solidFill>
                <a:prstClr val="white"/>
              </a:solidFill>
              <a:latin typeface="微软雅黑" pitchFamily="34" charset="-122"/>
              <a:ea typeface="微软雅黑" pitchFamily="34" charset="-122"/>
            </a:endParaRPr>
          </a:p>
        </p:txBody>
      </p:sp>
      <p:sp>
        <p:nvSpPr>
          <p:cNvPr id="27" name="等腰三角形 68"/>
          <p:cNvSpPr/>
          <p:nvPr/>
        </p:nvSpPr>
        <p:spPr>
          <a:xfrm rot="5400000">
            <a:off x="3120507" y="1959389"/>
            <a:ext cx="586590"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dirty="0" smtClean="0">
                <a:solidFill>
                  <a:prstClr val="white"/>
                </a:solidFill>
                <a:latin typeface="微软雅黑" pitchFamily="34" charset="-122"/>
                <a:ea typeface="微软雅黑" pitchFamily="34" charset="-122"/>
              </a:rPr>
              <a:t>后勤保障</a:t>
            </a:r>
            <a:endParaRPr lang="zh-CN" altLang="en-US" sz="1500" dirty="0">
              <a:solidFill>
                <a:prstClr val="white"/>
              </a:solidFill>
              <a:latin typeface="微软雅黑" pitchFamily="34" charset="-122"/>
              <a:ea typeface="微软雅黑" pitchFamily="34" charset="-122"/>
            </a:endParaRPr>
          </a:p>
        </p:txBody>
      </p:sp>
      <p:sp>
        <p:nvSpPr>
          <p:cNvPr id="28" name="等腰三角形 69"/>
          <p:cNvSpPr/>
          <p:nvPr/>
        </p:nvSpPr>
        <p:spPr>
          <a:xfrm rot="5400000">
            <a:off x="3116641" y="2540319"/>
            <a:ext cx="594322" cy="2326730"/>
          </a:xfrm>
          <a:custGeom>
            <a:avLst/>
            <a:gdLst/>
            <a:ahLst/>
            <a:cxnLst/>
            <a:rect l="l" t="t" r="r" b="b"/>
            <a:pathLst>
              <a:path w="792185" h="3101364">
                <a:moveTo>
                  <a:pt x="0" y="3101364"/>
                </a:moveTo>
                <a:lnTo>
                  <a:pt x="0" y="245938"/>
                </a:lnTo>
                <a:lnTo>
                  <a:pt x="253975" y="245938"/>
                </a:lnTo>
                <a:lnTo>
                  <a:pt x="396619" y="0"/>
                </a:lnTo>
                <a:lnTo>
                  <a:pt x="539263" y="245938"/>
                </a:lnTo>
                <a:lnTo>
                  <a:pt x="792185" y="245938"/>
                </a:lnTo>
                <a:lnTo>
                  <a:pt x="792185" y="31013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98" tIns="34299" rIns="68598" bIns="34299" rtlCol="0" anchor="ctr"/>
          <a:lstStyle/>
          <a:p>
            <a:pPr lvl="0" algn="ctr"/>
            <a:r>
              <a:rPr lang="zh-CN" altLang="en-US" sz="1500" dirty="0" smtClean="0">
                <a:solidFill>
                  <a:prstClr val="white"/>
                </a:solidFill>
                <a:latin typeface="微软雅黑" pitchFamily="34" charset="-122"/>
                <a:ea typeface="微软雅黑" pitchFamily="34" charset="-122"/>
              </a:rPr>
              <a:t>客户服务</a:t>
            </a:r>
            <a:endParaRPr lang="zh-CN" altLang="en-US" sz="1500" dirty="0">
              <a:solidFill>
                <a:prstClr val="white"/>
              </a:solidFill>
              <a:latin typeface="微软雅黑" pitchFamily="34" charset="-122"/>
              <a:ea typeface="微软雅黑" pitchFamily="34" charset="-122"/>
            </a:endParaRPr>
          </a:p>
        </p:txBody>
      </p:sp>
      <p:sp>
        <p:nvSpPr>
          <p:cNvPr id="29" name="TextBox 28"/>
          <p:cNvSpPr txBox="1"/>
          <p:nvPr/>
        </p:nvSpPr>
        <p:spPr>
          <a:xfrm>
            <a:off x="4734861" y="1683836"/>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您的内容打在这里，或者通过复制您的文本后，在此框中选择粘贴。</a:t>
            </a:r>
          </a:p>
        </p:txBody>
      </p:sp>
      <p:sp>
        <p:nvSpPr>
          <p:cNvPr id="30" name="TextBox 29"/>
          <p:cNvSpPr txBox="1"/>
          <p:nvPr/>
        </p:nvSpPr>
        <p:spPr>
          <a:xfrm>
            <a:off x="4734861" y="2265675"/>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1" name="TextBox 30"/>
          <p:cNvSpPr txBox="1"/>
          <p:nvPr/>
        </p:nvSpPr>
        <p:spPr>
          <a:xfrm>
            <a:off x="4734861" y="2858029"/>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2" name="TextBox 31"/>
          <p:cNvSpPr txBox="1"/>
          <p:nvPr/>
        </p:nvSpPr>
        <p:spPr>
          <a:xfrm>
            <a:off x="4734861" y="3455644"/>
            <a:ext cx="2917210" cy="525996"/>
          </a:xfrm>
          <a:prstGeom prst="rect">
            <a:avLst/>
          </a:prstGeom>
          <a:noFill/>
        </p:spPr>
        <p:txBody>
          <a:bodyPr wrap="square" lIns="68598" tIns="34299" rIns="68598" bIns="34299" rtlCol="0">
            <a:spAutoFit/>
          </a:bodyPr>
          <a:lstStyle/>
          <a:p>
            <a:pPr algn="l">
              <a:lnSpc>
                <a:spcPct val="130000"/>
              </a:lnSpc>
            </a:pPr>
            <a:r>
              <a:rPr lang="zh-CN" altLang="en-US" sz="1200" dirty="0">
                <a:latin typeface="微软雅黑" pitchFamily="34" charset="-122"/>
                <a:ea typeface="微软雅黑" pitchFamily="34" charset="-122"/>
              </a:rPr>
              <a:t>您的内容打在这里，或者通过复制您的文本后，在此框中</a:t>
            </a:r>
            <a:r>
              <a:rPr lang="zh-CN" altLang="en-US" sz="1200">
                <a:latin typeface="微软雅黑" pitchFamily="34" charset="-122"/>
                <a:ea typeface="微软雅黑" pitchFamily="34" charset="-122"/>
              </a:rPr>
              <a:t>选择粘贴。</a:t>
            </a:r>
          </a:p>
        </p:txBody>
      </p:sp>
      <p:sp>
        <p:nvSpPr>
          <p:cNvPr id="33" name="右大括号 32"/>
          <p:cNvSpPr/>
          <p:nvPr/>
        </p:nvSpPr>
        <p:spPr>
          <a:xfrm>
            <a:off x="7760116" y="1819443"/>
            <a:ext cx="216090" cy="203706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68598" tIns="34299" rIns="68598" bIns="34299" rtlCol="0" anchor="ctr"/>
          <a:lstStyle/>
          <a:p>
            <a:pPr algn="ctr"/>
            <a:endParaRPr lang="zh-CN" altLang="en-US"/>
          </a:p>
        </p:txBody>
      </p:sp>
      <p:sp>
        <p:nvSpPr>
          <p:cNvPr id="34" name="TextBox 33"/>
          <p:cNvSpPr txBox="1"/>
          <p:nvPr/>
        </p:nvSpPr>
        <p:spPr>
          <a:xfrm>
            <a:off x="8055666" y="2558097"/>
            <a:ext cx="864359" cy="525996"/>
          </a:xfrm>
          <a:prstGeom prst="rect">
            <a:avLst/>
          </a:prstGeom>
          <a:noFill/>
        </p:spPr>
        <p:txBody>
          <a:bodyPr wrap="square" lIns="68598" tIns="34299" rIns="68598" bIns="34299" rtlCol="0">
            <a:spAutoFit/>
          </a:bodyPr>
          <a:lstStyle/>
          <a:p>
            <a:pPr>
              <a:lnSpc>
                <a:spcPct val="130000"/>
              </a:lnSpc>
            </a:pPr>
            <a:r>
              <a:rPr lang="zh-CN" altLang="en-US" sz="1200" dirty="0">
                <a:effectLst>
                  <a:outerShdw blurRad="266700" algn="tl" rotWithShape="0">
                    <a:schemeClr val="tx2">
                      <a:lumMod val="40000"/>
                      <a:lumOff val="60000"/>
                      <a:alpha val="55000"/>
                    </a:schemeClr>
                  </a:outerShdw>
                </a:effectLst>
                <a:latin typeface="微软雅黑" pitchFamily="34" charset="-122"/>
                <a:ea typeface="微软雅黑" pitchFamily="34" charset="-122"/>
              </a:rPr>
              <a:t>您的内容打</a:t>
            </a:r>
            <a:r>
              <a:rPr lang="zh-CN" altLang="en-US" sz="1200">
                <a:effectLst>
                  <a:outerShdw blurRad="266700" algn="tl" rotWithShape="0">
                    <a:schemeClr val="tx2">
                      <a:lumMod val="40000"/>
                      <a:lumOff val="60000"/>
                      <a:alpha val="55000"/>
                    </a:schemeClr>
                  </a:outerShdw>
                </a:effectLst>
                <a:latin typeface="微软雅黑" pitchFamily="34" charset="-122"/>
                <a:ea typeface="微软雅黑" pitchFamily="34" charset="-122"/>
              </a:rPr>
              <a:t>在这里</a:t>
            </a:r>
          </a:p>
        </p:txBody>
      </p:sp>
    </p:spTree>
    <p:extLst>
      <p:ext uri="{BB962C8B-B14F-4D97-AF65-F5344CB8AC3E}">
        <p14:creationId xmlns:p14="http://schemas.microsoft.com/office/powerpoint/2010/main" val="14945889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3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300"/>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300"/>
                                        <p:tgtEl>
                                          <p:spTgt spid="4"/>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8" fill="hold" grpId="0" nodeType="withEffect">
                                  <p:stCondLst>
                                    <p:cond delay="70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22" presetClass="entr" presetSubtype="8" fill="hold" grpId="0" nodeType="withEffect">
                                  <p:stCondLst>
                                    <p:cond delay="70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70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8" fill="hold" grpId="0" nodeType="withEffect">
                                  <p:stCondLst>
                                    <p:cond delay="7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10" presetClass="entr" presetSubtype="0" fill="hold" grpId="0" nodeType="withEffect">
                                  <p:stCondLst>
                                    <p:cond delay="7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7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par>
                                <p:cTn id="55" presetID="10" presetClass="entr" presetSubtype="0" fill="hold" nodeType="withEffect">
                                  <p:stCondLst>
                                    <p:cond delay="7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nodeType="withEffect">
                                  <p:stCondLst>
                                    <p:cond delay="70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192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29"/>
                                        </p:tgtEl>
                                        <p:attrNameLst>
                                          <p:attrName>style.visibility</p:attrName>
                                        </p:attrNameLst>
                                      </p:cBhvr>
                                      <p:to>
                                        <p:strVal val="visible"/>
                                      </p:to>
                                    </p:set>
                                    <p:animEffect transition="in" filter="fade">
                                      <p:cBhvr>
                                        <p:cTn id="64" dur="100"/>
                                        <p:tgtEl>
                                          <p:spTgt spid="29"/>
                                        </p:tgtEl>
                                      </p:cBhvr>
                                    </p:animEffect>
                                  </p:childTnLst>
                                </p:cTn>
                              </p:par>
                            </p:childTnLst>
                          </p:cTn>
                        </p:par>
                        <p:par>
                          <p:cTn id="65" fill="hold">
                            <p:stCondLst>
                              <p:cond delay="2310"/>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30"/>
                                        </p:tgtEl>
                                        <p:attrNameLst>
                                          <p:attrName>style.visibility</p:attrName>
                                        </p:attrNameLst>
                                      </p:cBhvr>
                                      <p:to>
                                        <p:strVal val="visible"/>
                                      </p:to>
                                    </p:set>
                                    <p:animEffect transition="in" filter="fade">
                                      <p:cBhvr>
                                        <p:cTn id="68" dur="100"/>
                                        <p:tgtEl>
                                          <p:spTgt spid="30"/>
                                        </p:tgtEl>
                                      </p:cBhvr>
                                    </p:animEffect>
                                  </p:childTnLst>
                                </p:cTn>
                              </p:par>
                            </p:childTnLst>
                          </p:cTn>
                        </p:par>
                        <p:par>
                          <p:cTn id="69" fill="hold">
                            <p:stCondLst>
                              <p:cond delay="27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31"/>
                                        </p:tgtEl>
                                        <p:attrNameLst>
                                          <p:attrName>style.visibility</p:attrName>
                                        </p:attrNameLst>
                                      </p:cBhvr>
                                      <p:to>
                                        <p:strVal val="visible"/>
                                      </p:to>
                                    </p:set>
                                    <p:animEffect transition="in" filter="fade">
                                      <p:cBhvr>
                                        <p:cTn id="72" dur="100"/>
                                        <p:tgtEl>
                                          <p:spTgt spid="31"/>
                                        </p:tgtEl>
                                      </p:cBhvr>
                                    </p:animEffect>
                                  </p:childTnLst>
                                </p:cTn>
                              </p:par>
                            </p:childTnLst>
                          </p:cTn>
                        </p:par>
                        <p:par>
                          <p:cTn id="73" fill="hold">
                            <p:stCondLst>
                              <p:cond delay="3090"/>
                            </p:stCondLst>
                            <p:childTnLst>
                              <p:par>
                                <p:cTn id="74" presetID="10" presetClass="entr" presetSubtype="0" fill="hold" grpId="0" nodeType="afterEffect">
                                  <p:stCondLst>
                                    <p:cond delay="0"/>
                                  </p:stCondLst>
                                  <p:iterate type="lt">
                                    <p:tmPct val="10000"/>
                                  </p:iterate>
                                  <p:childTnLst>
                                    <p:set>
                                      <p:cBhvr>
                                        <p:cTn id="75" dur="1" fill="hold">
                                          <p:stCondLst>
                                            <p:cond delay="0"/>
                                          </p:stCondLst>
                                        </p:cTn>
                                        <p:tgtEl>
                                          <p:spTgt spid="32"/>
                                        </p:tgtEl>
                                        <p:attrNameLst>
                                          <p:attrName>style.visibility</p:attrName>
                                        </p:attrNameLst>
                                      </p:cBhvr>
                                      <p:to>
                                        <p:strVal val="visible"/>
                                      </p:to>
                                    </p:set>
                                    <p:animEffect transition="in" filter="fade">
                                      <p:cBhvr>
                                        <p:cTn id="76" dur="100"/>
                                        <p:tgtEl>
                                          <p:spTgt spid="32"/>
                                        </p:tgtEl>
                                      </p:cBhvr>
                                    </p:animEffect>
                                  </p:childTnLst>
                                </p:cTn>
                              </p:par>
                            </p:childTnLst>
                          </p:cTn>
                        </p:par>
                        <p:par>
                          <p:cTn id="77" fill="hold">
                            <p:stCondLst>
                              <p:cond delay="3480"/>
                            </p:stCondLst>
                            <p:childTnLst>
                              <p:par>
                                <p:cTn id="78" presetID="16" presetClass="entr" presetSubtype="26"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barn(inHorizontal)">
                                      <p:cBhvr>
                                        <p:cTn id="80" dur="500"/>
                                        <p:tgtEl>
                                          <p:spTgt spid="33"/>
                                        </p:tgtEl>
                                      </p:cBhvr>
                                    </p:animEffect>
                                  </p:childTnLst>
                                </p:cTn>
                              </p:par>
                            </p:childTnLst>
                          </p:cTn>
                        </p:par>
                        <p:par>
                          <p:cTn id="81" fill="hold">
                            <p:stCondLst>
                              <p:cond delay="3980"/>
                            </p:stCondLst>
                            <p:childTnLst>
                              <p:par>
                                <p:cTn id="82" presetID="10" presetClass="entr" presetSubtype="0" fill="hold" grpId="0" nodeType="afterEffect">
                                  <p:stCondLst>
                                    <p:cond delay="0"/>
                                  </p:stCondLst>
                                  <p:iterate type="lt">
                                    <p:tmPct val="10000"/>
                                  </p:iterate>
                                  <p:childTnLst>
                                    <p:set>
                                      <p:cBhvr>
                                        <p:cTn id="83" dur="1" fill="hold">
                                          <p:stCondLst>
                                            <p:cond delay="0"/>
                                          </p:stCondLst>
                                        </p:cTn>
                                        <p:tgtEl>
                                          <p:spTgt spid="34"/>
                                        </p:tgtEl>
                                        <p:attrNameLst>
                                          <p:attrName>style.visibility</p:attrName>
                                        </p:attrNameLst>
                                      </p:cBhvr>
                                      <p:to>
                                        <p:strVal val="visible"/>
                                      </p:to>
                                    </p:set>
                                    <p:animEffect transition="in" filter="fade">
                                      <p:cBhvr>
                                        <p:cTn id="84"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9" grpId="0" animBg="1"/>
      <p:bldP spid="10" grpId="0" animBg="1"/>
      <p:bldP spid="11" grpId="0" animBg="1"/>
      <p:bldP spid="12"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3.5 </a:t>
            </a:r>
            <a:r>
              <a:rPr lang="zh-CN" altLang="en-US" sz="2000" dirty="0">
                <a:solidFill>
                  <a:schemeClr val="bg1"/>
                </a:solidFill>
                <a:latin typeface="微软雅黑" pitchFamily="34" charset="-122"/>
                <a:ea typeface="微软雅黑" pitchFamily="34" charset="-122"/>
              </a:rPr>
              <a:t>代理推广</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t="13971" b="3754"/>
          <a:stretch>
            <a:fillRect/>
          </a:stretch>
        </p:blipFill>
        <p:spPr bwMode="auto">
          <a:xfrm>
            <a:off x="610394" y="1200944"/>
            <a:ext cx="2970041" cy="29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10394" y="4248944"/>
            <a:ext cx="2970041" cy="438572"/>
          </a:xfrm>
          <a:prstGeom prst="rect">
            <a:avLst/>
          </a:prstGeom>
          <a:solidFill>
            <a:srgbClr val="0070C0"/>
          </a:solidFill>
        </p:spPr>
        <p:txBody>
          <a:bodyPr wrap="square" lIns="68571" tIns="34285" rIns="68571" bIns="34285" rtlCol="0">
            <a:spAutoFit/>
          </a:bodyPr>
          <a:lstStyle/>
          <a:p>
            <a:pPr algn="ctr"/>
            <a:r>
              <a:rPr lang="zh-CN" altLang="en-US" sz="2400" dirty="0">
                <a:solidFill>
                  <a:schemeClr val="bg1"/>
                </a:solidFill>
                <a:latin typeface="微软雅黑"/>
                <a:ea typeface="微软雅黑"/>
              </a:rPr>
              <a:t>代理商推广</a:t>
            </a:r>
          </a:p>
        </p:txBody>
      </p:sp>
      <p:grpSp>
        <p:nvGrpSpPr>
          <p:cNvPr id="6" name="组合 5"/>
          <p:cNvGrpSpPr/>
          <p:nvPr/>
        </p:nvGrpSpPr>
        <p:grpSpPr>
          <a:xfrm>
            <a:off x="3857107" y="1200944"/>
            <a:ext cx="4752528" cy="1080120"/>
            <a:chOff x="3347864" y="1152444"/>
            <a:chExt cx="4752528" cy="1080120"/>
          </a:xfrm>
        </p:grpSpPr>
        <p:sp>
          <p:nvSpPr>
            <p:cNvPr id="7" name="矩形 6"/>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itchFamily="34" charset="-122"/>
                  <a:ea typeface="微软雅黑" pitchFamily="34" charset="-122"/>
                  <a:cs typeface="Segoe UI" pitchFamily="34" charset="0"/>
                </a:rPr>
                <a:t>单击此处填</a:t>
              </a:r>
              <a:r>
                <a:rPr lang="zh-CN" altLang="en-US" sz="1400" b="1" dirty="0">
                  <a:solidFill>
                    <a:schemeClr val="accent3"/>
                  </a:solidFill>
                  <a:latin typeface="微软雅黑" pitchFamily="34" charset="-122"/>
                  <a:ea typeface="微软雅黑" pitchFamily="34" charset="-122"/>
                  <a:cs typeface="Segoe UI" pitchFamily="34" charset="0"/>
                </a:rPr>
                <a:t>加</a:t>
              </a:r>
              <a:r>
                <a:rPr lang="zh-CN" altLang="en-US" sz="1400" b="1" dirty="0" smtClean="0">
                  <a:solidFill>
                    <a:schemeClr val="accent3"/>
                  </a:solidFill>
                  <a:latin typeface="微软雅黑" pitchFamily="34" charset="-122"/>
                  <a:ea typeface="微软雅黑" pitchFamily="34" charset="-122"/>
                  <a:cs typeface="Segoe UI" pitchFamily="34" charset="0"/>
                </a:rPr>
                <a:t>标题</a:t>
              </a:r>
              <a:endParaRPr lang="en-US" altLang="zh-CN" sz="1400" b="1" dirty="0">
                <a:solidFill>
                  <a:schemeClr val="accent3"/>
                </a:solidFill>
                <a:latin typeface="微软雅黑" pitchFamily="34" charset="-122"/>
                <a:ea typeface="微软雅黑" pitchFamily="34" charset="-122"/>
                <a:cs typeface="Segoe UI" pitchFamily="34" charset="0"/>
              </a:endParaRPr>
            </a:p>
          </p:txBody>
        </p:sp>
        <p:sp>
          <p:nvSpPr>
            <p:cNvPr id="8" name="矩形 7"/>
            <p:cNvSpPr/>
            <p:nvPr/>
          </p:nvSpPr>
          <p:spPr>
            <a:xfrm>
              <a:off x="3347864" y="1419622"/>
              <a:ext cx="4752528" cy="812942"/>
            </a:xfrm>
            <a:prstGeom prst="rect">
              <a:avLst/>
            </a:prstGeom>
            <a:solidFill>
              <a:srgbClr val="FCFCF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9" name="组合 8"/>
          <p:cNvGrpSpPr/>
          <p:nvPr/>
        </p:nvGrpSpPr>
        <p:grpSpPr>
          <a:xfrm>
            <a:off x="3857107" y="2379016"/>
            <a:ext cx="4752528" cy="1080120"/>
            <a:chOff x="3347864" y="1152444"/>
            <a:chExt cx="4752528" cy="1080120"/>
          </a:xfrm>
        </p:grpSpPr>
        <p:sp>
          <p:nvSpPr>
            <p:cNvPr id="10" name="矩形 9"/>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itchFamily="34" charset="-122"/>
                  <a:ea typeface="微软雅黑" pitchFamily="34" charset="-122"/>
                  <a:cs typeface="Segoe UI" pitchFamily="34" charset="0"/>
                </a:rPr>
                <a:t>单击此处填</a:t>
              </a:r>
              <a:r>
                <a:rPr lang="zh-CN" altLang="en-US" sz="1400" b="1" dirty="0">
                  <a:solidFill>
                    <a:schemeClr val="accent3"/>
                  </a:solidFill>
                  <a:latin typeface="微软雅黑" pitchFamily="34" charset="-122"/>
                  <a:ea typeface="微软雅黑" pitchFamily="34" charset="-122"/>
                  <a:cs typeface="Segoe UI" pitchFamily="34" charset="0"/>
                </a:rPr>
                <a:t>加</a:t>
              </a:r>
              <a:r>
                <a:rPr lang="zh-CN" altLang="en-US" sz="1400" b="1" dirty="0" smtClean="0">
                  <a:solidFill>
                    <a:schemeClr val="accent3"/>
                  </a:solidFill>
                  <a:latin typeface="微软雅黑" pitchFamily="34" charset="-122"/>
                  <a:ea typeface="微软雅黑" pitchFamily="34" charset="-122"/>
                  <a:cs typeface="Segoe UI" pitchFamily="34" charset="0"/>
                </a:rPr>
                <a:t>标题</a:t>
              </a:r>
              <a:endParaRPr lang="en-US" altLang="zh-CN" sz="1400" b="1" dirty="0">
                <a:solidFill>
                  <a:schemeClr val="accent3"/>
                </a:solidFill>
                <a:latin typeface="微软雅黑" pitchFamily="34" charset="-122"/>
                <a:ea typeface="微软雅黑" pitchFamily="34" charset="-122"/>
                <a:cs typeface="Segoe UI" pitchFamily="34" charset="0"/>
              </a:endParaRPr>
            </a:p>
          </p:txBody>
        </p:sp>
        <p:sp>
          <p:nvSpPr>
            <p:cNvPr id="11" name="矩形 10"/>
            <p:cNvSpPr/>
            <p:nvPr/>
          </p:nvSpPr>
          <p:spPr>
            <a:xfrm>
              <a:off x="3347864" y="1419622"/>
              <a:ext cx="4752528" cy="812942"/>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12" name="组合 11"/>
          <p:cNvGrpSpPr/>
          <p:nvPr/>
        </p:nvGrpSpPr>
        <p:grpSpPr>
          <a:xfrm>
            <a:off x="3857107" y="3586294"/>
            <a:ext cx="4752528" cy="1080120"/>
            <a:chOff x="3347864" y="1152444"/>
            <a:chExt cx="4752528" cy="1080120"/>
          </a:xfrm>
        </p:grpSpPr>
        <p:sp>
          <p:nvSpPr>
            <p:cNvPr id="13" name="矩形 12"/>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itchFamily="34" charset="-122"/>
                  <a:ea typeface="微软雅黑" pitchFamily="34" charset="-122"/>
                  <a:cs typeface="Segoe UI" pitchFamily="34" charset="0"/>
                </a:rPr>
                <a:t>单击此处填</a:t>
              </a:r>
              <a:r>
                <a:rPr lang="zh-CN" altLang="en-US" sz="1400" b="1" dirty="0">
                  <a:solidFill>
                    <a:schemeClr val="accent3"/>
                  </a:solidFill>
                  <a:latin typeface="微软雅黑" pitchFamily="34" charset="-122"/>
                  <a:ea typeface="微软雅黑" pitchFamily="34" charset="-122"/>
                  <a:cs typeface="Segoe UI" pitchFamily="34" charset="0"/>
                </a:rPr>
                <a:t>加</a:t>
              </a:r>
              <a:r>
                <a:rPr lang="zh-CN" altLang="en-US" sz="1400" b="1" dirty="0" smtClean="0">
                  <a:solidFill>
                    <a:schemeClr val="accent3"/>
                  </a:solidFill>
                  <a:latin typeface="微软雅黑" pitchFamily="34" charset="-122"/>
                  <a:ea typeface="微软雅黑" pitchFamily="34" charset="-122"/>
                  <a:cs typeface="Segoe UI" pitchFamily="34" charset="0"/>
                </a:rPr>
                <a:t>标题</a:t>
              </a:r>
              <a:endParaRPr lang="en-US" altLang="zh-CN" sz="1400" b="1" dirty="0">
                <a:solidFill>
                  <a:schemeClr val="accent3"/>
                </a:solidFill>
                <a:latin typeface="微软雅黑" pitchFamily="34" charset="-122"/>
                <a:ea typeface="微软雅黑" pitchFamily="34" charset="-122"/>
                <a:cs typeface="Segoe UI" pitchFamily="34" charset="0"/>
              </a:endParaRPr>
            </a:p>
          </p:txBody>
        </p:sp>
        <p:sp>
          <p:nvSpPr>
            <p:cNvPr id="14" name="矩形 13"/>
            <p:cNvSpPr/>
            <p:nvPr/>
          </p:nvSpPr>
          <p:spPr>
            <a:xfrm>
              <a:off x="3347864" y="1419622"/>
              <a:ext cx="4752528" cy="812942"/>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val="14945889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14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64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1+#ppt_w/2"/>
                                          </p:val>
                                        </p:tav>
                                        <p:tav tm="100000">
                                          <p:val>
                                            <p:strVal val="#ppt_x"/>
                                          </p:val>
                                        </p:tav>
                                      </p:tavLst>
                                    </p:anim>
                                    <p:anim calcmode="lin" valueType="num">
                                      <p:cBhvr additive="base">
                                        <p:cTn id="26" dur="75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39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3140"/>
                            </p:stCondLst>
                            <p:childTnLst>
                              <p:par>
                                <p:cTn id="33" presetID="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1+#ppt_w/2"/>
                                          </p:val>
                                        </p:tav>
                                        <p:tav tm="100000">
                                          <p:val>
                                            <p:strVal val="#ppt_x"/>
                                          </p:val>
                                        </p:tav>
                                      </p:tavLst>
                                    </p:anim>
                                    <p:anim calcmode="lin" valueType="num">
                                      <p:cBhvr additive="base">
                                        <p:cTn id="36"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3.6 </a:t>
            </a:r>
            <a:r>
              <a:rPr lang="zh-CN" altLang="en-US" sz="2000" dirty="0">
                <a:solidFill>
                  <a:schemeClr val="bg1"/>
                </a:solidFill>
                <a:latin typeface="微软雅黑" pitchFamily="34" charset="-122"/>
                <a:ea typeface="微软雅黑" pitchFamily="34" charset="-122"/>
              </a:rPr>
              <a:t>利润分析</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3</a:t>
            </a:r>
            <a:endParaRPr lang="zh-CN" altLang="en-US" dirty="0">
              <a:solidFill>
                <a:schemeClr val="bg1"/>
              </a:solidFill>
              <a:latin typeface="+mj-lt"/>
            </a:endParaRPr>
          </a:p>
        </p:txBody>
      </p:sp>
      <p:grpSp>
        <p:nvGrpSpPr>
          <p:cNvPr id="2" name="组合 1"/>
          <p:cNvGrpSpPr/>
          <p:nvPr/>
        </p:nvGrpSpPr>
        <p:grpSpPr>
          <a:xfrm>
            <a:off x="755576" y="1457329"/>
            <a:ext cx="1545137" cy="1530810"/>
            <a:chOff x="755576" y="1457329"/>
            <a:chExt cx="1545137" cy="1530810"/>
          </a:xfrm>
        </p:grpSpPr>
        <p:grpSp>
          <p:nvGrpSpPr>
            <p:cNvPr id="14" name="组合 132"/>
            <p:cNvGrpSpPr>
              <a:grpSpLocks/>
            </p:cNvGrpSpPr>
            <p:nvPr/>
          </p:nvGrpSpPr>
          <p:grpSpPr bwMode="auto">
            <a:xfrm>
              <a:off x="755576" y="1457329"/>
              <a:ext cx="1545137" cy="1530810"/>
              <a:chOff x="9117288" y="1099987"/>
              <a:chExt cx="1019981" cy="1023837"/>
            </a:xfrm>
          </p:grpSpPr>
          <p:sp>
            <p:nvSpPr>
              <p:cNvPr id="16"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7" name="空心弧 16"/>
              <p:cNvSpPr/>
              <p:nvPr/>
            </p:nvSpPr>
            <p:spPr>
              <a:xfrm rot="11639204">
                <a:off x="9117288" y="1099987"/>
                <a:ext cx="1019981" cy="1023837"/>
              </a:xfrm>
              <a:prstGeom prst="blockArc">
                <a:avLst>
                  <a:gd name="adj1" fmla="val 9360444"/>
                  <a:gd name="adj2" fmla="val 15236153"/>
                  <a:gd name="adj3" fmla="val 14701"/>
                </a:avLst>
              </a:prstGeom>
              <a:solidFill>
                <a:srgbClr val="0070C0"/>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20"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21" name="TextBox 20"/>
            <p:cNvSpPr txBox="1"/>
            <p:nvPr/>
          </p:nvSpPr>
          <p:spPr>
            <a:xfrm>
              <a:off x="1180872" y="2030041"/>
              <a:ext cx="779712" cy="390103"/>
            </a:xfrm>
            <a:prstGeom prst="rect">
              <a:avLst/>
            </a:prstGeom>
            <a:noFill/>
          </p:spPr>
          <p:txBody>
            <a:bodyPr wrap="square" lIns="82951" tIns="41476" rIns="82951" bIns="41476" rtlCol="0">
              <a:spAutoFit/>
            </a:bodyPr>
            <a:lstStyle/>
            <a:p>
              <a:pPr algn="ctr"/>
              <a:r>
                <a:rPr lang="en-US" altLang="zh-CN" sz="2000" b="1" dirty="0">
                  <a:solidFill>
                    <a:srgbClr val="0070C0"/>
                  </a:solidFill>
                  <a:latin typeface="微软雅黑" pitchFamily="34" charset="-122"/>
                  <a:ea typeface="微软雅黑" pitchFamily="34" charset="-122"/>
                </a:rPr>
                <a:t>25%</a:t>
              </a:r>
              <a:endParaRPr lang="zh-CN" altLang="en-US" sz="2000" b="1" dirty="0">
                <a:solidFill>
                  <a:srgbClr val="0070C0"/>
                </a:solidFill>
                <a:latin typeface="微软雅黑" pitchFamily="34" charset="-122"/>
                <a:ea typeface="微软雅黑" pitchFamily="34" charset="-122"/>
              </a:endParaRPr>
            </a:p>
          </p:txBody>
        </p:sp>
      </p:grpSp>
      <p:grpSp>
        <p:nvGrpSpPr>
          <p:cNvPr id="22" name="组合 21"/>
          <p:cNvGrpSpPr/>
          <p:nvPr/>
        </p:nvGrpSpPr>
        <p:grpSpPr>
          <a:xfrm>
            <a:off x="854206" y="3204686"/>
            <a:ext cx="1466092" cy="328427"/>
            <a:chOff x="1574602" y="3225558"/>
            <a:chExt cx="2359936" cy="380444"/>
          </a:xfrm>
        </p:grpSpPr>
        <p:sp>
          <p:nvSpPr>
            <p:cNvPr id="23" name="剪去单角的矩形 22"/>
            <p:cNvSpPr/>
            <p:nvPr/>
          </p:nvSpPr>
          <p:spPr>
            <a:xfrm>
              <a:off x="1574602" y="3235045"/>
              <a:ext cx="2322150" cy="370957"/>
            </a:xfrm>
            <a:prstGeom prst="snip1Rect">
              <a:avLst>
                <a:gd name="adj" fmla="val 26937"/>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4" name="Title 3"/>
            <p:cNvSpPr txBox="1">
              <a:spLocks/>
            </p:cNvSpPr>
            <p:nvPr/>
          </p:nvSpPr>
          <p:spPr>
            <a:xfrm>
              <a:off x="1978648" y="3225558"/>
              <a:ext cx="1955890"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25" name="TextBox 24"/>
          <p:cNvSpPr txBox="1"/>
          <p:nvPr/>
        </p:nvSpPr>
        <p:spPr>
          <a:xfrm>
            <a:off x="856201" y="3607666"/>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grpSp>
        <p:nvGrpSpPr>
          <p:cNvPr id="3" name="组合 2"/>
          <p:cNvGrpSpPr/>
          <p:nvPr/>
        </p:nvGrpSpPr>
        <p:grpSpPr>
          <a:xfrm>
            <a:off x="2789413" y="1495947"/>
            <a:ext cx="1542736" cy="1526061"/>
            <a:chOff x="2789413" y="1495947"/>
            <a:chExt cx="1542736" cy="1526061"/>
          </a:xfrm>
        </p:grpSpPr>
        <p:grpSp>
          <p:nvGrpSpPr>
            <p:cNvPr id="4" name="组合 84"/>
            <p:cNvGrpSpPr>
              <a:grpSpLocks/>
            </p:cNvGrpSpPr>
            <p:nvPr/>
          </p:nvGrpSpPr>
          <p:grpSpPr bwMode="auto">
            <a:xfrm>
              <a:off x="2789413" y="1495947"/>
              <a:ext cx="1542736" cy="1526061"/>
              <a:chOff x="2330077" y="433788"/>
              <a:chExt cx="1020570" cy="1020680"/>
            </a:xfrm>
          </p:grpSpPr>
          <p:sp>
            <p:nvSpPr>
              <p:cNvPr id="5"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6" name="空心弧 5"/>
              <p:cNvSpPr/>
              <p:nvPr/>
            </p:nvSpPr>
            <p:spPr>
              <a:xfrm rot="16591937">
                <a:off x="2330022" y="433843"/>
                <a:ext cx="1020680" cy="1020570"/>
              </a:xfrm>
              <a:prstGeom prst="blockArc">
                <a:avLst>
                  <a:gd name="adj1" fmla="val 3835740"/>
                  <a:gd name="adj2" fmla="val 20012201"/>
                  <a:gd name="adj3" fmla="val 13748"/>
                </a:avLst>
              </a:prstGeom>
              <a:solidFill>
                <a:srgbClr val="0070C0"/>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26" name="TextBox 25"/>
            <p:cNvSpPr txBox="1"/>
            <p:nvPr/>
          </p:nvSpPr>
          <p:spPr>
            <a:xfrm>
              <a:off x="3154749" y="2030041"/>
              <a:ext cx="779712" cy="390103"/>
            </a:xfrm>
            <a:prstGeom prst="rect">
              <a:avLst/>
            </a:prstGeom>
            <a:noFill/>
          </p:spPr>
          <p:txBody>
            <a:bodyPr wrap="square" lIns="82951" tIns="41476" rIns="82951" bIns="41476" rtlCol="0">
              <a:spAutoFit/>
            </a:bodyPr>
            <a:lstStyle/>
            <a:p>
              <a:pPr algn="ctr"/>
              <a:r>
                <a:rPr lang="en-US" altLang="zh-CN" sz="2000" b="1" dirty="0">
                  <a:solidFill>
                    <a:srgbClr val="0070C0"/>
                  </a:solidFill>
                  <a:latin typeface="微软雅黑" pitchFamily="34" charset="-122"/>
                  <a:ea typeface="微软雅黑" pitchFamily="34" charset="-122"/>
                </a:rPr>
                <a:t>70%</a:t>
              </a:r>
              <a:endParaRPr lang="zh-CN" altLang="en-US" sz="2000" b="1" dirty="0">
                <a:solidFill>
                  <a:srgbClr val="0070C0"/>
                </a:solidFill>
                <a:latin typeface="微软雅黑" pitchFamily="34" charset="-122"/>
                <a:ea typeface="微软雅黑" pitchFamily="34" charset="-122"/>
              </a:endParaRPr>
            </a:p>
          </p:txBody>
        </p:sp>
      </p:grpSp>
      <p:grpSp>
        <p:nvGrpSpPr>
          <p:cNvPr id="27" name="组合 26"/>
          <p:cNvGrpSpPr/>
          <p:nvPr/>
        </p:nvGrpSpPr>
        <p:grpSpPr>
          <a:xfrm>
            <a:off x="2828084" y="3204686"/>
            <a:ext cx="1442618" cy="328427"/>
            <a:chOff x="1574602" y="3225558"/>
            <a:chExt cx="2322150" cy="380444"/>
          </a:xfrm>
        </p:grpSpPr>
        <p:sp>
          <p:nvSpPr>
            <p:cNvPr id="28" name="剪去单角的矩形 27"/>
            <p:cNvSpPr/>
            <p:nvPr/>
          </p:nvSpPr>
          <p:spPr>
            <a:xfrm>
              <a:off x="1574602" y="3235045"/>
              <a:ext cx="2322150" cy="370957"/>
            </a:xfrm>
            <a:prstGeom prst="snip1Rect">
              <a:avLst>
                <a:gd name="adj" fmla="val 26937"/>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9" name="Title 3"/>
            <p:cNvSpPr txBox="1">
              <a:spLocks/>
            </p:cNvSpPr>
            <p:nvPr/>
          </p:nvSpPr>
          <p:spPr>
            <a:xfrm>
              <a:off x="1851693" y="3225558"/>
              <a:ext cx="1870253"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30" name="TextBox 29"/>
          <p:cNvSpPr txBox="1"/>
          <p:nvPr/>
        </p:nvSpPr>
        <p:spPr>
          <a:xfrm>
            <a:off x="2843172" y="3607666"/>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grpSp>
        <p:nvGrpSpPr>
          <p:cNvPr id="47" name="组合 46"/>
          <p:cNvGrpSpPr/>
          <p:nvPr/>
        </p:nvGrpSpPr>
        <p:grpSpPr>
          <a:xfrm>
            <a:off x="4785414" y="1484214"/>
            <a:ext cx="1542737" cy="1526061"/>
            <a:chOff x="4785414" y="1484214"/>
            <a:chExt cx="1542737" cy="1526061"/>
          </a:xfrm>
        </p:grpSpPr>
        <p:grpSp>
          <p:nvGrpSpPr>
            <p:cNvPr id="8" name="组合 85"/>
            <p:cNvGrpSpPr>
              <a:grpSpLocks/>
            </p:cNvGrpSpPr>
            <p:nvPr/>
          </p:nvGrpSpPr>
          <p:grpSpPr bwMode="auto">
            <a:xfrm>
              <a:off x="4785414" y="1484214"/>
              <a:ext cx="1542737" cy="1526061"/>
              <a:chOff x="3503153" y="425941"/>
              <a:chExt cx="1020511" cy="1020680"/>
            </a:xfrm>
          </p:grpSpPr>
          <p:sp>
            <p:nvSpPr>
              <p:cNvPr id="9"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0" name="空心弧 9"/>
              <p:cNvSpPr/>
              <p:nvPr/>
            </p:nvSpPr>
            <p:spPr>
              <a:xfrm rot="11639204">
                <a:off x="3503153" y="425941"/>
                <a:ext cx="1020511" cy="1020680"/>
              </a:xfrm>
              <a:prstGeom prst="blockArc">
                <a:avLst>
                  <a:gd name="adj1" fmla="val 9360444"/>
                  <a:gd name="adj2" fmla="val 1007868"/>
                  <a:gd name="adj3" fmla="val 13719"/>
                </a:avLst>
              </a:prstGeom>
              <a:solidFill>
                <a:srgbClr val="0070C0">
                  <a:alpha val="98039"/>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11"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31" name="TextBox 30"/>
            <p:cNvSpPr txBox="1"/>
            <p:nvPr/>
          </p:nvSpPr>
          <p:spPr>
            <a:xfrm>
              <a:off x="5154813" y="2030041"/>
              <a:ext cx="779712" cy="390103"/>
            </a:xfrm>
            <a:prstGeom prst="rect">
              <a:avLst/>
            </a:prstGeom>
            <a:noFill/>
          </p:spPr>
          <p:txBody>
            <a:bodyPr wrap="square" lIns="82951" tIns="41476" rIns="82951" bIns="41476" rtlCol="0">
              <a:spAutoFit/>
            </a:bodyPr>
            <a:lstStyle/>
            <a:p>
              <a:pPr algn="ctr"/>
              <a:r>
                <a:rPr lang="en-US" altLang="zh-CN" sz="2000" b="1" dirty="0">
                  <a:solidFill>
                    <a:srgbClr val="0070C0"/>
                  </a:solidFill>
                  <a:latin typeface="微软雅黑" pitchFamily="34" charset="-122"/>
                  <a:ea typeface="微软雅黑" pitchFamily="34" charset="-122"/>
                </a:rPr>
                <a:t>60%</a:t>
              </a:r>
              <a:endParaRPr lang="zh-CN" altLang="en-US" sz="2000" b="1" dirty="0">
                <a:solidFill>
                  <a:srgbClr val="0070C0"/>
                </a:solidFill>
                <a:latin typeface="微软雅黑" pitchFamily="34" charset="-122"/>
                <a:ea typeface="微软雅黑" pitchFamily="34" charset="-122"/>
              </a:endParaRPr>
            </a:p>
          </p:txBody>
        </p:sp>
      </p:grpSp>
      <p:grpSp>
        <p:nvGrpSpPr>
          <p:cNvPr id="32" name="组合 31"/>
          <p:cNvGrpSpPr/>
          <p:nvPr/>
        </p:nvGrpSpPr>
        <p:grpSpPr>
          <a:xfrm>
            <a:off x="4838233" y="3204686"/>
            <a:ext cx="1442618" cy="328427"/>
            <a:chOff x="1574602" y="3225558"/>
            <a:chExt cx="2322150" cy="380444"/>
          </a:xfrm>
        </p:grpSpPr>
        <p:sp>
          <p:nvSpPr>
            <p:cNvPr id="33" name="剪去单角的矩形 32"/>
            <p:cNvSpPr/>
            <p:nvPr/>
          </p:nvSpPr>
          <p:spPr>
            <a:xfrm>
              <a:off x="1574602" y="3235045"/>
              <a:ext cx="2322150" cy="370957"/>
            </a:xfrm>
            <a:prstGeom prst="snip1Rect">
              <a:avLst>
                <a:gd name="adj" fmla="val 26937"/>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4" name="Title 3"/>
            <p:cNvSpPr txBox="1">
              <a:spLocks/>
            </p:cNvSpPr>
            <p:nvPr/>
          </p:nvSpPr>
          <p:spPr>
            <a:xfrm>
              <a:off x="1805448" y="3225558"/>
              <a:ext cx="1819633"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35" name="TextBox 34"/>
          <p:cNvSpPr txBox="1"/>
          <p:nvPr/>
        </p:nvSpPr>
        <p:spPr>
          <a:xfrm>
            <a:off x="4860032" y="3607666"/>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grpSp>
        <p:nvGrpSpPr>
          <p:cNvPr id="37" name="组合 36"/>
          <p:cNvGrpSpPr/>
          <p:nvPr/>
        </p:nvGrpSpPr>
        <p:grpSpPr>
          <a:xfrm>
            <a:off x="6907339" y="3204686"/>
            <a:ext cx="1442618" cy="328427"/>
            <a:chOff x="1574602" y="3225558"/>
            <a:chExt cx="2322150" cy="380444"/>
          </a:xfrm>
        </p:grpSpPr>
        <p:sp>
          <p:nvSpPr>
            <p:cNvPr id="38" name="剪去单角的矩形 37"/>
            <p:cNvSpPr/>
            <p:nvPr/>
          </p:nvSpPr>
          <p:spPr>
            <a:xfrm>
              <a:off x="1574602" y="3235045"/>
              <a:ext cx="2322150" cy="370957"/>
            </a:xfrm>
            <a:prstGeom prst="snip1Rect">
              <a:avLst>
                <a:gd name="adj" fmla="val 26937"/>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Title 3"/>
            <p:cNvSpPr txBox="1">
              <a:spLocks/>
            </p:cNvSpPr>
            <p:nvPr/>
          </p:nvSpPr>
          <p:spPr>
            <a:xfrm>
              <a:off x="1805648" y="3225558"/>
              <a:ext cx="1955890"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40" name="TextBox 39"/>
          <p:cNvSpPr txBox="1"/>
          <p:nvPr/>
        </p:nvSpPr>
        <p:spPr>
          <a:xfrm>
            <a:off x="6929138" y="3607666"/>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a:p>
            <a:pPr>
              <a:lnSpc>
                <a:spcPct val="150000"/>
              </a:lnSpc>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单击此处填加文字内容</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grpSp>
        <p:nvGrpSpPr>
          <p:cNvPr id="48" name="组合 47"/>
          <p:cNvGrpSpPr/>
          <p:nvPr/>
        </p:nvGrpSpPr>
        <p:grpSpPr>
          <a:xfrm>
            <a:off x="6815309" y="1478380"/>
            <a:ext cx="1542736" cy="1526061"/>
            <a:chOff x="6815309" y="1478380"/>
            <a:chExt cx="1542736" cy="1526061"/>
          </a:xfrm>
        </p:grpSpPr>
        <p:sp>
          <p:nvSpPr>
            <p:cNvPr id="36" name="TextBox 35"/>
            <p:cNvSpPr txBox="1"/>
            <p:nvPr/>
          </p:nvSpPr>
          <p:spPr>
            <a:xfrm>
              <a:off x="7234003" y="2030041"/>
              <a:ext cx="779712" cy="390103"/>
            </a:xfrm>
            <a:prstGeom prst="rect">
              <a:avLst/>
            </a:prstGeom>
            <a:noFill/>
          </p:spPr>
          <p:txBody>
            <a:bodyPr wrap="square" lIns="82951" tIns="41476" rIns="82951" bIns="41476" rtlCol="0">
              <a:spAutoFit/>
            </a:bodyPr>
            <a:lstStyle/>
            <a:p>
              <a:pPr algn="ctr"/>
              <a:r>
                <a:rPr lang="en-US" altLang="zh-CN" sz="2000" b="1" dirty="0">
                  <a:solidFill>
                    <a:srgbClr val="0070C0"/>
                  </a:solidFill>
                  <a:latin typeface="微软雅黑" pitchFamily="34" charset="-122"/>
                  <a:ea typeface="微软雅黑" pitchFamily="34" charset="-122"/>
                </a:rPr>
                <a:t>90%</a:t>
              </a:r>
              <a:endParaRPr lang="zh-CN" altLang="en-US" sz="2000" b="1" dirty="0">
                <a:solidFill>
                  <a:srgbClr val="0070C0"/>
                </a:solidFill>
                <a:latin typeface="微软雅黑" pitchFamily="34" charset="-122"/>
                <a:ea typeface="微软雅黑" pitchFamily="34" charset="-122"/>
              </a:endParaRPr>
            </a:p>
          </p:txBody>
        </p:sp>
        <p:grpSp>
          <p:nvGrpSpPr>
            <p:cNvPr id="42" name="组合 1"/>
            <p:cNvGrpSpPr>
              <a:grpSpLocks/>
            </p:cNvGrpSpPr>
            <p:nvPr/>
          </p:nvGrpSpPr>
          <p:grpSpPr bwMode="auto">
            <a:xfrm>
              <a:off x="6815309" y="1478380"/>
              <a:ext cx="1542736" cy="1526061"/>
              <a:chOff x="6045201" y="1179620"/>
              <a:chExt cx="1019175" cy="1021169"/>
            </a:xfrm>
          </p:grpSpPr>
          <p:sp>
            <p:nvSpPr>
              <p:cNvPr id="44"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45"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46" name="空心弧 45"/>
              <p:cNvSpPr/>
              <p:nvPr/>
            </p:nvSpPr>
            <p:spPr bwMode="auto">
              <a:xfrm rot="16591937">
                <a:off x="6044204" y="1180617"/>
                <a:ext cx="1021169" cy="1019175"/>
              </a:xfrm>
              <a:prstGeom prst="blockArc">
                <a:avLst>
                  <a:gd name="adj1" fmla="val 17984332"/>
                  <a:gd name="adj2" fmla="val 16560449"/>
                  <a:gd name="adj3" fmla="val 14025"/>
                </a:avLst>
              </a:prstGeom>
              <a:solidFill>
                <a:srgbClr val="0070C0"/>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spTree>
    <p:extLst>
      <p:ext uri="{BB962C8B-B14F-4D97-AF65-F5344CB8AC3E}">
        <p14:creationId xmlns:p14="http://schemas.microsoft.com/office/powerpoint/2010/main" val="14945889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26"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290">
                                          <p:stCondLst>
                                            <p:cond delay="0"/>
                                          </p:stCondLst>
                                        </p:cTn>
                                        <p:tgtEl>
                                          <p:spTgt spid="2"/>
                                        </p:tgtEl>
                                      </p:cBhvr>
                                    </p:animEffect>
                                    <p:anim calcmode="lin" valueType="num">
                                      <p:cBhvr>
                                        <p:cTn id="16"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21" dur="13">
                                          <p:stCondLst>
                                            <p:cond delay="325"/>
                                          </p:stCondLst>
                                        </p:cTn>
                                        <p:tgtEl>
                                          <p:spTgt spid="2"/>
                                        </p:tgtEl>
                                      </p:cBhvr>
                                      <p:to x="100000" y="60000"/>
                                    </p:animScale>
                                    <p:animScale>
                                      <p:cBhvr>
                                        <p:cTn id="22" dur="83" decel="50000">
                                          <p:stCondLst>
                                            <p:cond delay="338"/>
                                          </p:stCondLst>
                                        </p:cTn>
                                        <p:tgtEl>
                                          <p:spTgt spid="2"/>
                                        </p:tgtEl>
                                      </p:cBhvr>
                                      <p:to x="100000" y="100000"/>
                                    </p:animScale>
                                    <p:animScale>
                                      <p:cBhvr>
                                        <p:cTn id="23" dur="13">
                                          <p:stCondLst>
                                            <p:cond delay="656"/>
                                          </p:stCondLst>
                                        </p:cTn>
                                        <p:tgtEl>
                                          <p:spTgt spid="2"/>
                                        </p:tgtEl>
                                      </p:cBhvr>
                                      <p:to x="100000" y="80000"/>
                                    </p:animScale>
                                    <p:animScale>
                                      <p:cBhvr>
                                        <p:cTn id="24" dur="83" decel="50000">
                                          <p:stCondLst>
                                            <p:cond delay="669"/>
                                          </p:stCondLst>
                                        </p:cTn>
                                        <p:tgtEl>
                                          <p:spTgt spid="2"/>
                                        </p:tgtEl>
                                      </p:cBhvr>
                                      <p:to x="100000" y="100000"/>
                                    </p:animScale>
                                    <p:animScale>
                                      <p:cBhvr>
                                        <p:cTn id="25" dur="13">
                                          <p:stCondLst>
                                            <p:cond delay="821"/>
                                          </p:stCondLst>
                                        </p:cTn>
                                        <p:tgtEl>
                                          <p:spTgt spid="2"/>
                                        </p:tgtEl>
                                      </p:cBhvr>
                                      <p:to x="100000" y="90000"/>
                                    </p:animScale>
                                    <p:animScale>
                                      <p:cBhvr>
                                        <p:cTn id="26" dur="83" decel="50000">
                                          <p:stCondLst>
                                            <p:cond delay="834"/>
                                          </p:stCondLst>
                                        </p:cTn>
                                        <p:tgtEl>
                                          <p:spTgt spid="2"/>
                                        </p:tgtEl>
                                      </p:cBhvr>
                                      <p:to x="100000" y="100000"/>
                                    </p:animScale>
                                    <p:animScale>
                                      <p:cBhvr>
                                        <p:cTn id="27" dur="13">
                                          <p:stCondLst>
                                            <p:cond delay="904"/>
                                          </p:stCondLst>
                                        </p:cTn>
                                        <p:tgtEl>
                                          <p:spTgt spid="2"/>
                                        </p:tgtEl>
                                      </p:cBhvr>
                                      <p:to x="100000" y="95000"/>
                                    </p:animScale>
                                    <p:animScale>
                                      <p:cBhvr>
                                        <p:cTn id="28" dur="83" decel="50000">
                                          <p:stCondLst>
                                            <p:cond delay="917"/>
                                          </p:stCondLst>
                                        </p:cTn>
                                        <p:tgtEl>
                                          <p:spTgt spid="2"/>
                                        </p:tgtEl>
                                      </p:cBhvr>
                                      <p:to x="100000" y="100000"/>
                                    </p:animScale>
                                  </p:childTnLst>
                                </p:cTn>
                              </p:par>
                            </p:childTnLst>
                          </p:cTn>
                        </p:par>
                        <p:par>
                          <p:cTn id="29" fill="hold">
                            <p:stCondLst>
                              <p:cond delay="1640"/>
                            </p:stCondLst>
                            <p:childTnLst>
                              <p:par>
                                <p:cTn id="30" presetID="26"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290">
                                          <p:stCondLst>
                                            <p:cond delay="0"/>
                                          </p:stCondLst>
                                        </p:cTn>
                                        <p:tgtEl>
                                          <p:spTgt spid="3"/>
                                        </p:tgtEl>
                                      </p:cBhvr>
                                    </p:animEffect>
                                    <p:anim calcmode="lin" valueType="num">
                                      <p:cBhvr>
                                        <p:cTn id="33"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38" dur="13">
                                          <p:stCondLst>
                                            <p:cond delay="325"/>
                                          </p:stCondLst>
                                        </p:cTn>
                                        <p:tgtEl>
                                          <p:spTgt spid="3"/>
                                        </p:tgtEl>
                                      </p:cBhvr>
                                      <p:to x="100000" y="60000"/>
                                    </p:animScale>
                                    <p:animScale>
                                      <p:cBhvr>
                                        <p:cTn id="39" dur="83" decel="50000">
                                          <p:stCondLst>
                                            <p:cond delay="338"/>
                                          </p:stCondLst>
                                        </p:cTn>
                                        <p:tgtEl>
                                          <p:spTgt spid="3"/>
                                        </p:tgtEl>
                                      </p:cBhvr>
                                      <p:to x="100000" y="100000"/>
                                    </p:animScale>
                                    <p:animScale>
                                      <p:cBhvr>
                                        <p:cTn id="40" dur="13">
                                          <p:stCondLst>
                                            <p:cond delay="656"/>
                                          </p:stCondLst>
                                        </p:cTn>
                                        <p:tgtEl>
                                          <p:spTgt spid="3"/>
                                        </p:tgtEl>
                                      </p:cBhvr>
                                      <p:to x="100000" y="80000"/>
                                    </p:animScale>
                                    <p:animScale>
                                      <p:cBhvr>
                                        <p:cTn id="41" dur="83" decel="50000">
                                          <p:stCondLst>
                                            <p:cond delay="669"/>
                                          </p:stCondLst>
                                        </p:cTn>
                                        <p:tgtEl>
                                          <p:spTgt spid="3"/>
                                        </p:tgtEl>
                                      </p:cBhvr>
                                      <p:to x="100000" y="100000"/>
                                    </p:animScale>
                                    <p:animScale>
                                      <p:cBhvr>
                                        <p:cTn id="42" dur="13">
                                          <p:stCondLst>
                                            <p:cond delay="821"/>
                                          </p:stCondLst>
                                        </p:cTn>
                                        <p:tgtEl>
                                          <p:spTgt spid="3"/>
                                        </p:tgtEl>
                                      </p:cBhvr>
                                      <p:to x="100000" y="90000"/>
                                    </p:animScale>
                                    <p:animScale>
                                      <p:cBhvr>
                                        <p:cTn id="43" dur="83" decel="50000">
                                          <p:stCondLst>
                                            <p:cond delay="834"/>
                                          </p:stCondLst>
                                        </p:cTn>
                                        <p:tgtEl>
                                          <p:spTgt spid="3"/>
                                        </p:tgtEl>
                                      </p:cBhvr>
                                      <p:to x="100000" y="100000"/>
                                    </p:animScale>
                                    <p:animScale>
                                      <p:cBhvr>
                                        <p:cTn id="44" dur="13">
                                          <p:stCondLst>
                                            <p:cond delay="904"/>
                                          </p:stCondLst>
                                        </p:cTn>
                                        <p:tgtEl>
                                          <p:spTgt spid="3"/>
                                        </p:tgtEl>
                                      </p:cBhvr>
                                      <p:to x="100000" y="95000"/>
                                    </p:animScale>
                                    <p:animScale>
                                      <p:cBhvr>
                                        <p:cTn id="45" dur="83" decel="50000">
                                          <p:stCondLst>
                                            <p:cond delay="917"/>
                                          </p:stCondLst>
                                        </p:cTn>
                                        <p:tgtEl>
                                          <p:spTgt spid="3"/>
                                        </p:tgtEl>
                                      </p:cBhvr>
                                      <p:to x="100000" y="100000"/>
                                    </p:animScale>
                                  </p:childTnLst>
                                </p:cTn>
                              </p:par>
                            </p:childTnLst>
                          </p:cTn>
                        </p:par>
                        <p:par>
                          <p:cTn id="46" fill="hold">
                            <p:stCondLst>
                              <p:cond delay="2640"/>
                            </p:stCondLst>
                            <p:childTnLst>
                              <p:par>
                                <p:cTn id="47" presetID="26" presetClass="entr" presetSubtype="0"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down)">
                                      <p:cBhvr>
                                        <p:cTn id="49" dur="290">
                                          <p:stCondLst>
                                            <p:cond delay="0"/>
                                          </p:stCondLst>
                                        </p:cTn>
                                        <p:tgtEl>
                                          <p:spTgt spid="47"/>
                                        </p:tgtEl>
                                      </p:cBhvr>
                                    </p:animEffect>
                                    <p:anim calcmode="lin" valueType="num">
                                      <p:cBhvr>
                                        <p:cTn id="50" dur="911"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47"/>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47"/>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47"/>
                                        </p:tgtEl>
                                        <p:attrNameLst>
                                          <p:attrName>ppt_y</p:attrName>
                                        </p:attrNameLst>
                                      </p:cBhvr>
                                      <p:tavLst>
                                        <p:tav tm="0" fmla="#ppt_y-sin(pi*$)/81">
                                          <p:val>
                                            <p:fltVal val="0"/>
                                          </p:val>
                                        </p:tav>
                                        <p:tav tm="100000">
                                          <p:val>
                                            <p:fltVal val="1"/>
                                          </p:val>
                                        </p:tav>
                                      </p:tavLst>
                                    </p:anim>
                                    <p:animScale>
                                      <p:cBhvr>
                                        <p:cTn id="55" dur="13">
                                          <p:stCondLst>
                                            <p:cond delay="325"/>
                                          </p:stCondLst>
                                        </p:cTn>
                                        <p:tgtEl>
                                          <p:spTgt spid="47"/>
                                        </p:tgtEl>
                                      </p:cBhvr>
                                      <p:to x="100000" y="60000"/>
                                    </p:animScale>
                                    <p:animScale>
                                      <p:cBhvr>
                                        <p:cTn id="56" dur="83" decel="50000">
                                          <p:stCondLst>
                                            <p:cond delay="338"/>
                                          </p:stCondLst>
                                        </p:cTn>
                                        <p:tgtEl>
                                          <p:spTgt spid="47"/>
                                        </p:tgtEl>
                                      </p:cBhvr>
                                      <p:to x="100000" y="100000"/>
                                    </p:animScale>
                                    <p:animScale>
                                      <p:cBhvr>
                                        <p:cTn id="57" dur="13">
                                          <p:stCondLst>
                                            <p:cond delay="656"/>
                                          </p:stCondLst>
                                        </p:cTn>
                                        <p:tgtEl>
                                          <p:spTgt spid="47"/>
                                        </p:tgtEl>
                                      </p:cBhvr>
                                      <p:to x="100000" y="80000"/>
                                    </p:animScale>
                                    <p:animScale>
                                      <p:cBhvr>
                                        <p:cTn id="58" dur="83" decel="50000">
                                          <p:stCondLst>
                                            <p:cond delay="669"/>
                                          </p:stCondLst>
                                        </p:cTn>
                                        <p:tgtEl>
                                          <p:spTgt spid="47"/>
                                        </p:tgtEl>
                                      </p:cBhvr>
                                      <p:to x="100000" y="100000"/>
                                    </p:animScale>
                                    <p:animScale>
                                      <p:cBhvr>
                                        <p:cTn id="59" dur="13">
                                          <p:stCondLst>
                                            <p:cond delay="821"/>
                                          </p:stCondLst>
                                        </p:cTn>
                                        <p:tgtEl>
                                          <p:spTgt spid="47"/>
                                        </p:tgtEl>
                                      </p:cBhvr>
                                      <p:to x="100000" y="90000"/>
                                    </p:animScale>
                                    <p:animScale>
                                      <p:cBhvr>
                                        <p:cTn id="60" dur="83" decel="50000">
                                          <p:stCondLst>
                                            <p:cond delay="834"/>
                                          </p:stCondLst>
                                        </p:cTn>
                                        <p:tgtEl>
                                          <p:spTgt spid="47"/>
                                        </p:tgtEl>
                                      </p:cBhvr>
                                      <p:to x="100000" y="100000"/>
                                    </p:animScale>
                                    <p:animScale>
                                      <p:cBhvr>
                                        <p:cTn id="61" dur="13">
                                          <p:stCondLst>
                                            <p:cond delay="904"/>
                                          </p:stCondLst>
                                        </p:cTn>
                                        <p:tgtEl>
                                          <p:spTgt spid="47"/>
                                        </p:tgtEl>
                                      </p:cBhvr>
                                      <p:to x="100000" y="95000"/>
                                    </p:animScale>
                                    <p:animScale>
                                      <p:cBhvr>
                                        <p:cTn id="62" dur="83" decel="50000">
                                          <p:stCondLst>
                                            <p:cond delay="917"/>
                                          </p:stCondLst>
                                        </p:cTn>
                                        <p:tgtEl>
                                          <p:spTgt spid="47"/>
                                        </p:tgtEl>
                                      </p:cBhvr>
                                      <p:to x="100000" y="100000"/>
                                    </p:animScale>
                                  </p:childTnLst>
                                </p:cTn>
                              </p:par>
                            </p:childTnLst>
                          </p:cTn>
                        </p:par>
                        <p:par>
                          <p:cTn id="63" fill="hold">
                            <p:stCondLst>
                              <p:cond delay="3640"/>
                            </p:stCondLst>
                            <p:childTnLst>
                              <p:par>
                                <p:cTn id="64" presetID="26"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290">
                                          <p:stCondLst>
                                            <p:cond delay="0"/>
                                          </p:stCondLst>
                                        </p:cTn>
                                        <p:tgtEl>
                                          <p:spTgt spid="48"/>
                                        </p:tgtEl>
                                      </p:cBhvr>
                                    </p:animEffect>
                                    <p:anim calcmode="lin" valueType="num">
                                      <p:cBhvr>
                                        <p:cTn id="67" dur="911"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48"/>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48"/>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48"/>
                                        </p:tgtEl>
                                        <p:attrNameLst>
                                          <p:attrName>ppt_y</p:attrName>
                                        </p:attrNameLst>
                                      </p:cBhvr>
                                      <p:tavLst>
                                        <p:tav tm="0" fmla="#ppt_y-sin(pi*$)/81">
                                          <p:val>
                                            <p:fltVal val="0"/>
                                          </p:val>
                                        </p:tav>
                                        <p:tav tm="100000">
                                          <p:val>
                                            <p:fltVal val="1"/>
                                          </p:val>
                                        </p:tav>
                                      </p:tavLst>
                                    </p:anim>
                                    <p:animScale>
                                      <p:cBhvr>
                                        <p:cTn id="72" dur="13">
                                          <p:stCondLst>
                                            <p:cond delay="325"/>
                                          </p:stCondLst>
                                        </p:cTn>
                                        <p:tgtEl>
                                          <p:spTgt spid="48"/>
                                        </p:tgtEl>
                                      </p:cBhvr>
                                      <p:to x="100000" y="60000"/>
                                    </p:animScale>
                                    <p:animScale>
                                      <p:cBhvr>
                                        <p:cTn id="73" dur="83" decel="50000">
                                          <p:stCondLst>
                                            <p:cond delay="338"/>
                                          </p:stCondLst>
                                        </p:cTn>
                                        <p:tgtEl>
                                          <p:spTgt spid="48"/>
                                        </p:tgtEl>
                                      </p:cBhvr>
                                      <p:to x="100000" y="100000"/>
                                    </p:animScale>
                                    <p:animScale>
                                      <p:cBhvr>
                                        <p:cTn id="74" dur="13">
                                          <p:stCondLst>
                                            <p:cond delay="656"/>
                                          </p:stCondLst>
                                        </p:cTn>
                                        <p:tgtEl>
                                          <p:spTgt spid="48"/>
                                        </p:tgtEl>
                                      </p:cBhvr>
                                      <p:to x="100000" y="80000"/>
                                    </p:animScale>
                                    <p:animScale>
                                      <p:cBhvr>
                                        <p:cTn id="75" dur="83" decel="50000">
                                          <p:stCondLst>
                                            <p:cond delay="669"/>
                                          </p:stCondLst>
                                        </p:cTn>
                                        <p:tgtEl>
                                          <p:spTgt spid="48"/>
                                        </p:tgtEl>
                                      </p:cBhvr>
                                      <p:to x="100000" y="100000"/>
                                    </p:animScale>
                                    <p:animScale>
                                      <p:cBhvr>
                                        <p:cTn id="76" dur="13">
                                          <p:stCondLst>
                                            <p:cond delay="821"/>
                                          </p:stCondLst>
                                        </p:cTn>
                                        <p:tgtEl>
                                          <p:spTgt spid="48"/>
                                        </p:tgtEl>
                                      </p:cBhvr>
                                      <p:to x="100000" y="90000"/>
                                    </p:animScale>
                                    <p:animScale>
                                      <p:cBhvr>
                                        <p:cTn id="77" dur="83" decel="50000">
                                          <p:stCondLst>
                                            <p:cond delay="834"/>
                                          </p:stCondLst>
                                        </p:cTn>
                                        <p:tgtEl>
                                          <p:spTgt spid="48"/>
                                        </p:tgtEl>
                                      </p:cBhvr>
                                      <p:to x="100000" y="100000"/>
                                    </p:animScale>
                                    <p:animScale>
                                      <p:cBhvr>
                                        <p:cTn id="78" dur="13">
                                          <p:stCondLst>
                                            <p:cond delay="904"/>
                                          </p:stCondLst>
                                        </p:cTn>
                                        <p:tgtEl>
                                          <p:spTgt spid="48"/>
                                        </p:tgtEl>
                                      </p:cBhvr>
                                      <p:to x="100000" y="95000"/>
                                    </p:animScale>
                                    <p:animScale>
                                      <p:cBhvr>
                                        <p:cTn id="79" dur="83" decel="50000">
                                          <p:stCondLst>
                                            <p:cond delay="917"/>
                                          </p:stCondLst>
                                        </p:cTn>
                                        <p:tgtEl>
                                          <p:spTgt spid="48"/>
                                        </p:tgtEl>
                                      </p:cBhvr>
                                      <p:to x="100000" y="100000"/>
                                    </p:animScale>
                                  </p:childTnLst>
                                </p:cTn>
                              </p:par>
                            </p:childTnLst>
                          </p:cTn>
                        </p:par>
                        <p:par>
                          <p:cTn id="80" fill="hold">
                            <p:stCondLst>
                              <p:cond delay="4640"/>
                            </p:stCondLst>
                            <p:childTnLst>
                              <p:par>
                                <p:cTn id="81" presetID="23" presetClass="entr" presetSubtype="16"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childTnLst>
                                </p:cTn>
                              </p:par>
                            </p:childTnLst>
                          </p:cTn>
                        </p:par>
                        <p:par>
                          <p:cTn id="85" fill="hold">
                            <p:stCondLst>
                              <p:cond delay="5140"/>
                            </p:stCondLst>
                            <p:childTnLst>
                              <p:par>
                                <p:cTn id="86" presetID="22" presetClass="entr" presetSubtype="1"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5640"/>
                            </p:stCondLst>
                            <p:childTnLst>
                              <p:par>
                                <p:cTn id="90" presetID="23" presetClass="entr" presetSubtype="16" fill="hold"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childTnLst>
                                </p:cTn>
                              </p:par>
                            </p:childTnLst>
                          </p:cTn>
                        </p:par>
                        <p:par>
                          <p:cTn id="94" fill="hold">
                            <p:stCondLst>
                              <p:cond delay="6140"/>
                            </p:stCondLst>
                            <p:childTnLst>
                              <p:par>
                                <p:cTn id="95" presetID="22" presetClass="entr" presetSubtype="1"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wipe(up)">
                                      <p:cBhvr>
                                        <p:cTn id="97" dur="500"/>
                                        <p:tgtEl>
                                          <p:spTgt spid="30"/>
                                        </p:tgtEl>
                                      </p:cBhvr>
                                    </p:animEffect>
                                  </p:childTnLst>
                                </p:cTn>
                              </p:par>
                            </p:childTnLst>
                          </p:cTn>
                        </p:par>
                        <p:par>
                          <p:cTn id="98" fill="hold">
                            <p:stCondLst>
                              <p:cond delay="6640"/>
                            </p:stCondLst>
                            <p:childTnLst>
                              <p:par>
                                <p:cTn id="99" presetID="23" presetClass="entr" presetSubtype="16" fill="hold" nodeType="afterEffect">
                                  <p:stCondLst>
                                    <p:cond delay="0"/>
                                  </p:stCondLst>
                                  <p:childTnLst>
                                    <p:set>
                                      <p:cBhvr>
                                        <p:cTn id="100" dur="1" fill="hold">
                                          <p:stCondLst>
                                            <p:cond delay="0"/>
                                          </p:stCondLst>
                                        </p:cTn>
                                        <p:tgtEl>
                                          <p:spTgt spid="32"/>
                                        </p:tgtEl>
                                        <p:attrNameLst>
                                          <p:attrName>style.visibility</p:attrName>
                                        </p:attrNameLst>
                                      </p:cBhvr>
                                      <p:to>
                                        <p:strVal val="visible"/>
                                      </p:to>
                                    </p:set>
                                    <p:anim calcmode="lin" valueType="num">
                                      <p:cBhvr>
                                        <p:cTn id="101" dur="500" fill="hold"/>
                                        <p:tgtEl>
                                          <p:spTgt spid="32"/>
                                        </p:tgtEl>
                                        <p:attrNameLst>
                                          <p:attrName>ppt_w</p:attrName>
                                        </p:attrNameLst>
                                      </p:cBhvr>
                                      <p:tavLst>
                                        <p:tav tm="0">
                                          <p:val>
                                            <p:fltVal val="0"/>
                                          </p:val>
                                        </p:tav>
                                        <p:tav tm="100000">
                                          <p:val>
                                            <p:strVal val="#ppt_w"/>
                                          </p:val>
                                        </p:tav>
                                      </p:tavLst>
                                    </p:anim>
                                    <p:anim calcmode="lin" valueType="num">
                                      <p:cBhvr>
                                        <p:cTn id="102" dur="500" fill="hold"/>
                                        <p:tgtEl>
                                          <p:spTgt spid="32"/>
                                        </p:tgtEl>
                                        <p:attrNameLst>
                                          <p:attrName>ppt_h</p:attrName>
                                        </p:attrNameLst>
                                      </p:cBhvr>
                                      <p:tavLst>
                                        <p:tav tm="0">
                                          <p:val>
                                            <p:fltVal val="0"/>
                                          </p:val>
                                        </p:tav>
                                        <p:tav tm="100000">
                                          <p:val>
                                            <p:strVal val="#ppt_h"/>
                                          </p:val>
                                        </p:tav>
                                      </p:tavLst>
                                    </p:anim>
                                  </p:childTnLst>
                                </p:cTn>
                              </p:par>
                            </p:childTnLst>
                          </p:cTn>
                        </p:par>
                        <p:par>
                          <p:cTn id="103" fill="hold">
                            <p:stCondLst>
                              <p:cond delay="7140"/>
                            </p:stCondLst>
                            <p:childTnLst>
                              <p:par>
                                <p:cTn id="104" presetID="22" presetClass="entr" presetSubtype="1"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wipe(up)">
                                      <p:cBhvr>
                                        <p:cTn id="106" dur="500"/>
                                        <p:tgtEl>
                                          <p:spTgt spid="35"/>
                                        </p:tgtEl>
                                      </p:cBhvr>
                                    </p:animEffect>
                                  </p:childTnLst>
                                </p:cTn>
                              </p:par>
                            </p:childTnLst>
                          </p:cTn>
                        </p:par>
                        <p:par>
                          <p:cTn id="107" fill="hold">
                            <p:stCondLst>
                              <p:cond delay="7640"/>
                            </p:stCondLst>
                            <p:childTnLst>
                              <p:par>
                                <p:cTn id="108" presetID="23" presetClass="entr" presetSubtype="16" fill="hold" nodeType="after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p:cTn id="110" dur="500" fill="hold"/>
                                        <p:tgtEl>
                                          <p:spTgt spid="37"/>
                                        </p:tgtEl>
                                        <p:attrNameLst>
                                          <p:attrName>ppt_w</p:attrName>
                                        </p:attrNameLst>
                                      </p:cBhvr>
                                      <p:tavLst>
                                        <p:tav tm="0">
                                          <p:val>
                                            <p:fltVal val="0"/>
                                          </p:val>
                                        </p:tav>
                                        <p:tav tm="100000">
                                          <p:val>
                                            <p:strVal val="#ppt_w"/>
                                          </p:val>
                                        </p:tav>
                                      </p:tavLst>
                                    </p:anim>
                                    <p:anim calcmode="lin" valueType="num">
                                      <p:cBhvr>
                                        <p:cTn id="111" dur="500" fill="hold"/>
                                        <p:tgtEl>
                                          <p:spTgt spid="37"/>
                                        </p:tgtEl>
                                        <p:attrNameLst>
                                          <p:attrName>ppt_h</p:attrName>
                                        </p:attrNameLst>
                                      </p:cBhvr>
                                      <p:tavLst>
                                        <p:tav tm="0">
                                          <p:val>
                                            <p:fltVal val="0"/>
                                          </p:val>
                                        </p:tav>
                                        <p:tav tm="100000">
                                          <p:val>
                                            <p:strVal val="#ppt_h"/>
                                          </p:val>
                                        </p:tav>
                                      </p:tavLst>
                                    </p:anim>
                                  </p:childTnLst>
                                </p:cTn>
                              </p:par>
                            </p:childTnLst>
                          </p:cTn>
                        </p:par>
                        <p:par>
                          <p:cTn id="112" fill="hold">
                            <p:stCondLst>
                              <p:cond delay="8140"/>
                            </p:stCondLst>
                            <p:childTnLst>
                              <p:par>
                                <p:cTn id="113" presetID="22" presetClass="entr" presetSubtype="1" fill="hold" grpId="0" nodeType="after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wipe(up)">
                                      <p:cBhvr>
                                        <p:cTn id="1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30" grpId="0"/>
      <p:bldP spid="35"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4128294" y="2100143"/>
            <a:ext cx="922466" cy="99310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33" name="TextBox 32"/>
          <p:cNvSpPr txBox="1"/>
          <p:nvPr/>
        </p:nvSpPr>
        <p:spPr>
          <a:xfrm>
            <a:off x="2226564" y="3310639"/>
            <a:ext cx="4692459" cy="623440"/>
          </a:xfrm>
          <a:prstGeom prst="rect">
            <a:avLst/>
          </a:prstGeom>
          <a:noFill/>
        </p:spPr>
        <p:txBody>
          <a:bodyPr wrap="square" lIns="68571" tIns="34285" rIns="68571" bIns="34285" rtlCol="0">
            <a:spAutoFit/>
          </a:bodyPr>
          <a:lstStyle/>
          <a:p>
            <a:pPr algn="ctr"/>
            <a:r>
              <a:rPr lang="zh-CN" altLang="en-US" sz="3600" b="1" dirty="0">
                <a:solidFill>
                  <a:schemeClr val="bg1"/>
                </a:solidFill>
                <a:latin typeface="微软雅黑"/>
                <a:ea typeface="微软雅黑"/>
              </a:rPr>
              <a:t>发展规划</a:t>
            </a:r>
          </a:p>
        </p:txBody>
      </p:sp>
      <p:cxnSp>
        <p:nvCxnSpPr>
          <p:cNvPr id="34" name="直接连接符 33"/>
          <p:cNvCxnSpPr/>
          <p:nvPr/>
        </p:nvCxnSpPr>
        <p:spPr bwMode="auto">
          <a:xfrm>
            <a:off x="1981068" y="3922828"/>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Oval 39"/>
          <p:cNvSpPr>
            <a:spLocks noChangeAspect="1" noChangeArrowheads="1"/>
          </p:cNvSpPr>
          <p:nvPr/>
        </p:nvSpPr>
        <p:spPr bwMode="auto">
          <a:xfrm>
            <a:off x="1701172" y="4136099"/>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6" name="Oval 40"/>
          <p:cNvSpPr>
            <a:spLocks noChangeAspect="1" noChangeArrowheads="1"/>
          </p:cNvSpPr>
          <p:nvPr/>
        </p:nvSpPr>
        <p:spPr bwMode="auto">
          <a:xfrm>
            <a:off x="5766534" y="4135002"/>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7" name="Oval 41"/>
          <p:cNvSpPr>
            <a:spLocks noChangeAspect="1" noChangeArrowheads="1"/>
          </p:cNvSpPr>
          <p:nvPr/>
        </p:nvSpPr>
        <p:spPr bwMode="auto">
          <a:xfrm>
            <a:off x="3695972" y="4470407"/>
            <a:ext cx="161965" cy="162050"/>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8" name="Oval 42"/>
          <p:cNvSpPr>
            <a:spLocks noChangeAspect="1" noChangeArrowheads="1"/>
          </p:cNvSpPr>
          <p:nvPr/>
        </p:nvSpPr>
        <p:spPr bwMode="auto">
          <a:xfrm>
            <a:off x="3690894" y="4136099"/>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39" name="TextBox 38"/>
          <p:cNvSpPr txBox="1"/>
          <p:nvPr/>
        </p:nvSpPr>
        <p:spPr>
          <a:xfrm>
            <a:off x="1973526" y="4067497"/>
            <a:ext cx="1698298" cy="300175"/>
          </a:xfrm>
          <a:prstGeom prst="rect">
            <a:avLst/>
          </a:prstGeom>
          <a:noFill/>
        </p:spPr>
        <p:txBody>
          <a:bodyPr wrap="square" lIns="68571" tIns="34285" rIns="68571" bIns="34285" rtlCol="0">
            <a:spAutoFit/>
          </a:bodyPr>
          <a:lstStyle/>
          <a:p>
            <a:r>
              <a:rPr lang="zh-CN" altLang="en-US" sz="1500" b="1" dirty="0">
                <a:solidFill>
                  <a:schemeClr val="bg1"/>
                </a:solidFill>
                <a:latin typeface="方正兰亭黑_GBK" panose="02000000000000000000" pitchFamily="2" charset="-122"/>
                <a:ea typeface="方正兰亭黑_GBK" panose="02000000000000000000" pitchFamily="2" charset="-122"/>
              </a:rPr>
              <a:t>公司战略目标</a:t>
            </a:r>
          </a:p>
        </p:txBody>
      </p:sp>
      <p:sp>
        <p:nvSpPr>
          <p:cNvPr id="40" name="TextBox 39"/>
          <p:cNvSpPr txBox="1"/>
          <p:nvPr/>
        </p:nvSpPr>
        <p:spPr>
          <a:xfrm>
            <a:off x="6038888" y="4066400"/>
            <a:ext cx="1698298" cy="300175"/>
          </a:xfrm>
          <a:prstGeom prst="rect">
            <a:avLst/>
          </a:prstGeom>
          <a:noFill/>
        </p:spPr>
        <p:txBody>
          <a:bodyPr wrap="square" lIns="68571" tIns="34285" rIns="68571" bIns="34285" rtlCol="0">
            <a:spAutoFit/>
          </a:bodyPr>
          <a:lstStyle/>
          <a:p>
            <a:r>
              <a:rPr lang="zh-CN" altLang="en-US" sz="1500" b="1" dirty="0">
                <a:solidFill>
                  <a:schemeClr val="bg1"/>
                </a:solidFill>
                <a:latin typeface="方正兰亭黑_GBK" panose="02000000000000000000" pitchFamily="2" charset="-122"/>
                <a:ea typeface="方正兰亭黑_GBK" panose="02000000000000000000" pitchFamily="2" charset="-122"/>
              </a:rPr>
              <a:t>五年发展规划</a:t>
            </a:r>
          </a:p>
        </p:txBody>
      </p:sp>
      <p:sp>
        <p:nvSpPr>
          <p:cNvPr id="68" name="TextBox 67"/>
          <p:cNvSpPr txBox="1"/>
          <p:nvPr/>
        </p:nvSpPr>
        <p:spPr>
          <a:xfrm>
            <a:off x="3963194" y="4401344"/>
            <a:ext cx="1698298" cy="300175"/>
          </a:xfrm>
          <a:prstGeom prst="rect">
            <a:avLst/>
          </a:prstGeom>
          <a:noFill/>
        </p:spPr>
        <p:txBody>
          <a:bodyPr wrap="square" lIns="68571" tIns="34285" rIns="68571" bIns="34285"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1500" b="1" dirty="0">
                <a:solidFill>
                  <a:schemeClr val="bg1"/>
                </a:solidFill>
                <a:latin typeface="方正兰亭黑_GBK" panose="02000000000000000000" pitchFamily="2" charset="-122"/>
                <a:ea typeface="方正兰亭黑_GBK" panose="02000000000000000000" pitchFamily="2" charset="-122"/>
              </a:rPr>
              <a:t>市场拓展计划</a:t>
            </a:r>
          </a:p>
        </p:txBody>
      </p:sp>
      <p:sp>
        <p:nvSpPr>
          <p:cNvPr id="69" name="Oval 42"/>
          <p:cNvSpPr>
            <a:spLocks noChangeAspect="1" noChangeArrowheads="1"/>
          </p:cNvSpPr>
          <p:nvPr/>
        </p:nvSpPr>
        <p:spPr bwMode="auto">
          <a:xfrm>
            <a:off x="1677194" y="4463548"/>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70" name="TextBox 69"/>
          <p:cNvSpPr txBox="1"/>
          <p:nvPr/>
        </p:nvSpPr>
        <p:spPr>
          <a:xfrm>
            <a:off x="3963248" y="4067497"/>
            <a:ext cx="1698298" cy="300175"/>
          </a:xfrm>
          <a:prstGeom prst="rect">
            <a:avLst/>
          </a:prstGeom>
          <a:noFill/>
        </p:spPr>
        <p:txBody>
          <a:bodyPr wrap="square" lIns="68571" tIns="34285" rIns="68571" bIns="34285" rtlCol="0">
            <a:spAutoFit/>
          </a:bodyPr>
          <a:lstStyle/>
          <a:p>
            <a:r>
              <a:rPr lang="zh-CN" altLang="en-US" sz="1500" b="1" dirty="0">
                <a:solidFill>
                  <a:schemeClr val="bg1"/>
                </a:solidFill>
                <a:latin typeface="方正兰亭黑_GBK" panose="02000000000000000000" pitchFamily="2" charset="-122"/>
                <a:ea typeface="方正兰亭黑_GBK" panose="02000000000000000000" pitchFamily="2" charset="-122"/>
              </a:rPr>
              <a:t>短期盈利计划</a:t>
            </a:r>
          </a:p>
        </p:txBody>
      </p:sp>
      <p:sp>
        <p:nvSpPr>
          <p:cNvPr id="71" name="TextBox 70"/>
          <p:cNvSpPr txBox="1"/>
          <p:nvPr/>
        </p:nvSpPr>
        <p:spPr>
          <a:xfrm>
            <a:off x="1949548" y="4394946"/>
            <a:ext cx="1698298" cy="300175"/>
          </a:xfrm>
          <a:prstGeom prst="rect">
            <a:avLst/>
          </a:prstGeom>
          <a:noFill/>
        </p:spPr>
        <p:txBody>
          <a:bodyPr wrap="square" lIns="68571" tIns="34285" rIns="68571" bIns="34285" rtlCol="0">
            <a:spAutoFit/>
          </a:bodyPr>
          <a:lstStyle/>
          <a:p>
            <a:r>
              <a:rPr lang="zh-CN" altLang="en-US" sz="1500" b="1" dirty="0">
                <a:solidFill>
                  <a:schemeClr val="bg1"/>
                </a:solidFill>
                <a:latin typeface="方正兰亭黑_GBK" panose="02000000000000000000" pitchFamily="2" charset="-122"/>
                <a:ea typeface="方正兰亭黑_GBK" panose="02000000000000000000" pitchFamily="2" charset="-122"/>
              </a:rPr>
              <a:t>产品开发计划</a:t>
            </a:r>
          </a:p>
        </p:txBody>
      </p:sp>
    </p:spTree>
    <p:extLst>
      <p:ext uri="{BB962C8B-B14F-4D97-AF65-F5344CB8AC3E}">
        <p14:creationId xmlns:p14="http://schemas.microsoft.com/office/powerpoint/2010/main" val="33509281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31"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 calcmode="lin" valueType="num">
                                      <p:cBhvr>
                                        <p:cTn id="37" dur="500" fill="hold"/>
                                        <p:tgtEl>
                                          <p:spTgt spid="32"/>
                                        </p:tgtEl>
                                        <p:attrNameLst>
                                          <p:attrName>style.rotation</p:attrName>
                                        </p:attrNameLst>
                                      </p:cBhvr>
                                      <p:tavLst>
                                        <p:tav tm="0">
                                          <p:val>
                                            <p:fltVal val="90"/>
                                          </p:val>
                                        </p:tav>
                                        <p:tav tm="100000">
                                          <p:val>
                                            <p:fltVal val="0"/>
                                          </p:val>
                                        </p:tav>
                                      </p:tavLst>
                                    </p:anim>
                                    <p:animEffect transition="in" filter="fade">
                                      <p:cBhvr>
                                        <p:cTn id="38" dur="500"/>
                                        <p:tgtEl>
                                          <p:spTgt spid="32"/>
                                        </p:tgtEl>
                                      </p:cBhvr>
                                    </p:animEffect>
                                  </p:childTnLst>
                                </p:cTn>
                              </p:par>
                            </p:childTnLst>
                          </p:cTn>
                        </p:par>
                        <p:par>
                          <p:cTn id="39" fill="hold">
                            <p:stCondLst>
                              <p:cond delay="5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3"/>
                                        </p:tgtEl>
                                        <p:attrNameLst>
                                          <p:attrName>ppt_y</p:attrName>
                                        </p:attrNameLst>
                                      </p:cBhvr>
                                      <p:tavLst>
                                        <p:tav tm="0">
                                          <p:val>
                                            <p:strVal val="#ppt_y"/>
                                          </p:val>
                                        </p:tav>
                                        <p:tav tm="100000">
                                          <p:val>
                                            <p:strVal val="#ppt_y"/>
                                          </p:val>
                                        </p:tav>
                                      </p:tavLst>
                                    </p:anim>
                                    <p:anim calcmode="lin" valueType="num">
                                      <p:cBhvr>
                                        <p:cTn id="44"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3"/>
                                        </p:tgtEl>
                                      </p:cBhvr>
                                    </p:animEffect>
                                  </p:childTnLst>
                                </p:cTn>
                              </p:par>
                            </p:childTnLst>
                          </p:cTn>
                        </p:par>
                        <p:par>
                          <p:cTn id="47" fill="hold">
                            <p:stCondLst>
                              <p:cond delay="6150"/>
                            </p:stCondLst>
                            <p:childTnLst>
                              <p:par>
                                <p:cTn id="48" presetID="16" presetClass="entr" presetSubtype="21"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barn(inVertical)">
                                      <p:cBhvr>
                                        <p:cTn id="50" dur="500"/>
                                        <p:tgtEl>
                                          <p:spTgt spid="34"/>
                                        </p:tgtEl>
                                      </p:cBhvr>
                                    </p:animEffect>
                                  </p:childTnLst>
                                </p:cTn>
                              </p:par>
                            </p:childTnLst>
                          </p:cTn>
                        </p:par>
                        <p:par>
                          <p:cTn id="51" fill="hold">
                            <p:stCondLst>
                              <p:cond delay="6650"/>
                            </p:stCondLst>
                            <p:childTnLst>
                              <p:par>
                                <p:cTn id="52" presetID="2" presetClass="entr" presetSubtype="12"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0-#ppt_w/2"/>
                                          </p:val>
                                        </p:tav>
                                        <p:tav tm="100000">
                                          <p:val>
                                            <p:strVal val="#ppt_x"/>
                                          </p:val>
                                        </p:tav>
                                      </p:tavLst>
                                    </p:anim>
                                    <p:anim calcmode="lin" valueType="num">
                                      <p:cBhvr additive="base">
                                        <p:cTn id="59" dur="500" fill="hold"/>
                                        <p:tgtEl>
                                          <p:spTgt spid="36"/>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0-#ppt_w/2"/>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0-#ppt_w/2"/>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4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0-#ppt_w/2"/>
                                          </p:val>
                                        </p:tav>
                                        <p:tav tm="100000">
                                          <p:val>
                                            <p:strVal val="#ppt_x"/>
                                          </p:val>
                                        </p:tav>
                                      </p:tavLst>
                                    </p:anim>
                                    <p:anim calcmode="lin" valueType="num">
                                      <p:cBhvr additive="base">
                                        <p:cTn id="71" dur="500" fill="hold"/>
                                        <p:tgtEl>
                                          <p:spTgt spid="69"/>
                                        </p:tgtEl>
                                        <p:attrNameLst>
                                          <p:attrName>ppt_y</p:attrName>
                                        </p:attrNameLst>
                                      </p:cBhvr>
                                      <p:tavLst>
                                        <p:tav tm="0">
                                          <p:val>
                                            <p:strVal val="1+#ppt_h/2"/>
                                          </p:val>
                                        </p:tav>
                                        <p:tav tm="100000">
                                          <p:val>
                                            <p:strVal val="#ppt_y"/>
                                          </p:val>
                                        </p:tav>
                                      </p:tavLst>
                                    </p:anim>
                                  </p:childTnLst>
                                </p:cTn>
                              </p:par>
                            </p:childTnLst>
                          </p:cTn>
                        </p:par>
                        <p:par>
                          <p:cTn id="72" fill="hold">
                            <p:stCondLst>
                              <p:cond delay="75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10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par>
                                <p:cTn id="79" presetID="22" presetClass="entr" presetSubtype="8" fill="hold" grpId="0" nodeType="withEffect">
                                  <p:stCondLst>
                                    <p:cond delay="20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500"/>
                                        <p:tgtEl>
                                          <p:spTgt spid="68"/>
                                        </p:tgtEl>
                                      </p:cBhvr>
                                    </p:animEffect>
                                  </p:childTnLst>
                                </p:cTn>
                              </p:par>
                              <p:par>
                                <p:cTn id="82" presetID="22" presetClass="entr" presetSubtype="8" fill="hold" grpId="0" nodeType="withEffect">
                                  <p:stCondLst>
                                    <p:cond delay="300"/>
                                  </p:stCondLst>
                                  <p:childTnLst>
                                    <p:set>
                                      <p:cBhvr>
                                        <p:cTn id="83" dur="1" fill="hold">
                                          <p:stCondLst>
                                            <p:cond delay="0"/>
                                          </p:stCondLst>
                                        </p:cTn>
                                        <p:tgtEl>
                                          <p:spTgt spid="70"/>
                                        </p:tgtEl>
                                        <p:attrNameLst>
                                          <p:attrName>style.visibility</p:attrName>
                                        </p:attrNameLst>
                                      </p:cBhvr>
                                      <p:to>
                                        <p:strVal val="visible"/>
                                      </p:to>
                                    </p:set>
                                    <p:animEffect transition="in" filter="wipe(left)">
                                      <p:cBhvr>
                                        <p:cTn id="84" dur="500"/>
                                        <p:tgtEl>
                                          <p:spTgt spid="70"/>
                                        </p:tgtEl>
                                      </p:cBhvr>
                                    </p:animEffect>
                                  </p:childTnLst>
                                </p:cTn>
                              </p:par>
                              <p:par>
                                <p:cTn id="85" presetID="22" presetClass="entr" presetSubtype="8" fill="hold" grpId="0" nodeType="withEffect">
                                  <p:stCondLst>
                                    <p:cond delay="400"/>
                                  </p:stCondLst>
                                  <p:childTnLst>
                                    <p:set>
                                      <p:cBhvr>
                                        <p:cTn id="86" dur="1" fill="hold">
                                          <p:stCondLst>
                                            <p:cond delay="0"/>
                                          </p:stCondLst>
                                        </p:cTn>
                                        <p:tgtEl>
                                          <p:spTgt spid="71"/>
                                        </p:tgtEl>
                                        <p:attrNameLst>
                                          <p:attrName>style.visibility</p:attrName>
                                        </p:attrNameLst>
                                      </p:cBhvr>
                                      <p:to>
                                        <p:strVal val="visible"/>
                                      </p:to>
                                    </p:set>
                                    <p:animEffect transition="in" filter="wipe(left)">
                                      <p:cBhvr>
                                        <p:cTn id="8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32" grpId="0" animBg="1"/>
      <p:bldP spid="33" grpId="0"/>
      <p:bldP spid="35" grpId="0" animBg="1"/>
      <p:bldP spid="36" grpId="0" animBg="1"/>
      <p:bldP spid="37" grpId="0" animBg="1"/>
      <p:bldP spid="38" grpId="0" animBg="1"/>
      <p:bldP spid="39" grpId="0"/>
      <p:bldP spid="40" grpId="0"/>
      <p:bldP spid="68" grpId="0"/>
      <p:bldP spid="69" grpId="0" animBg="1"/>
      <p:bldP spid="70" grpId="0"/>
      <p:bldP spid="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4.1 </a:t>
            </a:r>
            <a:r>
              <a:rPr lang="zh-CN" altLang="en-US" sz="2000" dirty="0">
                <a:solidFill>
                  <a:schemeClr val="bg1"/>
                </a:solidFill>
                <a:latin typeface="微软雅黑" pitchFamily="34" charset="-122"/>
                <a:ea typeface="微软雅黑" pitchFamily="34" charset="-122"/>
              </a:rPr>
              <a:t>公司战略目标</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4</a:t>
            </a:r>
            <a:endParaRPr lang="zh-CN" altLang="en-US" dirty="0">
              <a:solidFill>
                <a:schemeClr val="bg1"/>
              </a:solidFill>
              <a:latin typeface="+mj-lt"/>
            </a:endParaRPr>
          </a:p>
        </p:txBody>
      </p:sp>
      <p:sp>
        <p:nvSpPr>
          <p:cNvPr id="4" name="Freeform 5"/>
          <p:cNvSpPr>
            <a:spLocks noChangeAspect="1"/>
          </p:cNvSpPr>
          <p:nvPr/>
        </p:nvSpPr>
        <p:spPr bwMode="auto">
          <a:xfrm>
            <a:off x="4401760" y="1077305"/>
            <a:ext cx="753511" cy="756233"/>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0070C0"/>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accent2"/>
              </a:solidFill>
            </a:endParaRPr>
          </a:p>
        </p:txBody>
      </p:sp>
      <p:cxnSp>
        <p:nvCxnSpPr>
          <p:cNvPr id="5" name="直接连接符 4"/>
          <p:cNvCxnSpPr/>
          <p:nvPr/>
        </p:nvCxnSpPr>
        <p:spPr bwMode="auto">
          <a:xfrm>
            <a:off x="5265667" y="1067597"/>
            <a:ext cx="0" cy="708606"/>
          </a:xfrm>
          <a:prstGeom prst="line">
            <a:avLst/>
          </a:prstGeom>
          <a:solidFill>
            <a:schemeClr val="accent1"/>
          </a:solidFill>
          <a:ln w="952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p:nvPr/>
        </p:nvSpPr>
        <p:spPr>
          <a:xfrm>
            <a:off x="4458644" y="1143702"/>
            <a:ext cx="639742" cy="623440"/>
          </a:xfrm>
          <a:prstGeom prst="rect">
            <a:avLst/>
          </a:prstGeom>
          <a:noFill/>
        </p:spPr>
        <p:txBody>
          <a:bodyPr wrap="square" lIns="68571" tIns="34285" rIns="68571" bIns="34285" rtlCol="0">
            <a:spAutoFit/>
          </a:bodyPr>
          <a:lstStyle/>
          <a:p>
            <a:r>
              <a:rPr lang="zh-CN" altLang="en-US" b="1" dirty="0">
                <a:solidFill>
                  <a:schemeClr val="bg1"/>
                </a:solidFill>
                <a:latin typeface="+mn-ea"/>
                <a:ea typeface="+mn-ea"/>
              </a:rPr>
              <a:t>企业使命</a:t>
            </a:r>
          </a:p>
        </p:txBody>
      </p:sp>
      <p:sp>
        <p:nvSpPr>
          <p:cNvPr id="7" name="TextBox 6"/>
          <p:cNvSpPr txBox="1"/>
          <p:nvPr/>
        </p:nvSpPr>
        <p:spPr>
          <a:xfrm>
            <a:off x="5373656" y="896144"/>
            <a:ext cx="2603978" cy="992569"/>
          </a:xfrm>
          <a:prstGeom prst="rect">
            <a:avLst/>
          </a:prstGeom>
          <a:noFill/>
        </p:spPr>
        <p:txBody>
          <a:bodyPr wrap="square" lIns="68571" tIns="34285" rIns="68571" bIns="34285" rtlCol="0">
            <a:spAutoFit/>
          </a:bodyPr>
          <a:lstStyle>
            <a:defPPr>
              <a:defRPr lang="zh-CN"/>
            </a:defPPr>
            <a:lvl1pPr>
              <a:defRPr sz="2000">
                <a:solidFill>
                  <a:schemeClr val="accent2"/>
                </a:solidFill>
                <a:latin typeface="+mn-ea"/>
                <a:ea typeface="+mn-ea"/>
              </a:defRPr>
            </a:lvl1pPr>
          </a:lstStyle>
          <a:p>
            <a:pPr algn="l">
              <a:lnSpc>
                <a:spcPct val="150000"/>
              </a:lnSpc>
            </a:pPr>
            <a:r>
              <a:rPr lang="zh-CN" altLang="en-US" dirty="0">
                <a:solidFill>
                  <a:schemeClr val="tx1">
                    <a:lumMod val="75000"/>
                    <a:lumOff val="25000"/>
                  </a:schemeClr>
                </a:solidFill>
              </a:rPr>
              <a:t>开扩、创新</a:t>
            </a:r>
            <a:r>
              <a:rPr lang="zh-CN" altLang="en-US" dirty="0" smtClean="0">
                <a:solidFill>
                  <a:schemeClr val="tx1">
                    <a:lumMod val="75000"/>
                    <a:lumOff val="25000"/>
                  </a:schemeClr>
                </a:solidFill>
              </a:rPr>
              <a:t>、</a:t>
            </a:r>
            <a:endParaRPr lang="en-US" altLang="zh-CN" dirty="0" smtClean="0">
              <a:solidFill>
                <a:schemeClr val="tx1">
                  <a:lumMod val="75000"/>
                  <a:lumOff val="25000"/>
                </a:schemeClr>
              </a:solidFill>
            </a:endParaRPr>
          </a:p>
          <a:p>
            <a:pPr algn="l">
              <a:lnSpc>
                <a:spcPct val="150000"/>
              </a:lnSpc>
            </a:pPr>
            <a:r>
              <a:rPr lang="zh-CN" altLang="en-US" dirty="0" smtClean="0">
                <a:solidFill>
                  <a:schemeClr val="tx1">
                    <a:lumMod val="75000"/>
                    <a:lumOff val="25000"/>
                  </a:schemeClr>
                </a:solidFill>
              </a:rPr>
              <a:t>服务</a:t>
            </a:r>
            <a:r>
              <a:rPr lang="zh-CN" altLang="en-US" dirty="0">
                <a:solidFill>
                  <a:schemeClr val="tx1">
                    <a:lumMod val="75000"/>
                    <a:lumOff val="25000"/>
                  </a:schemeClr>
                </a:solidFill>
              </a:rPr>
              <a:t>、服务、再服务</a:t>
            </a:r>
          </a:p>
        </p:txBody>
      </p:sp>
      <p:sp>
        <p:nvSpPr>
          <p:cNvPr id="8" name="Freeform 5"/>
          <p:cNvSpPr>
            <a:spLocks noChangeAspect="1"/>
          </p:cNvSpPr>
          <p:nvPr/>
        </p:nvSpPr>
        <p:spPr bwMode="auto">
          <a:xfrm>
            <a:off x="4401760" y="2018412"/>
            <a:ext cx="753511" cy="756233"/>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0070C0"/>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 name="TextBox 8"/>
          <p:cNvSpPr txBox="1"/>
          <p:nvPr/>
        </p:nvSpPr>
        <p:spPr>
          <a:xfrm>
            <a:off x="4492635" y="2064837"/>
            <a:ext cx="605751" cy="623440"/>
          </a:xfrm>
          <a:prstGeom prst="rect">
            <a:avLst/>
          </a:prstGeom>
          <a:noFill/>
        </p:spPr>
        <p:txBody>
          <a:bodyPr wrap="square" lIns="68571" tIns="34285" rIns="68571" bIns="34285" rtlCol="0">
            <a:spAutoFit/>
          </a:bodyPr>
          <a:lstStyle/>
          <a:p>
            <a:r>
              <a:rPr lang="zh-CN" altLang="en-US" b="1" dirty="0">
                <a:solidFill>
                  <a:schemeClr val="bg1"/>
                </a:solidFill>
                <a:latin typeface="+mn-ea"/>
                <a:ea typeface="+mn-ea"/>
              </a:rPr>
              <a:t>企业宗旨</a:t>
            </a:r>
          </a:p>
        </p:txBody>
      </p:sp>
      <p:sp>
        <p:nvSpPr>
          <p:cNvPr id="10" name="TextBox 9"/>
          <p:cNvSpPr txBox="1"/>
          <p:nvPr/>
        </p:nvSpPr>
        <p:spPr>
          <a:xfrm>
            <a:off x="5373656" y="1858134"/>
            <a:ext cx="2753709" cy="992569"/>
          </a:xfrm>
          <a:prstGeom prst="rect">
            <a:avLst/>
          </a:prstGeom>
          <a:noFill/>
        </p:spPr>
        <p:txBody>
          <a:bodyPr wrap="square" lIns="68571" tIns="34285" rIns="68571" bIns="34285" rtlCol="0">
            <a:spAutoFit/>
          </a:bodyPr>
          <a:lstStyle>
            <a:defPPr>
              <a:defRPr lang="zh-CN"/>
            </a:defPPr>
            <a:lvl1pPr>
              <a:lnSpc>
                <a:spcPct val="150000"/>
              </a:lnSpc>
              <a:defRPr sz="2000">
                <a:solidFill>
                  <a:schemeClr val="accent2"/>
                </a:solidFill>
                <a:latin typeface="+mn-ea"/>
                <a:ea typeface="+mn-ea"/>
              </a:defRPr>
            </a:lvl1pPr>
          </a:lstStyle>
          <a:p>
            <a:pPr algn="l"/>
            <a:r>
              <a:rPr lang="zh-CN" altLang="en-US" dirty="0">
                <a:solidFill>
                  <a:schemeClr val="tx1">
                    <a:lumMod val="75000"/>
                    <a:lumOff val="25000"/>
                  </a:schemeClr>
                </a:solidFill>
              </a:rPr>
              <a:t>诚信、实惠</a:t>
            </a:r>
            <a:r>
              <a:rPr lang="zh-CN" altLang="en-US" dirty="0" smtClean="0">
                <a:solidFill>
                  <a:schemeClr val="tx1">
                    <a:lumMod val="75000"/>
                    <a:lumOff val="25000"/>
                  </a:schemeClr>
                </a:solidFill>
              </a:rPr>
              <a:t>、</a:t>
            </a:r>
            <a:endParaRPr lang="en-US" altLang="zh-CN" dirty="0" smtClean="0">
              <a:solidFill>
                <a:schemeClr val="tx1">
                  <a:lumMod val="75000"/>
                  <a:lumOff val="25000"/>
                </a:schemeClr>
              </a:solidFill>
            </a:endParaRPr>
          </a:p>
          <a:p>
            <a:pPr algn="l"/>
            <a:r>
              <a:rPr lang="zh-CN" altLang="en-US" dirty="0" smtClean="0">
                <a:solidFill>
                  <a:schemeClr val="tx1">
                    <a:lumMod val="75000"/>
                    <a:lumOff val="25000"/>
                  </a:schemeClr>
                </a:solidFill>
              </a:rPr>
              <a:t>原创</a:t>
            </a:r>
            <a:r>
              <a:rPr lang="zh-CN" altLang="en-US" dirty="0">
                <a:solidFill>
                  <a:schemeClr val="tx1">
                    <a:lumMod val="75000"/>
                    <a:lumOff val="25000"/>
                  </a:schemeClr>
                </a:solidFill>
              </a:rPr>
              <a:t>、原创、再原创</a:t>
            </a:r>
          </a:p>
        </p:txBody>
      </p:sp>
      <p:sp>
        <p:nvSpPr>
          <p:cNvPr id="11" name="Freeform 5"/>
          <p:cNvSpPr>
            <a:spLocks noChangeAspect="1"/>
          </p:cNvSpPr>
          <p:nvPr/>
        </p:nvSpPr>
        <p:spPr bwMode="auto">
          <a:xfrm>
            <a:off x="4401760" y="2976463"/>
            <a:ext cx="753511" cy="756233"/>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0070C0"/>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accent2"/>
              </a:solidFill>
            </a:endParaRPr>
          </a:p>
        </p:txBody>
      </p:sp>
      <p:sp>
        <p:nvSpPr>
          <p:cNvPr id="12" name="TextBox 11"/>
          <p:cNvSpPr txBox="1"/>
          <p:nvPr/>
        </p:nvSpPr>
        <p:spPr>
          <a:xfrm>
            <a:off x="4498352" y="3042859"/>
            <a:ext cx="600034" cy="623440"/>
          </a:xfrm>
          <a:prstGeom prst="rect">
            <a:avLst/>
          </a:prstGeom>
          <a:noFill/>
        </p:spPr>
        <p:txBody>
          <a:bodyPr wrap="none" lIns="68571" tIns="34285" rIns="68571" bIns="34285" rtlCol="0">
            <a:spAutoFit/>
          </a:bodyPr>
          <a:lstStyle/>
          <a:p>
            <a:r>
              <a:rPr lang="zh-CN" altLang="en-US" b="1">
                <a:solidFill>
                  <a:schemeClr val="bg1"/>
                </a:solidFill>
                <a:latin typeface="+mn-ea"/>
                <a:ea typeface="+mn-ea"/>
              </a:rPr>
              <a:t>企业</a:t>
            </a:r>
            <a:endParaRPr lang="en-US" altLang="zh-CN" b="1" dirty="0">
              <a:solidFill>
                <a:schemeClr val="bg1"/>
              </a:solidFill>
              <a:latin typeface="+mn-ea"/>
              <a:ea typeface="+mn-ea"/>
            </a:endParaRPr>
          </a:p>
          <a:p>
            <a:r>
              <a:rPr lang="zh-CN" altLang="en-US" b="1" dirty="0">
                <a:solidFill>
                  <a:schemeClr val="bg1"/>
                </a:solidFill>
                <a:latin typeface="+mn-ea"/>
                <a:ea typeface="+mn-ea"/>
              </a:rPr>
              <a:t>文化</a:t>
            </a:r>
          </a:p>
        </p:txBody>
      </p:sp>
      <p:sp>
        <p:nvSpPr>
          <p:cNvPr id="13" name="TextBox 12"/>
          <p:cNvSpPr txBox="1"/>
          <p:nvPr/>
        </p:nvSpPr>
        <p:spPr>
          <a:xfrm>
            <a:off x="5373656" y="3026650"/>
            <a:ext cx="3129888" cy="530904"/>
          </a:xfrm>
          <a:prstGeom prst="rect">
            <a:avLst/>
          </a:prstGeom>
          <a:noFill/>
        </p:spPr>
        <p:txBody>
          <a:bodyPr wrap="square" lIns="68571" tIns="34285" rIns="68571" bIns="34285" rtlCol="0">
            <a:spAutoFit/>
          </a:bodyPr>
          <a:lstStyle>
            <a:defPPr>
              <a:defRPr lang="zh-CN"/>
            </a:defPPr>
            <a:lvl1pPr>
              <a:lnSpc>
                <a:spcPct val="150000"/>
              </a:lnSpc>
              <a:defRPr sz="2000">
                <a:solidFill>
                  <a:schemeClr val="accent2"/>
                </a:solidFill>
                <a:latin typeface="+mn-ea"/>
                <a:ea typeface="+mn-ea"/>
              </a:defRPr>
            </a:lvl1pPr>
          </a:lstStyle>
          <a:p>
            <a:pPr algn="l"/>
            <a:r>
              <a:rPr lang="zh-CN" altLang="en-US" dirty="0">
                <a:solidFill>
                  <a:schemeClr val="tx1">
                    <a:lumMod val="75000"/>
                    <a:lumOff val="25000"/>
                  </a:schemeClr>
                </a:solidFill>
              </a:rPr>
              <a:t>敬业、团结、开扩、求实</a:t>
            </a:r>
          </a:p>
        </p:txBody>
      </p:sp>
      <p:sp>
        <p:nvSpPr>
          <p:cNvPr id="14" name="Freeform 5"/>
          <p:cNvSpPr>
            <a:spLocks noChangeAspect="1"/>
          </p:cNvSpPr>
          <p:nvPr/>
        </p:nvSpPr>
        <p:spPr bwMode="auto">
          <a:xfrm>
            <a:off x="4401760" y="3984905"/>
            <a:ext cx="753511" cy="756233"/>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0070C0"/>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accent2"/>
              </a:solidFill>
            </a:endParaRPr>
          </a:p>
        </p:txBody>
      </p:sp>
      <p:sp>
        <p:nvSpPr>
          <p:cNvPr id="15" name="TextBox 14"/>
          <p:cNvSpPr txBox="1"/>
          <p:nvPr/>
        </p:nvSpPr>
        <p:spPr>
          <a:xfrm>
            <a:off x="4498352" y="4051302"/>
            <a:ext cx="600034" cy="623440"/>
          </a:xfrm>
          <a:prstGeom prst="rect">
            <a:avLst/>
          </a:prstGeom>
          <a:noFill/>
        </p:spPr>
        <p:txBody>
          <a:bodyPr wrap="none" lIns="68571" tIns="34285" rIns="68571" bIns="34285" rtlCol="0">
            <a:spAutoFit/>
          </a:bodyPr>
          <a:lstStyle/>
          <a:p>
            <a:r>
              <a:rPr lang="zh-CN" altLang="en-US" b="1">
                <a:solidFill>
                  <a:schemeClr val="bg1"/>
                </a:solidFill>
                <a:latin typeface="+mn-ea"/>
                <a:ea typeface="+mn-ea"/>
              </a:rPr>
              <a:t>经营</a:t>
            </a:r>
            <a:endParaRPr lang="en-US" altLang="zh-CN" b="1" dirty="0">
              <a:solidFill>
                <a:schemeClr val="bg1"/>
              </a:solidFill>
              <a:latin typeface="+mn-ea"/>
              <a:ea typeface="+mn-ea"/>
            </a:endParaRPr>
          </a:p>
          <a:p>
            <a:r>
              <a:rPr lang="zh-CN" altLang="en-US" b="1" dirty="0">
                <a:solidFill>
                  <a:schemeClr val="bg1"/>
                </a:solidFill>
                <a:latin typeface="+mn-ea"/>
                <a:ea typeface="+mn-ea"/>
              </a:rPr>
              <a:t>理念</a:t>
            </a:r>
          </a:p>
        </p:txBody>
      </p:sp>
      <p:sp>
        <p:nvSpPr>
          <p:cNvPr id="16" name="TextBox 15"/>
          <p:cNvSpPr txBox="1"/>
          <p:nvPr/>
        </p:nvSpPr>
        <p:spPr>
          <a:xfrm>
            <a:off x="5373656" y="3775950"/>
            <a:ext cx="2901288" cy="992569"/>
          </a:xfrm>
          <a:prstGeom prst="rect">
            <a:avLst/>
          </a:prstGeom>
          <a:noFill/>
        </p:spPr>
        <p:txBody>
          <a:bodyPr wrap="square" lIns="68571" tIns="34285" rIns="68571" bIns="34285" rtlCol="0">
            <a:spAutoFit/>
          </a:bodyPr>
          <a:lstStyle>
            <a:defPPr>
              <a:defRPr lang="zh-CN"/>
            </a:defPPr>
            <a:lvl1pPr>
              <a:lnSpc>
                <a:spcPct val="150000"/>
              </a:lnSpc>
              <a:defRPr sz="2000">
                <a:solidFill>
                  <a:schemeClr val="accent2"/>
                </a:solidFill>
                <a:latin typeface="+mn-ea"/>
                <a:ea typeface="+mn-ea"/>
              </a:defRPr>
            </a:lvl1pPr>
          </a:lstStyle>
          <a:p>
            <a:pPr algn="l">
              <a:lnSpc>
                <a:spcPct val="100000"/>
              </a:lnSpc>
            </a:pPr>
            <a:r>
              <a:rPr lang="zh-CN" altLang="en-US" dirty="0">
                <a:solidFill>
                  <a:schemeClr val="tx1">
                    <a:lumMod val="75000"/>
                    <a:lumOff val="25000"/>
                  </a:schemeClr>
                </a:solidFill>
              </a:rPr>
              <a:t>以为经营钻石为理念、打造行业最具影响力的管理系统软件</a:t>
            </a:r>
          </a:p>
        </p:txBody>
      </p:sp>
      <p:cxnSp>
        <p:nvCxnSpPr>
          <p:cNvPr id="17" name="直接连接符 16"/>
          <p:cNvCxnSpPr/>
          <p:nvPr/>
        </p:nvCxnSpPr>
        <p:spPr bwMode="auto">
          <a:xfrm>
            <a:off x="5265667" y="2008703"/>
            <a:ext cx="0" cy="753271"/>
          </a:xfrm>
          <a:prstGeom prst="line">
            <a:avLst/>
          </a:prstGeom>
          <a:solidFill>
            <a:schemeClr val="accent1"/>
          </a:solidFill>
          <a:ln w="952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p:nvCxnSpPr>
        <p:spPr bwMode="auto">
          <a:xfrm>
            <a:off x="5265667" y="2954927"/>
            <a:ext cx="0" cy="759273"/>
          </a:xfrm>
          <a:prstGeom prst="line">
            <a:avLst/>
          </a:prstGeom>
          <a:solidFill>
            <a:schemeClr val="accent1"/>
          </a:solidFill>
          <a:ln w="952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auto">
          <a:xfrm>
            <a:off x="5265667" y="3897304"/>
            <a:ext cx="0" cy="789812"/>
          </a:xfrm>
          <a:prstGeom prst="line">
            <a:avLst/>
          </a:prstGeom>
          <a:solidFill>
            <a:schemeClr val="accent1"/>
          </a:solidFill>
          <a:ln w="952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图片 5"/>
          <p:cNvPicPr>
            <a:picLocks noChangeAspect="1" noChangeArrowheads="1"/>
          </p:cNvPicPr>
          <p:nvPr/>
        </p:nvPicPr>
        <p:blipFill>
          <a:blip r:embed="rId3" cstate="email">
            <a:extLst>
              <a:ext uri="{28A0092B-C50C-407E-A947-70E740481C1C}">
                <a14:useLocalDpi xmlns:a14="http://schemas.microsoft.com/office/drawing/2010/main" val="0"/>
              </a:ext>
            </a:extLst>
          </a:blip>
          <a:srcRect l="24986" r="24986"/>
          <a:stretch>
            <a:fillRect/>
          </a:stretch>
        </p:blipFill>
        <p:spPr bwMode="auto">
          <a:xfrm>
            <a:off x="1143794" y="1089117"/>
            <a:ext cx="2717428" cy="3623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45889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ppt_x"/>
                                          </p:val>
                                        </p:tav>
                                        <p:tav tm="100000">
                                          <p:val>
                                            <p:strVal val="#ppt_x"/>
                                          </p:val>
                                        </p:tav>
                                      </p:tavLst>
                                    </p:anim>
                                    <p:anim calcmode="lin" valueType="num">
                                      <p:cBhvr additive="base">
                                        <p:cTn id="16" dur="1000" fill="hold"/>
                                        <p:tgtEl>
                                          <p:spTgt spid="25"/>
                                        </p:tgtEl>
                                        <p:attrNameLst>
                                          <p:attrName>ppt_y</p:attrName>
                                        </p:attrNameLst>
                                      </p:cBhvr>
                                      <p:tavLst>
                                        <p:tav tm="0">
                                          <p:val>
                                            <p:strVal val="1+#ppt_h/2"/>
                                          </p:val>
                                        </p:tav>
                                        <p:tav tm="100000">
                                          <p:val>
                                            <p:strVal val="#ppt_y"/>
                                          </p:val>
                                        </p:tav>
                                      </p:tavLst>
                                    </p:anim>
                                  </p:childTnLst>
                                </p:cTn>
                              </p:par>
                              <p:par>
                                <p:cTn id="17" presetID="26" presetClass="emph" presetSubtype="0" fill="hold" nodeType="withEffect">
                                  <p:stCondLst>
                                    <p:cond delay="0"/>
                                  </p:stCondLst>
                                  <p:childTnLst>
                                    <p:animEffect transition="out" filter="fade">
                                      <p:cBhvr>
                                        <p:cTn id="18" dur="1000" tmFilter="0, 0; .2, .5; .8, .5; 1, 0"/>
                                        <p:tgtEl>
                                          <p:spTgt spid="25"/>
                                        </p:tgtEl>
                                      </p:cBhvr>
                                    </p:animEffect>
                                    <p:animScale>
                                      <p:cBhvr>
                                        <p:cTn id="19" dur="500" autoRev="1" fill="hold"/>
                                        <p:tgtEl>
                                          <p:spTgt spid="25"/>
                                        </p:tgtEl>
                                      </p:cBhvr>
                                      <p:by x="105000" y="105000"/>
                                    </p:animScale>
                                  </p:childTnLst>
                                </p:cTn>
                              </p:par>
                            </p:childTnLst>
                          </p:cTn>
                        </p:par>
                        <p:par>
                          <p:cTn id="20" fill="hold">
                            <p:stCondLst>
                              <p:cond delay="1720"/>
                            </p:stCondLst>
                            <p:childTnLst>
                              <p:par>
                                <p:cTn id="21" presetID="3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400" fill="hold"/>
                                        <p:tgtEl>
                                          <p:spTgt spid="4"/>
                                        </p:tgtEl>
                                        <p:attrNameLst>
                                          <p:attrName>ppt_w</p:attrName>
                                        </p:attrNameLst>
                                      </p:cBhvr>
                                      <p:tavLst>
                                        <p:tav tm="0">
                                          <p:val>
                                            <p:fltVal val="0"/>
                                          </p:val>
                                        </p:tav>
                                        <p:tav tm="100000">
                                          <p:val>
                                            <p:strVal val="#ppt_w"/>
                                          </p:val>
                                        </p:tav>
                                      </p:tavLst>
                                    </p:anim>
                                    <p:anim calcmode="lin" valueType="num">
                                      <p:cBhvr>
                                        <p:cTn id="24" dur="400" fill="hold"/>
                                        <p:tgtEl>
                                          <p:spTgt spid="4"/>
                                        </p:tgtEl>
                                        <p:attrNameLst>
                                          <p:attrName>ppt_h</p:attrName>
                                        </p:attrNameLst>
                                      </p:cBhvr>
                                      <p:tavLst>
                                        <p:tav tm="0">
                                          <p:val>
                                            <p:fltVal val="0"/>
                                          </p:val>
                                        </p:tav>
                                        <p:tav tm="100000">
                                          <p:val>
                                            <p:strVal val="#ppt_h"/>
                                          </p:val>
                                        </p:tav>
                                      </p:tavLst>
                                    </p:anim>
                                    <p:anim calcmode="lin" valueType="num">
                                      <p:cBhvr>
                                        <p:cTn id="25" dur="400" fill="hold"/>
                                        <p:tgtEl>
                                          <p:spTgt spid="4"/>
                                        </p:tgtEl>
                                        <p:attrNameLst>
                                          <p:attrName>style.rotation</p:attrName>
                                        </p:attrNameLst>
                                      </p:cBhvr>
                                      <p:tavLst>
                                        <p:tav tm="0">
                                          <p:val>
                                            <p:fltVal val="90"/>
                                          </p:val>
                                        </p:tav>
                                        <p:tav tm="100000">
                                          <p:val>
                                            <p:fltVal val="0"/>
                                          </p:val>
                                        </p:tav>
                                      </p:tavLst>
                                    </p:anim>
                                    <p:animEffect transition="in" filter="fade">
                                      <p:cBhvr>
                                        <p:cTn id="26" dur="400"/>
                                        <p:tgtEl>
                                          <p:spTgt spid="4"/>
                                        </p:tgtEl>
                                      </p:cBhvr>
                                    </p:animEffect>
                                  </p:childTnLst>
                                </p:cTn>
                              </p:par>
                            </p:childTnLst>
                          </p:cTn>
                        </p:par>
                        <p:par>
                          <p:cTn id="27" fill="hold">
                            <p:stCondLst>
                              <p:cond delay="212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gtEl>
                                        <p:attrNameLst>
                                          <p:attrName>ppt_y</p:attrName>
                                        </p:attrNameLst>
                                      </p:cBhvr>
                                      <p:tavLst>
                                        <p:tav tm="0">
                                          <p:val>
                                            <p:strVal val="#ppt_y"/>
                                          </p:val>
                                        </p:tav>
                                        <p:tav tm="100000">
                                          <p:val>
                                            <p:strVal val="#ppt_y"/>
                                          </p:val>
                                        </p:tav>
                                      </p:tavLst>
                                    </p:anim>
                                    <p:anim calcmode="lin" valueType="num">
                                      <p:cBhvr>
                                        <p:cTn id="3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gtEl>
                                      </p:cBhvr>
                                    </p:animEffect>
                                  </p:childTnLst>
                                </p:cTn>
                              </p:par>
                            </p:childTnLst>
                          </p:cTn>
                        </p:par>
                        <p:par>
                          <p:cTn id="35" fill="hold">
                            <p:stCondLst>
                              <p:cond delay="2770"/>
                            </p:stCondLst>
                            <p:childTnLst>
                              <p:par>
                                <p:cTn id="36" presetID="16" presetClass="entr" presetSubtype="42"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outHorizontal)">
                                      <p:cBhvr>
                                        <p:cTn id="38" dur="500"/>
                                        <p:tgtEl>
                                          <p:spTgt spid="5"/>
                                        </p:tgtEl>
                                      </p:cBhvr>
                                    </p:animEffect>
                                  </p:childTnLst>
                                </p:cTn>
                              </p:par>
                            </p:childTnLst>
                          </p:cTn>
                        </p:par>
                        <p:par>
                          <p:cTn id="39" fill="hold">
                            <p:stCondLst>
                              <p:cond delay="3270"/>
                            </p:stCondLst>
                            <p:childTnLst>
                              <p:par>
                                <p:cTn id="40" presetID="2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400"/>
                                        <p:tgtEl>
                                          <p:spTgt spid="7"/>
                                        </p:tgtEl>
                                      </p:cBhvr>
                                    </p:animEffect>
                                  </p:childTnLst>
                                </p:cTn>
                              </p:par>
                            </p:childTnLst>
                          </p:cTn>
                        </p:par>
                        <p:par>
                          <p:cTn id="43" fill="hold">
                            <p:stCondLst>
                              <p:cond delay="3670"/>
                            </p:stCondLst>
                            <p:childTnLst>
                              <p:par>
                                <p:cTn id="44" presetID="31" presetClass="entr" presetSubtype="0"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400" fill="hold"/>
                                        <p:tgtEl>
                                          <p:spTgt spid="8"/>
                                        </p:tgtEl>
                                        <p:attrNameLst>
                                          <p:attrName>ppt_w</p:attrName>
                                        </p:attrNameLst>
                                      </p:cBhvr>
                                      <p:tavLst>
                                        <p:tav tm="0">
                                          <p:val>
                                            <p:fltVal val="0"/>
                                          </p:val>
                                        </p:tav>
                                        <p:tav tm="100000">
                                          <p:val>
                                            <p:strVal val="#ppt_w"/>
                                          </p:val>
                                        </p:tav>
                                      </p:tavLst>
                                    </p:anim>
                                    <p:anim calcmode="lin" valueType="num">
                                      <p:cBhvr>
                                        <p:cTn id="47" dur="400" fill="hold"/>
                                        <p:tgtEl>
                                          <p:spTgt spid="8"/>
                                        </p:tgtEl>
                                        <p:attrNameLst>
                                          <p:attrName>ppt_h</p:attrName>
                                        </p:attrNameLst>
                                      </p:cBhvr>
                                      <p:tavLst>
                                        <p:tav tm="0">
                                          <p:val>
                                            <p:fltVal val="0"/>
                                          </p:val>
                                        </p:tav>
                                        <p:tav tm="100000">
                                          <p:val>
                                            <p:strVal val="#ppt_h"/>
                                          </p:val>
                                        </p:tav>
                                      </p:tavLst>
                                    </p:anim>
                                    <p:anim calcmode="lin" valueType="num">
                                      <p:cBhvr>
                                        <p:cTn id="48" dur="400" fill="hold"/>
                                        <p:tgtEl>
                                          <p:spTgt spid="8"/>
                                        </p:tgtEl>
                                        <p:attrNameLst>
                                          <p:attrName>style.rotation</p:attrName>
                                        </p:attrNameLst>
                                      </p:cBhvr>
                                      <p:tavLst>
                                        <p:tav tm="0">
                                          <p:val>
                                            <p:fltVal val="90"/>
                                          </p:val>
                                        </p:tav>
                                        <p:tav tm="100000">
                                          <p:val>
                                            <p:fltVal val="0"/>
                                          </p:val>
                                        </p:tav>
                                      </p:tavLst>
                                    </p:anim>
                                    <p:animEffect transition="in" filter="fade">
                                      <p:cBhvr>
                                        <p:cTn id="49" dur="400"/>
                                        <p:tgtEl>
                                          <p:spTgt spid="8"/>
                                        </p:tgtEl>
                                      </p:cBhvr>
                                    </p:animEffect>
                                  </p:childTnLst>
                                </p:cTn>
                              </p:par>
                            </p:childTnLst>
                          </p:cTn>
                        </p:par>
                        <p:par>
                          <p:cTn id="50" fill="hold">
                            <p:stCondLst>
                              <p:cond delay="407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9"/>
                                        </p:tgtEl>
                                        <p:attrNameLst>
                                          <p:attrName>ppt_y</p:attrName>
                                        </p:attrNameLst>
                                      </p:cBhvr>
                                      <p:tavLst>
                                        <p:tav tm="0">
                                          <p:val>
                                            <p:strVal val="#ppt_y"/>
                                          </p:val>
                                        </p:tav>
                                        <p:tav tm="100000">
                                          <p:val>
                                            <p:strVal val="#ppt_y"/>
                                          </p:val>
                                        </p:tav>
                                      </p:tavLst>
                                    </p:anim>
                                    <p:anim calcmode="lin" valueType="num">
                                      <p:cBhvr>
                                        <p:cTn id="5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9"/>
                                        </p:tgtEl>
                                      </p:cBhvr>
                                    </p:animEffect>
                                  </p:childTnLst>
                                </p:cTn>
                              </p:par>
                            </p:childTnLst>
                          </p:cTn>
                        </p:par>
                        <p:par>
                          <p:cTn id="58" fill="hold">
                            <p:stCondLst>
                              <p:cond delay="4720"/>
                            </p:stCondLst>
                            <p:childTnLst>
                              <p:par>
                                <p:cTn id="59" presetID="16" presetClass="entr" presetSubtype="42"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outHorizontal)">
                                      <p:cBhvr>
                                        <p:cTn id="61" dur="500"/>
                                        <p:tgtEl>
                                          <p:spTgt spid="17"/>
                                        </p:tgtEl>
                                      </p:cBhvr>
                                    </p:animEffect>
                                  </p:childTnLst>
                                </p:cTn>
                              </p:par>
                            </p:childTnLst>
                          </p:cTn>
                        </p:par>
                        <p:par>
                          <p:cTn id="62" fill="hold">
                            <p:stCondLst>
                              <p:cond delay="5220"/>
                            </p:stCondLst>
                            <p:childTnLst>
                              <p:par>
                                <p:cTn id="63" presetID="22" presetClass="entr" presetSubtype="8"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400"/>
                                        <p:tgtEl>
                                          <p:spTgt spid="10"/>
                                        </p:tgtEl>
                                      </p:cBhvr>
                                    </p:animEffect>
                                  </p:childTnLst>
                                </p:cTn>
                              </p:par>
                            </p:childTnLst>
                          </p:cTn>
                        </p:par>
                        <p:par>
                          <p:cTn id="66" fill="hold">
                            <p:stCondLst>
                              <p:cond delay="5620"/>
                            </p:stCondLst>
                            <p:childTnLst>
                              <p:par>
                                <p:cTn id="67" presetID="31"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400" fill="hold"/>
                                        <p:tgtEl>
                                          <p:spTgt spid="11"/>
                                        </p:tgtEl>
                                        <p:attrNameLst>
                                          <p:attrName>ppt_w</p:attrName>
                                        </p:attrNameLst>
                                      </p:cBhvr>
                                      <p:tavLst>
                                        <p:tav tm="0">
                                          <p:val>
                                            <p:fltVal val="0"/>
                                          </p:val>
                                        </p:tav>
                                        <p:tav tm="100000">
                                          <p:val>
                                            <p:strVal val="#ppt_w"/>
                                          </p:val>
                                        </p:tav>
                                      </p:tavLst>
                                    </p:anim>
                                    <p:anim calcmode="lin" valueType="num">
                                      <p:cBhvr>
                                        <p:cTn id="70" dur="400" fill="hold"/>
                                        <p:tgtEl>
                                          <p:spTgt spid="11"/>
                                        </p:tgtEl>
                                        <p:attrNameLst>
                                          <p:attrName>ppt_h</p:attrName>
                                        </p:attrNameLst>
                                      </p:cBhvr>
                                      <p:tavLst>
                                        <p:tav tm="0">
                                          <p:val>
                                            <p:fltVal val="0"/>
                                          </p:val>
                                        </p:tav>
                                        <p:tav tm="100000">
                                          <p:val>
                                            <p:strVal val="#ppt_h"/>
                                          </p:val>
                                        </p:tav>
                                      </p:tavLst>
                                    </p:anim>
                                    <p:anim calcmode="lin" valueType="num">
                                      <p:cBhvr>
                                        <p:cTn id="71" dur="400" fill="hold"/>
                                        <p:tgtEl>
                                          <p:spTgt spid="11"/>
                                        </p:tgtEl>
                                        <p:attrNameLst>
                                          <p:attrName>style.rotation</p:attrName>
                                        </p:attrNameLst>
                                      </p:cBhvr>
                                      <p:tavLst>
                                        <p:tav tm="0">
                                          <p:val>
                                            <p:fltVal val="90"/>
                                          </p:val>
                                        </p:tav>
                                        <p:tav tm="100000">
                                          <p:val>
                                            <p:fltVal val="0"/>
                                          </p:val>
                                        </p:tav>
                                      </p:tavLst>
                                    </p:anim>
                                    <p:animEffect transition="in" filter="fade">
                                      <p:cBhvr>
                                        <p:cTn id="72" dur="400"/>
                                        <p:tgtEl>
                                          <p:spTgt spid="11"/>
                                        </p:tgtEl>
                                      </p:cBhvr>
                                    </p:animEffect>
                                  </p:childTnLst>
                                </p:cTn>
                              </p:par>
                            </p:childTnLst>
                          </p:cTn>
                        </p:par>
                        <p:par>
                          <p:cTn id="73" fill="hold">
                            <p:stCondLst>
                              <p:cond delay="602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2"/>
                                        </p:tgtEl>
                                      </p:cBhvr>
                                    </p:animEffect>
                                  </p:childTnLst>
                                </p:cTn>
                              </p:par>
                            </p:childTnLst>
                          </p:cTn>
                        </p:par>
                        <p:par>
                          <p:cTn id="81" fill="hold">
                            <p:stCondLst>
                              <p:cond delay="6670"/>
                            </p:stCondLst>
                            <p:childTnLst>
                              <p:par>
                                <p:cTn id="82" presetID="16" presetClass="entr" presetSubtype="42"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barn(outHorizontal)">
                                      <p:cBhvr>
                                        <p:cTn id="84" dur="500"/>
                                        <p:tgtEl>
                                          <p:spTgt spid="20"/>
                                        </p:tgtEl>
                                      </p:cBhvr>
                                    </p:animEffect>
                                  </p:childTnLst>
                                </p:cTn>
                              </p:par>
                            </p:childTnLst>
                          </p:cTn>
                        </p:par>
                        <p:par>
                          <p:cTn id="85" fill="hold">
                            <p:stCondLst>
                              <p:cond delay="717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400"/>
                                        <p:tgtEl>
                                          <p:spTgt spid="13"/>
                                        </p:tgtEl>
                                      </p:cBhvr>
                                    </p:animEffect>
                                  </p:childTnLst>
                                </p:cTn>
                              </p:par>
                            </p:childTnLst>
                          </p:cTn>
                        </p:par>
                        <p:par>
                          <p:cTn id="89" fill="hold">
                            <p:stCondLst>
                              <p:cond delay="7570"/>
                            </p:stCondLst>
                            <p:childTnLst>
                              <p:par>
                                <p:cTn id="90" presetID="31"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400" fill="hold"/>
                                        <p:tgtEl>
                                          <p:spTgt spid="14"/>
                                        </p:tgtEl>
                                        <p:attrNameLst>
                                          <p:attrName>ppt_w</p:attrName>
                                        </p:attrNameLst>
                                      </p:cBhvr>
                                      <p:tavLst>
                                        <p:tav tm="0">
                                          <p:val>
                                            <p:fltVal val="0"/>
                                          </p:val>
                                        </p:tav>
                                        <p:tav tm="100000">
                                          <p:val>
                                            <p:strVal val="#ppt_w"/>
                                          </p:val>
                                        </p:tav>
                                      </p:tavLst>
                                    </p:anim>
                                    <p:anim calcmode="lin" valueType="num">
                                      <p:cBhvr>
                                        <p:cTn id="93" dur="400" fill="hold"/>
                                        <p:tgtEl>
                                          <p:spTgt spid="14"/>
                                        </p:tgtEl>
                                        <p:attrNameLst>
                                          <p:attrName>ppt_h</p:attrName>
                                        </p:attrNameLst>
                                      </p:cBhvr>
                                      <p:tavLst>
                                        <p:tav tm="0">
                                          <p:val>
                                            <p:fltVal val="0"/>
                                          </p:val>
                                        </p:tav>
                                        <p:tav tm="100000">
                                          <p:val>
                                            <p:strVal val="#ppt_h"/>
                                          </p:val>
                                        </p:tav>
                                      </p:tavLst>
                                    </p:anim>
                                    <p:anim calcmode="lin" valueType="num">
                                      <p:cBhvr>
                                        <p:cTn id="94" dur="400" fill="hold"/>
                                        <p:tgtEl>
                                          <p:spTgt spid="14"/>
                                        </p:tgtEl>
                                        <p:attrNameLst>
                                          <p:attrName>style.rotation</p:attrName>
                                        </p:attrNameLst>
                                      </p:cBhvr>
                                      <p:tavLst>
                                        <p:tav tm="0">
                                          <p:val>
                                            <p:fltVal val="90"/>
                                          </p:val>
                                        </p:tav>
                                        <p:tav tm="100000">
                                          <p:val>
                                            <p:fltVal val="0"/>
                                          </p:val>
                                        </p:tav>
                                      </p:tavLst>
                                    </p:anim>
                                    <p:animEffect transition="in" filter="fade">
                                      <p:cBhvr>
                                        <p:cTn id="95" dur="400"/>
                                        <p:tgtEl>
                                          <p:spTgt spid="14"/>
                                        </p:tgtEl>
                                      </p:cBhvr>
                                    </p:animEffect>
                                  </p:childTnLst>
                                </p:cTn>
                              </p:par>
                            </p:childTnLst>
                          </p:cTn>
                        </p:par>
                        <p:par>
                          <p:cTn id="96" fill="hold">
                            <p:stCondLst>
                              <p:cond delay="797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15"/>
                                        </p:tgtEl>
                                        <p:attrNameLst>
                                          <p:attrName>style.visibility</p:attrName>
                                        </p:attrNameLst>
                                      </p:cBhvr>
                                      <p:to>
                                        <p:strVal val="visible"/>
                                      </p:to>
                                    </p:set>
                                    <p:anim calcmode="lin" valueType="num">
                                      <p:cBhvr>
                                        <p:cTn id="9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5"/>
                                        </p:tgtEl>
                                        <p:attrNameLst>
                                          <p:attrName>ppt_y</p:attrName>
                                        </p:attrNameLst>
                                      </p:cBhvr>
                                      <p:tavLst>
                                        <p:tav tm="0">
                                          <p:val>
                                            <p:strVal val="#ppt_y"/>
                                          </p:val>
                                        </p:tav>
                                        <p:tav tm="100000">
                                          <p:val>
                                            <p:strVal val="#ppt_y"/>
                                          </p:val>
                                        </p:tav>
                                      </p:tavLst>
                                    </p:anim>
                                    <p:anim calcmode="lin" valueType="num">
                                      <p:cBhvr>
                                        <p:cTn id="10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5"/>
                                        </p:tgtEl>
                                      </p:cBhvr>
                                    </p:animEffect>
                                  </p:childTnLst>
                                </p:cTn>
                              </p:par>
                            </p:childTnLst>
                          </p:cTn>
                        </p:par>
                        <p:par>
                          <p:cTn id="104" fill="hold">
                            <p:stCondLst>
                              <p:cond delay="8620"/>
                            </p:stCondLst>
                            <p:childTnLst>
                              <p:par>
                                <p:cTn id="105" presetID="16" presetClass="entr" presetSubtype="42" fill="hold"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barn(outHorizontal)">
                                      <p:cBhvr>
                                        <p:cTn id="107" dur="500"/>
                                        <p:tgtEl>
                                          <p:spTgt spid="21"/>
                                        </p:tgtEl>
                                      </p:cBhvr>
                                    </p:animEffect>
                                  </p:childTnLst>
                                </p:cTn>
                              </p:par>
                            </p:childTnLst>
                          </p:cTn>
                        </p:par>
                        <p:par>
                          <p:cTn id="108" fill="hold">
                            <p:stCondLst>
                              <p:cond delay="9120"/>
                            </p:stCondLst>
                            <p:childTnLst>
                              <p:par>
                                <p:cTn id="109" presetID="22" presetClass="entr" presetSubtype="8"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wipe(left)">
                                      <p:cBhvr>
                                        <p:cTn id="111"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6" grpId="0"/>
      <p:bldP spid="7" grpId="0"/>
      <p:bldP spid="8" grpId="0" animBg="1"/>
      <p:bldP spid="9" grpId="0"/>
      <p:bldP spid="10" grpId="0"/>
      <p:bldP spid="11" grpId="0" animBg="1"/>
      <p:bldP spid="12" grpId="0"/>
      <p:bldP spid="13" grpId="0"/>
      <p:bldP spid="14" grpId="0" animBg="1"/>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4.2 </a:t>
            </a:r>
            <a:r>
              <a:rPr lang="zh-CN" altLang="en-US" sz="2000" dirty="0">
                <a:solidFill>
                  <a:schemeClr val="bg1"/>
                </a:solidFill>
                <a:latin typeface="微软雅黑" pitchFamily="34" charset="-122"/>
                <a:ea typeface="微软雅黑" pitchFamily="34" charset="-122"/>
              </a:rPr>
              <a:t>五年发展规划</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4</a:t>
            </a:r>
            <a:endParaRPr lang="zh-CN" altLang="en-US" dirty="0">
              <a:solidFill>
                <a:schemeClr val="bg1"/>
              </a:solidFill>
              <a:latin typeface="+mj-lt"/>
            </a:endParaRPr>
          </a:p>
        </p:txBody>
      </p:sp>
      <p:sp>
        <p:nvSpPr>
          <p:cNvPr id="4" name="Oval 5"/>
          <p:cNvSpPr>
            <a:spLocks noChangeArrowheads="1"/>
          </p:cNvSpPr>
          <p:nvPr/>
        </p:nvSpPr>
        <p:spPr bwMode="auto">
          <a:xfrm>
            <a:off x="2758837" y="955685"/>
            <a:ext cx="935628" cy="939693"/>
          </a:xfrm>
          <a:prstGeom prst="ellipse">
            <a:avLst/>
          </a:pr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5" name="Oval 6"/>
          <p:cNvSpPr>
            <a:spLocks noChangeArrowheads="1"/>
          </p:cNvSpPr>
          <p:nvPr/>
        </p:nvSpPr>
        <p:spPr bwMode="auto">
          <a:xfrm>
            <a:off x="2758837" y="2345573"/>
            <a:ext cx="935628" cy="938502"/>
          </a:xfrm>
          <a:prstGeom prst="ellipse">
            <a:avLst/>
          </a:pr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6" name="Oval 7"/>
          <p:cNvSpPr>
            <a:spLocks noChangeArrowheads="1"/>
          </p:cNvSpPr>
          <p:nvPr/>
        </p:nvSpPr>
        <p:spPr bwMode="auto">
          <a:xfrm>
            <a:off x="2758837" y="3764046"/>
            <a:ext cx="935628" cy="939693"/>
          </a:xfrm>
          <a:prstGeom prst="ellipse">
            <a:avLst/>
          </a:pr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 name="Freeform 10"/>
          <p:cNvSpPr>
            <a:spLocks/>
          </p:cNvSpPr>
          <p:nvPr/>
        </p:nvSpPr>
        <p:spPr bwMode="auto">
          <a:xfrm>
            <a:off x="5754908" y="1124744"/>
            <a:ext cx="2780286" cy="3588461"/>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rgbClr val="3399FF"/>
          </a:solidFill>
          <a:ln w="10" cap="flat">
            <a:solidFill>
              <a:srgbClr val="3399FF"/>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15" name="TextBox 14"/>
          <p:cNvSpPr txBox="1"/>
          <p:nvPr/>
        </p:nvSpPr>
        <p:spPr>
          <a:xfrm>
            <a:off x="2921474" y="1585720"/>
            <a:ext cx="600034" cy="253994"/>
          </a:xfrm>
          <a:prstGeom prst="rect">
            <a:avLst/>
          </a:prstGeom>
          <a:noFill/>
        </p:spPr>
        <p:txBody>
          <a:bodyPr wrap="none" lIns="68571" tIns="34285" rIns="68571" bIns="34285" rtlCol="0">
            <a:spAutoFit/>
          </a:bodyPr>
          <a:lstStyle/>
          <a:p>
            <a:r>
              <a:rPr lang="zh-CN" altLang="en-US" sz="1200" dirty="0">
                <a:solidFill>
                  <a:schemeClr val="bg1"/>
                </a:solidFill>
                <a:latin typeface="+mn-ea"/>
                <a:ea typeface="+mn-ea"/>
              </a:rPr>
              <a:t>个门店</a:t>
            </a:r>
          </a:p>
        </p:txBody>
      </p:sp>
      <p:sp>
        <p:nvSpPr>
          <p:cNvPr id="16" name="Freeform 32"/>
          <p:cNvSpPr>
            <a:spLocks noEditPoints="1"/>
          </p:cNvSpPr>
          <p:nvPr/>
        </p:nvSpPr>
        <p:spPr bwMode="auto">
          <a:xfrm>
            <a:off x="2815379" y="1193883"/>
            <a:ext cx="822544" cy="391837"/>
          </a:xfrm>
          <a:custGeom>
            <a:avLst/>
            <a:gdLst>
              <a:gd name="T0" fmla="*/ 229 w 1329"/>
              <a:gd name="T1" fmla="*/ 255 h 644"/>
              <a:gd name="T2" fmla="*/ 245 w 1329"/>
              <a:gd name="T3" fmla="*/ 551 h 644"/>
              <a:gd name="T4" fmla="*/ 1 w 1329"/>
              <a:gd name="T5" fmla="*/ 634 h 644"/>
              <a:gd name="T6" fmla="*/ 1 w 1329"/>
              <a:gd name="T7" fmla="*/ 551 h 644"/>
              <a:gd name="T8" fmla="*/ 160 w 1329"/>
              <a:gd name="T9" fmla="*/ 223 h 644"/>
              <a:gd name="T10" fmla="*/ 167 w 1329"/>
              <a:gd name="T11" fmla="*/ 108 h 644"/>
              <a:gd name="T12" fmla="*/ 85 w 1329"/>
              <a:gd name="T13" fmla="*/ 195 h 644"/>
              <a:gd name="T14" fmla="*/ 85 w 1329"/>
              <a:gd name="T15" fmla="*/ 254 h 644"/>
              <a:gd name="T16" fmla="*/ 8 w 1329"/>
              <a:gd name="T17" fmla="*/ 150 h 644"/>
              <a:gd name="T18" fmla="*/ 124 w 1329"/>
              <a:gd name="T19" fmla="*/ 0 h 644"/>
              <a:gd name="T20" fmla="*/ 221 w 1329"/>
              <a:gd name="T21" fmla="*/ 47 h 644"/>
              <a:gd name="T22" fmla="*/ 512 w 1329"/>
              <a:gd name="T23" fmla="*/ 494 h 644"/>
              <a:gd name="T24" fmla="*/ 396 w 1329"/>
              <a:gd name="T25" fmla="*/ 644 h 644"/>
              <a:gd name="T26" fmla="*/ 294 w 1329"/>
              <a:gd name="T27" fmla="*/ 600 h 644"/>
              <a:gd name="T28" fmla="*/ 260 w 1329"/>
              <a:gd name="T29" fmla="*/ 150 h 644"/>
              <a:gd name="T30" fmla="*/ 376 w 1329"/>
              <a:gd name="T31" fmla="*/ 0 h 644"/>
              <a:gd name="T32" fmla="*/ 478 w 1329"/>
              <a:gd name="T33" fmla="*/ 44 h 644"/>
              <a:gd name="T34" fmla="*/ 512 w 1329"/>
              <a:gd name="T35" fmla="*/ 494 h 644"/>
              <a:gd name="T36" fmla="*/ 435 w 1329"/>
              <a:gd name="T37" fmla="*/ 174 h 644"/>
              <a:gd name="T38" fmla="*/ 392 w 1329"/>
              <a:gd name="T39" fmla="*/ 89 h 644"/>
              <a:gd name="T40" fmla="*/ 338 w 1329"/>
              <a:gd name="T41" fmla="*/ 466 h 644"/>
              <a:gd name="T42" fmla="*/ 435 w 1329"/>
              <a:gd name="T43" fmla="*/ 466 h 644"/>
              <a:gd name="T44" fmla="*/ 750 w 1329"/>
              <a:gd name="T45" fmla="*/ 600 h 644"/>
              <a:gd name="T46" fmla="*/ 648 w 1329"/>
              <a:gd name="T47" fmla="*/ 644 h 644"/>
              <a:gd name="T48" fmla="*/ 532 w 1329"/>
              <a:gd name="T49" fmla="*/ 494 h 644"/>
              <a:gd name="T50" fmla="*/ 566 w 1329"/>
              <a:gd name="T51" fmla="*/ 44 h 644"/>
              <a:gd name="T52" fmla="*/ 668 w 1329"/>
              <a:gd name="T53" fmla="*/ 0 h 644"/>
              <a:gd name="T54" fmla="*/ 785 w 1329"/>
              <a:gd name="T55" fmla="*/ 150 h 644"/>
              <a:gd name="T56" fmla="*/ 707 w 1329"/>
              <a:gd name="T57" fmla="*/ 466 h 644"/>
              <a:gd name="T58" fmla="*/ 701 w 1329"/>
              <a:gd name="T59" fmla="*/ 116 h 644"/>
              <a:gd name="T60" fmla="*/ 610 w 1329"/>
              <a:gd name="T61" fmla="*/ 174 h 644"/>
              <a:gd name="T62" fmla="*/ 660 w 1329"/>
              <a:gd name="T63" fmla="*/ 551 h 644"/>
              <a:gd name="T64" fmla="*/ 1057 w 1329"/>
              <a:gd name="T65" fmla="*/ 494 h 644"/>
              <a:gd name="T66" fmla="*/ 941 w 1329"/>
              <a:gd name="T67" fmla="*/ 644 h 644"/>
              <a:gd name="T68" fmla="*/ 838 w 1329"/>
              <a:gd name="T69" fmla="*/ 600 h 644"/>
              <a:gd name="T70" fmla="*/ 804 w 1329"/>
              <a:gd name="T71" fmla="*/ 150 h 644"/>
              <a:gd name="T72" fmla="*/ 920 w 1329"/>
              <a:gd name="T73" fmla="*/ 0 h 644"/>
              <a:gd name="T74" fmla="*/ 1022 w 1329"/>
              <a:gd name="T75" fmla="*/ 44 h 644"/>
              <a:gd name="T76" fmla="*/ 1057 w 1329"/>
              <a:gd name="T77" fmla="*/ 494 h 644"/>
              <a:gd name="T78" fmla="*/ 979 w 1329"/>
              <a:gd name="T79" fmla="*/ 174 h 644"/>
              <a:gd name="T80" fmla="*/ 937 w 1329"/>
              <a:gd name="T81" fmla="*/ 89 h 644"/>
              <a:gd name="T82" fmla="*/ 882 w 1329"/>
              <a:gd name="T83" fmla="*/ 466 h 644"/>
              <a:gd name="T84" fmla="*/ 979 w 1329"/>
              <a:gd name="T85" fmla="*/ 466 h 644"/>
              <a:gd name="T86" fmla="*/ 1294 w 1329"/>
              <a:gd name="T87" fmla="*/ 600 h 644"/>
              <a:gd name="T88" fmla="*/ 1193 w 1329"/>
              <a:gd name="T89" fmla="*/ 644 h 644"/>
              <a:gd name="T90" fmla="*/ 1076 w 1329"/>
              <a:gd name="T91" fmla="*/ 494 h 644"/>
              <a:gd name="T92" fmla="*/ 1111 w 1329"/>
              <a:gd name="T93" fmla="*/ 44 h 644"/>
              <a:gd name="T94" fmla="*/ 1213 w 1329"/>
              <a:gd name="T95" fmla="*/ 0 h 644"/>
              <a:gd name="T96" fmla="*/ 1329 w 1329"/>
              <a:gd name="T97" fmla="*/ 150 h 644"/>
              <a:gd name="T98" fmla="*/ 1251 w 1329"/>
              <a:gd name="T99" fmla="*/ 466 h 644"/>
              <a:gd name="T100" fmla="*/ 1245 w 1329"/>
              <a:gd name="T101" fmla="*/ 116 h 644"/>
              <a:gd name="T102" fmla="*/ 1154 w 1329"/>
              <a:gd name="T103" fmla="*/ 174 h 644"/>
              <a:gd name="T104" fmla="*/ 1204 w 1329"/>
              <a:gd name="T105" fmla="*/ 551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9" h="644">
                <a:moveTo>
                  <a:pt x="253" y="151"/>
                </a:moveTo>
                <a:cubicBezTo>
                  <a:pt x="253" y="186"/>
                  <a:pt x="245" y="220"/>
                  <a:pt x="229" y="255"/>
                </a:cubicBezTo>
                <a:lnTo>
                  <a:pt x="85" y="551"/>
                </a:lnTo>
                <a:lnTo>
                  <a:pt x="245" y="551"/>
                </a:lnTo>
                <a:lnTo>
                  <a:pt x="245" y="634"/>
                </a:lnTo>
                <a:lnTo>
                  <a:pt x="1" y="634"/>
                </a:lnTo>
                <a:cubicBezTo>
                  <a:pt x="1" y="582"/>
                  <a:pt x="0" y="559"/>
                  <a:pt x="0" y="563"/>
                </a:cubicBezTo>
                <a:lnTo>
                  <a:pt x="1" y="551"/>
                </a:lnTo>
                <a:lnTo>
                  <a:pt x="0" y="550"/>
                </a:lnTo>
                <a:lnTo>
                  <a:pt x="160" y="223"/>
                </a:lnTo>
                <a:cubicBezTo>
                  <a:pt x="173" y="197"/>
                  <a:pt x="179" y="173"/>
                  <a:pt x="179" y="151"/>
                </a:cubicBezTo>
                <a:cubicBezTo>
                  <a:pt x="179" y="135"/>
                  <a:pt x="175" y="121"/>
                  <a:pt x="167" y="108"/>
                </a:cubicBezTo>
                <a:cubicBezTo>
                  <a:pt x="159" y="96"/>
                  <a:pt x="149" y="89"/>
                  <a:pt x="136" y="89"/>
                </a:cubicBezTo>
                <a:cubicBezTo>
                  <a:pt x="102" y="89"/>
                  <a:pt x="85" y="124"/>
                  <a:pt x="85" y="195"/>
                </a:cubicBezTo>
                <a:cubicBezTo>
                  <a:pt x="85" y="203"/>
                  <a:pt x="85" y="213"/>
                  <a:pt x="85" y="227"/>
                </a:cubicBezTo>
                <a:cubicBezTo>
                  <a:pt x="85" y="240"/>
                  <a:pt x="85" y="249"/>
                  <a:pt x="85" y="254"/>
                </a:cubicBezTo>
                <a:lnTo>
                  <a:pt x="8" y="254"/>
                </a:lnTo>
                <a:lnTo>
                  <a:pt x="8" y="150"/>
                </a:lnTo>
                <a:cubicBezTo>
                  <a:pt x="8" y="109"/>
                  <a:pt x="19" y="74"/>
                  <a:pt x="42" y="44"/>
                </a:cubicBezTo>
                <a:cubicBezTo>
                  <a:pt x="65" y="15"/>
                  <a:pt x="92" y="0"/>
                  <a:pt x="124" y="0"/>
                </a:cubicBezTo>
                <a:lnTo>
                  <a:pt x="144" y="0"/>
                </a:lnTo>
                <a:cubicBezTo>
                  <a:pt x="174" y="0"/>
                  <a:pt x="199" y="16"/>
                  <a:pt x="221" y="47"/>
                </a:cubicBezTo>
                <a:cubicBezTo>
                  <a:pt x="243" y="79"/>
                  <a:pt x="253" y="113"/>
                  <a:pt x="253" y="151"/>
                </a:cubicBezTo>
                <a:close/>
                <a:moveTo>
                  <a:pt x="512" y="494"/>
                </a:moveTo>
                <a:cubicBezTo>
                  <a:pt x="512" y="535"/>
                  <a:pt x="501" y="570"/>
                  <a:pt x="478" y="600"/>
                </a:cubicBezTo>
                <a:cubicBezTo>
                  <a:pt x="455" y="629"/>
                  <a:pt x="428" y="644"/>
                  <a:pt x="396" y="644"/>
                </a:cubicBezTo>
                <a:lnTo>
                  <a:pt x="376" y="644"/>
                </a:lnTo>
                <a:cubicBezTo>
                  <a:pt x="344" y="644"/>
                  <a:pt x="317" y="629"/>
                  <a:pt x="294" y="600"/>
                </a:cubicBezTo>
                <a:cubicBezTo>
                  <a:pt x="271" y="570"/>
                  <a:pt x="260" y="535"/>
                  <a:pt x="260" y="494"/>
                </a:cubicBezTo>
                <a:lnTo>
                  <a:pt x="260" y="150"/>
                </a:lnTo>
                <a:cubicBezTo>
                  <a:pt x="260" y="109"/>
                  <a:pt x="271" y="74"/>
                  <a:pt x="294" y="44"/>
                </a:cubicBezTo>
                <a:cubicBezTo>
                  <a:pt x="317" y="15"/>
                  <a:pt x="344" y="0"/>
                  <a:pt x="376" y="0"/>
                </a:cubicBezTo>
                <a:lnTo>
                  <a:pt x="396" y="0"/>
                </a:lnTo>
                <a:cubicBezTo>
                  <a:pt x="428" y="0"/>
                  <a:pt x="455" y="15"/>
                  <a:pt x="478" y="44"/>
                </a:cubicBezTo>
                <a:cubicBezTo>
                  <a:pt x="501" y="74"/>
                  <a:pt x="512" y="109"/>
                  <a:pt x="512" y="150"/>
                </a:cubicBezTo>
                <a:lnTo>
                  <a:pt x="512" y="494"/>
                </a:lnTo>
                <a:close/>
                <a:moveTo>
                  <a:pt x="435" y="466"/>
                </a:moveTo>
                <a:lnTo>
                  <a:pt x="435" y="174"/>
                </a:lnTo>
                <a:cubicBezTo>
                  <a:pt x="435" y="147"/>
                  <a:pt x="433" y="128"/>
                  <a:pt x="429" y="116"/>
                </a:cubicBezTo>
                <a:cubicBezTo>
                  <a:pt x="423" y="98"/>
                  <a:pt x="411" y="89"/>
                  <a:pt x="392" y="89"/>
                </a:cubicBezTo>
                <a:cubicBezTo>
                  <a:pt x="356" y="89"/>
                  <a:pt x="338" y="117"/>
                  <a:pt x="338" y="174"/>
                </a:cubicBezTo>
                <a:lnTo>
                  <a:pt x="338" y="466"/>
                </a:lnTo>
                <a:cubicBezTo>
                  <a:pt x="338" y="523"/>
                  <a:pt x="354" y="551"/>
                  <a:pt x="388" y="551"/>
                </a:cubicBezTo>
                <a:cubicBezTo>
                  <a:pt x="419" y="551"/>
                  <a:pt x="435" y="523"/>
                  <a:pt x="435" y="466"/>
                </a:cubicBezTo>
                <a:close/>
                <a:moveTo>
                  <a:pt x="785" y="494"/>
                </a:moveTo>
                <a:cubicBezTo>
                  <a:pt x="785" y="535"/>
                  <a:pt x="773" y="570"/>
                  <a:pt x="750" y="600"/>
                </a:cubicBezTo>
                <a:cubicBezTo>
                  <a:pt x="727" y="629"/>
                  <a:pt x="700" y="644"/>
                  <a:pt x="668" y="644"/>
                </a:cubicBezTo>
                <a:lnTo>
                  <a:pt x="648" y="644"/>
                </a:lnTo>
                <a:cubicBezTo>
                  <a:pt x="616" y="644"/>
                  <a:pt x="589" y="629"/>
                  <a:pt x="566" y="600"/>
                </a:cubicBezTo>
                <a:cubicBezTo>
                  <a:pt x="544" y="570"/>
                  <a:pt x="532" y="535"/>
                  <a:pt x="532" y="494"/>
                </a:cubicBezTo>
                <a:lnTo>
                  <a:pt x="532" y="150"/>
                </a:lnTo>
                <a:cubicBezTo>
                  <a:pt x="532" y="109"/>
                  <a:pt x="544" y="74"/>
                  <a:pt x="566" y="44"/>
                </a:cubicBezTo>
                <a:cubicBezTo>
                  <a:pt x="589" y="15"/>
                  <a:pt x="616" y="0"/>
                  <a:pt x="648" y="0"/>
                </a:cubicBezTo>
                <a:lnTo>
                  <a:pt x="668" y="0"/>
                </a:lnTo>
                <a:cubicBezTo>
                  <a:pt x="700" y="0"/>
                  <a:pt x="727" y="15"/>
                  <a:pt x="750" y="44"/>
                </a:cubicBezTo>
                <a:cubicBezTo>
                  <a:pt x="773" y="74"/>
                  <a:pt x="785" y="109"/>
                  <a:pt x="785" y="150"/>
                </a:cubicBezTo>
                <a:lnTo>
                  <a:pt x="785" y="494"/>
                </a:lnTo>
                <a:close/>
                <a:moveTo>
                  <a:pt x="707" y="466"/>
                </a:moveTo>
                <a:lnTo>
                  <a:pt x="707" y="174"/>
                </a:lnTo>
                <a:cubicBezTo>
                  <a:pt x="707" y="147"/>
                  <a:pt x="705" y="128"/>
                  <a:pt x="701" y="116"/>
                </a:cubicBezTo>
                <a:cubicBezTo>
                  <a:pt x="695" y="98"/>
                  <a:pt x="683" y="89"/>
                  <a:pt x="665" y="89"/>
                </a:cubicBezTo>
                <a:cubicBezTo>
                  <a:pt x="628" y="89"/>
                  <a:pt x="610" y="117"/>
                  <a:pt x="610" y="174"/>
                </a:cubicBezTo>
                <a:lnTo>
                  <a:pt x="610" y="466"/>
                </a:lnTo>
                <a:cubicBezTo>
                  <a:pt x="610" y="523"/>
                  <a:pt x="626" y="551"/>
                  <a:pt x="660" y="551"/>
                </a:cubicBezTo>
                <a:cubicBezTo>
                  <a:pt x="691" y="551"/>
                  <a:pt x="707" y="523"/>
                  <a:pt x="707" y="466"/>
                </a:cubicBezTo>
                <a:close/>
                <a:moveTo>
                  <a:pt x="1057" y="494"/>
                </a:moveTo>
                <a:cubicBezTo>
                  <a:pt x="1057" y="535"/>
                  <a:pt x="1045" y="570"/>
                  <a:pt x="1022" y="600"/>
                </a:cubicBezTo>
                <a:cubicBezTo>
                  <a:pt x="999" y="629"/>
                  <a:pt x="972" y="644"/>
                  <a:pt x="941" y="644"/>
                </a:cubicBezTo>
                <a:lnTo>
                  <a:pt x="920" y="644"/>
                </a:lnTo>
                <a:cubicBezTo>
                  <a:pt x="888" y="644"/>
                  <a:pt x="861" y="629"/>
                  <a:pt x="838" y="600"/>
                </a:cubicBezTo>
                <a:cubicBezTo>
                  <a:pt x="816" y="570"/>
                  <a:pt x="804" y="535"/>
                  <a:pt x="804" y="494"/>
                </a:cubicBezTo>
                <a:lnTo>
                  <a:pt x="804" y="150"/>
                </a:lnTo>
                <a:cubicBezTo>
                  <a:pt x="804" y="109"/>
                  <a:pt x="816" y="74"/>
                  <a:pt x="838" y="44"/>
                </a:cubicBezTo>
                <a:cubicBezTo>
                  <a:pt x="861" y="15"/>
                  <a:pt x="888" y="0"/>
                  <a:pt x="920" y="0"/>
                </a:cubicBezTo>
                <a:lnTo>
                  <a:pt x="941" y="0"/>
                </a:lnTo>
                <a:cubicBezTo>
                  <a:pt x="972" y="0"/>
                  <a:pt x="999" y="15"/>
                  <a:pt x="1022" y="44"/>
                </a:cubicBezTo>
                <a:cubicBezTo>
                  <a:pt x="1045" y="74"/>
                  <a:pt x="1057" y="109"/>
                  <a:pt x="1057" y="150"/>
                </a:cubicBezTo>
                <a:lnTo>
                  <a:pt x="1057" y="494"/>
                </a:lnTo>
                <a:close/>
                <a:moveTo>
                  <a:pt x="979" y="466"/>
                </a:moveTo>
                <a:lnTo>
                  <a:pt x="979" y="174"/>
                </a:lnTo>
                <a:cubicBezTo>
                  <a:pt x="979" y="147"/>
                  <a:pt x="977" y="128"/>
                  <a:pt x="973" y="116"/>
                </a:cubicBezTo>
                <a:cubicBezTo>
                  <a:pt x="967" y="98"/>
                  <a:pt x="955" y="89"/>
                  <a:pt x="937" y="89"/>
                </a:cubicBezTo>
                <a:cubicBezTo>
                  <a:pt x="900" y="89"/>
                  <a:pt x="882" y="117"/>
                  <a:pt x="882" y="174"/>
                </a:cubicBezTo>
                <a:lnTo>
                  <a:pt x="882" y="466"/>
                </a:lnTo>
                <a:cubicBezTo>
                  <a:pt x="882" y="523"/>
                  <a:pt x="899" y="551"/>
                  <a:pt x="932" y="551"/>
                </a:cubicBezTo>
                <a:cubicBezTo>
                  <a:pt x="964" y="551"/>
                  <a:pt x="979" y="523"/>
                  <a:pt x="979" y="466"/>
                </a:cubicBezTo>
                <a:close/>
                <a:moveTo>
                  <a:pt x="1329" y="494"/>
                </a:moveTo>
                <a:cubicBezTo>
                  <a:pt x="1329" y="535"/>
                  <a:pt x="1317" y="570"/>
                  <a:pt x="1294" y="600"/>
                </a:cubicBezTo>
                <a:cubicBezTo>
                  <a:pt x="1271" y="629"/>
                  <a:pt x="1244" y="644"/>
                  <a:pt x="1213" y="644"/>
                </a:cubicBezTo>
                <a:lnTo>
                  <a:pt x="1193" y="644"/>
                </a:lnTo>
                <a:cubicBezTo>
                  <a:pt x="1161" y="644"/>
                  <a:pt x="1133" y="629"/>
                  <a:pt x="1111" y="600"/>
                </a:cubicBezTo>
                <a:cubicBezTo>
                  <a:pt x="1088" y="570"/>
                  <a:pt x="1076" y="535"/>
                  <a:pt x="1076" y="494"/>
                </a:cubicBezTo>
                <a:lnTo>
                  <a:pt x="1076" y="150"/>
                </a:lnTo>
                <a:cubicBezTo>
                  <a:pt x="1076" y="109"/>
                  <a:pt x="1088" y="74"/>
                  <a:pt x="1111" y="44"/>
                </a:cubicBezTo>
                <a:cubicBezTo>
                  <a:pt x="1133" y="15"/>
                  <a:pt x="1161" y="0"/>
                  <a:pt x="1193" y="0"/>
                </a:cubicBezTo>
                <a:lnTo>
                  <a:pt x="1213" y="0"/>
                </a:lnTo>
                <a:cubicBezTo>
                  <a:pt x="1244" y="0"/>
                  <a:pt x="1271" y="15"/>
                  <a:pt x="1294" y="44"/>
                </a:cubicBezTo>
                <a:cubicBezTo>
                  <a:pt x="1317" y="74"/>
                  <a:pt x="1329" y="109"/>
                  <a:pt x="1329" y="150"/>
                </a:cubicBezTo>
                <a:lnTo>
                  <a:pt x="1329" y="494"/>
                </a:lnTo>
                <a:close/>
                <a:moveTo>
                  <a:pt x="1251" y="466"/>
                </a:moveTo>
                <a:lnTo>
                  <a:pt x="1251" y="174"/>
                </a:lnTo>
                <a:cubicBezTo>
                  <a:pt x="1251" y="147"/>
                  <a:pt x="1249" y="128"/>
                  <a:pt x="1245" y="116"/>
                </a:cubicBezTo>
                <a:cubicBezTo>
                  <a:pt x="1239" y="98"/>
                  <a:pt x="1227" y="89"/>
                  <a:pt x="1209" y="89"/>
                </a:cubicBezTo>
                <a:cubicBezTo>
                  <a:pt x="1172" y="89"/>
                  <a:pt x="1154" y="117"/>
                  <a:pt x="1154" y="174"/>
                </a:cubicBezTo>
                <a:lnTo>
                  <a:pt x="1154" y="466"/>
                </a:lnTo>
                <a:cubicBezTo>
                  <a:pt x="1154" y="523"/>
                  <a:pt x="1171" y="551"/>
                  <a:pt x="1204" y="551"/>
                </a:cubicBezTo>
                <a:cubicBezTo>
                  <a:pt x="1236" y="551"/>
                  <a:pt x="1251" y="523"/>
                  <a:pt x="1251" y="4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17" name="Freeform 33"/>
          <p:cNvSpPr>
            <a:spLocks noEditPoints="1"/>
          </p:cNvSpPr>
          <p:nvPr/>
        </p:nvSpPr>
        <p:spPr bwMode="auto">
          <a:xfrm>
            <a:off x="2842954" y="2550424"/>
            <a:ext cx="757073" cy="391837"/>
          </a:xfrm>
          <a:custGeom>
            <a:avLst/>
            <a:gdLst>
              <a:gd name="T0" fmla="*/ 340 w 1223"/>
              <a:gd name="T1" fmla="*/ 600 h 644"/>
              <a:gd name="T2" fmla="*/ 181 w 1223"/>
              <a:gd name="T3" fmla="*/ 644 h 644"/>
              <a:gd name="T4" fmla="*/ 0 w 1223"/>
              <a:gd name="T5" fmla="*/ 494 h 644"/>
              <a:gd name="T6" fmla="*/ 121 w 1223"/>
              <a:gd name="T7" fmla="*/ 440 h 644"/>
              <a:gd name="T8" fmla="*/ 133 w 1223"/>
              <a:gd name="T9" fmla="*/ 524 h 644"/>
              <a:gd name="T10" fmla="*/ 267 w 1223"/>
              <a:gd name="T11" fmla="*/ 505 h 644"/>
              <a:gd name="T12" fmla="*/ 199 w 1223"/>
              <a:gd name="T13" fmla="*/ 330 h 644"/>
              <a:gd name="T14" fmla="*/ 5 w 1223"/>
              <a:gd name="T15" fmla="*/ 13 h 644"/>
              <a:gd name="T16" fmla="*/ 387 w 1223"/>
              <a:gd name="T17" fmla="*/ 99 h 644"/>
              <a:gd name="T18" fmla="*/ 115 w 1223"/>
              <a:gd name="T19" fmla="*/ 245 h 644"/>
              <a:gd name="T20" fmla="*/ 336 w 1223"/>
              <a:gd name="T21" fmla="*/ 286 h 644"/>
              <a:gd name="T22" fmla="*/ 393 w 1223"/>
              <a:gd name="T23" fmla="*/ 494 h 644"/>
              <a:gd name="T24" fmla="*/ 746 w 1223"/>
              <a:gd name="T25" fmla="*/ 600 h 644"/>
              <a:gd name="T26" fmla="*/ 587 w 1223"/>
              <a:gd name="T27" fmla="*/ 644 h 644"/>
              <a:gd name="T28" fmla="*/ 406 w 1223"/>
              <a:gd name="T29" fmla="*/ 494 h 644"/>
              <a:gd name="T30" fmla="*/ 459 w 1223"/>
              <a:gd name="T31" fmla="*/ 44 h 644"/>
              <a:gd name="T32" fmla="*/ 618 w 1223"/>
              <a:gd name="T33" fmla="*/ 0 h 644"/>
              <a:gd name="T34" fmla="*/ 799 w 1223"/>
              <a:gd name="T35" fmla="*/ 151 h 644"/>
              <a:gd name="T36" fmla="*/ 679 w 1223"/>
              <a:gd name="T37" fmla="*/ 467 h 644"/>
              <a:gd name="T38" fmla="*/ 669 w 1223"/>
              <a:gd name="T39" fmla="*/ 117 h 644"/>
              <a:gd name="T40" fmla="*/ 527 w 1223"/>
              <a:gd name="T41" fmla="*/ 174 h 644"/>
              <a:gd name="T42" fmla="*/ 605 w 1223"/>
              <a:gd name="T43" fmla="*/ 551 h 644"/>
              <a:gd name="T44" fmla="*/ 1223 w 1223"/>
              <a:gd name="T45" fmla="*/ 494 h 644"/>
              <a:gd name="T46" fmla="*/ 1042 w 1223"/>
              <a:gd name="T47" fmla="*/ 644 h 644"/>
              <a:gd name="T48" fmla="*/ 883 w 1223"/>
              <a:gd name="T49" fmla="*/ 600 h 644"/>
              <a:gd name="T50" fmla="*/ 830 w 1223"/>
              <a:gd name="T51" fmla="*/ 151 h 644"/>
              <a:gd name="T52" fmla="*/ 1011 w 1223"/>
              <a:gd name="T53" fmla="*/ 0 h 644"/>
              <a:gd name="T54" fmla="*/ 1170 w 1223"/>
              <a:gd name="T55" fmla="*/ 44 h 644"/>
              <a:gd name="T56" fmla="*/ 1223 w 1223"/>
              <a:gd name="T57" fmla="*/ 494 h 644"/>
              <a:gd name="T58" fmla="*/ 1103 w 1223"/>
              <a:gd name="T59" fmla="*/ 174 h 644"/>
              <a:gd name="T60" fmla="*/ 1036 w 1223"/>
              <a:gd name="T61" fmla="*/ 90 h 644"/>
              <a:gd name="T62" fmla="*/ 951 w 1223"/>
              <a:gd name="T63" fmla="*/ 467 h 644"/>
              <a:gd name="T64" fmla="*/ 1103 w 1223"/>
              <a:gd name="T65" fmla="*/ 4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3" h="644">
                <a:moveTo>
                  <a:pt x="393" y="494"/>
                </a:moveTo>
                <a:cubicBezTo>
                  <a:pt x="393" y="535"/>
                  <a:pt x="375" y="571"/>
                  <a:pt x="340" y="600"/>
                </a:cubicBezTo>
                <a:cubicBezTo>
                  <a:pt x="305" y="630"/>
                  <a:pt x="262" y="644"/>
                  <a:pt x="212" y="644"/>
                </a:cubicBezTo>
                <a:lnTo>
                  <a:pt x="181" y="644"/>
                </a:lnTo>
                <a:cubicBezTo>
                  <a:pt x="131" y="644"/>
                  <a:pt x="88" y="630"/>
                  <a:pt x="53" y="600"/>
                </a:cubicBezTo>
                <a:cubicBezTo>
                  <a:pt x="18" y="571"/>
                  <a:pt x="0" y="535"/>
                  <a:pt x="0" y="494"/>
                </a:cubicBezTo>
                <a:lnTo>
                  <a:pt x="0" y="440"/>
                </a:lnTo>
                <a:lnTo>
                  <a:pt x="121" y="440"/>
                </a:lnTo>
                <a:lnTo>
                  <a:pt x="121" y="464"/>
                </a:lnTo>
                <a:cubicBezTo>
                  <a:pt x="121" y="491"/>
                  <a:pt x="125" y="511"/>
                  <a:pt x="133" y="524"/>
                </a:cubicBezTo>
                <a:cubicBezTo>
                  <a:pt x="143" y="542"/>
                  <a:pt x="164" y="551"/>
                  <a:pt x="194" y="551"/>
                </a:cubicBezTo>
                <a:cubicBezTo>
                  <a:pt x="232" y="551"/>
                  <a:pt x="256" y="536"/>
                  <a:pt x="267" y="505"/>
                </a:cubicBezTo>
                <a:cubicBezTo>
                  <a:pt x="271" y="491"/>
                  <a:pt x="274" y="462"/>
                  <a:pt x="274" y="420"/>
                </a:cubicBezTo>
                <a:cubicBezTo>
                  <a:pt x="274" y="360"/>
                  <a:pt x="249" y="330"/>
                  <a:pt x="199" y="330"/>
                </a:cubicBezTo>
                <a:lnTo>
                  <a:pt x="5" y="330"/>
                </a:lnTo>
                <a:lnTo>
                  <a:pt x="5" y="13"/>
                </a:lnTo>
                <a:lnTo>
                  <a:pt x="387" y="13"/>
                </a:lnTo>
                <a:lnTo>
                  <a:pt x="387" y="99"/>
                </a:lnTo>
                <a:lnTo>
                  <a:pt x="115" y="99"/>
                </a:lnTo>
                <a:lnTo>
                  <a:pt x="115" y="245"/>
                </a:lnTo>
                <a:lnTo>
                  <a:pt x="199" y="245"/>
                </a:lnTo>
                <a:cubicBezTo>
                  <a:pt x="252" y="245"/>
                  <a:pt x="298" y="259"/>
                  <a:pt x="336" y="286"/>
                </a:cubicBezTo>
                <a:cubicBezTo>
                  <a:pt x="374" y="314"/>
                  <a:pt x="393" y="349"/>
                  <a:pt x="393" y="392"/>
                </a:cubicBezTo>
                <a:lnTo>
                  <a:pt x="393" y="494"/>
                </a:lnTo>
                <a:close/>
                <a:moveTo>
                  <a:pt x="799" y="494"/>
                </a:moveTo>
                <a:cubicBezTo>
                  <a:pt x="799" y="535"/>
                  <a:pt x="781" y="571"/>
                  <a:pt x="746" y="600"/>
                </a:cubicBezTo>
                <a:cubicBezTo>
                  <a:pt x="710" y="630"/>
                  <a:pt x="667" y="644"/>
                  <a:pt x="618" y="644"/>
                </a:cubicBezTo>
                <a:lnTo>
                  <a:pt x="587" y="644"/>
                </a:lnTo>
                <a:cubicBezTo>
                  <a:pt x="537" y="644"/>
                  <a:pt x="495" y="630"/>
                  <a:pt x="459" y="600"/>
                </a:cubicBezTo>
                <a:cubicBezTo>
                  <a:pt x="424" y="571"/>
                  <a:pt x="406" y="535"/>
                  <a:pt x="406" y="494"/>
                </a:cubicBezTo>
                <a:lnTo>
                  <a:pt x="406" y="151"/>
                </a:lnTo>
                <a:cubicBezTo>
                  <a:pt x="406" y="109"/>
                  <a:pt x="424" y="74"/>
                  <a:pt x="459" y="44"/>
                </a:cubicBezTo>
                <a:cubicBezTo>
                  <a:pt x="495" y="15"/>
                  <a:pt x="537" y="0"/>
                  <a:pt x="587" y="0"/>
                </a:cubicBezTo>
                <a:lnTo>
                  <a:pt x="618" y="0"/>
                </a:lnTo>
                <a:cubicBezTo>
                  <a:pt x="667" y="0"/>
                  <a:pt x="710" y="15"/>
                  <a:pt x="746" y="44"/>
                </a:cubicBezTo>
                <a:cubicBezTo>
                  <a:pt x="781" y="74"/>
                  <a:pt x="799" y="109"/>
                  <a:pt x="799" y="151"/>
                </a:cubicBezTo>
                <a:lnTo>
                  <a:pt x="799" y="494"/>
                </a:lnTo>
                <a:close/>
                <a:moveTo>
                  <a:pt x="679" y="467"/>
                </a:moveTo>
                <a:lnTo>
                  <a:pt x="679" y="174"/>
                </a:lnTo>
                <a:cubicBezTo>
                  <a:pt x="679" y="147"/>
                  <a:pt x="675" y="128"/>
                  <a:pt x="669" y="117"/>
                </a:cubicBezTo>
                <a:cubicBezTo>
                  <a:pt x="659" y="99"/>
                  <a:pt x="641" y="90"/>
                  <a:pt x="612" y="90"/>
                </a:cubicBezTo>
                <a:cubicBezTo>
                  <a:pt x="555" y="90"/>
                  <a:pt x="527" y="118"/>
                  <a:pt x="527" y="174"/>
                </a:cubicBezTo>
                <a:lnTo>
                  <a:pt x="527" y="467"/>
                </a:lnTo>
                <a:cubicBezTo>
                  <a:pt x="527" y="523"/>
                  <a:pt x="553" y="551"/>
                  <a:pt x="605" y="551"/>
                </a:cubicBezTo>
                <a:cubicBezTo>
                  <a:pt x="654" y="551"/>
                  <a:pt x="679" y="523"/>
                  <a:pt x="679" y="467"/>
                </a:cubicBezTo>
                <a:close/>
                <a:moveTo>
                  <a:pt x="1223" y="494"/>
                </a:moveTo>
                <a:cubicBezTo>
                  <a:pt x="1223" y="535"/>
                  <a:pt x="1205" y="571"/>
                  <a:pt x="1170" y="600"/>
                </a:cubicBezTo>
                <a:cubicBezTo>
                  <a:pt x="1134" y="630"/>
                  <a:pt x="1092" y="644"/>
                  <a:pt x="1042" y="644"/>
                </a:cubicBezTo>
                <a:lnTo>
                  <a:pt x="1011" y="644"/>
                </a:lnTo>
                <a:cubicBezTo>
                  <a:pt x="961" y="644"/>
                  <a:pt x="919" y="630"/>
                  <a:pt x="883" y="600"/>
                </a:cubicBezTo>
                <a:cubicBezTo>
                  <a:pt x="848" y="571"/>
                  <a:pt x="830" y="535"/>
                  <a:pt x="830" y="494"/>
                </a:cubicBezTo>
                <a:lnTo>
                  <a:pt x="830" y="151"/>
                </a:lnTo>
                <a:cubicBezTo>
                  <a:pt x="830" y="109"/>
                  <a:pt x="848" y="74"/>
                  <a:pt x="883" y="44"/>
                </a:cubicBezTo>
                <a:cubicBezTo>
                  <a:pt x="919" y="15"/>
                  <a:pt x="961" y="0"/>
                  <a:pt x="1011" y="0"/>
                </a:cubicBezTo>
                <a:lnTo>
                  <a:pt x="1042" y="0"/>
                </a:lnTo>
                <a:cubicBezTo>
                  <a:pt x="1092" y="0"/>
                  <a:pt x="1134" y="15"/>
                  <a:pt x="1170" y="44"/>
                </a:cubicBezTo>
                <a:cubicBezTo>
                  <a:pt x="1205" y="74"/>
                  <a:pt x="1223" y="109"/>
                  <a:pt x="1223" y="151"/>
                </a:cubicBezTo>
                <a:lnTo>
                  <a:pt x="1223" y="494"/>
                </a:lnTo>
                <a:close/>
                <a:moveTo>
                  <a:pt x="1103" y="467"/>
                </a:moveTo>
                <a:lnTo>
                  <a:pt x="1103" y="174"/>
                </a:lnTo>
                <a:cubicBezTo>
                  <a:pt x="1103" y="147"/>
                  <a:pt x="1100" y="128"/>
                  <a:pt x="1093" y="117"/>
                </a:cubicBezTo>
                <a:cubicBezTo>
                  <a:pt x="1083" y="99"/>
                  <a:pt x="1065" y="90"/>
                  <a:pt x="1036" y="90"/>
                </a:cubicBezTo>
                <a:cubicBezTo>
                  <a:pt x="979" y="90"/>
                  <a:pt x="951" y="118"/>
                  <a:pt x="951" y="174"/>
                </a:cubicBezTo>
                <a:lnTo>
                  <a:pt x="951" y="467"/>
                </a:lnTo>
                <a:cubicBezTo>
                  <a:pt x="951" y="523"/>
                  <a:pt x="977" y="551"/>
                  <a:pt x="1029" y="551"/>
                </a:cubicBezTo>
                <a:cubicBezTo>
                  <a:pt x="1078" y="551"/>
                  <a:pt x="1103" y="523"/>
                  <a:pt x="1103" y="4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20" name="Freeform 34"/>
          <p:cNvSpPr>
            <a:spLocks noEditPoints="1"/>
          </p:cNvSpPr>
          <p:nvPr/>
        </p:nvSpPr>
        <p:spPr bwMode="auto">
          <a:xfrm>
            <a:off x="2957824" y="3920066"/>
            <a:ext cx="527333" cy="507363"/>
          </a:xfrm>
          <a:custGeom>
            <a:avLst/>
            <a:gdLst>
              <a:gd name="T0" fmla="*/ 298 w 853"/>
              <a:gd name="T1" fmla="*/ 819 h 832"/>
              <a:gd name="T2" fmla="*/ 147 w 853"/>
              <a:gd name="T3" fmla="*/ 819 h 832"/>
              <a:gd name="T4" fmla="*/ 147 w 853"/>
              <a:gd name="T5" fmla="*/ 153 h 832"/>
              <a:gd name="T6" fmla="*/ 0 w 853"/>
              <a:gd name="T7" fmla="*/ 286 h 832"/>
              <a:gd name="T8" fmla="*/ 0 w 853"/>
              <a:gd name="T9" fmla="*/ 126 h 832"/>
              <a:gd name="T10" fmla="*/ 147 w 853"/>
              <a:gd name="T11" fmla="*/ 2 h 832"/>
              <a:gd name="T12" fmla="*/ 298 w 853"/>
              <a:gd name="T13" fmla="*/ 0 h 832"/>
              <a:gd name="T14" fmla="*/ 298 w 853"/>
              <a:gd name="T15" fmla="*/ 819 h 832"/>
              <a:gd name="T16" fmla="*/ 853 w 853"/>
              <a:gd name="T17" fmla="*/ 634 h 832"/>
              <a:gd name="T18" fmla="*/ 789 w 853"/>
              <a:gd name="T19" fmla="*/ 774 h 832"/>
              <a:gd name="T20" fmla="*/ 636 w 853"/>
              <a:gd name="T21" fmla="*/ 832 h 832"/>
              <a:gd name="T22" fmla="*/ 599 w 853"/>
              <a:gd name="T23" fmla="*/ 832 h 832"/>
              <a:gd name="T24" fmla="*/ 445 w 853"/>
              <a:gd name="T25" fmla="*/ 774 h 832"/>
              <a:gd name="T26" fmla="*/ 381 w 853"/>
              <a:gd name="T27" fmla="*/ 634 h 832"/>
              <a:gd name="T28" fmla="*/ 381 w 853"/>
              <a:gd name="T29" fmla="*/ 563 h 832"/>
              <a:gd name="T30" fmla="*/ 526 w 853"/>
              <a:gd name="T31" fmla="*/ 563 h 832"/>
              <a:gd name="T32" fmla="*/ 526 w 853"/>
              <a:gd name="T33" fmla="*/ 595 h 832"/>
              <a:gd name="T34" fmla="*/ 541 w 853"/>
              <a:gd name="T35" fmla="*/ 674 h 832"/>
              <a:gd name="T36" fmla="*/ 614 w 853"/>
              <a:gd name="T37" fmla="*/ 709 h 832"/>
              <a:gd name="T38" fmla="*/ 701 w 853"/>
              <a:gd name="T39" fmla="*/ 649 h 832"/>
              <a:gd name="T40" fmla="*/ 710 w 853"/>
              <a:gd name="T41" fmla="*/ 537 h 832"/>
              <a:gd name="T42" fmla="*/ 620 w 853"/>
              <a:gd name="T43" fmla="*/ 419 h 832"/>
              <a:gd name="T44" fmla="*/ 387 w 853"/>
              <a:gd name="T45" fmla="*/ 419 h 832"/>
              <a:gd name="T46" fmla="*/ 387 w 853"/>
              <a:gd name="T47" fmla="*/ 3 h 832"/>
              <a:gd name="T48" fmla="*/ 846 w 853"/>
              <a:gd name="T49" fmla="*/ 3 h 832"/>
              <a:gd name="T50" fmla="*/ 846 w 853"/>
              <a:gd name="T51" fmla="*/ 115 h 832"/>
              <a:gd name="T52" fmla="*/ 519 w 853"/>
              <a:gd name="T53" fmla="*/ 115 h 832"/>
              <a:gd name="T54" fmla="*/ 519 w 853"/>
              <a:gd name="T55" fmla="*/ 307 h 832"/>
              <a:gd name="T56" fmla="*/ 620 w 853"/>
              <a:gd name="T57" fmla="*/ 307 h 832"/>
              <a:gd name="T58" fmla="*/ 784 w 853"/>
              <a:gd name="T59" fmla="*/ 361 h 832"/>
              <a:gd name="T60" fmla="*/ 853 w 853"/>
              <a:gd name="T61" fmla="*/ 500 h 832"/>
              <a:gd name="T62" fmla="*/ 853 w 853"/>
              <a:gd name="T63" fmla="*/ 634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3" h="832">
                <a:moveTo>
                  <a:pt x="298" y="819"/>
                </a:moveTo>
                <a:lnTo>
                  <a:pt x="147" y="819"/>
                </a:lnTo>
                <a:lnTo>
                  <a:pt x="147" y="153"/>
                </a:lnTo>
                <a:lnTo>
                  <a:pt x="0" y="286"/>
                </a:lnTo>
                <a:lnTo>
                  <a:pt x="0" y="126"/>
                </a:lnTo>
                <a:lnTo>
                  <a:pt x="147" y="2"/>
                </a:lnTo>
                <a:lnTo>
                  <a:pt x="298" y="0"/>
                </a:lnTo>
                <a:lnTo>
                  <a:pt x="298" y="819"/>
                </a:lnTo>
                <a:close/>
                <a:moveTo>
                  <a:pt x="853" y="634"/>
                </a:moveTo>
                <a:cubicBezTo>
                  <a:pt x="853" y="689"/>
                  <a:pt x="832" y="735"/>
                  <a:pt x="789" y="774"/>
                </a:cubicBezTo>
                <a:cubicBezTo>
                  <a:pt x="747" y="812"/>
                  <a:pt x="696" y="832"/>
                  <a:pt x="636" y="832"/>
                </a:cubicBezTo>
                <a:lnTo>
                  <a:pt x="599" y="832"/>
                </a:lnTo>
                <a:cubicBezTo>
                  <a:pt x="539" y="832"/>
                  <a:pt x="488" y="812"/>
                  <a:pt x="445" y="774"/>
                </a:cubicBezTo>
                <a:cubicBezTo>
                  <a:pt x="403" y="735"/>
                  <a:pt x="381" y="689"/>
                  <a:pt x="381" y="634"/>
                </a:cubicBezTo>
                <a:lnTo>
                  <a:pt x="381" y="563"/>
                </a:lnTo>
                <a:lnTo>
                  <a:pt x="526" y="563"/>
                </a:lnTo>
                <a:lnTo>
                  <a:pt x="526" y="595"/>
                </a:lnTo>
                <a:cubicBezTo>
                  <a:pt x="526" y="631"/>
                  <a:pt x="531" y="657"/>
                  <a:pt x="541" y="674"/>
                </a:cubicBezTo>
                <a:cubicBezTo>
                  <a:pt x="553" y="697"/>
                  <a:pt x="578" y="709"/>
                  <a:pt x="614" y="709"/>
                </a:cubicBezTo>
                <a:cubicBezTo>
                  <a:pt x="660" y="709"/>
                  <a:pt x="689" y="689"/>
                  <a:pt x="701" y="649"/>
                </a:cubicBezTo>
                <a:cubicBezTo>
                  <a:pt x="707" y="630"/>
                  <a:pt x="710" y="593"/>
                  <a:pt x="710" y="537"/>
                </a:cubicBezTo>
                <a:cubicBezTo>
                  <a:pt x="710" y="458"/>
                  <a:pt x="680" y="419"/>
                  <a:pt x="620" y="419"/>
                </a:cubicBezTo>
                <a:lnTo>
                  <a:pt x="387" y="419"/>
                </a:lnTo>
                <a:lnTo>
                  <a:pt x="387" y="3"/>
                </a:lnTo>
                <a:lnTo>
                  <a:pt x="846" y="3"/>
                </a:lnTo>
                <a:lnTo>
                  <a:pt x="846" y="115"/>
                </a:lnTo>
                <a:lnTo>
                  <a:pt x="519" y="115"/>
                </a:lnTo>
                <a:lnTo>
                  <a:pt x="519" y="307"/>
                </a:lnTo>
                <a:lnTo>
                  <a:pt x="620" y="307"/>
                </a:lnTo>
                <a:cubicBezTo>
                  <a:pt x="684" y="307"/>
                  <a:pt x="739" y="325"/>
                  <a:pt x="784" y="361"/>
                </a:cubicBezTo>
                <a:cubicBezTo>
                  <a:pt x="830" y="397"/>
                  <a:pt x="853" y="444"/>
                  <a:pt x="853" y="500"/>
                </a:cubicBezTo>
                <a:lnTo>
                  <a:pt x="853" y="6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1" tIns="34285" rIns="68571" bIns="34285" numCol="1" anchor="t" anchorCtr="0" compatLnSpc="1">
            <a:prstTxWarp prst="textNoShape">
              <a:avLst/>
            </a:prstTxWarp>
          </a:bodyPr>
          <a:lstStyle/>
          <a:p>
            <a:endParaRPr lang="zh-CN" altLang="en-US">
              <a:solidFill>
                <a:schemeClr val="accent1"/>
              </a:solidFill>
            </a:endParaRPr>
          </a:p>
        </p:txBody>
      </p:sp>
      <p:sp>
        <p:nvSpPr>
          <p:cNvPr id="21" name="TextBox 20"/>
          <p:cNvSpPr txBox="1"/>
          <p:nvPr/>
        </p:nvSpPr>
        <p:spPr>
          <a:xfrm>
            <a:off x="2826441" y="2949767"/>
            <a:ext cx="779682" cy="223128"/>
          </a:xfrm>
          <a:prstGeom prst="rect">
            <a:avLst/>
          </a:prstGeom>
          <a:noFill/>
        </p:spPr>
        <p:txBody>
          <a:bodyPr wrap="none" lIns="68571" tIns="34285" rIns="68571" bIns="34285" rtlCol="0">
            <a:spAutoFit/>
          </a:bodyPr>
          <a:lstStyle/>
          <a:p>
            <a:r>
              <a:rPr lang="zh-CN" altLang="en-US" sz="1000" dirty="0">
                <a:solidFill>
                  <a:schemeClr val="bg1"/>
                </a:solidFill>
                <a:latin typeface="+mn-ea"/>
                <a:ea typeface="+mn-ea"/>
              </a:rPr>
              <a:t>个服务中心</a:t>
            </a:r>
          </a:p>
        </p:txBody>
      </p:sp>
      <p:sp>
        <p:nvSpPr>
          <p:cNvPr id="22" name="TextBox 21"/>
          <p:cNvSpPr txBox="1"/>
          <p:nvPr/>
        </p:nvSpPr>
        <p:spPr>
          <a:xfrm>
            <a:off x="2921474" y="4417513"/>
            <a:ext cx="676961" cy="230904"/>
          </a:xfrm>
          <a:prstGeom prst="rect">
            <a:avLst/>
          </a:prstGeom>
          <a:noFill/>
        </p:spPr>
        <p:txBody>
          <a:bodyPr wrap="none" lIns="68571" tIns="34285" rIns="68571" bIns="34285" rtlCol="0">
            <a:spAutoFit/>
          </a:bodyPr>
          <a:lstStyle/>
          <a:p>
            <a:r>
              <a:rPr lang="zh-CN" altLang="en-US" sz="1000" dirty="0">
                <a:solidFill>
                  <a:schemeClr val="bg1"/>
                </a:solidFill>
                <a:latin typeface="+mn-ea"/>
                <a:ea typeface="+mn-ea"/>
              </a:rPr>
              <a:t>个子公司</a:t>
            </a:r>
          </a:p>
        </p:txBody>
      </p:sp>
      <p:sp>
        <p:nvSpPr>
          <p:cNvPr id="23" name="TextBox 22"/>
          <p:cNvSpPr txBox="1"/>
          <p:nvPr/>
        </p:nvSpPr>
        <p:spPr>
          <a:xfrm>
            <a:off x="3744344" y="1079176"/>
            <a:ext cx="1673823" cy="677483"/>
          </a:xfrm>
          <a:prstGeom prst="rect">
            <a:avLst/>
          </a:prstGeom>
          <a:noFill/>
        </p:spPr>
        <p:txBody>
          <a:bodyPr wrap="square" lIns="68571" tIns="34285" rIns="68571" bIns="34285" rtlCol="0">
            <a:spAutoFit/>
          </a:bodyPr>
          <a:lstStyle/>
          <a:p>
            <a:pPr algn="just">
              <a:lnSpc>
                <a:spcPct val="150000"/>
              </a:lnSpc>
            </a:pPr>
            <a:r>
              <a:rPr lang="zh-CN" altLang="en-US" sz="1400" dirty="0">
                <a:solidFill>
                  <a:schemeClr val="tx1">
                    <a:lumMod val="75000"/>
                    <a:lumOff val="25000"/>
                  </a:schemeClr>
                </a:solidFill>
                <a:latin typeface="微软雅黑" pitchFamily="34" charset="-122"/>
                <a:ea typeface="微软雅黑" pitchFamily="34" charset="-122"/>
              </a:rPr>
              <a:t>培育20000家门店，服务4000万</a:t>
            </a:r>
            <a:r>
              <a:rPr lang="zh-CN" altLang="en-US" sz="1400" dirty="0" smtClean="0">
                <a:solidFill>
                  <a:schemeClr val="tx1">
                    <a:lumMod val="75000"/>
                    <a:lumOff val="25000"/>
                  </a:schemeClr>
                </a:solidFill>
                <a:latin typeface="微软雅黑" pitchFamily="34" charset="-122"/>
                <a:ea typeface="微软雅黑" pitchFamily="34" charset="-122"/>
              </a:rPr>
              <a:t>居民</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3744344" y="2522991"/>
            <a:ext cx="1673823" cy="715570"/>
          </a:xfrm>
          <a:prstGeom prst="rect">
            <a:avLst/>
          </a:prstGeom>
          <a:noFill/>
        </p:spPr>
        <p:txBody>
          <a:bodyPr wrap="square" lIns="68571" tIns="34285" rIns="68571" bIns="34285"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新建500个服务中心，服务2万家门店</a:t>
            </a:r>
          </a:p>
        </p:txBody>
      </p:sp>
      <p:sp>
        <p:nvSpPr>
          <p:cNvPr id="25" name="TextBox 24"/>
          <p:cNvSpPr txBox="1"/>
          <p:nvPr/>
        </p:nvSpPr>
        <p:spPr>
          <a:xfrm>
            <a:off x="3744344" y="3910968"/>
            <a:ext cx="1673823" cy="715570"/>
          </a:xfrm>
          <a:prstGeom prst="rect">
            <a:avLst/>
          </a:prstGeom>
          <a:noFill/>
        </p:spPr>
        <p:txBody>
          <a:bodyPr wrap="square" lIns="68571" tIns="34285" rIns="68571" bIns="34285"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开设15个控股子公司，实施管理运营</a:t>
            </a:r>
          </a:p>
        </p:txBody>
      </p:sp>
      <p:sp>
        <p:nvSpPr>
          <p:cNvPr id="26" name="TextBox 25"/>
          <p:cNvSpPr txBox="1"/>
          <p:nvPr/>
        </p:nvSpPr>
        <p:spPr>
          <a:xfrm>
            <a:off x="5726498" y="1249754"/>
            <a:ext cx="1665696" cy="377016"/>
          </a:xfrm>
          <a:prstGeom prst="rect">
            <a:avLst/>
          </a:prstGeom>
          <a:noFill/>
        </p:spPr>
        <p:txBody>
          <a:bodyPr wrap="square" lIns="68571" tIns="34285" rIns="68571" bIns="34285" rtlCol="0">
            <a:spAutoFit/>
          </a:bodyPr>
          <a:lstStyle/>
          <a:p>
            <a:r>
              <a:rPr lang="zh-CN" altLang="en-US" sz="2000" b="1" dirty="0">
                <a:solidFill>
                  <a:schemeClr val="bg1"/>
                </a:solidFill>
                <a:latin typeface="+mn-ea"/>
                <a:ea typeface="+mn-ea"/>
              </a:rPr>
              <a:t>体系解读</a:t>
            </a:r>
          </a:p>
        </p:txBody>
      </p:sp>
      <p:sp>
        <p:nvSpPr>
          <p:cNvPr id="27" name="TextBox 26"/>
          <p:cNvSpPr txBox="1"/>
          <p:nvPr/>
        </p:nvSpPr>
        <p:spPr>
          <a:xfrm>
            <a:off x="5728724" y="1672651"/>
            <a:ext cx="2733940" cy="3023895"/>
          </a:xfrm>
          <a:prstGeom prst="rect">
            <a:avLst/>
          </a:prstGeom>
          <a:noFill/>
        </p:spPr>
        <p:txBody>
          <a:bodyPr wrap="square" lIns="68571" tIns="34285" rIns="68571" bIns="34285" rtlCol="0">
            <a:spAutoFit/>
          </a:bodyPr>
          <a:lstStyle/>
          <a:p>
            <a:pPr marL="257141" indent="-257141" algn="just">
              <a:buFont typeface="Arial" pitchFamily="34" charset="0"/>
              <a:buChar char="•"/>
            </a:pPr>
            <a:r>
              <a:rPr lang="zh-CN" altLang="en-US" sz="1600" b="1" dirty="0">
                <a:solidFill>
                  <a:schemeClr val="bg1"/>
                </a:solidFill>
                <a:latin typeface="+mn-ea"/>
                <a:ea typeface="+mn-ea"/>
              </a:rPr>
              <a:t>民通</a:t>
            </a:r>
            <a:r>
              <a:rPr lang="zh-CN" altLang="en-US" sz="1600" dirty="0">
                <a:solidFill>
                  <a:schemeClr val="bg1"/>
                </a:solidFill>
                <a:latin typeface="+mn-ea"/>
                <a:ea typeface="+mn-ea"/>
              </a:rPr>
              <a:t>：疏通社区的资金流、信息流、物流阻碍，提供一体化社区服务，就是实践居民对美好生活的向往</a:t>
            </a:r>
            <a:r>
              <a:rPr lang="zh-CN" altLang="en-US" sz="1600" dirty="0" smtClean="0">
                <a:solidFill>
                  <a:schemeClr val="bg1"/>
                </a:solidFill>
                <a:latin typeface="+mn-ea"/>
                <a:ea typeface="+mn-ea"/>
              </a:rPr>
              <a:t>！</a:t>
            </a:r>
            <a:endParaRPr lang="en-US" altLang="zh-CN" sz="1600" dirty="0" smtClean="0">
              <a:solidFill>
                <a:schemeClr val="bg1"/>
              </a:solidFill>
              <a:latin typeface="+mn-ea"/>
              <a:ea typeface="+mn-ea"/>
            </a:endParaRPr>
          </a:p>
          <a:p>
            <a:pPr marL="257141" indent="-257141" algn="just">
              <a:buFont typeface="Arial" pitchFamily="34" charset="0"/>
              <a:buChar char="•"/>
            </a:pPr>
            <a:endParaRPr lang="zh-CN" altLang="en-US" sz="1600" dirty="0">
              <a:solidFill>
                <a:schemeClr val="bg1"/>
              </a:solidFill>
              <a:latin typeface="+mn-ea"/>
              <a:ea typeface="+mn-ea"/>
            </a:endParaRPr>
          </a:p>
          <a:p>
            <a:pPr marL="257141" indent="-257141" algn="just">
              <a:buFont typeface="Arial" pitchFamily="34" charset="0"/>
              <a:buChar char="•"/>
            </a:pPr>
            <a:r>
              <a:rPr lang="zh-CN" altLang="en-US" sz="1600" b="1" dirty="0">
                <a:solidFill>
                  <a:schemeClr val="bg1"/>
                </a:solidFill>
                <a:latin typeface="+mn-ea"/>
                <a:ea typeface="+mn-ea"/>
              </a:rPr>
              <a:t>商通</a:t>
            </a:r>
            <a:r>
              <a:rPr lang="zh-CN" altLang="en-US" sz="1600" dirty="0">
                <a:solidFill>
                  <a:schemeClr val="bg1"/>
                </a:solidFill>
                <a:latin typeface="+mn-ea"/>
                <a:ea typeface="+mn-ea"/>
              </a:rPr>
              <a:t>：经济拉动增长，促进产业融合，催生新型商业业态</a:t>
            </a:r>
            <a:r>
              <a:rPr lang="zh-CN" altLang="en-US" sz="1600" dirty="0" smtClean="0">
                <a:solidFill>
                  <a:schemeClr val="bg1"/>
                </a:solidFill>
                <a:latin typeface="+mn-ea"/>
                <a:ea typeface="+mn-ea"/>
              </a:rPr>
              <a:t>！</a:t>
            </a:r>
            <a:endParaRPr lang="en-US" altLang="zh-CN" sz="1600" dirty="0" smtClean="0">
              <a:solidFill>
                <a:schemeClr val="bg1"/>
              </a:solidFill>
              <a:latin typeface="+mn-ea"/>
              <a:ea typeface="+mn-ea"/>
            </a:endParaRPr>
          </a:p>
          <a:p>
            <a:pPr marL="257141" indent="-257141" algn="just">
              <a:buFont typeface="Arial" pitchFamily="34" charset="0"/>
              <a:buChar char="•"/>
            </a:pPr>
            <a:endParaRPr lang="zh-CN" altLang="en-US" sz="1600" dirty="0">
              <a:solidFill>
                <a:schemeClr val="bg1"/>
              </a:solidFill>
              <a:latin typeface="+mn-ea"/>
              <a:ea typeface="+mn-ea"/>
            </a:endParaRPr>
          </a:p>
          <a:p>
            <a:pPr marL="257141" indent="-257141" algn="just">
              <a:buFont typeface="Arial" pitchFamily="34" charset="0"/>
              <a:buChar char="•"/>
            </a:pPr>
            <a:r>
              <a:rPr lang="zh-CN" altLang="en-US" sz="1600" b="1" dirty="0">
                <a:solidFill>
                  <a:schemeClr val="bg1"/>
                </a:solidFill>
                <a:latin typeface="+mn-ea"/>
                <a:ea typeface="+mn-ea"/>
              </a:rPr>
              <a:t>政通</a:t>
            </a:r>
            <a:r>
              <a:rPr lang="zh-CN" altLang="en-US" sz="1600" dirty="0">
                <a:solidFill>
                  <a:schemeClr val="bg1"/>
                </a:solidFill>
                <a:latin typeface="+mn-ea"/>
                <a:ea typeface="+mn-ea"/>
              </a:rPr>
              <a:t>：就业大平台，社区大数据，成为市场经济下的政府好帮手！</a:t>
            </a:r>
          </a:p>
        </p:txBody>
      </p:sp>
      <p:pic>
        <p:nvPicPr>
          <p:cNvPr id="28" name="Picture 3" descr="C:\Documents and Settings\Administrator\My Documents\15067852_133712701185_2.pn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15620" r="22798"/>
          <a:stretch/>
        </p:blipFill>
        <p:spPr bwMode="auto">
          <a:xfrm>
            <a:off x="794" y="813115"/>
            <a:ext cx="2620141" cy="4135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51343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42"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72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220"/>
                            </p:stCondLst>
                            <p:childTnLst>
                              <p:par>
                                <p:cTn id="35" presetID="3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300" fill="hold"/>
                                        <p:tgtEl>
                                          <p:spTgt spid="16"/>
                                        </p:tgtEl>
                                        <p:attrNameLst>
                                          <p:attrName>ppt_w</p:attrName>
                                        </p:attrNameLst>
                                      </p:cBhvr>
                                      <p:tavLst>
                                        <p:tav tm="0">
                                          <p:val>
                                            <p:fltVal val="0"/>
                                          </p:val>
                                        </p:tav>
                                        <p:tav tm="100000">
                                          <p:val>
                                            <p:strVal val="#ppt_w"/>
                                          </p:val>
                                        </p:tav>
                                      </p:tavLst>
                                    </p:anim>
                                    <p:anim calcmode="lin" valueType="num">
                                      <p:cBhvr>
                                        <p:cTn id="38" dur="300" fill="hold"/>
                                        <p:tgtEl>
                                          <p:spTgt spid="16"/>
                                        </p:tgtEl>
                                        <p:attrNameLst>
                                          <p:attrName>ppt_h</p:attrName>
                                        </p:attrNameLst>
                                      </p:cBhvr>
                                      <p:tavLst>
                                        <p:tav tm="0">
                                          <p:val>
                                            <p:fltVal val="0"/>
                                          </p:val>
                                        </p:tav>
                                        <p:tav tm="100000">
                                          <p:val>
                                            <p:strVal val="#ppt_h"/>
                                          </p:val>
                                        </p:tav>
                                      </p:tavLst>
                                    </p:anim>
                                    <p:anim calcmode="lin" valueType="num">
                                      <p:cBhvr>
                                        <p:cTn id="39" dur="300" fill="hold"/>
                                        <p:tgtEl>
                                          <p:spTgt spid="16"/>
                                        </p:tgtEl>
                                        <p:attrNameLst>
                                          <p:attrName>style.rotation</p:attrName>
                                        </p:attrNameLst>
                                      </p:cBhvr>
                                      <p:tavLst>
                                        <p:tav tm="0">
                                          <p:val>
                                            <p:fltVal val="90"/>
                                          </p:val>
                                        </p:tav>
                                        <p:tav tm="100000">
                                          <p:val>
                                            <p:fltVal val="0"/>
                                          </p:val>
                                        </p:tav>
                                      </p:tavLst>
                                    </p:anim>
                                    <p:animEffect transition="in" filter="fade">
                                      <p:cBhvr>
                                        <p:cTn id="40" dur="300"/>
                                        <p:tgtEl>
                                          <p:spTgt spid="16"/>
                                        </p:tgtEl>
                                      </p:cBhvr>
                                    </p:animEffect>
                                  </p:childTnLst>
                                </p:cTn>
                              </p:par>
                            </p:childTnLst>
                          </p:cTn>
                        </p:par>
                        <p:par>
                          <p:cTn id="41" fill="hold">
                            <p:stCondLst>
                              <p:cond delay="25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02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3520"/>
                            </p:stCondLst>
                            <p:childTnLst>
                              <p:par>
                                <p:cTn id="50" presetID="31"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00" fill="hold"/>
                                        <p:tgtEl>
                                          <p:spTgt spid="17"/>
                                        </p:tgtEl>
                                        <p:attrNameLst>
                                          <p:attrName>ppt_w</p:attrName>
                                        </p:attrNameLst>
                                      </p:cBhvr>
                                      <p:tavLst>
                                        <p:tav tm="0">
                                          <p:val>
                                            <p:fltVal val="0"/>
                                          </p:val>
                                        </p:tav>
                                        <p:tav tm="100000">
                                          <p:val>
                                            <p:strVal val="#ppt_w"/>
                                          </p:val>
                                        </p:tav>
                                      </p:tavLst>
                                    </p:anim>
                                    <p:anim calcmode="lin" valueType="num">
                                      <p:cBhvr>
                                        <p:cTn id="53" dur="300" fill="hold"/>
                                        <p:tgtEl>
                                          <p:spTgt spid="17"/>
                                        </p:tgtEl>
                                        <p:attrNameLst>
                                          <p:attrName>ppt_h</p:attrName>
                                        </p:attrNameLst>
                                      </p:cBhvr>
                                      <p:tavLst>
                                        <p:tav tm="0">
                                          <p:val>
                                            <p:fltVal val="0"/>
                                          </p:val>
                                        </p:tav>
                                        <p:tav tm="100000">
                                          <p:val>
                                            <p:strVal val="#ppt_h"/>
                                          </p:val>
                                        </p:tav>
                                      </p:tavLst>
                                    </p:anim>
                                    <p:anim calcmode="lin" valueType="num">
                                      <p:cBhvr>
                                        <p:cTn id="54" dur="300" fill="hold"/>
                                        <p:tgtEl>
                                          <p:spTgt spid="17"/>
                                        </p:tgtEl>
                                        <p:attrNameLst>
                                          <p:attrName>style.rotation</p:attrName>
                                        </p:attrNameLst>
                                      </p:cBhvr>
                                      <p:tavLst>
                                        <p:tav tm="0">
                                          <p:val>
                                            <p:fltVal val="90"/>
                                          </p:val>
                                        </p:tav>
                                        <p:tav tm="100000">
                                          <p:val>
                                            <p:fltVal val="0"/>
                                          </p:val>
                                        </p:tav>
                                      </p:tavLst>
                                    </p:anim>
                                    <p:animEffect transition="in" filter="fade">
                                      <p:cBhvr>
                                        <p:cTn id="55" dur="300"/>
                                        <p:tgtEl>
                                          <p:spTgt spid="17"/>
                                        </p:tgtEl>
                                      </p:cBhvr>
                                    </p:animEffect>
                                  </p:childTnLst>
                                </p:cTn>
                              </p:par>
                            </p:childTnLst>
                          </p:cTn>
                        </p:par>
                        <p:par>
                          <p:cTn id="56" fill="hold">
                            <p:stCondLst>
                              <p:cond delay="3820"/>
                            </p:stCondLst>
                            <p:childTnLst>
                              <p:par>
                                <p:cTn id="57" presetID="2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432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4820"/>
                            </p:stCondLst>
                            <p:childTnLst>
                              <p:par>
                                <p:cTn id="65" presetID="31"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300" fill="hold"/>
                                        <p:tgtEl>
                                          <p:spTgt spid="20"/>
                                        </p:tgtEl>
                                        <p:attrNameLst>
                                          <p:attrName>ppt_w</p:attrName>
                                        </p:attrNameLst>
                                      </p:cBhvr>
                                      <p:tavLst>
                                        <p:tav tm="0">
                                          <p:val>
                                            <p:fltVal val="0"/>
                                          </p:val>
                                        </p:tav>
                                        <p:tav tm="100000">
                                          <p:val>
                                            <p:strVal val="#ppt_w"/>
                                          </p:val>
                                        </p:tav>
                                      </p:tavLst>
                                    </p:anim>
                                    <p:anim calcmode="lin" valueType="num">
                                      <p:cBhvr>
                                        <p:cTn id="68" dur="300" fill="hold"/>
                                        <p:tgtEl>
                                          <p:spTgt spid="20"/>
                                        </p:tgtEl>
                                        <p:attrNameLst>
                                          <p:attrName>ppt_h</p:attrName>
                                        </p:attrNameLst>
                                      </p:cBhvr>
                                      <p:tavLst>
                                        <p:tav tm="0">
                                          <p:val>
                                            <p:fltVal val="0"/>
                                          </p:val>
                                        </p:tav>
                                        <p:tav tm="100000">
                                          <p:val>
                                            <p:strVal val="#ppt_h"/>
                                          </p:val>
                                        </p:tav>
                                      </p:tavLst>
                                    </p:anim>
                                    <p:anim calcmode="lin" valueType="num">
                                      <p:cBhvr>
                                        <p:cTn id="69" dur="300" fill="hold"/>
                                        <p:tgtEl>
                                          <p:spTgt spid="20"/>
                                        </p:tgtEl>
                                        <p:attrNameLst>
                                          <p:attrName>style.rotation</p:attrName>
                                        </p:attrNameLst>
                                      </p:cBhvr>
                                      <p:tavLst>
                                        <p:tav tm="0">
                                          <p:val>
                                            <p:fltVal val="90"/>
                                          </p:val>
                                        </p:tav>
                                        <p:tav tm="100000">
                                          <p:val>
                                            <p:fltVal val="0"/>
                                          </p:val>
                                        </p:tav>
                                      </p:tavLst>
                                    </p:anim>
                                    <p:animEffect transition="in" filter="fade">
                                      <p:cBhvr>
                                        <p:cTn id="70" dur="300"/>
                                        <p:tgtEl>
                                          <p:spTgt spid="20"/>
                                        </p:tgtEl>
                                      </p:cBhvr>
                                    </p:animEffect>
                                  </p:childTnLst>
                                </p:cTn>
                              </p:par>
                            </p:childTnLst>
                          </p:cTn>
                        </p:par>
                        <p:par>
                          <p:cTn id="71" fill="hold">
                            <p:stCondLst>
                              <p:cond delay="5120"/>
                            </p:stCondLst>
                            <p:childTnLst>
                              <p:par>
                                <p:cTn id="72" presetID="22" presetClass="entr" presetSubtype="1"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par>
                          <p:cTn id="75" fill="hold">
                            <p:stCondLst>
                              <p:cond delay="562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6120"/>
                            </p:stCondLst>
                            <p:childTnLst>
                              <p:par>
                                <p:cTn id="80" presetID="22" presetClass="entr" presetSubtype="4" fill="hold" grpId="0"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down)">
                                      <p:cBhvr>
                                        <p:cTn id="82" dur="500"/>
                                        <p:tgtEl>
                                          <p:spTgt spid="9"/>
                                        </p:tgtEl>
                                      </p:cBhvr>
                                    </p:animEffect>
                                  </p:childTnLst>
                                </p:cTn>
                              </p:par>
                            </p:childTnLst>
                          </p:cTn>
                        </p:par>
                        <p:par>
                          <p:cTn id="83" fill="hold">
                            <p:stCondLst>
                              <p:cond delay="6620"/>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26"/>
                                        </p:tgtEl>
                                        <p:attrNameLst>
                                          <p:attrName>style.visibility</p:attrName>
                                        </p:attrNameLst>
                                      </p:cBhvr>
                                      <p:to>
                                        <p:strVal val="visible"/>
                                      </p:to>
                                    </p:set>
                                    <p:anim by="(-#ppt_w*2)" calcmode="lin" valueType="num">
                                      <p:cBhvr rctx="PPT">
                                        <p:cTn id="86" dur="250" autoRev="1" fill="hold">
                                          <p:stCondLst>
                                            <p:cond delay="0"/>
                                          </p:stCondLst>
                                        </p:cTn>
                                        <p:tgtEl>
                                          <p:spTgt spid="26"/>
                                        </p:tgtEl>
                                        <p:attrNameLst>
                                          <p:attrName>ppt_w</p:attrName>
                                        </p:attrNameLst>
                                      </p:cBhvr>
                                    </p:anim>
                                    <p:anim by="(#ppt_w*0.50)" calcmode="lin" valueType="num">
                                      <p:cBhvr>
                                        <p:cTn id="87" dur="250" decel="50000" autoRev="1" fill="hold">
                                          <p:stCondLst>
                                            <p:cond delay="0"/>
                                          </p:stCondLst>
                                        </p:cTn>
                                        <p:tgtEl>
                                          <p:spTgt spid="26"/>
                                        </p:tgtEl>
                                        <p:attrNameLst>
                                          <p:attrName>ppt_x</p:attrName>
                                        </p:attrNameLst>
                                      </p:cBhvr>
                                    </p:anim>
                                    <p:anim from="(-#ppt_h/2)" to="(#ppt_y)" calcmode="lin" valueType="num">
                                      <p:cBhvr>
                                        <p:cTn id="88" dur="500" fill="hold">
                                          <p:stCondLst>
                                            <p:cond delay="0"/>
                                          </p:stCondLst>
                                        </p:cTn>
                                        <p:tgtEl>
                                          <p:spTgt spid="26"/>
                                        </p:tgtEl>
                                        <p:attrNameLst>
                                          <p:attrName>ppt_y</p:attrName>
                                        </p:attrNameLst>
                                      </p:cBhvr>
                                    </p:anim>
                                    <p:animRot by="21600000">
                                      <p:cBhvr>
                                        <p:cTn id="89" dur="500" fill="hold">
                                          <p:stCondLst>
                                            <p:cond delay="0"/>
                                          </p:stCondLst>
                                        </p:cTn>
                                        <p:tgtEl>
                                          <p:spTgt spid="26"/>
                                        </p:tgtEl>
                                        <p:attrNameLst>
                                          <p:attrName>r</p:attrName>
                                        </p:attrNameLst>
                                      </p:cBhvr>
                                    </p:animRot>
                                  </p:childTnLst>
                                </p:cTn>
                              </p:par>
                            </p:childTnLst>
                          </p:cTn>
                        </p:par>
                        <p:par>
                          <p:cTn id="90" fill="hold">
                            <p:stCondLst>
                              <p:cond delay="7270"/>
                            </p:stCondLst>
                            <p:childTnLst>
                              <p:par>
                                <p:cTn id="91" presetID="22" presetClass="entr" presetSubtype="1"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9" grpId="0" animBg="1"/>
      <p:bldP spid="15" grpId="0"/>
      <p:bldP spid="16" grpId="0" animBg="1"/>
      <p:bldP spid="17" grpId="0" animBg="1"/>
      <p:bldP spid="20" grpId="0" animBg="1"/>
      <p:bldP spid="21" grpId="0"/>
      <p:bldP spid="22" grpId="0"/>
      <p:bldP spid="23" grpId="0"/>
      <p:bldP spid="24" grpId="0"/>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4.3 </a:t>
            </a:r>
            <a:r>
              <a:rPr lang="zh-CN" altLang="en-US" sz="2000" dirty="0">
                <a:solidFill>
                  <a:schemeClr val="bg1"/>
                </a:solidFill>
                <a:latin typeface="微软雅黑" pitchFamily="34" charset="-122"/>
                <a:ea typeface="微软雅黑" pitchFamily="34" charset="-122"/>
              </a:rPr>
              <a:t>短期盈利计划</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4</a:t>
            </a:r>
            <a:endParaRPr lang="zh-CN" altLang="en-US" dirty="0">
              <a:solidFill>
                <a:schemeClr val="bg1"/>
              </a:solidFill>
              <a:latin typeface="+mj-lt"/>
            </a:endParaRPr>
          </a:p>
        </p:txBody>
      </p:sp>
      <p:grpSp>
        <p:nvGrpSpPr>
          <p:cNvPr id="4" name="组合 3"/>
          <p:cNvGrpSpPr>
            <a:grpSpLocks/>
          </p:cNvGrpSpPr>
          <p:nvPr/>
        </p:nvGrpSpPr>
        <p:grpSpPr bwMode="auto">
          <a:xfrm>
            <a:off x="2865142" y="1311283"/>
            <a:ext cx="1918430" cy="681248"/>
            <a:chOff x="0" y="0"/>
            <a:chExt cx="2636520" cy="1447800"/>
          </a:xfrm>
        </p:grpSpPr>
        <p:sp>
          <p:nvSpPr>
            <p:cNvPr id="5" name="任意多边形 5"/>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85098"/>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6" name="文本框 24"/>
            <p:cNvSpPr>
              <a:spLocks noChangeArrowheads="1"/>
            </p:cNvSpPr>
            <p:nvPr/>
          </p:nvSpPr>
          <p:spPr bwMode="auto">
            <a:xfrm>
              <a:off x="304995" y="380503"/>
              <a:ext cx="2230360" cy="68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dirty="0" smtClean="0">
                  <a:solidFill>
                    <a:schemeClr val="bg1"/>
                  </a:solidFill>
                  <a:ea typeface="方正兰亭黑_GBK" pitchFamily="2" charset="-122"/>
                  <a:sym typeface="Arial" pitchFamily="34" charset="0"/>
                </a:rPr>
                <a:t>②输</a:t>
              </a:r>
              <a:r>
                <a:rPr lang="zh-CN" altLang="en-US" sz="1500" dirty="0">
                  <a:solidFill>
                    <a:schemeClr val="bg1"/>
                  </a:solidFill>
                  <a:ea typeface="方正兰亭黑_GBK" pitchFamily="2" charset="-122"/>
                  <a:sym typeface="Arial" pitchFamily="34" charset="0"/>
                </a:rPr>
                <a:t>入内容</a:t>
              </a:r>
              <a:endParaRPr lang="zh-CN" altLang="en-US" sz="1500" baseline="-3000" dirty="0">
                <a:solidFill>
                  <a:schemeClr val="bg1"/>
                </a:solidFill>
                <a:ea typeface="方正兰亭黑_GBK" pitchFamily="2" charset="-122"/>
                <a:sym typeface="Arial" pitchFamily="34" charset="0"/>
              </a:endParaRPr>
            </a:p>
          </p:txBody>
        </p:sp>
      </p:grpSp>
      <p:grpSp>
        <p:nvGrpSpPr>
          <p:cNvPr id="7" name="组合 2"/>
          <p:cNvGrpSpPr>
            <a:grpSpLocks/>
          </p:cNvGrpSpPr>
          <p:nvPr/>
        </p:nvGrpSpPr>
        <p:grpSpPr bwMode="auto">
          <a:xfrm>
            <a:off x="1262282" y="1311283"/>
            <a:ext cx="1918430" cy="681248"/>
            <a:chOff x="0" y="0"/>
            <a:chExt cx="2636520" cy="1447800"/>
          </a:xfrm>
        </p:grpSpPr>
        <p:sp>
          <p:nvSpPr>
            <p:cNvPr id="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9" name="文本框 25"/>
            <p:cNvSpPr>
              <a:spLocks noChangeArrowheads="1"/>
            </p:cNvSpPr>
            <p:nvPr/>
          </p:nvSpPr>
          <p:spPr bwMode="auto">
            <a:xfrm>
              <a:off x="272839" y="331447"/>
              <a:ext cx="2293961" cy="78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dirty="0" smtClean="0">
                  <a:solidFill>
                    <a:schemeClr val="bg1"/>
                  </a:solidFill>
                  <a:ea typeface="方正兰亭黑_GBK" pitchFamily="2" charset="-122"/>
                  <a:sym typeface="Arial" pitchFamily="34" charset="0"/>
                </a:rPr>
                <a:t>①输</a:t>
              </a:r>
              <a:r>
                <a:rPr lang="zh-CN" altLang="en-US" sz="1500" dirty="0">
                  <a:solidFill>
                    <a:schemeClr val="bg1"/>
                  </a:solidFill>
                  <a:ea typeface="方正兰亭黑_GBK" pitchFamily="2" charset="-122"/>
                  <a:sym typeface="Arial" pitchFamily="34" charset="0"/>
                </a:rPr>
                <a:t>入内容</a:t>
              </a:r>
              <a:endParaRPr lang="zh-CN" altLang="en-US" sz="1500" baseline="-3000" dirty="0">
                <a:solidFill>
                  <a:schemeClr val="bg1"/>
                </a:solidFill>
                <a:ea typeface="方正兰亭黑_GBK" pitchFamily="2" charset="-122"/>
                <a:sym typeface="Arial" pitchFamily="34" charset="0"/>
              </a:endParaRPr>
            </a:p>
          </p:txBody>
        </p:sp>
      </p:grpSp>
      <p:grpSp>
        <p:nvGrpSpPr>
          <p:cNvPr id="10" name="组合 23"/>
          <p:cNvGrpSpPr>
            <a:grpSpLocks/>
          </p:cNvGrpSpPr>
          <p:nvPr/>
        </p:nvGrpSpPr>
        <p:grpSpPr bwMode="auto">
          <a:xfrm>
            <a:off x="6073242" y="1311283"/>
            <a:ext cx="1917239" cy="681248"/>
            <a:chOff x="0" y="0"/>
            <a:chExt cx="2636520" cy="1447800"/>
          </a:xfrm>
        </p:grpSpPr>
        <p:sp>
          <p:nvSpPr>
            <p:cNvPr id="1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54902"/>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12" name="文本框 26"/>
            <p:cNvSpPr>
              <a:spLocks noChangeArrowheads="1"/>
            </p:cNvSpPr>
            <p:nvPr/>
          </p:nvSpPr>
          <p:spPr bwMode="auto">
            <a:xfrm>
              <a:off x="311563" y="380503"/>
              <a:ext cx="2230360" cy="68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dirty="0" smtClean="0">
                  <a:solidFill>
                    <a:schemeClr val="bg1"/>
                  </a:solidFill>
                  <a:ea typeface="方正兰亭黑_GBK" pitchFamily="2" charset="-122"/>
                  <a:sym typeface="Arial" pitchFamily="34" charset="0"/>
                </a:rPr>
                <a:t>④输</a:t>
              </a:r>
              <a:r>
                <a:rPr lang="zh-CN" altLang="en-US" sz="1500" dirty="0">
                  <a:solidFill>
                    <a:schemeClr val="bg1"/>
                  </a:solidFill>
                  <a:ea typeface="方正兰亭黑_GBK" pitchFamily="2" charset="-122"/>
                  <a:sym typeface="Arial" pitchFamily="34" charset="0"/>
                </a:rPr>
                <a:t>入内容</a:t>
              </a:r>
              <a:endParaRPr lang="zh-CN" altLang="en-US" sz="1500" baseline="-3000" dirty="0">
                <a:solidFill>
                  <a:schemeClr val="bg1"/>
                </a:solidFill>
                <a:ea typeface="方正兰亭黑_GBK" pitchFamily="2" charset="-122"/>
                <a:sym typeface="Arial" pitchFamily="34" charset="0"/>
              </a:endParaRPr>
            </a:p>
          </p:txBody>
        </p:sp>
      </p:grpSp>
      <p:grpSp>
        <p:nvGrpSpPr>
          <p:cNvPr id="13" name="组合 22"/>
          <p:cNvGrpSpPr>
            <a:grpSpLocks/>
          </p:cNvGrpSpPr>
          <p:nvPr/>
        </p:nvGrpSpPr>
        <p:grpSpPr bwMode="auto">
          <a:xfrm>
            <a:off x="4469192" y="1311283"/>
            <a:ext cx="1918430" cy="681248"/>
            <a:chOff x="0" y="0"/>
            <a:chExt cx="2636520" cy="1447800"/>
          </a:xfrm>
        </p:grpSpPr>
        <p:sp>
          <p:nvSpPr>
            <p:cNvPr id="1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69804"/>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bg1"/>
                </a:solidFill>
              </a:endParaRPr>
            </a:p>
          </p:txBody>
        </p:sp>
        <p:sp>
          <p:nvSpPr>
            <p:cNvPr id="15" name="文本框 27"/>
            <p:cNvSpPr>
              <a:spLocks noChangeArrowheads="1"/>
            </p:cNvSpPr>
            <p:nvPr/>
          </p:nvSpPr>
          <p:spPr bwMode="auto">
            <a:xfrm>
              <a:off x="330619" y="331449"/>
              <a:ext cx="2205656" cy="78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dirty="0" smtClean="0">
                  <a:solidFill>
                    <a:schemeClr val="bg1"/>
                  </a:solidFill>
                  <a:ea typeface="方正兰亭黑_GBK" pitchFamily="2" charset="-122"/>
                  <a:sym typeface="Arial" pitchFamily="34" charset="0"/>
                </a:rPr>
                <a:t>③输</a:t>
              </a:r>
              <a:r>
                <a:rPr lang="zh-CN" altLang="en-US" sz="1500" dirty="0">
                  <a:solidFill>
                    <a:schemeClr val="bg1"/>
                  </a:solidFill>
                  <a:ea typeface="方正兰亭黑_GBK" pitchFamily="2" charset="-122"/>
                  <a:sym typeface="Arial" pitchFamily="34" charset="0"/>
                </a:rPr>
                <a:t>入内容</a:t>
              </a:r>
              <a:endParaRPr lang="zh-CN" altLang="en-US" sz="1500" baseline="-3000" dirty="0">
                <a:solidFill>
                  <a:schemeClr val="bg1"/>
                </a:solidFill>
                <a:ea typeface="方正兰亭黑_GBK" pitchFamily="2" charset="-122"/>
                <a:sym typeface="Arial" pitchFamily="34" charset="0"/>
              </a:endParaRPr>
            </a:p>
          </p:txBody>
        </p:sp>
      </p:grpSp>
      <p:sp>
        <p:nvSpPr>
          <p:cNvPr id="16" name="矩形 47"/>
          <p:cNvSpPr>
            <a:spLocks noChangeArrowheads="1"/>
          </p:cNvSpPr>
          <p:nvPr/>
        </p:nvSpPr>
        <p:spPr bwMode="auto">
          <a:xfrm>
            <a:off x="950284" y="3796885"/>
            <a:ext cx="7221204" cy="72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a:latin typeface="方正兰亭黑_GBK" pitchFamily="2" charset="-122"/>
                <a:ea typeface="方正兰亭黑_GBK" pitchFamily="2"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a:p>
        </p:txBody>
      </p:sp>
      <p:sp>
        <p:nvSpPr>
          <p:cNvPr id="17" name="矩形 32"/>
          <p:cNvSpPr>
            <a:spLocks noChangeArrowheads="1"/>
          </p:cNvSpPr>
          <p:nvPr/>
        </p:nvSpPr>
        <p:spPr bwMode="auto">
          <a:xfrm>
            <a:off x="1504260"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a:latin typeface="方正兰亭黑_GBK" pitchFamily="2" charset="-122"/>
              <a:ea typeface="方正兰亭黑_GBK" pitchFamily="2" charset="-122"/>
              <a:sym typeface="方正兰亭黑_GBK" pitchFamily="2" charset="-122"/>
            </a:endParaRPr>
          </a:p>
        </p:txBody>
      </p:sp>
      <p:sp>
        <p:nvSpPr>
          <p:cNvPr id="20" name="矩形 19"/>
          <p:cNvSpPr>
            <a:spLocks noChangeArrowheads="1"/>
          </p:cNvSpPr>
          <p:nvPr/>
        </p:nvSpPr>
        <p:spPr bwMode="auto">
          <a:xfrm>
            <a:off x="1296816" y="2560634"/>
            <a:ext cx="1431380"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21" name="矩形 34"/>
          <p:cNvSpPr>
            <a:spLocks noChangeArrowheads="1"/>
          </p:cNvSpPr>
          <p:nvPr/>
        </p:nvSpPr>
        <p:spPr bwMode="auto">
          <a:xfrm>
            <a:off x="3184524"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a:latin typeface="方正兰亭黑_GBK" pitchFamily="2" charset="-122"/>
              <a:ea typeface="方正兰亭黑_GBK" pitchFamily="2" charset="-122"/>
              <a:sym typeface="方正兰亭黑_GBK" pitchFamily="2" charset="-122"/>
            </a:endParaRPr>
          </a:p>
        </p:txBody>
      </p:sp>
      <p:sp>
        <p:nvSpPr>
          <p:cNvPr id="22" name="矩形 47"/>
          <p:cNvSpPr>
            <a:spLocks noChangeArrowheads="1"/>
          </p:cNvSpPr>
          <p:nvPr/>
        </p:nvSpPr>
        <p:spPr bwMode="auto">
          <a:xfrm>
            <a:off x="3008041" y="2560634"/>
            <a:ext cx="1406373"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23" name="矩形 36"/>
          <p:cNvSpPr>
            <a:spLocks noChangeArrowheads="1"/>
          </p:cNvSpPr>
          <p:nvPr/>
        </p:nvSpPr>
        <p:spPr bwMode="auto">
          <a:xfrm>
            <a:off x="4862406"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a:latin typeface="方正兰亭黑_GBK" pitchFamily="2" charset="-122"/>
              <a:ea typeface="方正兰亭黑_GBK" pitchFamily="2" charset="-122"/>
              <a:sym typeface="方正兰亭黑_GBK" pitchFamily="2" charset="-122"/>
            </a:endParaRPr>
          </a:p>
        </p:txBody>
      </p:sp>
      <p:sp>
        <p:nvSpPr>
          <p:cNvPr id="24" name="矩形 47"/>
          <p:cNvSpPr>
            <a:spLocks noChangeArrowheads="1"/>
          </p:cNvSpPr>
          <p:nvPr/>
        </p:nvSpPr>
        <p:spPr bwMode="auto">
          <a:xfrm>
            <a:off x="4694259" y="2560634"/>
            <a:ext cx="1419471"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25" name="矩形 38"/>
          <p:cNvSpPr>
            <a:spLocks noChangeArrowheads="1"/>
          </p:cNvSpPr>
          <p:nvPr/>
        </p:nvSpPr>
        <p:spPr bwMode="auto">
          <a:xfrm>
            <a:off x="6542074" y="2200954"/>
            <a:ext cx="1010538"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a:latin typeface="方正兰亭黑_GBK" pitchFamily="2" charset="-122"/>
                <a:ea typeface="方正兰亭黑_GBK" pitchFamily="2" charset="-122"/>
                <a:sym typeface="方正兰亭黑_GBK" pitchFamily="2" charset="-122"/>
              </a:rPr>
              <a:t>添加标题</a:t>
            </a:r>
            <a:endParaRPr lang="en-US" sz="1700">
              <a:latin typeface="方正兰亭黑_GBK" pitchFamily="2" charset="-122"/>
              <a:ea typeface="方正兰亭黑_GBK" pitchFamily="2" charset="-122"/>
              <a:sym typeface="方正兰亭黑_GBK" pitchFamily="2" charset="-122"/>
            </a:endParaRPr>
          </a:p>
        </p:txBody>
      </p:sp>
      <p:sp>
        <p:nvSpPr>
          <p:cNvPr id="26" name="矩形 47"/>
          <p:cNvSpPr>
            <a:spLocks noChangeArrowheads="1"/>
          </p:cNvSpPr>
          <p:nvPr/>
        </p:nvSpPr>
        <p:spPr bwMode="auto">
          <a:xfrm>
            <a:off x="6393577" y="2560634"/>
            <a:ext cx="1406372"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p>
        </p:txBody>
      </p:sp>
      <p:sp>
        <p:nvSpPr>
          <p:cNvPr id="27" name="直接连接符 8"/>
          <p:cNvSpPr>
            <a:spLocks noChangeShapeType="1"/>
          </p:cNvSpPr>
          <p:nvPr/>
        </p:nvSpPr>
        <p:spPr bwMode="auto">
          <a:xfrm>
            <a:off x="1062222" y="3694459"/>
            <a:ext cx="7021144"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Tree>
    <p:extLst>
      <p:ext uri="{BB962C8B-B14F-4D97-AF65-F5344CB8AC3E}">
        <p14:creationId xmlns:p14="http://schemas.microsoft.com/office/powerpoint/2010/main" val="19451343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400" fill="hold"/>
                                        <p:tgtEl>
                                          <p:spTgt spid="7"/>
                                        </p:tgtEl>
                                        <p:attrNameLst>
                                          <p:attrName>ppt_x</p:attrName>
                                        </p:attrNameLst>
                                      </p:cBhvr>
                                      <p:tavLst>
                                        <p:tav tm="0">
                                          <p:val>
                                            <p:strVal val="0-#ppt_w/2"/>
                                          </p:val>
                                        </p:tav>
                                        <p:tav tm="100000">
                                          <p:val>
                                            <p:strVal val="#ppt_x"/>
                                          </p:val>
                                        </p:tav>
                                      </p:tavLst>
                                    </p:anim>
                                    <p:anim calcmode="lin" valueType="num">
                                      <p:cBhvr>
                                        <p:cTn id="16" dur="400" fill="hold"/>
                                        <p:tgtEl>
                                          <p:spTgt spid="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400"/>
                                        <p:tgtEl>
                                          <p:spTgt spid="17"/>
                                        </p:tgtEl>
                                        <p:attrNameLst>
                                          <p:attrName>ppt_y</p:attrName>
                                        </p:attrNameLst>
                                      </p:cBhvr>
                                      <p:tavLst>
                                        <p:tav tm="0">
                                          <p:val>
                                            <p:strVal val="#ppt_y-#ppt_h*1.125000"/>
                                          </p:val>
                                        </p:tav>
                                        <p:tav tm="100000">
                                          <p:val>
                                            <p:strVal val="#ppt_y"/>
                                          </p:val>
                                        </p:tav>
                                      </p:tavLst>
                                    </p:anim>
                                    <p:animEffect>
                                      <p:cBhvr>
                                        <p:cTn id="20" dur="400"/>
                                        <p:tgtEl>
                                          <p:spTgt spid="17"/>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400"/>
                                        <p:tgtEl>
                                          <p:spTgt spid="20"/>
                                        </p:tgtEl>
                                        <p:attrNameLst>
                                          <p:attrName>ppt_y</p:attrName>
                                        </p:attrNameLst>
                                      </p:cBhvr>
                                      <p:tavLst>
                                        <p:tav tm="0">
                                          <p:val>
                                            <p:strVal val="#ppt_y-#ppt_h*1.125000"/>
                                          </p:val>
                                        </p:tav>
                                        <p:tav tm="100000">
                                          <p:val>
                                            <p:strVal val="#ppt_y"/>
                                          </p:val>
                                        </p:tav>
                                      </p:tavLst>
                                    </p:anim>
                                    <p:animEffect>
                                      <p:cBhvr>
                                        <p:cTn id="24" dur="400"/>
                                        <p:tgtEl>
                                          <p:spTgt spid="20"/>
                                        </p:tgtEl>
                                      </p:cBhvr>
                                    </p:animEffect>
                                  </p:childTnLst>
                                </p:cTn>
                              </p:par>
                            </p:childTnLst>
                          </p:cTn>
                        </p:par>
                        <p:par>
                          <p:cTn id="25" fill="hold">
                            <p:stCondLst>
                              <p:cond delay="1620"/>
                            </p:stCondLst>
                            <p:childTnLst>
                              <p:par>
                                <p:cTn id="26" presetID="1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400"/>
                                        <p:tgtEl>
                                          <p:spTgt spid="4"/>
                                        </p:tgtEl>
                                        <p:attrNameLst>
                                          <p:attrName>ppt_x</p:attrName>
                                        </p:attrNameLst>
                                      </p:cBhvr>
                                      <p:tavLst>
                                        <p:tav tm="0">
                                          <p:val>
                                            <p:strVal val="#ppt_x-#ppt_w*1.125000"/>
                                          </p:val>
                                        </p:tav>
                                        <p:tav tm="100000">
                                          <p:val>
                                            <p:strVal val="#ppt_x"/>
                                          </p:val>
                                        </p:tav>
                                      </p:tavLst>
                                    </p:anim>
                                    <p:animEffect>
                                      <p:cBhvr>
                                        <p:cTn id="29" dur="400"/>
                                        <p:tgtEl>
                                          <p:spTgt spid="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400"/>
                                        <p:tgtEl>
                                          <p:spTgt spid="21"/>
                                        </p:tgtEl>
                                        <p:attrNameLst>
                                          <p:attrName>ppt_y</p:attrName>
                                        </p:attrNameLst>
                                      </p:cBhvr>
                                      <p:tavLst>
                                        <p:tav tm="0">
                                          <p:val>
                                            <p:strVal val="#ppt_y-#ppt_h*1.125000"/>
                                          </p:val>
                                        </p:tav>
                                        <p:tav tm="100000">
                                          <p:val>
                                            <p:strVal val="#ppt_y"/>
                                          </p:val>
                                        </p:tav>
                                      </p:tavLst>
                                    </p:anim>
                                    <p:animEffect>
                                      <p:cBhvr>
                                        <p:cTn id="33" dur="400"/>
                                        <p:tgtEl>
                                          <p:spTgt spid="21"/>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400"/>
                                        <p:tgtEl>
                                          <p:spTgt spid="22"/>
                                        </p:tgtEl>
                                        <p:attrNameLst>
                                          <p:attrName>ppt_y</p:attrName>
                                        </p:attrNameLst>
                                      </p:cBhvr>
                                      <p:tavLst>
                                        <p:tav tm="0">
                                          <p:val>
                                            <p:strVal val="#ppt_y-#ppt_h*1.125000"/>
                                          </p:val>
                                        </p:tav>
                                        <p:tav tm="100000">
                                          <p:val>
                                            <p:strVal val="#ppt_y"/>
                                          </p:val>
                                        </p:tav>
                                      </p:tavLst>
                                    </p:anim>
                                    <p:animEffect>
                                      <p:cBhvr>
                                        <p:cTn id="37" dur="400"/>
                                        <p:tgtEl>
                                          <p:spTgt spid="22"/>
                                        </p:tgtEl>
                                      </p:cBhvr>
                                    </p:animEffect>
                                  </p:childTnLst>
                                </p:cTn>
                              </p:par>
                            </p:childTnLst>
                          </p:cTn>
                        </p:par>
                        <p:par>
                          <p:cTn id="38" fill="hold">
                            <p:stCondLst>
                              <p:cond delay="2520"/>
                            </p:stCondLst>
                            <p:childTnLst>
                              <p:par>
                                <p:cTn id="39" presetID="1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400"/>
                                        <p:tgtEl>
                                          <p:spTgt spid="13"/>
                                        </p:tgtEl>
                                        <p:attrNameLst>
                                          <p:attrName>ppt_x</p:attrName>
                                        </p:attrNameLst>
                                      </p:cBhvr>
                                      <p:tavLst>
                                        <p:tav tm="0">
                                          <p:val>
                                            <p:strVal val="#ppt_x-#ppt_w*1.125000"/>
                                          </p:val>
                                        </p:tav>
                                        <p:tav tm="100000">
                                          <p:val>
                                            <p:strVal val="#ppt_x"/>
                                          </p:val>
                                        </p:tav>
                                      </p:tavLst>
                                    </p:anim>
                                    <p:animEffect>
                                      <p:cBhvr>
                                        <p:cTn id="42" dur="400"/>
                                        <p:tgtEl>
                                          <p:spTgt spid="13"/>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3"/>
                                        </p:tgtEl>
                                        <p:attrNameLst>
                                          <p:attrName>style.visibility</p:attrName>
                                        </p:attrNameLst>
                                      </p:cBhvr>
                                      <p:to>
                                        <p:strVal val="visible"/>
                                      </p:to>
                                    </p:set>
                                    <p:anim calcmode="lin" valueType="num">
                                      <p:cBhvr>
                                        <p:cTn id="45" dur="400"/>
                                        <p:tgtEl>
                                          <p:spTgt spid="23"/>
                                        </p:tgtEl>
                                        <p:attrNameLst>
                                          <p:attrName>ppt_y</p:attrName>
                                        </p:attrNameLst>
                                      </p:cBhvr>
                                      <p:tavLst>
                                        <p:tav tm="0">
                                          <p:val>
                                            <p:strVal val="#ppt_y-#ppt_h*1.125000"/>
                                          </p:val>
                                        </p:tav>
                                        <p:tav tm="100000">
                                          <p:val>
                                            <p:strVal val="#ppt_y"/>
                                          </p:val>
                                        </p:tav>
                                      </p:tavLst>
                                    </p:anim>
                                    <p:animEffect>
                                      <p:cBhvr>
                                        <p:cTn id="46" dur="400"/>
                                        <p:tgtEl>
                                          <p:spTgt spid="23"/>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400"/>
                                        <p:tgtEl>
                                          <p:spTgt spid="24"/>
                                        </p:tgtEl>
                                        <p:attrNameLst>
                                          <p:attrName>ppt_y</p:attrName>
                                        </p:attrNameLst>
                                      </p:cBhvr>
                                      <p:tavLst>
                                        <p:tav tm="0">
                                          <p:val>
                                            <p:strVal val="#ppt_y-#ppt_h*1.125000"/>
                                          </p:val>
                                        </p:tav>
                                        <p:tav tm="100000">
                                          <p:val>
                                            <p:strVal val="#ppt_y"/>
                                          </p:val>
                                        </p:tav>
                                      </p:tavLst>
                                    </p:anim>
                                    <p:animEffect>
                                      <p:cBhvr>
                                        <p:cTn id="50" dur="400"/>
                                        <p:tgtEl>
                                          <p:spTgt spid="24"/>
                                        </p:tgtEl>
                                      </p:cBhvr>
                                    </p:animEffect>
                                  </p:childTnLst>
                                </p:cTn>
                              </p:par>
                            </p:childTnLst>
                          </p:cTn>
                        </p:par>
                        <p:par>
                          <p:cTn id="51" fill="hold">
                            <p:stCondLst>
                              <p:cond delay="3420"/>
                            </p:stCondLst>
                            <p:childTnLst>
                              <p:par>
                                <p:cTn id="52" presetID="1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400"/>
                                        <p:tgtEl>
                                          <p:spTgt spid="10"/>
                                        </p:tgtEl>
                                        <p:attrNameLst>
                                          <p:attrName>ppt_x</p:attrName>
                                        </p:attrNameLst>
                                      </p:cBhvr>
                                      <p:tavLst>
                                        <p:tav tm="0">
                                          <p:val>
                                            <p:strVal val="#ppt_x-#ppt_w*1.125000"/>
                                          </p:val>
                                        </p:tav>
                                        <p:tav tm="100000">
                                          <p:val>
                                            <p:strVal val="#ppt_x"/>
                                          </p:val>
                                        </p:tav>
                                      </p:tavLst>
                                    </p:anim>
                                    <p:animEffect>
                                      <p:cBhvr>
                                        <p:cTn id="55" dur="400"/>
                                        <p:tgtEl>
                                          <p:spTgt spid="10"/>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5"/>
                                        </p:tgtEl>
                                        <p:attrNameLst>
                                          <p:attrName>style.visibility</p:attrName>
                                        </p:attrNameLst>
                                      </p:cBhvr>
                                      <p:to>
                                        <p:strVal val="visible"/>
                                      </p:to>
                                    </p:set>
                                    <p:anim calcmode="lin" valueType="num">
                                      <p:cBhvr>
                                        <p:cTn id="58" dur="400"/>
                                        <p:tgtEl>
                                          <p:spTgt spid="25"/>
                                        </p:tgtEl>
                                        <p:attrNameLst>
                                          <p:attrName>ppt_y</p:attrName>
                                        </p:attrNameLst>
                                      </p:cBhvr>
                                      <p:tavLst>
                                        <p:tav tm="0">
                                          <p:val>
                                            <p:strVal val="#ppt_y-#ppt_h*1.125000"/>
                                          </p:val>
                                        </p:tav>
                                        <p:tav tm="100000">
                                          <p:val>
                                            <p:strVal val="#ppt_y"/>
                                          </p:val>
                                        </p:tav>
                                      </p:tavLst>
                                    </p:anim>
                                    <p:animEffect>
                                      <p:cBhvr>
                                        <p:cTn id="59" dur="400"/>
                                        <p:tgtEl>
                                          <p:spTgt spid="25"/>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6"/>
                                        </p:tgtEl>
                                        <p:attrNameLst>
                                          <p:attrName>style.visibility</p:attrName>
                                        </p:attrNameLst>
                                      </p:cBhvr>
                                      <p:to>
                                        <p:strVal val="visible"/>
                                      </p:to>
                                    </p:set>
                                    <p:anim calcmode="lin" valueType="num">
                                      <p:cBhvr>
                                        <p:cTn id="62" dur="400"/>
                                        <p:tgtEl>
                                          <p:spTgt spid="26"/>
                                        </p:tgtEl>
                                        <p:attrNameLst>
                                          <p:attrName>ppt_y</p:attrName>
                                        </p:attrNameLst>
                                      </p:cBhvr>
                                      <p:tavLst>
                                        <p:tav tm="0">
                                          <p:val>
                                            <p:strVal val="#ppt_y-#ppt_h*1.125000"/>
                                          </p:val>
                                        </p:tav>
                                        <p:tav tm="100000">
                                          <p:val>
                                            <p:strVal val="#ppt_y"/>
                                          </p:val>
                                        </p:tav>
                                      </p:tavLst>
                                    </p:anim>
                                    <p:animEffect>
                                      <p:cBhvr>
                                        <p:cTn id="63" dur="400"/>
                                        <p:tgtEl>
                                          <p:spTgt spid="26"/>
                                        </p:tgtEl>
                                      </p:cBhvr>
                                    </p:animEffect>
                                  </p:childTnLst>
                                </p:cTn>
                              </p:par>
                            </p:childTnLst>
                          </p:cTn>
                        </p:par>
                        <p:par>
                          <p:cTn id="64" fill="hold">
                            <p:stCondLst>
                              <p:cond delay="4320"/>
                            </p:stCondLst>
                            <p:childTnLst>
                              <p:par>
                                <p:cTn id="65" presetID="16" presetClass="entr" presetSubtype="37"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p:cBhvr>
                                        <p:cTn id="67" dur="750"/>
                                        <p:tgtEl>
                                          <p:spTgt spid="27"/>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bldLvl="0" autoUpdateAnimBg="0"/>
      <p:bldP spid="17"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4.4 </a:t>
            </a:r>
            <a:r>
              <a:rPr lang="zh-CN" altLang="en-US" sz="2000" dirty="0">
                <a:solidFill>
                  <a:schemeClr val="bg1"/>
                </a:solidFill>
                <a:latin typeface="微软雅黑" pitchFamily="34" charset="-122"/>
                <a:ea typeface="微软雅黑" pitchFamily="34" charset="-122"/>
              </a:rPr>
              <a:t>产品开发计划</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4</a:t>
            </a:r>
            <a:endParaRPr lang="zh-CN" altLang="en-US" dirty="0">
              <a:solidFill>
                <a:schemeClr val="bg1"/>
              </a:solidFill>
              <a:latin typeface="+mj-lt"/>
            </a:endParaRPr>
          </a:p>
        </p:txBody>
      </p:sp>
      <p:sp>
        <p:nvSpPr>
          <p:cNvPr id="4" name="直接连接符 16"/>
          <p:cNvSpPr>
            <a:spLocks noChangeShapeType="1"/>
          </p:cNvSpPr>
          <p:nvPr/>
        </p:nvSpPr>
        <p:spPr bwMode="auto">
          <a:xfrm flipH="1">
            <a:off x="5797631" y="3376464"/>
            <a:ext cx="459661" cy="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grpSp>
        <p:nvGrpSpPr>
          <p:cNvPr id="5" name="组合 19"/>
          <p:cNvGrpSpPr>
            <a:grpSpLocks/>
          </p:cNvGrpSpPr>
          <p:nvPr/>
        </p:nvGrpSpPr>
        <p:grpSpPr bwMode="auto">
          <a:xfrm flipH="1" flipV="1">
            <a:off x="4622280" y="4280428"/>
            <a:ext cx="771659" cy="145301"/>
            <a:chOff x="0" y="0"/>
            <a:chExt cx="1505426" cy="262890"/>
          </a:xfrm>
        </p:grpSpPr>
        <p:sp>
          <p:nvSpPr>
            <p:cNvPr id="6" name="直接连接符 20"/>
            <p:cNvSpPr>
              <a:spLocks noChangeShapeType="1"/>
            </p:cNvSpPr>
            <p:nvPr/>
          </p:nvSpPr>
          <p:spPr bwMode="auto">
            <a:xfrm flipH="1" flipV="1">
              <a:off x="1154906" y="0"/>
              <a:ext cx="350520" cy="2628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21"/>
            <p:cNvSpPr>
              <a:spLocks noChangeShapeType="1"/>
            </p:cNvSpPr>
            <p:nvPr/>
          </p:nvSpPr>
          <p:spPr bwMode="auto">
            <a:xfrm flipH="1">
              <a:off x="0" y="2381"/>
              <a:ext cx="1157287"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 name="直接连接符 17"/>
          <p:cNvSpPr>
            <a:spLocks noChangeShapeType="1"/>
          </p:cNvSpPr>
          <p:nvPr/>
        </p:nvSpPr>
        <p:spPr bwMode="auto">
          <a:xfrm flipH="1" flipV="1">
            <a:off x="2470447" y="3376465"/>
            <a:ext cx="469188" cy="119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9" name="直接连接符 14"/>
          <p:cNvSpPr>
            <a:spLocks noChangeShapeType="1"/>
          </p:cNvSpPr>
          <p:nvPr/>
        </p:nvSpPr>
        <p:spPr bwMode="auto">
          <a:xfrm flipH="1">
            <a:off x="2470447" y="2360547"/>
            <a:ext cx="458471" cy="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grpSp>
        <p:nvGrpSpPr>
          <p:cNvPr id="10" name="组合 13"/>
          <p:cNvGrpSpPr>
            <a:grpSpLocks/>
          </p:cNvGrpSpPr>
          <p:nvPr/>
        </p:nvGrpSpPr>
        <p:grpSpPr bwMode="auto">
          <a:xfrm>
            <a:off x="3206381" y="1208858"/>
            <a:ext cx="912177" cy="196513"/>
            <a:chOff x="0" y="0"/>
            <a:chExt cx="1505426" cy="262890"/>
          </a:xfrm>
        </p:grpSpPr>
        <p:sp>
          <p:nvSpPr>
            <p:cNvPr id="11" name="直接连接符 9"/>
            <p:cNvSpPr>
              <a:spLocks noChangeShapeType="1"/>
            </p:cNvSpPr>
            <p:nvPr/>
          </p:nvSpPr>
          <p:spPr bwMode="auto">
            <a:xfrm flipH="1" flipV="1">
              <a:off x="1154906" y="0"/>
              <a:ext cx="350520" cy="2628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直接连接符 12"/>
            <p:cNvSpPr>
              <a:spLocks noChangeShapeType="1"/>
            </p:cNvSpPr>
            <p:nvPr/>
          </p:nvSpPr>
          <p:spPr bwMode="auto">
            <a:xfrm flipH="1">
              <a:off x="0" y="2381"/>
              <a:ext cx="1157287"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 name="组合 11"/>
          <p:cNvGrpSpPr>
            <a:grpSpLocks/>
          </p:cNvGrpSpPr>
          <p:nvPr/>
        </p:nvGrpSpPr>
        <p:grpSpPr bwMode="auto">
          <a:xfrm>
            <a:off x="4906889" y="1965138"/>
            <a:ext cx="902650" cy="788437"/>
            <a:chOff x="0" y="0"/>
            <a:chExt cx="1203960" cy="1051560"/>
          </a:xfrm>
        </p:grpSpPr>
        <p:sp>
          <p:nvSpPr>
            <p:cNvPr id="14" name="六边形 1"/>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5" name="文本框 43"/>
            <p:cNvSpPr>
              <a:spLocks noChangeArrowheads="1"/>
            </p:cNvSpPr>
            <p:nvPr/>
          </p:nvSpPr>
          <p:spPr bwMode="auto">
            <a:xfrm>
              <a:off x="181503" y="171837"/>
              <a:ext cx="820724" cy="738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dirty="0">
                  <a:solidFill>
                    <a:schemeClr val="bg1"/>
                  </a:solidFill>
                  <a:latin typeface="+mj-lt"/>
                  <a:ea typeface="方正兰亭黑_GBK" pitchFamily="2" charset="-122"/>
                  <a:sym typeface="Arial" pitchFamily="34" charset="0"/>
                </a:rPr>
                <a:t>02</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16" name="组合 10"/>
          <p:cNvGrpSpPr>
            <a:grpSpLocks/>
          </p:cNvGrpSpPr>
          <p:nvPr/>
        </p:nvGrpSpPr>
        <p:grpSpPr bwMode="auto">
          <a:xfrm>
            <a:off x="3918498" y="1395844"/>
            <a:ext cx="903842" cy="788437"/>
            <a:chOff x="0" y="0"/>
            <a:chExt cx="1203960" cy="1051560"/>
          </a:xfrm>
        </p:grpSpPr>
        <p:sp>
          <p:nvSpPr>
            <p:cNvPr id="17" name="六边形 7"/>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0" name="文本框 44"/>
            <p:cNvSpPr>
              <a:spLocks noChangeArrowheads="1"/>
            </p:cNvSpPr>
            <p:nvPr/>
          </p:nvSpPr>
          <p:spPr bwMode="auto">
            <a:xfrm>
              <a:off x="160817" y="110282"/>
              <a:ext cx="882327"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dirty="0">
                  <a:solidFill>
                    <a:schemeClr val="bg1"/>
                  </a:solidFill>
                  <a:latin typeface="+mj-lt"/>
                  <a:ea typeface="方正兰亭黑_GBK" pitchFamily="2" charset="-122"/>
                  <a:sym typeface="Arial" pitchFamily="34" charset="0"/>
                </a:rPr>
                <a:t>01</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21" name="组合 18"/>
          <p:cNvGrpSpPr>
            <a:grpSpLocks/>
          </p:cNvGrpSpPr>
          <p:nvPr/>
        </p:nvGrpSpPr>
        <p:grpSpPr bwMode="auto">
          <a:xfrm>
            <a:off x="4894981" y="2982246"/>
            <a:ext cx="902650" cy="788437"/>
            <a:chOff x="0" y="0"/>
            <a:chExt cx="1203960" cy="1051560"/>
          </a:xfrm>
        </p:grpSpPr>
        <p:sp>
          <p:nvSpPr>
            <p:cNvPr id="22" name="六边形 5"/>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3" name="文本框 45"/>
            <p:cNvSpPr>
              <a:spLocks noChangeArrowheads="1"/>
            </p:cNvSpPr>
            <p:nvPr/>
          </p:nvSpPr>
          <p:spPr bwMode="auto">
            <a:xfrm>
              <a:off x="138875" y="110282"/>
              <a:ext cx="926211"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a:solidFill>
                    <a:schemeClr val="bg1"/>
                  </a:solidFill>
                  <a:latin typeface="+mj-lt"/>
                  <a:ea typeface="方正兰亭黑_GBK" pitchFamily="2" charset="-122"/>
                  <a:sym typeface="Arial" pitchFamily="34" charset="0"/>
                </a:rPr>
                <a:t>03</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24" name="组合 41"/>
          <p:cNvGrpSpPr>
            <a:grpSpLocks/>
          </p:cNvGrpSpPr>
          <p:nvPr/>
        </p:nvGrpSpPr>
        <p:grpSpPr bwMode="auto">
          <a:xfrm>
            <a:off x="2939635" y="2983437"/>
            <a:ext cx="902650" cy="788437"/>
            <a:chOff x="0" y="0"/>
            <a:chExt cx="1203960" cy="1051560"/>
          </a:xfrm>
        </p:grpSpPr>
        <p:sp>
          <p:nvSpPr>
            <p:cNvPr id="25" name="六边形 4"/>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6" name="文本框 46"/>
            <p:cNvSpPr>
              <a:spLocks noChangeArrowheads="1"/>
            </p:cNvSpPr>
            <p:nvPr/>
          </p:nvSpPr>
          <p:spPr bwMode="auto">
            <a:xfrm>
              <a:off x="191617" y="110282"/>
              <a:ext cx="820726" cy="86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000" b="1" dirty="0">
                  <a:solidFill>
                    <a:schemeClr val="bg1"/>
                  </a:solidFill>
                  <a:latin typeface="+mj-lt"/>
                  <a:ea typeface="方正兰亭黑_GBK" pitchFamily="2" charset="-122"/>
                  <a:sym typeface="Arial" pitchFamily="34" charset="0"/>
                </a:rPr>
                <a:t>05</a:t>
              </a:r>
              <a:endParaRPr lang="zh-CN" altLang="en-US" sz="3000" b="1" baseline="-3000" dirty="0">
                <a:solidFill>
                  <a:schemeClr val="bg1"/>
                </a:solidFill>
                <a:latin typeface="+mj-lt"/>
                <a:ea typeface="方正兰亭黑_GBK" pitchFamily="2" charset="-122"/>
                <a:sym typeface="Arial" pitchFamily="34" charset="0"/>
              </a:endParaRPr>
            </a:p>
          </p:txBody>
        </p:sp>
      </p:grpSp>
      <p:grpSp>
        <p:nvGrpSpPr>
          <p:cNvPr id="27" name="组合 22"/>
          <p:cNvGrpSpPr>
            <a:grpSpLocks/>
          </p:cNvGrpSpPr>
          <p:nvPr/>
        </p:nvGrpSpPr>
        <p:grpSpPr bwMode="auto">
          <a:xfrm>
            <a:off x="2928917" y="1965138"/>
            <a:ext cx="903841" cy="788437"/>
            <a:chOff x="0" y="0"/>
            <a:chExt cx="1203960" cy="1051560"/>
          </a:xfrm>
        </p:grpSpPr>
        <p:sp>
          <p:nvSpPr>
            <p:cNvPr id="28" name="六边形 3"/>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9" name="文本框 47"/>
            <p:cNvSpPr>
              <a:spLocks noChangeArrowheads="1"/>
            </p:cNvSpPr>
            <p:nvPr/>
          </p:nvSpPr>
          <p:spPr bwMode="auto">
            <a:xfrm>
              <a:off x="181504" y="171837"/>
              <a:ext cx="820724" cy="738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a:solidFill>
                    <a:schemeClr val="bg1"/>
                  </a:solidFill>
                  <a:latin typeface="+mj-lt"/>
                  <a:ea typeface="方正兰亭黑_GBK" pitchFamily="2" charset="-122"/>
                  <a:sym typeface="Arial" pitchFamily="34" charset="0"/>
                </a:rPr>
                <a:t>06</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30" name="组合 66"/>
          <p:cNvGrpSpPr>
            <a:grpSpLocks/>
          </p:cNvGrpSpPr>
          <p:nvPr/>
        </p:nvGrpSpPr>
        <p:grpSpPr bwMode="auto">
          <a:xfrm>
            <a:off x="3918498" y="3511047"/>
            <a:ext cx="903842" cy="789628"/>
            <a:chOff x="0" y="0"/>
            <a:chExt cx="1203960" cy="1051560"/>
          </a:xfrm>
        </p:grpSpPr>
        <p:sp>
          <p:nvSpPr>
            <p:cNvPr id="31" name="六边形 8"/>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32" name="文本框 48"/>
            <p:cNvSpPr>
              <a:spLocks noChangeArrowheads="1"/>
            </p:cNvSpPr>
            <p:nvPr/>
          </p:nvSpPr>
          <p:spPr bwMode="auto">
            <a:xfrm>
              <a:off x="167429" y="171837"/>
              <a:ext cx="820723" cy="73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000" b="1">
                  <a:solidFill>
                    <a:schemeClr val="bg1"/>
                  </a:solidFill>
                  <a:latin typeface="+mj-lt"/>
                  <a:ea typeface="方正兰亭黑_GBK" pitchFamily="2" charset="-122"/>
                  <a:sym typeface="Arial" pitchFamily="34" charset="0"/>
                </a:rPr>
                <a:t>04</a:t>
              </a:r>
              <a:endParaRPr lang="zh-CN" altLang="en-US" sz="3000" b="1" baseline="-3000">
                <a:solidFill>
                  <a:schemeClr val="bg1"/>
                </a:solidFill>
                <a:latin typeface="+mj-lt"/>
                <a:ea typeface="方正兰亭黑_GBK" pitchFamily="2" charset="-122"/>
                <a:sym typeface="Arial" pitchFamily="34" charset="0"/>
              </a:endParaRPr>
            </a:p>
          </p:txBody>
        </p:sp>
      </p:grpSp>
      <p:grpSp>
        <p:nvGrpSpPr>
          <p:cNvPr id="33" name="组合 2"/>
          <p:cNvGrpSpPr>
            <a:grpSpLocks/>
          </p:cNvGrpSpPr>
          <p:nvPr/>
        </p:nvGrpSpPr>
        <p:grpSpPr bwMode="auto">
          <a:xfrm>
            <a:off x="3662470" y="2255740"/>
            <a:ext cx="1415899" cy="1194566"/>
            <a:chOff x="0" y="0"/>
            <a:chExt cx="1887055" cy="1592580"/>
          </a:xfrm>
        </p:grpSpPr>
        <p:sp>
          <p:nvSpPr>
            <p:cNvPr id="34" name="六边形 6"/>
            <p:cNvSpPr>
              <a:spLocks noChangeArrowheads="1"/>
            </p:cNvSpPr>
            <p:nvPr/>
          </p:nvSpPr>
          <p:spPr bwMode="auto">
            <a:xfrm>
              <a:off x="0" y="0"/>
              <a:ext cx="1887055" cy="1592580"/>
            </a:xfrm>
            <a:prstGeom prst="hexagon">
              <a:avLst>
                <a:gd name="adj" fmla="val 24998"/>
                <a:gd name="vf" fmla="val 115470"/>
              </a:avLst>
            </a:prstGeom>
            <a:solidFill>
              <a:srgbClr val="0070C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ea typeface="方正兰亭黑_GBK" pitchFamily="2" charset="-122"/>
                <a:sym typeface="Arial" pitchFamily="34" charset="0"/>
              </a:endParaRPr>
            </a:p>
          </p:txBody>
        </p:sp>
        <p:grpSp>
          <p:nvGrpSpPr>
            <p:cNvPr id="35" name="组合 49"/>
            <p:cNvGrpSpPr>
              <a:grpSpLocks/>
            </p:cNvGrpSpPr>
            <p:nvPr/>
          </p:nvGrpSpPr>
          <p:grpSpPr bwMode="auto">
            <a:xfrm>
              <a:off x="445971" y="443715"/>
              <a:ext cx="966085" cy="648000"/>
              <a:chOff x="0" y="0"/>
              <a:chExt cx="935038" cy="568325"/>
            </a:xfrm>
          </p:grpSpPr>
          <p:sp>
            <p:nvSpPr>
              <p:cNvPr id="36"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7"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8"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9"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0"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1"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sp>
        <p:nvSpPr>
          <p:cNvPr id="42" name="矩形 65"/>
          <p:cNvSpPr>
            <a:spLocks noChangeArrowheads="1"/>
          </p:cNvSpPr>
          <p:nvPr/>
        </p:nvSpPr>
        <p:spPr bwMode="auto">
          <a:xfrm>
            <a:off x="2282296" y="1033782"/>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43" name="矩形 47"/>
          <p:cNvSpPr>
            <a:spLocks noChangeArrowheads="1"/>
          </p:cNvSpPr>
          <p:nvPr/>
        </p:nvSpPr>
        <p:spPr bwMode="auto">
          <a:xfrm>
            <a:off x="762794" y="1307710"/>
            <a:ext cx="2440015" cy="45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在此录入上述图表的综合描述说明，在此录入上述图表的综合描述说明。</a:t>
            </a:r>
            <a:endParaRPr lang="zh-CN" altLang="en-US"/>
          </a:p>
        </p:txBody>
      </p:sp>
      <p:sp>
        <p:nvSpPr>
          <p:cNvPr id="44" name="矩形 69"/>
          <p:cNvSpPr>
            <a:spLocks noChangeArrowheads="1"/>
          </p:cNvSpPr>
          <p:nvPr/>
        </p:nvSpPr>
        <p:spPr bwMode="auto">
          <a:xfrm>
            <a:off x="1503492" y="2050889"/>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45" name="矩形 47"/>
          <p:cNvSpPr>
            <a:spLocks noChangeArrowheads="1"/>
          </p:cNvSpPr>
          <p:nvPr/>
        </p:nvSpPr>
        <p:spPr bwMode="auto">
          <a:xfrm>
            <a:off x="791374" y="2324818"/>
            <a:ext cx="161953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6" name="矩形 72"/>
          <p:cNvSpPr>
            <a:spLocks noChangeArrowheads="1"/>
          </p:cNvSpPr>
          <p:nvPr/>
        </p:nvSpPr>
        <p:spPr bwMode="auto">
          <a:xfrm>
            <a:off x="1503492" y="3115637"/>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r"/>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47" name="矩形 47"/>
          <p:cNvSpPr>
            <a:spLocks noChangeArrowheads="1"/>
          </p:cNvSpPr>
          <p:nvPr/>
        </p:nvSpPr>
        <p:spPr bwMode="auto">
          <a:xfrm>
            <a:off x="791374" y="3389565"/>
            <a:ext cx="161953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8" name="矩形 76"/>
          <p:cNvSpPr>
            <a:spLocks noChangeArrowheads="1"/>
          </p:cNvSpPr>
          <p:nvPr/>
        </p:nvSpPr>
        <p:spPr bwMode="auto">
          <a:xfrm>
            <a:off x="6325170" y="1606649"/>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49" name="矩形 47"/>
          <p:cNvSpPr>
            <a:spLocks noChangeArrowheads="1"/>
          </p:cNvSpPr>
          <p:nvPr/>
        </p:nvSpPr>
        <p:spPr bwMode="auto">
          <a:xfrm>
            <a:off x="6304926" y="1892487"/>
            <a:ext cx="1655256"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50" name="矩形 78"/>
          <p:cNvSpPr>
            <a:spLocks noChangeArrowheads="1"/>
          </p:cNvSpPr>
          <p:nvPr/>
        </p:nvSpPr>
        <p:spPr bwMode="auto">
          <a:xfrm>
            <a:off x="6318025" y="2870292"/>
            <a:ext cx="90741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51" name="矩形 47"/>
          <p:cNvSpPr>
            <a:spLocks noChangeArrowheads="1"/>
          </p:cNvSpPr>
          <p:nvPr/>
        </p:nvSpPr>
        <p:spPr bwMode="auto">
          <a:xfrm>
            <a:off x="6318025" y="3156131"/>
            <a:ext cx="1655256"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52" name="矩形 80"/>
          <p:cNvSpPr>
            <a:spLocks noChangeArrowheads="1"/>
          </p:cNvSpPr>
          <p:nvPr/>
        </p:nvSpPr>
        <p:spPr bwMode="auto">
          <a:xfrm>
            <a:off x="5451099" y="4030319"/>
            <a:ext cx="908604" cy="3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r>
              <a:rPr lang="zh-CN" altLang="en-US" sz="1500">
                <a:latin typeface="方正兰亭黑_GBK" pitchFamily="2" charset="-122"/>
                <a:ea typeface="方正兰亭黑_GBK" pitchFamily="2" charset="-122"/>
                <a:sym typeface="方正兰亭黑_GBK" pitchFamily="2" charset="-122"/>
              </a:rPr>
              <a:t>添加标题</a:t>
            </a:r>
            <a:endParaRPr lang="en-US" sz="1500">
              <a:latin typeface="方正兰亭黑_GBK" pitchFamily="2" charset="-122"/>
              <a:ea typeface="方正兰亭黑_GBK" pitchFamily="2" charset="-122"/>
              <a:sym typeface="方正兰亭黑_GBK" pitchFamily="2" charset="-122"/>
            </a:endParaRPr>
          </a:p>
        </p:txBody>
      </p:sp>
      <p:sp>
        <p:nvSpPr>
          <p:cNvPr id="53" name="矩形 47"/>
          <p:cNvSpPr>
            <a:spLocks noChangeArrowheads="1"/>
          </p:cNvSpPr>
          <p:nvPr/>
        </p:nvSpPr>
        <p:spPr bwMode="auto">
          <a:xfrm>
            <a:off x="5451099" y="4316157"/>
            <a:ext cx="2187558" cy="45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nSpc>
                <a:spcPct val="120000"/>
              </a:lnSpc>
            </a:pPr>
            <a:r>
              <a:rPr lang="zh-CN" altLang="en-US" sz="1100">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grpSp>
        <p:nvGrpSpPr>
          <p:cNvPr id="54" name="组合 61"/>
          <p:cNvGrpSpPr>
            <a:grpSpLocks/>
          </p:cNvGrpSpPr>
          <p:nvPr/>
        </p:nvGrpSpPr>
        <p:grpSpPr bwMode="auto">
          <a:xfrm flipH="1">
            <a:off x="5605908" y="1778153"/>
            <a:ext cx="663293" cy="196513"/>
            <a:chOff x="0" y="0"/>
            <a:chExt cx="1505426" cy="262890"/>
          </a:xfrm>
        </p:grpSpPr>
        <p:sp>
          <p:nvSpPr>
            <p:cNvPr id="55" name="直接连接符 62"/>
            <p:cNvSpPr>
              <a:spLocks noChangeShapeType="1"/>
            </p:cNvSpPr>
            <p:nvPr/>
          </p:nvSpPr>
          <p:spPr bwMode="auto">
            <a:xfrm flipH="1" flipV="1">
              <a:off x="1154906" y="0"/>
              <a:ext cx="350520" cy="2628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直接连接符 63"/>
            <p:cNvSpPr>
              <a:spLocks noChangeShapeType="1"/>
            </p:cNvSpPr>
            <p:nvPr/>
          </p:nvSpPr>
          <p:spPr bwMode="auto">
            <a:xfrm flipH="1">
              <a:off x="0" y="2381"/>
              <a:ext cx="1157287"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9451343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3" presetClass="entr" presetSubtype="528" fill="hold" nodeType="after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p:cTn id="15" dur="350" fill="hold"/>
                                        <p:tgtEl>
                                          <p:spTgt spid="33"/>
                                        </p:tgtEl>
                                        <p:attrNameLst>
                                          <p:attrName>ppt_w</p:attrName>
                                        </p:attrNameLst>
                                      </p:cBhvr>
                                      <p:tavLst>
                                        <p:tav tm="0">
                                          <p:val>
                                            <p:fltVal val="0"/>
                                          </p:val>
                                        </p:tav>
                                        <p:tav tm="100000">
                                          <p:val>
                                            <p:strVal val="#ppt_w"/>
                                          </p:val>
                                        </p:tav>
                                      </p:tavLst>
                                    </p:anim>
                                    <p:anim calcmode="lin" valueType="num">
                                      <p:cBhvr>
                                        <p:cTn id="16" dur="350" fill="hold"/>
                                        <p:tgtEl>
                                          <p:spTgt spid="33"/>
                                        </p:tgtEl>
                                        <p:attrNameLst>
                                          <p:attrName>ppt_h</p:attrName>
                                        </p:attrNameLst>
                                      </p:cBhvr>
                                      <p:tavLst>
                                        <p:tav tm="0">
                                          <p:val>
                                            <p:fltVal val="0"/>
                                          </p:val>
                                        </p:tav>
                                        <p:tav tm="100000">
                                          <p:val>
                                            <p:strVal val="#ppt_h"/>
                                          </p:val>
                                        </p:tav>
                                      </p:tavLst>
                                    </p:anim>
                                    <p:anim calcmode="lin" valueType="num">
                                      <p:cBhvr>
                                        <p:cTn id="17" dur="350" fill="hold"/>
                                        <p:tgtEl>
                                          <p:spTgt spid="33"/>
                                        </p:tgtEl>
                                        <p:attrNameLst>
                                          <p:attrName>ppt_x</p:attrName>
                                        </p:attrNameLst>
                                      </p:cBhvr>
                                      <p:tavLst>
                                        <p:tav tm="0">
                                          <p:val>
                                            <p:fltVal val="0.5"/>
                                          </p:val>
                                        </p:tav>
                                        <p:tav tm="100000">
                                          <p:val>
                                            <p:strVal val="#ppt_x"/>
                                          </p:val>
                                        </p:tav>
                                      </p:tavLst>
                                    </p:anim>
                                    <p:anim calcmode="lin" valueType="num">
                                      <p:cBhvr>
                                        <p:cTn id="18" dur="350" fill="hold"/>
                                        <p:tgtEl>
                                          <p:spTgt spid="33"/>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6"/>
                                        </p:tgtEl>
                                        <p:attrNameLst>
                                          <p:attrName>style.visibility</p:attrName>
                                        </p:attrNameLst>
                                      </p:cBhvr>
                                      <p:to>
                                        <p:strVal val="visible"/>
                                      </p:to>
                                    </p:set>
                                    <p:anim calcmode="lin" valueType="num">
                                      <p:cBhvr>
                                        <p:cTn id="21" dur="350" fill="hold"/>
                                        <p:tgtEl>
                                          <p:spTgt spid="16"/>
                                        </p:tgtEl>
                                        <p:attrNameLst>
                                          <p:attrName>ppt_x</p:attrName>
                                        </p:attrNameLst>
                                      </p:cBhvr>
                                      <p:tavLst>
                                        <p:tav tm="0">
                                          <p:val>
                                            <p:strVal val="#ppt_x"/>
                                          </p:val>
                                        </p:tav>
                                        <p:tav tm="100000">
                                          <p:val>
                                            <p:strVal val="#ppt_x"/>
                                          </p:val>
                                        </p:tav>
                                      </p:tavLst>
                                    </p:anim>
                                    <p:anim calcmode="lin" valueType="num">
                                      <p:cBhvr>
                                        <p:cTn id="22" dur="35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1820"/>
                            </p:stCondLst>
                            <p:childTnLst>
                              <p:par>
                                <p:cTn id="24" presetID="22" presetClass="entr" presetSubtype="2" fill="hold" nodeType="afterEffect">
                                  <p:stCondLst>
                                    <p:cond delay="150"/>
                                  </p:stCondLst>
                                  <p:childTnLst>
                                    <p:set>
                                      <p:cBhvr>
                                        <p:cTn id="25" dur="1" fill="hold">
                                          <p:stCondLst>
                                            <p:cond delay="0"/>
                                          </p:stCondLst>
                                        </p:cTn>
                                        <p:tgtEl>
                                          <p:spTgt spid="10"/>
                                        </p:tgtEl>
                                        <p:attrNameLst>
                                          <p:attrName>style.visibility</p:attrName>
                                        </p:attrNameLst>
                                      </p:cBhvr>
                                      <p:to>
                                        <p:strVal val="visible"/>
                                      </p:to>
                                    </p:set>
                                    <p:animEffect>
                                      <p:cBhvr>
                                        <p:cTn id="26" dur="500"/>
                                        <p:tgtEl>
                                          <p:spTgt spid="10"/>
                                        </p:tgtEl>
                                      </p:cBhvr>
                                    </p:animEffect>
                                  </p:childTnLst>
                                </p:cTn>
                              </p:par>
                            </p:childTnLst>
                          </p:cTn>
                        </p:par>
                        <p:par>
                          <p:cTn id="27" fill="hold">
                            <p:stCondLst>
                              <p:cond delay="2470"/>
                            </p:stCondLst>
                            <p:childTnLst>
                              <p:par>
                                <p:cTn id="28" presetID="22" presetClass="entr" presetSubtype="2"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p:cBhvr>
                                        <p:cTn id="30" dur="400"/>
                                        <p:tgtEl>
                                          <p:spTgt spid="4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p:cBhvr>
                                        <p:cTn id="33" dur="400"/>
                                        <p:tgtEl>
                                          <p:spTgt spid="43"/>
                                        </p:tgtEl>
                                      </p:cBhvr>
                                    </p:animEffect>
                                  </p:childTnLst>
                                </p:cTn>
                              </p:par>
                            </p:childTnLst>
                          </p:cTn>
                        </p:par>
                        <p:par>
                          <p:cTn id="34" fill="hold">
                            <p:stCondLst>
                              <p:cond delay="2870"/>
                            </p:stCondLst>
                            <p:childTnLst>
                              <p:par>
                                <p:cTn id="35" presetID="2" presetClass="entr" presetSubtype="2" fill="hold" nodeType="afterEffect">
                                  <p:stCondLst>
                                    <p:cond delay="150"/>
                                  </p:stCondLst>
                                  <p:childTnLst>
                                    <p:set>
                                      <p:cBhvr>
                                        <p:cTn id="36" dur="1" fill="hold">
                                          <p:stCondLst>
                                            <p:cond delay="0"/>
                                          </p:stCondLst>
                                        </p:cTn>
                                        <p:tgtEl>
                                          <p:spTgt spid="13"/>
                                        </p:tgtEl>
                                        <p:attrNameLst>
                                          <p:attrName>style.visibility</p:attrName>
                                        </p:attrNameLst>
                                      </p:cBhvr>
                                      <p:to>
                                        <p:strVal val="visible"/>
                                      </p:to>
                                    </p:set>
                                    <p:anim calcmode="lin" valueType="num">
                                      <p:cBhvr>
                                        <p:cTn id="37" dur="350" fill="hold"/>
                                        <p:tgtEl>
                                          <p:spTgt spid="13"/>
                                        </p:tgtEl>
                                        <p:attrNameLst>
                                          <p:attrName>ppt_x</p:attrName>
                                        </p:attrNameLst>
                                      </p:cBhvr>
                                      <p:tavLst>
                                        <p:tav tm="0">
                                          <p:val>
                                            <p:strVal val="1+#ppt_w/2"/>
                                          </p:val>
                                        </p:tav>
                                        <p:tav tm="100000">
                                          <p:val>
                                            <p:strVal val="#ppt_x"/>
                                          </p:val>
                                        </p:tav>
                                      </p:tavLst>
                                    </p:anim>
                                    <p:anim calcmode="lin" valueType="num">
                                      <p:cBhvr>
                                        <p:cTn id="38" dur="35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370"/>
                            </p:stCondLst>
                            <p:childTnLst>
                              <p:par>
                                <p:cTn id="40" presetID="2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p:cBhvr>
                                        <p:cTn id="42" dur="500"/>
                                        <p:tgtEl>
                                          <p:spTgt spid="54"/>
                                        </p:tgtEl>
                                      </p:cBhvr>
                                    </p:animEffect>
                                  </p:childTnLst>
                                </p:cTn>
                              </p:par>
                            </p:childTnLst>
                          </p:cTn>
                        </p:par>
                        <p:par>
                          <p:cTn id="43" fill="hold">
                            <p:stCondLst>
                              <p:cond delay="387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p:cBhvr>
                                        <p:cTn id="46" dur="400"/>
                                        <p:tgtEl>
                                          <p:spTgt spid="4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p:cBhvr>
                                        <p:cTn id="49" dur="400"/>
                                        <p:tgtEl>
                                          <p:spTgt spid="49"/>
                                        </p:tgtEl>
                                      </p:cBhvr>
                                    </p:animEffect>
                                  </p:childTnLst>
                                </p:cTn>
                              </p:par>
                            </p:childTnLst>
                          </p:cTn>
                        </p:par>
                        <p:par>
                          <p:cTn id="50" fill="hold">
                            <p:stCondLst>
                              <p:cond delay="4270"/>
                            </p:stCondLst>
                            <p:childTnLst>
                              <p:par>
                                <p:cTn id="51" presetID="2" presetClass="entr" presetSubtype="2" fill="hold" nodeType="afterEffect">
                                  <p:stCondLst>
                                    <p:cond delay="15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50" fill="hold"/>
                                        <p:tgtEl>
                                          <p:spTgt spid="21"/>
                                        </p:tgtEl>
                                        <p:attrNameLst>
                                          <p:attrName>ppt_x</p:attrName>
                                        </p:attrNameLst>
                                      </p:cBhvr>
                                      <p:tavLst>
                                        <p:tav tm="0">
                                          <p:val>
                                            <p:strVal val="1+#ppt_w/2"/>
                                          </p:val>
                                        </p:tav>
                                        <p:tav tm="100000">
                                          <p:val>
                                            <p:strVal val="#ppt_x"/>
                                          </p:val>
                                        </p:tav>
                                      </p:tavLst>
                                    </p:anim>
                                    <p:anim calcmode="lin" valueType="num">
                                      <p:cBhvr>
                                        <p:cTn id="54" dur="35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4770"/>
                            </p:stCondLst>
                            <p:childTnLst>
                              <p:par>
                                <p:cTn id="56" presetID="22" presetClass="entr" presetSubtype="8"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p:cBhvr>
                                        <p:cTn id="58" dur="350"/>
                                        <p:tgtEl>
                                          <p:spTgt spid="4"/>
                                        </p:tgtEl>
                                      </p:cBhvr>
                                    </p:animEffect>
                                  </p:childTnLst>
                                </p:cTn>
                              </p:par>
                            </p:childTnLst>
                          </p:cTn>
                        </p:par>
                        <p:par>
                          <p:cTn id="59" fill="hold">
                            <p:stCondLst>
                              <p:cond delay="5120"/>
                            </p:stCondLst>
                            <p:childTnLst>
                              <p:par>
                                <p:cTn id="60" presetID="22" presetClass="entr" presetSubtype="8"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p:cBhvr>
                                        <p:cTn id="62" dur="400"/>
                                        <p:tgtEl>
                                          <p:spTgt spid="50"/>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p:cBhvr>
                                        <p:cTn id="65" dur="400"/>
                                        <p:tgtEl>
                                          <p:spTgt spid="51"/>
                                        </p:tgtEl>
                                      </p:cBhvr>
                                    </p:animEffect>
                                  </p:childTnLst>
                                </p:cTn>
                              </p:par>
                            </p:childTnLst>
                          </p:cTn>
                        </p:par>
                        <p:par>
                          <p:cTn id="66" fill="hold">
                            <p:stCondLst>
                              <p:cond delay="5520"/>
                            </p:stCondLst>
                            <p:childTnLst>
                              <p:par>
                                <p:cTn id="67" presetID="2" presetClass="entr" presetSubtype="4" fill="hold" nodeType="afterEffect">
                                  <p:stCondLst>
                                    <p:cond delay="150"/>
                                  </p:stCondLst>
                                  <p:childTnLst>
                                    <p:set>
                                      <p:cBhvr>
                                        <p:cTn id="68" dur="1" fill="hold">
                                          <p:stCondLst>
                                            <p:cond delay="0"/>
                                          </p:stCondLst>
                                        </p:cTn>
                                        <p:tgtEl>
                                          <p:spTgt spid="30"/>
                                        </p:tgtEl>
                                        <p:attrNameLst>
                                          <p:attrName>style.visibility</p:attrName>
                                        </p:attrNameLst>
                                      </p:cBhvr>
                                      <p:to>
                                        <p:strVal val="visible"/>
                                      </p:to>
                                    </p:set>
                                    <p:anim calcmode="lin" valueType="num">
                                      <p:cBhvr>
                                        <p:cTn id="69" dur="350" fill="hold"/>
                                        <p:tgtEl>
                                          <p:spTgt spid="30"/>
                                        </p:tgtEl>
                                        <p:attrNameLst>
                                          <p:attrName>ppt_x</p:attrName>
                                        </p:attrNameLst>
                                      </p:cBhvr>
                                      <p:tavLst>
                                        <p:tav tm="0">
                                          <p:val>
                                            <p:strVal val="#ppt_x"/>
                                          </p:val>
                                        </p:tav>
                                        <p:tav tm="100000">
                                          <p:val>
                                            <p:strVal val="#ppt_x"/>
                                          </p:val>
                                        </p:tav>
                                      </p:tavLst>
                                    </p:anim>
                                    <p:anim calcmode="lin" valueType="num">
                                      <p:cBhvr>
                                        <p:cTn id="70" dur="350" fill="hold"/>
                                        <p:tgtEl>
                                          <p:spTgt spid="30"/>
                                        </p:tgtEl>
                                        <p:attrNameLst>
                                          <p:attrName>ppt_y</p:attrName>
                                        </p:attrNameLst>
                                      </p:cBhvr>
                                      <p:tavLst>
                                        <p:tav tm="0">
                                          <p:val>
                                            <p:strVal val="1+#ppt_h/2"/>
                                          </p:val>
                                        </p:tav>
                                        <p:tav tm="100000">
                                          <p:val>
                                            <p:strVal val="#ppt_y"/>
                                          </p:val>
                                        </p:tav>
                                      </p:tavLst>
                                    </p:anim>
                                  </p:childTnLst>
                                </p:cTn>
                              </p:par>
                            </p:childTnLst>
                          </p:cTn>
                        </p:par>
                        <p:par>
                          <p:cTn id="71" fill="hold">
                            <p:stCondLst>
                              <p:cond delay="6020"/>
                            </p:stCondLst>
                            <p:childTnLst>
                              <p:par>
                                <p:cTn id="72" presetID="22" presetClass="entr" presetSubtype="8"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p:cBhvr>
                                        <p:cTn id="74" dur="500"/>
                                        <p:tgtEl>
                                          <p:spTgt spid="5"/>
                                        </p:tgtEl>
                                      </p:cBhvr>
                                    </p:animEffect>
                                  </p:childTnLst>
                                </p:cTn>
                              </p:par>
                            </p:childTnLst>
                          </p:cTn>
                        </p:par>
                        <p:par>
                          <p:cTn id="75" fill="hold">
                            <p:stCondLst>
                              <p:cond delay="6520"/>
                            </p:stCondLst>
                            <p:childTnLst>
                              <p:par>
                                <p:cTn id="76" presetID="22" presetClass="entr" presetSubtype="8"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p:cBhvr>
                                        <p:cTn id="78" dur="400"/>
                                        <p:tgtEl>
                                          <p:spTgt spid="5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p:cBhvr>
                                        <p:cTn id="81" dur="400"/>
                                        <p:tgtEl>
                                          <p:spTgt spid="53"/>
                                        </p:tgtEl>
                                      </p:cBhvr>
                                    </p:animEffect>
                                  </p:childTnLst>
                                </p:cTn>
                              </p:par>
                            </p:childTnLst>
                          </p:cTn>
                        </p:par>
                        <p:par>
                          <p:cTn id="82" fill="hold">
                            <p:stCondLst>
                              <p:cond delay="6920"/>
                            </p:stCondLst>
                            <p:childTnLst>
                              <p:par>
                                <p:cTn id="83" presetID="2" presetClass="entr" presetSubtype="8" fill="hold" nodeType="afterEffect">
                                  <p:stCondLst>
                                    <p:cond delay="150"/>
                                  </p:stCondLst>
                                  <p:childTnLst>
                                    <p:set>
                                      <p:cBhvr>
                                        <p:cTn id="84" dur="1" fill="hold">
                                          <p:stCondLst>
                                            <p:cond delay="0"/>
                                          </p:stCondLst>
                                        </p:cTn>
                                        <p:tgtEl>
                                          <p:spTgt spid="24"/>
                                        </p:tgtEl>
                                        <p:attrNameLst>
                                          <p:attrName>style.visibility</p:attrName>
                                        </p:attrNameLst>
                                      </p:cBhvr>
                                      <p:to>
                                        <p:strVal val="visible"/>
                                      </p:to>
                                    </p:set>
                                    <p:anim calcmode="lin" valueType="num">
                                      <p:cBhvr>
                                        <p:cTn id="85" dur="350" fill="hold"/>
                                        <p:tgtEl>
                                          <p:spTgt spid="24"/>
                                        </p:tgtEl>
                                        <p:attrNameLst>
                                          <p:attrName>ppt_x</p:attrName>
                                        </p:attrNameLst>
                                      </p:cBhvr>
                                      <p:tavLst>
                                        <p:tav tm="0">
                                          <p:val>
                                            <p:strVal val="0-#ppt_w/2"/>
                                          </p:val>
                                        </p:tav>
                                        <p:tav tm="100000">
                                          <p:val>
                                            <p:strVal val="#ppt_x"/>
                                          </p:val>
                                        </p:tav>
                                      </p:tavLst>
                                    </p:anim>
                                    <p:anim calcmode="lin" valueType="num">
                                      <p:cBhvr>
                                        <p:cTn id="86" dur="35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7420"/>
                            </p:stCondLst>
                            <p:childTnLst>
                              <p:par>
                                <p:cTn id="88" presetID="22" presetClass="entr" presetSubtype="2" fill="hold" grpId="0"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p:cBhvr>
                                        <p:cTn id="90" dur="350"/>
                                        <p:tgtEl>
                                          <p:spTgt spid="8"/>
                                        </p:tgtEl>
                                      </p:cBhvr>
                                    </p:animEffect>
                                  </p:childTnLst>
                                </p:cTn>
                              </p:par>
                            </p:childTnLst>
                          </p:cTn>
                        </p:par>
                        <p:par>
                          <p:cTn id="91" fill="hold">
                            <p:stCondLst>
                              <p:cond delay="7770"/>
                            </p:stCondLst>
                            <p:childTnLst>
                              <p:par>
                                <p:cTn id="92" presetID="22" presetClass="entr" presetSubtype="2" fill="hold" grpId="0" nodeType="afterEffect">
                                  <p:stCondLst>
                                    <p:cond delay="0"/>
                                  </p:stCondLst>
                                  <p:childTnLst>
                                    <p:set>
                                      <p:cBhvr>
                                        <p:cTn id="93" dur="1" fill="hold">
                                          <p:stCondLst>
                                            <p:cond delay="0"/>
                                          </p:stCondLst>
                                        </p:cTn>
                                        <p:tgtEl>
                                          <p:spTgt spid="46"/>
                                        </p:tgtEl>
                                        <p:attrNameLst>
                                          <p:attrName>style.visibility</p:attrName>
                                        </p:attrNameLst>
                                      </p:cBhvr>
                                      <p:to>
                                        <p:strVal val="visible"/>
                                      </p:to>
                                    </p:set>
                                    <p:animEffect>
                                      <p:cBhvr>
                                        <p:cTn id="94" dur="400"/>
                                        <p:tgtEl>
                                          <p:spTgt spid="46"/>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p:cBhvr>
                                        <p:cTn id="97" dur="400"/>
                                        <p:tgtEl>
                                          <p:spTgt spid="47"/>
                                        </p:tgtEl>
                                      </p:cBhvr>
                                    </p:animEffect>
                                  </p:childTnLst>
                                </p:cTn>
                              </p:par>
                            </p:childTnLst>
                          </p:cTn>
                        </p:par>
                        <p:par>
                          <p:cTn id="98" fill="hold">
                            <p:stCondLst>
                              <p:cond delay="8170"/>
                            </p:stCondLst>
                            <p:childTnLst>
                              <p:par>
                                <p:cTn id="99" presetID="2" presetClass="entr" presetSubtype="8" fill="hold" nodeType="afterEffect">
                                  <p:stCondLst>
                                    <p:cond delay="15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350" fill="hold"/>
                                        <p:tgtEl>
                                          <p:spTgt spid="27"/>
                                        </p:tgtEl>
                                        <p:attrNameLst>
                                          <p:attrName>ppt_x</p:attrName>
                                        </p:attrNameLst>
                                      </p:cBhvr>
                                      <p:tavLst>
                                        <p:tav tm="0">
                                          <p:val>
                                            <p:strVal val="0-#ppt_w/2"/>
                                          </p:val>
                                        </p:tav>
                                        <p:tav tm="100000">
                                          <p:val>
                                            <p:strVal val="#ppt_x"/>
                                          </p:val>
                                        </p:tav>
                                      </p:tavLst>
                                    </p:anim>
                                    <p:anim calcmode="lin" valueType="num">
                                      <p:cBhvr>
                                        <p:cTn id="102" dur="350" fill="hold"/>
                                        <p:tgtEl>
                                          <p:spTgt spid="27"/>
                                        </p:tgtEl>
                                        <p:attrNameLst>
                                          <p:attrName>ppt_y</p:attrName>
                                        </p:attrNameLst>
                                      </p:cBhvr>
                                      <p:tavLst>
                                        <p:tav tm="0">
                                          <p:val>
                                            <p:strVal val="#ppt_y"/>
                                          </p:val>
                                        </p:tav>
                                        <p:tav tm="100000">
                                          <p:val>
                                            <p:strVal val="#ppt_y"/>
                                          </p:val>
                                        </p:tav>
                                      </p:tavLst>
                                    </p:anim>
                                  </p:childTnLst>
                                </p:cTn>
                              </p:par>
                            </p:childTnLst>
                          </p:cTn>
                        </p:par>
                        <p:par>
                          <p:cTn id="103" fill="hold">
                            <p:stCondLst>
                              <p:cond delay="8670"/>
                            </p:stCondLst>
                            <p:childTnLst>
                              <p:par>
                                <p:cTn id="104" presetID="22" presetClass="entr" presetSubtype="2" fill="hold" grpId="0" nodeType="afterEffect">
                                  <p:stCondLst>
                                    <p:cond delay="0"/>
                                  </p:stCondLst>
                                  <p:childTnLst>
                                    <p:set>
                                      <p:cBhvr>
                                        <p:cTn id="105" dur="1" fill="hold">
                                          <p:stCondLst>
                                            <p:cond delay="0"/>
                                          </p:stCondLst>
                                        </p:cTn>
                                        <p:tgtEl>
                                          <p:spTgt spid="9"/>
                                        </p:tgtEl>
                                        <p:attrNameLst>
                                          <p:attrName>style.visibility</p:attrName>
                                        </p:attrNameLst>
                                      </p:cBhvr>
                                      <p:to>
                                        <p:strVal val="visible"/>
                                      </p:to>
                                    </p:set>
                                    <p:animEffect>
                                      <p:cBhvr>
                                        <p:cTn id="106" dur="350"/>
                                        <p:tgtEl>
                                          <p:spTgt spid="9"/>
                                        </p:tgtEl>
                                      </p:cBhvr>
                                    </p:animEffect>
                                  </p:childTnLst>
                                </p:cTn>
                              </p:par>
                            </p:childTnLst>
                          </p:cTn>
                        </p:par>
                        <p:par>
                          <p:cTn id="107" fill="hold">
                            <p:stCondLst>
                              <p:cond delay="9020"/>
                            </p:stCondLst>
                            <p:childTnLst>
                              <p:par>
                                <p:cTn id="108" presetID="22" presetClass="entr" presetSubtype="2" fill="hold" grpId="0" nodeType="afterEffect">
                                  <p:stCondLst>
                                    <p:cond delay="0"/>
                                  </p:stCondLst>
                                  <p:childTnLst>
                                    <p:set>
                                      <p:cBhvr>
                                        <p:cTn id="109" dur="1" fill="hold">
                                          <p:stCondLst>
                                            <p:cond delay="0"/>
                                          </p:stCondLst>
                                        </p:cTn>
                                        <p:tgtEl>
                                          <p:spTgt spid="44"/>
                                        </p:tgtEl>
                                        <p:attrNameLst>
                                          <p:attrName>style.visibility</p:attrName>
                                        </p:attrNameLst>
                                      </p:cBhvr>
                                      <p:to>
                                        <p:strVal val="visible"/>
                                      </p:to>
                                    </p:set>
                                    <p:animEffect>
                                      <p:cBhvr>
                                        <p:cTn id="110" dur="400"/>
                                        <p:tgtEl>
                                          <p:spTgt spid="44"/>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p:cBhvr>
                                        <p:cTn id="113" dur="4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8" grpId="0" animBg="1"/>
      <p:bldP spid="9" grpId="0" animBg="1"/>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4.5 </a:t>
            </a:r>
            <a:r>
              <a:rPr lang="zh-CN" altLang="en-US" sz="2000" dirty="0">
                <a:solidFill>
                  <a:schemeClr val="bg1"/>
                </a:solidFill>
                <a:latin typeface="微软雅黑" pitchFamily="34" charset="-122"/>
                <a:ea typeface="微软雅黑" pitchFamily="34" charset="-122"/>
              </a:rPr>
              <a:t>市场拓展计划</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4</a:t>
            </a:r>
            <a:endParaRPr lang="zh-CN" altLang="en-US" dirty="0">
              <a:solidFill>
                <a:schemeClr val="bg1"/>
              </a:solidFill>
              <a:latin typeface="+mj-lt"/>
            </a:endParaRPr>
          </a:p>
        </p:txBody>
      </p:sp>
      <p:sp>
        <p:nvSpPr>
          <p:cNvPr id="4" name="Freeform 6"/>
          <p:cNvSpPr>
            <a:spLocks/>
          </p:cNvSpPr>
          <p:nvPr/>
        </p:nvSpPr>
        <p:spPr bwMode="auto">
          <a:xfrm>
            <a:off x="2105960" y="4278131"/>
            <a:ext cx="1093503" cy="580413"/>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tx1">
              <a:lumMod val="75000"/>
              <a:lumOff val="25000"/>
            </a:scheme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5" name="Freeform 8"/>
          <p:cNvSpPr>
            <a:spLocks/>
          </p:cNvSpPr>
          <p:nvPr/>
        </p:nvSpPr>
        <p:spPr bwMode="auto">
          <a:xfrm>
            <a:off x="1385173" y="1075741"/>
            <a:ext cx="2592772" cy="3069268"/>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0070C0">
              <a:alpha val="69804"/>
            </a:srgb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6" name="Freeform 9"/>
          <p:cNvSpPr>
            <a:spLocks/>
          </p:cNvSpPr>
          <p:nvPr/>
        </p:nvSpPr>
        <p:spPr bwMode="auto">
          <a:xfrm>
            <a:off x="2044280" y="1075740"/>
            <a:ext cx="1773946" cy="110864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tx1">
              <a:lumMod val="50000"/>
              <a:lumOff val="50000"/>
            </a:schemeClr>
          </a:solidFill>
          <a:ln w="3175" cap="flat" cmpd="sng">
            <a:noFill/>
            <a:bevel/>
            <a:headEnd/>
            <a:tailEnd/>
          </a:ln>
          <a:extLst/>
        </p:spPr>
        <p:txBody>
          <a:bodyPr lIns="72000" tIns="36000" rIns="72000" bIns="36000" anchor="ctr"/>
          <a:lstStyle/>
          <a:p>
            <a:pPr algn="ctr"/>
            <a:endParaRPr lang="zh-CN" altLang="en-US" sz="1100">
              <a:solidFill>
                <a:srgbClr val="FFFFFF"/>
              </a:solidFill>
              <a:latin typeface="+mn-ea"/>
              <a:ea typeface="+mn-ea"/>
            </a:endParaRPr>
          </a:p>
        </p:txBody>
      </p:sp>
      <p:sp>
        <p:nvSpPr>
          <p:cNvPr id="7" name="Freeform 10"/>
          <p:cNvSpPr>
            <a:spLocks/>
          </p:cNvSpPr>
          <p:nvPr/>
        </p:nvSpPr>
        <p:spPr bwMode="auto">
          <a:xfrm>
            <a:off x="2979170" y="1704077"/>
            <a:ext cx="998776" cy="1601728"/>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3175" cap="flat" cmpd="sng">
            <a:noFill/>
            <a:bevel/>
            <a:headEnd/>
            <a:tailEnd/>
          </a:ln>
          <a:extLst/>
        </p:spPr>
        <p:txBody>
          <a:bodyPr lIns="72000" tIns="36000" rIns="72000" bIns="36000" anchor="ctr"/>
          <a:lstStyle/>
          <a:p>
            <a:pPr algn="ctr"/>
            <a:endParaRPr lang="zh-CN" altLang="en-US" sz="1400">
              <a:solidFill>
                <a:srgbClr val="FFFFFF"/>
              </a:solidFill>
              <a:ea typeface="微软雅黑" pitchFamily="34" charset="-122"/>
            </a:endParaRPr>
          </a:p>
        </p:txBody>
      </p:sp>
      <p:sp>
        <p:nvSpPr>
          <p:cNvPr id="8" name="Freeform 11"/>
          <p:cNvSpPr>
            <a:spLocks/>
          </p:cNvSpPr>
          <p:nvPr/>
        </p:nvSpPr>
        <p:spPr bwMode="auto">
          <a:xfrm>
            <a:off x="1372394" y="1244006"/>
            <a:ext cx="1095673" cy="163367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tx1">
              <a:lumMod val="75000"/>
              <a:lumOff val="25000"/>
            </a:schemeClr>
          </a:solidFill>
          <a:ln w="3175" cap="flat" cmpd="sng">
            <a:noFill/>
            <a:bevel/>
            <a:headEnd/>
            <a:tailEnd/>
          </a:ln>
          <a:extLst/>
        </p:spPr>
        <p:txBody>
          <a:bodyPr lIns="72000" tIns="36000" rIns="72000" bIns="36000" anchor="ctr"/>
          <a:lstStyle/>
          <a:p>
            <a:pPr algn="ctr"/>
            <a:endParaRPr lang="zh-CN" altLang="en-US" sz="1400">
              <a:solidFill>
                <a:srgbClr val="FFFFFF"/>
              </a:solidFill>
              <a:ea typeface="微软雅黑" pitchFamily="34" charset="-122"/>
            </a:endParaRPr>
          </a:p>
        </p:txBody>
      </p:sp>
      <p:grpSp>
        <p:nvGrpSpPr>
          <p:cNvPr id="9" name="组合 8"/>
          <p:cNvGrpSpPr/>
          <p:nvPr/>
        </p:nvGrpSpPr>
        <p:grpSpPr>
          <a:xfrm>
            <a:off x="1408139" y="1606754"/>
            <a:ext cx="881152" cy="955054"/>
            <a:chOff x="1596217" y="1507271"/>
            <a:chExt cx="1313710" cy="1423642"/>
          </a:xfrm>
        </p:grpSpPr>
        <p:sp>
          <p:nvSpPr>
            <p:cNvPr id="10" name="TextBox 9"/>
            <p:cNvSpPr txBox="1"/>
            <p:nvPr/>
          </p:nvSpPr>
          <p:spPr>
            <a:xfrm>
              <a:off x="2052679" y="1507271"/>
              <a:ext cx="466513" cy="550541"/>
            </a:xfrm>
            <a:prstGeom prst="rect">
              <a:avLst/>
            </a:prstGeom>
            <a:noFill/>
          </p:spPr>
          <p:txBody>
            <a:bodyPr wrap="none" rtlCol="0">
              <a:spAutoFit/>
            </a:bodyPr>
            <a:lstStyle/>
            <a:p>
              <a:r>
                <a:rPr lang="en-US" altLang="zh-CN" b="1" dirty="0">
                  <a:solidFill>
                    <a:srgbClr val="F8F8F8"/>
                  </a:solidFill>
                  <a:latin typeface="+mj-lt"/>
                  <a:ea typeface="+mj-ea"/>
                </a:rPr>
                <a:t>1</a:t>
              </a:r>
              <a:endParaRPr lang="zh-CN" altLang="en-US" b="1" dirty="0">
                <a:solidFill>
                  <a:srgbClr val="F8F8F8"/>
                </a:solidFill>
                <a:latin typeface="+mj-lt"/>
                <a:ea typeface="+mj-ea"/>
              </a:endParaRPr>
            </a:p>
          </p:txBody>
        </p:sp>
        <p:sp>
          <p:nvSpPr>
            <p:cNvPr id="11" name="TextBox 10"/>
            <p:cNvSpPr txBox="1"/>
            <p:nvPr/>
          </p:nvSpPr>
          <p:spPr>
            <a:xfrm>
              <a:off x="1596217" y="1967466"/>
              <a:ext cx="1313710" cy="963447"/>
            </a:xfrm>
            <a:prstGeom prst="rect">
              <a:avLst/>
            </a:prstGeom>
            <a:noFill/>
          </p:spPr>
          <p:txBody>
            <a:bodyPr wrap="square" rtlCol="0">
              <a:spAutoFit/>
            </a:bodyPr>
            <a:lstStyle/>
            <a:p>
              <a:pPr algn="ctr"/>
              <a:r>
                <a:rPr lang="zh-CN" altLang="en-US" b="1" dirty="0" smtClean="0">
                  <a:solidFill>
                    <a:srgbClr val="F8F8F8"/>
                  </a:solidFill>
                  <a:latin typeface="+mn-ea"/>
                  <a:ea typeface="+mn-ea"/>
                </a:rPr>
                <a:t>本地</a:t>
              </a:r>
              <a:endParaRPr lang="en-US" altLang="zh-CN" b="1" dirty="0" smtClean="0">
                <a:solidFill>
                  <a:srgbClr val="F8F8F8"/>
                </a:solidFill>
                <a:latin typeface="+mn-ea"/>
                <a:ea typeface="+mn-ea"/>
              </a:endParaRPr>
            </a:p>
            <a:p>
              <a:pPr algn="ctr"/>
              <a:r>
                <a:rPr lang="zh-CN" altLang="en-US" b="1" dirty="0" smtClean="0">
                  <a:solidFill>
                    <a:srgbClr val="F8F8F8"/>
                  </a:solidFill>
                  <a:latin typeface="+mn-ea"/>
                  <a:ea typeface="+mn-ea"/>
                </a:rPr>
                <a:t>市场</a:t>
              </a:r>
              <a:endParaRPr lang="zh-CN" altLang="en-US" b="1" dirty="0">
                <a:solidFill>
                  <a:srgbClr val="F8F8F8"/>
                </a:solidFill>
                <a:latin typeface="+mn-ea"/>
                <a:ea typeface="+mn-ea"/>
              </a:endParaRPr>
            </a:p>
          </p:txBody>
        </p:sp>
      </p:grpSp>
      <p:grpSp>
        <p:nvGrpSpPr>
          <p:cNvPr id="12" name="组合 11"/>
          <p:cNvGrpSpPr/>
          <p:nvPr/>
        </p:nvGrpSpPr>
        <p:grpSpPr>
          <a:xfrm>
            <a:off x="2286793" y="1190208"/>
            <a:ext cx="1078711" cy="685800"/>
            <a:chOff x="2906201" y="886349"/>
            <a:chExt cx="1608250" cy="1022282"/>
          </a:xfrm>
        </p:grpSpPr>
        <p:sp>
          <p:nvSpPr>
            <p:cNvPr id="13" name="TextBox 12"/>
            <p:cNvSpPr txBox="1"/>
            <p:nvPr/>
          </p:nvSpPr>
          <p:spPr>
            <a:xfrm>
              <a:off x="2906201" y="886349"/>
              <a:ext cx="466513" cy="550542"/>
            </a:xfrm>
            <a:prstGeom prst="rect">
              <a:avLst/>
            </a:prstGeom>
            <a:noFill/>
          </p:spPr>
          <p:txBody>
            <a:bodyPr wrap="none" rtlCol="0">
              <a:spAutoFit/>
            </a:bodyPr>
            <a:lstStyle/>
            <a:p>
              <a:r>
                <a:rPr lang="en-US" altLang="zh-CN" b="1" dirty="0">
                  <a:solidFill>
                    <a:srgbClr val="F8F8F8"/>
                  </a:solidFill>
                  <a:latin typeface="+mj-lt"/>
                  <a:ea typeface="+mj-ea"/>
                </a:rPr>
                <a:t>2</a:t>
              </a:r>
              <a:endParaRPr lang="zh-CN" altLang="en-US" b="1" dirty="0">
                <a:solidFill>
                  <a:srgbClr val="F8F8F8"/>
                </a:solidFill>
                <a:latin typeface="+mj-lt"/>
                <a:ea typeface="+mj-ea"/>
              </a:endParaRPr>
            </a:p>
          </p:txBody>
        </p:sp>
        <p:sp>
          <p:nvSpPr>
            <p:cNvPr id="14" name="TextBox 13"/>
            <p:cNvSpPr txBox="1"/>
            <p:nvPr/>
          </p:nvSpPr>
          <p:spPr>
            <a:xfrm>
              <a:off x="3176461" y="945183"/>
              <a:ext cx="1337990" cy="963448"/>
            </a:xfrm>
            <a:prstGeom prst="rect">
              <a:avLst/>
            </a:prstGeom>
            <a:noFill/>
          </p:spPr>
          <p:txBody>
            <a:bodyPr wrap="square" rtlCol="0">
              <a:spAutoFit/>
            </a:bodyPr>
            <a:lstStyle/>
            <a:p>
              <a:pPr algn="ctr"/>
              <a:r>
                <a:rPr lang="zh-CN" altLang="en-US" b="1" dirty="0" smtClean="0">
                  <a:solidFill>
                    <a:srgbClr val="F8F8F8"/>
                  </a:solidFill>
                  <a:latin typeface="+mn-ea"/>
                  <a:ea typeface="+mn-ea"/>
                </a:rPr>
                <a:t>周边</a:t>
              </a:r>
              <a:endParaRPr lang="en-US" altLang="zh-CN" b="1" dirty="0" smtClean="0">
                <a:solidFill>
                  <a:srgbClr val="F8F8F8"/>
                </a:solidFill>
                <a:latin typeface="+mn-ea"/>
                <a:ea typeface="+mn-ea"/>
              </a:endParaRPr>
            </a:p>
            <a:p>
              <a:pPr algn="ctr"/>
              <a:r>
                <a:rPr lang="zh-CN" altLang="en-US" b="1" dirty="0" smtClean="0">
                  <a:solidFill>
                    <a:srgbClr val="F8F8F8"/>
                  </a:solidFill>
                  <a:latin typeface="+mn-ea"/>
                  <a:ea typeface="+mn-ea"/>
                </a:rPr>
                <a:t>市场</a:t>
              </a:r>
              <a:endParaRPr lang="zh-CN" altLang="en-US" b="1" dirty="0">
                <a:solidFill>
                  <a:srgbClr val="F8F8F8"/>
                </a:solidFill>
                <a:latin typeface="+mn-ea"/>
                <a:ea typeface="+mn-ea"/>
              </a:endParaRPr>
            </a:p>
          </p:txBody>
        </p:sp>
      </p:grpSp>
      <p:grpSp>
        <p:nvGrpSpPr>
          <p:cNvPr id="15" name="组合 14"/>
          <p:cNvGrpSpPr/>
          <p:nvPr/>
        </p:nvGrpSpPr>
        <p:grpSpPr>
          <a:xfrm>
            <a:off x="3075713" y="1966244"/>
            <a:ext cx="902230" cy="976564"/>
            <a:chOff x="4082403" y="2043145"/>
            <a:chExt cx="1345135" cy="1455707"/>
          </a:xfrm>
        </p:grpSpPr>
        <p:sp>
          <p:nvSpPr>
            <p:cNvPr id="16" name="TextBox 15"/>
            <p:cNvSpPr txBox="1"/>
            <p:nvPr/>
          </p:nvSpPr>
          <p:spPr>
            <a:xfrm>
              <a:off x="4509276" y="2043145"/>
              <a:ext cx="466513" cy="550541"/>
            </a:xfrm>
            <a:prstGeom prst="rect">
              <a:avLst/>
            </a:prstGeom>
            <a:noFill/>
          </p:spPr>
          <p:txBody>
            <a:bodyPr wrap="none" rtlCol="0">
              <a:spAutoFit/>
            </a:bodyPr>
            <a:lstStyle/>
            <a:p>
              <a:r>
                <a:rPr lang="en-US" altLang="zh-CN" b="1" dirty="0">
                  <a:solidFill>
                    <a:srgbClr val="F8F8F8"/>
                  </a:solidFill>
                  <a:latin typeface="+mj-lt"/>
                  <a:ea typeface="+mj-ea"/>
                </a:rPr>
                <a:t>3</a:t>
              </a:r>
              <a:endParaRPr lang="zh-CN" altLang="en-US" b="1" dirty="0">
                <a:solidFill>
                  <a:srgbClr val="F8F8F8"/>
                </a:solidFill>
                <a:latin typeface="+mj-lt"/>
                <a:ea typeface="+mj-ea"/>
              </a:endParaRPr>
            </a:p>
          </p:txBody>
        </p:sp>
        <p:sp>
          <p:nvSpPr>
            <p:cNvPr id="17" name="TextBox 16"/>
            <p:cNvSpPr txBox="1"/>
            <p:nvPr/>
          </p:nvSpPr>
          <p:spPr>
            <a:xfrm>
              <a:off x="4082403" y="2535404"/>
              <a:ext cx="1345135" cy="963448"/>
            </a:xfrm>
            <a:prstGeom prst="rect">
              <a:avLst/>
            </a:prstGeom>
            <a:noFill/>
          </p:spPr>
          <p:txBody>
            <a:bodyPr wrap="square" rtlCol="0">
              <a:spAutoFit/>
            </a:bodyPr>
            <a:lstStyle/>
            <a:p>
              <a:pPr algn="ctr"/>
              <a:r>
                <a:rPr lang="zh-CN" altLang="en-US" b="1" dirty="0" smtClean="0">
                  <a:solidFill>
                    <a:srgbClr val="F8F8F8"/>
                  </a:solidFill>
                  <a:latin typeface="+mn-ea"/>
                  <a:ea typeface="+mn-ea"/>
                </a:rPr>
                <a:t>细分</a:t>
              </a:r>
              <a:endParaRPr lang="en-US" altLang="zh-CN" b="1" dirty="0" smtClean="0">
                <a:solidFill>
                  <a:srgbClr val="F8F8F8"/>
                </a:solidFill>
                <a:latin typeface="+mn-ea"/>
                <a:ea typeface="+mn-ea"/>
              </a:endParaRPr>
            </a:p>
            <a:p>
              <a:pPr algn="ctr"/>
              <a:r>
                <a:rPr lang="zh-CN" altLang="en-US" b="1" dirty="0" smtClean="0">
                  <a:solidFill>
                    <a:srgbClr val="F8F8F8"/>
                  </a:solidFill>
                  <a:latin typeface="+mn-ea"/>
                  <a:ea typeface="+mn-ea"/>
                </a:rPr>
                <a:t>市场</a:t>
              </a:r>
              <a:endParaRPr lang="zh-CN" altLang="en-US" b="1" dirty="0">
                <a:solidFill>
                  <a:srgbClr val="F8F8F8"/>
                </a:solidFill>
                <a:latin typeface="+mn-ea"/>
                <a:ea typeface="+mn-ea"/>
              </a:endParaRPr>
            </a:p>
          </p:txBody>
        </p:sp>
      </p:grpSp>
      <p:grpSp>
        <p:nvGrpSpPr>
          <p:cNvPr id="20" name="组合 19"/>
          <p:cNvGrpSpPr/>
          <p:nvPr/>
        </p:nvGrpSpPr>
        <p:grpSpPr>
          <a:xfrm>
            <a:off x="2238072" y="2964117"/>
            <a:ext cx="1015059" cy="969292"/>
            <a:chOff x="2833564" y="3530610"/>
            <a:chExt cx="1513351" cy="1444864"/>
          </a:xfrm>
        </p:grpSpPr>
        <p:sp>
          <p:nvSpPr>
            <p:cNvPr id="21" name="TextBox 20"/>
            <p:cNvSpPr txBox="1"/>
            <p:nvPr/>
          </p:nvSpPr>
          <p:spPr>
            <a:xfrm>
              <a:off x="3465926" y="3530610"/>
              <a:ext cx="466513" cy="550540"/>
            </a:xfrm>
            <a:prstGeom prst="rect">
              <a:avLst/>
            </a:prstGeom>
            <a:noFill/>
          </p:spPr>
          <p:txBody>
            <a:bodyPr wrap="none" rtlCol="0">
              <a:spAutoFit/>
            </a:bodyPr>
            <a:lstStyle/>
            <a:p>
              <a:r>
                <a:rPr lang="en-US" altLang="zh-CN" b="1" dirty="0">
                  <a:solidFill>
                    <a:srgbClr val="F8F8F8"/>
                  </a:solidFill>
                  <a:latin typeface="+mj-lt"/>
                  <a:ea typeface="+mj-ea"/>
                </a:rPr>
                <a:t>4</a:t>
              </a:r>
              <a:endParaRPr lang="zh-CN" altLang="en-US" b="1" dirty="0">
                <a:solidFill>
                  <a:srgbClr val="F8F8F8"/>
                </a:solidFill>
                <a:latin typeface="+mj-lt"/>
                <a:ea typeface="+mj-ea"/>
              </a:endParaRPr>
            </a:p>
          </p:txBody>
        </p:sp>
        <p:sp>
          <p:nvSpPr>
            <p:cNvPr id="22" name="TextBox 21"/>
            <p:cNvSpPr txBox="1"/>
            <p:nvPr/>
          </p:nvSpPr>
          <p:spPr>
            <a:xfrm>
              <a:off x="2833564" y="4012028"/>
              <a:ext cx="1513351" cy="963446"/>
            </a:xfrm>
            <a:prstGeom prst="rect">
              <a:avLst/>
            </a:prstGeom>
            <a:noFill/>
          </p:spPr>
          <p:txBody>
            <a:bodyPr wrap="square" rtlCol="0">
              <a:spAutoFit/>
            </a:bodyPr>
            <a:lstStyle/>
            <a:p>
              <a:pPr algn="ctr"/>
              <a:r>
                <a:rPr lang="zh-CN" altLang="en-US" b="1" dirty="0" smtClean="0">
                  <a:solidFill>
                    <a:srgbClr val="F8F8F8"/>
                  </a:solidFill>
                  <a:latin typeface="+mn-ea"/>
                  <a:ea typeface="+mn-ea"/>
                </a:rPr>
                <a:t>高端</a:t>
              </a:r>
              <a:endParaRPr lang="en-US" altLang="zh-CN" b="1" dirty="0" smtClean="0">
                <a:solidFill>
                  <a:srgbClr val="F8F8F8"/>
                </a:solidFill>
                <a:latin typeface="+mn-ea"/>
                <a:ea typeface="+mn-ea"/>
              </a:endParaRPr>
            </a:p>
            <a:p>
              <a:pPr algn="ctr"/>
              <a:r>
                <a:rPr lang="zh-CN" altLang="en-US" b="1" dirty="0" smtClean="0">
                  <a:solidFill>
                    <a:srgbClr val="F8F8F8"/>
                  </a:solidFill>
                  <a:latin typeface="+mn-ea"/>
                  <a:ea typeface="+mn-ea"/>
                </a:rPr>
                <a:t>市场</a:t>
              </a:r>
              <a:endParaRPr lang="zh-CN" altLang="en-US" b="1" dirty="0">
                <a:solidFill>
                  <a:srgbClr val="F8F8F8"/>
                </a:solidFill>
                <a:latin typeface="+mn-ea"/>
                <a:ea typeface="+mn-ea"/>
              </a:endParaRPr>
            </a:p>
          </p:txBody>
        </p:sp>
      </p:grpSp>
      <p:sp>
        <p:nvSpPr>
          <p:cNvPr id="23" name="TextBox 22"/>
          <p:cNvSpPr txBox="1"/>
          <p:nvPr/>
        </p:nvSpPr>
        <p:spPr>
          <a:xfrm>
            <a:off x="2175900" y="4294964"/>
            <a:ext cx="933138" cy="503590"/>
          </a:xfrm>
          <a:prstGeom prst="rect">
            <a:avLst/>
          </a:prstGeom>
          <a:noFill/>
        </p:spPr>
        <p:txBody>
          <a:bodyPr wrap="square" lIns="72000" tIns="36000" rIns="72000" bIns="36000" rtlCol="0">
            <a:spAutoFit/>
          </a:bodyPr>
          <a:lstStyle/>
          <a:p>
            <a:pPr algn="ctr"/>
            <a:r>
              <a:rPr lang="zh-CN" altLang="en-US" sz="1400" b="1" dirty="0" smtClean="0">
                <a:solidFill>
                  <a:srgbClr val="F8F8F8"/>
                </a:solidFill>
                <a:latin typeface="+mn-ea"/>
                <a:ea typeface="+mn-ea"/>
              </a:rPr>
              <a:t>请输入您的文字</a:t>
            </a:r>
            <a:endParaRPr lang="zh-CN" altLang="en-US" sz="1400" b="1" dirty="0">
              <a:solidFill>
                <a:srgbClr val="F8F8F8"/>
              </a:solidFill>
              <a:latin typeface="+mn-ea"/>
              <a:ea typeface="+mn-ea"/>
            </a:endParaRPr>
          </a:p>
        </p:txBody>
      </p:sp>
      <p:sp>
        <p:nvSpPr>
          <p:cNvPr id="24" name="TextBox 23"/>
          <p:cNvSpPr txBox="1"/>
          <p:nvPr/>
        </p:nvSpPr>
        <p:spPr>
          <a:xfrm>
            <a:off x="4961759" y="1204542"/>
            <a:ext cx="3175001" cy="672867"/>
          </a:xfrm>
          <a:prstGeom prst="rect">
            <a:avLst/>
          </a:prstGeom>
          <a:noFill/>
        </p:spPr>
        <p:txBody>
          <a:bodyPr wrap="square" lIns="72000" tIns="36000" rIns="72000" bIns="36000" rtlCol="0">
            <a:spAutoFit/>
          </a:bodyPr>
          <a:lstStyle/>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a:p>
            <a:r>
              <a:rPr lang="zh-CN" altLang="en-US" sz="1300" dirty="0">
                <a:solidFill>
                  <a:schemeClr val="tx1">
                    <a:lumMod val="75000"/>
                    <a:lumOff val="25000"/>
                  </a:schemeClr>
                </a:solidFill>
                <a:latin typeface="+mn-ea"/>
                <a:ea typeface="+mn-ea"/>
              </a:rPr>
              <a:t>请输入您的文字请输入您的文字</a:t>
            </a:r>
          </a:p>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p:txBody>
      </p:sp>
      <p:grpSp>
        <p:nvGrpSpPr>
          <p:cNvPr id="25" name="组合 24"/>
          <p:cNvGrpSpPr/>
          <p:nvPr/>
        </p:nvGrpSpPr>
        <p:grpSpPr>
          <a:xfrm>
            <a:off x="4286036" y="1264132"/>
            <a:ext cx="584936" cy="585036"/>
            <a:chOff x="6409426" y="1173624"/>
            <a:chExt cx="962086" cy="962084"/>
          </a:xfrm>
          <a:solidFill>
            <a:schemeClr val="tx1">
              <a:lumMod val="75000"/>
              <a:lumOff val="25000"/>
            </a:schemeClr>
          </a:solidFill>
        </p:grpSpPr>
        <p:sp>
          <p:nvSpPr>
            <p:cNvPr id="26" name="椭圆 25"/>
            <p:cNvSpPr/>
            <p:nvPr/>
          </p:nvSpPr>
          <p:spPr bwMode="auto">
            <a:xfrm>
              <a:off x="6409426" y="1173624"/>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微软雅黑" pitchFamily="34" charset="-122"/>
              </a:endParaRPr>
            </a:p>
          </p:txBody>
        </p:sp>
        <p:sp>
          <p:nvSpPr>
            <p:cNvPr id="27" name="TextBox 26"/>
            <p:cNvSpPr txBox="1"/>
            <p:nvPr/>
          </p:nvSpPr>
          <p:spPr>
            <a:xfrm>
              <a:off x="6603774" y="1315229"/>
              <a:ext cx="546386" cy="717445"/>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latin typeface="+mj-lt"/>
                </a:rPr>
                <a:t>1</a:t>
              </a:r>
              <a:endParaRPr lang="zh-CN" altLang="en-US" sz="2200" b="1" dirty="0">
                <a:latin typeface="+mj-lt"/>
              </a:endParaRPr>
            </a:p>
          </p:txBody>
        </p:sp>
      </p:grpSp>
      <p:grpSp>
        <p:nvGrpSpPr>
          <p:cNvPr id="28" name="组合 27"/>
          <p:cNvGrpSpPr/>
          <p:nvPr/>
        </p:nvGrpSpPr>
        <p:grpSpPr>
          <a:xfrm>
            <a:off x="4286036" y="2139294"/>
            <a:ext cx="584936" cy="585036"/>
            <a:chOff x="6409426" y="2394908"/>
            <a:chExt cx="962086" cy="962084"/>
          </a:xfrm>
          <a:solidFill>
            <a:schemeClr val="tx1">
              <a:lumMod val="50000"/>
              <a:lumOff val="50000"/>
            </a:schemeClr>
          </a:solidFill>
        </p:grpSpPr>
        <p:sp>
          <p:nvSpPr>
            <p:cNvPr id="29" name="椭圆 28"/>
            <p:cNvSpPr/>
            <p:nvPr/>
          </p:nvSpPr>
          <p:spPr bwMode="auto">
            <a:xfrm>
              <a:off x="6409426" y="2394908"/>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mn-ea"/>
              </a:endParaRPr>
            </a:p>
          </p:txBody>
        </p:sp>
        <p:sp>
          <p:nvSpPr>
            <p:cNvPr id="30" name="TextBox 29"/>
            <p:cNvSpPr txBox="1"/>
            <p:nvPr/>
          </p:nvSpPr>
          <p:spPr>
            <a:xfrm>
              <a:off x="6602294" y="2523287"/>
              <a:ext cx="546386" cy="717445"/>
            </a:xfrm>
            <a:prstGeom prst="rect">
              <a:avLst/>
            </a:prstGeom>
            <a:grp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latin typeface="+mj-lt"/>
                </a:rPr>
                <a:t>2</a:t>
              </a:r>
              <a:endParaRPr lang="zh-CN" altLang="en-US" sz="2200" b="1" dirty="0">
                <a:latin typeface="+mj-lt"/>
              </a:endParaRPr>
            </a:p>
          </p:txBody>
        </p:sp>
      </p:grpSp>
      <p:grpSp>
        <p:nvGrpSpPr>
          <p:cNvPr id="31" name="组合 30"/>
          <p:cNvGrpSpPr/>
          <p:nvPr/>
        </p:nvGrpSpPr>
        <p:grpSpPr>
          <a:xfrm>
            <a:off x="4286036" y="3064239"/>
            <a:ext cx="584936" cy="585036"/>
            <a:chOff x="6409426" y="3568104"/>
            <a:chExt cx="962086" cy="962084"/>
          </a:xfrm>
          <a:solidFill>
            <a:srgbClr val="0070C0"/>
          </a:solidFill>
        </p:grpSpPr>
        <p:sp>
          <p:nvSpPr>
            <p:cNvPr id="32" name="椭圆 31"/>
            <p:cNvSpPr/>
            <p:nvPr/>
          </p:nvSpPr>
          <p:spPr bwMode="auto">
            <a:xfrm>
              <a:off x="6409426" y="3568104"/>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微软雅黑" pitchFamily="34" charset="-122"/>
              </a:endParaRPr>
            </a:p>
          </p:txBody>
        </p:sp>
        <p:sp>
          <p:nvSpPr>
            <p:cNvPr id="33" name="TextBox 32"/>
            <p:cNvSpPr txBox="1"/>
            <p:nvPr/>
          </p:nvSpPr>
          <p:spPr>
            <a:xfrm>
              <a:off x="6600894" y="3710247"/>
              <a:ext cx="546386" cy="717445"/>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latin typeface="+mj-lt"/>
                </a:rPr>
                <a:t>3</a:t>
              </a:r>
              <a:endParaRPr lang="zh-CN" altLang="en-US" sz="2200" b="1" dirty="0">
                <a:latin typeface="+mj-lt"/>
              </a:endParaRPr>
            </a:p>
          </p:txBody>
        </p:sp>
      </p:grpSp>
      <p:grpSp>
        <p:nvGrpSpPr>
          <p:cNvPr id="34" name="组合 33"/>
          <p:cNvGrpSpPr/>
          <p:nvPr/>
        </p:nvGrpSpPr>
        <p:grpSpPr>
          <a:xfrm>
            <a:off x="4286036" y="3963422"/>
            <a:ext cx="584936" cy="585036"/>
            <a:chOff x="6409426" y="4869160"/>
            <a:chExt cx="962086" cy="962084"/>
          </a:xfrm>
          <a:solidFill>
            <a:srgbClr val="0070C0">
              <a:alpha val="69804"/>
            </a:srgbClr>
          </a:solidFill>
        </p:grpSpPr>
        <p:sp>
          <p:nvSpPr>
            <p:cNvPr id="35" name="椭圆 34"/>
            <p:cNvSpPr/>
            <p:nvPr/>
          </p:nvSpPr>
          <p:spPr bwMode="auto">
            <a:xfrm>
              <a:off x="6409426" y="4869160"/>
              <a:ext cx="962086" cy="962084"/>
            </a:xfrm>
            <a:prstGeom prst="ellipse">
              <a:avLst/>
            </a:prstGeom>
            <a:grpFill/>
            <a:ln w="3175" cap="flat" cmpd="sng">
              <a:noFill/>
              <a:bevel/>
              <a:headEnd/>
              <a:tailEnd/>
            </a:ln>
            <a:extLst/>
          </p:spPr>
          <p:txBody>
            <a:bodyPr anchor="ctr"/>
            <a:lstStyle/>
            <a:p>
              <a:pPr algn="ctr"/>
              <a:endParaRPr lang="zh-CN" altLang="en-US" sz="2200" b="1">
                <a:solidFill>
                  <a:srgbClr val="FFFFFF"/>
                </a:solidFill>
                <a:latin typeface="+mj-lt"/>
                <a:ea typeface="+mn-ea"/>
              </a:endParaRPr>
            </a:p>
          </p:txBody>
        </p:sp>
        <p:sp>
          <p:nvSpPr>
            <p:cNvPr id="36" name="TextBox 35"/>
            <p:cNvSpPr txBox="1"/>
            <p:nvPr/>
          </p:nvSpPr>
          <p:spPr>
            <a:xfrm>
              <a:off x="6610669" y="5005504"/>
              <a:ext cx="546386" cy="717445"/>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latin typeface="+mj-lt"/>
                </a:rPr>
                <a:t>4</a:t>
              </a:r>
              <a:endParaRPr lang="zh-CN" altLang="en-US" sz="2200" b="1" dirty="0">
                <a:latin typeface="+mj-lt"/>
              </a:endParaRPr>
            </a:p>
          </p:txBody>
        </p:sp>
      </p:grpSp>
      <p:sp>
        <p:nvSpPr>
          <p:cNvPr id="37" name="TextBox 36"/>
          <p:cNvSpPr txBox="1"/>
          <p:nvPr/>
        </p:nvSpPr>
        <p:spPr>
          <a:xfrm>
            <a:off x="4961759" y="2052984"/>
            <a:ext cx="3175001" cy="672867"/>
          </a:xfrm>
          <a:prstGeom prst="rect">
            <a:avLst/>
          </a:prstGeom>
          <a:noFill/>
        </p:spPr>
        <p:txBody>
          <a:bodyPr wrap="square" lIns="72000" tIns="36000" rIns="72000" bIns="36000" rtlCol="0">
            <a:spAutoFit/>
          </a:bodyPr>
          <a:lstStyle/>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a:p>
            <a:r>
              <a:rPr lang="zh-CN" altLang="en-US" sz="1300" dirty="0">
                <a:solidFill>
                  <a:schemeClr val="tx1">
                    <a:lumMod val="75000"/>
                    <a:lumOff val="25000"/>
                  </a:schemeClr>
                </a:solidFill>
                <a:latin typeface="+mn-ea"/>
                <a:ea typeface="+mn-ea"/>
              </a:rPr>
              <a:t>请输入您的文字请输入您的文字</a:t>
            </a:r>
          </a:p>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p:txBody>
      </p:sp>
      <p:sp>
        <p:nvSpPr>
          <p:cNvPr id="38" name="TextBox 37"/>
          <p:cNvSpPr txBox="1"/>
          <p:nvPr/>
        </p:nvSpPr>
        <p:spPr>
          <a:xfrm>
            <a:off x="4961759" y="2989080"/>
            <a:ext cx="3175001" cy="672867"/>
          </a:xfrm>
          <a:prstGeom prst="rect">
            <a:avLst/>
          </a:prstGeom>
          <a:noFill/>
        </p:spPr>
        <p:txBody>
          <a:bodyPr wrap="square" lIns="72000" tIns="36000" rIns="72000" bIns="36000" rtlCol="0">
            <a:spAutoFit/>
          </a:bodyPr>
          <a:lstStyle/>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a:p>
            <a:r>
              <a:rPr lang="zh-CN" altLang="en-US" sz="1300" dirty="0">
                <a:solidFill>
                  <a:schemeClr val="tx1">
                    <a:lumMod val="75000"/>
                    <a:lumOff val="25000"/>
                  </a:schemeClr>
                </a:solidFill>
                <a:latin typeface="+mn-ea"/>
                <a:ea typeface="+mn-ea"/>
              </a:rPr>
              <a:t>请输入您的文字请输入您的文字</a:t>
            </a:r>
          </a:p>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p:txBody>
      </p:sp>
      <p:sp>
        <p:nvSpPr>
          <p:cNvPr id="39" name="TextBox 38"/>
          <p:cNvSpPr txBox="1"/>
          <p:nvPr/>
        </p:nvSpPr>
        <p:spPr>
          <a:xfrm>
            <a:off x="4961759" y="3895452"/>
            <a:ext cx="3175001" cy="672867"/>
          </a:xfrm>
          <a:prstGeom prst="rect">
            <a:avLst/>
          </a:prstGeom>
          <a:noFill/>
        </p:spPr>
        <p:txBody>
          <a:bodyPr wrap="square" lIns="72000" tIns="36000" rIns="72000" bIns="36000" rtlCol="0">
            <a:spAutoFit/>
          </a:bodyPr>
          <a:lstStyle/>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a:p>
            <a:r>
              <a:rPr lang="zh-CN" altLang="en-US" sz="1300" dirty="0">
                <a:solidFill>
                  <a:schemeClr val="tx1">
                    <a:lumMod val="75000"/>
                    <a:lumOff val="25000"/>
                  </a:schemeClr>
                </a:solidFill>
                <a:latin typeface="+mn-ea"/>
                <a:ea typeface="+mn-ea"/>
              </a:rPr>
              <a:t>请输入您的文字请输入您的文字</a:t>
            </a:r>
          </a:p>
          <a:p>
            <a:r>
              <a:rPr lang="zh-CN" altLang="en-US" sz="1300" dirty="0">
                <a:solidFill>
                  <a:schemeClr val="tx1">
                    <a:lumMod val="75000"/>
                    <a:lumOff val="25000"/>
                  </a:schemeClr>
                </a:solidFill>
                <a:latin typeface="+mn-ea"/>
                <a:ea typeface="+mn-ea"/>
              </a:rPr>
              <a:t>请输入您的文字请输入您的文字</a:t>
            </a:r>
            <a:endParaRPr lang="en-US" altLang="zh-CN" sz="130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19451343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31"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300" fill="hold"/>
                                        <p:tgtEl>
                                          <p:spTgt spid="9"/>
                                        </p:tgtEl>
                                        <p:attrNameLst>
                                          <p:attrName>ppt_w</p:attrName>
                                        </p:attrNameLst>
                                      </p:cBhvr>
                                      <p:tavLst>
                                        <p:tav tm="0">
                                          <p:val>
                                            <p:fltVal val="0"/>
                                          </p:val>
                                        </p:tav>
                                        <p:tav tm="100000">
                                          <p:val>
                                            <p:strVal val="#ppt_w"/>
                                          </p:val>
                                        </p:tav>
                                      </p:tavLst>
                                    </p:anim>
                                    <p:anim calcmode="lin" valueType="num">
                                      <p:cBhvr>
                                        <p:cTn id="19" dur="300" fill="hold"/>
                                        <p:tgtEl>
                                          <p:spTgt spid="9"/>
                                        </p:tgtEl>
                                        <p:attrNameLst>
                                          <p:attrName>ppt_h</p:attrName>
                                        </p:attrNameLst>
                                      </p:cBhvr>
                                      <p:tavLst>
                                        <p:tav tm="0">
                                          <p:val>
                                            <p:fltVal val="0"/>
                                          </p:val>
                                        </p:tav>
                                        <p:tav tm="100000">
                                          <p:val>
                                            <p:strVal val="#ppt_h"/>
                                          </p:val>
                                        </p:tav>
                                      </p:tavLst>
                                    </p:anim>
                                    <p:anim calcmode="lin" valueType="num">
                                      <p:cBhvr>
                                        <p:cTn id="20" dur="300" fill="hold"/>
                                        <p:tgtEl>
                                          <p:spTgt spid="9"/>
                                        </p:tgtEl>
                                        <p:attrNameLst>
                                          <p:attrName>style.rotation</p:attrName>
                                        </p:attrNameLst>
                                      </p:cBhvr>
                                      <p:tavLst>
                                        <p:tav tm="0">
                                          <p:val>
                                            <p:fltVal val="90"/>
                                          </p:val>
                                        </p:tav>
                                        <p:tav tm="100000">
                                          <p:val>
                                            <p:fltVal val="0"/>
                                          </p:val>
                                        </p:tav>
                                      </p:tavLst>
                                    </p:anim>
                                    <p:animEffect transition="in" filter="fade">
                                      <p:cBhvr>
                                        <p:cTn id="21" dur="300"/>
                                        <p:tgtEl>
                                          <p:spTgt spid="9"/>
                                        </p:tgtEl>
                                      </p:cBhvr>
                                    </p:animEffect>
                                  </p:childTnLst>
                                </p:cTn>
                              </p:par>
                            </p:childTnLst>
                          </p:cTn>
                        </p:par>
                        <p:par>
                          <p:cTn id="22" fill="hold">
                            <p:stCondLst>
                              <p:cond delay="122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3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300" fill="hold"/>
                                        <p:tgtEl>
                                          <p:spTgt spid="12"/>
                                        </p:tgtEl>
                                        <p:attrNameLst>
                                          <p:attrName>ppt_w</p:attrName>
                                        </p:attrNameLst>
                                      </p:cBhvr>
                                      <p:tavLst>
                                        <p:tav tm="0">
                                          <p:val>
                                            <p:fltVal val="0"/>
                                          </p:val>
                                        </p:tav>
                                        <p:tav tm="100000">
                                          <p:val>
                                            <p:strVal val="#ppt_w"/>
                                          </p:val>
                                        </p:tav>
                                      </p:tavLst>
                                    </p:anim>
                                    <p:anim calcmode="lin" valueType="num">
                                      <p:cBhvr>
                                        <p:cTn id="29" dur="300" fill="hold"/>
                                        <p:tgtEl>
                                          <p:spTgt spid="12"/>
                                        </p:tgtEl>
                                        <p:attrNameLst>
                                          <p:attrName>ppt_h</p:attrName>
                                        </p:attrNameLst>
                                      </p:cBhvr>
                                      <p:tavLst>
                                        <p:tav tm="0">
                                          <p:val>
                                            <p:fltVal val="0"/>
                                          </p:val>
                                        </p:tav>
                                        <p:tav tm="100000">
                                          <p:val>
                                            <p:strVal val="#ppt_h"/>
                                          </p:val>
                                        </p:tav>
                                      </p:tavLst>
                                    </p:anim>
                                    <p:anim calcmode="lin" valueType="num">
                                      <p:cBhvr>
                                        <p:cTn id="30" dur="300" fill="hold"/>
                                        <p:tgtEl>
                                          <p:spTgt spid="12"/>
                                        </p:tgtEl>
                                        <p:attrNameLst>
                                          <p:attrName>style.rotation</p:attrName>
                                        </p:attrNameLst>
                                      </p:cBhvr>
                                      <p:tavLst>
                                        <p:tav tm="0">
                                          <p:val>
                                            <p:fltVal val="90"/>
                                          </p:val>
                                        </p:tav>
                                        <p:tav tm="100000">
                                          <p:val>
                                            <p:fltVal val="0"/>
                                          </p:val>
                                        </p:tav>
                                      </p:tavLst>
                                    </p:anim>
                                    <p:animEffect transition="in" filter="fade">
                                      <p:cBhvr>
                                        <p:cTn id="31" dur="300"/>
                                        <p:tgtEl>
                                          <p:spTgt spid="12"/>
                                        </p:tgtEl>
                                      </p:cBhvr>
                                    </p:animEffect>
                                  </p:childTnLst>
                                </p:cTn>
                              </p:par>
                            </p:childTnLst>
                          </p:cTn>
                        </p:par>
                        <p:par>
                          <p:cTn id="32" fill="hold">
                            <p:stCondLst>
                              <p:cond delay="1720"/>
                            </p:stCondLst>
                            <p:childTnLst>
                              <p:par>
                                <p:cTn id="33" presetID="2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31"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300" fill="hold"/>
                                        <p:tgtEl>
                                          <p:spTgt spid="15"/>
                                        </p:tgtEl>
                                        <p:attrNameLst>
                                          <p:attrName>ppt_w</p:attrName>
                                        </p:attrNameLst>
                                      </p:cBhvr>
                                      <p:tavLst>
                                        <p:tav tm="0">
                                          <p:val>
                                            <p:fltVal val="0"/>
                                          </p:val>
                                        </p:tav>
                                        <p:tav tm="100000">
                                          <p:val>
                                            <p:strVal val="#ppt_w"/>
                                          </p:val>
                                        </p:tav>
                                      </p:tavLst>
                                    </p:anim>
                                    <p:anim calcmode="lin" valueType="num">
                                      <p:cBhvr>
                                        <p:cTn id="39" dur="300" fill="hold"/>
                                        <p:tgtEl>
                                          <p:spTgt spid="15"/>
                                        </p:tgtEl>
                                        <p:attrNameLst>
                                          <p:attrName>ppt_h</p:attrName>
                                        </p:attrNameLst>
                                      </p:cBhvr>
                                      <p:tavLst>
                                        <p:tav tm="0">
                                          <p:val>
                                            <p:fltVal val="0"/>
                                          </p:val>
                                        </p:tav>
                                        <p:tav tm="100000">
                                          <p:val>
                                            <p:strVal val="#ppt_h"/>
                                          </p:val>
                                        </p:tav>
                                      </p:tavLst>
                                    </p:anim>
                                    <p:anim calcmode="lin" valueType="num">
                                      <p:cBhvr>
                                        <p:cTn id="40" dur="300" fill="hold"/>
                                        <p:tgtEl>
                                          <p:spTgt spid="15"/>
                                        </p:tgtEl>
                                        <p:attrNameLst>
                                          <p:attrName>style.rotation</p:attrName>
                                        </p:attrNameLst>
                                      </p:cBhvr>
                                      <p:tavLst>
                                        <p:tav tm="0">
                                          <p:val>
                                            <p:fltVal val="90"/>
                                          </p:val>
                                        </p:tav>
                                        <p:tav tm="100000">
                                          <p:val>
                                            <p:fltVal val="0"/>
                                          </p:val>
                                        </p:tav>
                                      </p:tavLst>
                                    </p:anim>
                                    <p:animEffect transition="in" filter="fade">
                                      <p:cBhvr>
                                        <p:cTn id="41" dur="300"/>
                                        <p:tgtEl>
                                          <p:spTgt spid="15"/>
                                        </p:tgtEl>
                                      </p:cBhvr>
                                    </p:animEffect>
                                  </p:childTnLst>
                                </p:cTn>
                              </p:par>
                            </p:childTnLst>
                          </p:cTn>
                        </p:par>
                        <p:par>
                          <p:cTn id="42" fill="hold">
                            <p:stCondLst>
                              <p:cond delay="2220"/>
                            </p:stCondLst>
                            <p:childTnLst>
                              <p:par>
                                <p:cTn id="43" presetID="22" presetClass="entr" presetSubtype="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400"/>
                                        <p:tgtEl>
                                          <p:spTgt spid="5"/>
                                        </p:tgtEl>
                                      </p:cBhvr>
                                    </p:animEffect>
                                  </p:childTnLst>
                                </p:cTn>
                              </p:par>
                              <p:par>
                                <p:cTn id="46" presetID="31"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300" fill="hold"/>
                                        <p:tgtEl>
                                          <p:spTgt spid="20"/>
                                        </p:tgtEl>
                                        <p:attrNameLst>
                                          <p:attrName>ppt_w</p:attrName>
                                        </p:attrNameLst>
                                      </p:cBhvr>
                                      <p:tavLst>
                                        <p:tav tm="0">
                                          <p:val>
                                            <p:fltVal val="0"/>
                                          </p:val>
                                        </p:tav>
                                        <p:tav tm="100000">
                                          <p:val>
                                            <p:strVal val="#ppt_w"/>
                                          </p:val>
                                        </p:tav>
                                      </p:tavLst>
                                    </p:anim>
                                    <p:anim calcmode="lin" valueType="num">
                                      <p:cBhvr>
                                        <p:cTn id="49" dur="300" fill="hold"/>
                                        <p:tgtEl>
                                          <p:spTgt spid="20"/>
                                        </p:tgtEl>
                                        <p:attrNameLst>
                                          <p:attrName>ppt_h</p:attrName>
                                        </p:attrNameLst>
                                      </p:cBhvr>
                                      <p:tavLst>
                                        <p:tav tm="0">
                                          <p:val>
                                            <p:fltVal val="0"/>
                                          </p:val>
                                        </p:tav>
                                        <p:tav tm="100000">
                                          <p:val>
                                            <p:strVal val="#ppt_h"/>
                                          </p:val>
                                        </p:tav>
                                      </p:tavLst>
                                    </p:anim>
                                    <p:anim calcmode="lin" valueType="num">
                                      <p:cBhvr>
                                        <p:cTn id="50" dur="300" fill="hold"/>
                                        <p:tgtEl>
                                          <p:spTgt spid="20"/>
                                        </p:tgtEl>
                                        <p:attrNameLst>
                                          <p:attrName>style.rotation</p:attrName>
                                        </p:attrNameLst>
                                      </p:cBhvr>
                                      <p:tavLst>
                                        <p:tav tm="0">
                                          <p:val>
                                            <p:fltVal val="90"/>
                                          </p:val>
                                        </p:tav>
                                        <p:tav tm="100000">
                                          <p:val>
                                            <p:fltVal val="0"/>
                                          </p:val>
                                        </p:tav>
                                      </p:tavLst>
                                    </p:anim>
                                    <p:animEffect transition="in" filter="fade">
                                      <p:cBhvr>
                                        <p:cTn id="51" dur="300"/>
                                        <p:tgtEl>
                                          <p:spTgt spid="20"/>
                                        </p:tgtEl>
                                      </p:cBhvr>
                                    </p:animEffect>
                                  </p:childTnLst>
                                </p:cTn>
                              </p:par>
                            </p:childTnLst>
                          </p:cTn>
                        </p:par>
                        <p:par>
                          <p:cTn id="52" fill="hold">
                            <p:stCondLst>
                              <p:cond delay="2620"/>
                            </p:stCondLst>
                            <p:childTnLst>
                              <p:par>
                                <p:cTn id="53" presetID="42"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anim calcmode="lin" valueType="num">
                                      <p:cBhvr>
                                        <p:cTn id="56" dur="500" fill="hold"/>
                                        <p:tgtEl>
                                          <p:spTgt spid="4"/>
                                        </p:tgtEl>
                                        <p:attrNameLst>
                                          <p:attrName>ppt_x</p:attrName>
                                        </p:attrNameLst>
                                      </p:cBhvr>
                                      <p:tavLst>
                                        <p:tav tm="0">
                                          <p:val>
                                            <p:strVal val="#ppt_x"/>
                                          </p:val>
                                        </p:tav>
                                        <p:tav tm="100000">
                                          <p:val>
                                            <p:strVal val="#ppt_x"/>
                                          </p:val>
                                        </p:tav>
                                      </p:tavLst>
                                    </p:anim>
                                    <p:anim calcmode="lin" valueType="num">
                                      <p:cBhvr>
                                        <p:cTn id="57" dur="500" fill="hold"/>
                                        <p:tgtEl>
                                          <p:spTgt spid="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3120"/>
                            </p:stCondLst>
                            <p:childTnLst>
                              <p:par>
                                <p:cTn id="64" presetID="21"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heel(1)">
                                      <p:cBhvr>
                                        <p:cTn id="66" dur="500"/>
                                        <p:tgtEl>
                                          <p:spTgt spid="25"/>
                                        </p:tgtEl>
                                      </p:cBhvr>
                                    </p:animEffect>
                                  </p:childTnLst>
                                </p:cTn>
                              </p:par>
                            </p:childTnLst>
                          </p:cTn>
                        </p:par>
                        <p:par>
                          <p:cTn id="67" fill="hold">
                            <p:stCondLst>
                              <p:cond delay="362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par>
                          <p:cTn id="71" fill="hold">
                            <p:stCondLst>
                              <p:cond delay="4120"/>
                            </p:stCondLst>
                            <p:childTnLst>
                              <p:par>
                                <p:cTn id="72" presetID="21" presetClass="entr" presetSubtype="1" fill="hold"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heel(1)">
                                      <p:cBhvr>
                                        <p:cTn id="74" dur="500"/>
                                        <p:tgtEl>
                                          <p:spTgt spid="28"/>
                                        </p:tgtEl>
                                      </p:cBhvr>
                                    </p:animEffect>
                                  </p:childTnLst>
                                </p:cTn>
                              </p:par>
                            </p:childTnLst>
                          </p:cTn>
                        </p:par>
                        <p:par>
                          <p:cTn id="75" fill="hold">
                            <p:stCondLst>
                              <p:cond delay="4620"/>
                            </p:stCondLst>
                            <p:childTnLst>
                              <p:par>
                                <p:cTn id="76" presetID="22" presetClass="entr" presetSubtype="8"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childTnLst>
                          </p:cTn>
                        </p:par>
                        <p:par>
                          <p:cTn id="79" fill="hold">
                            <p:stCondLst>
                              <p:cond delay="5120"/>
                            </p:stCondLst>
                            <p:childTnLst>
                              <p:par>
                                <p:cTn id="80" presetID="21" presetClass="entr" presetSubtype="1"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heel(1)">
                                      <p:cBhvr>
                                        <p:cTn id="82" dur="500"/>
                                        <p:tgtEl>
                                          <p:spTgt spid="31"/>
                                        </p:tgtEl>
                                      </p:cBhvr>
                                    </p:animEffect>
                                  </p:childTnLst>
                                </p:cTn>
                              </p:par>
                            </p:childTnLst>
                          </p:cTn>
                        </p:par>
                        <p:par>
                          <p:cTn id="83" fill="hold">
                            <p:stCondLst>
                              <p:cond delay="5620"/>
                            </p:stCondLst>
                            <p:childTnLst>
                              <p:par>
                                <p:cTn id="84" presetID="22" presetClass="entr" presetSubtype="8"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left)">
                                      <p:cBhvr>
                                        <p:cTn id="86" dur="500"/>
                                        <p:tgtEl>
                                          <p:spTgt spid="38"/>
                                        </p:tgtEl>
                                      </p:cBhvr>
                                    </p:animEffect>
                                  </p:childTnLst>
                                </p:cTn>
                              </p:par>
                            </p:childTnLst>
                          </p:cTn>
                        </p:par>
                        <p:par>
                          <p:cTn id="87" fill="hold">
                            <p:stCondLst>
                              <p:cond delay="6120"/>
                            </p:stCondLst>
                            <p:childTnLst>
                              <p:par>
                                <p:cTn id="88" presetID="21" presetClass="entr" presetSubtype="1"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wheel(1)">
                                      <p:cBhvr>
                                        <p:cTn id="90" dur="500"/>
                                        <p:tgtEl>
                                          <p:spTgt spid="34"/>
                                        </p:tgtEl>
                                      </p:cBhvr>
                                    </p:animEffect>
                                  </p:childTnLst>
                                </p:cTn>
                              </p:par>
                            </p:childTnLst>
                          </p:cTn>
                        </p:par>
                        <p:par>
                          <p:cTn id="91" fill="hold">
                            <p:stCondLst>
                              <p:cond delay="6620"/>
                            </p:stCondLst>
                            <p:childTnLst>
                              <p:par>
                                <p:cTn id="92" presetID="22" presetClass="entr" presetSubtype="8"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animBg="1"/>
      <p:bldP spid="23" grpId="0"/>
      <p:bldP spid="24" grpId="0"/>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81" name="TextBox 80"/>
          <p:cNvSpPr txBox="1"/>
          <p:nvPr/>
        </p:nvSpPr>
        <p:spPr>
          <a:xfrm>
            <a:off x="2226564" y="3316880"/>
            <a:ext cx="4692459" cy="623440"/>
          </a:xfrm>
          <a:prstGeom prst="rect">
            <a:avLst/>
          </a:prstGeom>
          <a:noFill/>
        </p:spPr>
        <p:txBody>
          <a:bodyPr wrap="square" lIns="68571" tIns="34285" rIns="68571" bIns="34285" rtlCol="0">
            <a:spAutoFit/>
          </a:bodyPr>
          <a:lstStyle/>
          <a:p>
            <a:pPr algn="ctr"/>
            <a:r>
              <a:rPr lang="zh-CN" altLang="en-US" sz="3600" b="1" dirty="0" smtClean="0">
                <a:solidFill>
                  <a:schemeClr val="bg1"/>
                </a:solidFill>
                <a:latin typeface="微软雅黑"/>
                <a:ea typeface="微软雅黑"/>
              </a:rPr>
              <a:t>公司（</a:t>
            </a:r>
            <a:r>
              <a:rPr lang="zh-CN" altLang="en-US" sz="3600" b="1" dirty="0">
                <a:solidFill>
                  <a:schemeClr val="bg1"/>
                </a:solidFill>
                <a:latin typeface="微软雅黑"/>
                <a:ea typeface="微软雅黑"/>
              </a:rPr>
              <a:t>团队）介绍</a:t>
            </a:r>
          </a:p>
        </p:txBody>
      </p:sp>
      <p:cxnSp>
        <p:nvCxnSpPr>
          <p:cNvPr id="82" name="直接连接符 81"/>
          <p:cNvCxnSpPr/>
          <p:nvPr/>
        </p:nvCxnSpPr>
        <p:spPr bwMode="auto">
          <a:xfrm>
            <a:off x="1981068" y="3929069"/>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Oval 39"/>
          <p:cNvSpPr>
            <a:spLocks noChangeAspect="1" noChangeArrowheads="1"/>
          </p:cNvSpPr>
          <p:nvPr/>
        </p:nvSpPr>
        <p:spPr bwMode="auto">
          <a:xfrm>
            <a:off x="2250786" y="4091203"/>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84" name="Oval 42"/>
          <p:cNvSpPr>
            <a:spLocks noChangeAspect="1" noChangeArrowheads="1"/>
          </p:cNvSpPr>
          <p:nvPr/>
        </p:nvSpPr>
        <p:spPr bwMode="auto">
          <a:xfrm>
            <a:off x="4071894" y="4091203"/>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85" name="TextBox 84"/>
          <p:cNvSpPr txBox="1"/>
          <p:nvPr/>
        </p:nvSpPr>
        <p:spPr>
          <a:xfrm>
            <a:off x="2419400" y="4022600"/>
            <a:ext cx="1698298" cy="300175"/>
          </a:xfrm>
          <a:prstGeom prst="rect">
            <a:avLst/>
          </a:prstGeom>
          <a:noFill/>
        </p:spPr>
        <p:txBody>
          <a:bodyPr wrap="square" lIns="68571" tIns="34285" rIns="68571" bIns="34285" rtlCol="0">
            <a:spAutoFit/>
          </a:bodyPr>
          <a:lstStyle/>
          <a:p>
            <a:pPr algn="l"/>
            <a:r>
              <a:rPr lang="zh-CN" altLang="en-US" sz="1500" b="1" dirty="0" smtClean="0">
                <a:solidFill>
                  <a:schemeClr val="bg1"/>
                </a:solidFill>
                <a:latin typeface="+mn-ea"/>
                <a:ea typeface="+mn-ea"/>
              </a:rPr>
              <a:t>公司</a:t>
            </a:r>
            <a:r>
              <a:rPr lang="en-US" altLang="zh-CN" sz="1500" b="1" dirty="0" smtClean="0">
                <a:solidFill>
                  <a:schemeClr val="bg1"/>
                </a:solidFill>
                <a:latin typeface="+mn-ea"/>
                <a:ea typeface="+mn-ea"/>
              </a:rPr>
              <a:t>(</a:t>
            </a:r>
            <a:r>
              <a:rPr lang="zh-CN" altLang="en-US" sz="1500" b="1" dirty="0">
                <a:solidFill>
                  <a:schemeClr val="bg1"/>
                </a:solidFill>
                <a:latin typeface="+mn-ea"/>
                <a:ea typeface="+mn-ea"/>
              </a:rPr>
              <a:t>团队</a:t>
            </a:r>
            <a:r>
              <a:rPr lang="en-US" altLang="zh-CN" sz="1500" b="1" dirty="0">
                <a:solidFill>
                  <a:schemeClr val="bg1"/>
                </a:solidFill>
                <a:latin typeface="+mn-ea"/>
                <a:ea typeface="+mn-ea"/>
              </a:rPr>
              <a:t>)</a:t>
            </a:r>
            <a:r>
              <a:rPr lang="zh-CN" altLang="en-US" sz="1500" b="1" dirty="0">
                <a:solidFill>
                  <a:schemeClr val="bg1"/>
                </a:solidFill>
                <a:latin typeface="+mn-ea"/>
                <a:ea typeface="+mn-ea"/>
              </a:rPr>
              <a:t>简介</a:t>
            </a:r>
          </a:p>
        </p:txBody>
      </p:sp>
      <p:sp>
        <p:nvSpPr>
          <p:cNvPr id="86" name="TextBox 85"/>
          <p:cNvSpPr txBox="1"/>
          <p:nvPr/>
        </p:nvSpPr>
        <p:spPr>
          <a:xfrm>
            <a:off x="4231986" y="4022600"/>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核心成员介绍</a:t>
            </a:r>
          </a:p>
        </p:txBody>
      </p:sp>
      <p:sp>
        <p:nvSpPr>
          <p:cNvPr id="87" name="Oval 39"/>
          <p:cNvSpPr>
            <a:spLocks noChangeAspect="1" noChangeArrowheads="1"/>
          </p:cNvSpPr>
          <p:nvPr/>
        </p:nvSpPr>
        <p:spPr bwMode="auto">
          <a:xfrm>
            <a:off x="5832186" y="4088947"/>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88" name="TextBox 87"/>
          <p:cNvSpPr txBox="1"/>
          <p:nvPr/>
        </p:nvSpPr>
        <p:spPr>
          <a:xfrm>
            <a:off x="5984586" y="4020344"/>
            <a:ext cx="1698298" cy="300175"/>
          </a:xfrm>
          <a:prstGeom prst="rect">
            <a:avLst/>
          </a:prstGeom>
          <a:noFill/>
        </p:spPr>
        <p:txBody>
          <a:bodyPr wrap="square" lIns="68571" tIns="34285" rIns="68571" bIns="34285" rtlCol="0">
            <a:spAutoFit/>
          </a:bodyPr>
          <a:lstStyle/>
          <a:p>
            <a:pPr algn="l"/>
            <a:r>
              <a:rPr lang="zh-CN" altLang="en-US" sz="1500" b="1" dirty="0">
                <a:solidFill>
                  <a:schemeClr val="bg1"/>
                </a:solidFill>
                <a:latin typeface="+mn-ea"/>
                <a:ea typeface="+mn-ea"/>
              </a:rPr>
              <a:t>组织结构</a:t>
            </a:r>
          </a:p>
        </p:txBody>
      </p:sp>
      <p:sp>
        <p:nvSpPr>
          <p:cNvPr id="89" name="Freeform 10"/>
          <p:cNvSpPr>
            <a:spLocks noEditPoints="1"/>
          </p:cNvSpPr>
          <p:nvPr/>
        </p:nvSpPr>
        <p:spPr bwMode="auto">
          <a:xfrm>
            <a:off x="4105743" y="2039144"/>
            <a:ext cx="1026583" cy="990828"/>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435519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31" presetClass="entr" presetSubtype="0" fill="hold" grpId="0" nodeType="after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 calcmode="lin" valueType="num">
                                      <p:cBhvr>
                                        <p:cTn id="37" dur="500" fill="hold"/>
                                        <p:tgtEl>
                                          <p:spTgt spid="89"/>
                                        </p:tgtEl>
                                        <p:attrNameLst>
                                          <p:attrName>style.rotation</p:attrName>
                                        </p:attrNameLst>
                                      </p:cBhvr>
                                      <p:tavLst>
                                        <p:tav tm="0">
                                          <p:val>
                                            <p:fltVal val="90"/>
                                          </p:val>
                                        </p:tav>
                                        <p:tav tm="100000">
                                          <p:val>
                                            <p:fltVal val="0"/>
                                          </p:val>
                                        </p:tav>
                                      </p:tavLst>
                                    </p:anim>
                                    <p:animEffect transition="in" filter="fade">
                                      <p:cBhvr>
                                        <p:cTn id="38" dur="500"/>
                                        <p:tgtEl>
                                          <p:spTgt spid="89"/>
                                        </p:tgtEl>
                                      </p:cBhvr>
                                    </p:animEffect>
                                  </p:childTnLst>
                                </p:cTn>
                              </p:par>
                            </p:childTnLst>
                          </p:cTn>
                        </p:par>
                        <p:par>
                          <p:cTn id="39" fill="hold">
                            <p:stCondLst>
                              <p:cond delay="5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1"/>
                                        </p:tgtEl>
                                        <p:attrNameLst>
                                          <p:attrName>ppt_y</p:attrName>
                                        </p:attrNameLst>
                                      </p:cBhvr>
                                      <p:tavLst>
                                        <p:tav tm="0">
                                          <p:val>
                                            <p:strVal val="#ppt_y"/>
                                          </p:val>
                                        </p:tav>
                                        <p:tav tm="100000">
                                          <p:val>
                                            <p:strVal val="#ppt_y"/>
                                          </p:val>
                                        </p:tav>
                                      </p:tavLst>
                                    </p:anim>
                                    <p:anim calcmode="lin" valueType="num">
                                      <p:cBhvr>
                                        <p:cTn id="44"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1"/>
                                        </p:tgtEl>
                                      </p:cBhvr>
                                    </p:animEffect>
                                  </p:childTnLst>
                                </p:cTn>
                              </p:par>
                            </p:childTnLst>
                          </p:cTn>
                        </p:par>
                        <p:par>
                          <p:cTn id="47" fill="hold">
                            <p:stCondLst>
                              <p:cond delay="6350"/>
                            </p:stCondLst>
                            <p:childTnLst>
                              <p:par>
                                <p:cTn id="48" presetID="16" presetClass="entr" presetSubtype="21" fill="hold"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barn(inVertical)">
                                      <p:cBhvr>
                                        <p:cTn id="50" dur="500"/>
                                        <p:tgtEl>
                                          <p:spTgt spid="82"/>
                                        </p:tgtEl>
                                      </p:cBhvr>
                                    </p:animEffect>
                                  </p:childTnLst>
                                </p:cTn>
                              </p:par>
                            </p:childTnLst>
                          </p:cTn>
                        </p:par>
                        <p:par>
                          <p:cTn id="51" fill="hold">
                            <p:stCondLst>
                              <p:cond delay="6850"/>
                            </p:stCondLst>
                            <p:childTnLst>
                              <p:par>
                                <p:cTn id="52" presetID="2" presetClass="entr" presetSubtype="12"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500" fill="hold"/>
                                        <p:tgtEl>
                                          <p:spTgt spid="83"/>
                                        </p:tgtEl>
                                        <p:attrNameLst>
                                          <p:attrName>ppt_x</p:attrName>
                                        </p:attrNameLst>
                                      </p:cBhvr>
                                      <p:tavLst>
                                        <p:tav tm="0">
                                          <p:val>
                                            <p:strVal val="0-#ppt_w/2"/>
                                          </p:val>
                                        </p:tav>
                                        <p:tav tm="100000">
                                          <p:val>
                                            <p:strVal val="#ppt_x"/>
                                          </p:val>
                                        </p:tav>
                                      </p:tavLst>
                                    </p:anim>
                                    <p:anim calcmode="lin" valueType="num">
                                      <p:cBhvr additive="base">
                                        <p:cTn id="55" dur="500" fill="hold"/>
                                        <p:tgtEl>
                                          <p:spTgt spid="83"/>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500" fill="hold"/>
                                        <p:tgtEl>
                                          <p:spTgt spid="87"/>
                                        </p:tgtEl>
                                        <p:attrNameLst>
                                          <p:attrName>ppt_x</p:attrName>
                                        </p:attrNameLst>
                                      </p:cBhvr>
                                      <p:tavLst>
                                        <p:tav tm="0">
                                          <p:val>
                                            <p:strVal val="0-#ppt_w/2"/>
                                          </p:val>
                                        </p:tav>
                                        <p:tav tm="100000">
                                          <p:val>
                                            <p:strVal val="#ppt_x"/>
                                          </p:val>
                                        </p:tav>
                                      </p:tavLst>
                                    </p:anim>
                                    <p:anim calcmode="lin" valueType="num">
                                      <p:cBhvr additive="base">
                                        <p:cTn id="59" dur="500" fill="hold"/>
                                        <p:tgtEl>
                                          <p:spTgt spid="87"/>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0-#ppt_w/2"/>
                                          </p:val>
                                        </p:tav>
                                        <p:tav tm="100000">
                                          <p:val>
                                            <p:strVal val="#ppt_x"/>
                                          </p:val>
                                        </p:tav>
                                      </p:tavLst>
                                    </p:anim>
                                    <p:anim calcmode="lin" valueType="num">
                                      <p:cBhvr additive="base">
                                        <p:cTn id="63" dur="500" fill="hold"/>
                                        <p:tgtEl>
                                          <p:spTgt spid="84"/>
                                        </p:tgtEl>
                                        <p:attrNameLst>
                                          <p:attrName>ppt_y</p:attrName>
                                        </p:attrNameLst>
                                      </p:cBhvr>
                                      <p:tavLst>
                                        <p:tav tm="0">
                                          <p:val>
                                            <p:strVal val="1+#ppt_h/2"/>
                                          </p:val>
                                        </p:tav>
                                        <p:tav tm="100000">
                                          <p:val>
                                            <p:strVal val="#ppt_y"/>
                                          </p:val>
                                        </p:tav>
                                      </p:tavLst>
                                    </p:anim>
                                  </p:childTnLst>
                                </p:cTn>
                              </p:par>
                            </p:childTnLst>
                          </p:cTn>
                        </p:par>
                        <p:par>
                          <p:cTn id="64" fill="hold">
                            <p:stCondLst>
                              <p:cond delay="7550"/>
                            </p:stCondLst>
                            <p:childTnLst>
                              <p:par>
                                <p:cTn id="65" presetID="22" presetClass="entr" presetSubtype="8"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left)">
                                      <p:cBhvr>
                                        <p:cTn id="67" dur="500"/>
                                        <p:tgtEl>
                                          <p:spTgt spid="85"/>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88"/>
                                        </p:tgtEl>
                                        <p:attrNameLst>
                                          <p:attrName>style.visibility</p:attrName>
                                        </p:attrNameLst>
                                      </p:cBhvr>
                                      <p:to>
                                        <p:strVal val="visible"/>
                                      </p:to>
                                    </p:set>
                                    <p:animEffect transition="in" filter="wipe(left)">
                                      <p:cBhvr>
                                        <p:cTn id="70" dur="500"/>
                                        <p:tgtEl>
                                          <p:spTgt spid="88"/>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81" grpId="0"/>
      <p:bldP spid="83" grpId="0" animBg="1"/>
      <p:bldP spid="84" grpId="0" animBg="1"/>
      <p:bldP spid="85" grpId="0"/>
      <p:bldP spid="86" grpId="0"/>
      <p:bldP spid="87" grpId="0" animBg="1"/>
      <p:bldP spid="88" grpId="0"/>
      <p:bldP spid="8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4109773" y="2081875"/>
            <a:ext cx="1039589" cy="981336"/>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chemeClr val="bg1"/>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31" name="TextBox 30"/>
          <p:cNvSpPr txBox="1"/>
          <p:nvPr/>
        </p:nvSpPr>
        <p:spPr>
          <a:xfrm>
            <a:off x="2226564" y="3334544"/>
            <a:ext cx="4692459" cy="623440"/>
          </a:xfrm>
          <a:prstGeom prst="rect">
            <a:avLst/>
          </a:prstGeom>
          <a:noFill/>
        </p:spPr>
        <p:txBody>
          <a:bodyPr wrap="square" lIns="68571" tIns="34285" rIns="68571" bIns="34285" rtlCol="0">
            <a:spAutoFit/>
          </a:bodyPr>
          <a:lstStyle/>
          <a:p>
            <a:pPr algn="ctr"/>
            <a:r>
              <a:rPr lang="zh-CN" altLang="en-US" sz="3600" b="1" dirty="0">
                <a:solidFill>
                  <a:schemeClr val="bg1"/>
                </a:solidFill>
                <a:latin typeface="微软雅黑"/>
                <a:ea typeface="微软雅黑"/>
              </a:rPr>
              <a:t>财务与融资</a:t>
            </a:r>
          </a:p>
        </p:txBody>
      </p:sp>
      <p:cxnSp>
        <p:nvCxnSpPr>
          <p:cNvPr id="41" name="直接连接符 40"/>
          <p:cNvCxnSpPr/>
          <p:nvPr/>
        </p:nvCxnSpPr>
        <p:spPr bwMode="auto">
          <a:xfrm>
            <a:off x="1981068" y="3946733"/>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Oval 39"/>
          <p:cNvSpPr>
            <a:spLocks noChangeAspect="1" noChangeArrowheads="1"/>
          </p:cNvSpPr>
          <p:nvPr/>
        </p:nvSpPr>
        <p:spPr bwMode="auto">
          <a:xfrm>
            <a:off x="2880180" y="416000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43" name="Oval 40"/>
          <p:cNvSpPr>
            <a:spLocks noChangeAspect="1" noChangeArrowheads="1"/>
          </p:cNvSpPr>
          <p:nvPr/>
        </p:nvSpPr>
        <p:spPr bwMode="auto">
          <a:xfrm>
            <a:off x="2880180" y="453316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56" name="Oval 42"/>
          <p:cNvSpPr>
            <a:spLocks noChangeAspect="1" noChangeArrowheads="1"/>
          </p:cNvSpPr>
          <p:nvPr/>
        </p:nvSpPr>
        <p:spPr bwMode="auto">
          <a:xfrm>
            <a:off x="4869902" y="416000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57" name="TextBox 56"/>
          <p:cNvSpPr txBox="1"/>
          <p:nvPr/>
        </p:nvSpPr>
        <p:spPr>
          <a:xfrm>
            <a:off x="3152534" y="4091402"/>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各项成本预算</a:t>
            </a:r>
          </a:p>
        </p:txBody>
      </p:sp>
      <p:sp>
        <p:nvSpPr>
          <p:cNvPr id="58" name="TextBox 57"/>
          <p:cNvSpPr txBox="1"/>
          <p:nvPr/>
        </p:nvSpPr>
        <p:spPr>
          <a:xfrm>
            <a:off x="3152534" y="4464561"/>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融资计划</a:t>
            </a:r>
          </a:p>
        </p:txBody>
      </p:sp>
      <p:sp>
        <p:nvSpPr>
          <p:cNvPr id="59" name="Oval 42"/>
          <p:cNvSpPr>
            <a:spLocks noChangeAspect="1" noChangeArrowheads="1"/>
          </p:cNvSpPr>
          <p:nvPr/>
        </p:nvSpPr>
        <p:spPr bwMode="auto">
          <a:xfrm>
            <a:off x="4869902" y="4533164"/>
            <a:ext cx="161965" cy="162971"/>
          </a:xfrm>
          <a:prstGeom prst="ellipse">
            <a:avLst/>
          </a:prstGeom>
          <a:solidFill>
            <a:srgbClr val="0070C0"/>
          </a:solidFill>
          <a:ln w="28575" cap="flat">
            <a:solidFill>
              <a:schemeClr val="bg1"/>
            </a:solidFill>
            <a:prstDash val="solid"/>
            <a:miter lim="800000"/>
            <a:headEnd/>
            <a:tailEnd/>
          </a:ln>
        </p:spPr>
        <p:txBody>
          <a:bodyPr vert="horz" wrap="square" lIns="68571" tIns="34285" rIns="68571" bIns="34285" numCol="1" anchor="t" anchorCtr="0" compatLnSpc="1">
            <a:prstTxWarp prst="textNoShape">
              <a:avLst/>
            </a:prstTxWarp>
          </a:bodyPr>
          <a:lstStyle/>
          <a:p>
            <a:endParaRPr lang="zh-CN" altLang="en-US" sz="1500">
              <a:solidFill>
                <a:schemeClr val="bg1"/>
              </a:solidFill>
            </a:endParaRPr>
          </a:p>
        </p:txBody>
      </p:sp>
      <p:sp>
        <p:nvSpPr>
          <p:cNvPr id="60" name="TextBox 59"/>
          <p:cNvSpPr txBox="1"/>
          <p:nvPr/>
        </p:nvSpPr>
        <p:spPr>
          <a:xfrm>
            <a:off x="5142256" y="4091402"/>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资金缺口</a:t>
            </a:r>
          </a:p>
        </p:txBody>
      </p:sp>
      <p:sp>
        <p:nvSpPr>
          <p:cNvPr id="61" name="TextBox 60"/>
          <p:cNvSpPr txBox="1"/>
          <p:nvPr/>
        </p:nvSpPr>
        <p:spPr>
          <a:xfrm>
            <a:off x="5142256" y="4464561"/>
            <a:ext cx="1698298" cy="300175"/>
          </a:xfrm>
          <a:prstGeom prst="rect">
            <a:avLst/>
          </a:prstGeom>
          <a:noFill/>
        </p:spPr>
        <p:txBody>
          <a:bodyPr wrap="square" lIns="68571" tIns="34285" rIns="68571" bIns="34285" rtlCol="0">
            <a:spAutoFit/>
          </a:bodyPr>
          <a:lstStyle/>
          <a:p>
            <a:r>
              <a:rPr lang="zh-CN" altLang="en-US" sz="1500" dirty="0">
                <a:solidFill>
                  <a:schemeClr val="bg1"/>
                </a:solidFill>
                <a:latin typeface="+mn-ea"/>
                <a:ea typeface="+mn-ea"/>
              </a:rPr>
              <a:t>融资主要用途</a:t>
            </a:r>
          </a:p>
        </p:txBody>
      </p:sp>
    </p:spTree>
    <p:extLst>
      <p:ext uri="{BB962C8B-B14F-4D97-AF65-F5344CB8AC3E}">
        <p14:creationId xmlns:p14="http://schemas.microsoft.com/office/powerpoint/2010/main" val="31483033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31"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 calcmode="lin" valueType="num">
                                      <p:cBhvr>
                                        <p:cTn id="37" dur="500" fill="hold"/>
                                        <p:tgtEl>
                                          <p:spTgt spid="30"/>
                                        </p:tgtEl>
                                        <p:attrNameLst>
                                          <p:attrName>style.rotation</p:attrName>
                                        </p:attrNameLst>
                                      </p:cBhvr>
                                      <p:tavLst>
                                        <p:tav tm="0">
                                          <p:val>
                                            <p:fltVal val="90"/>
                                          </p:val>
                                        </p:tav>
                                        <p:tav tm="100000">
                                          <p:val>
                                            <p:fltVal val="0"/>
                                          </p:val>
                                        </p:tav>
                                      </p:tavLst>
                                    </p:anim>
                                    <p:animEffect transition="in" filter="fade">
                                      <p:cBhvr>
                                        <p:cTn id="38" dur="500"/>
                                        <p:tgtEl>
                                          <p:spTgt spid="30"/>
                                        </p:tgtEl>
                                      </p:cBhvr>
                                    </p:animEffect>
                                  </p:childTnLst>
                                </p:cTn>
                              </p:par>
                            </p:childTnLst>
                          </p:cTn>
                        </p:par>
                        <p:par>
                          <p:cTn id="39" fill="hold">
                            <p:stCondLst>
                              <p:cond delay="5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1"/>
                                        </p:tgtEl>
                                        <p:attrNameLst>
                                          <p:attrName>ppt_y</p:attrName>
                                        </p:attrNameLst>
                                      </p:cBhvr>
                                      <p:tavLst>
                                        <p:tav tm="0">
                                          <p:val>
                                            <p:strVal val="#ppt_y"/>
                                          </p:val>
                                        </p:tav>
                                        <p:tav tm="100000">
                                          <p:val>
                                            <p:strVal val="#ppt_y"/>
                                          </p:val>
                                        </p:tav>
                                      </p:tavLst>
                                    </p:anim>
                                    <p:anim calcmode="lin" valueType="num">
                                      <p:cBhvr>
                                        <p:cTn id="4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1"/>
                                        </p:tgtEl>
                                      </p:cBhvr>
                                    </p:animEffect>
                                  </p:childTnLst>
                                </p:cTn>
                              </p:par>
                            </p:childTnLst>
                          </p:cTn>
                        </p:par>
                        <p:par>
                          <p:cTn id="47" fill="hold">
                            <p:stCondLst>
                              <p:cond delay="6200"/>
                            </p:stCondLst>
                            <p:childTnLst>
                              <p:par>
                                <p:cTn id="48" presetID="16" presetClass="entr" presetSubtype="21"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arn(inVertical)">
                                      <p:cBhvr>
                                        <p:cTn id="50" dur="500"/>
                                        <p:tgtEl>
                                          <p:spTgt spid="41"/>
                                        </p:tgtEl>
                                      </p:cBhvr>
                                    </p:animEffect>
                                  </p:childTnLst>
                                </p:cTn>
                              </p:par>
                            </p:childTnLst>
                          </p:cTn>
                        </p:par>
                        <p:par>
                          <p:cTn id="51" fill="hold">
                            <p:stCondLst>
                              <p:cond delay="6700"/>
                            </p:stCondLst>
                            <p:childTnLst>
                              <p:par>
                                <p:cTn id="52" presetID="2" presetClass="entr" presetSubtype="12"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0-#ppt_w/2"/>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0-#ppt_w/2"/>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30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500" fill="hold"/>
                                        <p:tgtEl>
                                          <p:spTgt spid="56"/>
                                        </p:tgtEl>
                                        <p:attrNameLst>
                                          <p:attrName>ppt_x</p:attrName>
                                        </p:attrNameLst>
                                      </p:cBhvr>
                                      <p:tavLst>
                                        <p:tav tm="0">
                                          <p:val>
                                            <p:strVal val="0-#ppt_w/2"/>
                                          </p:val>
                                        </p:tav>
                                        <p:tav tm="100000">
                                          <p:val>
                                            <p:strVal val="#ppt_x"/>
                                          </p:val>
                                        </p:tav>
                                      </p:tavLst>
                                    </p:anim>
                                    <p:anim calcmode="lin" valueType="num">
                                      <p:cBhvr additive="base">
                                        <p:cTn id="63" dur="500" fill="hold"/>
                                        <p:tgtEl>
                                          <p:spTgt spid="56"/>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400"/>
                                  </p:stCondLst>
                                  <p:childTnLst>
                                    <p:set>
                                      <p:cBhvr>
                                        <p:cTn id="65" dur="1" fill="hold">
                                          <p:stCondLst>
                                            <p:cond delay="0"/>
                                          </p:stCondLst>
                                        </p:cTn>
                                        <p:tgtEl>
                                          <p:spTgt spid="59"/>
                                        </p:tgtEl>
                                        <p:attrNameLst>
                                          <p:attrName>style.visibility</p:attrName>
                                        </p:attrNameLst>
                                      </p:cBhvr>
                                      <p:to>
                                        <p:strVal val="visible"/>
                                      </p:to>
                                    </p:set>
                                    <p:anim calcmode="lin" valueType="num">
                                      <p:cBhvr additive="base">
                                        <p:cTn id="66" dur="500" fill="hold"/>
                                        <p:tgtEl>
                                          <p:spTgt spid="59"/>
                                        </p:tgtEl>
                                        <p:attrNameLst>
                                          <p:attrName>ppt_x</p:attrName>
                                        </p:attrNameLst>
                                      </p:cBhvr>
                                      <p:tavLst>
                                        <p:tav tm="0">
                                          <p:val>
                                            <p:strVal val="0-#ppt_w/2"/>
                                          </p:val>
                                        </p:tav>
                                        <p:tav tm="100000">
                                          <p:val>
                                            <p:strVal val="#ppt_x"/>
                                          </p:val>
                                        </p:tav>
                                      </p:tavLst>
                                    </p:anim>
                                    <p:anim calcmode="lin" valueType="num">
                                      <p:cBhvr additive="base">
                                        <p:cTn id="67" dur="500" fill="hold"/>
                                        <p:tgtEl>
                                          <p:spTgt spid="59"/>
                                        </p:tgtEl>
                                        <p:attrNameLst>
                                          <p:attrName>ppt_y</p:attrName>
                                        </p:attrNameLst>
                                      </p:cBhvr>
                                      <p:tavLst>
                                        <p:tav tm="0">
                                          <p:val>
                                            <p:strVal val="1+#ppt_h/2"/>
                                          </p:val>
                                        </p:tav>
                                        <p:tav tm="100000">
                                          <p:val>
                                            <p:strVal val="#ppt_y"/>
                                          </p:val>
                                        </p:tav>
                                      </p:tavLst>
                                    </p:anim>
                                  </p:childTnLst>
                                </p:cTn>
                              </p:par>
                            </p:childTnLst>
                          </p:cTn>
                        </p:par>
                        <p:par>
                          <p:cTn id="68" fill="hold">
                            <p:stCondLst>
                              <p:cond delay="7600"/>
                            </p:stCondLst>
                            <p:childTnLst>
                              <p:par>
                                <p:cTn id="69" presetID="22" presetClass="entr" presetSubtype="8"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left)">
                                      <p:cBhvr>
                                        <p:cTn id="71" dur="500"/>
                                        <p:tgtEl>
                                          <p:spTgt spid="57"/>
                                        </p:tgtEl>
                                      </p:cBhvr>
                                    </p:animEffect>
                                  </p:childTnLst>
                                </p:cTn>
                              </p:par>
                              <p:par>
                                <p:cTn id="72" presetID="22" presetClass="entr" presetSubtype="8" fill="hold" grpId="0" nodeType="withEffect">
                                  <p:stCondLst>
                                    <p:cond delay="100"/>
                                  </p:stCondLst>
                                  <p:childTnLst>
                                    <p:set>
                                      <p:cBhvr>
                                        <p:cTn id="73" dur="1" fill="hold">
                                          <p:stCondLst>
                                            <p:cond delay="0"/>
                                          </p:stCondLst>
                                        </p:cTn>
                                        <p:tgtEl>
                                          <p:spTgt spid="58"/>
                                        </p:tgtEl>
                                        <p:attrNameLst>
                                          <p:attrName>style.visibility</p:attrName>
                                        </p:attrNameLst>
                                      </p:cBhvr>
                                      <p:to>
                                        <p:strVal val="visible"/>
                                      </p:to>
                                    </p:set>
                                    <p:animEffect transition="in" filter="wipe(left)">
                                      <p:cBhvr>
                                        <p:cTn id="74" dur="500"/>
                                        <p:tgtEl>
                                          <p:spTgt spid="58"/>
                                        </p:tgtEl>
                                      </p:cBhvr>
                                    </p:animEffect>
                                  </p:childTnLst>
                                </p:cTn>
                              </p:par>
                              <p:par>
                                <p:cTn id="75" presetID="22" presetClass="entr" presetSubtype="8" fill="hold" grpId="0" nodeType="withEffect">
                                  <p:stCondLst>
                                    <p:cond delay="30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500"/>
                                        <p:tgtEl>
                                          <p:spTgt spid="60"/>
                                        </p:tgtEl>
                                      </p:cBhvr>
                                    </p:animEffect>
                                  </p:childTnLst>
                                </p:cTn>
                              </p:par>
                              <p:par>
                                <p:cTn id="78" presetID="22" presetClass="entr" presetSubtype="8" fill="hold" grpId="0" nodeType="withEffect">
                                  <p:stCondLst>
                                    <p:cond delay="400"/>
                                  </p:stCondLst>
                                  <p:childTnLst>
                                    <p:set>
                                      <p:cBhvr>
                                        <p:cTn id="79" dur="1" fill="hold">
                                          <p:stCondLst>
                                            <p:cond delay="0"/>
                                          </p:stCondLst>
                                        </p:cTn>
                                        <p:tgtEl>
                                          <p:spTgt spid="61"/>
                                        </p:tgtEl>
                                        <p:attrNameLst>
                                          <p:attrName>style.visibility</p:attrName>
                                        </p:attrNameLst>
                                      </p:cBhvr>
                                      <p:to>
                                        <p:strVal val="visible"/>
                                      </p:to>
                                    </p:set>
                                    <p:animEffect transition="in" filter="wipe(left)">
                                      <p:cBhvr>
                                        <p:cTn id="8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30" grpId="0" animBg="1"/>
      <p:bldP spid="31" grpId="0"/>
      <p:bldP spid="42" grpId="0" animBg="1"/>
      <p:bldP spid="43" grpId="0" animBg="1"/>
      <p:bldP spid="56" grpId="0" animBg="1"/>
      <p:bldP spid="57" grpId="0"/>
      <p:bldP spid="58" grpId="0"/>
      <p:bldP spid="59" grpId="0" animBg="1"/>
      <p:bldP spid="60" grpId="0"/>
      <p:bldP spid="6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5.1 </a:t>
            </a:r>
            <a:r>
              <a:rPr lang="zh-CN" altLang="en-US" sz="2000" dirty="0">
                <a:solidFill>
                  <a:schemeClr val="bg1"/>
                </a:solidFill>
                <a:latin typeface="微软雅黑" pitchFamily="34" charset="-122"/>
                <a:ea typeface="微软雅黑" pitchFamily="34" charset="-122"/>
              </a:rPr>
              <a:t>各项成本预测</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5</a:t>
            </a:r>
            <a:endParaRPr lang="zh-CN" altLang="en-US" dirty="0">
              <a:solidFill>
                <a:schemeClr val="bg1"/>
              </a:solidFill>
              <a:latin typeface="+mj-lt"/>
            </a:endParaRPr>
          </a:p>
        </p:txBody>
      </p:sp>
      <p:sp>
        <p:nvSpPr>
          <p:cNvPr id="4" name="Rectangle 2"/>
          <p:cNvSpPr/>
          <p:nvPr/>
        </p:nvSpPr>
        <p:spPr>
          <a:xfrm>
            <a:off x="588401" y="2831502"/>
            <a:ext cx="1884672" cy="1569842"/>
          </a:xfrm>
          <a:prstGeom prst="rect">
            <a:avLst/>
          </a:prstGeom>
        </p:spPr>
        <p:txBody>
          <a:bodyPr lIns="0" tIns="43135" rIns="86270" bIns="43135">
            <a:spAutoFit/>
          </a:bodyPr>
          <a:lstStyle/>
          <a:p>
            <a:pPr indent="-3000" algn="ctr"/>
            <a:r>
              <a:rPr lang="zh-CN" altLang="en-US" sz="1900" b="1" dirty="0">
                <a:solidFill>
                  <a:srgbClr val="0070C0"/>
                </a:solidFill>
                <a:latin typeface="微软雅黑" pitchFamily="34" charset="-122"/>
                <a:ea typeface="Segoe"/>
                <a:cs typeface="Segoe"/>
              </a:rPr>
              <a:t>单击添加标题</a:t>
            </a:r>
            <a:endParaRPr lang="en-US" sz="1900" b="1" dirty="0">
              <a:solidFill>
                <a:srgbClr val="0070C0"/>
              </a:solidFill>
              <a:latin typeface="微软雅黑" pitchFamily="34" charset="-122"/>
              <a:ea typeface="Segoe"/>
              <a:cs typeface="Segoe"/>
            </a:endParaRPr>
          </a:p>
          <a:p>
            <a:pPr indent="-3000" algn="ctr"/>
            <a:endParaRPr lang="en-US"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5" name="Rectangle 3"/>
          <p:cNvSpPr/>
          <p:nvPr/>
        </p:nvSpPr>
        <p:spPr>
          <a:xfrm>
            <a:off x="6638168" y="2831502"/>
            <a:ext cx="2066867" cy="1569842"/>
          </a:xfrm>
          <a:prstGeom prst="rect">
            <a:avLst/>
          </a:prstGeom>
        </p:spPr>
        <p:txBody>
          <a:bodyPr lIns="0" tIns="43135" rIns="86270" bIns="43135">
            <a:spAutoFit/>
          </a:bodyPr>
          <a:lstStyle/>
          <a:p>
            <a:pPr indent="-3000" algn="ctr"/>
            <a:r>
              <a:rPr lang="zh-CN" altLang="en-US" sz="1900" b="1" dirty="0">
                <a:solidFill>
                  <a:srgbClr val="005696"/>
                </a:solidFill>
                <a:latin typeface="微软雅黑" pitchFamily="34" charset="-122"/>
                <a:ea typeface="Segoe"/>
                <a:cs typeface="Segoe"/>
              </a:rPr>
              <a:t>单击添加标题</a:t>
            </a:r>
            <a:endParaRPr lang="en-US" altLang="zh-CN" sz="1900" b="1" dirty="0">
              <a:solidFill>
                <a:srgbClr val="005696"/>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6" name="Rectangle 7"/>
          <p:cNvSpPr/>
          <p:nvPr/>
        </p:nvSpPr>
        <p:spPr>
          <a:xfrm>
            <a:off x="2653774" y="2831502"/>
            <a:ext cx="1780134" cy="1569842"/>
          </a:xfrm>
          <a:prstGeom prst="rect">
            <a:avLst/>
          </a:prstGeom>
        </p:spPr>
        <p:txBody>
          <a:bodyPr lIns="0" tIns="43135" rIns="86270" bIns="43135">
            <a:spAutoFit/>
          </a:bodyPr>
          <a:lstStyle/>
          <a:p>
            <a:pPr indent="-3000" algn="ctr"/>
            <a:r>
              <a:rPr lang="zh-CN" altLang="en-US" sz="1900" b="1" dirty="0">
                <a:solidFill>
                  <a:srgbClr val="005696"/>
                </a:solidFill>
                <a:latin typeface="微软雅黑" pitchFamily="34" charset="-122"/>
                <a:ea typeface="Segoe"/>
                <a:cs typeface="Segoe"/>
              </a:rPr>
              <a:t>单击添加标题</a:t>
            </a:r>
            <a:endParaRPr lang="en-US" altLang="zh-CN" sz="1900" b="1" dirty="0">
              <a:solidFill>
                <a:srgbClr val="005696"/>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8" name="Rectangle 5"/>
          <p:cNvSpPr/>
          <p:nvPr/>
        </p:nvSpPr>
        <p:spPr bwMode="auto">
          <a:xfrm>
            <a:off x="588401" y="1429534"/>
            <a:ext cx="1884672" cy="1339961"/>
          </a:xfrm>
          <a:prstGeom prst="rect">
            <a:avLst/>
          </a:prstGeom>
          <a:solidFill>
            <a:srgbClr val="0070C0"/>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sp>
        <p:nvSpPr>
          <p:cNvPr id="10" name="Rectangle 11"/>
          <p:cNvSpPr/>
          <p:nvPr/>
        </p:nvSpPr>
        <p:spPr>
          <a:xfrm>
            <a:off x="4616103" y="2831502"/>
            <a:ext cx="1989210" cy="1569842"/>
          </a:xfrm>
          <a:prstGeom prst="rect">
            <a:avLst/>
          </a:prstGeom>
        </p:spPr>
        <p:txBody>
          <a:bodyPr lIns="0" tIns="43135" rIns="86270" bIns="43135">
            <a:spAutoFit/>
          </a:bodyPr>
          <a:lstStyle/>
          <a:p>
            <a:pPr indent="-3000" algn="ctr"/>
            <a:r>
              <a:rPr lang="zh-CN" altLang="en-US" sz="1900" b="1" dirty="0">
                <a:solidFill>
                  <a:srgbClr val="0070C0"/>
                </a:solidFill>
                <a:latin typeface="微软雅黑" pitchFamily="34" charset="-122"/>
                <a:ea typeface="Segoe"/>
                <a:cs typeface="Segoe"/>
              </a:rPr>
              <a:t>单击添加标题</a:t>
            </a:r>
            <a:endParaRPr lang="en-US" altLang="zh-CN" sz="1900" b="1" dirty="0">
              <a:solidFill>
                <a:srgbClr val="0070C0"/>
              </a:solidFill>
              <a:latin typeface="微软雅黑" pitchFamily="34" charset="-122"/>
              <a:ea typeface="Segoe"/>
              <a:cs typeface="Segoe"/>
            </a:endParaRPr>
          </a:p>
          <a:p>
            <a:pPr indent="-3000" algn="ctr"/>
            <a:endParaRPr lang="en-US" altLang="zh-CN" sz="1000" dirty="0">
              <a:solidFill>
                <a:srgbClr val="573A1E"/>
              </a:solidFill>
              <a:latin typeface="微软雅黑" pitchFamily="34" charset="-122"/>
              <a:ea typeface="Segoe"/>
              <a:cs typeface="Segoe"/>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endParaRPr lang="en-US" altLang="zh-CN" sz="1300" dirty="0">
              <a:solidFill>
                <a:srgbClr val="5A5959"/>
              </a:solidFill>
              <a:latin typeface="微软雅黑" pitchFamily="34" charset="-122"/>
              <a:ea typeface="微软雅黑" pitchFamily="34" charset="-122"/>
              <a:cs typeface="Arial" pitchFamily="34" charset="0"/>
            </a:endParaRP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a:p>
            <a:pPr indent="-3000" algn="ctr"/>
            <a:r>
              <a:rPr lang="zh-CN" altLang="en-US" sz="1300" dirty="0">
                <a:solidFill>
                  <a:srgbClr val="5A5959"/>
                </a:solidFill>
                <a:latin typeface="微软雅黑" pitchFamily="34" charset="-122"/>
                <a:ea typeface="微软雅黑" pitchFamily="34" charset="-122"/>
                <a:cs typeface="Arial" pitchFamily="34" charset="0"/>
              </a:rPr>
              <a:t>单击此处添加文本</a:t>
            </a:r>
          </a:p>
        </p:txBody>
      </p:sp>
      <p:sp>
        <p:nvSpPr>
          <p:cNvPr id="12" name="Rectangle 6"/>
          <p:cNvSpPr/>
          <p:nvPr/>
        </p:nvSpPr>
        <p:spPr bwMode="auto">
          <a:xfrm>
            <a:off x="6618754" y="1429534"/>
            <a:ext cx="1972783" cy="1339961"/>
          </a:xfrm>
          <a:prstGeom prst="rect">
            <a:avLst/>
          </a:prstGeom>
          <a:solidFill>
            <a:srgbClr val="005696"/>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sp>
        <p:nvSpPr>
          <p:cNvPr id="15" name="Rectangle 15"/>
          <p:cNvSpPr/>
          <p:nvPr/>
        </p:nvSpPr>
        <p:spPr bwMode="auto">
          <a:xfrm>
            <a:off x="2608973" y="1426509"/>
            <a:ext cx="1883178" cy="1339961"/>
          </a:xfrm>
          <a:prstGeom prst="rect">
            <a:avLst/>
          </a:prstGeom>
          <a:solidFill>
            <a:srgbClr val="005696"/>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sp>
        <p:nvSpPr>
          <p:cNvPr id="20" name="Rectangle 16"/>
          <p:cNvSpPr/>
          <p:nvPr/>
        </p:nvSpPr>
        <p:spPr bwMode="auto">
          <a:xfrm>
            <a:off x="4614610" y="1429534"/>
            <a:ext cx="1884672" cy="1339961"/>
          </a:xfrm>
          <a:prstGeom prst="rect">
            <a:avLst/>
          </a:prstGeom>
          <a:solidFill>
            <a:srgbClr val="0070C0"/>
          </a:solidFill>
          <a:ln w="9525" cap="flat" cmpd="sng" algn="ctr">
            <a:noFill/>
            <a:prstDash val="solid"/>
          </a:ln>
          <a:effectLst/>
        </p:spPr>
        <p:txBody>
          <a:bodyPr lIns="274297" tIns="274297" rIns="91432" bIns="45716"/>
          <a:lstStyle/>
          <a:p>
            <a:pPr defTabSz="864017" fontAlgn="auto">
              <a:spcBef>
                <a:spcPts val="0"/>
              </a:spcBef>
              <a:spcAft>
                <a:spcPts val="0"/>
              </a:spcAft>
              <a:defRPr/>
            </a:pPr>
            <a:endParaRPr lang="en-US" sz="1700" b="1" kern="0" dirty="0">
              <a:solidFill>
                <a:srgbClr val="FFFFFF"/>
              </a:solidFill>
              <a:latin typeface="Segoe" pitchFamily="34" charset="0"/>
              <a:ea typeface="+mn-ea"/>
            </a:endParaRPr>
          </a:p>
        </p:txBody>
      </p:sp>
      <p:sp>
        <p:nvSpPr>
          <p:cNvPr id="22" name="TextBox 21"/>
          <p:cNvSpPr txBox="1"/>
          <p:nvPr/>
        </p:nvSpPr>
        <p:spPr>
          <a:xfrm>
            <a:off x="915194" y="1634508"/>
            <a:ext cx="1250987" cy="377016"/>
          </a:xfrm>
          <a:prstGeom prst="rect">
            <a:avLst/>
          </a:prstGeom>
          <a:noFill/>
        </p:spPr>
        <p:txBody>
          <a:bodyPr wrap="square" lIns="68571" tIns="34285" rIns="68571" bIns="34285" rtlCol="0">
            <a:spAutoFit/>
          </a:bodyPr>
          <a:lstStyle/>
          <a:p>
            <a:pPr algn="ctr"/>
            <a:r>
              <a:rPr lang="zh-CN" altLang="en-US" sz="2000" dirty="0">
                <a:solidFill>
                  <a:schemeClr val="bg1"/>
                </a:solidFill>
                <a:latin typeface="微软雅黑" pitchFamily="34" charset="-122"/>
                <a:ea typeface="微软雅黑" pitchFamily="34" charset="-122"/>
              </a:rPr>
              <a:t>人力成本</a:t>
            </a:r>
            <a:endParaRPr lang="en-US" altLang="zh-CN" sz="2000" dirty="0">
              <a:solidFill>
                <a:schemeClr val="bg1"/>
              </a:solidFill>
              <a:latin typeface="微软雅黑" pitchFamily="34" charset="-122"/>
              <a:ea typeface="微软雅黑" pitchFamily="34" charset="-122"/>
            </a:endParaRPr>
          </a:p>
        </p:txBody>
      </p:sp>
      <p:sp>
        <p:nvSpPr>
          <p:cNvPr id="23" name="TextBox 22"/>
          <p:cNvSpPr txBox="1"/>
          <p:nvPr/>
        </p:nvSpPr>
        <p:spPr>
          <a:xfrm>
            <a:off x="915194" y="1930373"/>
            <a:ext cx="1250987" cy="623237"/>
          </a:xfrm>
          <a:prstGeom prst="rect">
            <a:avLst/>
          </a:prstGeom>
          <a:noFill/>
        </p:spPr>
        <p:txBody>
          <a:bodyPr wrap="square" lIns="68571" tIns="34285" rIns="68571" bIns="34285" rtlCol="0">
            <a:spAutoFit/>
          </a:bodyPr>
          <a:lstStyle/>
          <a:p>
            <a:pPr algn="ctr"/>
            <a:r>
              <a:rPr lang="en-US" altLang="zh-CN" sz="3600" b="1" dirty="0">
                <a:solidFill>
                  <a:schemeClr val="bg1"/>
                </a:solidFill>
                <a:latin typeface="微软雅黑" pitchFamily="34" charset="-122"/>
                <a:ea typeface="微软雅黑" pitchFamily="34" charset="-122"/>
              </a:rPr>
              <a:t>45%</a:t>
            </a:r>
          </a:p>
        </p:txBody>
      </p:sp>
      <p:sp>
        <p:nvSpPr>
          <p:cNvPr id="24" name="TextBox 23"/>
          <p:cNvSpPr txBox="1"/>
          <p:nvPr/>
        </p:nvSpPr>
        <p:spPr>
          <a:xfrm>
            <a:off x="2940807" y="1639210"/>
            <a:ext cx="1250987" cy="377016"/>
          </a:xfrm>
          <a:prstGeom prst="rect">
            <a:avLst/>
          </a:prstGeom>
          <a:noFill/>
        </p:spPr>
        <p:txBody>
          <a:bodyPr wrap="square" lIns="68571" tIns="34285" rIns="68571" bIns="34285" rtlCol="0">
            <a:spAutoFit/>
          </a:bodyPr>
          <a:lstStyle/>
          <a:p>
            <a:pPr algn="ctr"/>
            <a:r>
              <a:rPr lang="zh-CN" altLang="en-US" sz="2000" dirty="0" smtClean="0">
                <a:solidFill>
                  <a:schemeClr val="bg1"/>
                </a:solidFill>
                <a:latin typeface="微软雅黑" pitchFamily="34" charset="-122"/>
                <a:ea typeface="微软雅黑" pitchFamily="34" charset="-122"/>
              </a:rPr>
              <a:t>办公场地</a:t>
            </a:r>
            <a:endParaRPr lang="en-US" altLang="zh-CN" sz="2000" dirty="0">
              <a:solidFill>
                <a:schemeClr val="bg1"/>
              </a:solidFill>
              <a:latin typeface="微软雅黑" pitchFamily="34" charset="-122"/>
              <a:ea typeface="微软雅黑" pitchFamily="34" charset="-122"/>
            </a:endParaRPr>
          </a:p>
        </p:txBody>
      </p:sp>
      <p:sp>
        <p:nvSpPr>
          <p:cNvPr id="25" name="TextBox 24"/>
          <p:cNvSpPr txBox="1"/>
          <p:nvPr/>
        </p:nvSpPr>
        <p:spPr>
          <a:xfrm>
            <a:off x="2940807" y="1935075"/>
            <a:ext cx="1250987" cy="623237"/>
          </a:xfrm>
          <a:prstGeom prst="rect">
            <a:avLst/>
          </a:prstGeom>
          <a:noFill/>
        </p:spPr>
        <p:txBody>
          <a:bodyPr wrap="square" lIns="68571" tIns="34285" rIns="68571" bIns="34285" rtlCol="0">
            <a:spAutoFit/>
          </a:bodyPr>
          <a:lstStyle/>
          <a:p>
            <a:pPr algn="ctr"/>
            <a:r>
              <a:rPr lang="en-US" altLang="zh-CN" sz="3600" b="1" dirty="0" smtClean="0">
                <a:solidFill>
                  <a:schemeClr val="bg1"/>
                </a:solidFill>
                <a:latin typeface="微软雅黑" pitchFamily="34" charset="-122"/>
                <a:ea typeface="微软雅黑" pitchFamily="34" charset="-122"/>
              </a:rPr>
              <a:t>22%</a:t>
            </a:r>
            <a:endParaRPr lang="en-US" altLang="zh-CN" sz="3600" b="1" dirty="0">
              <a:solidFill>
                <a:schemeClr val="bg1"/>
              </a:solidFill>
              <a:latin typeface="微软雅黑" pitchFamily="34" charset="-122"/>
              <a:ea typeface="微软雅黑" pitchFamily="34" charset="-122"/>
            </a:endParaRPr>
          </a:p>
        </p:txBody>
      </p:sp>
      <p:sp>
        <p:nvSpPr>
          <p:cNvPr id="26" name="TextBox 25"/>
          <p:cNvSpPr txBox="1"/>
          <p:nvPr/>
        </p:nvSpPr>
        <p:spPr>
          <a:xfrm>
            <a:off x="4922007" y="1639210"/>
            <a:ext cx="1250987" cy="377016"/>
          </a:xfrm>
          <a:prstGeom prst="rect">
            <a:avLst/>
          </a:prstGeom>
          <a:noFill/>
        </p:spPr>
        <p:txBody>
          <a:bodyPr wrap="square" lIns="68571" tIns="34285" rIns="68571" bIns="34285" rtlCol="0">
            <a:spAutoFit/>
          </a:bodyPr>
          <a:lstStyle/>
          <a:p>
            <a:pPr algn="ctr"/>
            <a:r>
              <a:rPr lang="zh-CN" altLang="en-US" sz="2000" dirty="0" smtClean="0">
                <a:solidFill>
                  <a:schemeClr val="bg1"/>
                </a:solidFill>
                <a:latin typeface="微软雅黑" pitchFamily="34" charset="-122"/>
                <a:ea typeface="微软雅黑" pitchFamily="34" charset="-122"/>
              </a:rPr>
              <a:t>推广费用</a:t>
            </a:r>
            <a:endParaRPr lang="en-US" altLang="zh-CN" sz="2000" dirty="0">
              <a:solidFill>
                <a:schemeClr val="bg1"/>
              </a:solidFill>
              <a:latin typeface="微软雅黑" pitchFamily="34" charset="-122"/>
              <a:ea typeface="微软雅黑" pitchFamily="34" charset="-122"/>
            </a:endParaRPr>
          </a:p>
        </p:txBody>
      </p:sp>
      <p:sp>
        <p:nvSpPr>
          <p:cNvPr id="27" name="TextBox 26"/>
          <p:cNvSpPr txBox="1"/>
          <p:nvPr/>
        </p:nvSpPr>
        <p:spPr>
          <a:xfrm>
            <a:off x="4922007" y="1935075"/>
            <a:ext cx="1250987" cy="623237"/>
          </a:xfrm>
          <a:prstGeom prst="rect">
            <a:avLst/>
          </a:prstGeom>
          <a:noFill/>
        </p:spPr>
        <p:txBody>
          <a:bodyPr wrap="square" lIns="68571" tIns="34285" rIns="68571" bIns="34285" rtlCol="0">
            <a:spAutoFit/>
          </a:bodyPr>
          <a:lstStyle/>
          <a:p>
            <a:pPr algn="ctr"/>
            <a:r>
              <a:rPr lang="en-US" altLang="zh-CN" sz="3600" b="1" dirty="0" smtClean="0">
                <a:solidFill>
                  <a:schemeClr val="bg1"/>
                </a:solidFill>
                <a:latin typeface="微软雅黑" pitchFamily="34" charset="-122"/>
                <a:ea typeface="微软雅黑" pitchFamily="34" charset="-122"/>
              </a:rPr>
              <a:t>19%</a:t>
            </a:r>
            <a:endParaRPr lang="en-US" altLang="zh-CN" sz="3600" b="1" dirty="0">
              <a:solidFill>
                <a:schemeClr val="bg1"/>
              </a:solidFill>
              <a:latin typeface="微软雅黑" pitchFamily="34" charset="-122"/>
              <a:ea typeface="微软雅黑" pitchFamily="34" charset="-122"/>
            </a:endParaRPr>
          </a:p>
        </p:txBody>
      </p:sp>
      <p:sp>
        <p:nvSpPr>
          <p:cNvPr id="28" name="TextBox 27"/>
          <p:cNvSpPr txBox="1"/>
          <p:nvPr/>
        </p:nvSpPr>
        <p:spPr>
          <a:xfrm>
            <a:off x="6979407" y="1639210"/>
            <a:ext cx="1250987" cy="377016"/>
          </a:xfrm>
          <a:prstGeom prst="rect">
            <a:avLst/>
          </a:prstGeom>
          <a:noFill/>
        </p:spPr>
        <p:txBody>
          <a:bodyPr wrap="square" lIns="68571" tIns="34285" rIns="68571" bIns="34285" rtlCol="0">
            <a:spAutoFit/>
          </a:bodyPr>
          <a:lstStyle/>
          <a:p>
            <a:pPr algn="ctr"/>
            <a:r>
              <a:rPr lang="zh-CN" altLang="en-US" sz="2000" dirty="0" smtClean="0">
                <a:solidFill>
                  <a:schemeClr val="bg1"/>
                </a:solidFill>
                <a:latin typeface="微软雅黑" pitchFamily="34" charset="-122"/>
                <a:ea typeface="微软雅黑" pitchFamily="34" charset="-122"/>
              </a:rPr>
              <a:t>其他费用</a:t>
            </a:r>
            <a:endParaRPr lang="en-US" altLang="zh-CN" sz="2000" dirty="0">
              <a:solidFill>
                <a:schemeClr val="bg1"/>
              </a:solidFill>
              <a:latin typeface="微软雅黑" pitchFamily="34" charset="-122"/>
              <a:ea typeface="微软雅黑" pitchFamily="34" charset="-122"/>
            </a:endParaRPr>
          </a:p>
        </p:txBody>
      </p:sp>
      <p:sp>
        <p:nvSpPr>
          <p:cNvPr id="29" name="TextBox 28"/>
          <p:cNvSpPr txBox="1"/>
          <p:nvPr/>
        </p:nvSpPr>
        <p:spPr>
          <a:xfrm>
            <a:off x="6979407" y="1935075"/>
            <a:ext cx="1250987" cy="623237"/>
          </a:xfrm>
          <a:prstGeom prst="rect">
            <a:avLst/>
          </a:prstGeom>
          <a:noFill/>
        </p:spPr>
        <p:txBody>
          <a:bodyPr wrap="square" lIns="68571" tIns="34285" rIns="68571" bIns="34285" rtlCol="0">
            <a:spAutoFit/>
          </a:bodyPr>
          <a:lstStyle/>
          <a:p>
            <a:pPr algn="ctr"/>
            <a:r>
              <a:rPr lang="en-US" altLang="zh-CN" sz="3600" b="1" dirty="0">
                <a:solidFill>
                  <a:schemeClr val="bg1"/>
                </a:solidFill>
                <a:latin typeface="微软雅黑" pitchFamily="34" charset="-122"/>
                <a:ea typeface="微软雅黑" pitchFamily="34" charset="-122"/>
              </a:rPr>
              <a:t>45%</a:t>
            </a:r>
          </a:p>
        </p:txBody>
      </p:sp>
    </p:spTree>
    <p:extLst>
      <p:ext uri="{BB962C8B-B14F-4D97-AF65-F5344CB8AC3E}">
        <p14:creationId xmlns:p14="http://schemas.microsoft.com/office/powerpoint/2010/main" val="19451343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220"/>
                            </p:stCondLst>
                            <p:childTnLst>
                              <p:par>
                                <p:cTn id="18" presetID="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par>
                          <p:cTn id="22" fill="hold">
                            <p:stCondLst>
                              <p:cond delay="1720"/>
                            </p:stCondLst>
                            <p:childTnLst>
                              <p:par>
                                <p:cTn id="23" presetID="2" presetClass="entr" presetSubtype="4"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2220"/>
                            </p:stCondLst>
                            <p:childTnLst>
                              <p:par>
                                <p:cTn id="28" presetID="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par>
                          <p:cTn id="32" fill="hold">
                            <p:stCondLst>
                              <p:cond delay="2720"/>
                            </p:stCondLst>
                            <p:childTnLst>
                              <p:par>
                                <p:cTn id="33" presetID="31"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 calcmode="lin" valueType="num">
                                      <p:cBhvr>
                                        <p:cTn id="37" dur="500" fill="hold"/>
                                        <p:tgtEl>
                                          <p:spTgt spid="22"/>
                                        </p:tgtEl>
                                        <p:attrNameLst>
                                          <p:attrName>style.rotation</p:attrName>
                                        </p:attrNameLst>
                                      </p:cBhvr>
                                      <p:tavLst>
                                        <p:tav tm="0">
                                          <p:val>
                                            <p:fltVal val="90"/>
                                          </p:val>
                                        </p:tav>
                                        <p:tav tm="100000">
                                          <p:val>
                                            <p:fltVal val="0"/>
                                          </p:val>
                                        </p:tav>
                                      </p:tavLst>
                                    </p:anim>
                                    <p:animEffect transition="in" filter="fade">
                                      <p:cBhvr>
                                        <p:cTn id="38" dur="500"/>
                                        <p:tgtEl>
                                          <p:spTgt spid="2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 calcmode="lin" valueType="num">
                                      <p:cBhvr>
                                        <p:cTn id="43" dur="500" fill="hold"/>
                                        <p:tgtEl>
                                          <p:spTgt spid="23"/>
                                        </p:tgtEl>
                                        <p:attrNameLst>
                                          <p:attrName>style.rotation</p:attrName>
                                        </p:attrNameLst>
                                      </p:cBhvr>
                                      <p:tavLst>
                                        <p:tav tm="0">
                                          <p:val>
                                            <p:fltVal val="90"/>
                                          </p:val>
                                        </p:tav>
                                        <p:tav tm="100000">
                                          <p:val>
                                            <p:fltVal val="0"/>
                                          </p:val>
                                        </p:tav>
                                      </p:tavLst>
                                    </p:anim>
                                    <p:animEffect transition="in" filter="fade">
                                      <p:cBhvr>
                                        <p:cTn id="44" dur="500"/>
                                        <p:tgtEl>
                                          <p:spTgt spid="23"/>
                                        </p:tgtEl>
                                      </p:cBhvr>
                                    </p:animEffect>
                                  </p:childTnLst>
                                </p:cTn>
                              </p:par>
                            </p:childTnLst>
                          </p:cTn>
                        </p:par>
                        <p:par>
                          <p:cTn id="45" fill="hold">
                            <p:stCondLst>
                              <p:cond delay="3220"/>
                            </p:stCondLst>
                            <p:childTnLst>
                              <p:par>
                                <p:cTn id="46" presetID="31"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90"/>
                                          </p:val>
                                        </p:tav>
                                        <p:tav tm="100000">
                                          <p:val>
                                            <p:fltVal val="0"/>
                                          </p:val>
                                        </p:tav>
                                      </p:tavLst>
                                    </p:anim>
                                    <p:animEffect transition="in" filter="fade">
                                      <p:cBhvr>
                                        <p:cTn id="51" dur="500"/>
                                        <p:tgtEl>
                                          <p:spTgt spid="24"/>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 calcmode="lin" valueType="num">
                                      <p:cBhvr>
                                        <p:cTn id="56" dur="500" fill="hold"/>
                                        <p:tgtEl>
                                          <p:spTgt spid="25"/>
                                        </p:tgtEl>
                                        <p:attrNameLst>
                                          <p:attrName>style.rotation</p:attrName>
                                        </p:attrNameLst>
                                      </p:cBhvr>
                                      <p:tavLst>
                                        <p:tav tm="0">
                                          <p:val>
                                            <p:fltVal val="90"/>
                                          </p:val>
                                        </p:tav>
                                        <p:tav tm="100000">
                                          <p:val>
                                            <p:fltVal val="0"/>
                                          </p:val>
                                        </p:tav>
                                      </p:tavLst>
                                    </p:anim>
                                    <p:animEffect transition="in" filter="fade">
                                      <p:cBhvr>
                                        <p:cTn id="57" dur="500"/>
                                        <p:tgtEl>
                                          <p:spTgt spid="25"/>
                                        </p:tgtEl>
                                      </p:cBhvr>
                                    </p:animEffect>
                                  </p:childTnLst>
                                </p:cTn>
                              </p:par>
                            </p:childTnLst>
                          </p:cTn>
                        </p:par>
                        <p:par>
                          <p:cTn id="58" fill="hold">
                            <p:stCondLst>
                              <p:cond delay="3720"/>
                            </p:stCondLst>
                            <p:childTnLst>
                              <p:par>
                                <p:cTn id="59" presetID="31"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 calcmode="lin" valueType="num">
                                      <p:cBhvr>
                                        <p:cTn id="63" dur="500" fill="hold"/>
                                        <p:tgtEl>
                                          <p:spTgt spid="26"/>
                                        </p:tgtEl>
                                        <p:attrNameLst>
                                          <p:attrName>style.rotation</p:attrName>
                                        </p:attrNameLst>
                                      </p:cBhvr>
                                      <p:tavLst>
                                        <p:tav tm="0">
                                          <p:val>
                                            <p:fltVal val="90"/>
                                          </p:val>
                                        </p:tav>
                                        <p:tav tm="100000">
                                          <p:val>
                                            <p:fltVal val="0"/>
                                          </p:val>
                                        </p:tav>
                                      </p:tavLst>
                                    </p:anim>
                                    <p:animEffect transition="in" filter="fade">
                                      <p:cBhvr>
                                        <p:cTn id="64" dur="500"/>
                                        <p:tgtEl>
                                          <p:spTgt spid="2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 calcmode="lin" valueType="num">
                                      <p:cBhvr>
                                        <p:cTn id="69" dur="500" fill="hold"/>
                                        <p:tgtEl>
                                          <p:spTgt spid="27"/>
                                        </p:tgtEl>
                                        <p:attrNameLst>
                                          <p:attrName>style.rotation</p:attrName>
                                        </p:attrNameLst>
                                      </p:cBhvr>
                                      <p:tavLst>
                                        <p:tav tm="0">
                                          <p:val>
                                            <p:fltVal val="90"/>
                                          </p:val>
                                        </p:tav>
                                        <p:tav tm="100000">
                                          <p:val>
                                            <p:fltVal val="0"/>
                                          </p:val>
                                        </p:tav>
                                      </p:tavLst>
                                    </p:anim>
                                    <p:animEffect transition="in" filter="fade">
                                      <p:cBhvr>
                                        <p:cTn id="70" dur="500"/>
                                        <p:tgtEl>
                                          <p:spTgt spid="27"/>
                                        </p:tgtEl>
                                      </p:cBhvr>
                                    </p:animEffect>
                                  </p:childTnLst>
                                </p:cTn>
                              </p:par>
                            </p:childTnLst>
                          </p:cTn>
                        </p:par>
                        <p:par>
                          <p:cTn id="71" fill="hold">
                            <p:stCondLst>
                              <p:cond delay="4220"/>
                            </p:stCondLst>
                            <p:childTnLst>
                              <p:par>
                                <p:cTn id="72" presetID="31" presetClass="entr" presetSubtype="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 calcmode="lin" valueType="num">
                                      <p:cBhvr>
                                        <p:cTn id="76" dur="500" fill="hold"/>
                                        <p:tgtEl>
                                          <p:spTgt spid="28"/>
                                        </p:tgtEl>
                                        <p:attrNameLst>
                                          <p:attrName>style.rotation</p:attrName>
                                        </p:attrNameLst>
                                      </p:cBhvr>
                                      <p:tavLst>
                                        <p:tav tm="0">
                                          <p:val>
                                            <p:fltVal val="90"/>
                                          </p:val>
                                        </p:tav>
                                        <p:tav tm="100000">
                                          <p:val>
                                            <p:fltVal val="0"/>
                                          </p:val>
                                        </p:tav>
                                      </p:tavLst>
                                    </p:anim>
                                    <p:animEffect transition="in" filter="fade">
                                      <p:cBhvr>
                                        <p:cTn id="77" dur="500"/>
                                        <p:tgtEl>
                                          <p:spTgt spid="28"/>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 calcmode="lin" valueType="num">
                                      <p:cBhvr>
                                        <p:cTn id="82" dur="500" fill="hold"/>
                                        <p:tgtEl>
                                          <p:spTgt spid="29"/>
                                        </p:tgtEl>
                                        <p:attrNameLst>
                                          <p:attrName>style.rotation</p:attrName>
                                        </p:attrNameLst>
                                      </p:cBhvr>
                                      <p:tavLst>
                                        <p:tav tm="0">
                                          <p:val>
                                            <p:fltVal val="90"/>
                                          </p:val>
                                        </p:tav>
                                        <p:tav tm="100000">
                                          <p:val>
                                            <p:fltVal val="0"/>
                                          </p:val>
                                        </p:tav>
                                      </p:tavLst>
                                    </p:anim>
                                    <p:animEffect transition="in" filter="fade">
                                      <p:cBhvr>
                                        <p:cTn id="83" dur="500"/>
                                        <p:tgtEl>
                                          <p:spTgt spid="29"/>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anim calcmode="lin" valueType="num">
                                      <p:cBhvr>
                                        <p:cTn id="87" dur="500" fill="hold"/>
                                        <p:tgtEl>
                                          <p:spTgt spid="4"/>
                                        </p:tgtEl>
                                        <p:attrNameLst>
                                          <p:attrName>ppt_x</p:attrName>
                                        </p:attrNameLst>
                                      </p:cBhvr>
                                      <p:tavLst>
                                        <p:tav tm="0">
                                          <p:val>
                                            <p:strVal val="#ppt_x"/>
                                          </p:val>
                                        </p:tav>
                                        <p:tav tm="100000">
                                          <p:val>
                                            <p:strVal val="#ppt_x"/>
                                          </p:val>
                                        </p:tav>
                                      </p:tavLst>
                                    </p:anim>
                                    <p:anim calcmode="lin" valueType="num">
                                      <p:cBhvr>
                                        <p:cTn id="88" dur="500" fill="hold"/>
                                        <p:tgtEl>
                                          <p:spTgt spid="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300"/>
                                  </p:stCondLst>
                                  <p:childTnLst>
                                    <p:set>
                                      <p:cBhvr>
                                        <p:cTn id="90" dur="1" fill="hold">
                                          <p:stCondLst>
                                            <p:cond delay="0"/>
                                          </p:stCondLst>
                                        </p:cTn>
                                        <p:tgtEl>
                                          <p:spTgt spid="6"/>
                                        </p:tgtEl>
                                        <p:attrNameLst>
                                          <p:attrName>style.visibility</p:attrName>
                                        </p:attrNameLst>
                                      </p:cBhvr>
                                      <p:to>
                                        <p:strVal val="visible"/>
                                      </p:to>
                                    </p:set>
                                    <p:animEffect transition="in" filter="fade">
                                      <p:cBhvr>
                                        <p:cTn id="91" dur="500"/>
                                        <p:tgtEl>
                                          <p:spTgt spid="6"/>
                                        </p:tgtEl>
                                      </p:cBhvr>
                                    </p:animEffect>
                                    <p:anim calcmode="lin" valueType="num">
                                      <p:cBhvr>
                                        <p:cTn id="92" dur="500" fill="hold"/>
                                        <p:tgtEl>
                                          <p:spTgt spid="6"/>
                                        </p:tgtEl>
                                        <p:attrNameLst>
                                          <p:attrName>ppt_x</p:attrName>
                                        </p:attrNameLst>
                                      </p:cBhvr>
                                      <p:tavLst>
                                        <p:tav tm="0">
                                          <p:val>
                                            <p:strVal val="#ppt_x"/>
                                          </p:val>
                                        </p:tav>
                                        <p:tav tm="100000">
                                          <p:val>
                                            <p:strVal val="#ppt_x"/>
                                          </p:val>
                                        </p:tav>
                                      </p:tavLst>
                                    </p:anim>
                                    <p:anim calcmode="lin" valueType="num">
                                      <p:cBhvr>
                                        <p:cTn id="93" dur="500" fill="hold"/>
                                        <p:tgtEl>
                                          <p:spTgt spid="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500"/>
                                  </p:stCondLst>
                                  <p:childTnLst>
                                    <p:set>
                                      <p:cBhvr>
                                        <p:cTn id="95" dur="1" fill="hold">
                                          <p:stCondLst>
                                            <p:cond delay="0"/>
                                          </p:stCondLst>
                                        </p:cTn>
                                        <p:tgtEl>
                                          <p:spTgt spid="10"/>
                                        </p:tgtEl>
                                        <p:attrNameLst>
                                          <p:attrName>style.visibility</p:attrName>
                                        </p:attrNameLst>
                                      </p:cBhvr>
                                      <p:to>
                                        <p:strVal val="visible"/>
                                      </p:to>
                                    </p:set>
                                    <p:animEffect transition="in" filter="fade">
                                      <p:cBhvr>
                                        <p:cTn id="96" dur="500"/>
                                        <p:tgtEl>
                                          <p:spTgt spid="10"/>
                                        </p:tgtEl>
                                      </p:cBhvr>
                                    </p:animEffect>
                                    <p:anim calcmode="lin" valueType="num">
                                      <p:cBhvr>
                                        <p:cTn id="97" dur="500" fill="hold"/>
                                        <p:tgtEl>
                                          <p:spTgt spid="10"/>
                                        </p:tgtEl>
                                        <p:attrNameLst>
                                          <p:attrName>ppt_x</p:attrName>
                                        </p:attrNameLst>
                                      </p:cBhvr>
                                      <p:tavLst>
                                        <p:tav tm="0">
                                          <p:val>
                                            <p:strVal val="#ppt_x"/>
                                          </p:val>
                                        </p:tav>
                                        <p:tav tm="100000">
                                          <p:val>
                                            <p:strVal val="#ppt_x"/>
                                          </p:val>
                                        </p:tav>
                                      </p:tavLst>
                                    </p:anim>
                                    <p:anim calcmode="lin" valueType="num">
                                      <p:cBhvr>
                                        <p:cTn id="98" dur="500" fill="hold"/>
                                        <p:tgtEl>
                                          <p:spTgt spid="1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800"/>
                                  </p:stCondLst>
                                  <p:childTnLst>
                                    <p:set>
                                      <p:cBhvr>
                                        <p:cTn id="100" dur="1" fill="hold">
                                          <p:stCondLst>
                                            <p:cond delay="0"/>
                                          </p:stCondLst>
                                        </p:cTn>
                                        <p:tgtEl>
                                          <p:spTgt spid="5"/>
                                        </p:tgtEl>
                                        <p:attrNameLst>
                                          <p:attrName>style.visibility</p:attrName>
                                        </p:attrNameLst>
                                      </p:cBhvr>
                                      <p:to>
                                        <p:strVal val="visible"/>
                                      </p:to>
                                    </p:set>
                                    <p:animEffect transition="in" filter="fade">
                                      <p:cBhvr>
                                        <p:cTn id="101" dur="500"/>
                                        <p:tgtEl>
                                          <p:spTgt spid="5"/>
                                        </p:tgtEl>
                                      </p:cBhvr>
                                    </p:animEffect>
                                    <p:anim calcmode="lin" valueType="num">
                                      <p:cBhvr>
                                        <p:cTn id="102" dur="500" fill="hold"/>
                                        <p:tgtEl>
                                          <p:spTgt spid="5"/>
                                        </p:tgtEl>
                                        <p:attrNameLst>
                                          <p:attrName>ppt_x</p:attrName>
                                        </p:attrNameLst>
                                      </p:cBhvr>
                                      <p:tavLst>
                                        <p:tav tm="0">
                                          <p:val>
                                            <p:strVal val="#ppt_x"/>
                                          </p:val>
                                        </p:tav>
                                        <p:tav tm="100000">
                                          <p:val>
                                            <p:strVal val="#ppt_x"/>
                                          </p:val>
                                        </p:tav>
                                      </p:tavLst>
                                    </p:anim>
                                    <p:anim calcmode="lin" valueType="num">
                                      <p:cBhvr>
                                        <p:cTn id="10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P spid="5" grpId="0"/>
      <p:bldP spid="6" grpId="0"/>
      <p:bldP spid="8" grpId="0" animBg="1"/>
      <p:bldP spid="10" grpId="0"/>
      <p:bldP spid="12" grpId="0" animBg="1"/>
      <p:bldP spid="15" grpId="0" animBg="1"/>
      <p:bldP spid="20" grpId="0" animBg="1"/>
      <p:bldP spid="22" grpId="0"/>
      <p:bldP spid="23" grpId="0"/>
      <p:bldP spid="24" grpId="0"/>
      <p:bldP spid="25" grpId="0"/>
      <p:bldP spid="26" grpId="0"/>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5.2 </a:t>
            </a:r>
            <a:r>
              <a:rPr lang="zh-CN" altLang="en-US" sz="2000" dirty="0">
                <a:solidFill>
                  <a:schemeClr val="bg1"/>
                </a:solidFill>
                <a:latin typeface="微软雅黑" pitchFamily="34" charset="-122"/>
                <a:ea typeface="微软雅黑" pitchFamily="34" charset="-122"/>
              </a:rPr>
              <a:t>资金缺口</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5</a:t>
            </a:r>
            <a:endParaRPr lang="zh-CN" altLang="en-US" dirty="0">
              <a:solidFill>
                <a:schemeClr val="bg1"/>
              </a:solidFill>
              <a:latin typeface="+mj-lt"/>
            </a:endParaRPr>
          </a:p>
        </p:txBody>
      </p:sp>
      <p:sp>
        <p:nvSpPr>
          <p:cNvPr id="4" name="Freeform 6"/>
          <p:cNvSpPr>
            <a:spLocks/>
          </p:cNvSpPr>
          <p:nvPr/>
        </p:nvSpPr>
        <p:spPr bwMode="auto">
          <a:xfrm>
            <a:off x="2471200" y="1500435"/>
            <a:ext cx="2646184" cy="315878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70C0"/>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5" name="Freeform 6"/>
          <p:cNvSpPr>
            <a:spLocks/>
          </p:cNvSpPr>
          <p:nvPr/>
        </p:nvSpPr>
        <p:spPr bwMode="auto">
          <a:xfrm>
            <a:off x="4587113" y="2614993"/>
            <a:ext cx="1751806" cy="209115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99FF"/>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6" name="椭圆 5"/>
          <p:cNvSpPr/>
          <p:nvPr/>
        </p:nvSpPr>
        <p:spPr bwMode="auto">
          <a:xfrm>
            <a:off x="4402545" y="1510215"/>
            <a:ext cx="701926" cy="702295"/>
          </a:xfrm>
          <a:prstGeom prst="ellipse">
            <a:avLst/>
          </a:prstGeom>
          <a:solidFill>
            <a:schemeClr val="bg2">
              <a:lumMod val="75000"/>
            </a:schemeClr>
          </a:solidFill>
          <a:ln w="9525" cap="flat" cmpd="sng" algn="ctr">
            <a:solidFill>
              <a:srgbClr val="F8F8F8"/>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defTabSz="685709"/>
            <a:endParaRPr lang="zh-CN" altLang="en-US" sz="1300"/>
          </a:p>
        </p:txBody>
      </p:sp>
      <p:sp>
        <p:nvSpPr>
          <p:cNvPr id="7" name="椭圆 6"/>
          <p:cNvSpPr/>
          <p:nvPr/>
        </p:nvSpPr>
        <p:spPr bwMode="auto">
          <a:xfrm>
            <a:off x="5856349" y="2665475"/>
            <a:ext cx="683750" cy="684109"/>
          </a:xfrm>
          <a:prstGeom prst="ellipse">
            <a:avLst/>
          </a:prstGeom>
          <a:solidFill>
            <a:schemeClr val="bg2">
              <a:lumMod val="75000"/>
            </a:schemeClr>
          </a:solidFill>
          <a:ln w="9525" cap="flat" cmpd="sng" algn="ctr">
            <a:solidFill>
              <a:srgbClr val="F8F8F8"/>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defTabSz="685709"/>
            <a:endParaRPr lang="zh-CN" altLang="en-US" sz="1300"/>
          </a:p>
        </p:txBody>
      </p:sp>
      <p:sp>
        <p:nvSpPr>
          <p:cNvPr id="8" name="TextBox 7"/>
          <p:cNvSpPr txBox="1"/>
          <p:nvPr/>
        </p:nvSpPr>
        <p:spPr>
          <a:xfrm>
            <a:off x="4386464" y="1605726"/>
            <a:ext cx="701312" cy="577259"/>
          </a:xfrm>
          <a:prstGeom prst="rect">
            <a:avLst/>
          </a:prstGeom>
          <a:noFill/>
        </p:spPr>
        <p:txBody>
          <a:bodyPr wrap="square" lIns="68571" tIns="34285" rIns="68571" bIns="34285" rtlCol="0">
            <a:spAutoFit/>
          </a:bodyPr>
          <a:lstStyle/>
          <a:p>
            <a:pPr algn="ctr"/>
            <a:r>
              <a:rPr lang="zh-CN" altLang="en-US" sz="1600" dirty="0">
                <a:solidFill>
                  <a:srgbClr val="F8F8F8"/>
                </a:solidFill>
                <a:latin typeface="+mn-ea"/>
                <a:ea typeface="+mn-ea"/>
              </a:rPr>
              <a:t>所需资金</a:t>
            </a:r>
          </a:p>
        </p:txBody>
      </p:sp>
      <p:sp>
        <p:nvSpPr>
          <p:cNvPr id="9" name="TextBox 8"/>
          <p:cNvSpPr txBox="1"/>
          <p:nvPr/>
        </p:nvSpPr>
        <p:spPr>
          <a:xfrm>
            <a:off x="5852901" y="2742308"/>
            <a:ext cx="690647" cy="531078"/>
          </a:xfrm>
          <a:prstGeom prst="rect">
            <a:avLst/>
          </a:prstGeom>
          <a:noFill/>
        </p:spPr>
        <p:txBody>
          <a:bodyPr wrap="square" lIns="68571" tIns="34285" rIns="68571" bIns="34285" rtlCol="0">
            <a:spAutoFit/>
          </a:bodyPr>
          <a:lstStyle/>
          <a:p>
            <a:pPr algn="ctr"/>
            <a:r>
              <a:rPr lang="zh-CN" altLang="en-US" sz="1500" dirty="0">
                <a:solidFill>
                  <a:srgbClr val="F8F8F8"/>
                </a:solidFill>
                <a:latin typeface="+mn-ea"/>
                <a:ea typeface="+mn-ea"/>
              </a:rPr>
              <a:t>已有资金</a:t>
            </a:r>
          </a:p>
        </p:txBody>
      </p:sp>
      <p:sp>
        <p:nvSpPr>
          <p:cNvPr id="10" name="TextBox 9"/>
          <p:cNvSpPr txBox="1"/>
          <p:nvPr/>
        </p:nvSpPr>
        <p:spPr>
          <a:xfrm>
            <a:off x="3264440" y="1894356"/>
            <a:ext cx="1126506" cy="484898"/>
          </a:xfrm>
          <a:prstGeom prst="rect">
            <a:avLst/>
          </a:prstGeom>
          <a:noFill/>
        </p:spPr>
        <p:txBody>
          <a:bodyPr wrap="none" lIns="68571" tIns="34285" rIns="68571" bIns="34285" rtlCol="0">
            <a:spAutoFit/>
          </a:bodyPr>
          <a:lstStyle/>
          <a:p>
            <a:r>
              <a:rPr lang="en-US" altLang="zh-CN" sz="2700" b="1" dirty="0">
                <a:solidFill>
                  <a:srgbClr val="F8F8F8"/>
                </a:solidFill>
                <a:latin typeface="微软雅黑" pitchFamily="34" charset="-122"/>
                <a:ea typeface="微软雅黑" pitchFamily="34" charset="-122"/>
              </a:rPr>
              <a:t>300</a:t>
            </a:r>
            <a:r>
              <a:rPr lang="zh-CN" altLang="en-US" sz="2700" b="1" dirty="0">
                <a:solidFill>
                  <a:srgbClr val="F8F8F8"/>
                </a:solidFill>
                <a:latin typeface="微软雅黑" pitchFamily="34" charset="-122"/>
                <a:ea typeface="微软雅黑" pitchFamily="34" charset="-122"/>
              </a:rPr>
              <a:t>万</a:t>
            </a:r>
          </a:p>
        </p:txBody>
      </p:sp>
      <p:sp>
        <p:nvSpPr>
          <p:cNvPr id="11" name="TextBox 10"/>
          <p:cNvSpPr txBox="1"/>
          <p:nvPr/>
        </p:nvSpPr>
        <p:spPr>
          <a:xfrm>
            <a:off x="2778837" y="2344417"/>
            <a:ext cx="1958283" cy="2008232"/>
          </a:xfrm>
          <a:prstGeom prst="rect">
            <a:avLst/>
          </a:prstGeom>
          <a:noFill/>
        </p:spPr>
        <p:txBody>
          <a:bodyPr wrap="square" lIns="68571" tIns="34285" rIns="68571" bIns="34285"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12" name="TextBox 11"/>
          <p:cNvSpPr txBox="1"/>
          <p:nvPr/>
        </p:nvSpPr>
        <p:spPr>
          <a:xfrm>
            <a:off x="4952251" y="2953544"/>
            <a:ext cx="905340" cy="392536"/>
          </a:xfrm>
          <a:prstGeom prst="rect">
            <a:avLst/>
          </a:prstGeom>
          <a:noFill/>
        </p:spPr>
        <p:txBody>
          <a:bodyPr wrap="none" lIns="68571" tIns="34285" rIns="68571" bIns="34285" rtlCol="0">
            <a:spAutoFit/>
          </a:bodyPr>
          <a:lstStyle/>
          <a:p>
            <a:r>
              <a:rPr lang="en-US" altLang="zh-CN" sz="2100" b="1" dirty="0">
                <a:solidFill>
                  <a:srgbClr val="F8F8F8"/>
                </a:solidFill>
                <a:latin typeface="微软雅黑" pitchFamily="34" charset="-122"/>
                <a:ea typeface="微软雅黑" pitchFamily="34" charset="-122"/>
              </a:rPr>
              <a:t>100</a:t>
            </a:r>
            <a:r>
              <a:rPr lang="zh-CN" altLang="en-US" sz="2100" b="1" dirty="0">
                <a:solidFill>
                  <a:srgbClr val="F8F8F8"/>
                </a:solidFill>
                <a:latin typeface="微软雅黑" pitchFamily="34" charset="-122"/>
                <a:ea typeface="微软雅黑" pitchFamily="34" charset="-122"/>
              </a:rPr>
              <a:t>万</a:t>
            </a:r>
          </a:p>
        </p:txBody>
      </p:sp>
      <p:sp>
        <p:nvSpPr>
          <p:cNvPr id="13" name="TextBox 12"/>
          <p:cNvSpPr txBox="1"/>
          <p:nvPr/>
        </p:nvSpPr>
        <p:spPr>
          <a:xfrm>
            <a:off x="4648994" y="3302724"/>
            <a:ext cx="1486614" cy="1177235"/>
          </a:xfrm>
          <a:prstGeom prst="rect">
            <a:avLst/>
          </a:prstGeom>
          <a:noFill/>
        </p:spPr>
        <p:txBody>
          <a:bodyPr wrap="square" lIns="68571" tIns="34285" rIns="68571" bIns="34285" rtlCol="0">
            <a:spAutoFit/>
          </a:bodyPr>
          <a:lstStyle/>
          <a:p>
            <a:pPr algn="ctr"/>
            <a:r>
              <a:rPr lang="zh-CN" altLang="en-US" dirty="0" smtClean="0">
                <a:solidFill>
                  <a:srgbClr val="F8F8F8"/>
                </a:solidFill>
                <a:latin typeface="+mn-ea"/>
                <a:ea typeface="+mn-ea"/>
              </a:rPr>
              <a:t>请输入您的文字对实际情况进行说明</a:t>
            </a:r>
            <a:endParaRPr lang="zh-CN" altLang="en-US" dirty="0">
              <a:solidFill>
                <a:srgbClr val="F8F8F8"/>
              </a:solidFill>
              <a:latin typeface="+mn-ea"/>
              <a:ea typeface="+mn-ea"/>
            </a:endParaRPr>
          </a:p>
        </p:txBody>
      </p:sp>
      <p:sp>
        <p:nvSpPr>
          <p:cNvPr id="14" name="TextBox 13"/>
          <p:cNvSpPr txBox="1"/>
          <p:nvPr/>
        </p:nvSpPr>
        <p:spPr>
          <a:xfrm>
            <a:off x="5305120" y="1376465"/>
            <a:ext cx="3077674" cy="900236"/>
          </a:xfrm>
          <a:prstGeom prst="rect">
            <a:avLst/>
          </a:prstGeom>
          <a:noFill/>
        </p:spPr>
        <p:txBody>
          <a:bodyPr wrap="square" lIns="68571" tIns="34285" rIns="68571" bIns="34285" rtlCol="0">
            <a:spAutoFit/>
          </a:bodyPr>
          <a:lstStyle/>
          <a:p>
            <a:r>
              <a:rPr lang="zh-CN" altLang="en-US" dirty="0" smtClean="0">
                <a:latin typeface="+mn-ea"/>
                <a:ea typeface="+mn-ea"/>
              </a:rPr>
              <a:t>请输入您的文字</a:t>
            </a:r>
            <a:r>
              <a:rPr lang="zh-CN" altLang="en-US" dirty="0">
                <a:latin typeface="+mn-ea"/>
                <a:ea typeface="+mn-ea"/>
              </a:rPr>
              <a:t>请输入您的</a:t>
            </a:r>
            <a:r>
              <a:rPr lang="zh-CN" altLang="en-US" dirty="0" smtClean="0">
                <a:latin typeface="+mn-ea"/>
                <a:ea typeface="+mn-ea"/>
              </a:rPr>
              <a:t>文字请</a:t>
            </a:r>
            <a:r>
              <a:rPr lang="zh-CN" altLang="en-US" dirty="0">
                <a:latin typeface="+mn-ea"/>
                <a:ea typeface="+mn-ea"/>
              </a:rPr>
              <a:t>输入您的</a:t>
            </a:r>
            <a:r>
              <a:rPr lang="zh-CN" altLang="en-US" dirty="0" smtClean="0">
                <a:latin typeface="+mn-ea"/>
                <a:ea typeface="+mn-ea"/>
              </a:rPr>
              <a:t>文字</a:t>
            </a:r>
            <a:r>
              <a:rPr lang="zh-CN" altLang="en-US" dirty="0">
                <a:latin typeface="+mn-ea"/>
                <a:ea typeface="+mn-ea"/>
              </a:rPr>
              <a:t>请输入您的</a:t>
            </a:r>
            <a:r>
              <a:rPr lang="zh-CN" altLang="en-US" dirty="0" smtClean="0">
                <a:latin typeface="+mn-ea"/>
                <a:ea typeface="+mn-ea"/>
              </a:rPr>
              <a:t>文字</a:t>
            </a:r>
            <a:r>
              <a:rPr lang="zh-CN" altLang="en-US" dirty="0">
                <a:latin typeface="+mn-ea"/>
                <a:ea typeface="+mn-ea"/>
              </a:rPr>
              <a:t>请输入您的</a:t>
            </a:r>
            <a:r>
              <a:rPr lang="zh-CN" altLang="en-US" dirty="0" smtClean="0">
                <a:latin typeface="+mn-ea"/>
                <a:ea typeface="+mn-ea"/>
              </a:rPr>
              <a:t>文字</a:t>
            </a:r>
            <a:endParaRPr lang="zh-CN" altLang="en-US" dirty="0">
              <a:latin typeface="+mn-ea"/>
              <a:ea typeface="+mn-ea"/>
            </a:endParaRPr>
          </a:p>
        </p:txBody>
      </p:sp>
      <p:sp>
        <p:nvSpPr>
          <p:cNvPr id="15" name="TextBox 14"/>
          <p:cNvSpPr txBox="1"/>
          <p:nvPr/>
        </p:nvSpPr>
        <p:spPr>
          <a:xfrm>
            <a:off x="6592964" y="2650842"/>
            <a:ext cx="1673823" cy="1731233"/>
          </a:xfrm>
          <a:prstGeom prst="rect">
            <a:avLst/>
          </a:prstGeom>
          <a:noFill/>
        </p:spPr>
        <p:txBody>
          <a:bodyPr wrap="square" lIns="68571" tIns="34285" rIns="68571" bIns="34285" rtlCol="0">
            <a:spAutoFit/>
          </a:bodyPr>
          <a:lstStyle/>
          <a:p>
            <a:r>
              <a:rPr lang="zh-CN" altLang="en-US" dirty="0" smtClean="0">
                <a:latin typeface="+mn-ea"/>
                <a:ea typeface="+mn-ea"/>
              </a:rPr>
              <a:t>请输入您的文字</a:t>
            </a:r>
            <a:r>
              <a:rPr lang="zh-CN" altLang="en-US" dirty="0">
                <a:latin typeface="+mn-ea"/>
                <a:ea typeface="+mn-ea"/>
              </a:rPr>
              <a:t>请输入您的</a:t>
            </a:r>
            <a:r>
              <a:rPr lang="zh-CN" altLang="en-US" dirty="0" smtClean="0">
                <a:latin typeface="+mn-ea"/>
                <a:ea typeface="+mn-ea"/>
              </a:rPr>
              <a:t>文字请</a:t>
            </a:r>
            <a:r>
              <a:rPr lang="zh-CN" altLang="en-US" dirty="0">
                <a:latin typeface="+mn-ea"/>
                <a:ea typeface="+mn-ea"/>
              </a:rPr>
              <a:t>输入您的</a:t>
            </a:r>
            <a:r>
              <a:rPr lang="zh-CN" altLang="en-US" dirty="0" smtClean="0">
                <a:latin typeface="+mn-ea"/>
                <a:ea typeface="+mn-ea"/>
              </a:rPr>
              <a:t>文字</a:t>
            </a:r>
            <a:r>
              <a:rPr lang="zh-CN" altLang="en-US" dirty="0">
                <a:latin typeface="+mn-ea"/>
                <a:ea typeface="+mn-ea"/>
              </a:rPr>
              <a:t>请输入您的</a:t>
            </a:r>
            <a:r>
              <a:rPr lang="zh-CN" altLang="en-US" dirty="0" smtClean="0">
                <a:latin typeface="+mn-ea"/>
                <a:ea typeface="+mn-ea"/>
              </a:rPr>
              <a:t>文字</a:t>
            </a:r>
            <a:r>
              <a:rPr lang="zh-CN" altLang="en-US" dirty="0">
                <a:latin typeface="+mn-ea"/>
                <a:ea typeface="+mn-ea"/>
              </a:rPr>
              <a:t>请输入您的</a:t>
            </a:r>
            <a:r>
              <a:rPr lang="zh-CN" altLang="en-US" dirty="0" smtClean="0">
                <a:latin typeface="+mn-ea"/>
                <a:ea typeface="+mn-ea"/>
              </a:rPr>
              <a:t>文字</a:t>
            </a:r>
            <a:endParaRPr lang="zh-CN" altLang="en-US" dirty="0">
              <a:latin typeface="+mn-ea"/>
              <a:ea typeface="+mn-ea"/>
            </a:endParaRPr>
          </a:p>
        </p:txBody>
      </p:sp>
      <p:grpSp>
        <p:nvGrpSpPr>
          <p:cNvPr id="16" name="Group 4"/>
          <p:cNvGrpSpPr>
            <a:grpSpLocks noChangeAspect="1"/>
          </p:cNvGrpSpPr>
          <p:nvPr/>
        </p:nvGrpSpPr>
        <p:grpSpPr bwMode="auto">
          <a:xfrm>
            <a:off x="1002156" y="2250989"/>
            <a:ext cx="672163" cy="2559222"/>
            <a:chOff x="5891" y="409"/>
            <a:chExt cx="953" cy="3628"/>
          </a:xfrm>
        </p:grpSpPr>
        <p:sp>
          <p:nvSpPr>
            <p:cNvPr id="17" name="Freeform 5"/>
            <p:cNvSpPr>
              <a:spLocks/>
            </p:cNvSpPr>
            <p:nvPr/>
          </p:nvSpPr>
          <p:spPr bwMode="auto">
            <a:xfrm>
              <a:off x="6132" y="409"/>
              <a:ext cx="395" cy="334"/>
            </a:xfrm>
            <a:custGeom>
              <a:avLst/>
              <a:gdLst>
                <a:gd name="T0" fmla="*/ 153 w 166"/>
                <a:gd name="T1" fmla="*/ 41 h 141"/>
                <a:gd name="T2" fmla="*/ 129 w 166"/>
                <a:gd name="T3" fmla="*/ 24 h 141"/>
                <a:gd name="T4" fmla="*/ 86 w 166"/>
                <a:gd name="T5" fmla="*/ 1 h 141"/>
                <a:gd name="T6" fmla="*/ 26 w 166"/>
                <a:gd name="T7" fmla="*/ 38 h 141"/>
                <a:gd name="T8" fmla="*/ 11 w 166"/>
                <a:gd name="T9" fmla="*/ 105 h 141"/>
                <a:gd name="T10" fmla="*/ 13 w 166"/>
                <a:gd name="T11" fmla="*/ 110 h 141"/>
                <a:gd name="T12" fmla="*/ 17 w 166"/>
                <a:gd name="T13" fmla="*/ 120 h 141"/>
                <a:gd name="T14" fmla="*/ 26 w 166"/>
                <a:gd name="T15" fmla="*/ 141 h 141"/>
                <a:gd name="T16" fmla="*/ 26 w 166"/>
                <a:gd name="T17" fmla="*/ 119 h 141"/>
                <a:gd name="T18" fmla="*/ 26 w 166"/>
                <a:gd name="T19" fmla="*/ 98 h 141"/>
                <a:gd name="T20" fmla="*/ 48 w 166"/>
                <a:gd name="T21" fmla="*/ 48 h 141"/>
                <a:gd name="T22" fmla="*/ 120 w 166"/>
                <a:gd name="T23" fmla="*/ 43 h 141"/>
                <a:gd name="T24" fmla="*/ 144 w 166"/>
                <a:gd name="T25" fmla="*/ 69 h 141"/>
                <a:gd name="T26" fmla="*/ 144 w 166"/>
                <a:gd name="T27" fmla="*/ 101 h 141"/>
                <a:gd name="T28" fmla="*/ 147 w 166"/>
                <a:gd name="T29" fmla="*/ 127 h 141"/>
                <a:gd name="T30" fmla="*/ 159 w 166"/>
                <a:gd name="T31" fmla="*/ 99 h 141"/>
                <a:gd name="T32" fmla="*/ 153 w 166"/>
                <a:gd name="T33" fmla="*/ 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41">
                  <a:moveTo>
                    <a:pt x="153" y="41"/>
                  </a:moveTo>
                  <a:cubicBezTo>
                    <a:pt x="148" y="32"/>
                    <a:pt x="140" y="27"/>
                    <a:pt x="129" y="24"/>
                  </a:cubicBezTo>
                  <a:cubicBezTo>
                    <a:pt x="116" y="7"/>
                    <a:pt x="102" y="0"/>
                    <a:pt x="86" y="1"/>
                  </a:cubicBezTo>
                  <a:cubicBezTo>
                    <a:pt x="68" y="2"/>
                    <a:pt x="48" y="14"/>
                    <a:pt x="26" y="38"/>
                  </a:cubicBezTo>
                  <a:cubicBezTo>
                    <a:pt x="5" y="55"/>
                    <a:pt x="0" y="78"/>
                    <a:pt x="11" y="105"/>
                  </a:cubicBezTo>
                  <a:cubicBezTo>
                    <a:pt x="13" y="110"/>
                    <a:pt x="13" y="110"/>
                    <a:pt x="13" y="110"/>
                  </a:cubicBezTo>
                  <a:cubicBezTo>
                    <a:pt x="17" y="120"/>
                    <a:pt x="17" y="120"/>
                    <a:pt x="17" y="120"/>
                  </a:cubicBezTo>
                  <a:cubicBezTo>
                    <a:pt x="26" y="141"/>
                    <a:pt x="26" y="141"/>
                    <a:pt x="26" y="141"/>
                  </a:cubicBezTo>
                  <a:cubicBezTo>
                    <a:pt x="26" y="119"/>
                    <a:pt x="26" y="119"/>
                    <a:pt x="26" y="119"/>
                  </a:cubicBezTo>
                  <a:cubicBezTo>
                    <a:pt x="26" y="98"/>
                    <a:pt x="26" y="98"/>
                    <a:pt x="26" y="98"/>
                  </a:cubicBezTo>
                  <a:cubicBezTo>
                    <a:pt x="27" y="80"/>
                    <a:pt x="34" y="64"/>
                    <a:pt x="48" y="48"/>
                  </a:cubicBezTo>
                  <a:cubicBezTo>
                    <a:pt x="70" y="40"/>
                    <a:pt x="94" y="39"/>
                    <a:pt x="120" y="43"/>
                  </a:cubicBezTo>
                  <a:cubicBezTo>
                    <a:pt x="133" y="50"/>
                    <a:pt x="141" y="59"/>
                    <a:pt x="144" y="69"/>
                  </a:cubicBezTo>
                  <a:cubicBezTo>
                    <a:pt x="144" y="101"/>
                    <a:pt x="144" y="101"/>
                    <a:pt x="144" y="101"/>
                  </a:cubicBezTo>
                  <a:cubicBezTo>
                    <a:pt x="147" y="127"/>
                    <a:pt x="147" y="127"/>
                    <a:pt x="147" y="127"/>
                  </a:cubicBezTo>
                  <a:cubicBezTo>
                    <a:pt x="159" y="99"/>
                    <a:pt x="159" y="99"/>
                    <a:pt x="159" y="99"/>
                  </a:cubicBezTo>
                  <a:cubicBezTo>
                    <a:pt x="166" y="77"/>
                    <a:pt x="165" y="57"/>
                    <a:pt x="153" y="4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6225" y="695"/>
              <a:ext cx="288" cy="265"/>
            </a:xfrm>
            <a:custGeom>
              <a:avLst/>
              <a:gdLst>
                <a:gd name="T0" fmla="*/ 121 w 121"/>
                <a:gd name="T1" fmla="*/ 0 h 112"/>
                <a:gd name="T2" fmla="*/ 105 w 121"/>
                <a:gd name="T3" fmla="*/ 13 h 112"/>
                <a:gd name="T4" fmla="*/ 81 w 121"/>
                <a:gd name="T5" fmla="*/ 53 h 112"/>
                <a:gd name="T6" fmla="*/ 23 w 121"/>
                <a:gd name="T7" fmla="*/ 72 h 112"/>
                <a:gd name="T8" fmla="*/ 0 w 121"/>
                <a:gd name="T9" fmla="*/ 66 h 112"/>
                <a:gd name="T10" fmla="*/ 7 w 121"/>
                <a:gd name="T11" fmla="*/ 71 h 112"/>
                <a:gd name="T12" fmla="*/ 25 w 121"/>
                <a:gd name="T13" fmla="*/ 87 h 112"/>
                <a:gd name="T14" fmla="*/ 73 w 121"/>
                <a:gd name="T15" fmla="*/ 84 h 112"/>
                <a:gd name="T16" fmla="*/ 77 w 121"/>
                <a:gd name="T17" fmla="*/ 112 h 112"/>
                <a:gd name="T18" fmla="*/ 101 w 121"/>
                <a:gd name="T19" fmla="*/ 84 h 112"/>
                <a:gd name="T20" fmla="*/ 101 w 121"/>
                <a:gd name="T21" fmla="*/ 83 h 112"/>
                <a:gd name="T22" fmla="*/ 97 w 121"/>
                <a:gd name="T23" fmla="*/ 56 h 112"/>
                <a:gd name="T24" fmla="*/ 105 w 121"/>
                <a:gd name="T25" fmla="*/ 20 h 112"/>
                <a:gd name="T26" fmla="*/ 120 w 121"/>
                <a:gd name="T27" fmla="*/ 15 h 112"/>
                <a:gd name="T28" fmla="*/ 121 w 121"/>
                <a:gd name="T2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112">
                  <a:moveTo>
                    <a:pt x="121" y="0"/>
                  </a:moveTo>
                  <a:cubicBezTo>
                    <a:pt x="119" y="11"/>
                    <a:pt x="113" y="16"/>
                    <a:pt x="105" y="13"/>
                  </a:cubicBezTo>
                  <a:cubicBezTo>
                    <a:pt x="101" y="31"/>
                    <a:pt x="93" y="45"/>
                    <a:pt x="81" y="53"/>
                  </a:cubicBezTo>
                  <a:cubicBezTo>
                    <a:pt x="68" y="76"/>
                    <a:pt x="48" y="83"/>
                    <a:pt x="23" y="72"/>
                  </a:cubicBezTo>
                  <a:cubicBezTo>
                    <a:pt x="0" y="66"/>
                    <a:pt x="0" y="66"/>
                    <a:pt x="0" y="66"/>
                  </a:cubicBezTo>
                  <a:cubicBezTo>
                    <a:pt x="2" y="68"/>
                    <a:pt x="4" y="70"/>
                    <a:pt x="7" y="71"/>
                  </a:cubicBezTo>
                  <a:cubicBezTo>
                    <a:pt x="25" y="87"/>
                    <a:pt x="25" y="87"/>
                    <a:pt x="25" y="87"/>
                  </a:cubicBezTo>
                  <a:cubicBezTo>
                    <a:pt x="40" y="96"/>
                    <a:pt x="57" y="95"/>
                    <a:pt x="73" y="84"/>
                  </a:cubicBezTo>
                  <a:cubicBezTo>
                    <a:pt x="77" y="112"/>
                    <a:pt x="77" y="112"/>
                    <a:pt x="77" y="112"/>
                  </a:cubicBezTo>
                  <a:cubicBezTo>
                    <a:pt x="86" y="104"/>
                    <a:pt x="94" y="95"/>
                    <a:pt x="101" y="84"/>
                  </a:cubicBezTo>
                  <a:cubicBezTo>
                    <a:pt x="101" y="83"/>
                    <a:pt x="101" y="83"/>
                    <a:pt x="101" y="83"/>
                  </a:cubicBezTo>
                  <a:cubicBezTo>
                    <a:pt x="97" y="56"/>
                    <a:pt x="97" y="56"/>
                    <a:pt x="97" y="56"/>
                  </a:cubicBezTo>
                  <a:cubicBezTo>
                    <a:pt x="103" y="47"/>
                    <a:pt x="105" y="35"/>
                    <a:pt x="105" y="20"/>
                  </a:cubicBezTo>
                  <a:cubicBezTo>
                    <a:pt x="111" y="26"/>
                    <a:pt x="116" y="24"/>
                    <a:pt x="120" y="15"/>
                  </a:cubicBezTo>
                  <a:cubicBezTo>
                    <a:pt x="120" y="10"/>
                    <a:pt x="121" y="5"/>
                    <a:pt x="121"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475" y="643"/>
              <a:ext cx="38" cy="90"/>
            </a:xfrm>
            <a:custGeom>
              <a:avLst/>
              <a:gdLst>
                <a:gd name="T0" fmla="*/ 0 w 16"/>
                <a:gd name="T1" fmla="*/ 35 h 38"/>
                <a:gd name="T2" fmla="*/ 16 w 16"/>
                <a:gd name="T3" fmla="*/ 22 h 38"/>
                <a:gd name="T4" fmla="*/ 15 w 16"/>
                <a:gd name="T5" fmla="*/ 0 h 38"/>
                <a:gd name="T6" fmla="*/ 3 w 16"/>
                <a:gd name="T7" fmla="*/ 28 h 38"/>
                <a:gd name="T8" fmla="*/ 0 w 16"/>
                <a:gd name="T9" fmla="*/ 35 h 38"/>
              </a:gdLst>
              <a:ahLst/>
              <a:cxnLst>
                <a:cxn ang="0">
                  <a:pos x="T0" y="T1"/>
                </a:cxn>
                <a:cxn ang="0">
                  <a:pos x="T2" y="T3"/>
                </a:cxn>
                <a:cxn ang="0">
                  <a:pos x="T4" y="T5"/>
                </a:cxn>
                <a:cxn ang="0">
                  <a:pos x="T6" y="T7"/>
                </a:cxn>
                <a:cxn ang="0">
                  <a:pos x="T8" y="T9"/>
                </a:cxn>
              </a:cxnLst>
              <a:rect l="0" t="0" r="r" b="b"/>
              <a:pathLst>
                <a:path w="16" h="38">
                  <a:moveTo>
                    <a:pt x="0" y="35"/>
                  </a:moveTo>
                  <a:cubicBezTo>
                    <a:pt x="8" y="38"/>
                    <a:pt x="14" y="33"/>
                    <a:pt x="16" y="22"/>
                  </a:cubicBezTo>
                  <a:cubicBezTo>
                    <a:pt x="16" y="15"/>
                    <a:pt x="16" y="7"/>
                    <a:pt x="15" y="0"/>
                  </a:cubicBezTo>
                  <a:cubicBezTo>
                    <a:pt x="3" y="28"/>
                    <a:pt x="3" y="28"/>
                    <a:pt x="3" y="28"/>
                  </a:cubicBezTo>
                  <a:cubicBezTo>
                    <a:pt x="0" y="35"/>
                    <a:pt x="0" y="35"/>
                    <a:pt x="0" y="3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6194" y="501"/>
              <a:ext cx="288" cy="225"/>
            </a:xfrm>
            <a:custGeom>
              <a:avLst/>
              <a:gdLst>
                <a:gd name="T0" fmla="*/ 118 w 121"/>
                <a:gd name="T1" fmla="*/ 95 h 95"/>
                <a:gd name="T2" fmla="*/ 121 w 121"/>
                <a:gd name="T3" fmla="*/ 88 h 95"/>
                <a:gd name="T4" fmla="*/ 118 w 121"/>
                <a:gd name="T5" fmla="*/ 62 h 95"/>
                <a:gd name="T6" fmla="*/ 118 w 121"/>
                <a:gd name="T7" fmla="*/ 30 h 95"/>
                <a:gd name="T8" fmla="*/ 94 w 121"/>
                <a:gd name="T9" fmla="*/ 4 h 95"/>
                <a:gd name="T10" fmla="*/ 22 w 121"/>
                <a:gd name="T11" fmla="*/ 9 h 95"/>
                <a:gd name="T12" fmla="*/ 0 w 121"/>
                <a:gd name="T13" fmla="*/ 59 h 95"/>
                <a:gd name="T14" fmla="*/ 0 w 121"/>
                <a:gd name="T15" fmla="*/ 80 h 95"/>
                <a:gd name="T16" fmla="*/ 28 w 121"/>
                <a:gd name="T17" fmla="*/ 20 h 95"/>
                <a:gd name="T18" fmla="*/ 106 w 121"/>
                <a:gd name="T19" fmla="*/ 31 h 95"/>
                <a:gd name="T20" fmla="*/ 118 w 121"/>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95">
                  <a:moveTo>
                    <a:pt x="118" y="95"/>
                  </a:moveTo>
                  <a:cubicBezTo>
                    <a:pt x="121" y="88"/>
                    <a:pt x="121" y="88"/>
                    <a:pt x="121" y="88"/>
                  </a:cubicBezTo>
                  <a:cubicBezTo>
                    <a:pt x="118" y="62"/>
                    <a:pt x="118" y="62"/>
                    <a:pt x="118" y="62"/>
                  </a:cubicBezTo>
                  <a:cubicBezTo>
                    <a:pt x="118" y="30"/>
                    <a:pt x="118" y="30"/>
                    <a:pt x="118" y="30"/>
                  </a:cubicBezTo>
                  <a:cubicBezTo>
                    <a:pt x="115" y="20"/>
                    <a:pt x="107" y="11"/>
                    <a:pt x="94" y="4"/>
                  </a:cubicBezTo>
                  <a:cubicBezTo>
                    <a:pt x="68" y="0"/>
                    <a:pt x="44" y="1"/>
                    <a:pt x="22" y="9"/>
                  </a:cubicBezTo>
                  <a:cubicBezTo>
                    <a:pt x="8" y="25"/>
                    <a:pt x="1" y="41"/>
                    <a:pt x="0" y="59"/>
                  </a:cubicBezTo>
                  <a:cubicBezTo>
                    <a:pt x="0" y="80"/>
                    <a:pt x="0" y="80"/>
                    <a:pt x="0" y="80"/>
                  </a:cubicBezTo>
                  <a:cubicBezTo>
                    <a:pt x="4" y="53"/>
                    <a:pt x="14" y="33"/>
                    <a:pt x="28" y="20"/>
                  </a:cubicBezTo>
                  <a:cubicBezTo>
                    <a:pt x="57" y="11"/>
                    <a:pt x="83" y="15"/>
                    <a:pt x="106" y="31"/>
                  </a:cubicBezTo>
                  <a:cubicBezTo>
                    <a:pt x="118" y="95"/>
                    <a:pt x="118" y="95"/>
                    <a:pt x="118" y="9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noEditPoints="1"/>
            </p:cNvSpPr>
            <p:nvPr/>
          </p:nvSpPr>
          <p:spPr bwMode="auto">
            <a:xfrm>
              <a:off x="6191" y="527"/>
              <a:ext cx="284" cy="365"/>
            </a:xfrm>
            <a:custGeom>
              <a:avLst/>
              <a:gdLst>
                <a:gd name="T0" fmla="*/ 119 w 119"/>
                <a:gd name="T1" fmla="*/ 84 h 154"/>
                <a:gd name="T2" fmla="*/ 107 w 119"/>
                <a:gd name="T3" fmla="*/ 20 h 154"/>
                <a:gd name="T4" fmla="*/ 29 w 119"/>
                <a:gd name="T5" fmla="*/ 9 h 154"/>
                <a:gd name="T6" fmla="*/ 1 w 119"/>
                <a:gd name="T7" fmla="*/ 69 h 154"/>
                <a:gd name="T8" fmla="*/ 1 w 119"/>
                <a:gd name="T9" fmla="*/ 91 h 154"/>
                <a:gd name="T10" fmla="*/ 1 w 119"/>
                <a:gd name="T11" fmla="*/ 102 h 154"/>
                <a:gd name="T12" fmla="*/ 14 w 119"/>
                <a:gd name="T13" fmla="*/ 137 h 154"/>
                <a:gd name="T14" fmla="*/ 37 w 119"/>
                <a:gd name="T15" fmla="*/ 143 h 154"/>
                <a:gd name="T16" fmla="*/ 95 w 119"/>
                <a:gd name="T17" fmla="*/ 124 h 154"/>
                <a:gd name="T18" fmla="*/ 119 w 119"/>
                <a:gd name="T19" fmla="*/ 84 h 154"/>
                <a:gd name="T20" fmla="*/ 14 w 119"/>
                <a:gd name="T21" fmla="*/ 108 h 154"/>
                <a:gd name="T22" fmla="*/ 15 w 119"/>
                <a:gd name="T23" fmla="*/ 110 h 154"/>
                <a:gd name="T24" fmla="*/ 30 w 119"/>
                <a:gd name="T25" fmla="*/ 139 h 154"/>
                <a:gd name="T26" fmla="*/ 7 w 119"/>
                <a:gd name="T27" fmla="*/ 103 h 154"/>
                <a:gd name="T28" fmla="*/ 7 w 119"/>
                <a:gd name="T29" fmla="*/ 63 h 154"/>
                <a:gd name="T30" fmla="*/ 20 w 119"/>
                <a:gd name="T31" fmla="*/ 28 h 154"/>
                <a:gd name="T32" fmla="*/ 14 w 119"/>
                <a:gd name="T33" fmla="*/ 73 h 154"/>
                <a:gd name="T34" fmla="*/ 14 w 119"/>
                <a:gd name="T35" fmla="*/ 10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154">
                  <a:moveTo>
                    <a:pt x="119" y="84"/>
                  </a:moveTo>
                  <a:cubicBezTo>
                    <a:pt x="107" y="20"/>
                    <a:pt x="107" y="20"/>
                    <a:pt x="107" y="20"/>
                  </a:cubicBezTo>
                  <a:cubicBezTo>
                    <a:pt x="84" y="4"/>
                    <a:pt x="58" y="0"/>
                    <a:pt x="29" y="9"/>
                  </a:cubicBezTo>
                  <a:cubicBezTo>
                    <a:pt x="15" y="22"/>
                    <a:pt x="5" y="42"/>
                    <a:pt x="1" y="69"/>
                  </a:cubicBezTo>
                  <a:cubicBezTo>
                    <a:pt x="1" y="91"/>
                    <a:pt x="1" y="91"/>
                    <a:pt x="1" y="91"/>
                  </a:cubicBezTo>
                  <a:cubicBezTo>
                    <a:pt x="1" y="102"/>
                    <a:pt x="1" y="102"/>
                    <a:pt x="1" y="102"/>
                  </a:cubicBezTo>
                  <a:cubicBezTo>
                    <a:pt x="0" y="116"/>
                    <a:pt x="5" y="128"/>
                    <a:pt x="14" y="137"/>
                  </a:cubicBezTo>
                  <a:cubicBezTo>
                    <a:pt x="37" y="143"/>
                    <a:pt x="37" y="143"/>
                    <a:pt x="37" y="143"/>
                  </a:cubicBezTo>
                  <a:cubicBezTo>
                    <a:pt x="62" y="154"/>
                    <a:pt x="82" y="147"/>
                    <a:pt x="95" y="124"/>
                  </a:cubicBezTo>
                  <a:cubicBezTo>
                    <a:pt x="107" y="116"/>
                    <a:pt x="115" y="102"/>
                    <a:pt x="119" y="84"/>
                  </a:cubicBezTo>
                  <a:close/>
                  <a:moveTo>
                    <a:pt x="14" y="108"/>
                  </a:moveTo>
                  <a:cubicBezTo>
                    <a:pt x="15" y="110"/>
                    <a:pt x="15" y="110"/>
                    <a:pt x="15" y="110"/>
                  </a:cubicBezTo>
                  <a:cubicBezTo>
                    <a:pt x="16" y="120"/>
                    <a:pt x="21" y="130"/>
                    <a:pt x="30" y="139"/>
                  </a:cubicBezTo>
                  <a:cubicBezTo>
                    <a:pt x="13" y="131"/>
                    <a:pt x="5" y="119"/>
                    <a:pt x="7" y="103"/>
                  </a:cubicBezTo>
                  <a:cubicBezTo>
                    <a:pt x="7" y="63"/>
                    <a:pt x="7" y="63"/>
                    <a:pt x="7" y="63"/>
                  </a:cubicBezTo>
                  <a:cubicBezTo>
                    <a:pt x="20" y="28"/>
                    <a:pt x="20" y="28"/>
                    <a:pt x="20" y="28"/>
                  </a:cubicBezTo>
                  <a:cubicBezTo>
                    <a:pt x="14" y="73"/>
                    <a:pt x="14" y="73"/>
                    <a:pt x="14" y="73"/>
                  </a:cubicBezTo>
                  <a:cubicBezTo>
                    <a:pt x="14" y="108"/>
                    <a:pt x="14" y="108"/>
                    <a:pt x="14" y="10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6203" y="594"/>
              <a:ext cx="60" cy="262"/>
            </a:xfrm>
            <a:custGeom>
              <a:avLst/>
              <a:gdLst>
                <a:gd name="T0" fmla="*/ 10 w 25"/>
                <a:gd name="T1" fmla="*/ 82 h 111"/>
                <a:gd name="T2" fmla="*/ 9 w 25"/>
                <a:gd name="T3" fmla="*/ 80 h 111"/>
                <a:gd name="T4" fmla="*/ 9 w 25"/>
                <a:gd name="T5" fmla="*/ 45 h 111"/>
                <a:gd name="T6" fmla="*/ 15 w 25"/>
                <a:gd name="T7" fmla="*/ 0 h 111"/>
                <a:gd name="T8" fmla="*/ 2 w 25"/>
                <a:gd name="T9" fmla="*/ 35 h 111"/>
                <a:gd name="T10" fmla="*/ 2 w 25"/>
                <a:gd name="T11" fmla="*/ 75 h 111"/>
                <a:gd name="T12" fmla="*/ 25 w 25"/>
                <a:gd name="T13" fmla="*/ 111 h 111"/>
                <a:gd name="T14" fmla="*/ 10 w 25"/>
                <a:gd name="T15" fmla="*/ 82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1">
                  <a:moveTo>
                    <a:pt x="10" y="82"/>
                  </a:moveTo>
                  <a:cubicBezTo>
                    <a:pt x="9" y="80"/>
                    <a:pt x="9" y="80"/>
                    <a:pt x="9" y="80"/>
                  </a:cubicBezTo>
                  <a:cubicBezTo>
                    <a:pt x="9" y="45"/>
                    <a:pt x="9" y="45"/>
                    <a:pt x="9" y="45"/>
                  </a:cubicBezTo>
                  <a:cubicBezTo>
                    <a:pt x="15" y="0"/>
                    <a:pt x="15" y="0"/>
                    <a:pt x="15" y="0"/>
                  </a:cubicBezTo>
                  <a:cubicBezTo>
                    <a:pt x="2" y="35"/>
                    <a:pt x="2" y="35"/>
                    <a:pt x="2" y="35"/>
                  </a:cubicBezTo>
                  <a:cubicBezTo>
                    <a:pt x="2" y="75"/>
                    <a:pt x="2" y="75"/>
                    <a:pt x="2" y="75"/>
                  </a:cubicBezTo>
                  <a:cubicBezTo>
                    <a:pt x="0" y="91"/>
                    <a:pt x="8" y="103"/>
                    <a:pt x="25" y="111"/>
                  </a:cubicBezTo>
                  <a:cubicBezTo>
                    <a:pt x="16" y="102"/>
                    <a:pt x="11" y="92"/>
                    <a:pt x="10" y="82"/>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6436" y="1001"/>
              <a:ext cx="315" cy="390"/>
            </a:xfrm>
            <a:custGeom>
              <a:avLst/>
              <a:gdLst>
                <a:gd name="T0" fmla="*/ 132 w 132"/>
                <a:gd name="T1" fmla="*/ 17 h 165"/>
                <a:gd name="T2" fmla="*/ 128 w 132"/>
                <a:gd name="T3" fmla="*/ 16 h 165"/>
                <a:gd name="T4" fmla="*/ 73 w 132"/>
                <a:gd name="T5" fmla="*/ 90 h 165"/>
                <a:gd name="T6" fmla="*/ 73 w 132"/>
                <a:gd name="T7" fmla="*/ 117 h 165"/>
                <a:gd name="T8" fmla="*/ 46 w 132"/>
                <a:gd name="T9" fmla="*/ 153 h 165"/>
                <a:gd name="T10" fmla="*/ 19 w 132"/>
                <a:gd name="T11" fmla="*/ 153 h 165"/>
                <a:gd name="T12" fmla="*/ 42 w 132"/>
                <a:gd name="T13" fmla="*/ 97 h 165"/>
                <a:gd name="T14" fmla="*/ 73 w 132"/>
                <a:gd name="T15" fmla="*/ 42 h 165"/>
                <a:gd name="T16" fmla="*/ 67 w 132"/>
                <a:gd name="T17" fmla="*/ 32 h 165"/>
                <a:gd name="T18" fmla="*/ 76 w 132"/>
                <a:gd name="T19" fmla="*/ 32 h 165"/>
                <a:gd name="T20" fmla="*/ 85 w 132"/>
                <a:gd name="T21" fmla="*/ 3 h 165"/>
                <a:gd name="T22" fmla="*/ 75 w 132"/>
                <a:gd name="T23" fmla="*/ 0 h 165"/>
                <a:gd name="T24" fmla="*/ 68 w 132"/>
                <a:gd name="T25" fmla="*/ 24 h 165"/>
                <a:gd name="T26" fmla="*/ 45 w 132"/>
                <a:gd name="T27" fmla="*/ 25 h 165"/>
                <a:gd name="T28" fmla="*/ 63 w 132"/>
                <a:gd name="T29" fmla="*/ 40 h 165"/>
                <a:gd name="T30" fmla="*/ 33 w 132"/>
                <a:gd name="T31" fmla="*/ 88 h 165"/>
                <a:gd name="T32" fmla="*/ 0 w 132"/>
                <a:gd name="T33" fmla="*/ 165 h 165"/>
                <a:gd name="T34" fmla="*/ 61 w 132"/>
                <a:gd name="T35" fmla="*/ 162 h 165"/>
                <a:gd name="T36" fmla="*/ 91 w 132"/>
                <a:gd name="T37" fmla="*/ 117 h 165"/>
                <a:gd name="T38" fmla="*/ 92 w 132"/>
                <a:gd name="T39" fmla="*/ 88 h 165"/>
                <a:gd name="T40" fmla="*/ 132 w 132"/>
                <a:gd name="T41" fmla="*/ 1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165">
                  <a:moveTo>
                    <a:pt x="132" y="17"/>
                  </a:moveTo>
                  <a:cubicBezTo>
                    <a:pt x="128" y="16"/>
                    <a:pt x="128" y="16"/>
                    <a:pt x="128" y="16"/>
                  </a:cubicBezTo>
                  <a:cubicBezTo>
                    <a:pt x="73" y="90"/>
                    <a:pt x="73" y="90"/>
                    <a:pt x="73" y="90"/>
                  </a:cubicBezTo>
                  <a:cubicBezTo>
                    <a:pt x="73" y="117"/>
                    <a:pt x="73" y="117"/>
                    <a:pt x="73" y="117"/>
                  </a:cubicBezTo>
                  <a:cubicBezTo>
                    <a:pt x="46" y="153"/>
                    <a:pt x="46" y="153"/>
                    <a:pt x="46" y="153"/>
                  </a:cubicBezTo>
                  <a:cubicBezTo>
                    <a:pt x="19" y="153"/>
                    <a:pt x="19" y="153"/>
                    <a:pt x="19" y="153"/>
                  </a:cubicBezTo>
                  <a:cubicBezTo>
                    <a:pt x="24" y="135"/>
                    <a:pt x="32" y="116"/>
                    <a:pt x="42" y="97"/>
                  </a:cubicBezTo>
                  <a:cubicBezTo>
                    <a:pt x="73" y="42"/>
                    <a:pt x="73" y="42"/>
                    <a:pt x="73" y="42"/>
                  </a:cubicBezTo>
                  <a:cubicBezTo>
                    <a:pt x="67" y="32"/>
                    <a:pt x="67" y="32"/>
                    <a:pt x="67" y="32"/>
                  </a:cubicBezTo>
                  <a:cubicBezTo>
                    <a:pt x="76" y="32"/>
                    <a:pt x="76" y="32"/>
                    <a:pt x="76" y="32"/>
                  </a:cubicBezTo>
                  <a:cubicBezTo>
                    <a:pt x="85" y="3"/>
                    <a:pt x="85" y="3"/>
                    <a:pt x="85" y="3"/>
                  </a:cubicBezTo>
                  <a:cubicBezTo>
                    <a:pt x="75" y="0"/>
                    <a:pt x="75" y="0"/>
                    <a:pt x="75" y="0"/>
                  </a:cubicBezTo>
                  <a:cubicBezTo>
                    <a:pt x="73" y="8"/>
                    <a:pt x="71" y="16"/>
                    <a:pt x="68" y="24"/>
                  </a:cubicBezTo>
                  <a:cubicBezTo>
                    <a:pt x="45" y="25"/>
                    <a:pt x="45" y="25"/>
                    <a:pt x="45" y="25"/>
                  </a:cubicBezTo>
                  <a:cubicBezTo>
                    <a:pt x="63" y="40"/>
                    <a:pt x="63" y="40"/>
                    <a:pt x="63" y="40"/>
                  </a:cubicBezTo>
                  <a:cubicBezTo>
                    <a:pt x="55" y="57"/>
                    <a:pt x="46" y="73"/>
                    <a:pt x="33" y="88"/>
                  </a:cubicBezTo>
                  <a:cubicBezTo>
                    <a:pt x="16" y="117"/>
                    <a:pt x="5" y="142"/>
                    <a:pt x="0" y="165"/>
                  </a:cubicBezTo>
                  <a:cubicBezTo>
                    <a:pt x="61" y="162"/>
                    <a:pt x="61" y="162"/>
                    <a:pt x="61" y="162"/>
                  </a:cubicBezTo>
                  <a:cubicBezTo>
                    <a:pt x="66" y="146"/>
                    <a:pt x="76" y="131"/>
                    <a:pt x="91" y="117"/>
                  </a:cubicBezTo>
                  <a:cubicBezTo>
                    <a:pt x="92" y="88"/>
                    <a:pt x="92" y="88"/>
                    <a:pt x="92" y="88"/>
                  </a:cubicBezTo>
                  <a:cubicBezTo>
                    <a:pt x="132" y="17"/>
                    <a:pt x="132" y="17"/>
                    <a:pt x="132"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p:cNvSpPr>
            <p:nvPr/>
          </p:nvSpPr>
          <p:spPr bwMode="auto">
            <a:xfrm>
              <a:off x="6482" y="1008"/>
              <a:ext cx="259" cy="355"/>
            </a:xfrm>
            <a:custGeom>
              <a:avLst/>
              <a:gdLst>
                <a:gd name="T0" fmla="*/ 109 w 109"/>
                <a:gd name="T1" fmla="*/ 13 h 150"/>
                <a:gd name="T2" fmla="*/ 66 w 109"/>
                <a:gd name="T3" fmla="*/ 0 h 150"/>
                <a:gd name="T4" fmla="*/ 57 w 109"/>
                <a:gd name="T5" fmla="*/ 29 h 150"/>
                <a:gd name="T6" fmla="*/ 48 w 109"/>
                <a:gd name="T7" fmla="*/ 29 h 150"/>
                <a:gd name="T8" fmla="*/ 54 w 109"/>
                <a:gd name="T9" fmla="*/ 39 h 150"/>
                <a:gd name="T10" fmla="*/ 23 w 109"/>
                <a:gd name="T11" fmla="*/ 94 h 150"/>
                <a:gd name="T12" fmla="*/ 0 w 109"/>
                <a:gd name="T13" fmla="*/ 150 h 150"/>
                <a:gd name="T14" fmla="*/ 27 w 109"/>
                <a:gd name="T15" fmla="*/ 150 h 150"/>
                <a:gd name="T16" fmla="*/ 54 w 109"/>
                <a:gd name="T17" fmla="*/ 114 h 150"/>
                <a:gd name="T18" fmla="*/ 54 w 109"/>
                <a:gd name="T19" fmla="*/ 87 h 150"/>
                <a:gd name="T20" fmla="*/ 109 w 109"/>
                <a:gd name="T21" fmla="*/ 1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50">
                  <a:moveTo>
                    <a:pt x="109" y="13"/>
                  </a:moveTo>
                  <a:cubicBezTo>
                    <a:pt x="66" y="0"/>
                    <a:pt x="66" y="0"/>
                    <a:pt x="66" y="0"/>
                  </a:cubicBezTo>
                  <a:cubicBezTo>
                    <a:pt x="57" y="29"/>
                    <a:pt x="57" y="29"/>
                    <a:pt x="57" y="29"/>
                  </a:cubicBezTo>
                  <a:cubicBezTo>
                    <a:pt x="48" y="29"/>
                    <a:pt x="48" y="29"/>
                    <a:pt x="48" y="29"/>
                  </a:cubicBezTo>
                  <a:cubicBezTo>
                    <a:pt x="54" y="39"/>
                    <a:pt x="54" y="39"/>
                    <a:pt x="54" y="39"/>
                  </a:cubicBezTo>
                  <a:cubicBezTo>
                    <a:pt x="23" y="94"/>
                    <a:pt x="23" y="94"/>
                    <a:pt x="23" y="94"/>
                  </a:cubicBezTo>
                  <a:cubicBezTo>
                    <a:pt x="13" y="113"/>
                    <a:pt x="5" y="132"/>
                    <a:pt x="0" y="150"/>
                  </a:cubicBezTo>
                  <a:cubicBezTo>
                    <a:pt x="27" y="150"/>
                    <a:pt x="27" y="150"/>
                    <a:pt x="27" y="150"/>
                  </a:cubicBezTo>
                  <a:cubicBezTo>
                    <a:pt x="54" y="114"/>
                    <a:pt x="54" y="114"/>
                    <a:pt x="54" y="114"/>
                  </a:cubicBezTo>
                  <a:cubicBezTo>
                    <a:pt x="54" y="87"/>
                    <a:pt x="54" y="87"/>
                    <a:pt x="54" y="87"/>
                  </a:cubicBezTo>
                  <a:cubicBezTo>
                    <a:pt x="109" y="13"/>
                    <a:pt x="109" y="13"/>
                    <a:pt x="109" y="1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6070" y="892"/>
              <a:ext cx="707" cy="644"/>
            </a:xfrm>
            <a:custGeom>
              <a:avLst/>
              <a:gdLst>
                <a:gd name="T0" fmla="*/ 166 w 297"/>
                <a:gd name="T1" fmla="*/ 1 h 272"/>
                <a:gd name="T2" fmla="*/ 166 w 297"/>
                <a:gd name="T3" fmla="*/ 26 h 272"/>
                <a:gd name="T4" fmla="*/ 156 w 297"/>
                <a:gd name="T5" fmla="*/ 80 h 272"/>
                <a:gd name="T6" fmla="*/ 152 w 297"/>
                <a:gd name="T7" fmla="*/ 94 h 272"/>
                <a:gd name="T8" fmla="*/ 148 w 297"/>
                <a:gd name="T9" fmla="*/ 111 h 272"/>
                <a:gd name="T10" fmla="*/ 146 w 297"/>
                <a:gd name="T11" fmla="*/ 116 h 272"/>
                <a:gd name="T12" fmla="*/ 132 w 297"/>
                <a:gd name="T13" fmla="*/ 212 h 272"/>
                <a:gd name="T14" fmla="*/ 113 w 297"/>
                <a:gd name="T15" fmla="*/ 213 h 272"/>
                <a:gd name="T16" fmla="*/ 104 w 297"/>
                <a:gd name="T17" fmla="*/ 166 h 272"/>
                <a:gd name="T18" fmla="*/ 95 w 297"/>
                <a:gd name="T19" fmla="*/ 131 h 272"/>
                <a:gd name="T20" fmla="*/ 86 w 297"/>
                <a:gd name="T21" fmla="*/ 97 h 272"/>
                <a:gd name="T22" fmla="*/ 82 w 297"/>
                <a:gd name="T23" fmla="*/ 84 h 272"/>
                <a:gd name="T24" fmla="*/ 72 w 297"/>
                <a:gd name="T25" fmla="*/ 53 h 272"/>
                <a:gd name="T26" fmla="*/ 63 w 297"/>
                <a:gd name="T27" fmla="*/ 4 h 272"/>
                <a:gd name="T28" fmla="*/ 63 w 297"/>
                <a:gd name="T29" fmla="*/ 0 h 272"/>
                <a:gd name="T30" fmla="*/ 0 w 297"/>
                <a:gd name="T31" fmla="*/ 51 h 272"/>
                <a:gd name="T32" fmla="*/ 13 w 297"/>
                <a:gd name="T33" fmla="*/ 74 h 272"/>
                <a:gd name="T34" fmla="*/ 39 w 297"/>
                <a:gd name="T35" fmla="*/ 73 h 272"/>
                <a:gd name="T36" fmla="*/ 22 w 297"/>
                <a:gd name="T37" fmla="*/ 89 h 272"/>
                <a:gd name="T38" fmla="*/ 94 w 297"/>
                <a:gd name="T39" fmla="*/ 214 h 272"/>
                <a:gd name="T40" fmla="*/ 94 w 297"/>
                <a:gd name="T41" fmla="*/ 255 h 272"/>
                <a:gd name="T42" fmla="*/ 94 w 297"/>
                <a:gd name="T43" fmla="*/ 272 h 272"/>
                <a:gd name="T44" fmla="*/ 269 w 297"/>
                <a:gd name="T45" fmla="*/ 270 h 272"/>
                <a:gd name="T46" fmla="*/ 291 w 297"/>
                <a:gd name="T47" fmla="*/ 195 h 272"/>
                <a:gd name="T48" fmla="*/ 249 w 297"/>
                <a:gd name="T49" fmla="*/ 202 h 272"/>
                <a:gd name="T50" fmla="*/ 247 w 297"/>
                <a:gd name="T51" fmla="*/ 202 h 272"/>
                <a:gd name="T52" fmla="*/ 237 w 297"/>
                <a:gd name="T53" fmla="*/ 204 h 272"/>
                <a:gd name="T54" fmla="*/ 215 w 297"/>
                <a:gd name="T55" fmla="*/ 208 h 272"/>
                <a:gd name="T56" fmla="*/ 154 w 297"/>
                <a:gd name="T57" fmla="*/ 211 h 272"/>
                <a:gd name="T58" fmla="*/ 187 w 297"/>
                <a:gd name="T59" fmla="*/ 134 h 272"/>
                <a:gd name="T60" fmla="*/ 217 w 297"/>
                <a:gd name="T61" fmla="*/ 86 h 272"/>
                <a:gd name="T62" fmla="*/ 199 w 297"/>
                <a:gd name="T63" fmla="*/ 71 h 272"/>
                <a:gd name="T64" fmla="*/ 222 w 297"/>
                <a:gd name="T65" fmla="*/ 70 h 272"/>
                <a:gd name="T66" fmla="*/ 229 w 297"/>
                <a:gd name="T67" fmla="*/ 46 h 272"/>
                <a:gd name="T68" fmla="*/ 166 w 297"/>
                <a:gd name="T69" fmla="*/ 1 h 272"/>
                <a:gd name="T70" fmla="*/ 166 w 297"/>
                <a:gd name="T71" fmla="*/ 1 h 272"/>
                <a:gd name="T72" fmla="*/ 220 w 297"/>
                <a:gd name="T73" fmla="*/ 51 h 272"/>
                <a:gd name="T74" fmla="*/ 178 w 297"/>
                <a:gd name="T75" fmla="*/ 37 h 272"/>
                <a:gd name="T76" fmla="*/ 163 w 297"/>
                <a:gd name="T77" fmla="*/ 109 h 272"/>
                <a:gd name="T78" fmla="*/ 145 w 297"/>
                <a:gd name="T79" fmla="*/ 205 h 272"/>
                <a:gd name="T80" fmla="*/ 138 w 297"/>
                <a:gd name="T81" fmla="*/ 205 h 272"/>
                <a:gd name="T82" fmla="*/ 154 w 297"/>
                <a:gd name="T83" fmla="*/ 112 h 272"/>
                <a:gd name="T84" fmla="*/ 173 w 297"/>
                <a:gd name="T85" fmla="*/ 22 h 272"/>
                <a:gd name="T86" fmla="*/ 220 w 297"/>
                <a:gd name="T87" fmla="*/ 51 h 272"/>
                <a:gd name="T88" fmla="*/ 59 w 297"/>
                <a:gd name="T89" fmla="*/ 12 h 272"/>
                <a:gd name="T90" fmla="*/ 59 w 297"/>
                <a:gd name="T91" fmla="*/ 21 h 272"/>
                <a:gd name="T92" fmla="*/ 10 w 297"/>
                <a:gd name="T93" fmla="*/ 60 h 272"/>
                <a:gd name="T94" fmla="*/ 7 w 297"/>
                <a:gd name="T95" fmla="*/ 53 h 272"/>
                <a:gd name="T96" fmla="*/ 59 w 297"/>
                <a:gd name="T97" fmla="*/ 12 h 272"/>
                <a:gd name="T98" fmla="*/ 45 w 297"/>
                <a:gd name="T99" fmla="*/ 74 h 272"/>
                <a:gd name="T100" fmla="*/ 39 w 297"/>
                <a:gd name="T101" fmla="*/ 93 h 272"/>
                <a:gd name="T102" fmla="*/ 103 w 297"/>
                <a:gd name="T103" fmla="*/ 207 h 272"/>
                <a:gd name="T104" fmla="*/ 97 w 297"/>
                <a:gd name="T105" fmla="*/ 208 h 272"/>
                <a:gd name="T106" fmla="*/ 28 w 297"/>
                <a:gd name="T107" fmla="*/ 89 h 272"/>
                <a:gd name="T108" fmla="*/ 45 w 297"/>
                <a:gd name="T109" fmla="*/ 74 h 272"/>
                <a:gd name="T110" fmla="*/ 100 w 297"/>
                <a:gd name="T111" fmla="*/ 228 h 272"/>
                <a:gd name="T112" fmla="*/ 100 w 297"/>
                <a:gd name="T113" fmla="*/ 217 h 272"/>
                <a:gd name="T114" fmla="*/ 285 w 297"/>
                <a:gd name="T115" fmla="*/ 209 h 272"/>
                <a:gd name="T116" fmla="*/ 279 w 297"/>
                <a:gd name="T117" fmla="*/ 217 h 272"/>
                <a:gd name="T118" fmla="*/ 100 w 297"/>
                <a:gd name="T119" fmla="*/ 22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7" h="272">
                  <a:moveTo>
                    <a:pt x="166" y="1"/>
                  </a:moveTo>
                  <a:cubicBezTo>
                    <a:pt x="166" y="26"/>
                    <a:pt x="166" y="26"/>
                    <a:pt x="166" y="26"/>
                  </a:cubicBezTo>
                  <a:cubicBezTo>
                    <a:pt x="164" y="44"/>
                    <a:pt x="160" y="62"/>
                    <a:pt x="156" y="80"/>
                  </a:cubicBezTo>
                  <a:cubicBezTo>
                    <a:pt x="155" y="85"/>
                    <a:pt x="154" y="90"/>
                    <a:pt x="152" y="94"/>
                  </a:cubicBezTo>
                  <a:cubicBezTo>
                    <a:pt x="151" y="100"/>
                    <a:pt x="149" y="105"/>
                    <a:pt x="148" y="111"/>
                  </a:cubicBezTo>
                  <a:cubicBezTo>
                    <a:pt x="147" y="113"/>
                    <a:pt x="147" y="115"/>
                    <a:pt x="146" y="116"/>
                  </a:cubicBezTo>
                  <a:cubicBezTo>
                    <a:pt x="137" y="151"/>
                    <a:pt x="132" y="183"/>
                    <a:pt x="132" y="212"/>
                  </a:cubicBezTo>
                  <a:cubicBezTo>
                    <a:pt x="113" y="213"/>
                    <a:pt x="113" y="213"/>
                    <a:pt x="113" y="213"/>
                  </a:cubicBezTo>
                  <a:cubicBezTo>
                    <a:pt x="110" y="197"/>
                    <a:pt x="107" y="182"/>
                    <a:pt x="104" y="166"/>
                  </a:cubicBezTo>
                  <a:cubicBezTo>
                    <a:pt x="101" y="155"/>
                    <a:pt x="98" y="143"/>
                    <a:pt x="95" y="131"/>
                  </a:cubicBezTo>
                  <a:cubicBezTo>
                    <a:pt x="92" y="120"/>
                    <a:pt x="89" y="109"/>
                    <a:pt x="86" y="97"/>
                  </a:cubicBezTo>
                  <a:cubicBezTo>
                    <a:pt x="84" y="93"/>
                    <a:pt x="83" y="88"/>
                    <a:pt x="82" y="84"/>
                  </a:cubicBezTo>
                  <a:cubicBezTo>
                    <a:pt x="79" y="74"/>
                    <a:pt x="75" y="63"/>
                    <a:pt x="72" y="53"/>
                  </a:cubicBezTo>
                  <a:cubicBezTo>
                    <a:pt x="65" y="38"/>
                    <a:pt x="62" y="21"/>
                    <a:pt x="63" y="4"/>
                  </a:cubicBezTo>
                  <a:cubicBezTo>
                    <a:pt x="63" y="3"/>
                    <a:pt x="63" y="1"/>
                    <a:pt x="63" y="0"/>
                  </a:cubicBezTo>
                  <a:cubicBezTo>
                    <a:pt x="48" y="22"/>
                    <a:pt x="27" y="39"/>
                    <a:pt x="0" y="51"/>
                  </a:cubicBezTo>
                  <a:cubicBezTo>
                    <a:pt x="13" y="74"/>
                    <a:pt x="13" y="74"/>
                    <a:pt x="13" y="74"/>
                  </a:cubicBezTo>
                  <a:cubicBezTo>
                    <a:pt x="39" y="73"/>
                    <a:pt x="39" y="73"/>
                    <a:pt x="39" y="73"/>
                  </a:cubicBezTo>
                  <a:cubicBezTo>
                    <a:pt x="22" y="89"/>
                    <a:pt x="22" y="89"/>
                    <a:pt x="22" y="89"/>
                  </a:cubicBezTo>
                  <a:cubicBezTo>
                    <a:pt x="94" y="214"/>
                    <a:pt x="94" y="214"/>
                    <a:pt x="94" y="214"/>
                  </a:cubicBezTo>
                  <a:cubicBezTo>
                    <a:pt x="94" y="255"/>
                    <a:pt x="94" y="255"/>
                    <a:pt x="94" y="255"/>
                  </a:cubicBezTo>
                  <a:cubicBezTo>
                    <a:pt x="94" y="272"/>
                    <a:pt x="94" y="272"/>
                    <a:pt x="94" y="272"/>
                  </a:cubicBezTo>
                  <a:cubicBezTo>
                    <a:pt x="269" y="270"/>
                    <a:pt x="269" y="270"/>
                    <a:pt x="269" y="270"/>
                  </a:cubicBezTo>
                  <a:cubicBezTo>
                    <a:pt x="289" y="255"/>
                    <a:pt x="297" y="231"/>
                    <a:pt x="291" y="195"/>
                  </a:cubicBezTo>
                  <a:cubicBezTo>
                    <a:pt x="280" y="202"/>
                    <a:pt x="266" y="205"/>
                    <a:pt x="249" y="202"/>
                  </a:cubicBezTo>
                  <a:cubicBezTo>
                    <a:pt x="248" y="202"/>
                    <a:pt x="247" y="202"/>
                    <a:pt x="247" y="202"/>
                  </a:cubicBezTo>
                  <a:cubicBezTo>
                    <a:pt x="237" y="204"/>
                    <a:pt x="237" y="204"/>
                    <a:pt x="237" y="204"/>
                  </a:cubicBezTo>
                  <a:cubicBezTo>
                    <a:pt x="215" y="208"/>
                    <a:pt x="215" y="208"/>
                    <a:pt x="215" y="208"/>
                  </a:cubicBezTo>
                  <a:cubicBezTo>
                    <a:pt x="154" y="211"/>
                    <a:pt x="154" y="211"/>
                    <a:pt x="154" y="211"/>
                  </a:cubicBezTo>
                  <a:cubicBezTo>
                    <a:pt x="159" y="188"/>
                    <a:pt x="170" y="163"/>
                    <a:pt x="187" y="134"/>
                  </a:cubicBezTo>
                  <a:cubicBezTo>
                    <a:pt x="200" y="119"/>
                    <a:pt x="209" y="103"/>
                    <a:pt x="217" y="86"/>
                  </a:cubicBezTo>
                  <a:cubicBezTo>
                    <a:pt x="199" y="71"/>
                    <a:pt x="199" y="71"/>
                    <a:pt x="199" y="71"/>
                  </a:cubicBezTo>
                  <a:cubicBezTo>
                    <a:pt x="222" y="70"/>
                    <a:pt x="222" y="70"/>
                    <a:pt x="222" y="70"/>
                  </a:cubicBezTo>
                  <a:cubicBezTo>
                    <a:pt x="225" y="62"/>
                    <a:pt x="227" y="54"/>
                    <a:pt x="229" y="46"/>
                  </a:cubicBezTo>
                  <a:cubicBezTo>
                    <a:pt x="198" y="37"/>
                    <a:pt x="177" y="22"/>
                    <a:pt x="166" y="1"/>
                  </a:cubicBezTo>
                  <a:cubicBezTo>
                    <a:pt x="166" y="1"/>
                    <a:pt x="166" y="1"/>
                    <a:pt x="166" y="1"/>
                  </a:cubicBezTo>
                  <a:close/>
                  <a:moveTo>
                    <a:pt x="220" y="51"/>
                  </a:moveTo>
                  <a:cubicBezTo>
                    <a:pt x="178" y="37"/>
                    <a:pt x="178" y="37"/>
                    <a:pt x="178" y="37"/>
                  </a:cubicBezTo>
                  <a:cubicBezTo>
                    <a:pt x="163" y="109"/>
                    <a:pt x="163" y="109"/>
                    <a:pt x="163" y="109"/>
                  </a:cubicBezTo>
                  <a:cubicBezTo>
                    <a:pt x="153" y="142"/>
                    <a:pt x="147" y="174"/>
                    <a:pt x="145" y="205"/>
                  </a:cubicBezTo>
                  <a:cubicBezTo>
                    <a:pt x="138" y="205"/>
                    <a:pt x="138" y="205"/>
                    <a:pt x="138" y="205"/>
                  </a:cubicBezTo>
                  <a:cubicBezTo>
                    <a:pt x="139" y="174"/>
                    <a:pt x="145" y="143"/>
                    <a:pt x="154" y="112"/>
                  </a:cubicBezTo>
                  <a:cubicBezTo>
                    <a:pt x="173" y="22"/>
                    <a:pt x="173" y="22"/>
                    <a:pt x="173" y="22"/>
                  </a:cubicBezTo>
                  <a:cubicBezTo>
                    <a:pt x="220" y="51"/>
                    <a:pt x="220" y="51"/>
                    <a:pt x="220" y="51"/>
                  </a:cubicBezTo>
                  <a:close/>
                  <a:moveTo>
                    <a:pt x="59" y="12"/>
                  </a:moveTo>
                  <a:cubicBezTo>
                    <a:pt x="59" y="21"/>
                    <a:pt x="59" y="21"/>
                    <a:pt x="59" y="21"/>
                  </a:cubicBezTo>
                  <a:cubicBezTo>
                    <a:pt x="43" y="36"/>
                    <a:pt x="27" y="48"/>
                    <a:pt x="10" y="60"/>
                  </a:cubicBezTo>
                  <a:cubicBezTo>
                    <a:pt x="7" y="53"/>
                    <a:pt x="7" y="53"/>
                    <a:pt x="7" y="53"/>
                  </a:cubicBezTo>
                  <a:cubicBezTo>
                    <a:pt x="25" y="42"/>
                    <a:pt x="43" y="28"/>
                    <a:pt x="59" y="12"/>
                  </a:cubicBezTo>
                  <a:close/>
                  <a:moveTo>
                    <a:pt x="45" y="74"/>
                  </a:moveTo>
                  <a:cubicBezTo>
                    <a:pt x="39" y="93"/>
                    <a:pt x="39" y="93"/>
                    <a:pt x="39" y="93"/>
                  </a:cubicBezTo>
                  <a:cubicBezTo>
                    <a:pt x="103" y="207"/>
                    <a:pt x="103" y="207"/>
                    <a:pt x="103" y="207"/>
                  </a:cubicBezTo>
                  <a:cubicBezTo>
                    <a:pt x="97" y="208"/>
                    <a:pt x="97" y="208"/>
                    <a:pt x="97" y="208"/>
                  </a:cubicBezTo>
                  <a:cubicBezTo>
                    <a:pt x="28" y="89"/>
                    <a:pt x="28" y="89"/>
                    <a:pt x="28" y="89"/>
                  </a:cubicBezTo>
                  <a:cubicBezTo>
                    <a:pt x="45" y="74"/>
                    <a:pt x="45" y="74"/>
                    <a:pt x="45" y="74"/>
                  </a:cubicBezTo>
                  <a:close/>
                  <a:moveTo>
                    <a:pt x="100" y="228"/>
                  </a:moveTo>
                  <a:cubicBezTo>
                    <a:pt x="100" y="217"/>
                    <a:pt x="100" y="217"/>
                    <a:pt x="100" y="217"/>
                  </a:cubicBezTo>
                  <a:cubicBezTo>
                    <a:pt x="285" y="209"/>
                    <a:pt x="285" y="209"/>
                    <a:pt x="285" y="209"/>
                  </a:cubicBezTo>
                  <a:cubicBezTo>
                    <a:pt x="279" y="217"/>
                    <a:pt x="279" y="217"/>
                    <a:pt x="279" y="217"/>
                  </a:cubicBezTo>
                  <a:cubicBezTo>
                    <a:pt x="100" y="228"/>
                    <a:pt x="100" y="228"/>
                    <a:pt x="100" y="2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
            <p:cNvSpPr>
              <a:spLocks/>
            </p:cNvSpPr>
            <p:nvPr/>
          </p:nvSpPr>
          <p:spPr bwMode="auto">
            <a:xfrm>
              <a:off x="6398" y="944"/>
              <a:ext cx="196" cy="433"/>
            </a:xfrm>
            <a:custGeom>
              <a:avLst/>
              <a:gdLst>
                <a:gd name="T0" fmla="*/ 40 w 82"/>
                <a:gd name="T1" fmla="*/ 15 h 183"/>
                <a:gd name="T2" fmla="*/ 82 w 82"/>
                <a:gd name="T3" fmla="*/ 29 h 183"/>
                <a:gd name="T4" fmla="*/ 35 w 82"/>
                <a:gd name="T5" fmla="*/ 0 h 183"/>
                <a:gd name="T6" fmla="*/ 16 w 82"/>
                <a:gd name="T7" fmla="*/ 90 h 183"/>
                <a:gd name="T8" fmla="*/ 0 w 82"/>
                <a:gd name="T9" fmla="*/ 183 h 183"/>
                <a:gd name="T10" fmla="*/ 7 w 82"/>
                <a:gd name="T11" fmla="*/ 183 h 183"/>
                <a:gd name="T12" fmla="*/ 25 w 82"/>
                <a:gd name="T13" fmla="*/ 87 h 183"/>
                <a:gd name="T14" fmla="*/ 40 w 82"/>
                <a:gd name="T15" fmla="*/ 1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83">
                  <a:moveTo>
                    <a:pt x="40" y="15"/>
                  </a:moveTo>
                  <a:cubicBezTo>
                    <a:pt x="82" y="29"/>
                    <a:pt x="82" y="29"/>
                    <a:pt x="82" y="29"/>
                  </a:cubicBezTo>
                  <a:cubicBezTo>
                    <a:pt x="35" y="0"/>
                    <a:pt x="35" y="0"/>
                    <a:pt x="35" y="0"/>
                  </a:cubicBezTo>
                  <a:cubicBezTo>
                    <a:pt x="16" y="90"/>
                    <a:pt x="16" y="90"/>
                    <a:pt x="16" y="90"/>
                  </a:cubicBezTo>
                  <a:cubicBezTo>
                    <a:pt x="7" y="121"/>
                    <a:pt x="1" y="152"/>
                    <a:pt x="0" y="183"/>
                  </a:cubicBezTo>
                  <a:cubicBezTo>
                    <a:pt x="7" y="183"/>
                    <a:pt x="7" y="183"/>
                    <a:pt x="7" y="183"/>
                  </a:cubicBezTo>
                  <a:cubicBezTo>
                    <a:pt x="9" y="152"/>
                    <a:pt x="15" y="120"/>
                    <a:pt x="25" y="87"/>
                  </a:cubicBezTo>
                  <a:cubicBezTo>
                    <a:pt x="40" y="15"/>
                    <a:pt x="40" y="15"/>
                    <a:pt x="40" y="1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p:cNvSpPr>
            <p:nvPr/>
          </p:nvSpPr>
          <p:spPr bwMode="auto">
            <a:xfrm>
              <a:off x="6086" y="920"/>
              <a:ext cx="124" cy="114"/>
            </a:xfrm>
            <a:custGeom>
              <a:avLst/>
              <a:gdLst>
                <a:gd name="T0" fmla="*/ 52 w 52"/>
                <a:gd name="T1" fmla="*/ 9 h 48"/>
                <a:gd name="T2" fmla="*/ 52 w 52"/>
                <a:gd name="T3" fmla="*/ 0 h 48"/>
                <a:gd name="T4" fmla="*/ 0 w 52"/>
                <a:gd name="T5" fmla="*/ 41 h 48"/>
                <a:gd name="T6" fmla="*/ 3 w 52"/>
                <a:gd name="T7" fmla="*/ 48 h 48"/>
                <a:gd name="T8" fmla="*/ 52 w 52"/>
                <a:gd name="T9" fmla="*/ 9 h 48"/>
              </a:gdLst>
              <a:ahLst/>
              <a:cxnLst>
                <a:cxn ang="0">
                  <a:pos x="T0" y="T1"/>
                </a:cxn>
                <a:cxn ang="0">
                  <a:pos x="T2" y="T3"/>
                </a:cxn>
                <a:cxn ang="0">
                  <a:pos x="T4" y="T5"/>
                </a:cxn>
                <a:cxn ang="0">
                  <a:pos x="T6" y="T7"/>
                </a:cxn>
                <a:cxn ang="0">
                  <a:pos x="T8" y="T9"/>
                </a:cxn>
              </a:cxnLst>
              <a:rect l="0" t="0" r="r" b="b"/>
              <a:pathLst>
                <a:path w="52" h="48">
                  <a:moveTo>
                    <a:pt x="52" y="9"/>
                  </a:moveTo>
                  <a:cubicBezTo>
                    <a:pt x="52" y="0"/>
                    <a:pt x="52" y="0"/>
                    <a:pt x="52" y="0"/>
                  </a:cubicBezTo>
                  <a:cubicBezTo>
                    <a:pt x="36" y="16"/>
                    <a:pt x="18" y="30"/>
                    <a:pt x="0" y="41"/>
                  </a:cubicBezTo>
                  <a:cubicBezTo>
                    <a:pt x="3" y="48"/>
                    <a:pt x="3" y="48"/>
                    <a:pt x="3" y="48"/>
                  </a:cubicBezTo>
                  <a:cubicBezTo>
                    <a:pt x="20" y="36"/>
                    <a:pt x="36" y="24"/>
                    <a:pt x="52" y="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p:cNvSpPr>
              <a:spLocks/>
            </p:cNvSpPr>
            <p:nvPr/>
          </p:nvSpPr>
          <p:spPr bwMode="auto">
            <a:xfrm>
              <a:off x="6136" y="1067"/>
              <a:ext cx="179" cy="317"/>
            </a:xfrm>
            <a:custGeom>
              <a:avLst/>
              <a:gdLst>
                <a:gd name="T0" fmla="*/ 27 w 179"/>
                <a:gd name="T1" fmla="*/ 45 h 317"/>
                <a:gd name="T2" fmla="*/ 41 w 179"/>
                <a:gd name="T3" fmla="*/ 0 h 317"/>
                <a:gd name="T4" fmla="*/ 0 w 179"/>
                <a:gd name="T5" fmla="*/ 35 h 317"/>
                <a:gd name="T6" fmla="*/ 165 w 179"/>
                <a:gd name="T7" fmla="*/ 317 h 317"/>
                <a:gd name="T8" fmla="*/ 179 w 179"/>
                <a:gd name="T9" fmla="*/ 315 h 317"/>
                <a:gd name="T10" fmla="*/ 27 w 179"/>
                <a:gd name="T11" fmla="*/ 45 h 317"/>
                <a:gd name="T12" fmla="*/ 27 w 179"/>
                <a:gd name="T13" fmla="*/ 45 h 317"/>
              </a:gdLst>
              <a:ahLst/>
              <a:cxnLst>
                <a:cxn ang="0">
                  <a:pos x="T0" y="T1"/>
                </a:cxn>
                <a:cxn ang="0">
                  <a:pos x="T2" y="T3"/>
                </a:cxn>
                <a:cxn ang="0">
                  <a:pos x="T4" y="T5"/>
                </a:cxn>
                <a:cxn ang="0">
                  <a:pos x="T6" y="T7"/>
                </a:cxn>
                <a:cxn ang="0">
                  <a:pos x="T8" y="T9"/>
                </a:cxn>
                <a:cxn ang="0">
                  <a:pos x="T10" y="T11"/>
                </a:cxn>
                <a:cxn ang="0">
                  <a:pos x="T12" y="T13"/>
                </a:cxn>
              </a:cxnLst>
              <a:rect l="0" t="0" r="r" b="b"/>
              <a:pathLst>
                <a:path w="179" h="317">
                  <a:moveTo>
                    <a:pt x="27" y="45"/>
                  </a:moveTo>
                  <a:lnTo>
                    <a:pt x="41" y="0"/>
                  </a:lnTo>
                  <a:lnTo>
                    <a:pt x="0" y="35"/>
                  </a:lnTo>
                  <a:lnTo>
                    <a:pt x="165" y="317"/>
                  </a:lnTo>
                  <a:lnTo>
                    <a:pt x="179" y="315"/>
                  </a:lnTo>
                  <a:lnTo>
                    <a:pt x="27" y="45"/>
                  </a:lnTo>
                  <a:lnTo>
                    <a:pt x="27" y="4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p:cNvSpPr>
              <a:spLocks/>
            </p:cNvSpPr>
            <p:nvPr/>
          </p:nvSpPr>
          <p:spPr bwMode="auto">
            <a:xfrm>
              <a:off x="6308" y="1386"/>
              <a:ext cx="440" cy="45"/>
            </a:xfrm>
            <a:custGeom>
              <a:avLst/>
              <a:gdLst>
                <a:gd name="T0" fmla="*/ 0 w 440"/>
                <a:gd name="T1" fmla="*/ 19 h 45"/>
                <a:gd name="T2" fmla="*/ 0 w 440"/>
                <a:gd name="T3" fmla="*/ 45 h 45"/>
                <a:gd name="T4" fmla="*/ 426 w 440"/>
                <a:gd name="T5" fmla="*/ 19 h 45"/>
                <a:gd name="T6" fmla="*/ 440 w 440"/>
                <a:gd name="T7" fmla="*/ 0 h 45"/>
                <a:gd name="T8" fmla="*/ 0 w 440"/>
                <a:gd name="T9" fmla="*/ 19 h 45"/>
                <a:gd name="T10" fmla="*/ 0 w 440"/>
                <a:gd name="T11" fmla="*/ 19 h 45"/>
              </a:gdLst>
              <a:ahLst/>
              <a:cxnLst>
                <a:cxn ang="0">
                  <a:pos x="T0" y="T1"/>
                </a:cxn>
                <a:cxn ang="0">
                  <a:pos x="T2" y="T3"/>
                </a:cxn>
                <a:cxn ang="0">
                  <a:pos x="T4" y="T5"/>
                </a:cxn>
                <a:cxn ang="0">
                  <a:pos x="T6" y="T7"/>
                </a:cxn>
                <a:cxn ang="0">
                  <a:pos x="T8" y="T9"/>
                </a:cxn>
                <a:cxn ang="0">
                  <a:pos x="T10" y="T11"/>
                </a:cxn>
              </a:cxnLst>
              <a:rect l="0" t="0" r="r" b="b"/>
              <a:pathLst>
                <a:path w="440" h="45">
                  <a:moveTo>
                    <a:pt x="0" y="19"/>
                  </a:moveTo>
                  <a:lnTo>
                    <a:pt x="0" y="45"/>
                  </a:lnTo>
                  <a:lnTo>
                    <a:pt x="426" y="19"/>
                  </a:lnTo>
                  <a:lnTo>
                    <a:pt x="440" y="0"/>
                  </a:lnTo>
                  <a:lnTo>
                    <a:pt x="0" y="19"/>
                  </a:lnTo>
                  <a:lnTo>
                    <a:pt x="0" y="1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p:cNvSpPr>
            <p:nvPr/>
          </p:nvSpPr>
          <p:spPr bwMode="auto">
            <a:xfrm>
              <a:off x="6358" y="894"/>
              <a:ext cx="107" cy="187"/>
            </a:xfrm>
            <a:custGeom>
              <a:avLst/>
              <a:gdLst>
                <a:gd name="T0" fmla="*/ 45 w 45"/>
                <a:gd name="T1" fmla="*/ 25 h 79"/>
                <a:gd name="T2" fmla="*/ 45 w 45"/>
                <a:gd name="T3" fmla="*/ 0 h 79"/>
                <a:gd name="T4" fmla="*/ 21 w 45"/>
                <a:gd name="T5" fmla="*/ 28 h 79"/>
                <a:gd name="T6" fmla="*/ 0 w 45"/>
                <a:gd name="T7" fmla="*/ 44 h 79"/>
                <a:gd name="T8" fmla="*/ 18 w 45"/>
                <a:gd name="T9" fmla="*/ 62 h 79"/>
                <a:gd name="T10" fmla="*/ 35 w 45"/>
                <a:gd name="T11" fmla="*/ 79 h 79"/>
                <a:gd name="T12" fmla="*/ 45 w 45"/>
                <a:gd name="T13" fmla="*/ 25 h 79"/>
              </a:gdLst>
              <a:ahLst/>
              <a:cxnLst>
                <a:cxn ang="0">
                  <a:pos x="T0" y="T1"/>
                </a:cxn>
                <a:cxn ang="0">
                  <a:pos x="T2" y="T3"/>
                </a:cxn>
                <a:cxn ang="0">
                  <a:pos x="T4" y="T5"/>
                </a:cxn>
                <a:cxn ang="0">
                  <a:pos x="T6" y="T7"/>
                </a:cxn>
                <a:cxn ang="0">
                  <a:pos x="T8" y="T9"/>
                </a:cxn>
                <a:cxn ang="0">
                  <a:pos x="T10" y="T11"/>
                </a:cxn>
                <a:cxn ang="0">
                  <a:pos x="T12" y="T13"/>
                </a:cxn>
              </a:cxnLst>
              <a:rect l="0" t="0" r="r" b="b"/>
              <a:pathLst>
                <a:path w="45" h="79">
                  <a:moveTo>
                    <a:pt x="45" y="25"/>
                  </a:moveTo>
                  <a:cubicBezTo>
                    <a:pt x="45" y="0"/>
                    <a:pt x="45" y="0"/>
                    <a:pt x="45" y="0"/>
                  </a:cubicBezTo>
                  <a:cubicBezTo>
                    <a:pt x="38" y="11"/>
                    <a:pt x="30" y="20"/>
                    <a:pt x="21" y="28"/>
                  </a:cubicBezTo>
                  <a:cubicBezTo>
                    <a:pt x="14" y="34"/>
                    <a:pt x="7" y="39"/>
                    <a:pt x="0" y="44"/>
                  </a:cubicBezTo>
                  <a:cubicBezTo>
                    <a:pt x="18" y="62"/>
                    <a:pt x="18" y="62"/>
                    <a:pt x="18" y="62"/>
                  </a:cubicBezTo>
                  <a:cubicBezTo>
                    <a:pt x="35" y="79"/>
                    <a:pt x="35" y="79"/>
                    <a:pt x="35" y="79"/>
                  </a:cubicBezTo>
                  <a:cubicBezTo>
                    <a:pt x="39" y="61"/>
                    <a:pt x="43" y="43"/>
                    <a:pt x="45" y="2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p:cNvSpPr>
              <a:spLocks/>
            </p:cNvSpPr>
            <p:nvPr/>
          </p:nvSpPr>
          <p:spPr bwMode="auto">
            <a:xfrm>
              <a:off x="6389" y="1041"/>
              <a:ext cx="52" cy="73"/>
            </a:xfrm>
            <a:custGeom>
              <a:avLst/>
              <a:gdLst>
                <a:gd name="T0" fmla="*/ 18 w 22"/>
                <a:gd name="T1" fmla="*/ 31 h 31"/>
                <a:gd name="T2" fmla="*/ 22 w 22"/>
                <a:gd name="T3" fmla="*/ 17 h 31"/>
                <a:gd name="T4" fmla="*/ 5 w 22"/>
                <a:gd name="T5" fmla="*/ 0 h 31"/>
                <a:gd name="T6" fmla="*/ 0 w 22"/>
                <a:gd name="T7" fmla="*/ 8 h 31"/>
                <a:gd name="T8" fmla="*/ 18 w 22"/>
                <a:gd name="T9" fmla="*/ 31 h 31"/>
              </a:gdLst>
              <a:ahLst/>
              <a:cxnLst>
                <a:cxn ang="0">
                  <a:pos x="T0" y="T1"/>
                </a:cxn>
                <a:cxn ang="0">
                  <a:pos x="T2" y="T3"/>
                </a:cxn>
                <a:cxn ang="0">
                  <a:pos x="T4" y="T5"/>
                </a:cxn>
                <a:cxn ang="0">
                  <a:pos x="T6" y="T7"/>
                </a:cxn>
                <a:cxn ang="0">
                  <a:pos x="T8" y="T9"/>
                </a:cxn>
              </a:cxnLst>
              <a:rect l="0" t="0" r="r" b="b"/>
              <a:pathLst>
                <a:path w="22" h="31">
                  <a:moveTo>
                    <a:pt x="18" y="31"/>
                  </a:moveTo>
                  <a:cubicBezTo>
                    <a:pt x="20" y="27"/>
                    <a:pt x="21" y="22"/>
                    <a:pt x="22" y="17"/>
                  </a:cubicBezTo>
                  <a:cubicBezTo>
                    <a:pt x="5" y="0"/>
                    <a:pt x="5" y="0"/>
                    <a:pt x="5" y="0"/>
                  </a:cubicBezTo>
                  <a:cubicBezTo>
                    <a:pt x="0" y="8"/>
                    <a:pt x="0" y="8"/>
                    <a:pt x="0" y="8"/>
                  </a:cubicBezTo>
                  <a:cubicBezTo>
                    <a:pt x="18" y="31"/>
                    <a:pt x="18" y="31"/>
                    <a:pt x="18" y="3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0"/>
            <p:cNvSpPr>
              <a:spLocks/>
            </p:cNvSpPr>
            <p:nvPr/>
          </p:nvSpPr>
          <p:spPr bwMode="auto">
            <a:xfrm>
              <a:off x="6294" y="1041"/>
              <a:ext cx="550" cy="2996"/>
            </a:xfrm>
            <a:custGeom>
              <a:avLst/>
              <a:gdLst>
                <a:gd name="T0" fmla="*/ 204 w 231"/>
                <a:gd name="T1" fmla="*/ 100 h 1266"/>
                <a:gd name="T2" fmla="*/ 194 w 231"/>
                <a:gd name="T3" fmla="*/ 108 h 1266"/>
                <a:gd name="T4" fmla="*/ 211 w 231"/>
                <a:gd name="T5" fmla="*/ 107 h 1266"/>
                <a:gd name="T6" fmla="*/ 212 w 231"/>
                <a:gd name="T7" fmla="*/ 114 h 1266"/>
                <a:gd name="T8" fmla="*/ 208 w 231"/>
                <a:gd name="T9" fmla="*/ 119 h 1266"/>
                <a:gd name="T10" fmla="*/ 216 w 231"/>
                <a:gd name="T11" fmla="*/ 118 h 1266"/>
                <a:gd name="T12" fmla="*/ 214 w 231"/>
                <a:gd name="T13" fmla="*/ 123 h 1266"/>
                <a:gd name="T14" fmla="*/ 202 w 231"/>
                <a:gd name="T15" fmla="*/ 129 h 1266"/>
                <a:gd name="T16" fmla="*/ 199 w 231"/>
                <a:gd name="T17" fmla="*/ 132 h 1266"/>
                <a:gd name="T18" fmla="*/ 197 w 231"/>
                <a:gd name="T19" fmla="*/ 132 h 1266"/>
                <a:gd name="T20" fmla="*/ 175 w 231"/>
                <a:gd name="T21" fmla="*/ 207 h 1266"/>
                <a:gd name="T22" fmla="*/ 0 w 231"/>
                <a:gd name="T23" fmla="*/ 209 h 1266"/>
                <a:gd name="T24" fmla="*/ 0 w 231"/>
                <a:gd name="T25" fmla="*/ 228 h 1266"/>
                <a:gd name="T26" fmla="*/ 0 w 231"/>
                <a:gd name="T27" fmla="*/ 234 h 1266"/>
                <a:gd name="T28" fmla="*/ 91 w 231"/>
                <a:gd name="T29" fmla="*/ 240 h 1266"/>
                <a:gd name="T30" fmla="*/ 102 w 231"/>
                <a:gd name="T31" fmla="*/ 240 h 1266"/>
                <a:gd name="T32" fmla="*/ 101 w 231"/>
                <a:gd name="T33" fmla="*/ 257 h 1266"/>
                <a:gd name="T34" fmla="*/ 139 w 231"/>
                <a:gd name="T35" fmla="*/ 390 h 1266"/>
                <a:gd name="T36" fmla="*/ 159 w 231"/>
                <a:gd name="T37" fmla="*/ 489 h 1266"/>
                <a:gd name="T38" fmla="*/ 55 w 231"/>
                <a:gd name="T39" fmla="*/ 439 h 1266"/>
                <a:gd name="T40" fmla="*/ 62 w 231"/>
                <a:gd name="T41" fmla="*/ 482 h 1266"/>
                <a:gd name="T42" fmla="*/ 147 w 231"/>
                <a:gd name="T43" fmla="*/ 563 h 1266"/>
                <a:gd name="T44" fmla="*/ 161 w 231"/>
                <a:gd name="T45" fmla="*/ 559 h 1266"/>
                <a:gd name="T46" fmla="*/ 142 w 231"/>
                <a:gd name="T47" fmla="*/ 718 h 1266"/>
                <a:gd name="T48" fmla="*/ 142 w 231"/>
                <a:gd name="T49" fmla="*/ 898 h 1266"/>
                <a:gd name="T50" fmla="*/ 171 w 231"/>
                <a:gd name="T51" fmla="*/ 1095 h 1266"/>
                <a:gd name="T52" fmla="*/ 169 w 231"/>
                <a:gd name="T53" fmla="*/ 1154 h 1266"/>
                <a:gd name="T54" fmla="*/ 120 w 231"/>
                <a:gd name="T55" fmla="*/ 1191 h 1266"/>
                <a:gd name="T56" fmla="*/ 119 w 231"/>
                <a:gd name="T57" fmla="*/ 1192 h 1266"/>
                <a:gd name="T58" fmla="*/ 112 w 231"/>
                <a:gd name="T59" fmla="*/ 1224 h 1266"/>
                <a:gd name="T60" fmla="*/ 139 w 231"/>
                <a:gd name="T61" fmla="*/ 1237 h 1266"/>
                <a:gd name="T62" fmla="*/ 139 w 231"/>
                <a:gd name="T63" fmla="*/ 1256 h 1266"/>
                <a:gd name="T64" fmla="*/ 210 w 231"/>
                <a:gd name="T65" fmla="*/ 1266 h 1266"/>
                <a:gd name="T66" fmla="*/ 228 w 231"/>
                <a:gd name="T67" fmla="*/ 1252 h 1266"/>
                <a:gd name="T68" fmla="*/ 219 w 231"/>
                <a:gd name="T69" fmla="*/ 1223 h 1266"/>
                <a:gd name="T70" fmla="*/ 199 w 231"/>
                <a:gd name="T71" fmla="*/ 1171 h 1266"/>
                <a:gd name="T72" fmla="*/ 199 w 231"/>
                <a:gd name="T73" fmla="*/ 1055 h 1266"/>
                <a:gd name="T74" fmla="*/ 181 w 231"/>
                <a:gd name="T75" fmla="*/ 874 h 1266"/>
                <a:gd name="T76" fmla="*/ 181 w 231"/>
                <a:gd name="T77" fmla="*/ 682 h 1266"/>
                <a:gd name="T78" fmla="*/ 189 w 231"/>
                <a:gd name="T79" fmla="*/ 549 h 1266"/>
                <a:gd name="T80" fmla="*/ 231 w 231"/>
                <a:gd name="T81" fmla="*/ 535 h 1266"/>
                <a:gd name="T82" fmla="*/ 199 w 231"/>
                <a:gd name="T83" fmla="*/ 410 h 1266"/>
                <a:gd name="T84" fmla="*/ 168 w 231"/>
                <a:gd name="T85" fmla="*/ 236 h 1266"/>
                <a:gd name="T86" fmla="*/ 217 w 231"/>
                <a:gd name="T87" fmla="*/ 217 h 1266"/>
                <a:gd name="T88" fmla="*/ 217 w 231"/>
                <a:gd name="T89" fmla="*/ 196 h 1266"/>
                <a:gd name="T90" fmla="*/ 224 w 231"/>
                <a:gd name="T91" fmla="*/ 183 h 1266"/>
                <a:gd name="T92" fmla="*/ 224 w 231"/>
                <a:gd name="T93" fmla="*/ 112 h 1266"/>
                <a:gd name="T94" fmla="*/ 208 w 231"/>
                <a:gd name="T95" fmla="*/ 41 h 1266"/>
                <a:gd name="T96" fmla="*/ 192 w 231"/>
                <a:gd name="T97" fmla="*/ 0 h 1266"/>
                <a:gd name="T98" fmla="*/ 203 w 231"/>
                <a:gd name="T99" fmla="*/ 93 h 1266"/>
                <a:gd name="T100" fmla="*/ 204 w 231"/>
                <a:gd name="T101" fmla="*/ 100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1" h="1266">
                  <a:moveTo>
                    <a:pt x="204" y="100"/>
                  </a:moveTo>
                  <a:cubicBezTo>
                    <a:pt x="202" y="103"/>
                    <a:pt x="199" y="106"/>
                    <a:pt x="194" y="108"/>
                  </a:cubicBezTo>
                  <a:cubicBezTo>
                    <a:pt x="211" y="107"/>
                    <a:pt x="211" y="107"/>
                    <a:pt x="211" y="107"/>
                  </a:cubicBezTo>
                  <a:cubicBezTo>
                    <a:pt x="212" y="110"/>
                    <a:pt x="212" y="112"/>
                    <a:pt x="212" y="114"/>
                  </a:cubicBezTo>
                  <a:cubicBezTo>
                    <a:pt x="211" y="116"/>
                    <a:pt x="210" y="117"/>
                    <a:pt x="208" y="119"/>
                  </a:cubicBezTo>
                  <a:cubicBezTo>
                    <a:pt x="216" y="118"/>
                    <a:pt x="216" y="118"/>
                    <a:pt x="216" y="118"/>
                  </a:cubicBezTo>
                  <a:cubicBezTo>
                    <a:pt x="216" y="120"/>
                    <a:pt x="215" y="122"/>
                    <a:pt x="214" y="123"/>
                  </a:cubicBezTo>
                  <a:cubicBezTo>
                    <a:pt x="212" y="127"/>
                    <a:pt x="208" y="129"/>
                    <a:pt x="202" y="129"/>
                  </a:cubicBezTo>
                  <a:cubicBezTo>
                    <a:pt x="201" y="130"/>
                    <a:pt x="200" y="131"/>
                    <a:pt x="199" y="132"/>
                  </a:cubicBezTo>
                  <a:cubicBezTo>
                    <a:pt x="198" y="132"/>
                    <a:pt x="198" y="132"/>
                    <a:pt x="197" y="132"/>
                  </a:cubicBezTo>
                  <a:cubicBezTo>
                    <a:pt x="203" y="168"/>
                    <a:pt x="195" y="192"/>
                    <a:pt x="175" y="207"/>
                  </a:cubicBezTo>
                  <a:cubicBezTo>
                    <a:pt x="0" y="209"/>
                    <a:pt x="0" y="209"/>
                    <a:pt x="0" y="209"/>
                  </a:cubicBezTo>
                  <a:cubicBezTo>
                    <a:pt x="0" y="228"/>
                    <a:pt x="0" y="228"/>
                    <a:pt x="0" y="228"/>
                  </a:cubicBezTo>
                  <a:cubicBezTo>
                    <a:pt x="0" y="234"/>
                    <a:pt x="0" y="234"/>
                    <a:pt x="0" y="234"/>
                  </a:cubicBezTo>
                  <a:cubicBezTo>
                    <a:pt x="31" y="238"/>
                    <a:pt x="62" y="240"/>
                    <a:pt x="91" y="240"/>
                  </a:cubicBezTo>
                  <a:cubicBezTo>
                    <a:pt x="95" y="240"/>
                    <a:pt x="98" y="240"/>
                    <a:pt x="102" y="240"/>
                  </a:cubicBezTo>
                  <a:cubicBezTo>
                    <a:pt x="101" y="257"/>
                    <a:pt x="101" y="257"/>
                    <a:pt x="101" y="257"/>
                  </a:cubicBezTo>
                  <a:cubicBezTo>
                    <a:pt x="139" y="390"/>
                    <a:pt x="139" y="390"/>
                    <a:pt x="139" y="390"/>
                  </a:cubicBezTo>
                  <a:cubicBezTo>
                    <a:pt x="153" y="425"/>
                    <a:pt x="160" y="458"/>
                    <a:pt x="159" y="489"/>
                  </a:cubicBezTo>
                  <a:cubicBezTo>
                    <a:pt x="118" y="525"/>
                    <a:pt x="84" y="508"/>
                    <a:pt x="55" y="439"/>
                  </a:cubicBezTo>
                  <a:cubicBezTo>
                    <a:pt x="62" y="482"/>
                    <a:pt x="62" y="482"/>
                    <a:pt x="62" y="482"/>
                  </a:cubicBezTo>
                  <a:cubicBezTo>
                    <a:pt x="76" y="548"/>
                    <a:pt x="105" y="575"/>
                    <a:pt x="147" y="563"/>
                  </a:cubicBezTo>
                  <a:cubicBezTo>
                    <a:pt x="161" y="559"/>
                    <a:pt x="161" y="559"/>
                    <a:pt x="161" y="559"/>
                  </a:cubicBezTo>
                  <a:cubicBezTo>
                    <a:pt x="142" y="718"/>
                    <a:pt x="142" y="718"/>
                    <a:pt x="142" y="718"/>
                  </a:cubicBezTo>
                  <a:cubicBezTo>
                    <a:pt x="142" y="898"/>
                    <a:pt x="142" y="898"/>
                    <a:pt x="142" y="898"/>
                  </a:cubicBezTo>
                  <a:cubicBezTo>
                    <a:pt x="171" y="1095"/>
                    <a:pt x="171" y="1095"/>
                    <a:pt x="171" y="1095"/>
                  </a:cubicBezTo>
                  <a:cubicBezTo>
                    <a:pt x="169" y="1154"/>
                    <a:pt x="169" y="1154"/>
                    <a:pt x="169" y="1154"/>
                  </a:cubicBezTo>
                  <a:cubicBezTo>
                    <a:pt x="120" y="1191"/>
                    <a:pt x="120" y="1191"/>
                    <a:pt x="120" y="1191"/>
                  </a:cubicBezTo>
                  <a:cubicBezTo>
                    <a:pt x="120" y="1191"/>
                    <a:pt x="120" y="1191"/>
                    <a:pt x="119" y="1192"/>
                  </a:cubicBezTo>
                  <a:cubicBezTo>
                    <a:pt x="112" y="1224"/>
                    <a:pt x="112" y="1224"/>
                    <a:pt x="112" y="1224"/>
                  </a:cubicBezTo>
                  <a:cubicBezTo>
                    <a:pt x="139" y="1237"/>
                    <a:pt x="139" y="1237"/>
                    <a:pt x="139" y="1237"/>
                  </a:cubicBezTo>
                  <a:cubicBezTo>
                    <a:pt x="139" y="1256"/>
                    <a:pt x="139" y="1256"/>
                    <a:pt x="139" y="1256"/>
                  </a:cubicBezTo>
                  <a:cubicBezTo>
                    <a:pt x="210" y="1266"/>
                    <a:pt x="210" y="1266"/>
                    <a:pt x="210" y="1266"/>
                  </a:cubicBezTo>
                  <a:cubicBezTo>
                    <a:pt x="222" y="1266"/>
                    <a:pt x="228" y="1261"/>
                    <a:pt x="228" y="1252"/>
                  </a:cubicBezTo>
                  <a:cubicBezTo>
                    <a:pt x="228" y="1244"/>
                    <a:pt x="225" y="1235"/>
                    <a:pt x="219" y="1223"/>
                  </a:cubicBezTo>
                  <a:cubicBezTo>
                    <a:pt x="199" y="1171"/>
                    <a:pt x="199" y="1171"/>
                    <a:pt x="199" y="1171"/>
                  </a:cubicBezTo>
                  <a:cubicBezTo>
                    <a:pt x="203" y="1137"/>
                    <a:pt x="203" y="1098"/>
                    <a:pt x="199" y="1055"/>
                  </a:cubicBezTo>
                  <a:cubicBezTo>
                    <a:pt x="181" y="874"/>
                    <a:pt x="181" y="874"/>
                    <a:pt x="181" y="874"/>
                  </a:cubicBezTo>
                  <a:cubicBezTo>
                    <a:pt x="181" y="682"/>
                    <a:pt x="181" y="682"/>
                    <a:pt x="181" y="682"/>
                  </a:cubicBezTo>
                  <a:cubicBezTo>
                    <a:pt x="189" y="549"/>
                    <a:pt x="189" y="549"/>
                    <a:pt x="189" y="549"/>
                  </a:cubicBezTo>
                  <a:cubicBezTo>
                    <a:pt x="231" y="535"/>
                    <a:pt x="231" y="535"/>
                    <a:pt x="231" y="535"/>
                  </a:cubicBezTo>
                  <a:cubicBezTo>
                    <a:pt x="199" y="410"/>
                    <a:pt x="199" y="410"/>
                    <a:pt x="199" y="410"/>
                  </a:cubicBezTo>
                  <a:cubicBezTo>
                    <a:pt x="168" y="236"/>
                    <a:pt x="168" y="236"/>
                    <a:pt x="168" y="236"/>
                  </a:cubicBezTo>
                  <a:cubicBezTo>
                    <a:pt x="193" y="239"/>
                    <a:pt x="210" y="233"/>
                    <a:pt x="217" y="217"/>
                  </a:cubicBezTo>
                  <a:cubicBezTo>
                    <a:pt x="217" y="196"/>
                    <a:pt x="217" y="196"/>
                    <a:pt x="217" y="196"/>
                  </a:cubicBezTo>
                  <a:cubicBezTo>
                    <a:pt x="224" y="183"/>
                    <a:pt x="224" y="183"/>
                    <a:pt x="224" y="183"/>
                  </a:cubicBezTo>
                  <a:cubicBezTo>
                    <a:pt x="224" y="112"/>
                    <a:pt x="224" y="112"/>
                    <a:pt x="224" y="112"/>
                  </a:cubicBezTo>
                  <a:cubicBezTo>
                    <a:pt x="208" y="41"/>
                    <a:pt x="208" y="41"/>
                    <a:pt x="208" y="41"/>
                  </a:cubicBezTo>
                  <a:cubicBezTo>
                    <a:pt x="205" y="21"/>
                    <a:pt x="200" y="8"/>
                    <a:pt x="192" y="0"/>
                  </a:cubicBezTo>
                  <a:cubicBezTo>
                    <a:pt x="199" y="31"/>
                    <a:pt x="202" y="62"/>
                    <a:pt x="203" y="93"/>
                  </a:cubicBezTo>
                  <a:cubicBezTo>
                    <a:pt x="204" y="96"/>
                    <a:pt x="204" y="98"/>
                    <a:pt x="204" y="10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
            <p:cNvSpPr>
              <a:spLocks/>
            </p:cNvSpPr>
            <p:nvPr/>
          </p:nvSpPr>
          <p:spPr bwMode="auto">
            <a:xfrm>
              <a:off x="6620" y="1278"/>
              <a:ext cx="159" cy="78"/>
            </a:xfrm>
            <a:custGeom>
              <a:avLst/>
              <a:gdLst>
                <a:gd name="T0" fmla="*/ 57 w 67"/>
                <a:gd name="T1" fmla="*/ 8 h 33"/>
                <a:gd name="T2" fmla="*/ 67 w 67"/>
                <a:gd name="T3" fmla="*/ 0 h 33"/>
                <a:gd name="T4" fmla="*/ 19 w 67"/>
                <a:gd name="T5" fmla="*/ 6 h 33"/>
                <a:gd name="T6" fmla="*/ 0 w 67"/>
                <a:gd name="T7" fmla="*/ 33 h 33"/>
                <a:gd name="T8" fmla="*/ 26 w 67"/>
                <a:gd name="T9" fmla="*/ 10 h 33"/>
                <a:gd name="T10" fmla="*/ 57 w 67"/>
                <a:gd name="T11" fmla="*/ 8 h 33"/>
              </a:gdLst>
              <a:ahLst/>
              <a:cxnLst>
                <a:cxn ang="0">
                  <a:pos x="T0" y="T1"/>
                </a:cxn>
                <a:cxn ang="0">
                  <a:pos x="T2" y="T3"/>
                </a:cxn>
                <a:cxn ang="0">
                  <a:pos x="T4" y="T5"/>
                </a:cxn>
                <a:cxn ang="0">
                  <a:pos x="T6" y="T7"/>
                </a:cxn>
                <a:cxn ang="0">
                  <a:pos x="T8" y="T9"/>
                </a:cxn>
                <a:cxn ang="0">
                  <a:pos x="T10" y="T11"/>
                </a:cxn>
              </a:cxnLst>
              <a:rect l="0" t="0" r="r" b="b"/>
              <a:pathLst>
                <a:path w="67" h="33">
                  <a:moveTo>
                    <a:pt x="57" y="8"/>
                  </a:moveTo>
                  <a:cubicBezTo>
                    <a:pt x="62" y="6"/>
                    <a:pt x="65" y="3"/>
                    <a:pt x="67" y="0"/>
                  </a:cubicBezTo>
                  <a:cubicBezTo>
                    <a:pt x="19" y="6"/>
                    <a:pt x="19" y="6"/>
                    <a:pt x="19" y="6"/>
                  </a:cubicBezTo>
                  <a:cubicBezTo>
                    <a:pt x="0" y="33"/>
                    <a:pt x="0" y="33"/>
                    <a:pt x="0" y="33"/>
                  </a:cubicBezTo>
                  <a:cubicBezTo>
                    <a:pt x="26" y="10"/>
                    <a:pt x="26" y="10"/>
                    <a:pt x="26" y="10"/>
                  </a:cubicBezTo>
                  <a:cubicBezTo>
                    <a:pt x="57" y="8"/>
                    <a:pt x="57" y="8"/>
                    <a:pt x="57" y="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
            <p:cNvSpPr>
              <a:spLocks/>
            </p:cNvSpPr>
            <p:nvPr/>
          </p:nvSpPr>
          <p:spPr bwMode="auto">
            <a:xfrm>
              <a:off x="6582" y="1261"/>
              <a:ext cx="216" cy="123"/>
            </a:xfrm>
            <a:custGeom>
              <a:avLst/>
              <a:gdLst>
                <a:gd name="T0" fmla="*/ 90 w 91"/>
                <a:gd name="T1" fmla="*/ 14 h 52"/>
                <a:gd name="T2" fmla="*/ 73 w 91"/>
                <a:gd name="T3" fmla="*/ 15 h 52"/>
                <a:gd name="T4" fmla="*/ 42 w 91"/>
                <a:gd name="T5" fmla="*/ 17 h 52"/>
                <a:gd name="T6" fmla="*/ 16 w 91"/>
                <a:gd name="T7" fmla="*/ 40 h 52"/>
                <a:gd name="T8" fmla="*/ 35 w 91"/>
                <a:gd name="T9" fmla="*/ 13 h 52"/>
                <a:gd name="T10" fmla="*/ 83 w 91"/>
                <a:gd name="T11" fmla="*/ 7 h 52"/>
                <a:gd name="T12" fmla="*/ 82 w 91"/>
                <a:gd name="T13" fmla="*/ 0 h 52"/>
                <a:gd name="T14" fmla="*/ 35 w 91"/>
                <a:gd name="T15" fmla="*/ 3 h 52"/>
                <a:gd name="T16" fmla="*/ 30 w 91"/>
                <a:gd name="T17" fmla="*/ 7 h 52"/>
                <a:gd name="T18" fmla="*/ 0 w 91"/>
                <a:gd name="T19" fmla="*/ 52 h 52"/>
                <a:gd name="T20" fmla="*/ 22 w 91"/>
                <a:gd name="T21" fmla="*/ 48 h 52"/>
                <a:gd name="T22" fmla="*/ 46 w 91"/>
                <a:gd name="T23" fmla="*/ 21 h 52"/>
                <a:gd name="T24" fmla="*/ 91 w 91"/>
                <a:gd name="T25" fmla="*/ 21 h 52"/>
                <a:gd name="T26" fmla="*/ 90 w 91"/>
                <a:gd name="T27"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52">
                  <a:moveTo>
                    <a:pt x="90" y="14"/>
                  </a:moveTo>
                  <a:cubicBezTo>
                    <a:pt x="73" y="15"/>
                    <a:pt x="73" y="15"/>
                    <a:pt x="73" y="15"/>
                  </a:cubicBezTo>
                  <a:cubicBezTo>
                    <a:pt x="42" y="17"/>
                    <a:pt x="42" y="17"/>
                    <a:pt x="42" y="17"/>
                  </a:cubicBezTo>
                  <a:cubicBezTo>
                    <a:pt x="16" y="40"/>
                    <a:pt x="16" y="40"/>
                    <a:pt x="16" y="40"/>
                  </a:cubicBezTo>
                  <a:cubicBezTo>
                    <a:pt x="35" y="13"/>
                    <a:pt x="35" y="13"/>
                    <a:pt x="35" y="13"/>
                  </a:cubicBezTo>
                  <a:cubicBezTo>
                    <a:pt x="83" y="7"/>
                    <a:pt x="83" y="7"/>
                    <a:pt x="83" y="7"/>
                  </a:cubicBezTo>
                  <a:cubicBezTo>
                    <a:pt x="83" y="5"/>
                    <a:pt x="83" y="3"/>
                    <a:pt x="82" y="0"/>
                  </a:cubicBezTo>
                  <a:cubicBezTo>
                    <a:pt x="35" y="3"/>
                    <a:pt x="35" y="3"/>
                    <a:pt x="35" y="3"/>
                  </a:cubicBezTo>
                  <a:cubicBezTo>
                    <a:pt x="33" y="4"/>
                    <a:pt x="32" y="6"/>
                    <a:pt x="30" y="7"/>
                  </a:cubicBezTo>
                  <a:cubicBezTo>
                    <a:pt x="15" y="21"/>
                    <a:pt x="5" y="36"/>
                    <a:pt x="0" y="52"/>
                  </a:cubicBezTo>
                  <a:cubicBezTo>
                    <a:pt x="22" y="48"/>
                    <a:pt x="22" y="48"/>
                    <a:pt x="22" y="48"/>
                  </a:cubicBezTo>
                  <a:cubicBezTo>
                    <a:pt x="46" y="21"/>
                    <a:pt x="46" y="21"/>
                    <a:pt x="46" y="21"/>
                  </a:cubicBezTo>
                  <a:cubicBezTo>
                    <a:pt x="91" y="21"/>
                    <a:pt x="91" y="21"/>
                    <a:pt x="91" y="21"/>
                  </a:cubicBezTo>
                  <a:cubicBezTo>
                    <a:pt x="91" y="19"/>
                    <a:pt x="91" y="17"/>
                    <a:pt x="90" y="1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
            <p:cNvSpPr>
              <a:spLocks/>
            </p:cNvSpPr>
            <p:nvPr/>
          </p:nvSpPr>
          <p:spPr bwMode="auto">
            <a:xfrm>
              <a:off x="6653" y="1041"/>
              <a:ext cx="124" cy="237"/>
            </a:xfrm>
            <a:custGeom>
              <a:avLst/>
              <a:gdLst>
                <a:gd name="T0" fmla="*/ 5 w 52"/>
                <a:gd name="T1" fmla="*/ 96 h 100"/>
                <a:gd name="T2" fmla="*/ 52 w 52"/>
                <a:gd name="T3" fmla="*/ 93 h 100"/>
                <a:gd name="T4" fmla="*/ 41 w 52"/>
                <a:gd name="T5" fmla="*/ 0 h 100"/>
                <a:gd name="T6" fmla="*/ 1 w 52"/>
                <a:gd name="T7" fmla="*/ 71 h 100"/>
                <a:gd name="T8" fmla="*/ 0 w 52"/>
                <a:gd name="T9" fmla="*/ 100 h 100"/>
                <a:gd name="T10" fmla="*/ 5 w 52"/>
                <a:gd name="T11" fmla="*/ 96 h 100"/>
              </a:gdLst>
              <a:ahLst/>
              <a:cxnLst>
                <a:cxn ang="0">
                  <a:pos x="T0" y="T1"/>
                </a:cxn>
                <a:cxn ang="0">
                  <a:pos x="T2" y="T3"/>
                </a:cxn>
                <a:cxn ang="0">
                  <a:pos x="T4" y="T5"/>
                </a:cxn>
                <a:cxn ang="0">
                  <a:pos x="T6" y="T7"/>
                </a:cxn>
                <a:cxn ang="0">
                  <a:pos x="T8" y="T9"/>
                </a:cxn>
                <a:cxn ang="0">
                  <a:pos x="T10" y="T11"/>
                </a:cxn>
              </a:cxnLst>
              <a:rect l="0" t="0" r="r" b="b"/>
              <a:pathLst>
                <a:path w="52" h="100">
                  <a:moveTo>
                    <a:pt x="5" y="96"/>
                  </a:moveTo>
                  <a:cubicBezTo>
                    <a:pt x="52" y="93"/>
                    <a:pt x="52" y="93"/>
                    <a:pt x="52" y="93"/>
                  </a:cubicBezTo>
                  <a:cubicBezTo>
                    <a:pt x="51" y="62"/>
                    <a:pt x="48" y="31"/>
                    <a:pt x="41" y="0"/>
                  </a:cubicBezTo>
                  <a:cubicBezTo>
                    <a:pt x="1" y="71"/>
                    <a:pt x="1" y="71"/>
                    <a:pt x="1" y="71"/>
                  </a:cubicBezTo>
                  <a:cubicBezTo>
                    <a:pt x="0" y="100"/>
                    <a:pt x="0" y="100"/>
                    <a:pt x="0" y="100"/>
                  </a:cubicBezTo>
                  <a:cubicBezTo>
                    <a:pt x="2" y="99"/>
                    <a:pt x="3" y="97"/>
                    <a:pt x="5" y="9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4"/>
            <p:cNvSpPr>
              <a:spLocks/>
            </p:cNvSpPr>
            <p:nvPr/>
          </p:nvSpPr>
          <p:spPr bwMode="auto">
            <a:xfrm>
              <a:off x="6160" y="669"/>
              <a:ext cx="22" cy="90"/>
            </a:xfrm>
            <a:custGeom>
              <a:avLst/>
              <a:gdLst>
                <a:gd name="T0" fmla="*/ 1 w 9"/>
                <a:gd name="T1" fmla="*/ 0 h 38"/>
                <a:gd name="T2" fmla="*/ 1 w 9"/>
                <a:gd name="T3" fmla="*/ 10 h 38"/>
                <a:gd name="T4" fmla="*/ 6 w 9"/>
                <a:gd name="T5" fmla="*/ 38 h 38"/>
                <a:gd name="T6" fmla="*/ 5 w 9"/>
                <a:gd name="T7" fmla="*/ 10 h 38"/>
                <a:gd name="T8" fmla="*/ 1 w 9"/>
                <a:gd name="T9" fmla="*/ 0 h 38"/>
              </a:gdLst>
              <a:ahLst/>
              <a:cxnLst>
                <a:cxn ang="0">
                  <a:pos x="T0" y="T1"/>
                </a:cxn>
                <a:cxn ang="0">
                  <a:pos x="T2" y="T3"/>
                </a:cxn>
                <a:cxn ang="0">
                  <a:pos x="T4" y="T5"/>
                </a:cxn>
                <a:cxn ang="0">
                  <a:pos x="T6" y="T7"/>
                </a:cxn>
                <a:cxn ang="0">
                  <a:pos x="T8" y="T9"/>
                </a:cxn>
              </a:cxnLst>
              <a:rect l="0" t="0" r="r" b="b"/>
              <a:pathLst>
                <a:path w="9" h="38">
                  <a:moveTo>
                    <a:pt x="1" y="0"/>
                  </a:moveTo>
                  <a:cubicBezTo>
                    <a:pt x="1" y="10"/>
                    <a:pt x="1" y="10"/>
                    <a:pt x="1" y="10"/>
                  </a:cubicBezTo>
                  <a:cubicBezTo>
                    <a:pt x="0" y="23"/>
                    <a:pt x="2" y="33"/>
                    <a:pt x="6" y="38"/>
                  </a:cubicBezTo>
                  <a:cubicBezTo>
                    <a:pt x="9" y="34"/>
                    <a:pt x="9" y="24"/>
                    <a:pt x="5" y="10"/>
                  </a:cubicBezTo>
                  <a:cubicBezTo>
                    <a:pt x="1" y="0"/>
                    <a:pt x="1" y="0"/>
                    <a:pt x="1"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5"/>
            <p:cNvSpPr>
              <a:spLocks/>
            </p:cNvSpPr>
            <p:nvPr/>
          </p:nvSpPr>
          <p:spPr bwMode="auto">
            <a:xfrm>
              <a:off x="6172" y="693"/>
              <a:ext cx="22" cy="76"/>
            </a:xfrm>
            <a:custGeom>
              <a:avLst/>
              <a:gdLst>
                <a:gd name="T0" fmla="*/ 9 w 9"/>
                <a:gd name="T1" fmla="*/ 32 h 32"/>
                <a:gd name="T2" fmla="*/ 9 w 9"/>
                <a:gd name="T3" fmla="*/ 21 h 32"/>
                <a:gd name="T4" fmla="*/ 0 w 9"/>
                <a:gd name="T5" fmla="*/ 0 h 32"/>
                <a:gd name="T6" fmla="*/ 1 w 9"/>
                <a:gd name="T7" fmla="*/ 28 h 32"/>
                <a:gd name="T8" fmla="*/ 9 w 9"/>
                <a:gd name="T9" fmla="*/ 32 h 32"/>
              </a:gdLst>
              <a:ahLst/>
              <a:cxnLst>
                <a:cxn ang="0">
                  <a:pos x="T0" y="T1"/>
                </a:cxn>
                <a:cxn ang="0">
                  <a:pos x="T2" y="T3"/>
                </a:cxn>
                <a:cxn ang="0">
                  <a:pos x="T4" y="T5"/>
                </a:cxn>
                <a:cxn ang="0">
                  <a:pos x="T6" y="T7"/>
                </a:cxn>
                <a:cxn ang="0">
                  <a:pos x="T8" y="T9"/>
                </a:cxn>
              </a:cxnLst>
              <a:rect l="0" t="0" r="r" b="b"/>
              <a:pathLst>
                <a:path w="9" h="32">
                  <a:moveTo>
                    <a:pt x="9" y="32"/>
                  </a:moveTo>
                  <a:cubicBezTo>
                    <a:pt x="9" y="21"/>
                    <a:pt x="9" y="21"/>
                    <a:pt x="9" y="21"/>
                  </a:cubicBezTo>
                  <a:cubicBezTo>
                    <a:pt x="0" y="0"/>
                    <a:pt x="0" y="0"/>
                    <a:pt x="0" y="0"/>
                  </a:cubicBezTo>
                  <a:cubicBezTo>
                    <a:pt x="4" y="14"/>
                    <a:pt x="4" y="24"/>
                    <a:pt x="1" y="28"/>
                  </a:cubicBezTo>
                  <a:cubicBezTo>
                    <a:pt x="3" y="31"/>
                    <a:pt x="6" y="32"/>
                    <a:pt x="9" y="32"/>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p:cNvSpPr>
            <p:nvPr/>
          </p:nvSpPr>
          <p:spPr bwMode="auto">
            <a:xfrm>
              <a:off x="5936" y="1074"/>
              <a:ext cx="153" cy="289"/>
            </a:xfrm>
            <a:custGeom>
              <a:avLst/>
              <a:gdLst>
                <a:gd name="T0" fmla="*/ 6 w 64"/>
                <a:gd name="T1" fmla="*/ 0 h 122"/>
                <a:gd name="T2" fmla="*/ 0 w 64"/>
                <a:gd name="T3" fmla="*/ 6 h 122"/>
                <a:gd name="T4" fmla="*/ 32 w 64"/>
                <a:gd name="T5" fmla="*/ 116 h 122"/>
                <a:gd name="T6" fmla="*/ 64 w 64"/>
                <a:gd name="T7" fmla="*/ 122 h 122"/>
                <a:gd name="T8" fmla="*/ 6 w 64"/>
                <a:gd name="T9" fmla="*/ 0 h 122"/>
              </a:gdLst>
              <a:ahLst/>
              <a:cxnLst>
                <a:cxn ang="0">
                  <a:pos x="T0" y="T1"/>
                </a:cxn>
                <a:cxn ang="0">
                  <a:pos x="T2" y="T3"/>
                </a:cxn>
                <a:cxn ang="0">
                  <a:pos x="T4" y="T5"/>
                </a:cxn>
                <a:cxn ang="0">
                  <a:pos x="T6" y="T7"/>
                </a:cxn>
                <a:cxn ang="0">
                  <a:pos x="T8" y="T9"/>
                </a:cxn>
              </a:cxnLst>
              <a:rect l="0" t="0" r="r" b="b"/>
              <a:pathLst>
                <a:path w="64" h="122">
                  <a:moveTo>
                    <a:pt x="6" y="0"/>
                  </a:moveTo>
                  <a:cubicBezTo>
                    <a:pt x="4" y="2"/>
                    <a:pt x="2" y="4"/>
                    <a:pt x="0" y="6"/>
                  </a:cubicBezTo>
                  <a:cubicBezTo>
                    <a:pt x="22" y="33"/>
                    <a:pt x="33" y="70"/>
                    <a:pt x="32" y="116"/>
                  </a:cubicBezTo>
                  <a:cubicBezTo>
                    <a:pt x="42" y="120"/>
                    <a:pt x="53" y="122"/>
                    <a:pt x="64" y="122"/>
                  </a:cubicBezTo>
                  <a:cubicBezTo>
                    <a:pt x="51" y="78"/>
                    <a:pt x="32" y="37"/>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noEditPoints="1"/>
            </p:cNvSpPr>
            <p:nvPr/>
          </p:nvSpPr>
          <p:spPr bwMode="auto">
            <a:xfrm>
              <a:off x="5910" y="1088"/>
              <a:ext cx="105" cy="327"/>
            </a:xfrm>
            <a:custGeom>
              <a:avLst/>
              <a:gdLst>
                <a:gd name="T0" fmla="*/ 11 w 44"/>
                <a:gd name="T1" fmla="*/ 0 h 138"/>
                <a:gd name="T2" fmla="*/ 3 w 44"/>
                <a:gd name="T3" fmla="*/ 46 h 138"/>
                <a:gd name="T4" fmla="*/ 6 w 44"/>
                <a:gd name="T5" fmla="*/ 138 h 138"/>
                <a:gd name="T6" fmla="*/ 30 w 44"/>
                <a:gd name="T7" fmla="*/ 128 h 138"/>
                <a:gd name="T8" fmla="*/ 43 w 44"/>
                <a:gd name="T9" fmla="*/ 127 h 138"/>
                <a:gd name="T10" fmla="*/ 30 w 44"/>
                <a:gd name="T11" fmla="*/ 110 h 138"/>
                <a:gd name="T12" fmla="*/ 32 w 44"/>
                <a:gd name="T13" fmla="*/ 106 h 138"/>
                <a:gd name="T14" fmla="*/ 43 w 44"/>
                <a:gd name="T15" fmla="*/ 110 h 138"/>
                <a:gd name="T16" fmla="*/ 11 w 44"/>
                <a:gd name="T17" fmla="*/ 0 h 138"/>
                <a:gd name="T18" fmla="*/ 12 w 44"/>
                <a:gd name="T19" fmla="*/ 11 h 138"/>
                <a:gd name="T20" fmla="*/ 19 w 44"/>
                <a:gd name="T21" fmla="*/ 25 h 138"/>
                <a:gd name="T22" fmla="*/ 19 w 44"/>
                <a:gd name="T23" fmla="*/ 125 h 138"/>
                <a:gd name="T24" fmla="*/ 12 w 44"/>
                <a:gd name="T25" fmla="*/ 128 h 138"/>
                <a:gd name="T26" fmla="*/ 12 w 44"/>
                <a:gd name="T27" fmla="*/ 1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138">
                  <a:moveTo>
                    <a:pt x="11" y="0"/>
                  </a:moveTo>
                  <a:cubicBezTo>
                    <a:pt x="3" y="11"/>
                    <a:pt x="0" y="26"/>
                    <a:pt x="3" y="46"/>
                  </a:cubicBezTo>
                  <a:cubicBezTo>
                    <a:pt x="6" y="138"/>
                    <a:pt x="6" y="138"/>
                    <a:pt x="6" y="138"/>
                  </a:cubicBezTo>
                  <a:cubicBezTo>
                    <a:pt x="11" y="134"/>
                    <a:pt x="19" y="131"/>
                    <a:pt x="30" y="128"/>
                  </a:cubicBezTo>
                  <a:cubicBezTo>
                    <a:pt x="43" y="127"/>
                    <a:pt x="43" y="127"/>
                    <a:pt x="43" y="127"/>
                  </a:cubicBezTo>
                  <a:cubicBezTo>
                    <a:pt x="31" y="123"/>
                    <a:pt x="27" y="117"/>
                    <a:pt x="30" y="110"/>
                  </a:cubicBezTo>
                  <a:cubicBezTo>
                    <a:pt x="31" y="109"/>
                    <a:pt x="31" y="107"/>
                    <a:pt x="32" y="106"/>
                  </a:cubicBezTo>
                  <a:cubicBezTo>
                    <a:pt x="36" y="108"/>
                    <a:pt x="40" y="109"/>
                    <a:pt x="43" y="110"/>
                  </a:cubicBezTo>
                  <a:cubicBezTo>
                    <a:pt x="44" y="64"/>
                    <a:pt x="33" y="27"/>
                    <a:pt x="11" y="0"/>
                  </a:cubicBezTo>
                  <a:close/>
                  <a:moveTo>
                    <a:pt x="12" y="11"/>
                  </a:moveTo>
                  <a:cubicBezTo>
                    <a:pt x="19" y="25"/>
                    <a:pt x="19" y="25"/>
                    <a:pt x="19" y="25"/>
                  </a:cubicBezTo>
                  <a:cubicBezTo>
                    <a:pt x="16" y="51"/>
                    <a:pt x="16" y="84"/>
                    <a:pt x="19" y="125"/>
                  </a:cubicBezTo>
                  <a:cubicBezTo>
                    <a:pt x="12" y="128"/>
                    <a:pt x="12" y="128"/>
                    <a:pt x="12" y="128"/>
                  </a:cubicBezTo>
                  <a:cubicBezTo>
                    <a:pt x="7" y="78"/>
                    <a:pt x="7" y="39"/>
                    <a:pt x="12"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
            <p:cNvSpPr>
              <a:spLocks/>
            </p:cNvSpPr>
            <p:nvPr/>
          </p:nvSpPr>
          <p:spPr bwMode="auto">
            <a:xfrm>
              <a:off x="5927" y="1114"/>
              <a:ext cx="29" cy="277"/>
            </a:xfrm>
            <a:custGeom>
              <a:avLst/>
              <a:gdLst>
                <a:gd name="T0" fmla="*/ 12 w 12"/>
                <a:gd name="T1" fmla="*/ 14 h 117"/>
                <a:gd name="T2" fmla="*/ 5 w 12"/>
                <a:gd name="T3" fmla="*/ 0 h 117"/>
                <a:gd name="T4" fmla="*/ 5 w 12"/>
                <a:gd name="T5" fmla="*/ 117 h 117"/>
                <a:gd name="T6" fmla="*/ 12 w 12"/>
                <a:gd name="T7" fmla="*/ 114 h 117"/>
                <a:gd name="T8" fmla="*/ 12 w 12"/>
                <a:gd name="T9" fmla="*/ 14 h 117"/>
              </a:gdLst>
              <a:ahLst/>
              <a:cxnLst>
                <a:cxn ang="0">
                  <a:pos x="T0" y="T1"/>
                </a:cxn>
                <a:cxn ang="0">
                  <a:pos x="T2" y="T3"/>
                </a:cxn>
                <a:cxn ang="0">
                  <a:pos x="T4" y="T5"/>
                </a:cxn>
                <a:cxn ang="0">
                  <a:pos x="T6" y="T7"/>
                </a:cxn>
                <a:cxn ang="0">
                  <a:pos x="T8" y="T9"/>
                </a:cxn>
              </a:cxnLst>
              <a:rect l="0" t="0" r="r" b="b"/>
              <a:pathLst>
                <a:path w="12" h="117">
                  <a:moveTo>
                    <a:pt x="12" y="14"/>
                  </a:moveTo>
                  <a:cubicBezTo>
                    <a:pt x="5" y="0"/>
                    <a:pt x="5" y="0"/>
                    <a:pt x="5" y="0"/>
                  </a:cubicBezTo>
                  <a:cubicBezTo>
                    <a:pt x="0" y="28"/>
                    <a:pt x="0" y="67"/>
                    <a:pt x="5" y="117"/>
                  </a:cubicBezTo>
                  <a:cubicBezTo>
                    <a:pt x="12" y="114"/>
                    <a:pt x="12" y="114"/>
                    <a:pt x="12" y="114"/>
                  </a:cubicBezTo>
                  <a:cubicBezTo>
                    <a:pt x="9" y="73"/>
                    <a:pt x="9" y="40"/>
                    <a:pt x="12" y="14"/>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9"/>
            <p:cNvSpPr>
              <a:spLocks noEditPoints="1"/>
            </p:cNvSpPr>
            <p:nvPr/>
          </p:nvSpPr>
          <p:spPr bwMode="auto">
            <a:xfrm>
              <a:off x="6220" y="852"/>
              <a:ext cx="188" cy="146"/>
            </a:xfrm>
            <a:custGeom>
              <a:avLst/>
              <a:gdLst>
                <a:gd name="T0" fmla="*/ 27 w 79"/>
                <a:gd name="T1" fmla="*/ 21 h 62"/>
                <a:gd name="T2" fmla="*/ 9 w 79"/>
                <a:gd name="T3" fmla="*/ 5 h 62"/>
                <a:gd name="T4" fmla="*/ 2 w 79"/>
                <a:gd name="T5" fmla="*/ 0 h 62"/>
                <a:gd name="T6" fmla="*/ 0 w 79"/>
                <a:gd name="T7" fmla="*/ 21 h 62"/>
                <a:gd name="T8" fmla="*/ 58 w 79"/>
                <a:gd name="T9" fmla="*/ 62 h 62"/>
                <a:gd name="T10" fmla="*/ 79 w 79"/>
                <a:gd name="T11" fmla="*/ 46 h 62"/>
                <a:gd name="T12" fmla="*/ 75 w 79"/>
                <a:gd name="T13" fmla="*/ 18 h 62"/>
                <a:gd name="T14" fmla="*/ 27 w 79"/>
                <a:gd name="T15" fmla="*/ 21 h 62"/>
                <a:gd name="T16" fmla="*/ 11 w 79"/>
                <a:gd name="T17" fmla="*/ 12 h 62"/>
                <a:gd name="T18" fmla="*/ 15 w 79"/>
                <a:gd name="T19" fmla="*/ 32 h 62"/>
                <a:gd name="T20" fmla="*/ 5 w 79"/>
                <a:gd name="T21" fmla="*/ 21 h 62"/>
                <a:gd name="T22" fmla="*/ 5 w 79"/>
                <a:gd name="T23" fmla="*/ 8 h 62"/>
                <a:gd name="T24" fmla="*/ 11 w 79"/>
                <a:gd name="T25" fmla="*/ 1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2">
                  <a:moveTo>
                    <a:pt x="27" y="21"/>
                  </a:moveTo>
                  <a:cubicBezTo>
                    <a:pt x="9" y="5"/>
                    <a:pt x="9" y="5"/>
                    <a:pt x="9" y="5"/>
                  </a:cubicBezTo>
                  <a:cubicBezTo>
                    <a:pt x="6" y="4"/>
                    <a:pt x="4" y="2"/>
                    <a:pt x="2" y="0"/>
                  </a:cubicBezTo>
                  <a:cubicBezTo>
                    <a:pt x="0" y="21"/>
                    <a:pt x="0" y="21"/>
                    <a:pt x="0" y="21"/>
                  </a:cubicBezTo>
                  <a:cubicBezTo>
                    <a:pt x="16" y="38"/>
                    <a:pt x="36" y="52"/>
                    <a:pt x="58" y="62"/>
                  </a:cubicBezTo>
                  <a:cubicBezTo>
                    <a:pt x="65" y="57"/>
                    <a:pt x="72" y="52"/>
                    <a:pt x="79" y="46"/>
                  </a:cubicBezTo>
                  <a:cubicBezTo>
                    <a:pt x="75" y="18"/>
                    <a:pt x="75" y="18"/>
                    <a:pt x="75" y="18"/>
                  </a:cubicBezTo>
                  <a:cubicBezTo>
                    <a:pt x="59" y="29"/>
                    <a:pt x="42" y="30"/>
                    <a:pt x="27" y="21"/>
                  </a:cubicBezTo>
                  <a:close/>
                  <a:moveTo>
                    <a:pt x="11" y="12"/>
                  </a:moveTo>
                  <a:cubicBezTo>
                    <a:pt x="15" y="32"/>
                    <a:pt x="15" y="32"/>
                    <a:pt x="15" y="32"/>
                  </a:cubicBezTo>
                  <a:cubicBezTo>
                    <a:pt x="5" y="21"/>
                    <a:pt x="5" y="21"/>
                    <a:pt x="5" y="21"/>
                  </a:cubicBezTo>
                  <a:cubicBezTo>
                    <a:pt x="5" y="8"/>
                    <a:pt x="5" y="8"/>
                    <a:pt x="5" y="8"/>
                  </a:cubicBezTo>
                  <a:cubicBezTo>
                    <a:pt x="11" y="12"/>
                    <a:pt x="11" y="12"/>
                    <a:pt x="11" y="12"/>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0"/>
            <p:cNvSpPr>
              <a:spLocks/>
            </p:cNvSpPr>
            <p:nvPr/>
          </p:nvSpPr>
          <p:spPr bwMode="auto">
            <a:xfrm>
              <a:off x="6232" y="871"/>
              <a:ext cx="24" cy="56"/>
            </a:xfrm>
            <a:custGeom>
              <a:avLst/>
              <a:gdLst>
                <a:gd name="T0" fmla="*/ 24 w 24"/>
                <a:gd name="T1" fmla="*/ 56 h 56"/>
                <a:gd name="T2" fmla="*/ 14 w 24"/>
                <a:gd name="T3" fmla="*/ 9 h 56"/>
                <a:gd name="T4" fmla="*/ 0 w 24"/>
                <a:gd name="T5" fmla="*/ 0 h 56"/>
                <a:gd name="T6" fmla="*/ 0 w 24"/>
                <a:gd name="T7" fmla="*/ 30 h 56"/>
                <a:gd name="T8" fmla="*/ 24 w 24"/>
                <a:gd name="T9" fmla="*/ 56 h 56"/>
                <a:gd name="T10" fmla="*/ 24 w 24"/>
                <a:gd name="T11" fmla="*/ 56 h 56"/>
              </a:gdLst>
              <a:ahLst/>
              <a:cxnLst>
                <a:cxn ang="0">
                  <a:pos x="T0" y="T1"/>
                </a:cxn>
                <a:cxn ang="0">
                  <a:pos x="T2" y="T3"/>
                </a:cxn>
                <a:cxn ang="0">
                  <a:pos x="T4" y="T5"/>
                </a:cxn>
                <a:cxn ang="0">
                  <a:pos x="T6" y="T7"/>
                </a:cxn>
                <a:cxn ang="0">
                  <a:pos x="T8" y="T9"/>
                </a:cxn>
                <a:cxn ang="0">
                  <a:pos x="T10" y="T11"/>
                </a:cxn>
              </a:cxnLst>
              <a:rect l="0" t="0" r="r" b="b"/>
              <a:pathLst>
                <a:path w="24" h="56">
                  <a:moveTo>
                    <a:pt x="24" y="56"/>
                  </a:moveTo>
                  <a:lnTo>
                    <a:pt x="14" y="9"/>
                  </a:lnTo>
                  <a:lnTo>
                    <a:pt x="0" y="0"/>
                  </a:lnTo>
                  <a:lnTo>
                    <a:pt x="0" y="30"/>
                  </a:lnTo>
                  <a:lnTo>
                    <a:pt x="24" y="56"/>
                  </a:lnTo>
                  <a:lnTo>
                    <a:pt x="24" y="56"/>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
            <p:cNvSpPr>
              <a:spLocks/>
            </p:cNvSpPr>
            <p:nvPr/>
          </p:nvSpPr>
          <p:spPr bwMode="auto">
            <a:xfrm>
              <a:off x="6265" y="1046"/>
              <a:ext cx="62" cy="75"/>
            </a:xfrm>
            <a:custGeom>
              <a:avLst/>
              <a:gdLst>
                <a:gd name="T0" fmla="*/ 26 w 26"/>
                <a:gd name="T1" fmla="*/ 7 h 32"/>
                <a:gd name="T2" fmla="*/ 19 w 26"/>
                <a:gd name="T3" fmla="*/ 0 h 32"/>
                <a:gd name="T4" fmla="*/ 0 w 26"/>
                <a:gd name="T5" fmla="*/ 19 h 32"/>
                <a:gd name="T6" fmla="*/ 4 w 26"/>
                <a:gd name="T7" fmla="*/ 32 h 32"/>
                <a:gd name="T8" fmla="*/ 26 w 26"/>
                <a:gd name="T9" fmla="*/ 7 h 32"/>
              </a:gdLst>
              <a:ahLst/>
              <a:cxnLst>
                <a:cxn ang="0">
                  <a:pos x="T0" y="T1"/>
                </a:cxn>
                <a:cxn ang="0">
                  <a:pos x="T2" y="T3"/>
                </a:cxn>
                <a:cxn ang="0">
                  <a:pos x="T4" y="T5"/>
                </a:cxn>
                <a:cxn ang="0">
                  <a:pos x="T6" y="T7"/>
                </a:cxn>
                <a:cxn ang="0">
                  <a:pos x="T8" y="T9"/>
                </a:cxn>
              </a:cxnLst>
              <a:rect l="0" t="0" r="r" b="b"/>
              <a:pathLst>
                <a:path w="26" h="32">
                  <a:moveTo>
                    <a:pt x="26" y="7"/>
                  </a:moveTo>
                  <a:cubicBezTo>
                    <a:pt x="19" y="0"/>
                    <a:pt x="19" y="0"/>
                    <a:pt x="19" y="0"/>
                  </a:cubicBezTo>
                  <a:cubicBezTo>
                    <a:pt x="0" y="19"/>
                    <a:pt x="0" y="19"/>
                    <a:pt x="0" y="19"/>
                  </a:cubicBezTo>
                  <a:cubicBezTo>
                    <a:pt x="1" y="23"/>
                    <a:pt x="2" y="28"/>
                    <a:pt x="4" y="32"/>
                  </a:cubicBezTo>
                  <a:cubicBezTo>
                    <a:pt x="26" y="7"/>
                    <a:pt x="26" y="7"/>
                    <a:pt x="26" y="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
            <p:cNvSpPr>
              <a:spLocks/>
            </p:cNvSpPr>
            <p:nvPr/>
          </p:nvSpPr>
          <p:spPr bwMode="auto">
            <a:xfrm>
              <a:off x="6310" y="1010"/>
              <a:ext cx="57" cy="69"/>
            </a:xfrm>
            <a:custGeom>
              <a:avLst/>
              <a:gdLst>
                <a:gd name="T0" fmla="*/ 0 w 57"/>
                <a:gd name="T1" fmla="*/ 36 h 69"/>
                <a:gd name="T2" fmla="*/ 17 w 57"/>
                <a:gd name="T3" fmla="*/ 52 h 69"/>
                <a:gd name="T4" fmla="*/ 31 w 57"/>
                <a:gd name="T5" fmla="*/ 69 h 69"/>
                <a:gd name="T6" fmla="*/ 57 w 57"/>
                <a:gd name="T7" fmla="*/ 26 h 69"/>
                <a:gd name="T8" fmla="*/ 36 w 57"/>
                <a:gd name="T9" fmla="*/ 0 h 69"/>
                <a:gd name="T10" fmla="*/ 0 w 57"/>
                <a:gd name="T11" fmla="*/ 36 h 69"/>
                <a:gd name="T12" fmla="*/ 0 w 57"/>
                <a:gd name="T13" fmla="*/ 36 h 69"/>
              </a:gdLst>
              <a:ahLst/>
              <a:cxnLst>
                <a:cxn ang="0">
                  <a:pos x="T0" y="T1"/>
                </a:cxn>
                <a:cxn ang="0">
                  <a:pos x="T2" y="T3"/>
                </a:cxn>
                <a:cxn ang="0">
                  <a:pos x="T4" y="T5"/>
                </a:cxn>
                <a:cxn ang="0">
                  <a:pos x="T6" y="T7"/>
                </a:cxn>
                <a:cxn ang="0">
                  <a:pos x="T8" y="T9"/>
                </a:cxn>
                <a:cxn ang="0">
                  <a:pos x="T10" y="T11"/>
                </a:cxn>
                <a:cxn ang="0">
                  <a:pos x="T12" y="T13"/>
                </a:cxn>
              </a:cxnLst>
              <a:rect l="0" t="0" r="r" b="b"/>
              <a:pathLst>
                <a:path w="57" h="69">
                  <a:moveTo>
                    <a:pt x="0" y="36"/>
                  </a:moveTo>
                  <a:lnTo>
                    <a:pt x="17" y="52"/>
                  </a:lnTo>
                  <a:lnTo>
                    <a:pt x="31" y="69"/>
                  </a:lnTo>
                  <a:lnTo>
                    <a:pt x="57" y="26"/>
                  </a:lnTo>
                  <a:lnTo>
                    <a:pt x="36" y="0"/>
                  </a:lnTo>
                  <a:lnTo>
                    <a:pt x="0" y="36"/>
                  </a:lnTo>
                  <a:lnTo>
                    <a:pt x="0" y="36"/>
                  </a:lnTo>
                  <a:close/>
                </a:path>
              </a:pathLst>
            </a:custGeom>
            <a:solidFill>
              <a:srgbClr val="847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3"/>
            <p:cNvSpPr>
              <a:spLocks/>
            </p:cNvSpPr>
            <p:nvPr/>
          </p:nvSpPr>
          <p:spPr bwMode="auto">
            <a:xfrm>
              <a:off x="6317" y="998"/>
              <a:ext cx="100" cy="398"/>
            </a:xfrm>
            <a:custGeom>
              <a:avLst/>
              <a:gdLst>
                <a:gd name="T0" fmla="*/ 30 w 42"/>
                <a:gd name="T1" fmla="*/ 26 h 168"/>
                <a:gd name="T2" fmla="*/ 35 w 42"/>
                <a:gd name="T3" fmla="*/ 18 h 168"/>
                <a:gd name="T4" fmla="*/ 17 w 42"/>
                <a:gd name="T5" fmla="*/ 0 h 168"/>
                <a:gd name="T6" fmla="*/ 12 w 42"/>
                <a:gd name="T7" fmla="*/ 5 h 168"/>
                <a:gd name="T8" fmla="*/ 21 w 42"/>
                <a:gd name="T9" fmla="*/ 16 h 168"/>
                <a:gd name="T10" fmla="*/ 10 w 42"/>
                <a:gd name="T11" fmla="*/ 34 h 168"/>
                <a:gd name="T12" fmla="*/ 32 w 42"/>
                <a:gd name="T13" fmla="*/ 74 h 168"/>
                <a:gd name="T14" fmla="*/ 0 w 42"/>
                <a:gd name="T15" fmla="*/ 121 h 168"/>
                <a:gd name="T16" fmla="*/ 9 w 42"/>
                <a:gd name="T17" fmla="*/ 168 h 168"/>
                <a:gd name="T18" fmla="*/ 28 w 42"/>
                <a:gd name="T19" fmla="*/ 167 h 168"/>
                <a:gd name="T20" fmla="*/ 42 w 42"/>
                <a:gd name="T21" fmla="*/ 71 h 168"/>
                <a:gd name="T22" fmla="*/ 25 w 42"/>
                <a:gd name="T23" fmla="*/ 33 h 168"/>
                <a:gd name="T24" fmla="*/ 30 w 42"/>
                <a:gd name="T25" fmla="*/ 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68">
                  <a:moveTo>
                    <a:pt x="30" y="26"/>
                  </a:moveTo>
                  <a:cubicBezTo>
                    <a:pt x="35" y="18"/>
                    <a:pt x="35" y="18"/>
                    <a:pt x="35" y="18"/>
                  </a:cubicBezTo>
                  <a:cubicBezTo>
                    <a:pt x="17" y="0"/>
                    <a:pt x="17" y="0"/>
                    <a:pt x="17" y="0"/>
                  </a:cubicBezTo>
                  <a:cubicBezTo>
                    <a:pt x="12" y="5"/>
                    <a:pt x="12" y="5"/>
                    <a:pt x="12" y="5"/>
                  </a:cubicBezTo>
                  <a:cubicBezTo>
                    <a:pt x="21" y="16"/>
                    <a:pt x="21" y="16"/>
                    <a:pt x="21" y="16"/>
                  </a:cubicBezTo>
                  <a:cubicBezTo>
                    <a:pt x="10" y="34"/>
                    <a:pt x="10" y="34"/>
                    <a:pt x="10" y="34"/>
                  </a:cubicBezTo>
                  <a:cubicBezTo>
                    <a:pt x="32" y="74"/>
                    <a:pt x="32" y="74"/>
                    <a:pt x="32" y="74"/>
                  </a:cubicBezTo>
                  <a:cubicBezTo>
                    <a:pt x="16" y="86"/>
                    <a:pt x="6" y="102"/>
                    <a:pt x="0" y="121"/>
                  </a:cubicBezTo>
                  <a:cubicBezTo>
                    <a:pt x="3" y="137"/>
                    <a:pt x="6" y="152"/>
                    <a:pt x="9" y="168"/>
                  </a:cubicBezTo>
                  <a:cubicBezTo>
                    <a:pt x="28" y="167"/>
                    <a:pt x="28" y="167"/>
                    <a:pt x="28" y="167"/>
                  </a:cubicBezTo>
                  <a:cubicBezTo>
                    <a:pt x="28" y="138"/>
                    <a:pt x="33" y="106"/>
                    <a:pt x="42" y="71"/>
                  </a:cubicBezTo>
                  <a:cubicBezTo>
                    <a:pt x="25" y="33"/>
                    <a:pt x="25" y="33"/>
                    <a:pt x="25" y="33"/>
                  </a:cubicBezTo>
                  <a:cubicBezTo>
                    <a:pt x="30" y="26"/>
                    <a:pt x="30" y="26"/>
                    <a:pt x="30" y="26"/>
                  </a:cubicBezTo>
                  <a:close/>
                </a:path>
              </a:pathLst>
            </a:custGeom>
            <a:solidFill>
              <a:srgbClr val="555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4"/>
            <p:cNvSpPr>
              <a:spLocks/>
            </p:cNvSpPr>
            <p:nvPr/>
          </p:nvSpPr>
          <p:spPr bwMode="auto">
            <a:xfrm>
              <a:off x="6217" y="901"/>
              <a:ext cx="141" cy="190"/>
            </a:xfrm>
            <a:custGeom>
              <a:avLst/>
              <a:gdLst>
                <a:gd name="T0" fmla="*/ 54 w 59"/>
                <a:gd name="T1" fmla="*/ 46 h 80"/>
                <a:gd name="T2" fmla="*/ 59 w 59"/>
                <a:gd name="T3" fmla="*/ 41 h 80"/>
                <a:gd name="T4" fmla="*/ 1 w 59"/>
                <a:gd name="T5" fmla="*/ 0 h 80"/>
                <a:gd name="T6" fmla="*/ 10 w 59"/>
                <a:gd name="T7" fmla="*/ 49 h 80"/>
                <a:gd name="T8" fmla="*/ 20 w 59"/>
                <a:gd name="T9" fmla="*/ 80 h 80"/>
                <a:gd name="T10" fmla="*/ 39 w 59"/>
                <a:gd name="T11" fmla="*/ 61 h 80"/>
                <a:gd name="T12" fmla="*/ 54 w 59"/>
                <a:gd name="T13" fmla="*/ 46 h 80"/>
              </a:gdLst>
              <a:ahLst/>
              <a:cxnLst>
                <a:cxn ang="0">
                  <a:pos x="T0" y="T1"/>
                </a:cxn>
                <a:cxn ang="0">
                  <a:pos x="T2" y="T3"/>
                </a:cxn>
                <a:cxn ang="0">
                  <a:pos x="T4" y="T5"/>
                </a:cxn>
                <a:cxn ang="0">
                  <a:pos x="T6" y="T7"/>
                </a:cxn>
                <a:cxn ang="0">
                  <a:pos x="T8" y="T9"/>
                </a:cxn>
                <a:cxn ang="0">
                  <a:pos x="T10" y="T11"/>
                </a:cxn>
                <a:cxn ang="0">
                  <a:pos x="T12" y="T13"/>
                </a:cxn>
              </a:cxnLst>
              <a:rect l="0" t="0" r="r" b="b"/>
              <a:pathLst>
                <a:path w="59" h="80">
                  <a:moveTo>
                    <a:pt x="54" y="46"/>
                  </a:moveTo>
                  <a:cubicBezTo>
                    <a:pt x="59" y="41"/>
                    <a:pt x="59" y="41"/>
                    <a:pt x="59" y="41"/>
                  </a:cubicBezTo>
                  <a:cubicBezTo>
                    <a:pt x="37" y="31"/>
                    <a:pt x="17" y="17"/>
                    <a:pt x="1" y="0"/>
                  </a:cubicBezTo>
                  <a:cubicBezTo>
                    <a:pt x="0" y="17"/>
                    <a:pt x="3" y="34"/>
                    <a:pt x="10" y="49"/>
                  </a:cubicBezTo>
                  <a:cubicBezTo>
                    <a:pt x="13" y="59"/>
                    <a:pt x="17" y="70"/>
                    <a:pt x="20" y="80"/>
                  </a:cubicBezTo>
                  <a:cubicBezTo>
                    <a:pt x="39" y="61"/>
                    <a:pt x="39" y="61"/>
                    <a:pt x="39" y="61"/>
                  </a:cubicBezTo>
                  <a:cubicBezTo>
                    <a:pt x="54" y="46"/>
                    <a:pt x="54" y="46"/>
                    <a:pt x="54" y="46"/>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
            <p:cNvSpPr>
              <a:spLocks/>
            </p:cNvSpPr>
            <p:nvPr/>
          </p:nvSpPr>
          <p:spPr bwMode="auto">
            <a:xfrm>
              <a:off x="6046" y="1013"/>
              <a:ext cx="248" cy="388"/>
            </a:xfrm>
            <a:custGeom>
              <a:avLst/>
              <a:gdLst>
                <a:gd name="T0" fmla="*/ 24 w 248"/>
                <a:gd name="T1" fmla="*/ 0 h 388"/>
                <a:gd name="T2" fmla="*/ 0 w 248"/>
                <a:gd name="T3" fmla="*/ 11 h 388"/>
                <a:gd name="T4" fmla="*/ 36 w 248"/>
                <a:gd name="T5" fmla="*/ 78 h 388"/>
                <a:gd name="T6" fmla="*/ 64 w 248"/>
                <a:gd name="T7" fmla="*/ 78 h 388"/>
                <a:gd name="T8" fmla="*/ 48 w 248"/>
                <a:gd name="T9" fmla="*/ 106 h 388"/>
                <a:gd name="T10" fmla="*/ 114 w 248"/>
                <a:gd name="T11" fmla="*/ 215 h 388"/>
                <a:gd name="T12" fmla="*/ 207 w 248"/>
                <a:gd name="T13" fmla="*/ 388 h 388"/>
                <a:gd name="T14" fmla="*/ 248 w 248"/>
                <a:gd name="T15" fmla="*/ 385 h 388"/>
                <a:gd name="T16" fmla="*/ 76 w 248"/>
                <a:gd name="T17" fmla="*/ 89 h 388"/>
                <a:gd name="T18" fmla="*/ 117 w 248"/>
                <a:gd name="T19" fmla="*/ 52 h 388"/>
                <a:gd name="T20" fmla="*/ 55 w 248"/>
                <a:gd name="T21" fmla="*/ 54 h 388"/>
                <a:gd name="T22" fmla="*/ 24 w 248"/>
                <a:gd name="T23" fmla="*/ 0 h 388"/>
                <a:gd name="T24" fmla="*/ 24 w 248"/>
                <a:gd name="T25"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388">
                  <a:moveTo>
                    <a:pt x="24" y="0"/>
                  </a:moveTo>
                  <a:lnTo>
                    <a:pt x="0" y="11"/>
                  </a:lnTo>
                  <a:lnTo>
                    <a:pt x="36" y="78"/>
                  </a:lnTo>
                  <a:lnTo>
                    <a:pt x="64" y="78"/>
                  </a:lnTo>
                  <a:lnTo>
                    <a:pt x="48" y="106"/>
                  </a:lnTo>
                  <a:lnTo>
                    <a:pt x="114" y="215"/>
                  </a:lnTo>
                  <a:lnTo>
                    <a:pt x="207" y="388"/>
                  </a:lnTo>
                  <a:lnTo>
                    <a:pt x="248" y="385"/>
                  </a:lnTo>
                  <a:lnTo>
                    <a:pt x="76" y="89"/>
                  </a:lnTo>
                  <a:lnTo>
                    <a:pt x="117" y="52"/>
                  </a:lnTo>
                  <a:lnTo>
                    <a:pt x="55" y="5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6"/>
            <p:cNvSpPr>
              <a:spLocks noEditPoints="1"/>
            </p:cNvSpPr>
            <p:nvPr/>
          </p:nvSpPr>
          <p:spPr bwMode="auto">
            <a:xfrm>
              <a:off x="5951" y="1024"/>
              <a:ext cx="302" cy="379"/>
            </a:xfrm>
            <a:custGeom>
              <a:avLst/>
              <a:gdLst>
                <a:gd name="T0" fmla="*/ 67 w 127"/>
                <a:gd name="T1" fmla="*/ 28 h 160"/>
                <a:gd name="T2" fmla="*/ 55 w 127"/>
                <a:gd name="T3" fmla="*/ 28 h 160"/>
                <a:gd name="T4" fmla="*/ 40 w 127"/>
                <a:gd name="T5" fmla="*/ 0 h 160"/>
                <a:gd name="T6" fmla="*/ 0 w 127"/>
                <a:gd name="T7" fmla="*/ 21 h 160"/>
                <a:gd name="T8" fmla="*/ 58 w 127"/>
                <a:gd name="T9" fmla="*/ 143 h 160"/>
                <a:gd name="T10" fmla="*/ 69 w 127"/>
                <a:gd name="T11" fmla="*/ 144 h 160"/>
                <a:gd name="T12" fmla="*/ 95 w 127"/>
                <a:gd name="T13" fmla="*/ 160 h 160"/>
                <a:gd name="T14" fmla="*/ 127 w 127"/>
                <a:gd name="T15" fmla="*/ 159 h 160"/>
                <a:gd name="T16" fmla="*/ 88 w 127"/>
                <a:gd name="T17" fmla="*/ 86 h 160"/>
                <a:gd name="T18" fmla="*/ 60 w 127"/>
                <a:gd name="T19" fmla="*/ 40 h 160"/>
                <a:gd name="T20" fmla="*/ 67 w 127"/>
                <a:gd name="T21" fmla="*/ 28 h 160"/>
                <a:gd name="T22" fmla="*/ 10 w 127"/>
                <a:gd name="T23" fmla="*/ 27 h 160"/>
                <a:gd name="T24" fmla="*/ 6 w 127"/>
                <a:gd name="T25" fmla="*/ 22 h 160"/>
                <a:gd name="T26" fmla="*/ 39 w 127"/>
                <a:gd name="T27" fmla="*/ 5 h 160"/>
                <a:gd name="T28" fmla="*/ 42 w 127"/>
                <a:gd name="T29" fmla="*/ 11 h 160"/>
                <a:gd name="T30" fmla="*/ 10 w 127"/>
                <a:gd name="T31" fmla="*/ 2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60">
                  <a:moveTo>
                    <a:pt x="67" y="28"/>
                  </a:moveTo>
                  <a:cubicBezTo>
                    <a:pt x="55" y="28"/>
                    <a:pt x="55" y="28"/>
                    <a:pt x="55" y="28"/>
                  </a:cubicBezTo>
                  <a:cubicBezTo>
                    <a:pt x="40" y="0"/>
                    <a:pt x="40" y="0"/>
                    <a:pt x="40" y="0"/>
                  </a:cubicBezTo>
                  <a:cubicBezTo>
                    <a:pt x="0" y="21"/>
                    <a:pt x="0" y="21"/>
                    <a:pt x="0" y="21"/>
                  </a:cubicBezTo>
                  <a:cubicBezTo>
                    <a:pt x="26" y="58"/>
                    <a:pt x="45" y="99"/>
                    <a:pt x="58" y="143"/>
                  </a:cubicBezTo>
                  <a:cubicBezTo>
                    <a:pt x="61" y="144"/>
                    <a:pt x="65" y="144"/>
                    <a:pt x="69" y="144"/>
                  </a:cubicBezTo>
                  <a:cubicBezTo>
                    <a:pt x="95" y="160"/>
                    <a:pt x="95" y="160"/>
                    <a:pt x="95" y="160"/>
                  </a:cubicBezTo>
                  <a:cubicBezTo>
                    <a:pt x="127" y="159"/>
                    <a:pt x="127" y="159"/>
                    <a:pt x="127" y="159"/>
                  </a:cubicBezTo>
                  <a:cubicBezTo>
                    <a:pt x="88" y="86"/>
                    <a:pt x="88" y="86"/>
                    <a:pt x="88" y="86"/>
                  </a:cubicBezTo>
                  <a:cubicBezTo>
                    <a:pt x="60" y="40"/>
                    <a:pt x="60" y="40"/>
                    <a:pt x="60" y="40"/>
                  </a:cubicBezTo>
                  <a:cubicBezTo>
                    <a:pt x="67" y="28"/>
                    <a:pt x="67" y="28"/>
                    <a:pt x="67" y="28"/>
                  </a:cubicBezTo>
                  <a:close/>
                  <a:moveTo>
                    <a:pt x="10" y="27"/>
                  </a:moveTo>
                  <a:cubicBezTo>
                    <a:pt x="6" y="22"/>
                    <a:pt x="6" y="22"/>
                    <a:pt x="6" y="22"/>
                  </a:cubicBezTo>
                  <a:cubicBezTo>
                    <a:pt x="39" y="5"/>
                    <a:pt x="39" y="5"/>
                    <a:pt x="39" y="5"/>
                  </a:cubicBezTo>
                  <a:cubicBezTo>
                    <a:pt x="42" y="11"/>
                    <a:pt x="42" y="11"/>
                    <a:pt x="42" y="11"/>
                  </a:cubicBezTo>
                  <a:cubicBezTo>
                    <a:pt x="10" y="27"/>
                    <a:pt x="10" y="27"/>
                    <a:pt x="10" y="2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
            <p:cNvSpPr>
              <a:spLocks/>
            </p:cNvSpPr>
            <p:nvPr/>
          </p:nvSpPr>
          <p:spPr bwMode="auto">
            <a:xfrm>
              <a:off x="5965" y="1036"/>
              <a:ext cx="86" cy="52"/>
            </a:xfrm>
            <a:custGeom>
              <a:avLst/>
              <a:gdLst>
                <a:gd name="T0" fmla="*/ 0 w 86"/>
                <a:gd name="T1" fmla="*/ 40 h 52"/>
                <a:gd name="T2" fmla="*/ 10 w 86"/>
                <a:gd name="T3" fmla="*/ 52 h 52"/>
                <a:gd name="T4" fmla="*/ 86 w 86"/>
                <a:gd name="T5" fmla="*/ 14 h 52"/>
                <a:gd name="T6" fmla="*/ 79 w 86"/>
                <a:gd name="T7" fmla="*/ 0 h 52"/>
                <a:gd name="T8" fmla="*/ 0 w 86"/>
                <a:gd name="T9" fmla="*/ 40 h 52"/>
                <a:gd name="T10" fmla="*/ 0 w 86"/>
                <a:gd name="T11" fmla="*/ 40 h 52"/>
              </a:gdLst>
              <a:ahLst/>
              <a:cxnLst>
                <a:cxn ang="0">
                  <a:pos x="T0" y="T1"/>
                </a:cxn>
                <a:cxn ang="0">
                  <a:pos x="T2" y="T3"/>
                </a:cxn>
                <a:cxn ang="0">
                  <a:pos x="T4" y="T5"/>
                </a:cxn>
                <a:cxn ang="0">
                  <a:pos x="T6" y="T7"/>
                </a:cxn>
                <a:cxn ang="0">
                  <a:pos x="T8" y="T9"/>
                </a:cxn>
                <a:cxn ang="0">
                  <a:pos x="T10" y="T11"/>
                </a:cxn>
              </a:cxnLst>
              <a:rect l="0" t="0" r="r" b="b"/>
              <a:pathLst>
                <a:path w="86" h="52">
                  <a:moveTo>
                    <a:pt x="0" y="40"/>
                  </a:moveTo>
                  <a:lnTo>
                    <a:pt x="10" y="52"/>
                  </a:lnTo>
                  <a:lnTo>
                    <a:pt x="86" y="14"/>
                  </a:lnTo>
                  <a:lnTo>
                    <a:pt x="79" y="0"/>
                  </a:lnTo>
                  <a:lnTo>
                    <a:pt x="0" y="40"/>
                  </a:lnTo>
                  <a:lnTo>
                    <a:pt x="0" y="4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
            <p:cNvSpPr>
              <a:spLocks/>
            </p:cNvSpPr>
            <p:nvPr/>
          </p:nvSpPr>
          <p:spPr bwMode="auto">
            <a:xfrm>
              <a:off x="6377" y="1060"/>
              <a:ext cx="55" cy="106"/>
            </a:xfrm>
            <a:custGeom>
              <a:avLst/>
              <a:gdLst>
                <a:gd name="T0" fmla="*/ 17 w 23"/>
                <a:gd name="T1" fmla="*/ 45 h 45"/>
                <a:gd name="T2" fmla="*/ 19 w 23"/>
                <a:gd name="T3" fmla="*/ 40 h 45"/>
                <a:gd name="T4" fmla="*/ 23 w 23"/>
                <a:gd name="T5" fmla="*/ 23 h 45"/>
                <a:gd name="T6" fmla="*/ 5 w 23"/>
                <a:gd name="T7" fmla="*/ 0 h 45"/>
                <a:gd name="T8" fmla="*/ 0 w 23"/>
                <a:gd name="T9" fmla="*/ 7 h 45"/>
                <a:gd name="T10" fmla="*/ 17 w 23"/>
                <a:gd name="T11" fmla="*/ 45 h 45"/>
              </a:gdLst>
              <a:ahLst/>
              <a:cxnLst>
                <a:cxn ang="0">
                  <a:pos x="T0" y="T1"/>
                </a:cxn>
                <a:cxn ang="0">
                  <a:pos x="T2" y="T3"/>
                </a:cxn>
                <a:cxn ang="0">
                  <a:pos x="T4" y="T5"/>
                </a:cxn>
                <a:cxn ang="0">
                  <a:pos x="T6" y="T7"/>
                </a:cxn>
                <a:cxn ang="0">
                  <a:pos x="T8" y="T9"/>
                </a:cxn>
                <a:cxn ang="0">
                  <a:pos x="T10" y="T11"/>
                </a:cxn>
              </a:cxnLst>
              <a:rect l="0" t="0" r="r" b="b"/>
              <a:pathLst>
                <a:path w="23" h="45">
                  <a:moveTo>
                    <a:pt x="17" y="45"/>
                  </a:moveTo>
                  <a:cubicBezTo>
                    <a:pt x="18" y="44"/>
                    <a:pt x="18" y="42"/>
                    <a:pt x="19" y="40"/>
                  </a:cubicBezTo>
                  <a:cubicBezTo>
                    <a:pt x="20" y="34"/>
                    <a:pt x="22" y="29"/>
                    <a:pt x="23" y="23"/>
                  </a:cubicBezTo>
                  <a:cubicBezTo>
                    <a:pt x="5" y="0"/>
                    <a:pt x="5" y="0"/>
                    <a:pt x="5" y="0"/>
                  </a:cubicBezTo>
                  <a:cubicBezTo>
                    <a:pt x="0" y="7"/>
                    <a:pt x="0" y="7"/>
                    <a:pt x="0" y="7"/>
                  </a:cubicBezTo>
                  <a:cubicBezTo>
                    <a:pt x="17" y="45"/>
                    <a:pt x="17" y="45"/>
                    <a:pt x="17" y="4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
            <p:cNvSpPr>
              <a:spLocks/>
            </p:cNvSpPr>
            <p:nvPr/>
          </p:nvSpPr>
          <p:spPr bwMode="auto">
            <a:xfrm>
              <a:off x="6296" y="1079"/>
              <a:ext cx="98" cy="206"/>
            </a:xfrm>
            <a:custGeom>
              <a:avLst/>
              <a:gdLst>
                <a:gd name="T0" fmla="*/ 41 w 41"/>
                <a:gd name="T1" fmla="*/ 40 h 87"/>
                <a:gd name="T2" fmla="*/ 19 w 41"/>
                <a:gd name="T3" fmla="*/ 0 h 87"/>
                <a:gd name="T4" fmla="*/ 6 w 41"/>
                <a:gd name="T5" fmla="*/ 22 h 87"/>
                <a:gd name="T6" fmla="*/ 0 w 41"/>
                <a:gd name="T7" fmla="*/ 52 h 87"/>
                <a:gd name="T8" fmla="*/ 9 w 41"/>
                <a:gd name="T9" fmla="*/ 87 h 87"/>
                <a:gd name="T10" fmla="*/ 41 w 41"/>
                <a:gd name="T11" fmla="*/ 40 h 87"/>
              </a:gdLst>
              <a:ahLst/>
              <a:cxnLst>
                <a:cxn ang="0">
                  <a:pos x="T0" y="T1"/>
                </a:cxn>
                <a:cxn ang="0">
                  <a:pos x="T2" y="T3"/>
                </a:cxn>
                <a:cxn ang="0">
                  <a:pos x="T4" y="T5"/>
                </a:cxn>
                <a:cxn ang="0">
                  <a:pos x="T6" y="T7"/>
                </a:cxn>
                <a:cxn ang="0">
                  <a:pos x="T8" y="T9"/>
                </a:cxn>
                <a:cxn ang="0">
                  <a:pos x="T10" y="T11"/>
                </a:cxn>
              </a:cxnLst>
              <a:rect l="0" t="0" r="r" b="b"/>
              <a:pathLst>
                <a:path w="41" h="87">
                  <a:moveTo>
                    <a:pt x="41" y="40"/>
                  </a:moveTo>
                  <a:cubicBezTo>
                    <a:pt x="19" y="0"/>
                    <a:pt x="19" y="0"/>
                    <a:pt x="19" y="0"/>
                  </a:cubicBezTo>
                  <a:cubicBezTo>
                    <a:pt x="6" y="22"/>
                    <a:pt x="6" y="22"/>
                    <a:pt x="6" y="22"/>
                  </a:cubicBezTo>
                  <a:cubicBezTo>
                    <a:pt x="0" y="52"/>
                    <a:pt x="0" y="52"/>
                    <a:pt x="0" y="52"/>
                  </a:cubicBezTo>
                  <a:cubicBezTo>
                    <a:pt x="3" y="64"/>
                    <a:pt x="6" y="76"/>
                    <a:pt x="9" y="87"/>
                  </a:cubicBezTo>
                  <a:cubicBezTo>
                    <a:pt x="15" y="68"/>
                    <a:pt x="25" y="52"/>
                    <a:pt x="41" y="40"/>
                  </a:cubicBezTo>
                  <a:close/>
                </a:path>
              </a:pathLst>
            </a:custGeom>
            <a:solidFill>
              <a:srgbClr val="847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
            <p:cNvSpPr>
              <a:spLocks/>
            </p:cNvSpPr>
            <p:nvPr/>
          </p:nvSpPr>
          <p:spPr bwMode="auto">
            <a:xfrm>
              <a:off x="6275" y="1062"/>
              <a:ext cx="66" cy="140"/>
            </a:xfrm>
            <a:custGeom>
              <a:avLst/>
              <a:gdLst>
                <a:gd name="T0" fmla="*/ 0 w 28"/>
                <a:gd name="T1" fmla="*/ 25 h 59"/>
                <a:gd name="T2" fmla="*/ 9 w 28"/>
                <a:gd name="T3" fmla="*/ 59 h 59"/>
                <a:gd name="T4" fmla="*/ 15 w 28"/>
                <a:gd name="T5" fmla="*/ 29 h 59"/>
                <a:gd name="T6" fmla="*/ 28 w 28"/>
                <a:gd name="T7" fmla="*/ 7 h 59"/>
                <a:gd name="T8" fmla="*/ 22 w 28"/>
                <a:gd name="T9" fmla="*/ 0 h 59"/>
                <a:gd name="T10" fmla="*/ 0 w 28"/>
                <a:gd name="T11" fmla="*/ 25 h 59"/>
              </a:gdLst>
              <a:ahLst/>
              <a:cxnLst>
                <a:cxn ang="0">
                  <a:pos x="T0" y="T1"/>
                </a:cxn>
                <a:cxn ang="0">
                  <a:pos x="T2" y="T3"/>
                </a:cxn>
                <a:cxn ang="0">
                  <a:pos x="T4" y="T5"/>
                </a:cxn>
                <a:cxn ang="0">
                  <a:pos x="T6" y="T7"/>
                </a:cxn>
                <a:cxn ang="0">
                  <a:pos x="T8" y="T9"/>
                </a:cxn>
                <a:cxn ang="0">
                  <a:pos x="T10" y="T11"/>
                </a:cxn>
              </a:cxnLst>
              <a:rect l="0" t="0" r="r" b="b"/>
              <a:pathLst>
                <a:path w="28" h="59">
                  <a:moveTo>
                    <a:pt x="0" y="25"/>
                  </a:moveTo>
                  <a:cubicBezTo>
                    <a:pt x="3" y="37"/>
                    <a:pt x="6" y="48"/>
                    <a:pt x="9" y="59"/>
                  </a:cubicBezTo>
                  <a:cubicBezTo>
                    <a:pt x="15" y="29"/>
                    <a:pt x="15" y="29"/>
                    <a:pt x="15" y="29"/>
                  </a:cubicBezTo>
                  <a:cubicBezTo>
                    <a:pt x="28" y="7"/>
                    <a:pt x="28" y="7"/>
                    <a:pt x="28" y="7"/>
                  </a:cubicBezTo>
                  <a:cubicBezTo>
                    <a:pt x="22" y="0"/>
                    <a:pt x="22" y="0"/>
                    <a:pt x="22" y="0"/>
                  </a:cubicBezTo>
                  <a:cubicBezTo>
                    <a:pt x="0" y="25"/>
                    <a:pt x="0" y="25"/>
                    <a:pt x="0" y="2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1"/>
            <p:cNvSpPr>
              <a:spLocks/>
            </p:cNvSpPr>
            <p:nvPr/>
          </p:nvSpPr>
          <p:spPr bwMode="auto">
            <a:xfrm>
              <a:off x="6253" y="1398"/>
              <a:ext cx="41" cy="100"/>
            </a:xfrm>
            <a:custGeom>
              <a:avLst/>
              <a:gdLst>
                <a:gd name="T0" fmla="*/ 41 w 41"/>
                <a:gd name="T1" fmla="*/ 0 h 100"/>
                <a:gd name="T2" fmla="*/ 0 w 41"/>
                <a:gd name="T3" fmla="*/ 3 h 100"/>
                <a:gd name="T4" fmla="*/ 0 w 41"/>
                <a:gd name="T5" fmla="*/ 100 h 100"/>
                <a:gd name="T6" fmla="*/ 41 w 41"/>
                <a:gd name="T7" fmla="*/ 97 h 100"/>
                <a:gd name="T8" fmla="*/ 41 w 41"/>
                <a:gd name="T9" fmla="*/ 0 h 100"/>
                <a:gd name="T10" fmla="*/ 41 w 41"/>
                <a:gd name="T11" fmla="*/ 0 h 100"/>
              </a:gdLst>
              <a:ahLst/>
              <a:cxnLst>
                <a:cxn ang="0">
                  <a:pos x="T0" y="T1"/>
                </a:cxn>
                <a:cxn ang="0">
                  <a:pos x="T2" y="T3"/>
                </a:cxn>
                <a:cxn ang="0">
                  <a:pos x="T4" y="T5"/>
                </a:cxn>
                <a:cxn ang="0">
                  <a:pos x="T6" y="T7"/>
                </a:cxn>
                <a:cxn ang="0">
                  <a:pos x="T8" y="T9"/>
                </a:cxn>
                <a:cxn ang="0">
                  <a:pos x="T10" y="T11"/>
                </a:cxn>
              </a:cxnLst>
              <a:rect l="0" t="0" r="r" b="b"/>
              <a:pathLst>
                <a:path w="41" h="100">
                  <a:moveTo>
                    <a:pt x="41" y="0"/>
                  </a:moveTo>
                  <a:lnTo>
                    <a:pt x="0" y="3"/>
                  </a:lnTo>
                  <a:lnTo>
                    <a:pt x="0" y="100"/>
                  </a:lnTo>
                  <a:lnTo>
                    <a:pt x="41" y="97"/>
                  </a:lnTo>
                  <a:lnTo>
                    <a:pt x="41" y="0"/>
                  </a:lnTo>
                  <a:lnTo>
                    <a:pt x="4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2"/>
            <p:cNvSpPr>
              <a:spLocks/>
            </p:cNvSpPr>
            <p:nvPr/>
          </p:nvSpPr>
          <p:spPr bwMode="auto">
            <a:xfrm>
              <a:off x="6253" y="1495"/>
              <a:ext cx="41" cy="85"/>
            </a:xfrm>
            <a:custGeom>
              <a:avLst/>
              <a:gdLst>
                <a:gd name="T0" fmla="*/ 41 w 41"/>
                <a:gd name="T1" fmla="*/ 41 h 85"/>
                <a:gd name="T2" fmla="*/ 41 w 41"/>
                <a:gd name="T3" fmla="*/ 0 h 85"/>
                <a:gd name="T4" fmla="*/ 0 w 41"/>
                <a:gd name="T5" fmla="*/ 3 h 85"/>
                <a:gd name="T6" fmla="*/ 0 w 41"/>
                <a:gd name="T7" fmla="*/ 31 h 85"/>
                <a:gd name="T8" fmla="*/ 0 w 41"/>
                <a:gd name="T9" fmla="*/ 83 h 85"/>
                <a:gd name="T10" fmla="*/ 41 w 41"/>
                <a:gd name="T11" fmla="*/ 85 h 85"/>
                <a:gd name="T12" fmla="*/ 41 w 41"/>
                <a:gd name="T13" fmla="*/ 41 h 85"/>
                <a:gd name="T14" fmla="*/ 41 w 41"/>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5">
                  <a:moveTo>
                    <a:pt x="41" y="41"/>
                  </a:moveTo>
                  <a:lnTo>
                    <a:pt x="41" y="0"/>
                  </a:lnTo>
                  <a:lnTo>
                    <a:pt x="0" y="3"/>
                  </a:lnTo>
                  <a:lnTo>
                    <a:pt x="0" y="31"/>
                  </a:lnTo>
                  <a:lnTo>
                    <a:pt x="0" y="83"/>
                  </a:lnTo>
                  <a:lnTo>
                    <a:pt x="41" y="85"/>
                  </a:lnTo>
                  <a:lnTo>
                    <a:pt x="41" y="41"/>
                  </a:lnTo>
                  <a:lnTo>
                    <a:pt x="41" y="41"/>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3"/>
            <p:cNvSpPr>
              <a:spLocks/>
            </p:cNvSpPr>
            <p:nvPr/>
          </p:nvSpPr>
          <p:spPr bwMode="auto">
            <a:xfrm>
              <a:off x="5915" y="1401"/>
              <a:ext cx="338" cy="182"/>
            </a:xfrm>
            <a:custGeom>
              <a:avLst/>
              <a:gdLst>
                <a:gd name="T0" fmla="*/ 142 w 142"/>
                <a:gd name="T1" fmla="*/ 53 h 77"/>
                <a:gd name="T2" fmla="*/ 142 w 142"/>
                <a:gd name="T3" fmla="*/ 41 h 77"/>
                <a:gd name="T4" fmla="*/ 142 w 142"/>
                <a:gd name="T5" fmla="*/ 0 h 77"/>
                <a:gd name="T6" fmla="*/ 118 w 142"/>
                <a:gd name="T7" fmla="*/ 43 h 77"/>
                <a:gd name="T8" fmla="*/ 41 w 142"/>
                <a:gd name="T9" fmla="*/ 54 h 77"/>
                <a:gd name="T10" fmla="*/ 0 w 142"/>
                <a:gd name="T11" fmla="*/ 70 h 77"/>
                <a:gd name="T12" fmla="*/ 8 w 142"/>
                <a:gd name="T13" fmla="*/ 77 h 77"/>
                <a:gd name="T14" fmla="*/ 25 w 142"/>
                <a:gd name="T15" fmla="*/ 69 h 77"/>
                <a:gd name="T16" fmla="*/ 41 w 142"/>
                <a:gd name="T17" fmla="*/ 68 h 77"/>
                <a:gd name="T18" fmla="*/ 113 w 142"/>
                <a:gd name="T19" fmla="*/ 55 h 77"/>
                <a:gd name="T20" fmla="*/ 142 w 142"/>
                <a:gd name="T21" fmla="*/ 5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77">
                  <a:moveTo>
                    <a:pt x="142" y="53"/>
                  </a:moveTo>
                  <a:cubicBezTo>
                    <a:pt x="142" y="41"/>
                    <a:pt x="142" y="41"/>
                    <a:pt x="142" y="41"/>
                  </a:cubicBezTo>
                  <a:cubicBezTo>
                    <a:pt x="142" y="0"/>
                    <a:pt x="142" y="0"/>
                    <a:pt x="142" y="0"/>
                  </a:cubicBezTo>
                  <a:cubicBezTo>
                    <a:pt x="118" y="43"/>
                    <a:pt x="118" y="43"/>
                    <a:pt x="118" y="43"/>
                  </a:cubicBezTo>
                  <a:cubicBezTo>
                    <a:pt x="41" y="54"/>
                    <a:pt x="41" y="54"/>
                    <a:pt x="41" y="54"/>
                  </a:cubicBezTo>
                  <a:cubicBezTo>
                    <a:pt x="0" y="70"/>
                    <a:pt x="0" y="70"/>
                    <a:pt x="0" y="70"/>
                  </a:cubicBezTo>
                  <a:cubicBezTo>
                    <a:pt x="1" y="75"/>
                    <a:pt x="3" y="77"/>
                    <a:pt x="8" y="77"/>
                  </a:cubicBezTo>
                  <a:cubicBezTo>
                    <a:pt x="12" y="76"/>
                    <a:pt x="17" y="74"/>
                    <a:pt x="25" y="69"/>
                  </a:cubicBezTo>
                  <a:cubicBezTo>
                    <a:pt x="41" y="68"/>
                    <a:pt x="41" y="68"/>
                    <a:pt x="41" y="68"/>
                  </a:cubicBezTo>
                  <a:cubicBezTo>
                    <a:pt x="68" y="69"/>
                    <a:pt x="92" y="64"/>
                    <a:pt x="113" y="55"/>
                  </a:cubicBezTo>
                  <a:cubicBezTo>
                    <a:pt x="142" y="53"/>
                    <a:pt x="142" y="53"/>
                    <a:pt x="142" y="5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4"/>
            <p:cNvSpPr>
              <a:spLocks noEditPoints="1"/>
            </p:cNvSpPr>
            <p:nvPr/>
          </p:nvSpPr>
          <p:spPr bwMode="auto">
            <a:xfrm>
              <a:off x="5894" y="1339"/>
              <a:ext cx="359" cy="227"/>
            </a:xfrm>
            <a:custGeom>
              <a:avLst/>
              <a:gdLst>
                <a:gd name="T0" fmla="*/ 119 w 151"/>
                <a:gd name="T1" fmla="*/ 27 h 96"/>
                <a:gd name="T2" fmla="*/ 93 w 151"/>
                <a:gd name="T3" fmla="*/ 11 h 96"/>
                <a:gd name="T4" fmla="*/ 82 w 151"/>
                <a:gd name="T5" fmla="*/ 10 h 96"/>
                <a:gd name="T6" fmla="*/ 50 w 151"/>
                <a:gd name="T7" fmla="*/ 4 h 96"/>
                <a:gd name="T8" fmla="*/ 39 w 151"/>
                <a:gd name="T9" fmla="*/ 0 h 96"/>
                <a:gd name="T10" fmla="*/ 37 w 151"/>
                <a:gd name="T11" fmla="*/ 4 h 96"/>
                <a:gd name="T12" fmla="*/ 75 w 151"/>
                <a:gd name="T13" fmla="*/ 20 h 96"/>
                <a:gd name="T14" fmla="*/ 50 w 151"/>
                <a:gd name="T15" fmla="*/ 21 h 96"/>
                <a:gd name="T16" fmla="*/ 37 w 151"/>
                <a:gd name="T17" fmla="*/ 22 h 96"/>
                <a:gd name="T18" fmla="*/ 13 w 151"/>
                <a:gd name="T19" fmla="*/ 32 h 96"/>
                <a:gd name="T20" fmla="*/ 1 w 151"/>
                <a:gd name="T21" fmla="*/ 48 h 96"/>
                <a:gd name="T22" fmla="*/ 32 w 151"/>
                <a:gd name="T23" fmla="*/ 35 h 96"/>
                <a:gd name="T24" fmla="*/ 44 w 151"/>
                <a:gd name="T25" fmla="*/ 42 h 96"/>
                <a:gd name="T26" fmla="*/ 2 w 151"/>
                <a:gd name="T27" fmla="*/ 60 h 96"/>
                <a:gd name="T28" fmla="*/ 0 w 151"/>
                <a:gd name="T29" fmla="*/ 69 h 96"/>
                <a:gd name="T30" fmla="*/ 36 w 151"/>
                <a:gd name="T31" fmla="*/ 50 h 96"/>
                <a:gd name="T32" fmla="*/ 45 w 151"/>
                <a:gd name="T33" fmla="*/ 55 h 96"/>
                <a:gd name="T34" fmla="*/ 6 w 151"/>
                <a:gd name="T35" fmla="*/ 77 h 96"/>
                <a:gd name="T36" fmla="*/ 4 w 151"/>
                <a:gd name="T37" fmla="*/ 82 h 96"/>
                <a:gd name="T38" fmla="*/ 3 w 151"/>
                <a:gd name="T39" fmla="*/ 91 h 96"/>
                <a:gd name="T40" fmla="*/ 43 w 151"/>
                <a:gd name="T41" fmla="*/ 65 h 96"/>
                <a:gd name="T42" fmla="*/ 50 w 151"/>
                <a:gd name="T43" fmla="*/ 71 h 96"/>
                <a:gd name="T44" fmla="*/ 9 w 151"/>
                <a:gd name="T45" fmla="*/ 96 h 96"/>
                <a:gd name="T46" fmla="*/ 50 w 151"/>
                <a:gd name="T47" fmla="*/ 80 h 96"/>
                <a:gd name="T48" fmla="*/ 127 w 151"/>
                <a:gd name="T49" fmla="*/ 69 h 96"/>
                <a:gd name="T50" fmla="*/ 151 w 151"/>
                <a:gd name="T51" fmla="*/ 26 h 96"/>
                <a:gd name="T52" fmla="*/ 119 w 151"/>
                <a:gd name="T53" fmla="*/ 27 h 96"/>
                <a:gd name="T54" fmla="*/ 83 w 151"/>
                <a:gd name="T55" fmla="*/ 21 h 96"/>
                <a:gd name="T56" fmla="*/ 76 w 151"/>
                <a:gd name="T57" fmla="*/ 14 h 96"/>
                <a:gd name="T58" fmla="*/ 92 w 151"/>
                <a:gd name="T59" fmla="*/ 17 h 96"/>
                <a:gd name="T60" fmla="*/ 115 w 151"/>
                <a:gd name="T61" fmla="*/ 31 h 96"/>
                <a:gd name="T62" fmla="*/ 143 w 151"/>
                <a:gd name="T63" fmla="*/ 31 h 96"/>
                <a:gd name="T64" fmla="*/ 112 w 151"/>
                <a:gd name="T65" fmla="*/ 37 h 96"/>
                <a:gd name="T66" fmla="*/ 87 w 151"/>
                <a:gd name="T67" fmla="*/ 27 h 96"/>
                <a:gd name="T68" fmla="*/ 42 w 151"/>
                <a:gd name="T69" fmla="*/ 32 h 96"/>
                <a:gd name="T70" fmla="*/ 46 w 151"/>
                <a:gd name="T71" fmla="*/ 26 h 96"/>
                <a:gd name="T72" fmla="*/ 83 w 151"/>
                <a:gd name="T73" fmla="*/ 2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96">
                  <a:moveTo>
                    <a:pt x="119" y="27"/>
                  </a:moveTo>
                  <a:cubicBezTo>
                    <a:pt x="93" y="11"/>
                    <a:pt x="93" y="11"/>
                    <a:pt x="93" y="11"/>
                  </a:cubicBezTo>
                  <a:cubicBezTo>
                    <a:pt x="89" y="11"/>
                    <a:pt x="85" y="11"/>
                    <a:pt x="82" y="10"/>
                  </a:cubicBezTo>
                  <a:cubicBezTo>
                    <a:pt x="71" y="10"/>
                    <a:pt x="60" y="8"/>
                    <a:pt x="50" y="4"/>
                  </a:cubicBezTo>
                  <a:cubicBezTo>
                    <a:pt x="47" y="3"/>
                    <a:pt x="43" y="2"/>
                    <a:pt x="39" y="0"/>
                  </a:cubicBezTo>
                  <a:cubicBezTo>
                    <a:pt x="38" y="1"/>
                    <a:pt x="38" y="3"/>
                    <a:pt x="37" y="4"/>
                  </a:cubicBezTo>
                  <a:cubicBezTo>
                    <a:pt x="47" y="12"/>
                    <a:pt x="59" y="17"/>
                    <a:pt x="75" y="20"/>
                  </a:cubicBezTo>
                  <a:cubicBezTo>
                    <a:pt x="50" y="21"/>
                    <a:pt x="50" y="21"/>
                    <a:pt x="50" y="21"/>
                  </a:cubicBezTo>
                  <a:cubicBezTo>
                    <a:pt x="37" y="22"/>
                    <a:pt x="37" y="22"/>
                    <a:pt x="37" y="22"/>
                  </a:cubicBezTo>
                  <a:cubicBezTo>
                    <a:pt x="26" y="25"/>
                    <a:pt x="18" y="28"/>
                    <a:pt x="13" y="32"/>
                  </a:cubicBezTo>
                  <a:cubicBezTo>
                    <a:pt x="6" y="36"/>
                    <a:pt x="2" y="42"/>
                    <a:pt x="1" y="48"/>
                  </a:cubicBezTo>
                  <a:cubicBezTo>
                    <a:pt x="10" y="41"/>
                    <a:pt x="21" y="37"/>
                    <a:pt x="32" y="35"/>
                  </a:cubicBezTo>
                  <a:cubicBezTo>
                    <a:pt x="44" y="42"/>
                    <a:pt x="44" y="42"/>
                    <a:pt x="44" y="42"/>
                  </a:cubicBezTo>
                  <a:cubicBezTo>
                    <a:pt x="25" y="42"/>
                    <a:pt x="11" y="48"/>
                    <a:pt x="2" y="60"/>
                  </a:cubicBezTo>
                  <a:cubicBezTo>
                    <a:pt x="1" y="64"/>
                    <a:pt x="0" y="66"/>
                    <a:pt x="0" y="69"/>
                  </a:cubicBezTo>
                  <a:cubicBezTo>
                    <a:pt x="10" y="57"/>
                    <a:pt x="22" y="51"/>
                    <a:pt x="36" y="50"/>
                  </a:cubicBezTo>
                  <a:cubicBezTo>
                    <a:pt x="45" y="55"/>
                    <a:pt x="45" y="55"/>
                    <a:pt x="45" y="55"/>
                  </a:cubicBezTo>
                  <a:cubicBezTo>
                    <a:pt x="25" y="58"/>
                    <a:pt x="12" y="65"/>
                    <a:pt x="6" y="77"/>
                  </a:cubicBezTo>
                  <a:cubicBezTo>
                    <a:pt x="5" y="78"/>
                    <a:pt x="5" y="80"/>
                    <a:pt x="4" y="82"/>
                  </a:cubicBezTo>
                  <a:cubicBezTo>
                    <a:pt x="3" y="86"/>
                    <a:pt x="3" y="89"/>
                    <a:pt x="3" y="91"/>
                  </a:cubicBezTo>
                  <a:cubicBezTo>
                    <a:pt x="16" y="75"/>
                    <a:pt x="29" y="66"/>
                    <a:pt x="43" y="65"/>
                  </a:cubicBezTo>
                  <a:cubicBezTo>
                    <a:pt x="50" y="71"/>
                    <a:pt x="50" y="71"/>
                    <a:pt x="50" y="71"/>
                  </a:cubicBezTo>
                  <a:cubicBezTo>
                    <a:pt x="25" y="75"/>
                    <a:pt x="12" y="83"/>
                    <a:pt x="9" y="96"/>
                  </a:cubicBezTo>
                  <a:cubicBezTo>
                    <a:pt x="50" y="80"/>
                    <a:pt x="50" y="80"/>
                    <a:pt x="50" y="80"/>
                  </a:cubicBezTo>
                  <a:cubicBezTo>
                    <a:pt x="127" y="69"/>
                    <a:pt x="127" y="69"/>
                    <a:pt x="127" y="69"/>
                  </a:cubicBezTo>
                  <a:cubicBezTo>
                    <a:pt x="151" y="26"/>
                    <a:pt x="151" y="26"/>
                    <a:pt x="151" y="26"/>
                  </a:cubicBezTo>
                  <a:cubicBezTo>
                    <a:pt x="119" y="27"/>
                    <a:pt x="119" y="27"/>
                    <a:pt x="119" y="27"/>
                  </a:cubicBezTo>
                  <a:close/>
                  <a:moveTo>
                    <a:pt x="83" y="21"/>
                  </a:moveTo>
                  <a:cubicBezTo>
                    <a:pt x="76" y="14"/>
                    <a:pt x="76" y="14"/>
                    <a:pt x="76" y="14"/>
                  </a:cubicBezTo>
                  <a:cubicBezTo>
                    <a:pt x="92" y="17"/>
                    <a:pt x="92" y="17"/>
                    <a:pt x="92" y="17"/>
                  </a:cubicBezTo>
                  <a:cubicBezTo>
                    <a:pt x="115" y="31"/>
                    <a:pt x="115" y="31"/>
                    <a:pt x="115" y="31"/>
                  </a:cubicBezTo>
                  <a:cubicBezTo>
                    <a:pt x="143" y="31"/>
                    <a:pt x="143" y="31"/>
                    <a:pt x="143" y="31"/>
                  </a:cubicBezTo>
                  <a:cubicBezTo>
                    <a:pt x="112" y="37"/>
                    <a:pt x="112" y="37"/>
                    <a:pt x="112" y="37"/>
                  </a:cubicBezTo>
                  <a:cubicBezTo>
                    <a:pt x="87" y="27"/>
                    <a:pt x="87" y="27"/>
                    <a:pt x="87" y="27"/>
                  </a:cubicBezTo>
                  <a:cubicBezTo>
                    <a:pt x="42" y="32"/>
                    <a:pt x="42" y="32"/>
                    <a:pt x="42" y="32"/>
                  </a:cubicBezTo>
                  <a:cubicBezTo>
                    <a:pt x="46" y="26"/>
                    <a:pt x="46" y="26"/>
                    <a:pt x="46" y="26"/>
                  </a:cubicBezTo>
                  <a:cubicBezTo>
                    <a:pt x="83" y="21"/>
                    <a:pt x="83" y="21"/>
                    <a:pt x="83" y="2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5"/>
            <p:cNvSpPr>
              <a:spLocks/>
            </p:cNvSpPr>
            <p:nvPr/>
          </p:nvSpPr>
          <p:spPr bwMode="auto">
            <a:xfrm>
              <a:off x="5994" y="1372"/>
              <a:ext cx="240" cy="55"/>
            </a:xfrm>
            <a:custGeom>
              <a:avLst/>
              <a:gdLst>
                <a:gd name="T0" fmla="*/ 81 w 240"/>
                <a:gd name="T1" fmla="*/ 0 h 55"/>
                <a:gd name="T2" fmla="*/ 97 w 240"/>
                <a:gd name="T3" fmla="*/ 17 h 55"/>
                <a:gd name="T4" fmla="*/ 9 w 240"/>
                <a:gd name="T5" fmla="*/ 29 h 55"/>
                <a:gd name="T6" fmla="*/ 0 w 240"/>
                <a:gd name="T7" fmla="*/ 43 h 55"/>
                <a:gd name="T8" fmla="*/ 107 w 240"/>
                <a:gd name="T9" fmla="*/ 31 h 55"/>
                <a:gd name="T10" fmla="*/ 166 w 240"/>
                <a:gd name="T11" fmla="*/ 55 h 55"/>
                <a:gd name="T12" fmla="*/ 240 w 240"/>
                <a:gd name="T13" fmla="*/ 40 h 55"/>
                <a:gd name="T14" fmla="*/ 173 w 240"/>
                <a:gd name="T15" fmla="*/ 40 h 55"/>
                <a:gd name="T16" fmla="*/ 119 w 240"/>
                <a:gd name="T17" fmla="*/ 7 h 55"/>
                <a:gd name="T18" fmla="*/ 81 w 240"/>
                <a:gd name="T19" fmla="*/ 0 h 55"/>
                <a:gd name="T20" fmla="*/ 81 w 240"/>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55">
                  <a:moveTo>
                    <a:pt x="81" y="0"/>
                  </a:moveTo>
                  <a:lnTo>
                    <a:pt x="97" y="17"/>
                  </a:lnTo>
                  <a:lnTo>
                    <a:pt x="9" y="29"/>
                  </a:lnTo>
                  <a:lnTo>
                    <a:pt x="0" y="43"/>
                  </a:lnTo>
                  <a:lnTo>
                    <a:pt x="107" y="31"/>
                  </a:lnTo>
                  <a:lnTo>
                    <a:pt x="166" y="55"/>
                  </a:lnTo>
                  <a:lnTo>
                    <a:pt x="240" y="40"/>
                  </a:lnTo>
                  <a:lnTo>
                    <a:pt x="173" y="40"/>
                  </a:lnTo>
                  <a:lnTo>
                    <a:pt x="119" y="7"/>
                  </a:lnTo>
                  <a:lnTo>
                    <a:pt x="81" y="0"/>
                  </a:lnTo>
                  <a:lnTo>
                    <a:pt x="81" y="0"/>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6"/>
            <p:cNvSpPr>
              <a:spLocks/>
            </p:cNvSpPr>
            <p:nvPr/>
          </p:nvSpPr>
          <p:spPr bwMode="auto">
            <a:xfrm>
              <a:off x="6372" y="1649"/>
              <a:ext cx="303" cy="634"/>
            </a:xfrm>
            <a:custGeom>
              <a:avLst/>
              <a:gdLst>
                <a:gd name="T0" fmla="*/ 0 w 127"/>
                <a:gd name="T1" fmla="*/ 22 h 268"/>
                <a:gd name="T2" fmla="*/ 0 w 127"/>
                <a:gd name="T3" fmla="*/ 32 h 268"/>
                <a:gd name="T4" fmla="*/ 17 w 127"/>
                <a:gd name="T5" fmla="*/ 31 h 268"/>
                <a:gd name="T6" fmla="*/ 90 w 127"/>
                <a:gd name="T7" fmla="*/ 237 h 268"/>
                <a:gd name="T8" fmla="*/ 34 w 127"/>
                <a:gd name="T9" fmla="*/ 173 h 268"/>
                <a:gd name="T10" fmla="*/ 0 w 127"/>
                <a:gd name="T11" fmla="*/ 32 h 268"/>
                <a:gd name="T12" fmla="*/ 0 w 127"/>
                <a:gd name="T13" fmla="*/ 56 h 268"/>
                <a:gd name="T14" fmla="*/ 13 w 127"/>
                <a:gd name="T15" fmla="*/ 144 h 268"/>
                <a:gd name="T16" fmla="*/ 22 w 127"/>
                <a:gd name="T17" fmla="*/ 182 h 268"/>
                <a:gd name="T18" fmla="*/ 126 w 127"/>
                <a:gd name="T19" fmla="*/ 232 h 268"/>
                <a:gd name="T20" fmla="*/ 106 w 127"/>
                <a:gd name="T21" fmla="*/ 133 h 268"/>
                <a:gd name="T22" fmla="*/ 68 w 127"/>
                <a:gd name="T23" fmla="*/ 0 h 268"/>
                <a:gd name="T24" fmla="*/ 58 w 127"/>
                <a:gd name="T25" fmla="*/ 1 h 268"/>
                <a:gd name="T26" fmla="*/ 58 w 127"/>
                <a:gd name="T27" fmla="*/ 19 h 268"/>
                <a:gd name="T28" fmla="*/ 0 w 127"/>
                <a:gd name="T29" fmla="*/ 2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268">
                  <a:moveTo>
                    <a:pt x="0" y="22"/>
                  </a:moveTo>
                  <a:cubicBezTo>
                    <a:pt x="0" y="32"/>
                    <a:pt x="0" y="32"/>
                    <a:pt x="0" y="32"/>
                  </a:cubicBezTo>
                  <a:cubicBezTo>
                    <a:pt x="17" y="31"/>
                    <a:pt x="17" y="31"/>
                    <a:pt x="17" y="31"/>
                  </a:cubicBezTo>
                  <a:cubicBezTo>
                    <a:pt x="28" y="128"/>
                    <a:pt x="53" y="196"/>
                    <a:pt x="90" y="237"/>
                  </a:cubicBezTo>
                  <a:cubicBezTo>
                    <a:pt x="68" y="233"/>
                    <a:pt x="49" y="212"/>
                    <a:pt x="34" y="173"/>
                  </a:cubicBezTo>
                  <a:cubicBezTo>
                    <a:pt x="0" y="32"/>
                    <a:pt x="0" y="32"/>
                    <a:pt x="0" y="32"/>
                  </a:cubicBezTo>
                  <a:cubicBezTo>
                    <a:pt x="0" y="56"/>
                    <a:pt x="0" y="56"/>
                    <a:pt x="0" y="56"/>
                  </a:cubicBezTo>
                  <a:cubicBezTo>
                    <a:pt x="13" y="144"/>
                    <a:pt x="13" y="144"/>
                    <a:pt x="13" y="144"/>
                  </a:cubicBezTo>
                  <a:cubicBezTo>
                    <a:pt x="22" y="182"/>
                    <a:pt x="22" y="182"/>
                    <a:pt x="22" y="182"/>
                  </a:cubicBezTo>
                  <a:cubicBezTo>
                    <a:pt x="51" y="251"/>
                    <a:pt x="85" y="268"/>
                    <a:pt x="126" y="232"/>
                  </a:cubicBezTo>
                  <a:cubicBezTo>
                    <a:pt x="127" y="201"/>
                    <a:pt x="120" y="168"/>
                    <a:pt x="106" y="133"/>
                  </a:cubicBezTo>
                  <a:cubicBezTo>
                    <a:pt x="68" y="0"/>
                    <a:pt x="68" y="0"/>
                    <a:pt x="68" y="0"/>
                  </a:cubicBezTo>
                  <a:cubicBezTo>
                    <a:pt x="58" y="1"/>
                    <a:pt x="58" y="1"/>
                    <a:pt x="58" y="1"/>
                  </a:cubicBezTo>
                  <a:cubicBezTo>
                    <a:pt x="58" y="19"/>
                    <a:pt x="58" y="19"/>
                    <a:pt x="58" y="19"/>
                  </a:cubicBezTo>
                  <a:cubicBezTo>
                    <a:pt x="39" y="20"/>
                    <a:pt x="19" y="22"/>
                    <a:pt x="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7"/>
            <p:cNvSpPr>
              <a:spLocks/>
            </p:cNvSpPr>
            <p:nvPr/>
          </p:nvSpPr>
          <p:spPr bwMode="auto">
            <a:xfrm>
              <a:off x="5891" y="1562"/>
              <a:ext cx="619" cy="840"/>
            </a:xfrm>
            <a:custGeom>
              <a:avLst/>
              <a:gdLst>
                <a:gd name="T0" fmla="*/ 202 w 260"/>
                <a:gd name="T1" fmla="*/ 69 h 355"/>
                <a:gd name="T2" fmla="*/ 202 w 260"/>
                <a:gd name="T3" fmla="*/ 59 h 355"/>
                <a:gd name="T4" fmla="*/ 260 w 260"/>
                <a:gd name="T5" fmla="*/ 56 h 355"/>
                <a:gd name="T6" fmla="*/ 260 w 260"/>
                <a:gd name="T7" fmla="*/ 38 h 355"/>
                <a:gd name="T8" fmla="*/ 149 w 260"/>
                <a:gd name="T9" fmla="*/ 38 h 355"/>
                <a:gd name="T10" fmla="*/ 51 w 260"/>
                <a:gd name="T11" fmla="*/ 0 h 355"/>
                <a:gd name="T12" fmla="*/ 35 w 260"/>
                <a:gd name="T13" fmla="*/ 1 h 355"/>
                <a:gd name="T14" fmla="*/ 18 w 260"/>
                <a:gd name="T15" fmla="*/ 9 h 355"/>
                <a:gd name="T16" fmla="*/ 53 w 260"/>
                <a:gd name="T17" fmla="*/ 56 h 355"/>
                <a:gd name="T18" fmla="*/ 86 w 260"/>
                <a:gd name="T19" fmla="*/ 58 h 355"/>
                <a:gd name="T20" fmla="*/ 189 w 260"/>
                <a:gd name="T21" fmla="*/ 60 h 355"/>
                <a:gd name="T22" fmla="*/ 147 w 260"/>
                <a:gd name="T23" fmla="*/ 248 h 355"/>
                <a:gd name="T24" fmla="*/ 10 w 260"/>
                <a:gd name="T25" fmla="*/ 287 h 355"/>
                <a:gd name="T26" fmla="*/ 0 w 260"/>
                <a:gd name="T27" fmla="*/ 326 h 355"/>
                <a:gd name="T28" fmla="*/ 47 w 260"/>
                <a:gd name="T29" fmla="*/ 335 h 355"/>
                <a:gd name="T30" fmla="*/ 95 w 260"/>
                <a:gd name="T31" fmla="*/ 343 h 355"/>
                <a:gd name="T32" fmla="*/ 187 w 260"/>
                <a:gd name="T33" fmla="*/ 230 h 355"/>
                <a:gd name="T34" fmla="*/ 188 w 260"/>
                <a:gd name="T35" fmla="*/ 218 h 355"/>
                <a:gd name="T36" fmla="*/ 224 w 260"/>
                <a:gd name="T37" fmla="*/ 219 h 355"/>
                <a:gd name="T38" fmla="*/ 215 w 260"/>
                <a:gd name="T39" fmla="*/ 181 h 355"/>
                <a:gd name="T40" fmla="*/ 192 w 260"/>
                <a:gd name="T41" fmla="*/ 182 h 355"/>
                <a:gd name="T42" fmla="*/ 202 w 260"/>
                <a:gd name="T43" fmla="*/ 93 h 355"/>
                <a:gd name="T44" fmla="*/ 202 w 260"/>
                <a:gd name="T45" fmla="*/ 6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0" h="355">
                  <a:moveTo>
                    <a:pt x="202" y="69"/>
                  </a:moveTo>
                  <a:cubicBezTo>
                    <a:pt x="202" y="59"/>
                    <a:pt x="202" y="59"/>
                    <a:pt x="202" y="59"/>
                  </a:cubicBezTo>
                  <a:cubicBezTo>
                    <a:pt x="221" y="59"/>
                    <a:pt x="241" y="57"/>
                    <a:pt x="260" y="56"/>
                  </a:cubicBezTo>
                  <a:cubicBezTo>
                    <a:pt x="260" y="38"/>
                    <a:pt x="260" y="38"/>
                    <a:pt x="260" y="38"/>
                  </a:cubicBezTo>
                  <a:cubicBezTo>
                    <a:pt x="149" y="38"/>
                    <a:pt x="149" y="38"/>
                    <a:pt x="149" y="38"/>
                  </a:cubicBezTo>
                  <a:cubicBezTo>
                    <a:pt x="90" y="39"/>
                    <a:pt x="57" y="26"/>
                    <a:pt x="51" y="0"/>
                  </a:cubicBezTo>
                  <a:cubicBezTo>
                    <a:pt x="35" y="1"/>
                    <a:pt x="35" y="1"/>
                    <a:pt x="35" y="1"/>
                  </a:cubicBezTo>
                  <a:cubicBezTo>
                    <a:pt x="27" y="6"/>
                    <a:pt x="22" y="8"/>
                    <a:pt x="18" y="9"/>
                  </a:cubicBezTo>
                  <a:cubicBezTo>
                    <a:pt x="16" y="34"/>
                    <a:pt x="27" y="50"/>
                    <a:pt x="53" y="56"/>
                  </a:cubicBezTo>
                  <a:cubicBezTo>
                    <a:pt x="62" y="58"/>
                    <a:pt x="73" y="59"/>
                    <a:pt x="86" y="58"/>
                  </a:cubicBezTo>
                  <a:cubicBezTo>
                    <a:pt x="121" y="60"/>
                    <a:pt x="155" y="61"/>
                    <a:pt x="189" y="60"/>
                  </a:cubicBezTo>
                  <a:cubicBezTo>
                    <a:pt x="147" y="248"/>
                    <a:pt x="147" y="248"/>
                    <a:pt x="147" y="248"/>
                  </a:cubicBezTo>
                  <a:cubicBezTo>
                    <a:pt x="118" y="294"/>
                    <a:pt x="72" y="307"/>
                    <a:pt x="10" y="287"/>
                  </a:cubicBezTo>
                  <a:cubicBezTo>
                    <a:pt x="0" y="326"/>
                    <a:pt x="0" y="326"/>
                    <a:pt x="0" y="326"/>
                  </a:cubicBezTo>
                  <a:cubicBezTo>
                    <a:pt x="47" y="335"/>
                    <a:pt x="47" y="335"/>
                    <a:pt x="47" y="335"/>
                  </a:cubicBezTo>
                  <a:cubicBezTo>
                    <a:pt x="95" y="343"/>
                    <a:pt x="95" y="343"/>
                    <a:pt x="95" y="343"/>
                  </a:cubicBezTo>
                  <a:cubicBezTo>
                    <a:pt x="149" y="355"/>
                    <a:pt x="179" y="318"/>
                    <a:pt x="187" y="230"/>
                  </a:cubicBezTo>
                  <a:cubicBezTo>
                    <a:pt x="188" y="218"/>
                    <a:pt x="188" y="218"/>
                    <a:pt x="188" y="218"/>
                  </a:cubicBezTo>
                  <a:cubicBezTo>
                    <a:pt x="224" y="219"/>
                    <a:pt x="224" y="219"/>
                    <a:pt x="224" y="219"/>
                  </a:cubicBezTo>
                  <a:cubicBezTo>
                    <a:pt x="215" y="181"/>
                    <a:pt x="215" y="181"/>
                    <a:pt x="215" y="181"/>
                  </a:cubicBezTo>
                  <a:cubicBezTo>
                    <a:pt x="192" y="182"/>
                    <a:pt x="192" y="182"/>
                    <a:pt x="192" y="182"/>
                  </a:cubicBezTo>
                  <a:cubicBezTo>
                    <a:pt x="202" y="93"/>
                    <a:pt x="202" y="93"/>
                    <a:pt x="202" y="93"/>
                  </a:cubicBezTo>
                  <a:cubicBezTo>
                    <a:pt x="202" y="69"/>
                    <a:pt x="202" y="69"/>
                    <a:pt x="202"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8"/>
            <p:cNvSpPr>
              <a:spLocks/>
            </p:cNvSpPr>
            <p:nvPr/>
          </p:nvSpPr>
          <p:spPr bwMode="auto">
            <a:xfrm>
              <a:off x="6372" y="1722"/>
              <a:ext cx="214" cy="488"/>
            </a:xfrm>
            <a:custGeom>
              <a:avLst/>
              <a:gdLst>
                <a:gd name="T0" fmla="*/ 17 w 90"/>
                <a:gd name="T1" fmla="*/ 0 h 206"/>
                <a:gd name="T2" fmla="*/ 0 w 90"/>
                <a:gd name="T3" fmla="*/ 1 h 206"/>
                <a:gd name="T4" fmla="*/ 34 w 90"/>
                <a:gd name="T5" fmla="*/ 142 h 206"/>
                <a:gd name="T6" fmla="*/ 90 w 90"/>
                <a:gd name="T7" fmla="*/ 206 h 206"/>
                <a:gd name="T8" fmla="*/ 17 w 90"/>
                <a:gd name="T9" fmla="*/ 0 h 206"/>
              </a:gdLst>
              <a:ahLst/>
              <a:cxnLst>
                <a:cxn ang="0">
                  <a:pos x="T0" y="T1"/>
                </a:cxn>
                <a:cxn ang="0">
                  <a:pos x="T2" y="T3"/>
                </a:cxn>
                <a:cxn ang="0">
                  <a:pos x="T4" y="T5"/>
                </a:cxn>
                <a:cxn ang="0">
                  <a:pos x="T6" y="T7"/>
                </a:cxn>
                <a:cxn ang="0">
                  <a:pos x="T8" y="T9"/>
                </a:cxn>
              </a:cxnLst>
              <a:rect l="0" t="0" r="r" b="b"/>
              <a:pathLst>
                <a:path w="90" h="206">
                  <a:moveTo>
                    <a:pt x="17" y="0"/>
                  </a:moveTo>
                  <a:cubicBezTo>
                    <a:pt x="0" y="1"/>
                    <a:pt x="0" y="1"/>
                    <a:pt x="0" y="1"/>
                  </a:cubicBezTo>
                  <a:cubicBezTo>
                    <a:pt x="34" y="142"/>
                    <a:pt x="34" y="142"/>
                    <a:pt x="34" y="142"/>
                  </a:cubicBezTo>
                  <a:cubicBezTo>
                    <a:pt x="49" y="181"/>
                    <a:pt x="68" y="202"/>
                    <a:pt x="90" y="206"/>
                  </a:cubicBezTo>
                  <a:cubicBezTo>
                    <a:pt x="53" y="165"/>
                    <a:pt x="28" y="97"/>
                    <a:pt x="17"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9"/>
            <p:cNvSpPr>
              <a:spLocks/>
            </p:cNvSpPr>
            <p:nvPr/>
          </p:nvSpPr>
          <p:spPr bwMode="auto">
            <a:xfrm>
              <a:off x="6013" y="1526"/>
              <a:ext cx="497" cy="128"/>
            </a:xfrm>
            <a:custGeom>
              <a:avLst/>
              <a:gdLst>
                <a:gd name="T0" fmla="*/ 118 w 209"/>
                <a:gd name="T1" fmla="*/ 23 h 54"/>
                <a:gd name="T2" fmla="*/ 101 w 209"/>
                <a:gd name="T3" fmla="*/ 22 h 54"/>
                <a:gd name="T4" fmla="*/ 101 w 209"/>
                <a:gd name="T5" fmla="*/ 0 h 54"/>
                <a:gd name="T6" fmla="*/ 72 w 209"/>
                <a:gd name="T7" fmla="*/ 2 h 54"/>
                <a:gd name="T8" fmla="*/ 0 w 209"/>
                <a:gd name="T9" fmla="*/ 15 h 54"/>
                <a:gd name="T10" fmla="*/ 98 w 209"/>
                <a:gd name="T11" fmla="*/ 53 h 54"/>
                <a:gd name="T12" fmla="*/ 209 w 209"/>
                <a:gd name="T13" fmla="*/ 53 h 54"/>
                <a:gd name="T14" fmla="*/ 209 w 209"/>
                <a:gd name="T15" fmla="*/ 35 h 54"/>
                <a:gd name="T16" fmla="*/ 118 w 209"/>
                <a:gd name="T17" fmla="*/ 29 h 54"/>
                <a:gd name="T18" fmla="*/ 118 w 209"/>
                <a:gd name="T1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54">
                  <a:moveTo>
                    <a:pt x="118" y="23"/>
                  </a:moveTo>
                  <a:cubicBezTo>
                    <a:pt x="101" y="22"/>
                    <a:pt x="101" y="22"/>
                    <a:pt x="101" y="22"/>
                  </a:cubicBezTo>
                  <a:cubicBezTo>
                    <a:pt x="101" y="0"/>
                    <a:pt x="101" y="0"/>
                    <a:pt x="101" y="0"/>
                  </a:cubicBezTo>
                  <a:cubicBezTo>
                    <a:pt x="72" y="2"/>
                    <a:pt x="72" y="2"/>
                    <a:pt x="72" y="2"/>
                  </a:cubicBezTo>
                  <a:cubicBezTo>
                    <a:pt x="51" y="11"/>
                    <a:pt x="27" y="16"/>
                    <a:pt x="0" y="15"/>
                  </a:cubicBezTo>
                  <a:cubicBezTo>
                    <a:pt x="6" y="41"/>
                    <a:pt x="39" y="54"/>
                    <a:pt x="98" y="53"/>
                  </a:cubicBezTo>
                  <a:cubicBezTo>
                    <a:pt x="209" y="53"/>
                    <a:pt x="209" y="53"/>
                    <a:pt x="209" y="53"/>
                  </a:cubicBezTo>
                  <a:cubicBezTo>
                    <a:pt x="209" y="35"/>
                    <a:pt x="209" y="35"/>
                    <a:pt x="209" y="35"/>
                  </a:cubicBezTo>
                  <a:cubicBezTo>
                    <a:pt x="180" y="35"/>
                    <a:pt x="149" y="33"/>
                    <a:pt x="118" y="29"/>
                  </a:cubicBezTo>
                  <a:cubicBezTo>
                    <a:pt x="118" y="23"/>
                    <a:pt x="118" y="23"/>
                    <a:pt x="118" y="2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0"/>
            <p:cNvSpPr>
              <a:spLocks noEditPoints="1"/>
            </p:cNvSpPr>
            <p:nvPr/>
          </p:nvSpPr>
          <p:spPr bwMode="auto">
            <a:xfrm>
              <a:off x="5915" y="1694"/>
              <a:ext cx="426" cy="594"/>
            </a:xfrm>
            <a:custGeom>
              <a:avLst/>
              <a:gdLst>
                <a:gd name="T0" fmla="*/ 179 w 179"/>
                <a:gd name="T1" fmla="*/ 4 h 251"/>
                <a:gd name="T2" fmla="*/ 76 w 179"/>
                <a:gd name="T3" fmla="*/ 2 h 251"/>
                <a:gd name="T4" fmla="*/ 43 w 179"/>
                <a:gd name="T5" fmla="*/ 0 h 251"/>
                <a:gd name="T6" fmla="*/ 27 w 179"/>
                <a:gd name="T7" fmla="*/ 116 h 251"/>
                <a:gd name="T8" fmla="*/ 0 w 179"/>
                <a:gd name="T9" fmla="*/ 231 h 251"/>
                <a:gd name="T10" fmla="*/ 137 w 179"/>
                <a:gd name="T11" fmla="*/ 192 h 251"/>
                <a:gd name="T12" fmla="*/ 179 w 179"/>
                <a:gd name="T13" fmla="*/ 4 h 251"/>
                <a:gd name="T14" fmla="*/ 29 w 179"/>
                <a:gd name="T15" fmla="*/ 225 h 251"/>
                <a:gd name="T16" fmla="*/ 13 w 179"/>
                <a:gd name="T17" fmla="*/ 225 h 251"/>
                <a:gd name="T18" fmla="*/ 35 w 179"/>
                <a:gd name="T19" fmla="*/ 124 h 251"/>
                <a:gd name="T20" fmla="*/ 51 w 179"/>
                <a:gd name="T21" fmla="*/ 11 h 251"/>
                <a:gd name="T22" fmla="*/ 65 w 179"/>
                <a:gd name="T23" fmla="*/ 10 h 251"/>
                <a:gd name="T24" fmla="*/ 51 w 179"/>
                <a:gd name="T25" fmla="*/ 125 h 251"/>
                <a:gd name="T26" fmla="*/ 29 w 179"/>
                <a:gd name="T27" fmla="*/ 22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 h="251">
                  <a:moveTo>
                    <a:pt x="179" y="4"/>
                  </a:moveTo>
                  <a:cubicBezTo>
                    <a:pt x="145" y="5"/>
                    <a:pt x="111" y="4"/>
                    <a:pt x="76" y="2"/>
                  </a:cubicBezTo>
                  <a:cubicBezTo>
                    <a:pt x="63" y="3"/>
                    <a:pt x="52" y="2"/>
                    <a:pt x="43" y="0"/>
                  </a:cubicBezTo>
                  <a:cubicBezTo>
                    <a:pt x="27" y="116"/>
                    <a:pt x="27" y="116"/>
                    <a:pt x="27" y="116"/>
                  </a:cubicBezTo>
                  <a:cubicBezTo>
                    <a:pt x="0" y="231"/>
                    <a:pt x="0" y="231"/>
                    <a:pt x="0" y="231"/>
                  </a:cubicBezTo>
                  <a:cubicBezTo>
                    <a:pt x="62" y="251"/>
                    <a:pt x="108" y="238"/>
                    <a:pt x="137" y="192"/>
                  </a:cubicBezTo>
                  <a:cubicBezTo>
                    <a:pt x="179" y="4"/>
                    <a:pt x="179" y="4"/>
                    <a:pt x="179" y="4"/>
                  </a:cubicBezTo>
                  <a:close/>
                  <a:moveTo>
                    <a:pt x="29" y="225"/>
                  </a:moveTo>
                  <a:cubicBezTo>
                    <a:pt x="13" y="225"/>
                    <a:pt x="13" y="225"/>
                    <a:pt x="13" y="225"/>
                  </a:cubicBezTo>
                  <a:cubicBezTo>
                    <a:pt x="35" y="124"/>
                    <a:pt x="35" y="124"/>
                    <a:pt x="35" y="124"/>
                  </a:cubicBezTo>
                  <a:cubicBezTo>
                    <a:pt x="51" y="11"/>
                    <a:pt x="51" y="11"/>
                    <a:pt x="51" y="11"/>
                  </a:cubicBezTo>
                  <a:cubicBezTo>
                    <a:pt x="65" y="10"/>
                    <a:pt x="65" y="10"/>
                    <a:pt x="65" y="10"/>
                  </a:cubicBezTo>
                  <a:cubicBezTo>
                    <a:pt x="51" y="125"/>
                    <a:pt x="51" y="125"/>
                    <a:pt x="51" y="125"/>
                  </a:cubicBezTo>
                  <a:cubicBezTo>
                    <a:pt x="29" y="225"/>
                    <a:pt x="29" y="225"/>
                    <a:pt x="29" y="22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1"/>
            <p:cNvSpPr>
              <a:spLocks/>
            </p:cNvSpPr>
            <p:nvPr/>
          </p:nvSpPr>
          <p:spPr bwMode="auto">
            <a:xfrm>
              <a:off x="5946" y="1718"/>
              <a:ext cx="124" cy="508"/>
            </a:xfrm>
            <a:custGeom>
              <a:avLst/>
              <a:gdLst>
                <a:gd name="T0" fmla="*/ 0 w 124"/>
                <a:gd name="T1" fmla="*/ 508 h 508"/>
                <a:gd name="T2" fmla="*/ 38 w 124"/>
                <a:gd name="T3" fmla="*/ 508 h 508"/>
                <a:gd name="T4" fmla="*/ 90 w 124"/>
                <a:gd name="T5" fmla="*/ 272 h 508"/>
                <a:gd name="T6" fmla="*/ 124 w 124"/>
                <a:gd name="T7" fmla="*/ 0 h 508"/>
                <a:gd name="T8" fmla="*/ 90 w 124"/>
                <a:gd name="T9" fmla="*/ 2 h 508"/>
                <a:gd name="T10" fmla="*/ 52 w 124"/>
                <a:gd name="T11" fmla="*/ 269 h 508"/>
                <a:gd name="T12" fmla="*/ 0 w 124"/>
                <a:gd name="T13" fmla="*/ 508 h 508"/>
                <a:gd name="T14" fmla="*/ 0 w 124"/>
                <a:gd name="T15" fmla="*/ 508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508">
                  <a:moveTo>
                    <a:pt x="0" y="508"/>
                  </a:moveTo>
                  <a:lnTo>
                    <a:pt x="38" y="508"/>
                  </a:lnTo>
                  <a:lnTo>
                    <a:pt x="90" y="272"/>
                  </a:lnTo>
                  <a:lnTo>
                    <a:pt x="124" y="0"/>
                  </a:lnTo>
                  <a:lnTo>
                    <a:pt x="90" y="2"/>
                  </a:lnTo>
                  <a:lnTo>
                    <a:pt x="52" y="269"/>
                  </a:lnTo>
                  <a:lnTo>
                    <a:pt x="0" y="508"/>
                  </a:lnTo>
                  <a:lnTo>
                    <a:pt x="0" y="508"/>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2"/>
            <p:cNvSpPr>
              <a:spLocks/>
            </p:cNvSpPr>
            <p:nvPr/>
          </p:nvSpPr>
          <p:spPr bwMode="auto">
            <a:xfrm>
              <a:off x="5975" y="1349"/>
              <a:ext cx="97" cy="40"/>
            </a:xfrm>
            <a:custGeom>
              <a:avLst/>
              <a:gdLst>
                <a:gd name="T0" fmla="*/ 3 w 41"/>
                <a:gd name="T1" fmla="*/ 0 h 17"/>
                <a:gd name="T2" fmla="*/ 16 w 41"/>
                <a:gd name="T3" fmla="*/ 17 h 17"/>
                <a:gd name="T4" fmla="*/ 41 w 41"/>
                <a:gd name="T5" fmla="*/ 16 h 17"/>
                <a:gd name="T6" fmla="*/ 3 w 41"/>
                <a:gd name="T7" fmla="*/ 0 h 17"/>
              </a:gdLst>
              <a:ahLst/>
              <a:cxnLst>
                <a:cxn ang="0">
                  <a:pos x="T0" y="T1"/>
                </a:cxn>
                <a:cxn ang="0">
                  <a:pos x="T2" y="T3"/>
                </a:cxn>
                <a:cxn ang="0">
                  <a:pos x="T4" y="T5"/>
                </a:cxn>
                <a:cxn ang="0">
                  <a:pos x="T6" y="T7"/>
                </a:cxn>
              </a:cxnLst>
              <a:rect l="0" t="0" r="r" b="b"/>
              <a:pathLst>
                <a:path w="41" h="17">
                  <a:moveTo>
                    <a:pt x="3" y="0"/>
                  </a:moveTo>
                  <a:cubicBezTo>
                    <a:pt x="0" y="7"/>
                    <a:pt x="4" y="13"/>
                    <a:pt x="16" y="17"/>
                  </a:cubicBezTo>
                  <a:cubicBezTo>
                    <a:pt x="41" y="16"/>
                    <a:pt x="41" y="16"/>
                    <a:pt x="41" y="16"/>
                  </a:cubicBezTo>
                  <a:cubicBezTo>
                    <a:pt x="25" y="13"/>
                    <a:pt x="13" y="8"/>
                    <a:pt x="3"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3"/>
            <p:cNvSpPr>
              <a:spLocks/>
            </p:cNvSpPr>
            <p:nvPr/>
          </p:nvSpPr>
          <p:spPr bwMode="auto">
            <a:xfrm>
              <a:off x="5894" y="1457"/>
              <a:ext cx="107" cy="64"/>
            </a:xfrm>
            <a:custGeom>
              <a:avLst/>
              <a:gdLst>
                <a:gd name="T0" fmla="*/ 0 w 45"/>
                <a:gd name="T1" fmla="*/ 19 h 27"/>
                <a:gd name="T2" fmla="*/ 6 w 45"/>
                <a:gd name="T3" fmla="*/ 27 h 27"/>
                <a:gd name="T4" fmla="*/ 45 w 45"/>
                <a:gd name="T5" fmla="*/ 5 h 27"/>
                <a:gd name="T6" fmla="*/ 36 w 45"/>
                <a:gd name="T7" fmla="*/ 0 h 27"/>
                <a:gd name="T8" fmla="*/ 0 w 45"/>
                <a:gd name="T9" fmla="*/ 19 h 27"/>
              </a:gdLst>
              <a:ahLst/>
              <a:cxnLst>
                <a:cxn ang="0">
                  <a:pos x="T0" y="T1"/>
                </a:cxn>
                <a:cxn ang="0">
                  <a:pos x="T2" y="T3"/>
                </a:cxn>
                <a:cxn ang="0">
                  <a:pos x="T4" y="T5"/>
                </a:cxn>
                <a:cxn ang="0">
                  <a:pos x="T6" y="T7"/>
                </a:cxn>
                <a:cxn ang="0">
                  <a:pos x="T8" y="T9"/>
                </a:cxn>
              </a:cxnLst>
              <a:rect l="0" t="0" r="r" b="b"/>
              <a:pathLst>
                <a:path w="45" h="27">
                  <a:moveTo>
                    <a:pt x="0" y="19"/>
                  </a:moveTo>
                  <a:cubicBezTo>
                    <a:pt x="0" y="24"/>
                    <a:pt x="2" y="26"/>
                    <a:pt x="6" y="27"/>
                  </a:cubicBezTo>
                  <a:cubicBezTo>
                    <a:pt x="12" y="15"/>
                    <a:pt x="25" y="8"/>
                    <a:pt x="45" y="5"/>
                  </a:cubicBezTo>
                  <a:cubicBezTo>
                    <a:pt x="36" y="0"/>
                    <a:pt x="36" y="0"/>
                    <a:pt x="36" y="0"/>
                  </a:cubicBezTo>
                  <a:cubicBezTo>
                    <a:pt x="22" y="1"/>
                    <a:pt x="10" y="7"/>
                    <a:pt x="0" y="19"/>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4"/>
            <p:cNvSpPr>
              <a:spLocks/>
            </p:cNvSpPr>
            <p:nvPr/>
          </p:nvSpPr>
          <p:spPr bwMode="auto">
            <a:xfrm>
              <a:off x="5896" y="1422"/>
              <a:ext cx="102" cy="59"/>
            </a:xfrm>
            <a:custGeom>
              <a:avLst/>
              <a:gdLst>
                <a:gd name="T0" fmla="*/ 0 w 43"/>
                <a:gd name="T1" fmla="*/ 18 h 25"/>
                <a:gd name="T2" fmla="*/ 1 w 43"/>
                <a:gd name="T3" fmla="*/ 25 h 25"/>
                <a:gd name="T4" fmla="*/ 43 w 43"/>
                <a:gd name="T5" fmla="*/ 7 h 25"/>
                <a:gd name="T6" fmla="*/ 31 w 43"/>
                <a:gd name="T7" fmla="*/ 0 h 25"/>
                <a:gd name="T8" fmla="*/ 0 w 43"/>
                <a:gd name="T9" fmla="*/ 13 h 25"/>
                <a:gd name="T10" fmla="*/ 0 w 43"/>
                <a:gd name="T11" fmla="*/ 18 h 25"/>
              </a:gdLst>
              <a:ahLst/>
              <a:cxnLst>
                <a:cxn ang="0">
                  <a:pos x="T0" y="T1"/>
                </a:cxn>
                <a:cxn ang="0">
                  <a:pos x="T2" y="T3"/>
                </a:cxn>
                <a:cxn ang="0">
                  <a:pos x="T4" y="T5"/>
                </a:cxn>
                <a:cxn ang="0">
                  <a:pos x="T6" y="T7"/>
                </a:cxn>
                <a:cxn ang="0">
                  <a:pos x="T8" y="T9"/>
                </a:cxn>
                <a:cxn ang="0">
                  <a:pos x="T10" y="T11"/>
                </a:cxn>
              </a:cxnLst>
              <a:rect l="0" t="0" r="r" b="b"/>
              <a:pathLst>
                <a:path w="43" h="25">
                  <a:moveTo>
                    <a:pt x="0" y="18"/>
                  </a:moveTo>
                  <a:cubicBezTo>
                    <a:pt x="0" y="20"/>
                    <a:pt x="0" y="22"/>
                    <a:pt x="1" y="25"/>
                  </a:cubicBezTo>
                  <a:cubicBezTo>
                    <a:pt x="10" y="13"/>
                    <a:pt x="24" y="7"/>
                    <a:pt x="43" y="7"/>
                  </a:cubicBezTo>
                  <a:cubicBezTo>
                    <a:pt x="31" y="0"/>
                    <a:pt x="31" y="0"/>
                    <a:pt x="31" y="0"/>
                  </a:cubicBezTo>
                  <a:cubicBezTo>
                    <a:pt x="20" y="2"/>
                    <a:pt x="9" y="6"/>
                    <a:pt x="0" y="13"/>
                  </a:cubicBezTo>
                  <a:cubicBezTo>
                    <a:pt x="0" y="14"/>
                    <a:pt x="0" y="16"/>
                    <a:pt x="0" y="1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5"/>
            <p:cNvSpPr>
              <a:spLocks/>
            </p:cNvSpPr>
            <p:nvPr/>
          </p:nvSpPr>
          <p:spPr bwMode="auto">
            <a:xfrm>
              <a:off x="5901" y="1493"/>
              <a:ext cx="112" cy="73"/>
            </a:xfrm>
            <a:custGeom>
              <a:avLst/>
              <a:gdLst>
                <a:gd name="T0" fmla="*/ 47 w 47"/>
                <a:gd name="T1" fmla="*/ 6 h 31"/>
                <a:gd name="T2" fmla="*/ 40 w 47"/>
                <a:gd name="T3" fmla="*/ 0 h 31"/>
                <a:gd name="T4" fmla="*/ 0 w 47"/>
                <a:gd name="T5" fmla="*/ 26 h 31"/>
                <a:gd name="T6" fmla="*/ 6 w 47"/>
                <a:gd name="T7" fmla="*/ 31 h 31"/>
                <a:gd name="T8" fmla="*/ 47 w 47"/>
                <a:gd name="T9" fmla="*/ 6 h 31"/>
              </a:gdLst>
              <a:ahLst/>
              <a:cxnLst>
                <a:cxn ang="0">
                  <a:pos x="T0" y="T1"/>
                </a:cxn>
                <a:cxn ang="0">
                  <a:pos x="T2" y="T3"/>
                </a:cxn>
                <a:cxn ang="0">
                  <a:pos x="T4" y="T5"/>
                </a:cxn>
                <a:cxn ang="0">
                  <a:pos x="T6" y="T7"/>
                </a:cxn>
                <a:cxn ang="0">
                  <a:pos x="T8" y="T9"/>
                </a:cxn>
              </a:cxnLst>
              <a:rect l="0" t="0" r="r" b="b"/>
              <a:pathLst>
                <a:path w="47" h="31">
                  <a:moveTo>
                    <a:pt x="47" y="6"/>
                  </a:moveTo>
                  <a:cubicBezTo>
                    <a:pt x="40" y="0"/>
                    <a:pt x="40" y="0"/>
                    <a:pt x="40" y="0"/>
                  </a:cubicBezTo>
                  <a:cubicBezTo>
                    <a:pt x="26" y="1"/>
                    <a:pt x="13" y="10"/>
                    <a:pt x="0" y="26"/>
                  </a:cubicBezTo>
                  <a:cubicBezTo>
                    <a:pt x="1" y="30"/>
                    <a:pt x="3" y="31"/>
                    <a:pt x="6" y="31"/>
                  </a:cubicBezTo>
                  <a:cubicBezTo>
                    <a:pt x="9" y="18"/>
                    <a:pt x="22" y="10"/>
                    <a:pt x="47"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
            <p:cNvSpPr>
              <a:spLocks/>
            </p:cNvSpPr>
            <p:nvPr/>
          </p:nvSpPr>
          <p:spPr bwMode="auto">
            <a:xfrm>
              <a:off x="6348" y="1782"/>
              <a:ext cx="55" cy="210"/>
            </a:xfrm>
            <a:custGeom>
              <a:avLst/>
              <a:gdLst>
                <a:gd name="T0" fmla="*/ 0 w 55"/>
                <a:gd name="T1" fmla="*/ 210 h 210"/>
                <a:gd name="T2" fmla="*/ 55 w 55"/>
                <a:gd name="T3" fmla="*/ 208 h 210"/>
                <a:gd name="T4" fmla="*/ 24 w 55"/>
                <a:gd name="T5" fmla="*/ 0 h 210"/>
                <a:gd name="T6" fmla="*/ 0 w 55"/>
                <a:gd name="T7" fmla="*/ 210 h 210"/>
                <a:gd name="T8" fmla="*/ 0 w 55"/>
                <a:gd name="T9" fmla="*/ 210 h 210"/>
              </a:gdLst>
              <a:ahLst/>
              <a:cxnLst>
                <a:cxn ang="0">
                  <a:pos x="T0" y="T1"/>
                </a:cxn>
                <a:cxn ang="0">
                  <a:pos x="T2" y="T3"/>
                </a:cxn>
                <a:cxn ang="0">
                  <a:pos x="T4" y="T5"/>
                </a:cxn>
                <a:cxn ang="0">
                  <a:pos x="T6" y="T7"/>
                </a:cxn>
                <a:cxn ang="0">
                  <a:pos x="T8" y="T9"/>
                </a:cxn>
              </a:cxnLst>
              <a:rect l="0" t="0" r="r" b="b"/>
              <a:pathLst>
                <a:path w="55" h="210">
                  <a:moveTo>
                    <a:pt x="0" y="210"/>
                  </a:moveTo>
                  <a:lnTo>
                    <a:pt x="55" y="208"/>
                  </a:lnTo>
                  <a:lnTo>
                    <a:pt x="24" y="0"/>
                  </a:lnTo>
                  <a:lnTo>
                    <a:pt x="0" y="210"/>
                  </a:lnTo>
                  <a:lnTo>
                    <a:pt x="0" y="210"/>
                  </a:lnTo>
                  <a:close/>
                </a:path>
              </a:pathLst>
            </a:custGeom>
            <a:solidFill>
              <a:srgbClr val="847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7"/>
            <p:cNvSpPr>
              <a:spLocks noEditPoints="1"/>
            </p:cNvSpPr>
            <p:nvPr/>
          </p:nvSpPr>
          <p:spPr bwMode="auto">
            <a:xfrm>
              <a:off x="6003" y="2077"/>
              <a:ext cx="698" cy="1785"/>
            </a:xfrm>
            <a:custGeom>
              <a:avLst/>
              <a:gdLst>
                <a:gd name="T0" fmla="*/ 141 w 293"/>
                <a:gd name="T1" fmla="*/ 0 h 754"/>
                <a:gd name="T2" fmla="*/ 140 w 293"/>
                <a:gd name="T3" fmla="*/ 12 h 754"/>
                <a:gd name="T4" fmla="*/ 48 w 293"/>
                <a:gd name="T5" fmla="*/ 125 h 754"/>
                <a:gd name="T6" fmla="*/ 0 w 293"/>
                <a:gd name="T7" fmla="*/ 117 h 754"/>
                <a:gd name="T8" fmla="*/ 15 w 293"/>
                <a:gd name="T9" fmla="*/ 237 h 754"/>
                <a:gd name="T10" fmla="*/ 28 w 293"/>
                <a:gd name="T11" fmla="*/ 415 h 754"/>
                <a:gd name="T12" fmla="*/ 19 w 293"/>
                <a:gd name="T13" fmla="*/ 570 h 754"/>
                <a:gd name="T14" fmla="*/ 19 w 293"/>
                <a:gd name="T15" fmla="*/ 675 h 754"/>
                <a:gd name="T16" fmla="*/ 4 w 293"/>
                <a:gd name="T17" fmla="*/ 692 h 754"/>
                <a:gd name="T18" fmla="*/ 14 w 293"/>
                <a:gd name="T19" fmla="*/ 738 h 754"/>
                <a:gd name="T20" fmla="*/ 61 w 293"/>
                <a:gd name="T21" fmla="*/ 690 h 754"/>
                <a:gd name="T22" fmla="*/ 98 w 293"/>
                <a:gd name="T23" fmla="*/ 331 h 754"/>
                <a:gd name="T24" fmla="*/ 118 w 293"/>
                <a:gd name="T25" fmla="*/ 184 h 754"/>
                <a:gd name="T26" fmla="*/ 164 w 293"/>
                <a:gd name="T27" fmla="*/ 17 h 754"/>
                <a:gd name="T28" fmla="*/ 164 w 293"/>
                <a:gd name="T29" fmla="*/ 155 h 754"/>
                <a:gd name="T30" fmla="*/ 177 w 293"/>
                <a:gd name="T31" fmla="*/ 204 h 754"/>
                <a:gd name="T32" fmla="*/ 195 w 293"/>
                <a:gd name="T33" fmla="*/ 402 h 754"/>
                <a:gd name="T34" fmla="*/ 216 w 293"/>
                <a:gd name="T35" fmla="*/ 574 h 754"/>
                <a:gd name="T36" fmla="*/ 228 w 293"/>
                <a:gd name="T37" fmla="*/ 640 h 754"/>
                <a:gd name="T38" fmla="*/ 240 w 293"/>
                <a:gd name="T39" fmla="*/ 661 h 754"/>
                <a:gd name="T40" fmla="*/ 220 w 293"/>
                <a:gd name="T41" fmla="*/ 696 h 754"/>
                <a:gd name="T42" fmla="*/ 241 w 293"/>
                <a:gd name="T43" fmla="*/ 754 h 754"/>
                <a:gd name="T44" fmla="*/ 242 w 293"/>
                <a:gd name="T45" fmla="*/ 753 h 754"/>
                <a:gd name="T46" fmla="*/ 291 w 293"/>
                <a:gd name="T47" fmla="*/ 716 h 754"/>
                <a:gd name="T48" fmla="*/ 293 w 293"/>
                <a:gd name="T49" fmla="*/ 657 h 754"/>
                <a:gd name="T50" fmla="*/ 264 w 293"/>
                <a:gd name="T51" fmla="*/ 460 h 754"/>
                <a:gd name="T52" fmla="*/ 264 w 293"/>
                <a:gd name="T53" fmla="*/ 280 h 754"/>
                <a:gd name="T54" fmla="*/ 283 w 293"/>
                <a:gd name="T55" fmla="*/ 121 h 754"/>
                <a:gd name="T56" fmla="*/ 269 w 293"/>
                <a:gd name="T57" fmla="*/ 125 h 754"/>
                <a:gd name="T58" fmla="*/ 184 w 293"/>
                <a:gd name="T59" fmla="*/ 44 h 754"/>
                <a:gd name="T60" fmla="*/ 177 w 293"/>
                <a:gd name="T61" fmla="*/ 1 h 754"/>
                <a:gd name="T62" fmla="*/ 141 w 293"/>
                <a:gd name="T63" fmla="*/ 0 h 754"/>
                <a:gd name="T64" fmla="*/ 194 w 293"/>
                <a:gd name="T65" fmla="*/ 198 h 754"/>
                <a:gd name="T66" fmla="*/ 194 w 293"/>
                <a:gd name="T67" fmla="*/ 236 h 754"/>
                <a:gd name="T68" fmla="*/ 220 w 293"/>
                <a:gd name="T69" fmla="*/ 439 h 754"/>
                <a:gd name="T70" fmla="*/ 250 w 293"/>
                <a:gd name="T71" fmla="*/ 622 h 754"/>
                <a:gd name="T72" fmla="*/ 264 w 293"/>
                <a:gd name="T73" fmla="*/ 647 h 754"/>
                <a:gd name="T74" fmla="*/ 254 w 293"/>
                <a:gd name="T75" fmla="*/ 738 h 754"/>
                <a:gd name="T76" fmla="*/ 246 w 293"/>
                <a:gd name="T77" fmla="*/ 738 h 754"/>
                <a:gd name="T78" fmla="*/ 233 w 293"/>
                <a:gd name="T79" fmla="*/ 699 h 754"/>
                <a:gd name="T80" fmla="*/ 255 w 293"/>
                <a:gd name="T81" fmla="*/ 653 h 754"/>
                <a:gd name="T82" fmla="*/ 237 w 293"/>
                <a:gd name="T83" fmla="*/ 627 h 754"/>
                <a:gd name="T84" fmla="*/ 210 w 293"/>
                <a:gd name="T85" fmla="*/ 443 h 754"/>
                <a:gd name="T86" fmla="*/ 185 w 293"/>
                <a:gd name="T87" fmla="*/ 238 h 754"/>
                <a:gd name="T88" fmla="*/ 185 w 293"/>
                <a:gd name="T89" fmla="*/ 204 h 754"/>
                <a:gd name="T90" fmla="*/ 170 w 293"/>
                <a:gd name="T91" fmla="*/ 151 h 754"/>
                <a:gd name="T92" fmla="*/ 170 w 293"/>
                <a:gd name="T93" fmla="*/ 101 h 754"/>
                <a:gd name="T94" fmla="*/ 180 w 293"/>
                <a:gd name="T95" fmla="*/ 156 h 754"/>
                <a:gd name="T96" fmla="*/ 194 w 293"/>
                <a:gd name="T97" fmla="*/ 198 h 754"/>
                <a:gd name="T98" fmla="*/ 18 w 293"/>
                <a:gd name="T99" fmla="*/ 127 h 754"/>
                <a:gd name="T100" fmla="*/ 29 w 293"/>
                <a:gd name="T101" fmla="*/ 193 h 754"/>
                <a:gd name="T102" fmla="*/ 51 w 293"/>
                <a:gd name="T103" fmla="*/ 415 h 754"/>
                <a:gd name="T104" fmla="*/ 42 w 293"/>
                <a:gd name="T105" fmla="*/ 672 h 754"/>
                <a:gd name="T106" fmla="*/ 18 w 293"/>
                <a:gd name="T107" fmla="*/ 715 h 754"/>
                <a:gd name="T108" fmla="*/ 18 w 293"/>
                <a:gd name="T109" fmla="*/ 695 h 754"/>
                <a:gd name="T110" fmla="*/ 29 w 293"/>
                <a:gd name="T111" fmla="*/ 672 h 754"/>
                <a:gd name="T112" fmla="*/ 40 w 293"/>
                <a:gd name="T113" fmla="*/ 417 h 754"/>
                <a:gd name="T114" fmla="*/ 18 w 293"/>
                <a:gd name="T115" fmla="*/ 194 h 754"/>
                <a:gd name="T116" fmla="*/ 8 w 293"/>
                <a:gd name="T117" fmla="*/ 127 h 754"/>
                <a:gd name="T118" fmla="*/ 18 w 293"/>
                <a:gd name="T119" fmla="*/ 12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3" h="754">
                  <a:moveTo>
                    <a:pt x="141" y="0"/>
                  </a:moveTo>
                  <a:cubicBezTo>
                    <a:pt x="140" y="12"/>
                    <a:pt x="140" y="12"/>
                    <a:pt x="140" y="12"/>
                  </a:cubicBezTo>
                  <a:cubicBezTo>
                    <a:pt x="132" y="100"/>
                    <a:pt x="102" y="137"/>
                    <a:pt x="48" y="125"/>
                  </a:cubicBezTo>
                  <a:cubicBezTo>
                    <a:pt x="0" y="117"/>
                    <a:pt x="0" y="117"/>
                    <a:pt x="0" y="117"/>
                  </a:cubicBezTo>
                  <a:cubicBezTo>
                    <a:pt x="15" y="237"/>
                    <a:pt x="15" y="237"/>
                    <a:pt x="15" y="237"/>
                  </a:cubicBezTo>
                  <a:cubicBezTo>
                    <a:pt x="28" y="415"/>
                    <a:pt x="28" y="415"/>
                    <a:pt x="28" y="415"/>
                  </a:cubicBezTo>
                  <a:cubicBezTo>
                    <a:pt x="19" y="570"/>
                    <a:pt x="19" y="570"/>
                    <a:pt x="19" y="570"/>
                  </a:cubicBezTo>
                  <a:cubicBezTo>
                    <a:pt x="19" y="675"/>
                    <a:pt x="19" y="675"/>
                    <a:pt x="19" y="675"/>
                  </a:cubicBezTo>
                  <a:cubicBezTo>
                    <a:pt x="4" y="692"/>
                    <a:pt x="4" y="692"/>
                    <a:pt x="4" y="692"/>
                  </a:cubicBezTo>
                  <a:cubicBezTo>
                    <a:pt x="14" y="738"/>
                    <a:pt x="14" y="738"/>
                    <a:pt x="14" y="738"/>
                  </a:cubicBezTo>
                  <a:cubicBezTo>
                    <a:pt x="61" y="690"/>
                    <a:pt x="61" y="690"/>
                    <a:pt x="61" y="690"/>
                  </a:cubicBezTo>
                  <a:cubicBezTo>
                    <a:pt x="86" y="589"/>
                    <a:pt x="99" y="469"/>
                    <a:pt x="98" y="331"/>
                  </a:cubicBezTo>
                  <a:cubicBezTo>
                    <a:pt x="118" y="184"/>
                    <a:pt x="118" y="184"/>
                    <a:pt x="118" y="184"/>
                  </a:cubicBezTo>
                  <a:cubicBezTo>
                    <a:pt x="164" y="17"/>
                    <a:pt x="164" y="17"/>
                    <a:pt x="164" y="17"/>
                  </a:cubicBezTo>
                  <a:cubicBezTo>
                    <a:pt x="164" y="155"/>
                    <a:pt x="164" y="155"/>
                    <a:pt x="164" y="155"/>
                  </a:cubicBezTo>
                  <a:cubicBezTo>
                    <a:pt x="177" y="204"/>
                    <a:pt x="177" y="204"/>
                    <a:pt x="177" y="204"/>
                  </a:cubicBezTo>
                  <a:cubicBezTo>
                    <a:pt x="195" y="402"/>
                    <a:pt x="195" y="402"/>
                    <a:pt x="195" y="402"/>
                  </a:cubicBezTo>
                  <a:cubicBezTo>
                    <a:pt x="216" y="574"/>
                    <a:pt x="216" y="574"/>
                    <a:pt x="216" y="574"/>
                  </a:cubicBezTo>
                  <a:cubicBezTo>
                    <a:pt x="228" y="640"/>
                    <a:pt x="228" y="640"/>
                    <a:pt x="228" y="640"/>
                  </a:cubicBezTo>
                  <a:cubicBezTo>
                    <a:pt x="240" y="661"/>
                    <a:pt x="240" y="661"/>
                    <a:pt x="240" y="661"/>
                  </a:cubicBezTo>
                  <a:cubicBezTo>
                    <a:pt x="220" y="696"/>
                    <a:pt x="220" y="696"/>
                    <a:pt x="220" y="696"/>
                  </a:cubicBezTo>
                  <a:cubicBezTo>
                    <a:pt x="219" y="719"/>
                    <a:pt x="226" y="738"/>
                    <a:pt x="241" y="754"/>
                  </a:cubicBezTo>
                  <a:cubicBezTo>
                    <a:pt x="242" y="753"/>
                    <a:pt x="242" y="753"/>
                    <a:pt x="242" y="753"/>
                  </a:cubicBezTo>
                  <a:cubicBezTo>
                    <a:pt x="291" y="716"/>
                    <a:pt x="291" y="716"/>
                    <a:pt x="291" y="716"/>
                  </a:cubicBezTo>
                  <a:cubicBezTo>
                    <a:pt x="293" y="657"/>
                    <a:pt x="293" y="657"/>
                    <a:pt x="293" y="657"/>
                  </a:cubicBezTo>
                  <a:cubicBezTo>
                    <a:pt x="264" y="460"/>
                    <a:pt x="264" y="460"/>
                    <a:pt x="264" y="460"/>
                  </a:cubicBezTo>
                  <a:cubicBezTo>
                    <a:pt x="264" y="280"/>
                    <a:pt x="264" y="280"/>
                    <a:pt x="264" y="280"/>
                  </a:cubicBezTo>
                  <a:cubicBezTo>
                    <a:pt x="283" y="121"/>
                    <a:pt x="283" y="121"/>
                    <a:pt x="283" y="121"/>
                  </a:cubicBezTo>
                  <a:cubicBezTo>
                    <a:pt x="269" y="125"/>
                    <a:pt x="269" y="125"/>
                    <a:pt x="269" y="125"/>
                  </a:cubicBezTo>
                  <a:cubicBezTo>
                    <a:pt x="227" y="137"/>
                    <a:pt x="198" y="110"/>
                    <a:pt x="184" y="44"/>
                  </a:cubicBezTo>
                  <a:cubicBezTo>
                    <a:pt x="177" y="1"/>
                    <a:pt x="177" y="1"/>
                    <a:pt x="177" y="1"/>
                  </a:cubicBezTo>
                  <a:cubicBezTo>
                    <a:pt x="141" y="0"/>
                    <a:pt x="141" y="0"/>
                    <a:pt x="141" y="0"/>
                  </a:cubicBezTo>
                  <a:close/>
                  <a:moveTo>
                    <a:pt x="194" y="198"/>
                  </a:moveTo>
                  <a:cubicBezTo>
                    <a:pt x="194" y="236"/>
                    <a:pt x="194" y="236"/>
                    <a:pt x="194" y="236"/>
                  </a:cubicBezTo>
                  <a:cubicBezTo>
                    <a:pt x="220" y="439"/>
                    <a:pt x="220" y="439"/>
                    <a:pt x="220" y="439"/>
                  </a:cubicBezTo>
                  <a:cubicBezTo>
                    <a:pt x="250" y="622"/>
                    <a:pt x="250" y="622"/>
                    <a:pt x="250" y="622"/>
                  </a:cubicBezTo>
                  <a:cubicBezTo>
                    <a:pt x="264" y="647"/>
                    <a:pt x="264" y="647"/>
                    <a:pt x="264" y="647"/>
                  </a:cubicBezTo>
                  <a:cubicBezTo>
                    <a:pt x="251" y="680"/>
                    <a:pt x="248" y="710"/>
                    <a:pt x="254" y="738"/>
                  </a:cubicBezTo>
                  <a:cubicBezTo>
                    <a:pt x="246" y="738"/>
                    <a:pt x="246" y="738"/>
                    <a:pt x="246" y="738"/>
                  </a:cubicBezTo>
                  <a:cubicBezTo>
                    <a:pt x="233" y="699"/>
                    <a:pt x="233" y="699"/>
                    <a:pt x="233" y="699"/>
                  </a:cubicBezTo>
                  <a:cubicBezTo>
                    <a:pt x="255" y="653"/>
                    <a:pt x="255" y="653"/>
                    <a:pt x="255" y="653"/>
                  </a:cubicBezTo>
                  <a:cubicBezTo>
                    <a:pt x="237" y="627"/>
                    <a:pt x="237" y="627"/>
                    <a:pt x="237" y="627"/>
                  </a:cubicBezTo>
                  <a:cubicBezTo>
                    <a:pt x="210" y="443"/>
                    <a:pt x="210" y="443"/>
                    <a:pt x="210" y="443"/>
                  </a:cubicBezTo>
                  <a:cubicBezTo>
                    <a:pt x="185" y="238"/>
                    <a:pt x="185" y="238"/>
                    <a:pt x="185" y="238"/>
                  </a:cubicBezTo>
                  <a:cubicBezTo>
                    <a:pt x="185" y="204"/>
                    <a:pt x="185" y="204"/>
                    <a:pt x="185" y="204"/>
                  </a:cubicBezTo>
                  <a:cubicBezTo>
                    <a:pt x="170" y="151"/>
                    <a:pt x="170" y="151"/>
                    <a:pt x="170" y="151"/>
                  </a:cubicBezTo>
                  <a:cubicBezTo>
                    <a:pt x="170" y="101"/>
                    <a:pt x="170" y="101"/>
                    <a:pt x="170" y="101"/>
                  </a:cubicBezTo>
                  <a:cubicBezTo>
                    <a:pt x="180" y="156"/>
                    <a:pt x="180" y="156"/>
                    <a:pt x="180" y="156"/>
                  </a:cubicBezTo>
                  <a:cubicBezTo>
                    <a:pt x="194" y="198"/>
                    <a:pt x="194" y="198"/>
                    <a:pt x="194" y="198"/>
                  </a:cubicBezTo>
                  <a:close/>
                  <a:moveTo>
                    <a:pt x="18" y="127"/>
                  </a:moveTo>
                  <a:cubicBezTo>
                    <a:pt x="29" y="193"/>
                    <a:pt x="29" y="193"/>
                    <a:pt x="29" y="193"/>
                  </a:cubicBezTo>
                  <a:cubicBezTo>
                    <a:pt x="51" y="415"/>
                    <a:pt x="51" y="415"/>
                    <a:pt x="51" y="415"/>
                  </a:cubicBezTo>
                  <a:cubicBezTo>
                    <a:pt x="42" y="672"/>
                    <a:pt x="42" y="672"/>
                    <a:pt x="42" y="672"/>
                  </a:cubicBezTo>
                  <a:cubicBezTo>
                    <a:pt x="18" y="715"/>
                    <a:pt x="18" y="715"/>
                    <a:pt x="18" y="715"/>
                  </a:cubicBezTo>
                  <a:cubicBezTo>
                    <a:pt x="18" y="695"/>
                    <a:pt x="18" y="695"/>
                    <a:pt x="18" y="695"/>
                  </a:cubicBezTo>
                  <a:cubicBezTo>
                    <a:pt x="29" y="672"/>
                    <a:pt x="29" y="672"/>
                    <a:pt x="29" y="672"/>
                  </a:cubicBezTo>
                  <a:cubicBezTo>
                    <a:pt x="40" y="417"/>
                    <a:pt x="40" y="417"/>
                    <a:pt x="40" y="417"/>
                  </a:cubicBezTo>
                  <a:cubicBezTo>
                    <a:pt x="18" y="194"/>
                    <a:pt x="18" y="194"/>
                    <a:pt x="18" y="194"/>
                  </a:cubicBezTo>
                  <a:cubicBezTo>
                    <a:pt x="8" y="127"/>
                    <a:pt x="8" y="127"/>
                    <a:pt x="8" y="127"/>
                  </a:cubicBezTo>
                  <a:cubicBezTo>
                    <a:pt x="18" y="127"/>
                    <a:pt x="18" y="127"/>
                    <a:pt x="18" y="12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
            <p:cNvSpPr>
              <a:spLocks/>
            </p:cNvSpPr>
            <p:nvPr/>
          </p:nvSpPr>
          <p:spPr bwMode="auto">
            <a:xfrm>
              <a:off x="6408" y="2316"/>
              <a:ext cx="224" cy="1508"/>
            </a:xfrm>
            <a:custGeom>
              <a:avLst/>
              <a:gdLst>
                <a:gd name="T0" fmla="*/ 24 w 94"/>
                <a:gd name="T1" fmla="*/ 135 h 637"/>
                <a:gd name="T2" fmla="*/ 24 w 94"/>
                <a:gd name="T3" fmla="*/ 97 h 637"/>
                <a:gd name="T4" fmla="*/ 10 w 94"/>
                <a:gd name="T5" fmla="*/ 55 h 637"/>
                <a:gd name="T6" fmla="*/ 0 w 94"/>
                <a:gd name="T7" fmla="*/ 0 h 637"/>
                <a:gd name="T8" fmla="*/ 0 w 94"/>
                <a:gd name="T9" fmla="*/ 50 h 637"/>
                <a:gd name="T10" fmla="*/ 15 w 94"/>
                <a:gd name="T11" fmla="*/ 103 h 637"/>
                <a:gd name="T12" fmla="*/ 15 w 94"/>
                <a:gd name="T13" fmla="*/ 137 h 637"/>
                <a:gd name="T14" fmla="*/ 40 w 94"/>
                <a:gd name="T15" fmla="*/ 342 h 637"/>
                <a:gd name="T16" fmla="*/ 67 w 94"/>
                <a:gd name="T17" fmla="*/ 526 h 637"/>
                <a:gd name="T18" fmla="*/ 85 w 94"/>
                <a:gd name="T19" fmla="*/ 552 h 637"/>
                <a:gd name="T20" fmla="*/ 63 w 94"/>
                <a:gd name="T21" fmla="*/ 598 h 637"/>
                <a:gd name="T22" fmla="*/ 76 w 94"/>
                <a:gd name="T23" fmla="*/ 637 h 637"/>
                <a:gd name="T24" fmla="*/ 84 w 94"/>
                <a:gd name="T25" fmla="*/ 637 h 637"/>
                <a:gd name="T26" fmla="*/ 94 w 94"/>
                <a:gd name="T27" fmla="*/ 546 h 637"/>
                <a:gd name="T28" fmla="*/ 80 w 94"/>
                <a:gd name="T29" fmla="*/ 521 h 637"/>
                <a:gd name="T30" fmla="*/ 50 w 94"/>
                <a:gd name="T31" fmla="*/ 338 h 637"/>
                <a:gd name="T32" fmla="*/ 24 w 94"/>
                <a:gd name="T33" fmla="*/ 135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637">
                  <a:moveTo>
                    <a:pt x="24" y="135"/>
                  </a:moveTo>
                  <a:cubicBezTo>
                    <a:pt x="24" y="97"/>
                    <a:pt x="24" y="97"/>
                    <a:pt x="24" y="97"/>
                  </a:cubicBezTo>
                  <a:cubicBezTo>
                    <a:pt x="10" y="55"/>
                    <a:pt x="10" y="55"/>
                    <a:pt x="10" y="55"/>
                  </a:cubicBezTo>
                  <a:cubicBezTo>
                    <a:pt x="0" y="0"/>
                    <a:pt x="0" y="0"/>
                    <a:pt x="0" y="0"/>
                  </a:cubicBezTo>
                  <a:cubicBezTo>
                    <a:pt x="0" y="50"/>
                    <a:pt x="0" y="50"/>
                    <a:pt x="0" y="50"/>
                  </a:cubicBezTo>
                  <a:cubicBezTo>
                    <a:pt x="15" y="103"/>
                    <a:pt x="15" y="103"/>
                    <a:pt x="15" y="103"/>
                  </a:cubicBezTo>
                  <a:cubicBezTo>
                    <a:pt x="15" y="137"/>
                    <a:pt x="15" y="137"/>
                    <a:pt x="15" y="137"/>
                  </a:cubicBezTo>
                  <a:cubicBezTo>
                    <a:pt x="40" y="342"/>
                    <a:pt x="40" y="342"/>
                    <a:pt x="40" y="342"/>
                  </a:cubicBezTo>
                  <a:cubicBezTo>
                    <a:pt x="67" y="526"/>
                    <a:pt x="67" y="526"/>
                    <a:pt x="67" y="526"/>
                  </a:cubicBezTo>
                  <a:cubicBezTo>
                    <a:pt x="85" y="552"/>
                    <a:pt x="85" y="552"/>
                    <a:pt x="85" y="552"/>
                  </a:cubicBezTo>
                  <a:cubicBezTo>
                    <a:pt x="63" y="598"/>
                    <a:pt x="63" y="598"/>
                    <a:pt x="63" y="598"/>
                  </a:cubicBezTo>
                  <a:cubicBezTo>
                    <a:pt x="76" y="637"/>
                    <a:pt x="76" y="637"/>
                    <a:pt x="76" y="637"/>
                  </a:cubicBezTo>
                  <a:cubicBezTo>
                    <a:pt x="84" y="637"/>
                    <a:pt x="84" y="637"/>
                    <a:pt x="84" y="637"/>
                  </a:cubicBezTo>
                  <a:cubicBezTo>
                    <a:pt x="78" y="609"/>
                    <a:pt x="81" y="579"/>
                    <a:pt x="94" y="546"/>
                  </a:cubicBezTo>
                  <a:cubicBezTo>
                    <a:pt x="80" y="521"/>
                    <a:pt x="80" y="521"/>
                    <a:pt x="80" y="521"/>
                  </a:cubicBezTo>
                  <a:cubicBezTo>
                    <a:pt x="50" y="338"/>
                    <a:pt x="50" y="338"/>
                    <a:pt x="50" y="338"/>
                  </a:cubicBezTo>
                  <a:cubicBezTo>
                    <a:pt x="24" y="135"/>
                    <a:pt x="24" y="135"/>
                    <a:pt x="24" y="13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9"/>
            <p:cNvSpPr>
              <a:spLocks/>
            </p:cNvSpPr>
            <p:nvPr/>
          </p:nvSpPr>
          <p:spPr bwMode="auto">
            <a:xfrm>
              <a:off x="6022" y="2378"/>
              <a:ext cx="103" cy="1391"/>
            </a:xfrm>
            <a:custGeom>
              <a:avLst/>
              <a:gdLst>
                <a:gd name="T0" fmla="*/ 50 w 103"/>
                <a:gd name="T1" fmla="*/ 156 h 1391"/>
                <a:gd name="T2" fmla="*/ 24 w 103"/>
                <a:gd name="T3" fmla="*/ 0 h 1391"/>
                <a:gd name="T4" fmla="*/ 0 w 103"/>
                <a:gd name="T5" fmla="*/ 0 h 1391"/>
                <a:gd name="T6" fmla="*/ 24 w 103"/>
                <a:gd name="T7" fmla="*/ 159 h 1391"/>
                <a:gd name="T8" fmla="*/ 76 w 103"/>
                <a:gd name="T9" fmla="*/ 686 h 1391"/>
                <a:gd name="T10" fmla="*/ 50 w 103"/>
                <a:gd name="T11" fmla="*/ 1290 h 1391"/>
                <a:gd name="T12" fmla="*/ 24 w 103"/>
                <a:gd name="T13" fmla="*/ 1344 h 1391"/>
                <a:gd name="T14" fmla="*/ 24 w 103"/>
                <a:gd name="T15" fmla="*/ 1391 h 1391"/>
                <a:gd name="T16" fmla="*/ 81 w 103"/>
                <a:gd name="T17" fmla="*/ 1290 h 1391"/>
                <a:gd name="T18" fmla="*/ 103 w 103"/>
                <a:gd name="T19" fmla="*/ 682 h 1391"/>
                <a:gd name="T20" fmla="*/ 50 w 103"/>
                <a:gd name="T21" fmla="*/ 156 h 1391"/>
                <a:gd name="T22" fmla="*/ 50 w 103"/>
                <a:gd name="T23" fmla="*/ 156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391">
                  <a:moveTo>
                    <a:pt x="50" y="156"/>
                  </a:moveTo>
                  <a:lnTo>
                    <a:pt x="24" y="0"/>
                  </a:lnTo>
                  <a:lnTo>
                    <a:pt x="0" y="0"/>
                  </a:lnTo>
                  <a:lnTo>
                    <a:pt x="24" y="159"/>
                  </a:lnTo>
                  <a:lnTo>
                    <a:pt x="76" y="686"/>
                  </a:lnTo>
                  <a:lnTo>
                    <a:pt x="50" y="1290"/>
                  </a:lnTo>
                  <a:lnTo>
                    <a:pt x="24" y="1344"/>
                  </a:lnTo>
                  <a:lnTo>
                    <a:pt x="24" y="1391"/>
                  </a:lnTo>
                  <a:lnTo>
                    <a:pt x="81" y="1290"/>
                  </a:lnTo>
                  <a:lnTo>
                    <a:pt x="103" y="682"/>
                  </a:lnTo>
                  <a:lnTo>
                    <a:pt x="50" y="156"/>
                  </a:lnTo>
                  <a:lnTo>
                    <a:pt x="50" y="15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0"/>
            <p:cNvSpPr>
              <a:spLocks/>
            </p:cNvSpPr>
            <p:nvPr/>
          </p:nvSpPr>
          <p:spPr bwMode="auto">
            <a:xfrm>
              <a:off x="6634" y="1311"/>
              <a:ext cx="164" cy="64"/>
            </a:xfrm>
            <a:custGeom>
              <a:avLst/>
              <a:gdLst>
                <a:gd name="T0" fmla="*/ 65 w 69"/>
                <a:gd name="T1" fmla="*/ 5 h 27"/>
                <a:gd name="T2" fmla="*/ 69 w 69"/>
                <a:gd name="T3" fmla="*/ 0 h 27"/>
                <a:gd name="T4" fmla="*/ 24 w 69"/>
                <a:gd name="T5" fmla="*/ 0 h 27"/>
                <a:gd name="T6" fmla="*/ 0 w 69"/>
                <a:gd name="T7" fmla="*/ 27 h 27"/>
                <a:gd name="T8" fmla="*/ 24 w 69"/>
                <a:gd name="T9" fmla="*/ 7 h 27"/>
                <a:gd name="T10" fmla="*/ 65 w 69"/>
                <a:gd name="T11" fmla="*/ 5 h 27"/>
              </a:gdLst>
              <a:ahLst/>
              <a:cxnLst>
                <a:cxn ang="0">
                  <a:pos x="T0" y="T1"/>
                </a:cxn>
                <a:cxn ang="0">
                  <a:pos x="T2" y="T3"/>
                </a:cxn>
                <a:cxn ang="0">
                  <a:pos x="T4" y="T5"/>
                </a:cxn>
                <a:cxn ang="0">
                  <a:pos x="T6" y="T7"/>
                </a:cxn>
                <a:cxn ang="0">
                  <a:pos x="T8" y="T9"/>
                </a:cxn>
                <a:cxn ang="0">
                  <a:pos x="T10" y="T11"/>
                </a:cxn>
              </a:cxnLst>
              <a:rect l="0" t="0" r="r" b="b"/>
              <a:pathLst>
                <a:path w="69" h="27">
                  <a:moveTo>
                    <a:pt x="65" y="5"/>
                  </a:moveTo>
                  <a:cubicBezTo>
                    <a:pt x="67" y="3"/>
                    <a:pt x="68" y="2"/>
                    <a:pt x="69" y="0"/>
                  </a:cubicBezTo>
                  <a:cubicBezTo>
                    <a:pt x="24" y="0"/>
                    <a:pt x="24" y="0"/>
                    <a:pt x="24" y="0"/>
                  </a:cubicBezTo>
                  <a:cubicBezTo>
                    <a:pt x="0" y="27"/>
                    <a:pt x="0" y="27"/>
                    <a:pt x="0" y="27"/>
                  </a:cubicBezTo>
                  <a:cubicBezTo>
                    <a:pt x="24" y="7"/>
                    <a:pt x="24" y="7"/>
                    <a:pt x="24" y="7"/>
                  </a:cubicBezTo>
                  <a:cubicBezTo>
                    <a:pt x="65" y="5"/>
                    <a:pt x="65" y="5"/>
                    <a:pt x="65"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1"/>
            <p:cNvSpPr>
              <a:spLocks/>
            </p:cNvSpPr>
            <p:nvPr/>
          </p:nvSpPr>
          <p:spPr bwMode="auto">
            <a:xfrm>
              <a:off x="6634" y="1320"/>
              <a:ext cx="174" cy="55"/>
            </a:xfrm>
            <a:custGeom>
              <a:avLst/>
              <a:gdLst>
                <a:gd name="T0" fmla="*/ 73 w 73"/>
                <a:gd name="T1" fmla="*/ 0 h 23"/>
                <a:gd name="T2" fmla="*/ 65 w 73"/>
                <a:gd name="T3" fmla="*/ 1 h 23"/>
                <a:gd name="T4" fmla="*/ 24 w 73"/>
                <a:gd name="T5" fmla="*/ 3 h 23"/>
                <a:gd name="T6" fmla="*/ 0 w 73"/>
                <a:gd name="T7" fmla="*/ 23 h 23"/>
                <a:gd name="T8" fmla="*/ 10 w 73"/>
                <a:gd name="T9" fmla="*/ 21 h 23"/>
                <a:gd name="T10" fmla="*/ 19 w 73"/>
                <a:gd name="T11" fmla="*/ 10 h 23"/>
                <a:gd name="T12" fmla="*/ 25 w 73"/>
                <a:gd name="T13" fmla="*/ 7 h 23"/>
                <a:gd name="T14" fmla="*/ 71 w 73"/>
                <a:gd name="T15" fmla="*/ 5 h 23"/>
                <a:gd name="T16" fmla="*/ 73 w 7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3">
                  <a:moveTo>
                    <a:pt x="73" y="0"/>
                  </a:moveTo>
                  <a:cubicBezTo>
                    <a:pt x="65" y="1"/>
                    <a:pt x="65" y="1"/>
                    <a:pt x="65" y="1"/>
                  </a:cubicBezTo>
                  <a:cubicBezTo>
                    <a:pt x="24" y="3"/>
                    <a:pt x="24" y="3"/>
                    <a:pt x="24" y="3"/>
                  </a:cubicBezTo>
                  <a:cubicBezTo>
                    <a:pt x="0" y="23"/>
                    <a:pt x="0" y="23"/>
                    <a:pt x="0" y="23"/>
                  </a:cubicBezTo>
                  <a:cubicBezTo>
                    <a:pt x="10" y="21"/>
                    <a:pt x="10" y="21"/>
                    <a:pt x="10" y="21"/>
                  </a:cubicBezTo>
                  <a:cubicBezTo>
                    <a:pt x="19" y="10"/>
                    <a:pt x="19" y="10"/>
                    <a:pt x="19" y="10"/>
                  </a:cubicBezTo>
                  <a:cubicBezTo>
                    <a:pt x="25" y="7"/>
                    <a:pt x="25" y="7"/>
                    <a:pt x="25" y="7"/>
                  </a:cubicBezTo>
                  <a:cubicBezTo>
                    <a:pt x="71" y="5"/>
                    <a:pt x="71" y="5"/>
                    <a:pt x="71" y="5"/>
                  </a:cubicBezTo>
                  <a:cubicBezTo>
                    <a:pt x="72" y="4"/>
                    <a:pt x="73" y="2"/>
                    <a:pt x="73"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2"/>
            <p:cNvSpPr>
              <a:spLocks/>
            </p:cNvSpPr>
            <p:nvPr/>
          </p:nvSpPr>
          <p:spPr bwMode="auto">
            <a:xfrm>
              <a:off x="6658" y="1332"/>
              <a:ext cx="145" cy="38"/>
            </a:xfrm>
            <a:custGeom>
              <a:avLst/>
              <a:gdLst>
                <a:gd name="T0" fmla="*/ 49 w 61"/>
                <a:gd name="T1" fmla="*/ 6 h 16"/>
                <a:gd name="T2" fmla="*/ 61 w 61"/>
                <a:gd name="T3" fmla="*/ 0 h 16"/>
                <a:gd name="T4" fmla="*/ 15 w 61"/>
                <a:gd name="T5" fmla="*/ 2 h 16"/>
                <a:gd name="T6" fmla="*/ 9 w 61"/>
                <a:gd name="T7" fmla="*/ 5 h 16"/>
                <a:gd name="T8" fmla="*/ 0 w 61"/>
                <a:gd name="T9" fmla="*/ 16 h 16"/>
                <a:gd name="T10" fmla="*/ 8 w 61"/>
                <a:gd name="T11" fmla="*/ 8 h 16"/>
                <a:gd name="T12" fmla="*/ 49 w 61"/>
                <a:gd name="T13" fmla="*/ 6 h 16"/>
              </a:gdLst>
              <a:ahLst/>
              <a:cxnLst>
                <a:cxn ang="0">
                  <a:pos x="T0" y="T1"/>
                </a:cxn>
                <a:cxn ang="0">
                  <a:pos x="T2" y="T3"/>
                </a:cxn>
                <a:cxn ang="0">
                  <a:pos x="T4" y="T5"/>
                </a:cxn>
                <a:cxn ang="0">
                  <a:pos x="T6" y="T7"/>
                </a:cxn>
                <a:cxn ang="0">
                  <a:pos x="T8" y="T9"/>
                </a:cxn>
                <a:cxn ang="0">
                  <a:pos x="T10" y="T11"/>
                </a:cxn>
                <a:cxn ang="0">
                  <a:pos x="T12" y="T13"/>
                </a:cxn>
              </a:cxnLst>
              <a:rect l="0" t="0" r="r" b="b"/>
              <a:pathLst>
                <a:path w="61" h="16">
                  <a:moveTo>
                    <a:pt x="49" y="6"/>
                  </a:moveTo>
                  <a:cubicBezTo>
                    <a:pt x="55" y="6"/>
                    <a:pt x="59" y="4"/>
                    <a:pt x="61" y="0"/>
                  </a:cubicBezTo>
                  <a:cubicBezTo>
                    <a:pt x="15" y="2"/>
                    <a:pt x="15" y="2"/>
                    <a:pt x="15" y="2"/>
                  </a:cubicBezTo>
                  <a:cubicBezTo>
                    <a:pt x="9" y="5"/>
                    <a:pt x="9" y="5"/>
                    <a:pt x="9" y="5"/>
                  </a:cubicBezTo>
                  <a:cubicBezTo>
                    <a:pt x="0" y="16"/>
                    <a:pt x="0" y="16"/>
                    <a:pt x="0" y="16"/>
                  </a:cubicBezTo>
                  <a:cubicBezTo>
                    <a:pt x="8" y="8"/>
                    <a:pt x="8" y="8"/>
                    <a:pt x="8" y="8"/>
                  </a:cubicBezTo>
                  <a:cubicBezTo>
                    <a:pt x="23" y="3"/>
                    <a:pt x="36" y="2"/>
                    <a:pt x="49"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3"/>
            <p:cNvSpPr>
              <a:spLocks/>
            </p:cNvSpPr>
            <p:nvPr/>
          </p:nvSpPr>
          <p:spPr bwMode="auto">
            <a:xfrm>
              <a:off x="6658" y="1337"/>
              <a:ext cx="117" cy="33"/>
            </a:xfrm>
            <a:custGeom>
              <a:avLst/>
              <a:gdLst>
                <a:gd name="T0" fmla="*/ 46 w 49"/>
                <a:gd name="T1" fmla="*/ 7 h 14"/>
                <a:gd name="T2" fmla="*/ 49 w 49"/>
                <a:gd name="T3" fmla="*/ 4 h 14"/>
                <a:gd name="T4" fmla="*/ 8 w 49"/>
                <a:gd name="T5" fmla="*/ 6 h 14"/>
                <a:gd name="T6" fmla="*/ 0 w 49"/>
                <a:gd name="T7" fmla="*/ 14 h 14"/>
                <a:gd name="T8" fmla="*/ 2 w 49"/>
                <a:gd name="T9" fmla="*/ 14 h 14"/>
                <a:gd name="T10" fmla="*/ 46 w 49"/>
                <a:gd name="T11" fmla="*/ 7 h 14"/>
              </a:gdLst>
              <a:ahLst/>
              <a:cxnLst>
                <a:cxn ang="0">
                  <a:pos x="T0" y="T1"/>
                </a:cxn>
                <a:cxn ang="0">
                  <a:pos x="T2" y="T3"/>
                </a:cxn>
                <a:cxn ang="0">
                  <a:pos x="T4" y="T5"/>
                </a:cxn>
                <a:cxn ang="0">
                  <a:pos x="T6" y="T7"/>
                </a:cxn>
                <a:cxn ang="0">
                  <a:pos x="T8" y="T9"/>
                </a:cxn>
                <a:cxn ang="0">
                  <a:pos x="T10" y="T11"/>
                </a:cxn>
              </a:cxnLst>
              <a:rect l="0" t="0" r="r" b="b"/>
              <a:pathLst>
                <a:path w="49" h="14">
                  <a:moveTo>
                    <a:pt x="46" y="7"/>
                  </a:moveTo>
                  <a:cubicBezTo>
                    <a:pt x="47" y="6"/>
                    <a:pt x="48" y="5"/>
                    <a:pt x="49" y="4"/>
                  </a:cubicBezTo>
                  <a:cubicBezTo>
                    <a:pt x="36" y="0"/>
                    <a:pt x="23" y="1"/>
                    <a:pt x="8" y="6"/>
                  </a:cubicBezTo>
                  <a:cubicBezTo>
                    <a:pt x="0" y="14"/>
                    <a:pt x="0" y="14"/>
                    <a:pt x="0" y="14"/>
                  </a:cubicBezTo>
                  <a:cubicBezTo>
                    <a:pt x="0" y="14"/>
                    <a:pt x="1" y="14"/>
                    <a:pt x="2" y="14"/>
                  </a:cubicBezTo>
                  <a:cubicBezTo>
                    <a:pt x="46" y="7"/>
                    <a:pt x="46" y="7"/>
                    <a:pt x="46"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4"/>
            <p:cNvSpPr>
              <a:spLocks/>
            </p:cNvSpPr>
            <p:nvPr/>
          </p:nvSpPr>
          <p:spPr bwMode="auto">
            <a:xfrm>
              <a:off x="6663" y="1353"/>
              <a:ext cx="104" cy="24"/>
            </a:xfrm>
            <a:custGeom>
              <a:avLst/>
              <a:gdLst>
                <a:gd name="T0" fmla="*/ 42 w 44"/>
                <a:gd name="T1" fmla="*/ 0 h 10"/>
                <a:gd name="T2" fmla="*/ 44 w 44"/>
                <a:gd name="T3" fmla="*/ 0 h 10"/>
                <a:gd name="T4" fmla="*/ 0 w 44"/>
                <a:gd name="T5" fmla="*/ 7 h 10"/>
                <a:gd name="T6" fmla="*/ 42 w 44"/>
                <a:gd name="T7" fmla="*/ 0 h 10"/>
              </a:gdLst>
              <a:ahLst/>
              <a:cxnLst>
                <a:cxn ang="0">
                  <a:pos x="T0" y="T1"/>
                </a:cxn>
                <a:cxn ang="0">
                  <a:pos x="T2" y="T3"/>
                </a:cxn>
                <a:cxn ang="0">
                  <a:pos x="T4" y="T5"/>
                </a:cxn>
                <a:cxn ang="0">
                  <a:pos x="T6" y="T7"/>
                </a:cxn>
              </a:cxnLst>
              <a:rect l="0" t="0" r="r" b="b"/>
              <a:pathLst>
                <a:path w="44" h="10">
                  <a:moveTo>
                    <a:pt x="42" y="0"/>
                  </a:moveTo>
                  <a:cubicBezTo>
                    <a:pt x="43" y="0"/>
                    <a:pt x="43" y="0"/>
                    <a:pt x="44" y="0"/>
                  </a:cubicBezTo>
                  <a:cubicBezTo>
                    <a:pt x="0" y="7"/>
                    <a:pt x="0" y="7"/>
                    <a:pt x="0" y="7"/>
                  </a:cubicBezTo>
                  <a:cubicBezTo>
                    <a:pt x="17" y="10"/>
                    <a:pt x="31" y="7"/>
                    <a:pt x="42"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5"/>
            <p:cNvSpPr>
              <a:spLocks/>
            </p:cNvSpPr>
            <p:nvPr/>
          </p:nvSpPr>
          <p:spPr bwMode="auto">
            <a:xfrm>
              <a:off x="6510" y="1609"/>
              <a:ext cx="26" cy="42"/>
            </a:xfrm>
            <a:custGeom>
              <a:avLst/>
              <a:gdLst>
                <a:gd name="T0" fmla="*/ 0 w 11"/>
                <a:gd name="T1" fmla="*/ 18 h 18"/>
                <a:gd name="T2" fmla="*/ 10 w 11"/>
                <a:gd name="T3" fmla="*/ 17 h 18"/>
                <a:gd name="T4" fmla="*/ 11 w 11"/>
                <a:gd name="T5" fmla="*/ 0 h 18"/>
                <a:gd name="T6" fmla="*/ 0 w 11"/>
                <a:gd name="T7" fmla="*/ 0 h 18"/>
                <a:gd name="T8" fmla="*/ 0 w 11"/>
                <a:gd name="T9" fmla="*/ 18 h 18"/>
              </a:gdLst>
              <a:ahLst/>
              <a:cxnLst>
                <a:cxn ang="0">
                  <a:pos x="T0" y="T1"/>
                </a:cxn>
                <a:cxn ang="0">
                  <a:pos x="T2" y="T3"/>
                </a:cxn>
                <a:cxn ang="0">
                  <a:pos x="T4" y="T5"/>
                </a:cxn>
                <a:cxn ang="0">
                  <a:pos x="T6" y="T7"/>
                </a:cxn>
                <a:cxn ang="0">
                  <a:pos x="T8" y="T9"/>
                </a:cxn>
              </a:cxnLst>
              <a:rect l="0" t="0" r="r" b="b"/>
              <a:pathLst>
                <a:path w="11" h="18">
                  <a:moveTo>
                    <a:pt x="0" y="18"/>
                  </a:moveTo>
                  <a:cubicBezTo>
                    <a:pt x="10" y="17"/>
                    <a:pt x="10" y="17"/>
                    <a:pt x="10" y="17"/>
                  </a:cubicBezTo>
                  <a:cubicBezTo>
                    <a:pt x="11" y="0"/>
                    <a:pt x="11" y="0"/>
                    <a:pt x="11" y="0"/>
                  </a:cubicBezTo>
                  <a:cubicBezTo>
                    <a:pt x="7" y="0"/>
                    <a:pt x="4" y="0"/>
                    <a:pt x="0" y="0"/>
                  </a:cubicBezTo>
                  <a:cubicBezTo>
                    <a:pt x="0" y="18"/>
                    <a:pt x="0" y="18"/>
                    <a:pt x="0" y="18"/>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6"/>
            <p:cNvSpPr>
              <a:spLocks/>
            </p:cNvSpPr>
            <p:nvPr/>
          </p:nvSpPr>
          <p:spPr bwMode="auto">
            <a:xfrm>
              <a:off x="5963" y="2118"/>
              <a:ext cx="431" cy="1900"/>
            </a:xfrm>
            <a:custGeom>
              <a:avLst/>
              <a:gdLst>
                <a:gd name="T0" fmla="*/ 166 w 181"/>
                <a:gd name="T1" fmla="*/ 200 h 803"/>
                <a:gd name="T2" fmla="*/ 181 w 181"/>
                <a:gd name="T3" fmla="*/ 138 h 803"/>
                <a:gd name="T4" fmla="*/ 181 w 181"/>
                <a:gd name="T5" fmla="*/ 0 h 803"/>
                <a:gd name="T6" fmla="*/ 135 w 181"/>
                <a:gd name="T7" fmla="*/ 167 h 803"/>
                <a:gd name="T8" fmla="*/ 115 w 181"/>
                <a:gd name="T9" fmla="*/ 314 h 803"/>
                <a:gd name="T10" fmla="*/ 78 w 181"/>
                <a:gd name="T11" fmla="*/ 673 h 803"/>
                <a:gd name="T12" fmla="*/ 31 w 181"/>
                <a:gd name="T13" fmla="*/ 721 h 803"/>
                <a:gd name="T14" fmla="*/ 17 w 181"/>
                <a:gd name="T15" fmla="*/ 752 h 803"/>
                <a:gd name="T16" fmla="*/ 6 w 181"/>
                <a:gd name="T17" fmla="*/ 799 h 803"/>
                <a:gd name="T18" fmla="*/ 34 w 181"/>
                <a:gd name="T19" fmla="*/ 803 h 803"/>
                <a:gd name="T20" fmla="*/ 92 w 181"/>
                <a:gd name="T21" fmla="*/ 785 h 803"/>
                <a:gd name="T22" fmla="*/ 92 w 181"/>
                <a:gd name="T23" fmla="*/ 766 h 803"/>
                <a:gd name="T24" fmla="*/ 112 w 181"/>
                <a:gd name="T25" fmla="*/ 766 h 803"/>
                <a:gd name="T26" fmla="*/ 111 w 181"/>
                <a:gd name="T27" fmla="*/ 689 h 803"/>
                <a:gd name="T28" fmla="*/ 143 w 181"/>
                <a:gd name="T29" fmla="*/ 600 h 803"/>
                <a:gd name="T30" fmla="*/ 142 w 181"/>
                <a:gd name="T31" fmla="*/ 593 h 803"/>
                <a:gd name="T32" fmla="*/ 143 w 181"/>
                <a:gd name="T33" fmla="*/ 392 h 803"/>
                <a:gd name="T34" fmla="*/ 166 w 181"/>
                <a:gd name="T35" fmla="*/ 20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1" h="803">
                  <a:moveTo>
                    <a:pt x="166" y="200"/>
                  </a:moveTo>
                  <a:cubicBezTo>
                    <a:pt x="181" y="138"/>
                    <a:pt x="181" y="138"/>
                    <a:pt x="181" y="138"/>
                  </a:cubicBezTo>
                  <a:cubicBezTo>
                    <a:pt x="181" y="0"/>
                    <a:pt x="181" y="0"/>
                    <a:pt x="181" y="0"/>
                  </a:cubicBezTo>
                  <a:cubicBezTo>
                    <a:pt x="135" y="167"/>
                    <a:pt x="135" y="167"/>
                    <a:pt x="135" y="167"/>
                  </a:cubicBezTo>
                  <a:cubicBezTo>
                    <a:pt x="115" y="314"/>
                    <a:pt x="115" y="314"/>
                    <a:pt x="115" y="314"/>
                  </a:cubicBezTo>
                  <a:cubicBezTo>
                    <a:pt x="116" y="452"/>
                    <a:pt x="103" y="572"/>
                    <a:pt x="78" y="673"/>
                  </a:cubicBezTo>
                  <a:cubicBezTo>
                    <a:pt x="31" y="721"/>
                    <a:pt x="31" y="721"/>
                    <a:pt x="31" y="721"/>
                  </a:cubicBezTo>
                  <a:cubicBezTo>
                    <a:pt x="17" y="752"/>
                    <a:pt x="17" y="752"/>
                    <a:pt x="17" y="752"/>
                  </a:cubicBezTo>
                  <a:cubicBezTo>
                    <a:pt x="3" y="768"/>
                    <a:pt x="0" y="784"/>
                    <a:pt x="6" y="799"/>
                  </a:cubicBezTo>
                  <a:cubicBezTo>
                    <a:pt x="15" y="802"/>
                    <a:pt x="25" y="803"/>
                    <a:pt x="34" y="803"/>
                  </a:cubicBezTo>
                  <a:cubicBezTo>
                    <a:pt x="53" y="803"/>
                    <a:pt x="73" y="797"/>
                    <a:pt x="92" y="785"/>
                  </a:cubicBezTo>
                  <a:cubicBezTo>
                    <a:pt x="92" y="766"/>
                    <a:pt x="92" y="766"/>
                    <a:pt x="92" y="766"/>
                  </a:cubicBezTo>
                  <a:cubicBezTo>
                    <a:pt x="112" y="766"/>
                    <a:pt x="112" y="766"/>
                    <a:pt x="112" y="766"/>
                  </a:cubicBezTo>
                  <a:cubicBezTo>
                    <a:pt x="111" y="689"/>
                    <a:pt x="111" y="689"/>
                    <a:pt x="111" y="689"/>
                  </a:cubicBezTo>
                  <a:cubicBezTo>
                    <a:pt x="132" y="670"/>
                    <a:pt x="142" y="641"/>
                    <a:pt x="143" y="600"/>
                  </a:cubicBezTo>
                  <a:cubicBezTo>
                    <a:pt x="142" y="598"/>
                    <a:pt x="142" y="595"/>
                    <a:pt x="142" y="593"/>
                  </a:cubicBezTo>
                  <a:cubicBezTo>
                    <a:pt x="137" y="528"/>
                    <a:pt x="137" y="461"/>
                    <a:pt x="143" y="392"/>
                  </a:cubicBezTo>
                  <a:cubicBezTo>
                    <a:pt x="166" y="200"/>
                    <a:pt x="166" y="200"/>
                    <a:pt x="166" y="20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96185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42"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1640"/>
                            </p:stCondLst>
                            <p:childTnLst>
                              <p:par>
                                <p:cTn id="19" presetID="26" presetClass="emph" presetSubtype="0" fill="hold"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2140"/>
                            </p:stCondLst>
                            <p:childTnLst>
                              <p:par>
                                <p:cTn id="23" presetID="26"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435">
                                          <p:stCondLst>
                                            <p:cond delay="0"/>
                                          </p:stCondLst>
                                        </p:cTn>
                                        <p:tgtEl>
                                          <p:spTgt spid="4"/>
                                        </p:tgtEl>
                                      </p:cBhvr>
                                    </p:animEffect>
                                    <p:anim calcmode="lin" valueType="num">
                                      <p:cBhvr>
                                        <p:cTn id="26"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31" dur="20">
                                          <p:stCondLst>
                                            <p:cond delay="487"/>
                                          </p:stCondLst>
                                        </p:cTn>
                                        <p:tgtEl>
                                          <p:spTgt spid="4"/>
                                        </p:tgtEl>
                                      </p:cBhvr>
                                      <p:to x="100000" y="60000"/>
                                    </p:animScale>
                                    <p:animScale>
                                      <p:cBhvr>
                                        <p:cTn id="32" dur="124" decel="50000">
                                          <p:stCondLst>
                                            <p:cond delay="507"/>
                                          </p:stCondLst>
                                        </p:cTn>
                                        <p:tgtEl>
                                          <p:spTgt spid="4"/>
                                        </p:tgtEl>
                                      </p:cBhvr>
                                      <p:to x="100000" y="100000"/>
                                    </p:animScale>
                                    <p:animScale>
                                      <p:cBhvr>
                                        <p:cTn id="33" dur="20">
                                          <p:stCondLst>
                                            <p:cond delay="984"/>
                                          </p:stCondLst>
                                        </p:cTn>
                                        <p:tgtEl>
                                          <p:spTgt spid="4"/>
                                        </p:tgtEl>
                                      </p:cBhvr>
                                      <p:to x="100000" y="80000"/>
                                    </p:animScale>
                                    <p:animScale>
                                      <p:cBhvr>
                                        <p:cTn id="34" dur="124" decel="50000">
                                          <p:stCondLst>
                                            <p:cond delay="1004"/>
                                          </p:stCondLst>
                                        </p:cTn>
                                        <p:tgtEl>
                                          <p:spTgt spid="4"/>
                                        </p:tgtEl>
                                      </p:cBhvr>
                                      <p:to x="100000" y="100000"/>
                                    </p:animScale>
                                    <p:animScale>
                                      <p:cBhvr>
                                        <p:cTn id="35" dur="20">
                                          <p:stCondLst>
                                            <p:cond delay="1231"/>
                                          </p:stCondLst>
                                        </p:cTn>
                                        <p:tgtEl>
                                          <p:spTgt spid="4"/>
                                        </p:tgtEl>
                                      </p:cBhvr>
                                      <p:to x="100000" y="90000"/>
                                    </p:animScale>
                                    <p:animScale>
                                      <p:cBhvr>
                                        <p:cTn id="36" dur="124" decel="50000">
                                          <p:stCondLst>
                                            <p:cond delay="1251"/>
                                          </p:stCondLst>
                                        </p:cTn>
                                        <p:tgtEl>
                                          <p:spTgt spid="4"/>
                                        </p:tgtEl>
                                      </p:cBhvr>
                                      <p:to x="100000" y="100000"/>
                                    </p:animScale>
                                    <p:animScale>
                                      <p:cBhvr>
                                        <p:cTn id="37" dur="20">
                                          <p:stCondLst>
                                            <p:cond delay="1356"/>
                                          </p:stCondLst>
                                        </p:cTn>
                                        <p:tgtEl>
                                          <p:spTgt spid="4"/>
                                        </p:tgtEl>
                                      </p:cBhvr>
                                      <p:to x="100000" y="95000"/>
                                    </p:animScale>
                                    <p:animScale>
                                      <p:cBhvr>
                                        <p:cTn id="38" dur="124" decel="50000">
                                          <p:stCondLst>
                                            <p:cond delay="1376"/>
                                          </p:stCondLst>
                                        </p:cTn>
                                        <p:tgtEl>
                                          <p:spTgt spid="4"/>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435">
                                          <p:stCondLst>
                                            <p:cond delay="0"/>
                                          </p:stCondLst>
                                        </p:cTn>
                                        <p:tgtEl>
                                          <p:spTgt spid="5"/>
                                        </p:tgtEl>
                                      </p:cBhvr>
                                    </p:animEffect>
                                    <p:anim calcmode="lin" valueType="num">
                                      <p:cBhvr>
                                        <p:cTn id="42"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47" dur="20">
                                          <p:stCondLst>
                                            <p:cond delay="487"/>
                                          </p:stCondLst>
                                        </p:cTn>
                                        <p:tgtEl>
                                          <p:spTgt spid="5"/>
                                        </p:tgtEl>
                                      </p:cBhvr>
                                      <p:to x="100000" y="60000"/>
                                    </p:animScale>
                                    <p:animScale>
                                      <p:cBhvr>
                                        <p:cTn id="48" dur="124" decel="50000">
                                          <p:stCondLst>
                                            <p:cond delay="507"/>
                                          </p:stCondLst>
                                        </p:cTn>
                                        <p:tgtEl>
                                          <p:spTgt spid="5"/>
                                        </p:tgtEl>
                                      </p:cBhvr>
                                      <p:to x="100000" y="100000"/>
                                    </p:animScale>
                                    <p:animScale>
                                      <p:cBhvr>
                                        <p:cTn id="49" dur="20">
                                          <p:stCondLst>
                                            <p:cond delay="984"/>
                                          </p:stCondLst>
                                        </p:cTn>
                                        <p:tgtEl>
                                          <p:spTgt spid="5"/>
                                        </p:tgtEl>
                                      </p:cBhvr>
                                      <p:to x="100000" y="80000"/>
                                    </p:animScale>
                                    <p:animScale>
                                      <p:cBhvr>
                                        <p:cTn id="50" dur="124" decel="50000">
                                          <p:stCondLst>
                                            <p:cond delay="1004"/>
                                          </p:stCondLst>
                                        </p:cTn>
                                        <p:tgtEl>
                                          <p:spTgt spid="5"/>
                                        </p:tgtEl>
                                      </p:cBhvr>
                                      <p:to x="100000" y="100000"/>
                                    </p:animScale>
                                    <p:animScale>
                                      <p:cBhvr>
                                        <p:cTn id="51" dur="20">
                                          <p:stCondLst>
                                            <p:cond delay="1231"/>
                                          </p:stCondLst>
                                        </p:cTn>
                                        <p:tgtEl>
                                          <p:spTgt spid="5"/>
                                        </p:tgtEl>
                                      </p:cBhvr>
                                      <p:to x="100000" y="90000"/>
                                    </p:animScale>
                                    <p:animScale>
                                      <p:cBhvr>
                                        <p:cTn id="52" dur="124" decel="50000">
                                          <p:stCondLst>
                                            <p:cond delay="1251"/>
                                          </p:stCondLst>
                                        </p:cTn>
                                        <p:tgtEl>
                                          <p:spTgt spid="5"/>
                                        </p:tgtEl>
                                      </p:cBhvr>
                                      <p:to x="100000" y="100000"/>
                                    </p:animScale>
                                    <p:animScale>
                                      <p:cBhvr>
                                        <p:cTn id="53" dur="20">
                                          <p:stCondLst>
                                            <p:cond delay="1356"/>
                                          </p:stCondLst>
                                        </p:cTn>
                                        <p:tgtEl>
                                          <p:spTgt spid="5"/>
                                        </p:tgtEl>
                                      </p:cBhvr>
                                      <p:to x="100000" y="95000"/>
                                    </p:animScale>
                                    <p:animScale>
                                      <p:cBhvr>
                                        <p:cTn id="54" dur="124" decel="50000">
                                          <p:stCondLst>
                                            <p:cond delay="1376"/>
                                          </p:stCondLst>
                                        </p:cTn>
                                        <p:tgtEl>
                                          <p:spTgt spid="5"/>
                                        </p:tgtEl>
                                      </p:cBhvr>
                                      <p:to x="100000" y="100000"/>
                                    </p:animScale>
                                  </p:childTnLst>
                                </p:cTn>
                              </p:par>
                            </p:childTnLst>
                          </p:cTn>
                        </p:par>
                        <p:par>
                          <p:cTn id="55" fill="hold">
                            <p:stCondLst>
                              <p:cond delay="4140"/>
                            </p:stCondLst>
                            <p:childTnLst>
                              <p:par>
                                <p:cTn id="56" presetID="31"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90"/>
                                          </p:val>
                                        </p:tav>
                                        <p:tav tm="100000">
                                          <p:val>
                                            <p:fltVal val="0"/>
                                          </p:val>
                                        </p:tav>
                                      </p:tavLst>
                                    </p:anim>
                                    <p:animEffect transition="in" filter="fade">
                                      <p:cBhvr>
                                        <p:cTn id="61" dur="500"/>
                                        <p:tgtEl>
                                          <p:spTgt spid="10"/>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 calcmode="lin" valueType="num">
                                      <p:cBhvr>
                                        <p:cTn id="66" dur="500" fill="hold"/>
                                        <p:tgtEl>
                                          <p:spTgt spid="11"/>
                                        </p:tgtEl>
                                        <p:attrNameLst>
                                          <p:attrName>style.rotation</p:attrName>
                                        </p:attrNameLst>
                                      </p:cBhvr>
                                      <p:tavLst>
                                        <p:tav tm="0">
                                          <p:val>
                                            <p:fltVal val="90"/>
                                          </p:val>
                                        </p:tav>
                                        <p:tav tm="100000">
                                          <p:val>
                                            <p:fltVal val="0"/>
                                          </p:val>
                                        </p:tav>
                                      </p:tavLst>
                                    </p:anim>
                                    <p:animEffect transition="in" filter="fade">
                                      <p:cBhvr>
                                        <p:cTn id="67" dur="500"/>
                                        <p:tgtEl>
                                          <p:spTgt spid="11"/>
                                        </p:tgtEl>
                                      </p:cBhvr>
                                    </p:animEffect>
                                  </p:childTnLst>
                                </p:cTn>
                              </p:par>
                            </p:childTnLst>
                          </p:cTn>
                        </p:par>
                        <p:par>
                          <p:cTn id="68" fill="hold">
                            <p:stCondLst>
                              <p:cond delay="4640"/>
                            </p:stCondLst>
                            <p:childTnLst>
                              <p:par>
                                <p:cTn id="69" presetID="52"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Scale>
                                      <p:cBhvr>
                                        <p:cTn id="7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6"/>
                                        </p:tgtEl>
                                        <p:attrNameLst>
                                          <p:attrName>ppt_x</p:attrName>
                                          <p:attrName>ppt_y</p:attrName>
                                        </p:attrNameLst>
                                      </p:cBhvr>
                                    </p:animMotion>
                                    <p:animEffect transition="in" filter="fade">
                                      <p:cBhvr>
                                        <p:cTn id="73" dur="1000"/>
                                        <p:tgtEl>
                                          <p:spTgt spid="6"/>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Scale>
                                      <p:cBhvr>
                                        <p:cTn id="7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8"/>
                                        </p:tgtEl>
                                        <p:attrNameLst>
                                          <p:attrName>ppt_x</p:attrName>
                                          <p:attrName>ppt_y</p:attrName>
                                        </p:attrNameLst>
                                      </p:cBhvr>
                                    </p:animMotion>
                                    <p:animEffect transition="in" filter="fade">
                                      <p:cBhvr>
                                        <p:cTn id="78" dur="1000"/>
                                        <p:tgtEl>
                                          <p:spTgt spid="8"/>
                                        </p:tgtEl>
                                      </p:cBhvr>
                                    </p:animEffect>
                                  </p:childTnLst>
                                </p:cTn>
                              </p:par>
                            </p:childTnLst>
                          </p:cTn>
                        </p:par>
                        <p:par>
                          <p:cTn id="79" fill="hold">
                            <p:stCondLst>
                              <p:cond delay="5640"/>
                            </p:stCondLst>
                            <p:childTnLst>
                              <p:par>
                                <p:cTn id="80" presetID="22" presetClass="entr" presetSubtype="2"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right)">
                                      <p:cBhvr>
                                        <p:cTn id="82" dur="500"/>
                                        <p:tgtEl>
                                          <p:spTgt spid="14"/>
                                        </p:tgtEl>
                                      </p:cBhvr>
                                    </p:animEffect>
                                  </p:childTnLst>
                                </p:cTn>
                              </p:par>
                            </p:childTnLst>
                          </p:cTn>
                        </p:par>
                        <p:par>
                          <p:cTn id="83" fill="hold">
                            <p:stCondLst>
                              <p:cond delay="6140"/>
                            </p:stCondLst>
                            <p:childTnLst>
                              <p:par>
                                <p:cTn id="84" presetID="31" presetClass="entr" presetSubtype="0"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p:cTn id="86" dur="500" fill="hold"/>
                                        <p:tgtEl>
                                          <p:spTgt spid="12"/>
                                        </p:tgtEl>
                                        <p:attrNameLst>
                                          <p:attrName>ppt_w</p:attrName>
                                        </p:attrNameLst>
                                      </p:cBhvr>
                                      <p:tavLst>
                                        <p:tav tm="0">
                                          <p:val>
                                            <p:fltVal val="0"/>
                                          </p:val>
                                        </p:tav>
                                        <p:tav tm="100000">
                                          <p:val>
                                            <p:strVal val="#ppt_w"/>
                                          </p:val>
                                        </p:tav>
                                      </p:tavLst>
                                    </p:anim>
                                    <p:anim calcmode="lin" valueType="num">
                                      <p:cBhvr>
                                        <p:cTn id="87" dur="500" fill="hold"/>
                                        <p:tgtEl>
                                          <p:spTgt spid="12"/>
                                        </p:tgtEl>
                                        <p:attrNameLst>
                                          <p:attrName>ppt_h</p:attrName>
                                        </p:attrNameLst>
                                      </p:cBhvr>
                                      <p:tavLst>
                                        <p:tav tm="0">
                                          <p:val>
                                            <p:fltVal val="0"/>
                                          </p:val>
                                        </p:tav>
                                        <p:tav tm="100000">
                                          <p:val>
                                            <p:strVal val="#ppt_h"/>
                                          </p:val>
                                        </p:tav>
                                      </p:tavLst>
                                    </p:anim>
                                    <p:anim calcmode="lin" valueType="num">
                                      <p:cBhvr>
                                        <p:cTn id="88" dur="500" fill="hold"/>
                                        <p:tgtEl>
                                          <p:spTgt spid="12"/>
                                        </p:tgtEl>
                                        <p:attrNameLst>
                                          <p:attrName>style.rotation</p:attrName>
                                        </p:attrNameLst>
                                      </p:cBhvr>
                                      <p:tavLst>
                                        <p:tav tm="0">
                                          <p:val>
                                            <p:fltVal val="90"/>
                                          </p:val>
                                        </p:tav>
                                        <p:tav tm="100000">
                                          <p:val>
                                            <p:fltVal val="0"/>
                                          </p:val>
                                        </p:tav>
                                      </p:tavLst>
                                    </p:anim>
                                    <p:animEffect transition="in" filter="fade">
                                      <p:cBhvr>
                                        <p:cTn id="89" dur="500"/>
                                        <p:tgtEl>
                                          <p:spTgt spid="12"/>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ppt_w</p:attrName>
                                        </p:attrNameLst>
                                      </p:cBhvr>
                                      <p:tavLst>
                                        <p:tav tm="0">
                                          <p:val>
                                            <p:fltVal val="0"/>
                                          </p:val>
                                        </p:tav>
                                        <p:tav tm="100000">
                                          <p:val>
                                            <p:strVal val="#ppt_w"/>
                                          </p:val>
                                        </p:tav>
                                      </p:tavLst>
                                    </p:anim>
                                    <p:anim calcmode="lin" valueType="num">
                                      <p:cBhvr>
                                        <p:cTn id="93" dur="500" fill="hold"/>
                                        <p:tgtEl>
                                          <p:spTgt spid="13"/>
                                        </p:tgtEl>
                                        <p:attrNameLst>
                                          <p:attrName>ppt_h</p:attrName>
                                        </p:attrNameLst>
                                      </p:cBhvr>
                                      <p:tavLst>
                                        <p:tav tm="0">
                                          <p:val>
                                            <p:fltVal val="0"/>
                                          </p:val>
                                        </p:tav>
                                        <p:tav tm="100000">
                                          <p:val>
                                            <p:strVal val="#ppt_h"/>
                                          </p:val>
                                        </p:tav>
                                      </p:tavLst>
                                    </p:anim>
                                    <p:anim calcmode="lin" valueType="num">
                                      <p:cBhvr>
                                        <p:cTn id="94" dur="500" fill="hold"/>
                                        <p:tgtEl>
                                          <p:spTgt spid="13"/>
                                        </p:tgtEl>
                                        <p:attrNameLst>
                                          <p:attrName>style.rotation</p:attrName>
                                        </p:attrNameLst>
                                      </p:cBhvr>
                                      <p:tavLst>
                                        <p:tav tm="0">
                                          <p:val>
                                            <p:fltVal val="90"/>
                                          </p:val>
                                        </p:tav>
                                        <p:tav tm="100000">
                                          <p:val>
                                            <p:fltVal val="0"/>
                                          </p:val>
                                        </p:tav>
                                      </p:tavLst>
                                    </p:anim>
                                    <p:animEffect transition="in" filter="fade">
                                      <p:cBhvr>
                                        <p:cTn id="95" dur="500"/>
                                        <p:tgtEl>
                                          <p:spTgt spid="13"/>
                                        </p:tgtEl>
                                      </p:cBhvr>
                                    </p:animEffect>
                                  </p:childTnLst>
                                </p:cTn>
                              </p:par>
                            </p:childTnLst>
                          </p:cTn>
                        </p:par>
                        <p:par>
                          <p:cTn id="96" fill="hold">
                            <p:stCondLst>
                              <p:cond delay="6640"/>
                            </p:stCondLst>
                            <p:childTnLst>
                              <p:par>
                                <p:cTn id="97" presetID="52" presetClass="entr" presetSubtype="0" fill="hold" grpId="0" nodeType="afterEffect">
                                  <p:stCondLst>
                                    <p:cond delay="0"/>
                                  </p:stCondLst>
                                  <p:childTnLst>
                                    <p:set>
                                      <p:cBhvr>
                                        <p:cTn id="98" dur="1" fill="hold">
                                          <p:stCondLst>
                                            <p:cond delay="0"/>
                                          </p:stCondLst>
                                        </p:cTn>
                                        <p:tgtEl>
                                          <p:spTgt spid="7"/>
                                        </p:tgtEl>
                                        <p:attrNameLst>
                                          <p:attrName>style.visibility</p:attrName>
                                        </p:attrNameLst>
                                      </p:cBhvr>
                                      <p:to>
                                        <p:strVal val="visible"/>
                                      </p:to>
                                    </p:set>
                                    <p:animScale>
                                      <p:cBhvr>
                                        <p:cTn id="9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7"/>
                                        </p:tgtEl>
                                        <p:attrNameLst>
                                          <p:attrName>ppt_x</p:attrName>
                                          <p:attrName>ppt_y</p:attrName>
                                        </p:attrNameLst>
                                      </p:cBhvr>
                                    </p:animMotion>
                                    <p:animEffect transition="in" filter="fade">
                                      <p:cBhvr>
                                        <p:cTn id="101" dur="1000"/>
                                        <p:tgtEl>
                                          <p:spTgt spid="7"/>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9"/>
                                        </p:tgtEl>
                                        <p:attrNameLst>
                                          <p:attrName>style.visibility</p:attrName>
                                        </p:attrNameLst>
                                      </p:cBhvr>
                                      <p:to>
                                        <p:strVal val="visible"/>
                                      </p:to>
                                    </p:set>
                                    <p:animScale>
                                      <p:cBhvr>
                                        <p:cTn id="10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9"/>
                                        </p:tgtEl>
                                        <p:attrNameLst>
                                          <p:attrName>ppt_x</p:attrName>
                                          <p:attrName>ppt_y</p:attrName>
                                        </p:attrNameLst>
                                      </p:cBhvr>
                                    </p:animMotion>
                                    <p:animEffect transition="in" filter="fade">
                                      <p:cBhvr>
                                        <p:cTn id="106" dur="1000"/>
                                        <p:tgtEl>
                                          <p:spTgt spid="9"/>
                                        </p:tgtEl>
                                      </p:cBhvr>
                                    </p:animEffect>
                                  </p:childTnLst>
                                </p:cTn>
                              </p:par>
                            </p:childTnLst>
                          </p:cTn>
                        </p:par>
                        <p:par>
                          <p:cTn id="107" fill="hold">
                            <p:stCondLst>
                              <p:cond delay="7640"/>
                            </p:stCondLst>
                            <p:childTnLst>
                              <p:par>
                                <p:cTn id="108" presetID="22" presetClass="entr" presetSubtype="2"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Effect transition="in" filter="wipe(right)">
                                      <p:cBhvr>
                                        <p:cTn id="1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5.3 </a:t>
            </a:r>
            <a:r>
              <a:rPr lang="zh-CN" altLang="en-US" sz="2000" dirty="0">
                <a:solidFill>
                  <a:schemeClr val="bg1"/>
                </a:solidFill>
                <a:latin typeface="微软雅黑" pitchFamily="34" charset="-122"/>
                <a:ea typeface="微软雅黑" pitchFamily="34" charset="-122"/>
              </a:rPr>
              <a:t>融资计划</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5</a:t>
            </a:r>
            <a:endParaRPr lang="zh-CN" altLang="en-US" dirty="0">
              <a:solidFill>
                <a:schemeClr val="bg1"/>
              </a:solidFill>
              <a:latin typeface="+mj-lt"/>
            </a:endParaRPr>
          </a:p>
        </p:txBody>
      </p:sp>
      <p:sp>
        <p:nvSpPr>
          <p:cNvPr id="4" name="圆角矩形 3"/>
          <p:cNvSpPr/>
          <p:nvPr/>
        </p:nvSpPr>
        <p:spPr bwMode="auto">
          <a:xfrm>
            <a:off x="3551980" y="2989904"/>
            <a:ext cx="3942406" cy="784329"/>
          </a:xfrm>
          <a:prstGeom prst="roundRect">
            <a:avLst>
              <a:gd name="adj" fmla="val 7848"/>
            </a:avLst>
          </a:prstGeom>
          <a:solidFill>
            <a:srgbClr val="0070C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5" name="矩形 87"/>
          <p:cNvSpPr>
            <a:spLocks noChangeArrowheads="1"/>
          </p:cNvSpPr>
          <p:nvPr/>
        </p:nvSpPr>
        <p:spPr bwMode="auto">
          <a:xfrm>
            <a:off x="3667488" y="3061913"/>
            <a:ext cx="3657715"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a:solidFill>
                  <a:srgbClr val="F8F8F8"/>
                </a:solidFill>
                <a:latin typeface="+mn-ea"/>
              </a:rPr>
              <a:t>融资计划三</a:t>
            </a:r>
            <a:r>
              <a:rPr lang="zh-CN" altLang="en-US" sz="1600" dirty="0" smtClean="0">
                <a:solidFill>
                  <a:srgbClr val="F8F8F8"/>
                </a:solidFill>
                <a:latin typeface="+mn-ea"/>
                <a:ea typeface="+mn-ea"/>
              </a:rPr>
              <a:t>：</a:t>
            </a:r>
            <a:r>
              <a:rPr lang="zh-CN" altLang="en-US" sz="1600" dirty="0">
                <a:solidFill>
                  <a:srgbClr val="F8F8F8"/>
                </a:solidFill>
                <a:latin typeface="+mn-ea"/>
                <a:ea typeface="+mn-ea"/>
              </a:rPr>
              <a:t>您的文字内容您的文字</a:t>
            </a:r>
            <a:r>
              <a:rPr lang="zh-CN" altLang="en-US" sz="1600" dirty="0" smtClean="0">
                <a:solidFill>
                  <a:srgbClr val="F8F8F8"/>
                </a:solidFill>
                <a:latin typeface="+mn-ea"/>
                <a:ea typeface="+mn-ea"/>
              </a:rPr>
              <a:t>内   容</a:t>
            </a:r>
            <a:r>
              <a:rPr lang="zh-CN" altLang="en-US" sz="1600" dirty="0">
                <a:solidFill>
                  <a:srgbClr val="F8F8F8"/>
                </a:solidFill>
                <a:latin typeface="+mn-ea"/>
                <a:ea typeface="+mn-ea"/>
              </a:rPr>
              <a:t>您的文字内容您</a:t>
            </a:r>
            <a:r>
              <a:rPr lang="zh-CN" altLang="en-US" sz="1600" dirty="0" smtClean="0">
                <a:solidFill>
                  <a:srgbClr val="F8F8F8"/>
                </a:solidFill>
                <a:latin typeface="+mn-ea"/>
                <a:ea typeface="+mn-ea"/>
              </a:rPr>
              <a:t>的</a:t>
            </a:r>
            <a:endParaRPr lang="zh-CN" altLang="en-US" sz="1600" dirty="0">
              <a:solidFill>
                <a:srgbClr val="F8F8F8"/>
              </a:solidFill>
              <a:latin typeface="+mn-ea"/>
              <a:ea typeface="+mn-ea"/>
            </a:endParaRPr>
          </a:p>
        </p:txBody>
      </p:sp>
      <p:sp>
        <p:nvSpPr>
          <p:cNvPr id="6" name="圆角矩形 5"/>
          <p:cNvSpPr/>
          <p:nvPr/>
        </p:nvSpPr>
        <p:spPr bwMode="auto">
          <a:xfrm>
            <a:off x="3551980" y="3998015"/>
            <a:ext cx="3942406" cy="784329"/>
          </a:xfrm>
          <a:prstGeom prst="roundRect">
            <a:avLst>
              <a:gd name="adj" fmla="val 7848"/>
            </a:avLst>
          </a:prstGeom>
          <a:solidFill>
            <a:srgbClr val="0070C0">
              <a:alpha val="6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lgn="l"/>
            <a:endParaRPr lang="zh-CN" altLang="en-US" dirty="0">
              <a:solidFill>
                <a:schemeClr val="tx1"/>
              </a:solidFill>
              <a:latin typeface="Arial" pitchFamily="34" charset="0"/>
              <a:ea typeface="宋体" pitchFamily="2" charset="-122"/>
            </a:endParaRPr>
          </a:p>
        </p:txBody>
      </p:sp>
      <p:sp>
        <p:nvSpPr>
          <p:cNvPr id="7" name="矩形 87"/>
          <p:cNvSpPr>
            <a:spLocks noChangeArrowheads="1"/>
          </p:cNvSpPr>
          <p:nvPr/>
        </p:nvSpPr>
        <p:spPr bwMode="auto">
          <a:xfrm>
            <a:off x="3667487" y="4128936"/>
            <a:ext cx="3761197" cy="46180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fontAlgn="ctr" hangingPunct="0">
              <a:buClr>
                <a:srgbClr val="FF0000"/>
              </a:buClr>
              <a:buSzPct val="70000"/>
            </a:pPr>
            <a:r>
              <a:rPr lang="zh-CN" altLang="en-US" sz="1600" b="1" dirty="0">
                <a:solidFill>
                  <a:srgbClr val="F8F8F8"/>
                </a:solidFill>
                <a:latin typeface="+mn-ea"/>
              </a:rPr>
              <a:t>融资计</a:t>
            </a:r>
            <a:r>
              <a:rPr lang="zh-CN" altLang="en-US" sz="1600" b="1" dirty="0" smtClean="0">
                <a:solidFill>
                  <a:srgbClr val="F8F8F8"/>
                </a:solidFill>
                <a:latin typeface="+mn-ea"/>
              </a:rPr>
              <a:t>划四</a:t>
            </a:r>
            <a:r>
              <a:rPr lang="zh-CN" altLang="en-US" sz="1600" dirty="0" smtClean="0">
                <a:solidFill>
                  <a:srgbClr val="F8F8F8"/>
                </a:solidFill>
                <a:latin typeface="+mn-ea"/>
                <a:ea typeface="+mn-ea"/>
              </a:rPr>
              <a:t>：</a:t>
            </a:r>
            <a:r>
              <a:rPr lang="zh-CN" altLang="en-US" sz="1600" dirty="0">
                <a:solidFill>
                  <a:srgbClr val="F8F8F8"/>
                </a:solidFill>
                <a:latin typeface="+mn-ea"/>
                <a:ea typeface="+mn-ea"/>
              </a:rPr>
              <a:t>您的文字内容您的文字内容您的文字内容您的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8" name="圆角矩形 7"/>
          <p:cNvSpPr/>
          <p:nvPr/>
        </p:nvSpPr>
        <p:spPr bwMode="auto">
          <a:xfrm>
            <a:off x="3551979" y="1988354"/>
            <a:ext cx="3942406" cy="784329"/>
          </a:xfrm>
          <a:prstGeom prst="roundRect">
            <a:avLst>
              <a:gd name="adj" fmla="val 7848"/>
            </a:avLst>
          </a:prstGeom>
          <a:solidFill>
            <a:srgbClr val="0070C0">
              <a:alpha val="8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9" name="矩形 87"/>
          <p:cNvSpPr>
            <a:spLocks noChangeArrowheads="1"/>
          </p:cNvSpPr>
          <p:nvPr/>
        </p:nvSpPr>
        <p:spPr bwMode="auto">
          <a:xfrm>
            <a:off x="3667485" y="2089368"/>
            <a:ext cx="3657716"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a:solidFill>
                  <a:srgbClr val="F8F8F8"/>
                </a:solidFill>
                <a:latin typeface="+mn-ea"/>
              </a:rPr>
              <a:t>融资计划二</a:t>
            </a:r>
            <a:r>
              <a:rPr lang="zh-CN" altLang="en-US" sz="1600" dirty="0" smtClean="0">
                <a:solidFill>
                  <a:srgbClr val="F8F8F8"/>
                </a:solidFill>
                <a:latin typeface="+mn-ea"/>
                <a:ea typeface="+mn-ea"/>
              </a:rPr>
              <a:t>：您的文字内容您的文字内容您的文字内容您的</a:t>
            </a:r>
            <a:endParaRPr lang="zh-CN" altLang="en-US" sz="1600" dirty="0">
              <a:solidFill>
                <a:srgbClr val="F8F8F8"/>
              </a:solidFill>
              <a:latin typeface="+mn-ea"/>
              <a:ea typeface="+mn-ea"/>
            </a:endParaRPr>
          </a:p>
        </p:txBody>
      </p:sp>
      <p:sp>
        <p:nvSpPr>
          <p:cNvPr id="10" name="圆角矩形 9"/>
          <p:cNvSpPr/>
          <p:nvPr/>
        </p:nvSpPr>
        <p:spPr bwMode="auto">
          <a:xfrm>
            <a:off x="3551980" y="981440"/>
            <a:ext cx="3942406" cy="784329"/>
          </a:xfrm>
          <a:prstGeom prst="roundRect">
            <a:avLst>
              <a:gd name="adj" fmla="val 7848"/>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3667488" y="1080180"/>
            <a:ext cx="3826899" cy="584775"/>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sz="1600" b="1" dirty="0" smtClean="0">
                <a:solidFill>
                  <a:srgbClr val="F8F8F8"/>
                </a:solidFill>
                <a:latin typeface="+mn-ea"/>
                <a:ea typeface="+mn-ea"/>
              </a:rPr>
              <a:t>融资计划一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  容您</a:t>
            </a:r>
            <a:r>
              <a:rPr lang="zh-CN" altLang="en-US" sz="1600" dirty="0">
                <a:solidFill>
                  <a:srgbClr val="F8F8F8"/>
                </a:solidFill>
                <a:latin typeface="+mn-ea"/>
                <a:ea typeface="+mn-ea"/>
              </a:rPr>
              <a:t>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cxnSp>
        <p:nvCxnSpPr>
          <p:cNvPr id="12" name="直接连接符 11"/>
          <p:cNvCxnSpPr>
            <a:endCxn id="10" idx="1"/>
          </p:cNvCxnSpPr>
          <p:nvPr/>
        </p:nvCxnSpPr>
        <p:spPr bwMode="auto">
          <a:xfrm flipV="1">
            <a:off x="2461578" y="1373605"/>
            <a:ext cx="1090402" cy="123587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a:stCxn id="17" idx="3"/>
            <a:endCxn id="8" idx="1"/>
          </p:cNvCxnSpPr>
          <p:nvPr/>
        </p:nvCxnSpPr>
        <p:spPr bwMode="auto">
          <a:xfrm flipV="1">
            <a:off x="2461578" y="2380519"/>
            <a:ext cx="1090401" cy="418768"/>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endCxn id="4" idx="1"/>
          </p:cNvCxnSpPr>
          <p:nvPr/>
        </p:nvCxnSpPr>
        <p:spPr bwMode="auto">
          <a:xfrm>
            <a:off x="2461578" y="3061913"/>
            <a:ext cx="1090402" cy="320156"/>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endCxn id="6" idx="1"/>
          </p:cNvCxnSpPr>
          <p:nvPr/>
        </p:nvCxnSpPr>
        <p:spPr bwMode="auto">
          <a:xfrm>
            <a:off x="2461578" y="3263816"/>
            <a:ext cx="1090402" cy="1126366"/>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Oval 2"/>
          <p:cNvSpPr>
            <a:spLocks noChangeAspect="1" noChangeArrowheads="1"/>
          </p:cNvSpPr>
          <p:nvPr/>
        </p:nvSpPr>
        <p:spPr bwMode="auto">
          <a:xfrm>
            <a:off x="1219994" y="2157541"/>
            <a:ext cx="1454606" cy="145426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17" name="TextBox 147"/>
          <p:cNvSpPr txBox="1">
            <a:spLocks noChangeArrowheads="1"/>
          </p:cNvSpPr>
          <p:nvPr/>
        </p:nvSpPr>
        <p:spPr bwMode="auto">
          <a:xfrm>
            <a:off x="1381458" y="2420144"/>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3200" dirty="0">
                <a:solidFill>
                  <a:srgbClr val="F8F8F8"/>
                </a:solidFill>
                <a:latin typeface="微软雅黑" pitchFamily="34" charset="-122"/>
                <a:ea typeface="微软雅黑" pitchFamily="34" charset="-122"/>
              </a:rPr>
              <a:t>融</a:t>
            </a:r>
            <a:r>
              <a:rPr lang="zh-CN" altLang="en-US" sz="3200" dirty="0" smtClean="0">
                <a:solidFill>
                  <a:srgbClr val="F8F8F8"/>
                </a:solidFill>
                <a:latin typeface="微软雅黑" pitchFamily="34" charset="-122"/>
                <a:ea typeface="微软雅黑" pitchFamily="34" charset="-122"/>
              </a:rPr>
              <a:t>资</a:t>
            </a:r>
            <a:endParaRPr lang="en-US" altLang="zh-CN" sz="3200" dirty="0" smtClean="0">
              <a:solidFill>
                <a:srgbClr val="F8F8F8"/>
              </a:solidFill>
              <a:latin typeface="微软雅黑" pitchFamily="34" charset="-122"/>
              <a:ea typeface="微软雅黑" pitchFamily="34" charset="-122"/>
            </a:endParaRPr>
          </a:p>
          <a:p>
            <a:pPr algn="ctr"/>
            <a:r>
              <a:rPr lang="zh-CN" altLang="en-US" sz="3200" dirty="0" smtClean="0">
                <a:solidFill>
                  <a:srgbClr val="F8F8F8"/>
                </a:solidFill>
                <a:latin typeface="微软雅黑" pitchFamily="34" charset="-122"/>
                <a:ea typeface="微软雅黑" pitchFamily="34" charset="-122"/>
              </a:rPr>
              <a:t>计</a:t>
            </a:r>
            <a:r>
              <a:rPr lang="zh-CN" altLang="en-US" sz="3200" dirty="0">
                <a:solidFill>
                  <a:srgbClr val="F8F8F8"/>
                </a:solidFill>
                <a:latin typeface="微软雅黑" pitchFamily="34" charset="-122"/>
                <a:ea typeface="微软雅黑" pitchFamily="34" charset="-122"/>
              </a:rPr>
              <a:t>划</a:t>
            </a:r>
          </a:p>
        </p:txBody>
      </p:sp>
    </p:spTree>
    <p:extLst>
      <p:ext uri="{BB962C8B-B14F-4D97-AF65-F5344CB8AC3E}">
        <p14:creationId xmlns:p14="http://schemas.microsoft.com/office/powerpoint/2010/main" val="16696185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4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300" fill="hold"/>
                                        <p:tgtEl>
                                          <p:spTgt spid="17"/>
                                        </p:tgtEl>
                                        <p:attrNameLst>
                                          <p:attrName>ppt_w</p:attrName>
                                        </p:attrNameLst>
                                      </p:cBhvr>
                                      <p:tavLst>
                                        <p:tav tm="0">
                                          <p:val>
                                            <p:fltVal val="0"/>
                                          </p:val>
                                        </p:tav>
                                        <p:tav tm="100000">
                                          <p:val>
                                            <p:strVal val="#ppt_w"/>
                                          </p:val>
                                        </p:tav>
                                      </p:tavLst>
                                    </p:anim>
                                    <p:anim calcmode="lin" valueType="num">
                                      <p:cBhvr>
                                        <p:cTn id="16" dur="300" fill="hold"/>
                                        <p:tgtEl>
                                          <p:spTgt spid="17"/>
                                        </p:tgtEl>
                                        <p:attrNameLst>
                                          <p:attrName>ppt_h</p:attrName>
                                        </p:attrNameLst>
                                      </p:cBhvr>
                                      <p:tavLst>
                                        <p:tav tm="0">
                                          <p:val>
                                            <p:fltVal val="0"/>
                                          </p:val>
                                        </p:tav>
                                        <p:tav tm="100000">
                                          <p:val>
                                            <p:strVal val="#ppt_h"/>
                                          </p:val>
                                        </p:tav>
                                      </p:tavLst>
                                    </p:anim>
                                    <p:animEffect transition="in" filter="fade">
                                      <p:cBhvr>
                                        <p:cTn id="17" dur="300"/>
                                        <p:tgtEl>
                                          <p:spTgt spid="1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300" fill="hold"/>
                                        <p:tgtEl>
                                          <p:spTgt spid="16"/>
                                        </p:tgtEl>
                                        <p:attrNameLst>
                                          <p:attrName>ppt_w</p:attrName>
                                        </p:attrNameLst>
                                      </p:cBhvr>
                                      <p:tavLst>
                                        <p:tav tm="0">
                                          <p:val>
                                            <p:fltVal val="0"/>
                                          </p:val>
                                        </p:tav>
                                        <p:tav tm="100000">
                                          <p:val>
                                            <p:strVal val="#ppt_w"/>
                                          </p:val>
                                        </p:tav>
                                      </p:tavLst>
                                    </p:anim>
                                    <p:anim calcmode="lin" valueType="num">
                                      <p:cBhvr>
                                        <p:cTn id="21" dur="300" fill="hold"/>
                                        <p:tgtEl>
                                          <p:spTgt spid="16"/>
                                        </p:tgtEl>
                                        <p:attrNameLst>
                                          <p:attrName>ppt_h</p:attrName>
                                        </p:attrNameLst>
                                      </p:cBhvr>
                                      <p:tavLst>
                                        <p:tav tm="0">
                                          <p:val>
                                            <p:fltVal val="0"/>
                                          </p:val>
                                        </p:tav>
                                        <p:tav tm="100000">
                                          <p:val>
                                            <p:strVal val="#ppt_h"/>
                                          </p:val>
                                        </p:tav>
                                      </p:tavLst>
                                    </p:anim>
                                    <p:animEffect transition="in" filter="fade">
                                      <p:cBhvr>
                                        <p:cTn id="22" dur="300"/>
                                        <p:tgtEl>
                                          <p:spTgt spid="16"/>
                                        </p:tgtEl>
                                      </p:cBhvr>
                                    </p:animEffect>
                                  </p:childTnLst>
                                </p:cTn>
                              </p:par>
                            </p:childTnLst>
                          </p:cTn>
                        </p:par>
                        <p:par>
                          <p:cTn id="23" fill="hold">
                            <p:stCondLst>
                              <p:cond delay="940"/>
                            </p:stCondLst>
                            <p:childTnLst>
                              <p:par>
                                <p:cTn id="24" presetID="2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144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3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300"/>
                                        <p:tgtEl>
                                          <p:spTgt spid="11"/>
                                        </p:tgtEl>
                                      </p:cBhvr>
                                    </p:animEffect>
                                  </p:childTnLst>
                                </p:cTn>
                              </p:par>
                            </p:childTnLst>
                          </p:cTn>
                        </p:par>
                        <p:par>
                          <p:cTn id="34" fill="hold">
                            <p:stCondLst>
                              <p:cond delay="1740"/>
                            </p:stCondLst>
                            <p:childTnLst>
                              <p:par>
                                <p:cTn id="35" presetID="22" presetClass="entr" presetSubtype="4"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par>
                          <p:cTn id="38" fill="hold">
                            <p:stCondLst>
                              <p:cond delay="224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3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300"/>
                                        <p:tgtEl>
                                          <p:spTgt spid="8"/>
                                        </p:tgtEl>
                                      </p:cBhvr>
                                    </p:animEffect>
                                  </p:childTnLst>
                                </p:cTn>
                              </p:par>
                            </p:childTnLst>
                          </p:cTn>
                        </p:par>
                        <p:par>
                          <p:cTn id="45" fill="hold">
                            <p:stCondLst>
                              <p:cond delay="254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040"/>
                            </p:stCondLst>
                            <p:childTnLst>
                              <p:par>
                                <p:cTn id="50" presetID="2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300"/>
                                        <p:tgtEl>
                                          <p:spTgt spid="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300"/>
                                        <p:tgtEl>
                                          <p:spTgt spid="4"/>
                                        </p:tgtEl>
                                      </p:cBhvr>
                                    </p:animEffect>
                                  </p:childTnLst>
                                </p:cTn>
                              </p:par>
                            </p:childTnLst>
                          </p:cTn>
                        </p:par>
                        <p:par>
                          <p:cTn id="56" fill="hold">
                            <p:stCondLst>
                              <p:cond delay="334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3840"/>
                            </p:stCondLst>
                            <p:childTnLst>
                              <p:par>
                                <p:cTn id="61" presetID="22" presetClass="entr" presetSubtype="8"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3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5" grpId="0"/>
      <p:bldP spid="6" grpId="0" animBg="1"/>
      <p:bldP spid="7" grpId="0"/>
      <p:bldP spid="8" grpId="0" animBg="1"/>
      <p:bldP spid="9" grpId="0"/>
      <p:bldP spid="10" grpId="0" animBg="1"/>
      <p:bldP spid="11" grpId="0"/>
      <p:bldP spid="16" grpId="0" animBg="1"/>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a:solidFill>
                  <a:schemeClr val="bg1"/>
                </a:solidFill>
                <a:latin typeface="微软雅黑" pitchFamily="34" charset="-122"/>
                <a:ea typeface="微软雅黑" pitchFamily="34" charset="-122"/>
              </a:rPr>
              <a:t>5.4 </a:t>
            </a:r>
            <a:r>
              <a:rPr lang="zh-CN" altLang="en-US" sz="2000" dirty="0">
                <a:solidFill>
                  <a:schemeClr val="bg1"/>
                </a:solidFill>
                <a:latin typeface="微软雅黑" pitchFamily="34" charset="-122"/>
                <a:ea typeface="微软雅黑" pitchFamily="34" charset="-122"/>
              </a:rPr>
              <a:t>融资主要用途</a:t>
            </a:r>
          </a:p>
        </p:txBody>
      </p:sp>
      <p:sp>
        <p:nvSpPr>
          <p:cNvPr id="19" name="TextBox 18"/>
          <p:cNvSpPr txBox="1"/>
          <p:nvPr/>
        </p:nvSpPr>
        <p:spPr>
          <a:xfrm>
            <a:off x="76994" y="210370"/>
            <a:ext cx="798022" cy="34623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5</a:t>
            </a:r>
            <a:endParaRPr lang="zh-CN" altLang="en-US" dirty="0">
              <a:solidFill>
                <a:schemeClr val="bg1"/>
              </a:solidFill>
              <a:latin typeface="+mj-lt"/>
            </a:endParaRPr>
          </a:p>
        </p:txBody>
      </p:sp>
      <p:sp>
        <p:nvSpPr>
          <p:cNvPr id="17" name="Freeform 26"/>
          <p:cNvSpPr>
            <a:spLocks/>
          </p:cNvSpPr>
          <p:nvPr/>
        </p:nvSpPr>
        <p:spPr bwMode="auto">
          <a:xfrm>
            <a:off x="2689225" y="2342356"/>
            <a:ext cx="1835150" cy="2222500"/>
          </a:xfrm>
          <a:custGeom>
            <a:avLst/>
            <a:gdLst>
              <a:gd name="T0" fmla="*/ 2147483647 w 3083"/>
              <a:gd name="T1" fmla="*/ 2147483647 h 3732"/>
              <a:gd name="T2" fmla="*/ 2147483647 w 3083"/>
              <a:gd name="T3" fmla="*/ 0 h 3732"/>
              <a:gd name="T4" fmla="*/ 0 w 3083"/>
              <a:gd name="T5" fmla="*/ 2147483647 h 3732"/>
              <a:gd name="T6" fmla="*/ 2147483647 w 3083"/>
              <a:gd name="T7" fmla="*/ 2147483647 h 3732"/>
              <a:gd name="T8" fmla="*/ 2147483647 w 3083"/>
              <a:gd name="T9" fmla="*/ 2147483647 h 3732"/>
              <a:gd name="T10" fmla="*/ 2147483647 w 3083"/>
              <a:gd name="T11" fmla="*/ 2147483647 h 3732"/>
              <a:gd name="T12" fmla="*/ 2147483647 w 3083"/>
              <a:gd name="T13" fmla="*/ 2147483647 h 37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3" h="3732">
                <a:moveTo>
                  <a:pt x="2314" y="1535"/>
                </a:moveTo>
                <a:cubicBezTo>
                  <a:pt x="1721" y="1254"/>
                  <a:pt x="1295" y="680"/>
                  <a:pt x="1220" y="0"/>
                </a:cubicBezTo>
                <a:cubicBezTo>
                  <a:pt x="506" y="284"/>
                  <a:pt x="0" y="982"/>
                  <a:pt x="0" y="1798"/>
                </a:cubicBezTo>
                <a:cubicBezTo>
                  <a:pt x="0" y="2867"/>
                  <a:pt x="867" y="3732"/>
                  <a:pt x="1935" y="3732"/>
                </a:cubicBezTo>
                <a:cubicBezTo>
                  <a:pt x="2365" y="3732"/>
                  <a:pt x="2762" y="3592"/>
                  <a:pt x="3083" y="3355"/>
                </a:cubicBezTo>
                <a:cubicBezTo>
                  <a:pt x="2606" y="3003"/>
                  <a:pt x="2296" y="2437"/>
                  <a:pt x="2296" y="1798"/>
                </a:cubicBezTo>
                <a:cubicBezTo>
                  <a:pt x="2296" y="1709"/>
                  <a:pt x="2302" y="1621"/>
                  <a:pt x="2314" y="1535"/>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endParaRPr lang="zh-CN" altLang="en-US" sz="2000" b="0" kern="0" dirty="0">
              <a:solidFill>
                <a:srgbClr val="4D4D4D"/>
              </a:solidFill>
              <a:latin typeface="微软雅黑" pitchFamily="34" charset="-122"/>
              <a:ea typeface="微软雅黑" pitchFamily="34" charset="-122"/>
            </a:endParaRPr>
          </a:p>
        </p:txBody>
      </p:sp>
      <p:sp>
        <p:nvSpPr>
          <p:cNvPr id="20" name="Freeform 23"/>
          <p:cNvSpPr>
            <a:spLocks/>
          </p:cNvSpPr>
          <p:nvPr/>
        </p:nvSpPr>
        <p:spPr bwMode="auto">
          <a:xfrm>
            <a:off x="3408363" y="1062831"/>
            <a:ext cx="2303462" cy="1423988"/>
          </a:xfrm>
          <a:custGeom>
            <a:avLst/>
            <a:gdLst>
              <a:gd name="T0" fmla="*/ 2147483647 w 3871"/>
              <a:gd name="T1" fmla="*/ 2147483647 h 2391"/>
              <a:gd name="T2" fmla="*/ 2147483647 w 3871"/>
              <a:gd name="T3" fmla="*/ 2147483647 h 2391"/>
              <a:gd name="T4" fmla="*/ 2147483647 w 3871"/>
              <a:gd name="T5" fmla="*/ 2147483647 h 2391"/>
              <a:gd name="T6" fmla="*/ 2147483647 w 3871"/>
              <a:gd name="T7" fmla="*/ 2147483647 h 2391"/>
              <a:gd name="T8" fmla="*/ 2147483647 w 3871"/>
              <a:gd name="T9" fmla="*/ 0 h 2391"/>
              <a:gd name="T10" fmla="*/ 0 w 3871"/>
              <a:gd name="T11" fmla="*/ 2147483647 h 2391"/>
              <a:gd name="T12" fmla="*/ 2147483647 w 3871"/>
              <a:gd name="T13" fmla="*/ 2147483647 h 2391"/>
              <a:gd name="T14" fmla="*/ 2147483647 w 3871"/>
              <a:gd name="T15" fmla="*/ 2147483647 h 2391"/>
              <a:gd name="T16" fmla="*/ 2147483647 w 3871"/>
              <a:gd name="T17" fmla="*/ 2147483647 h 2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71" h="2391">
                <a:moveTo>
                  <a:pt x="1875" y="2391"/>
                </a:moveTo>
                <a:cubicBezTo>
                  <a:pt x="2196" y="2154"/>
                  <a:pt x="2593" y="2014"/>
                  <a:pt x="3023" y="2014"/>
                </a:cubicBezTo>
                <a:cubicBezTo>
                  <a:pt x="3321" y="2014"/>
                  <a:pt x="3602" y="2081"/>
                  <a:pt x="3854" y="2200"/>
                </a:cubicBezTo>
                <a:cubicBezTo>
                  <a:pt x="3865" y="2114"/>
                  <a:pt x="3871" y="2026"/>
                  <a:pt x="3871" y="1936"/>
                </a:cubicBezTo>
                <a:cubicBezTo>
                  <a:pt x="3871" y="867"/>
                  <a:pt x="3005" y="0"/>
                  <a:pt x="1936" y="0"/>
                </a:cubicBezTo>
                <a:cubicBezTo>
                  <a:pt x="867" y="0"/>
                  <a:pt x="0" y="867"/>
                  <a:pt x="0" y="1936"/>
                </a:cubicBezTo>
                <a:cubicBezTo>
                  <a:pt x="0" y="2009"/>
                  <a:pt x="4" y="2080"/>
                  <a:pt x="12" y="2150"/>
                </a:cubicBezTo>
                <a:cubicBezTo>
                  <a:pt x="233" y="2062"/>
                  <a:pt x="474" y="2014"/>
                  <a:pt x="727" y="2014"/>
                </a:cubicBezTo>
                <a:cubicBezTo>
                  <a:pt x="1157" y="2014"/>
                  <a:pt x="1554" y="2154"/>
                  <a:pt x="1875" y="2391"/>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endParaRPr lang="zh-CN" altLang="en-US" sz="2000" b="0" kern="0" dirty="0">
              <a:solidFill>
                <a:srgbClr val="4D4D4D"/>
              </a:solidFill>
              <a:latin typeface="微软雅黑" pitchFamily="34" charset="-122"/>
              <a:ea typeface="微软雅黑" pitchFamily="34" charset="-122"/>
            </a:endParaRPr>
          </a:p>
        </p:txBody>
      </p:sp>
      <p:cxnSp>
        <p:nvCxnSpPr>
          <p:cNvPr id="21" name="直接连接符 20"/>
          <p:cNvCxnSpPr>
            <a:cxnSpLocks noChangeShapeType="1"/>
          </p:cNvCxnSpPr>
          <p:nvPr/>
        </p:nvCxnSpPr>
        <p:spPr bwMode="auto">
          <a:xfrm>
            <a:off x="431800" y="2083594"/>
            <a:ext cx="2879725"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22" name="AutoShape 14"/>
          <p:cNvSpPr>
            <a:spLocks noChangeAspect="1" noChangeArrowheads="1" noTextEdit="1"/>
          </p:cNvSpPr>
          <p:nvPr/>
        </p:nvSpPr>
        <p:spPr bwMode="auto">
          <a:xfrm>
            <a:off x="2674938" y="1048544"/>
            <a:ext cx="3698875"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b="0" kern="0" dirty="0">
              <a:solidFill>
                <a:sysClr val="windowText" lastClr="000000"/>
              </a:solidFill>
              <a:latin typeface="Impact" pitchFamily="34" charset="0"/>
              <a:ea typeface="微软雅黑" pitchFamily="34" charset="-122"/>
            </a:endParaRPr>
          </a:p>
        </p:txBody>
      </p:sp>
      <p:sp>
        <p:nvSpPr>
          <p:cNvPr id="23" name="Freeform 17"/>
          <p:cNvSpPr>
            <a:spLocks/>
          </p:cNvSpPr>
          <p:nvPr/>
        </p:nvSpPr>
        <p:spPr bwMode="auto">
          <a:xfrm>
            <a:off x="4524375" y="2372519"/>
            <a:ext cx="1835150" cy="2192337"/>
          </a:xfrm>
          <a:custGeom>
            <a:avLst/>
            <a:gdLst>
              <a:gd name="T0" fmla="*/ 0 w 3084"/>
              <a:gd name="T1" fmla="*/ 3305 h 3682"/>
              <a:gd name="T2" fmla="*/ 1148 w 3084"/>
              <a:gd name="T3" fmla="*/ 3682 h 3682"/>
              <a:gd name="T4" fmla="*/ 3084 w 3084"/>
              <a:gd name="T5" fmla="*/ 1748 h 3682"/>
              <a:gd name="T6" fmla="*/ 1979 w 3084"/>
              <a:gd name="T7" fmla="*/ 0 h 3682"/>
              <a:gd name="T8" fmla="*/ 775 w 3084"/>
              <a:gd name="T9" fmla="*/ 1536 h 3682"/>
              <a:gd name="T10" fmla="*/ 786 w 3084"/>
              <a:gd name="T11" fmla="*/ 1748 h 3682"/>
              <a:gd name="T12" fmla="*/ 0 w 3084"/>
              <a:gd name="T13" fmla="*/ 3305 h 3682"/>
            </a:gdLst>
            <a:ahLst/>
            <a:cxnLst>
              <a:cxn ang="0">
                <a:pos x="T0" y="T1"/>
              </a:cxn>
              <a:cxn ang="0">
                <a:pos x="T2" y="T3"/>
              </a:cxn>
              <a:cxn ang="0">
                <a:pos x="T4" y="T5"/>
              </a:cxn>
              <a:cxn ang="0">
                <a:pos x="T6" y="T7"/>
              </a:cxn>
              <a:cxn ang="0">
                <a:pos x="T8" y="T9"/>
              </a:cxn>
              <a:cxn ang="0">
                <a:pos x="T10" y="T11"/>
              </a:cxn>
              <a:cxn ang="0">
                <a:pos x="T12" y="T13"/>
              </a:cxn>
            </a:cxnLst>
            <a:rect l="0" t="0" r="r" b="b"/>
            <a:pathLst>
              <a:path w="3084" h="3682">
                <a:moveTo>
                  <a:pt x="0" y="3305"/>
                </a:moveTo>
                <a:cubicBezTo>
                  <a:pt x="321" y="3542"/>
                  <a:pt x="718" y="3682"/>
                  <a:pt x="1148" y="3682"/>
                </a:cubicBezTo>
                <a:cubicBezTo>
                  <a:pt x="2218" y="3682"/>
                  <a:pt x="3084" y="2817"/>
                  <a:pt x="3084" y="1748"/>
                </a:cubicBezTo>
                <a:cubicBezTo>
                  <a:pt x="3084" y="976"/>
                  <a:pt x="2632" y="311"/>
                  <a:pt x="1979" y="0"/>
                </a:cubicBezTo>
                <a:cubicBezTo>
                  <a:pt x="1883" y="701"/>
                  <a:pt x="1412" y="1283"/>
                  <a:pt x="775" y="1536"/>
                </a:cubicBezTo>
                <a:cubicBezTo>
                  <a:pt x="782" y="1606"/>
                  <a:pt x="786" y="1676"/>
                  <a:pt x="786" y="1748"/>
                </a:cubicBezTo>
                <a:cubicBezTo>
                  <a:pt x="786" y="2387"/>
                  <a:pt x="477" y="2953"/>
                  <a:pt x="0" y="3305"/>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b="0" kern="0" dirty="0">
              <a:solidFill>
                <a:sysClr val="window" lastClr="FFFFFF"/>
              </a:solidFill>
              <a:latin typeface="Impact" pitchFamily="34" charset="0"/>
              <a:ea typeface="微软雅黑" pitchFamily="34" charset="-122"/>
            </a:endParaRPr>
          </a:p>
        </p:txBody>
      </p:sp>
      <p:sp>
        <p:nvSpPr>
          <p:cNvPr id="24" name="Freeform 20"/>
          <p:cNvSpPr>
            <a:spLocks/>
          </p:cNvSpPr>
          <p:nvPr/>
        </p:nvSpPr>
        <p:spPr bwMode="auto">
          <a:xfrm>
            <a:off x="4524375" y="2261394"/>
            <a:ext cx="1177925" cy="1025525"/>
          </a:xfrm>
          <a:custGeom>
            <a:avLst/>
            <a:gdLst>
              <a:gd name="T0" fmla="*/ 0 w 1979"/>
              <a:gd name="T1" fmla="*/ 377 h 1722"/>
              <a:gd name="T2" fmla="*/ 775 w 1979"/>
              <a:gd name="T3" fmla="*/ 1722 h 1722"/>
              <a:gd name="T4" fmla="*/ 1979 w 1979"/>
              <a:gd name="T5" fmla="*/ 186 h 1722"/>
              <a:gd name="T6" fmla="*/ 1148 w 1979"/>
              <a:gd name="T7" fmla="*/ 0 h 1722"/>
              <a:gd name="T8" fmla="*/ 0 w 1979"/>
              <a:gd name="T9" fmla="*/ 377 h 1722"/>
            </a:gdLst>
            <a:ahLst/>
            <a:cxnLst>
              <a:cxn ang="0">
                <a:pos x="T0" y="T1"/>
              </a:cxn>
              <a:cxn ang="0">
                <a:pos x="T2" y="T3"/>
              </a:cxn>
              <a:cxn ang="0">
                <a:pos x="T4" y="T5"/>
              </a:cxn>
              <a:cxn ang="0">
                <a:pos x="T6" y="T7"/>
              </a:cxn>
              <a:cxn ang="0">
                <a:pos x="T8" y="T9"/>
              </a:cxn>
            </a:cxnLst>
            <a:rect l="0" t="0" r="r" b="b"/>
            <a:pathLst>
              <a:path w="1979" h="1722">
                <a:moveTo>
                  <a:pt x="0" y="377"/>
                </a:moveTo>
                <a:cubicBezTo>
                  <a:pt x="423" y="690"/>
                  <a:pt x="715" y="1171"/>
                  <a:pt x="775" y="1722"/>
                </a:cubicBezTo>
                <a:cubicBezTo>
                  <a:pt x="1412" y="1469"/>
                  <a:pt x="1883" y="887"/>
                  <a:pt x="1979" y="186"/>
                </a:cubicBezTo>
                <a:cubicBezTo>
                  <a:pt x="1727" y="67"/>
                  <a:pt x="1446" y="0"/>
                  <a:pt x="1148" y="0"/>
                </a:cubicBezTo>
                <a:cubicBezTo>
                  <a:pt x="718" y="0"/>
                  <a:pt x="321" y="140"/>
                  <a:pt x="0" y="377"/>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sp>
        <p:nvSpPr>
          <p:cNvPr id="25" name="Freeform 29"/>
          <p:cNvSpPr>
            <a:spLocks/>
          </p:cNvSpPr>
          <p:nvPr/>
        </p:nvSpPr>
        <p:spPr bwMode="auto">
          <a:xfrm>
            <a:off x="3414713" y="2261394"/>
            <a:ext cx="1109662" cy="995362"/>
          </a:xfrm>
          <a:custGeom>
            <a:avLst/>
            <a:gdLst>
              <a:gd name="T0" fmla="*/ 2147483647 w 1863"/>
              <a:gd name="T1" fmla="*/ 2147483647 h 1671"/>
              <a:gd name="T2" fmla="*/ 2147483647 w 1863"/>
              <a:gd name="T3" fmla="*/ 2147483647 h 1671"/>
              <a:gd name="T4" fmla="*/ 2147483647 w 1863"/>
              <a:gd name="T5" fmla="*/ 0 h 1671"/>
              <a:gd name="T6" fmla="*/ 0 w 1863"/>
              <a:gd name="T7" fmla="*/ 2147483647 h 1671"/>
              <a:gd name="T8" fmla="*/ 2147483647 w 1863"/>
              <a:gd name="T9" fmla="*/ 2147483647 h 16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3" h="1671">
                <a:moveTo>
                  <a:pt x="1094" y="1671"/>
                </a:moveTo>
                <a:cubicBezTo>
                  <a:pt x="1166" y="1142"/>
                  <a:pt x="1452" y="680"/>
                  <a:pt x="1863" y="377"/>
                </a:cubicBezTo>
                <a:cubicBezTo>
                  <a:pt x="1542" y="140"/>
                  <a:pt x="1145" y="0"/>
                  <a:pt x="715" y="0"/>
                </a:cubicBezTo>
                <a:cubicBezTo>
                  <a:pt x="462" y="0"/>
                  <a:pt x="221" y="48"/>
                  <a:pt x="0" y="136"/>
                </a:cubicBezTo>
                <a:cubicBezTo>
                  <a:pt x="75" y="816"/>
                  <a:pt x="501" y="1390"/>
                  <a:pt x="1094" y="1671"/>
                </a:cubicBezTo>
              </a:path>
            </a:pathLst>
          </a:custGeom>
          <a:solidFill>
            <a:sysClr val="window" lastClr="FFFFFF">
              <a:lumMod val="95000"/>
            </a:sysClr>
          </a:soli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fontAlgn="auto">
              <a:spcBef>
                <a:spcPts val="0"/>
              </a:spcBef>
              <a:spcAft>
                <a:spcPts val="0"/>
              </a:spcAft>
              <a:defRPr/>
            </a:pPr>
            <a:endParaRPr lang="zh-CN" altLang="en-US" b="0" kern="0" dirty="0">
              <a:solidFill>
                <a:sysClr val="windowText" lastClr="000000"/>
              </a:solidFill>
              <a:latin typeface="Impact" pitchFamily="34" charset="0"/>
              <a:ea typeface="微软雅黑" pitchFamily="34" charset="-122"/>
            </a:endParaRPr>
          </a:p>
        </p:txBody>
      </p:sp>
      <p:sp>
        <p:nvSpPr>
          <p:cNvPr id="26" name="Freeform 35"/>
          <p:cNvSpPr>
            <a:spLocks/>
          </p:cNvSpPr>
          <p:nvPr/>
        </p:nvSpPr>
        <p:spPr bwMode="auto">
          <a:xfrm>
            <a:off x="4056063" y="3256756"/>
            <a:ext cx="936625" cy="1084263"/>
          </a:xfrm>
          <a:custGeom>
            <a:avLst/>
            <a:gdLst>
              <a:gd name="T0" fmla="*/ 18 w 1573"/>
              <a:gd name="T1" fmla="*/ 0 h 1820"/>
              <a:gd name="T2" fmla="*/ 0 w 1573"/>
              <a:gd name="T3" fmla="*/ 263 h 1820"/>
              <a:gd name="T4" fmla="*/ 787 w 1573"/>
              <a:gd name="T5" fmla="*/ 1820 h 1820"/>
              <a:gd name="T6" fmla="*/ 1573 w 1573"/>
              <a:gd name="T7" fmla="*/ 263 h 1820"/>
              <a:gd name="T8" fmla="*/ 1562 w 1573"/>
              <a:gd name="T9" fmla="*/ 51 h 1820"/>
              <a:gd name="T10" fmla="*/ 848 w 1573"/>
              <a:gd name="T11" fmla="*/ 187 h 1820"/>
              <a:gd name="T12" fmla="*/ 18 w 1573"/>
              <a:gd name="T13" fmla="*/ 0 h 1820"/>
            </a:gdLst>
            <a:ahLst/>
            <a:cxnLst>
              <a:cxn ang="0">
                <a:pos x="T0" y="T1"/>
              </a:cxn>
              <a:cxn ang="0">
                <a:pos x="T2" y="T3"/>
              </a:cxn>
              <a:cxn ang="0">
                <a:pos x="T4" y="T5"/>
              </a:cxn>
              <a:cxn ang="0">
                <a:pos x="T6" y="T7"/>
              </a:cxn>
              <a:cxn ang="0">
                <a:pos x="T8" y="T9"/>
              </a:cxn>
              <a:cxn ang="0">
                <a:pos x="T10" y="T11"/>
              </a:cxn>
              <a:cxn ang="0">
                <a:pos x="T12" y="T13"/>
              </a:cxn>
            </a:cxnLst>
            <a:rect l="0" t="0" r="r" b="b"/>
            <a:pathLst>
              <a:path w="1573" h="1820">
                <a:moveTo>
                  <a:pt x="18" y="0"/>
                </a:moveTo>
                <a:cubicBezTo>
                  <a:pt x="6" y="86"/>
                  <a:pt x="0" y="174"/>
                  <a:pt x="0" y="263"/>
                </a:cubicBezTo>
                <a:cubicBezTo>
                  <a:pt x="0" y="902"/>
                  <a:pt x="310" y="1468"/>
                  <a:pt x="787" y="1820"/>
                </a:cubicBezTo>
                <a:cubicBezTo>
                  <a:pt x="1264" y="1468"/>
                  <a:pt x="1573" y="902"/>
                  <a:pt x="1573" y="263"/>
                </a:cubicBezTo>
                <a:cubicBezTo>
                  <a:pt x="1573" y="191"/>
                  <a:pt x="1569" y="121"/>
                  <a:pt x="1562" y="51"/>
                </a:cubicBezTo>
                <a:cubicBezTo>
                  <a:pt x="1341" y="139"/>
                  <a:pt x="1100" y="187"/>
                  <a:pt x="848" y="187"/>
                </a:cubicBezTo>
                <a:cubicBezTo>
                  <a:pt x="551" y="187"/>
                  <a:pt x="269" y="120"/>
                  <a:pt x="18" y="0"/>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sp>
        <p:nvSpPr>
          <p:cNvPr id="27" name="Freeform 32"/>
          <p:cNvSpPr>
            <a:spLocks/>
          </p:cNvSpPr>
          <p:nvPr/>
        </p:nvSpPr>
        <p:spPr bwMode="auto">
          <a:xfrm>
            <a:off x="4067175" y="2486819"/>
            <a:ext cx="919163" cy="881062"/>
          </a:xfrm>
          <a:custGeom>
            <a:avLst/>
            <a:gdLst>
              <a:gd name="T0" fmla="*/ 0 w 1544"/>
              <a:gd name="T1" fmla="*/ 1294 h 1481"/>
              <a:gd name="T2" fmla="*/ 830 w 1544"/>
              <a:gd name="T3" fmla="*/ 1481 h 1481"/>
              <a:gd name="T4" fmla="*/ 1544 w 1544"/>
              <a:gd name="T5" fmla="*/ 1345 h 1481"/>
              <a:gd name="T6" fmla="*/ 769 w 1544"/>
              <a:gd name="T7" fmla="*/ 0 h 1481"/>
              <a:gd name="T8" fmla="*/ 0 w 1544"/>
              <a:gd name="T9" fmla="*/ 1294 h 1481"/>
            </a:gdLst>
            <a:ahLst/>
            <a:cxnLst>
              <a:cxn ang="0">
                <a:pos x="T0" y="T1"/>
              </a:cxn>
              <a:cxn ang="0">
                <a:pos x="T2" y="T3"/>
              </a:cxn>
              <a:cxn ang="0">
                <a:pos x="T4" y="T5"/>
              </a:cxn>
              <a:cxn ang="0">
                <a:pos x="T6" y="T7"/>
              </a:cxn>
              <a:cxn ang="0">
                <a:pos x="T8" y="T9"/>
              </a:cxn>
            </a:cxnLst>
            <a:rect l="0" t="0" r="r" b="b"/>
            <a:pathLst>
              <a:path w="1544" h="1481">
                <a:moveTo>
                  <a:pt x="0" y="1294"/>
                </a:moveTo>
                <a:cubicBezTo>
                  <a:pt x="251" y="1414"/>
                  <a:pt x="533" y="1481"/>
                  <a:pt x="830" y="1481"/>
                </a:cubicBezTo>
                <a:cubicBezTo>
                  <a:pt x="1082" y="1481"/>
                  <a:pt x="1323" y="1433"/>
                  <a:pt x="1544" y="1345"/>
                </a:cubicBezTo>
                <a:cubicBezTo>
                  <a:pt x="1484" y="794"/>
                  <a:pt x="1192" y="313"/>
                  <a:pt x="769" y="0"/>
                </a:cubicBezTo>
                <a:cubicBezTo>
                  <a:pt x="358" y="303"/>
                  <a:pt x="72" y="765"/>
                  <a:pt x="0" y="1294"/>
                </a:cubicBezTo>
              </a:path>
            </a:pathLst>
          </a:custGeo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81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b="0" kern="0" dirty="0">
              <a:solidFill>
                <a:sysClr val="window" lastClr="FFFFFF"/>
              </a:solidFill>
              <a:latin typeface="Impact" pitchFamily="34" charset="0"/>
              <a:ea typeface="微软雅黑" pitchFamily="34" charset="-122"/>
            </a:endParaRPr>
          </a:p>
        </p:txBody>
      </p:sp>
      <p:cxnSp>
        <p:nvCxnSpPr>
          <p:cNvPr id="28" name="直接连接符 5"/>
          <p:cNvCxnSpPr>
            <a:cxnSpLocks noChangeShapeType="1"/>
          </p:cNvCxnSpPr>
          <p:nvPr/>
        </p:nvCxnSpPr>
        <p:spPr bwMode="auto">
          <a:xfrm>
            <a:off x="5832475" y="2083594"/>
            <a:ext cx="2879725" cy="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29" name="TextBox 35"/>
          <p:cNvSpPr txBox="1">
            <a:spLocks noChangeArrowheads="1"/>
          </p:cNvSpPr>
          <p:nvPr/>
        </p:nvSpPr>
        <p:spPr bwMode="auto">
          <a:xfrm>
            <a:off x="3810794" y="1463320"/>
            <a:ext cx="137398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2000" kern="0" dirty="0">
                <a:solidFill>
                  <a:schemeClr val="tx1">
                    <a:lumMod val="95000"/>
                    <a:lumOff val="5000"/>
                  </a:schemeClr>
                </a:solidFill>
                <a:latin typeface="微软雅黑" pitchFamily="34" charset="-122"/>
                <a:ea typeface="微软雅黑" pitchFamily="34" charset="-122"/>
              </a:rPr>
              <a:t>融资用途</a:t>
            </a:r>
            <a:endParaRPr lang="zh-CN" altLang="en-US" sz="2000" b="0" kern="0" dirty="0">
              <a:solidFill>
                <a:schemeClr val="tx1">
                  <a:lumMod val="95000"/>
                  <a:lumOff val="5000"/>
                </a:schemeClr>
              </a:solidFill>
              <a:latin typeface="微软雅黑" pitchFamily="34" charset="-122"/>
              <a:ea typeface="微软雅黑" pitchFamily="34" charset="-122"/>
            </a:endParaRPr>
          </a:p>
        </p:txBody>
      </p:sp>
      <p:sp>
        <p:nvSpPr>
          <p:cNvPr id="30" name="TextBox 35"/>
          <p:cNvSpPr txBox="1">
            <a:spLocks noChangeArrowheads="1"/>
          </p:cNvSpPr>
          <p:nvPr/>
        </p:nvSpPr>
        <p:spPr bwMode="auto">
          <a:xfrm>
            <a:off x="4648994" y="3309481"/>
            <a:ext cx="1981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2000" kern="0" dirty="0" smtClean="0">
                <a:solidFill>
                  <a:sysClr val="window" lastClr="FFFFFF"/>
                </a:solidFill>
                <a:latin typeface="微软雅黑" pitchFamily="34" charset="-122"/>
                <a:ea typeface="微软雅黑" pitchFamily="34" charset="-122"/>
              </a:rPr>
              <a:t>融资用</a:t>
            </a:r>
            <a:r>
              <a:rPr lang="zh-CN" altLang="en-US" sz="2000" kern="0" dirty="0">
                <a:solidFill>
                  <a:sysClr val="window" lastClr="FFFFFF"/>
                </a:solidFill>
                <a:latin typeface="微软雅黑" pitchFamily="34" charset="-122"/>
                <a:ea typeface="微软雅黑" pitchFamily="34" charset="-122"/>
              </a:rPr>
              <a:t>途</a:t>
            </a:r>
            <a:endParaRPr lang="zh-CN" altLang="en-US" sz="2000" b="0" kern="0" dirty="0">
              <a:solidFill>
                <a:sysClr val="window" lastClr="FFFFFF"/>
              </a:solidFill>
              <a:latin typeface="微软雅黑" pitchFamily="34" charset="-122"/>
              <a:ea typeface="微软雅黑" pitchFamily="34" charset="-122"/>
            </a:endParaRPr>
          </a:p>
        </p:txBody>
      </p:sp>
      <p:sp>
        <p:nvSpPr>
          <p:cNvPr id="31" name="TextBox 35"/>
          <p:cNvSpPr txBox="1">
            <a:spLocks noChangeArrowheads="1"/>
          </p:cNvSpPr>
          <p:nvPr/>
        </p:nvSpPr>
        <p:spPr bwMode="auto">
          <a:xfrm>
            <a:off x="2743994" y="3313946"/>
            <a:ext cx="1295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50000"/>
              </a:lnSpc>
              <a:spcBef>
                <a:spcPts val="0"/>
              </a:spcBef>
              <a:spcAft>
                <a:spcPts val="0"/>
              </a:spcAft>
              <a:defRPr/>
            </a:pPr>
            <a:r>
              <a:rPr lang="zh-CN" altLang="en-US" sz="2000" b="0" kern="0" dirty="0" smtClean="0">
                <a:solidFill>
                  <a:schemeClr val="tx1">
                    <a:lumMod val="95000"/>
                    <a:lumOff val="5000"/>
                  </a:schemeClr>
                </a:solidFill>
                <a:latin typeface="微软雅黑" pitchFamily="34" charset="-122"/>
                <a:ea typeface="微软雅黑" pitchFamily="34" charset="-122"/>
              </a:rPr>
              <a:t>融资用途</a:t>
            </a:r>
            <a:endParaRPr lang="zh-CN" altLang="en-US" sz="2000" b="0" kern="0" dirty="0">
              <a:solidFill>
                <a:schemeClr val="tx1">
                  <a:lumMod val="95000"/>
                  <a:lumOff val="5000"/>
                </a:schemeClr>
              </a:solidFill>
              <a:latin typeface="微软雅黑" pitchFamily="34" charset="-122"/>
              <a:ea typeface="微软雅黑" pitchFamily="34" charset="-122"/>
            </a:endParaRPr>
          </a:p>
        </p:txBody>
      </p:sp>
      <p:sp>
        <p:nvSpPr>
          <p:cNvPr id="32" name="TextBox 31"/>
          <p:cNvSpPr txBox="1"/>
          <p:nvPr/>
        </p:nvSpPr>
        <p:spPr bwMode="auto">
          <a:xfrm>
            <a:off x="6983413" y="2253456"/>
            <a:ext cx="1728787" cy="1200150"/>
          </a:xfrm>
          <a:prstGeom prst="rect">
            <a:avLst/>
          </a:prstGeom>
          <a:noFill/>
        </p:spPr>
        <p:txBody>
          <a:bodyPr>
            <a:spAutoFit/>
          </a:bodyPr>
          <a:lstStyle/>
          <a:p>
            <a:pPr algn="ctr" fontAlgn="auto">
              <a:lnSpc>
                <a:spcPct val="150000"/>
              </a:lnSpc>
              <a:spcBef>
                <a:spcPts val="0"/>
              </a:spcBef>
              <a:spcAft>
                <a:spcPts val="0"/>
              </a:spcAft>
              <a:defRPr/>
            </a:pPr>
            <a:r>
              <a:rPr lang="zh-CN" altLang="en-US" sz="1200" b="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3" name="TextBox 32"/>
          <p:cNvSpPr txBox="1"/>
          <p:nvPr/>
        </p:nvSpPr>
        <p:spPr bwMode="auto">
          <a:xfrm>
            <a:off x="431800" y="2253456"/>
            <a:ext cx="1728788" cy="1200150"/>
          </a:xfrm>
          <a:prstGeom prst="rect">
            <a:avLst/>
          </a:prstGeom>
          <a:noFill/>
        </p:spPr>
        <p:txBody>
          <a:bodyPr>
            <a:spAutoFit/>
          </a:bodyPr>
          <a:lstStyle/>
          <a:p>
            <a:pPr algn="ctr" fontAlgn="auto">
              <a:lnSpc>
                <a:spcPct val="150000"/>
              </a:lnSpc>
              <a:spcBef>
                <a:spcPts val="0"/>
              </a:spcBef>
              <a:spcAft>
                <a:spcPts val="0"/>
              </a:spcAft>
              <a:defRPr/>
            </a:pPr>
            <a:r>
              <a:rPr lang="zh-CN" altLang="en-US" sz="1200" b="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21793663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720"/>
                            </p:stCondLst>
                            <p:childTnLst>
                              <p:par>
                                <p:cTn id="13" presetID="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childTnLst>
                          </p:cTn>
                        </p:par>
                        <p:par>
                          <p:cTn id="57" fill="hold">
                            <p:stCondLst>
                              <p:cond delay="122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500"/>
                                        <p:tgtEl>
                                          <p:spTgt spid="33"/>
                                        </p:tgtEl>
                                      </p:cBhvr>
                                    </p:animEffect>
                                  </p:childTnLst>
                                </p:cTn>
                              </p:par>
                              <p:par>
                                <p:cTn id="61" presetID="22" presetClass="entr" presetSubtype="2"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right)">
                                      <p:cBhvr>
                                        <p:cTn id="63" dur="500"/>
                                        <p:tgtEl>
                                          <p:spTgt spid="21"/>
                                        </p:tgtEl>
                                      </p:cBhvr>
                                    </p:animEffect>
                                  </p:childTnLst>
                                </p:cTn>
                              </p:par>
                            </p:childTnLst>
                          </p:cTn>
                        </p:par>
                        <p:par>
                          <p:cTn id="64" fill="hold">
                            <p:stCondLst>
                              <p:cond delay="1720"/>
                            </p:stCondLst>
                            <p:childTnLst>
                              <p:par>
                                <p:cTn id="65" presetID="2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P spid="30" grpId="0"/>
      <p:bldP spid="31" grpId="0"/>
      <p:bldP spid="32" grpId="0"/>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80" name="图片 7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941732"/>
            <a:ext cx="9145587" cy="3200955"/>
          </a:xfrm>
          <a:prstGeom prst="rect">
            <a:avLst/>
          </a:prstGeom>
        </p:spPr>
      </p:pic>
      <p:sp>
        <p:nvSpPr>
          <p:cNvPr id="19" name="Freeform 6"/>
          <p:cNvSpPr>
            <a:spLocks noEditPoints="1"/>
          </p:cNvSpPr>
          <p:nvPr/>
        </p:nvSpPr>
        <p:spPr bwMode="auto">
          <a:xfrm>
            <a:off x="3280594" y="1939532"/>
            <a:ext cx="2584400" cy="1297546"/>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4" name="Freeform 5"/>
          <p:cNvSpPr>
            <a:spLocks/>
          </p:cNvSpPr>
          <p:nvPr/>
        </p:nvSpPr>
        <p:spPr bwMode="auto">
          <a:xfrm>
            <a:off x="4572395" y="646163"/>
            <a:ext cx="646198" cy="1293369"/>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567603" y="641369"/>
            <a:ext cx="655783" cy="1302956"/>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6" name="Freeform 7"/>
          <p:cNvSpPr>
            <a:spLocks/>
          </p:cNvSpPr>
          <p:nvPr/>
        </p:nvSpPr>
        <p:spPr bwMode="auto">
          <a:xfrm>
            <a:off x="4572395" y="819517"/>
            <a:ext cx="1119863" cy="1120015"/>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7" name="Freeform 8"/>
          <p:cNvSpPr>
            <a:spLocks noEditPoints="1"/>
          </p:cNvSpPr>
          <p:nvPr/>
        </p:nvSpPr>
        <p:spPr bwMode="auto">
          <a:xfrm>
            <a:off x="4567602" y="814724"/>
            <a:ext cx="1129449" cy="1129601"/>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8" name="Freeform 9"/>
          <p:cNvSpPr>
            <a:spLocks/>
          </p:cNvSpPr>
          <p:nvPr/>
        </p:nvSpPr>
        <p:spPr bwMode="auto">
          <a:xfrm>
            <a:off x="4572395" y="1292448"/>
            <a:ext cx="1293195" cy="647084"/>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rgbClr val="0070C0"/>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49" name="Freeform 10"/>
          <p:cNvSpPr>
            <a:spLocks noEditPoints="1"/>
          </p:cNvSpPr>
          <p:nvPr/>
        </p:nvSpPr>
        <p:spPr bwMode="auto">
          <a:xfrm>
            <a:off x="4567602" y="1288453"/>
            <a:ext cx="1302780" cy="655872"/>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0" name="Freeform 23"/>
          <p:cNvSpPr>
            <a:spLocks/>
          </p:cNvSpPr>
          <p:nvPr/>
        </p:nvSpPr>
        <p:spPr bwMode="auto">
          <a:xfrm>
            <a:off x="3279200" y="1292448"/>
            <a:ext cx="1293195" cy="647084"/>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1" name="Freeform 24"/>
          <p:cNvSpPr>
            <a:spLocks noEditPoints="1"/>
          </p:cNvSpPr>
          <p:nvPr/>
        </p:nvSpPr>
        <p:spPr bwMode="auto">
          <a:xfrm>
            <a:off x="3275207" y="1288453"/>
            <a:ext cx="1301981" cy="655872"/>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2" name="Freeform 25"/>
          <p:cNvSpPr>
            <a:spLocks/>
          </p:cNvSpPr>
          <p:nvPr/>
        </p:nvSpPr>
        <p:spPr bwMode="auto">
          <a:xfrm>
            <a:off x="3452532" y="819517"/>
            <a:ext cx="1119863" cy="1120015"/>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3" name="Freeform 26"/>
          <p:cNvSpPr>
            <a:spLocks noEditPoints="1"/>
          </p:cNvSpPr>
          <p:nvPr/>
        </p:nvSpPr>
        <p:spPr bwMode="auto">
          <a:xfrm>
            <a:off x="3447739" y="814724"/>
            <a:ext cx="1129449" cy="1129601"/>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4" name="Freeform 27"/>
          <p:cNvSpPr>
            <a:spLocks/>
          </p:cNvSpPr>
          <p:nvPr/>
        </p:nvSpPr>
        <p:spPr bwMode="auto">
          <a:xfrm>
            <a:off x="3926198" y="646163"/>
            <a:ext cx="646198" cy="1293369"/>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55" name="Freeform 28"/>
          <p:cNvSpPr>
            <a:spLocks noEditPoints="1"/>
          </p:cNvSpPr>
          <p:nvPr/>
        </p:nvSpPr>
        <p:spPr bwMode="auto">
          <a:xfrm>
            <a:off x="3921405" y="641369"/>
            <a:ext cx="655783" cy="1302956"/>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68589" tIns="34295" rIns="68589" bIns="34295" numCol="1" anchor="t" anchorCtr="0" compatLnSpc="1">
            <a:prstTxWarp prst="textNoShape">
              <a:avLst/>
            </a:prstTxWarp>
          </a:bodyPr>
          <a:lstStyle/>
          <a:p>
            <a:endParaRPr lang="zh-CN" altLang="en-US"/>
          </a:p>
        </p:txBody>
      </p:sp>
      <p:sp>
        <p:nvSpPr>
          <p:cNvPr id="31" name="TextBox 30"/>
          <p:cNvSpPr txBox="1"/>
          <p:nvPr/>
        </p:nvSpPr>
        <p:spPr>
          <a:xfrm>
            <a:off x="2226564" y="3334544"/>
            <a:ext cx="4692459" cy="623440"/>
          </a:xfrm>
          <a:prstGeom prst="rect">
            <a:avLst/>
          </a:prstGeom>
          <a:noFill/>
        </p:spPr>
        <p:txBody>
          <a:bodyPr wrap="square" lIns="68571" tIns="34285" rIns="68571" bIns="34285" rtlCol="0">
            <a:spAutoFit/>
          </a:bodyPr>
          <a:lstStyle/>
          <a:p>
            <a:pPr algn="ctr"/>
            <a:r>
              <a:rPr lang="zh-CN" altLang="en-US" sz="3600" b="1" dirty="0">
                <a:solidFill>
                  <a:schemeClr val="bg1"/>
                </a:solidFill>
                <a:latin typeface="微软雅黑"/>
                <a:ea typeface="微软雅黑"/>
              </a:rPr>
              <a:t>感</a:t>
            </a:r>
            <a:r>
              <a:rPr lang="zh-CN" altLang="en-US" sz="3600" b="1" dirty="0" smtClean="0">
                <a:solidFill>
                  <a:schemeClr val="bg1"/>
                </a:solidFill>
                <a:latin typeface="微软雅黑"/>
                <a:ea typeface="微软雅黑"/>
              </a:rPr>
              <a:t>谢聆</a:t>
            </a:r>
            <a:r>
              <a:rPr lang="zh-CN" altLang="en-US" sz="3600" b="1" dirty="0">
                <a:solidFill>
                  <a:schemeClr val="bg1"/>
                </a:solidFill>
                <a:latin typeface="微软雅黑"/>
                <a:ea typeface="微软雅黑"/>
              </a:rPr>
              <a:t>听</a:t>
            </a:r>
          </a:p>
        </p:txBody>
      </p:sp>
      <p:cxnSp>
        <p:nvCxnSpPr>
          <p:cNvPr id="41" name="直接连接符 40"/>
          <p:cNvCxnSpPr/>
          <p:nvPr/>
        </p:nvCxnSpPr>
        <p:spPr bwMode="auto">
          <a:xfrm>
            <a:off x="1885023" y="3946733"/>
            <a:ext cx="5183451"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8" name="组合 27"/>
          <p:cNvGrpSpPr/>
          <p:nvPr/>
        </p:nvGrpSpPr>
        <p:grpSpPr>
          <a:xfrm>
            <a:off x="4267909" y="2077244"/>
            <a:ext cx="611421" cy="1030110"/>
            <a:chOff x="6982613" y="4660429"/>
            <a:chExt cx="292099" cy="492124"/>
          </a:xfrm>
          <a:solidFill>
            <a:schemeClr val="bg1"/>
          </a:solidFill>
        </p:grpSpPr>
        <p:sp>
          <p:nvSpPr>
            <p:cNvPr id="2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35" name="TextBox 10">
            <a:hlinkClick r:id="rId5"/>
          </p:cNvPr>
          <p:cNvSpPr>
            <a:spLocks noChangeArrowheads="1"/>
          </p:cNvSpPr>
          <p:nvPr/>
        </p:nvSpPr>
        <p:spPr bwMode="auto">
          <a:xfrm>
            <a:off x="5199042" y="4189054"/>
            <a:ext cx="3392256" cy="3463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nchor="ctr">
            <a:spAutoFit/>
          </a:bodyPr>
          <a:lstStyle/>
          <a:p>
            <a:pPr algn="l" fontAlgn="base">
              <a:spcBef>
                <a:spcPct val="50000"/>
              </a:spcBef>
              <a:spcAft>
                <a:spcPct val="0"/>
              </a:spcAft>
            </a:pPr>
            <a:r>
              <a:rPr lang="en-US" sz="1800" dirty="0" smtClean="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  </a:t>
            </a:r>
            <a:r>
              <a:rPr lang="en-US" sz="1800" dirty="0">
                <a:solidFill>
                  <a:schemeClr val="bg1"/>
                </a:solidFill>
                <a:latin typeface="Tahoma" panose="020B0604030504040204" pitchFamily="34" charset="0"/>
                <a:ea typeface="微软雅黑" panose="020B0503020204020204" pitchFamily="34" charset="-122"/>
                <a:cs typeface="Tahoma" panose="020B0604030504040204" pitchFamily="34" charset="0"/>
                <a:sym typeface="Arial" pitchFamily="34" charset="0"/>
              </a:rPr>
              <a:t>http</a:t>
            </a:r>
            <a:r>
              <a:rPr lang="en-US" sz="1800" dirty="0" smtClean="0">
                <a:solidFill>
                  <a:schemeClr val="bg1"/>
                </a:solidFill>
                <a:latin typeface="Tahoma" panose="020B0604030504040204" pitchFamily="34" charset="0"/>
                <a:ea typeface="微软雅黑" panose="020B0503020204020204" pitchFamily="34" charset="-122"/>
                <a:cs typeface="Tahoma" panose="020B0604030504040204" pitchFamily="34" charset="0"/>
                <a:sym typeface="Arial" pitchFamily="34" charset="0"/>
              </a:rPr>
              <a:t>://</a:t>
            </a:r>
            <a:endParaRPr lang="en-US" sz="1800" dirty="0">
              <a:solidFill>
                <a:schemeClr val="bg1"/>
              </a:solidFill>
              <a:latin typeface="Tahoma" panose="020B0604030504040204" pitchFamily="34" charset="0"/>
              <a:ea typeface="微软雅黑" panose="020B0503020204020204" pitchFamily="34" charset="-122"/>
              <a:cs typeface="Tahoma" panose="020B0604030504040204" pitchFamily="34" charset="0"/>
              <a:sym typeface="Arial" pitchFamily="34" charset="0"/>
            </a:endParaRPr>
          </a:p>
        </p:txBody>
      </p:sp>
      <p:sp>
        <p:nvSpPr>
          <p:cNvPr id="36" name="Text Box 54">
            <a:hlinkClick r:id="rId6"/>
          </p:cNvPr>
          <p:cNvSpPr txBox="1">
            <a:spLocks noChangeArrowheads="1"/>
          </p:cNvSpPr>
          <p:nvPr/>
        </p:nvSpPr>
        <p:spPr bwMode="auto">
          <a:xfrm>
            <a:off x="1806786" y="4127384"/>
            <a:ext cx="3392256" cy="426360"/>
          </a:xfrm>
          <a:prstGeom prst="rect">
            <a:avLst/>
          </a:prstGeom>
          <a:noFill/>
          <a:ln w="9525">
            <a:noFill/>
            <a:miter lim="800000"/>
            <a:headEnd/>
            <a:tailEnd/>
          </a:ln>
        </p:spPr>
        <p:txBody>
          <a:bodyPr lIns="68572" tIns="34286" rIns="68572" bIns="34286" anchor="ctr"/>
          <a:lstStyle/>
          <a:p>
            <a:pPr algn="l" fontAlgn="base">
              <a:spcBef>
                <a:spcPct val="50000"/>
              </a:spcBef>
              <a:spcAft>
                <a:spcPct val="0"/>
              </a:spcAft>
            </a:pPr>
            <a:r>
              <a:rPr lang="en-US" altLang="zh-CN" sz="1800" kern="1200" dirty="0" smtClean="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  </a:t>
            </a:r>
            <a:r>
              <a:rPr lang="en-US" altLang="zh-CN" sz="1800" dirty="0">
                <a:solidFill>
                  <a:schemeClr val="bg1"/>
                </a:solidFill>
                <a:latin typeface="Tahoma" panose="020B0604030504040204" pitchFamily="34" charset="0"/>
                <a:ea typeface="微软雅黑" panose="020B0503020204020204" pitchFamily="34" charset="-122"/>
                <a:cs typeface="Tahoma" panose="020B0604030504040204" pitchFamily="34" charset="0"/>
              </a:rPr>
              <a:t>http</a:t>
            </a:r>
            <a:r>
              <a:rPr lang="en-US" altLang="zh-CN" sz="1800" dirty="0" smtClean="0">
                <a:solidFill>
                  <a:schemeClr val="bg1"/>
                </a:solidFill>
                <a:latin typeface="Tahoma" panose="020B0604030504040204" pitchFamily="34" charset="0"/>
                <a:ea typeface="微软雅黑" panose="020B0503020204020204" pitchFamily="34" charset="-122"/>
                <a:cs typeface="Tahoma" panose="020B0604030504040204" pitchFamily="34" charset="0"/>
              </a:rPr>
              <a:t>://</a:t>
            </a:r>
            <a:endParaRPr lang="en-US" altLang="zh-CN" sz="1800" dirty="0">
              <a:solidFill>
                <a:schemeClr val="bg1"/>
              </a:solidFill>
              <a:latin typeface="Tahoma" panose="020B0604030504040204" pitchFamily="34" charset="0"/>
              <a:ea typeface="微软雅黑" panose="020B0503020204020204" pitchFamily="34" charset="-122"/>
              <a:cs typeface="Tahoma" panose="020B0604030504040204" pitchFamily="34" charset="0"/>
            </a:endParaRPr>
          </a:p>
        </p:txBody>
      </p:sp>
      <p:grpSp>
        <p:nvGrpSpPr>
          <p:cNvPr id="37" name="组合 36"/>
          <p:cNvGrpSpPr>
            <a:grpSpLocks noChangeAspect="1"/>
          </p:cNvGrpSpPr>
          <p:nvPr/>
        </p:nvGrpSpPr>
        <p:grpSpPr>
          <a:xfrm>
            <a:off x="4894242" y="4172744"/>
            <a:ext cx="443432" cy="360128"/>
            <a:chOff x="3175" y="295276"/>
            <a:chExt cx="4856163" cy="3943350"/>
          </a:xfrm>
          <a:solidFill>
            <a:schemeClr val="bg1"/>
          </a:solidFill>
        </p:grpSpPr>
        <p:sp>
          <p:nvSpPr>
            <p:cNvPr id="38"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63" name="组合 62"/>
          <p:cNvGrpSpPr>
            <a:grpSpLocks noChangeAspect="1"/>
          </p:cNvGrpSpPr>
          <p:nvPr/>
        </p:nvGrpSpPr>
        <p:grpSpPr>
          <a:xfrm>
            <a:off x="1501986" y="4138286"/>
            <a:ext cx="443432" cy="357654"/>
            <a:chOff x="2482850" y="17463"/>
            <a:chExt cx="442913" cy="357188"/>
          </a:xfrm>
          <a:solidFill>
            <a:schemeClr val="bg1"/>
          </a:solidFill>
        </p:grpSpPr>
        <p:sp>
          <p:nvSpPr>
            <p:cNvPr id="64"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7171532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6150"/>
                            </p:stCondLst>
                            <p:childTnLst>
                              <p:par>
                                <p:cTn id="33" presetID="2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66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1"/>
                                        </p:tgtEl>
                                        <p:attrNameLst>
                                          <p:attrName>ppt_y</p:attrName>
                                        </p:attrNameLst>
                                      </p:cBhvr>
                                      <p:tavLst>
                                        <p:tav tm="0">
                                          <p:val>
                                            <p:strVal val="#ppt_y"/>
                                          </p:val>
                                        </p:tav>
                                        <p:tav tm="100000">
                                          <p:val>
                                            <p:strVal val="#ppt_y"/>
                                          </p:val>
                                        </p:tav>
                                      </p:tavLst>
                                    </p:anim>
                                    <p:anim calcmode="lin" valueType="num">
                                      <p:cBhvr>
                                        <p:cTn id="4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1"/>
                                        </p:tgtEl>
                                      </p:cBhvr>
                                    </p:animEffect>
                                  </p:childTnLst>
                                </p:cTn>
                              </p:par>
                            </p:childTnLst>
                          </p:cTn>
                        </p:par>
                        <p:par>
                          <p:cTn id="45" fill="hold">
                            <p:stCondLst>
                              <p:cond delay="7300"/>
                            </p:stCondLst>
                            <p:childTnLst>
                              <p:par>
                                <p:cTn id="46" presetID="16" presetClass="entr" presetSubtype="21"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inVertical)">
                                      <p:cBhvr>
                                        <p:cTn id="48" dur="500"/>
                                        <p:tgtEl>
                                          <p:spTgt spid="41"/>
                                        </p:tgtEl>
                                      </p:cBhvr>
                                    </p:animEffect>
                                  </p:childTnLst>
                                </p:cTn>
                              </p:par>
                            </p:childTnLst>
                          </p:cTn>
                        </p:par>
                        <p:par>
                          <p:cTn id="49" fill="hold">
                            <p:stCondLst>
                              <p:cond delay="7800"/>
                            </p:stCondLst>
                            <p:childTnLst>
                              <p:par>
                                <p:cTn id="50" presetID="23" presetClass="entr" presetSubtype="16"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childTnLst>
                                </p:cTn>
                              </p:par>
                            </p:childTnLst>
                          </p:cTn>
                        </p:par>
                        <p:par>
                          <p:cTn id="54" fill="hold">
                            <p:stCondLst>
                              <p:cond delay="8300"/>
                            </p:stCondLst>
                            <p:childTnLst>
                              <p:par>
                                <p:cTn id="55" presetID="2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8800"/>
                            </p:stCondLst>
                            <p:childTnLst>
                              <p:par>
                                <p:cTn id="59" presetID="2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childTnLst>
                                </p:cTn>
                              </p:par>
                            </p:childTnLst>
                          </p:cTn>
                        </p:par>
                        <p:par>
                          <p:cTn id="63" fill="hold">
                            <p:stCondLst>
                              <p:cond delay="9300"/>
                            </p:stCondLst>
                            <p:childTnLst>
                              <p:par>
                                <p:cTn id="64" presetID="22" presetClass="entr" presetSubtype="8"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4" grpId="0" animBg="1"/>
      <p:bldP spid="46" grpId="0" animBg="1"/>
      <p:bldP spid="48" grpId="0" animBg="1"/>
      <p:bldP spid="50" grpId="0" animBg="1"/>
      <p:bldP spid="52" grpId="0" animBg="1"/>
      <p:bldP spid="54" grpId="0" animBg="1"/>
      <p:bldP spid="31"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pic>
        <p:nvPicPr>
          <p:cNvPr id="35" name="Picture 2" descr="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4633913"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
          <p:cNvSpPr>
            <a:spLocks noChangeArrowheads="1"/>
          </p:cNvSpPr>
          <p:nvPr/>
        </p:nvSpPr>
        <p:spPr bwMode="gray">
          <a:xfrm>
            <a:off x="5208588" y="395288"/>
            <a:ext cx="76200" cy="538162"/>
          </a:xfrm>
          <a:prstGeom prst="rect">
            <a:avLst/>
          </a:prstGeom>
          <a:solidFill>
            <a:srgbClr val="006699"/>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3D5C"/>
                  </a:outerShdw>
                </a:effectLst>
              </a14:hiddenEffects>
            </a:ext>
          </a:extLst>
        </p:spPr>
        <p:txBody>
          <a:bodyPr wrap="none" lIns="72585" tIns="36293" rIns="72585" bIns="36293" anchor="ctr"/>
          <a:lstStyle/>
          <a:p>
            <a:endParaRPr lang="zh-CN" altLang="en-US"/>
          </a:p>
        </p:txBody>
      </p:sp>
      <p:sp>
        <p:nvSpPr>
          <p:cNvPr id="37" name="Text Box 4" descr="2"/>
          <p:cNvSpPr txBox="1">
            <a:spLocks noChangeArrowheads="1"/>
          </p:cNvSpPr>
          <p:nvPr/>
        </p:nvSpPr>
        <p:spPr bwMode="gray">
          <a:xfrm>
            <a:off x="5284788" y="395288"/>
            <a:ext cx="1219200" cy="400050"/>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lIns="91414" tIns="45707" rIns="91414" bIns="45707">
            <a:spAutoFit/>
          </a:bodyPr>
          <a:lstStyle>
            <a:lvl1pPr defTabSz="576263" eaLnBrk="0" hangingPunct="0">
              <a:defRPr sz="900" b="1">
                <a:solidFill>
                  <a:schemeClr val="tx1"/>
                </a:solidFill>
                <a:latin typeface="Arial" pitchFamily="34" charset="0"/>
              </a:defRPr>
            </a:lvl1pPr>
            <a:lvl2pPr marL="742950" indent="-285750" defTabSz="576263" eaLnBrk="0" hangingPunct="0">
              <a:defRPr sz="900" b="1">
                <a:solidFill>
                  <a:schemeClr val="tx1"/>
                </a:solidFill>
                <a:latin typeface="Arial" pitchFamily="34" charset="0"/>
              </a:defRPr>
            </a:lvl2pPr>
            <a:lvl3pPr marL="1143000" indent="-228600" defTabSz="576263" eaLnBrk="0" hangingPunct="0">
              <a:defRPr sz="900" b="1">
                <a:solidFill>
                  <a:schemeClr val="tx1"/>
                </a:solidFill>
                <a:latin typeface="Arial" pitchFamily="34" charset="0"/>
              </a:defRPr>
            </a:lvl3pPr>
            <a:lvl4pPr marL="1600200" indent="-228600" defTabSz="576263" eaLnBrk="0" hangingPunct="0">
              <a:defRPr sz="900" b="1">
                <a:solidFill>
                  <a:schemeClr val="tx1"/>
                </a:solidFill>
                <a:latin typeface="Arial" pitchFamily="34" charset="0"/>
              </a:defRPr>
            </a:lvl4pPr>
            <a:lvl5pPr marL="2057400" indent="-228600" defTabSz="576263" eaLnBrk="0" hangingPunct="0">
              <a:defRPr sz="900" b="1">
                <a:solidFill>
                  <a:schemeClr val="tx1"/>
                </a:solidFill>
                <a:latin typeface="Arial" pitchFamily="34" charset="0"/>
              </a:defRPr>
            </a:lvl5pPr>
            <a:lvl6pPr marL="2514600" indent="-228600" algn="ctr" defTabSz="576263" eaLnBrk="0" fontAlgn="base" hangingPunct="0">
              <a:spcBef>
                <a:spcPct val="0"/>
              </a:spcBef>
              <a:spcAft>
                <a:spcPct val="0"/>
              </a:spcAft>
              <a:defRPr sz="900" b="1">
                <a:solidFill>
                  <a:schemeClr val="tx1"/>
                </a:solidFill>
                <a:latin typeface="Arial" pitchFamily="34" charset="0"/>
              </a:defRPr>
            </a:lvl6pPr>
            <a:lvl7pPr marL="2971800" indent="-228600" algn="ctr" defTabSz="576263" eaLnBrk="0" fontAlgn="base" hangingPunct="0">
              <a:spcBef>
                <a:spcPct val="0"/>
              </a:spcBef>
              <a:spcAft>
                <a:spcPct val="0"/>
              </a:spcAft>
              <a:defRPr sz="900" b="1">
                <a:solidFill>
                  <a:schemeClr val="tx1"/>
                </a:solidFill>
                <a:latin typeface="Arial" pitchFamily="34" charset="0"/>
              </a:defRPr>
            </a:lvl7pPr>
            <a:lvl8pPr marL="3429000" indent="-228600" algn="ctr" defTabSz="576263" eaLnBrk="0" fontAlgn="base" hangingPunct="0">
              <a:spcBef>
                <a:spcPct val="0"/>
              </a:spcBef>
              <a:spcAft>
                <a:spcPct val="0"/>
              </a:spcAft>
              <a:defRPr sz="900" b="1">
                <a:solidFill>
                  <a:schemeClr val="tx1"/>
                </a:solidFill>
                <a:latin typeface="Arial" pitchFamily="34" charset="0"/>
              </a:defRPr>
            </a:lvl8pPr>
            <a:lvl9pPr marL="3886200" indent="-228600" algn="ctr" defTabSz="576263" eaLnBrk="0" fontAlgn="base" hangingPunct="0">
              <a:spcBef>
                <a:spcPct val="0"/>
              </a:spcBef>
              <a:spcAft>
                <a:spcPct val="0"/>
              </a:spcAft>
              <a:defRPr sz="900" b="1">
                <a:solidFill>
                  <a:schemeClr val="tx1"/>
                </a:solidFill>
                <a:latin typeface="Arial" pitchFamily="34" charset="0"/>
              </a:defRPr>
            </a:lvl9pPr>
          </a:lstStyle>
          <a:p>
            <a:pPr eaLnBrk="1" hangingPunct="1">
              <a:spcBef>
                <a:spcPct val="50000"/>
              </a:spcBef>
            </a:pPr>
            <a:r>
              <a:rPr lang="zh-CN" altLang="en-US" sz="2000" b="0" dirty="0" smtClean="0">
                <a:solidFill>
                  <a:srgbClr val="333333"/>
                </a:solidFill>
                <a:latin typeface="方正小标宋简体" pitchFamily="2" charset="-122"/>
                <a:ea typeface="方正小标宋简体" pitchFamily="2" charset="-122"/>
              </a:rPr>
              <a:t>公司简</a:t>
            </a:r>
            <a:r>
              <a:rPr lang="zh-CN" altLang="en-US" sz="2000" b="0" dirty="0">
                <a:solidFill>
                  <a:srgbClr val="333333"/>
                </a:solidFill>
                <a:latin typeface="方正小标宋简体" pitchFamily="2" charset="-122"/>
                <a:ea typeface="方正小标宋简体" pitchFamily="2" charset="-122"/>
              </a:rPr>
              <a:t>介</a:t>
            </a:r>
            <a:endParaRPr lang="en-US" altLang="zh-CN" sz="2000" b="0" dirty="0">
              <a:solidFill>
                <a:srgbClr val="333333"/>
              </a:solidFill>
              <a:latin typeface="方正小标宋简体" pitchFamily="2" charset="-122"/>
              <a:ea typeface="方正小标宋简体" pitchFamily="2" charset="-122"/>
            </a:endParaRPr>
          </a:p>
        </p:txBody>
      </p:sp>
      <p:sp>
        <p:nvSpPr>
          <p:cNvPr id="38" name="Text Box 5"/>
          <p:cNvSpPr txBox="1">
            <a:spLocks noChangeArrowheads="1"/>
          </p:cNvSpPr>
          <p:nvPr/>
        </p:nvSpPr>
        <p:spPr bwMode="gray">
          <a:xfrm>
            <a:off x="5056188" y="652463"/>
            <a:ext cx="2819400" cy="354012"/>
          </a:xfrm>
          <a:prstGeom prst="rect">
            <a:avLst/>
          </a:prstGeom>
          <a:noFill/>
          <a:ln>
            <a:noFill/>
          </a:ln>
          <a:effectLst>
            <a:prstShdw prst="shdw17" dist="17961" dir="2700000">
              <a:srgbClr val="999999"/>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lIns="91414" tIns="45707" rIns="91414" bIns="45707">
            <a:spAutoFit/>
          </a:bodyPr>
          <a:lstStyle>
            <a:lvl1pPr defTabSz="576263" eaLnBrk="0" hangingPunct="0">
              <a:defRPr sz="900" b="1">
                <a:solidFill>
                  <a:schemeClr val="tx1"/>
                </a:solidFill>
                <a:latin typeface="Arial" pitchFamily="34" charset="0"/>
              </a:defRPr>
            </a:lvl1pPr>
            <a:lvl2pPr marL="742950" indent="-285750" defTabSz="576263" eaLnBrk="0" hangingPunct="0">
              <a:defRPr sz="900" b="1">
                <a:solidFill>
                  <a:schemeClr val="tx1"/>
                </a:solidFill>
                <a:latin typeface="Arial" pitchFamily="34" charset="0"/>
              </a:defRPr>
            </a:lvl2pPr>
            <a:lvl3pPr marL="1143000" indent="-228600" defTabSz="576263" eaLnBrk="0" hangingPunct="0">
              <a:defRPr sz="900" b="1">
                <a:solidFill>
                  <a:schemeClr val="tx1"/>
                </a:solidFill>
                <a:latin typeface="Arial" pitchFamily="34" charset="0"/>
              </a:defRPr>
            </a:lvl3pPr>
            <a:lvl4pPr marL="1600200" indent="-228600" defTabSz="576263" eaLnBrk="0" hangingPunct="0">
              <a:defRPr sz="900" b="1">
                <a:solidFill>
                  <a:schemeClr val="tx1"/>
                </a:solidFill>
                <a:latin typeface="Arial" pitchFamily="34" charset="0"/>
              </a:defRPr>
            </a:lvl4pPr>
            <a:lvl5pPr marL="2057400" indent="-228600" defTabSz="576263" eaLnBrk="0" hangingPunct="0">
              <a:defRPr sz="900" b="1">
                <a:solidFill>
                  <a:schemeClr val="tx1"/>
                </a:solidFill>
                <a:latin typeface="Arial" pitchFamily="34" charset="0"/>
              </a:defRPr>
            </a:lvl5pPr>
            <a:lvl6pPr marL="2514600" indent="-228600" algn="ctr" defTabSz="576263" eaLnBrk="0" fontAlgn="base" hangingPunct="0">
              <a:spcBef>
                <a:spcPct val="0"/>
              </a:spcBef>
              <a:spcAft>
                <a:spcPct val="0"/>
              </a:spcAft>
              <a:defRPr sz="900" b="1">
                <a:solidFill>
                  <a:schemeClr val="tx1"/>
                </a:solidFill>
                <a:latin typeface="Arial" pitchFamily="34" charset="0"/>
              </a:defRPr>
            </a:lvl6pPr>
            <a:lvl7pPr marL="2971800" indent="-228600" algn="ctr" defTabSz="576263" eaLnBrk="0" fontAlgn="base" hangingPunct="0">
              <a:spcBef>
                <a:spcPct val="0"/>
              </a:spcBef>
              <a:spcAft>
                <a:spcPct val="0"/>
              </a:spcAft>
              <a:defRPr sz="900" b="1">
                <a:solidFill>
                  <a:schemeClr val="tx1"/>
                </a:solidFill>
                <a:latin typeface="Arial" pitchFamily="34" charset="0"/>
              </a:defRPr>
            </a:lvl7pPr>
            <a:lvl8pPr marL="3429000" indent="-228600" algn="ctr" defTabSz="576263" eaLnBrk="0" fontAlgn="base" hangingPunct="0">
              <a:spcBef>
                <a:spcPct val="0"/>
              </a:spcBef>
              <a:spcAft>
                <a:spcPct val="0"/>
              </a:spcAft>
              <a:defRPr sz="900" b="1">
                <a:solidFill>
                  <a:schemeClr val="tx1"/>
                </a:solidFill>
                <a:latin typeface="Arial" pitchFamily="34" charset="0"/>
              </a:defRPr>
            </a:lvl8pPr>
            <a:lvl9pPr marL="3886200" indent="-228600" algn="ctr" defTabSz="576263" eaLnBrk="0" fontAlgn="base" hangingPunct="0">
              <a:spcBef>
                <a:spcPct val="0"/>
              </a:spcBef>
              <a:spcAft>
                <a:spcPct val="0"/>
              </a:spcAft>
              <a:defRPr sz="900" b="1">
                <a:solidFill>
                  <a:schemeClr val="tx1"/>
                </a:solidFill>
                <a:latin typeface="Arial" pitchFamily="34" charset="0"/>
              </a:defRPr>
            </a:lvl9pPr>
          </a:lstStyle>
          <a:p>
            <a:pPr eaLnBrk="1" hangingPunct="1">
              <a:spcBef>
                <a:spcPct val="50000"/>
              </a:spcBef>
            </a:pPr>
            <a:r>
              <a:rPr lang="en-US" altLang="zh-CN" sz="1700" b="0" dirty="0">
                <a:solidFill>
                  <a:srgbClr val="333333"/>
                </a:solidFill>
              </a:rPr>
              <a:t>Enterprise introduction</a:t>
            </a:r>
          </a:p>
        </p:txBody>
      </p:sp>
      <p:sp>
        <p:nvSpPr>
          <p:cNvPr id="39" name="AutoShape 6"/>
          <p:cNvSpPr>
            <a:spLocks noChangeArrowheads="1"/>
          </p:cNvSpPr>
          <p:nvPr/>
        </p:nvSpPr>
        <p:spPr bwMode="auto">
          <a:xfrm>
            <a:off x="7570788" y="547688"/>
            <a:ext cx="304800" cy="379412"/>
          </a:xfrm>
          <a:prstGeom prst="chevron">
            <a:avLst>
              <a:gd name="adj" fmla="val 56250"/>
            </a:avLst>
          </a:prstGeom>
          <a:gradFill rotWithShape="1">
            <a:gsLst>
              <a:gs pos="0">
                <a:srgbClr val="0F6FC6"/>
              </a:gs>
              <a:gs pos="100000">
                <a:srgbClr val="009DD9">
                  <a:alpha val="89998"/>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lIns="72585" tIns="36293" rIns="72585" bIns="36293" anchor="ctr"/>
          <a:lstStyle/>
          <a:p>
            <a:endParaRPr lang="zh-CN" altLang="en-US"/>
          </a:p>
        </p:txBody>
      </p:sp>
      <p:sp>
        <p:nvSpPr>
          <p:cNvPr id="40" name="AutoShape 7"/>
          <p:cNvSpPr>
            <a:spLocks noChangeArrowheads="1"/>
          </p:cNvSpPr>
          <p:nvPr/>
        </p:nvSpPr>
        <p:spPr bwMode="auto">
          <a:xfrm>
            <a:off x="7875588" y="547688"/>
            <a:ext cx="304800" cy="379412"/>
          </a:xfrm>
          <a:prstGeom prst="chevron">
            <a:avLst>
              <a:gd name="adj" fmla="val 56250"/>
            </a:avLst>
          </a:prstGeom>
          <a:gradFill rotWithShape="1">
            <a:gsLst>
              <a:gs pos="0">
                <a:srgbClr val="0F6FC6"/>
              </a:gs>
              <a:gs pos="100000">
                <a:srgbClr val="009DD9">
                  <a:alpha val="89998"/>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lIns="72585" tIns="36293" rIns="72585" bIns="36293" anchor="ctr"/>
          <a:lstStyle/>
          <a:p>
            <a:endParaRPr lang="zh-CN" altLang="en-US"/>
          </a:p>
        </p:txBody>
      </p:sp>
      <p:pic>
        <p:nvPicPr>
          <p:cNvPr id="41" name="Picture 8" descr="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39725" y="2603500"/>
            <a:ext cx="282892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a:spLocks noChangeArrowheads="1"/>
          </p:cNvSpPr>
          <p:nvPr/>
        </p:nvSpPr>
        <p:spPr bwMode="auto">
          <a:xfrm>
            <a:off x="5176838" y="1120775"/>
            <a:ext cx="33274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3" tIns="45721" rIns="91443" bIns="45721">
            <a:spAutoFit/>
          </a:bodyPr>
          <a:lstStyle>
            <a:lvl1pPr defTabSz="1152525" eaLnBrk="0" hangingPunct="0">
              <a:defRPr sz="900" b="1">
                <a:solidFill>
                  <a:schemeClr val="tx1"/>
                </a:solidFill>
                <a:latin typeface="Arial" pitchFamily="34" charset="0"/>
              </a:defRPr>
            </a:lvl1pPr>
            <a:lvl2pPr marL="742950" indent="-285750" defTabSz="1152525" eaLnBrk="0" hangingPunct="0">
              <a:defRPr sz="900" b="1">
                <a:solidFill>
                  <a:schemeClr val="tx1"/>
                </a:solidFill>
                <a:latin typeface="Arial" pitchFamily="34" charset="0"/>
              </a:defRPr>
            </a:lvl2pPr>
            <a:lvl3pPr marL="1143000" indent="-228600" defTabSz="1152525" eaLnBrk="0" hangingPunct="0">
              <a:defRPr sz="900" b="1">
                <a:solidFill>
                  <a:schemeClr val="tx1"/>
                </a:solidFill>
                <a:latin typeface="Arial" pitchFamily="34" charset="0"/>
              </a:defRPr>
            </a:lvl3pPr>
            <a:lvl4pPr marL="1600200" indent="-228600" defTabSz="1152525" eaLnBrk="0" hangingPunct="0">
              <a:defRPr sz="900" b="1">
                <a:solidFill>
                  <a:schemeClr val="tx1"/>
                </a:solidFill>
                <a:latin typeface="Arial" pitchFamily="34" charset="0"/>
              </a:defRPr>
            </a:lvl4pPr>
            <a:lvl5pPr marL="2057400" indent="-228600" defTabSz="1152525" eaLnBrk="0" hangingPunct="0">
              <a:defRPr sz="900" b="1">
                <a:solidFill>
                  <a:schemeClr val="tx1"/>
                </a:solidFill>
                <a:latin typeface="Arial" pitchFamily="34" charset="0"/>
              </a:defRPr>
            </a:lvl5pPr>
            <a:lvl6pPr marL="2514600" indent="-228600" algn="ctr" defTabSz="1152525" eaLnBrk="0" fontAlgn="base" hangingPunct="0">
              <a:spcBef>
                <a:spcPct val="0"/>
              </a:spcBef>
              <a:spcAft>
                <a:spcPct val="0"/>
              </a:spcAft>
              <a:defRPr sz="900" b="1">
                <a:solidFill>
                  <a:schemeClr val="tx1"/>
                </a:solidFill>
                <a:latin typeface="Arial" pitchFamily="34" charset="0"/>
              </a:defRPr>
            </a:lvl6pPr>
            <a:lvl7pPr marL="2971800" indent="-228600" algn="ctr" defTabSz="1152525" eaLnBrk="0" fontAlgn="base" hangingPunct="0">
              <a:spcBef>
                <a:spcPct val="0"/>
              </a:spcBef>
              <a:spcAft>
                <a:spcPct val="0"/>
              </a:spcAft>
              <a:defRPr sz="900" b="1">
                <a:solidFill>
                  <a:schemeClr val="tx1"/>
                </a:solidFill>
                <a:latin typeface="Arial" pitchFamily="34" charset="0"/>
              </a:defRPr>
            </a:lvl7pPr>
            <a:lvl8pPr marL="3429000" indent="-228600" algn="ctr" defTabSz="1152525" eaLnBrk="0" fontAlgn="base" hangingPunct="0">
              <a:spcBef>
                <a:spcPct val="0"/>
              </a:spcBef>
              <a:spcAft>
                <a:spcPct val="0"/>
              </a:spcAft>
              <a:defRPr sz="900" b="1">
                <a:solidFill>
                  <a:schemeClr val="tx1"/>
                </a:solidFill>
                <a:latin typeface="Arial" pitchFamily="34" charset="0"/>
              </a:defRPr>
            </a:lvl8pPr>
            <a:lvl9pPr marL="3886200" indent="-228600" algn="ctr" defTabSz="1152525" eaLnBrk="0" fontAlgn="base" hangingPunct="0">
              <a:spcBef>
                <a:spcPct val="0"/>
              </a:spcBef>
              <a:spcAft>
                <a:spcPct val="0"/>
              </a:spcAft>
              <a:defRPr sz="900" b="1">
                <a:solidFill>
                  <a:schemeClr val="tx1"/>
                </a:solidFill>
                <a:latin typeface="Arial" pitchFamily="34" charset="0"/>
              </a:defRPr>
            </a:lvl9pPr>
          </a:lstStyle>
          <a:p>
            <a:pPr algn="l" eaLnBrk="1" hangingPunct="1"/>
            <a:r>
              <a:rPr lang="zh-CN" altLang="en-US" sz="600" dirty="0">
                <a:latin typeface="微软雅黑" pitchFamily="34" charset="-122"/>
                <a:ea typeface="微软雅黑" pitchFamily="34" charset="-122"/>
              </a:rPr>
              <a:t>工业从诞生起就融入到人类社会文明和科学进步中，以其优异的综合性能广泛应用于国民经济诸多领域，为社会进步和经济发展发挥了重要作用。塑料工业发展历史见证了塑料与社会、经济、人们生活和谐发展、息息相关的历程。</a:t>
            </a:r>
          </a:p>
          <a:p>
            <a:pPr algn="l" eaLnBrk="1" hangingPunct="1"/>
            <a:endParaRPr lang="zh-CN" altLang="en-US" sz="600" dirty="0">
              <a:latin typeface="微软雅黑" pitchFamily="34" charset="-122"/>
              <a:ea typeface="微软雅黑" pitchFamily="34" charset="-122"/>
            </a:endParaRPr>
          </a:p>
          <a:p>
            <a:pPr algn="l" eaLnBrk="1" hangingPunct="1"/>
            <a:r>
              <a:rPr lang="zh-CN" altLang="en-US" sz="600" dirty="0">
                <a:latin typeface="微软雅黑" pitchFamily="34" charset="-122"/>
                <a:ea typeface="微软雅黑" pitchFamily="34" charset="-122"/>
              </a:rPr>
              <a:t>北京市塑料工业有限公司是国内最早成立的省级塑料行业企业之一，在改革开放过程中承担了许多不同的历史角色，与时俱进、稳步前进。公司在许多方面开创了同行业的新面貌，最早拥有自营进出口能力，坚持服务用户、自主经营，综合实力持续增强。在完成股份制改制后，公司正走向集团化、大区域化发展的道路，现下设</a:t>
            </a:r>
            <a:r>
              <a:rPr lang="en-US" altLang="zh-CN" sz="600" dirty="0">
                <a:latin typeface="微软雅黑" pitchFamily="34" charset="-122"/>
                <a:ea typeface="微软雅黑" pitchFamily="34" charset="-122"/>
              </a:rPr>
              <a:t>5</a:t>
            </a:r>
            <a:r>
              <a:rPr lang="zh-CN" altLang="en-US" sz="600" dirty="0">
                <a:latin typeface="微软雅黑" pitchFamily="34" charset="-122"/>
                <a:ea typeface="微软雅黑" pitchFamily="34" charset="-122"/>
              </a:rPr>
              <a:t>部门、</a:t>
            </a:r>
            <a:r>
              <a:rPr lang="en-US" altLang="zh-CN" sz="600" dirty="0">
                <a:latin typeface="微软雅黑" pitchFamily="34" charset="-122"/>
                <a:ea typeface="微软雅黑" pitchFamily="34" charset="-122"/>
              </a:rPr>
              <a:t>6</a:t>
            </a:r>
            <a:r>
              <a:rPr lang="zh-CN" altLang="en-US" sz="600" dirty="0">
                <a:latin typeface="微软雅黑" pitchFamily="34" charset="-122"/>
                <a:ea typeface="微软雅黑" pitchFamily="34" charset="-122"/>
              </a:rPr>
              <a:t>家分公司、</a:t>
            </a:r>
            <a:r>
              <a:rPr lang="en-US" altLang="zh-CN" sz="600" dirty="0">
                <a:latin typeface="微软雅黑" pitchFamily="34" charset="-122"/>
                <a:ea typeface="微软雅黑" pitchFamily="34" charset="-122"/>
              </a:rPr>
              <a:t>9</a:t>
            </a:r>
            <a:r>
              <a:rPr lang="zh-CN" altLang="en-US" sz="600" dirty="0">
                <a:latin typeface="微软雅黑" pitchFamily="34" charset="-122"/>
                <a:ea typeface="微软雅黑" pitchFamily="34" charset="-122"/>
              </a:rPr>
              <a:t>家控股公司，与国内外</a:t>
            </a:r>
            <a:r>
              <a:rPr lang="en-US" altLang="zh-CN" sz="600" dirty="0">
                <a:latin typeface="微软雅黑" pitchFamily="34" charset="-122"/>
                <a:ea typeface="微软雅黑" pitchFamily="34" charset="-122"/>
              </a:rPr>
              <a:t>40</a:t>
            </a:r>
            <a:r>
              <a:rPr lang="zh-CN" altLang="en-US" sz="600" dirty="0">
                <a:latin typeface="微软雅黑" pitchFamily="34" charset="-122"/>
                <a:ea typeface="微软雅黑" pitchFamily="34" charset="-122"/>
              </a:rPr>
              <a:t>余家大型石化生产商保持着密切的合作关系。</a:t>
            </a:r>
          </a:p>
          <a:p>
            <a:pPr algn="l" eaLnBrk="1" hangingPunct="1"/>
            <a:endParaRPr lang="zh-CN" altLang="en-US" sz="600" dirty="0">
              <a:latin typeface="微软雅黑" pitchFamily="34" charset="-122"/>
              <a:ea typeface="微软雅黑" pitchFamily="34" charset="-122"/>
            </a:endParaRPr>
          </a:p>
          <a:p>
            <a:pPr algn="l" eaLnBrk="1" hangingPunct="1"/>
            <a:r>
              <a:rPr lang="zh-CN" altLang="en-US" sz="600" dirty="0">
                <a:latin typeface="微软雅黑" pitchFamily="34" charset="-122"/>
                <a:ea typeface="微软雅黑" pitchFamily="34" charset="-122"/>
              </a:rPr>
              <a:t>蓬勃发展的中国工业已经跨进了世界塑料先进大国行列，成为塑料行业可持续发展的重要组成部分。山东省塑料工业有限公司在新的发展机遇下，进一步促进塑料工业可持续健康发展，为建设和谐社会而贡献自己的力量，努力创造塑料工业的新辉煌。</a:t>
            </a:r>
          </a:p>
          <a:p>
            <a:pPr algn="l" eaLnBrk="1" hangingPunct="1"/>
            <a:endParaRPr lang="zh-CN" altLang="en-US" sz="600" dirty="0">
              <a:latin typeface="微软雅黑" pitchFamily="34" charset="-122"/>
              <a:ea typeface="微软雅黑" pitchFamily="34" charset="-122"/>
            </a:endParaRPr>
          </a:p>
          <a:p>
            <a:pPr algn="l" eaLnBrk="1" hangingPunct="1"/>
            <a:endParaRPr lang="zh-CN" altLang="en-US" sz="600" dirty="0">
              <a:latin typeface="微软雅黑" pitchFamily="34" charset="-122"/>
              <a:ea typeface="微软雅黑" pitchFamily="34" charset="-122"/>
            </a:endParaRPr>
          </a:p>
          <a:p>
            <a:pPr algn="l" eaLnBrk="1" hangingPunct="1"/>
            <a:r>
              <a:rPr lang="en-US" altLang="zh-CN" sz="600" dirty="0">
                <a:latin typeface="微软雅黑" pitchFamily="34" charset="-122"/>
                <a:ea typeface="微软雅黑" pitchFamily="34" charset="-122"/>
              </a:rPr>
              <a:t>Plastic since its birth into the human civilization and scientific progress, with its excellent performance is widely used in the national economy in many areas for social progress and economic development played an important role. History has witnessed the development of the plastics industry Plastics and social, economic, and harmonious development of people's lives, closely related to the course. Plastics Industry Co., Ltd. in Shandong Province is the oldest one of the plastics industry at provincial level, the process of reform and opening up to assume the role of many different historical times, steady progress. In many ways, the company created the new face of the industry, the first with import and export capabilities, adhere to the service user, operating independently and continued to improve overall strength. After the completion of joint-stock restructuring, the company is moving toward the group, the largest regional development path, now has 5 departments, 6 branches, 9 holding companies, with more than 40 domestic and foreign large-scale petrochemical producers to maintain a close working relationship . China's booming plastic industry has stepped into the ranks of the world's great powers of advanced plastics, the plastics industry, an important component of sustainable development. Plastics Industry Co., Ltd. in Shandong Province in the new development opportunities, to further promote sustainable and healthy development of the plastics industry, in order to build a harmonious society and contribute their forces to create the new glory </a:t>
            </a:r>
            <a:endParaRPr lang="zh-CN" altLang="en-US" sz="600" dirty="0">
              <a:latin typeface="微软雅黑" pitchFamily="34" charset="-122"/>
              <a:ea typeface="微软雅黑" pitchFamily="34" charset="-122"/>
            </a:endParaRPr>
          </a:p>
        </p:txBody>
      </p:sp>
    </p:spTree>
    <p:extLst>
      <p:ext uri="{BB962C8B-B14F-4D97-AF65-F5344CB8AC3E}">
        <p14:creationId xmlns:p14="http://schemas.microsoft.com/office/powerpoint/2010/main" val="18949560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strips(downRight)">
                                      <p:cBhvr>
                                        <p:cTn id="7" dur="500"/>
                                        <p:tgtEl>
                                          <p:spTgt spid="3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slide(fromLeft)">
                                      <p:cBhvr>
                                        <p:cTn id="23" dur="500"/>
                                        <p:tgtEl>
                                          <p:spTgt spid="37"/>
                                        </p:tgtEl>
                                      </p:cBhvr>
                                    </p:animEffect>
                                  </p:childTnLst>
                                </p:cTn>
                              </p:par>
                            </p:childTnLst>
                          </p:cTn>
                        </p:par>
                        <p:par>
                          <p:cTn id="24" fill="hold">
                            <p:stCondLst>
                              <p:cond delay="2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38"/>
                                        </p:tgtEl>
                                        <p:attrNameLst>
                                          <p:attrName>style.visibility</p:attrName>
                                        </p:attrNameLst>
                                      </p:cBhvr>
                                      <p:to>
                                        <p:strVal val="visible"/>
                                      </p:to>
                                    </p:set>
                                    <p:anim by="(-#ppt_w*2)" calcmode="lin" valueType="num">
                                      <p:cBhvr rctx="PPT">
                                        <p:cTn id="27" dur="250" autoRev="1" fill="hold">
                                          <p:stCondLst>
                                            <p:cond delay="0"/>
                                          </p:stCondLst>
                                        </p:cTn>
                                        <p:tgtEl>
                                          <p:spTgt spid="38"/>
                                        </p:tgtEl>
                                        <p:attrNameLst>
                                          <p:attrName>ppt_w</p:attrName>
                                        </p:attrNameLst>
                                      </p:cBhvr>
                                    </p:anim>
                                    <p:anim by="(#ppt_w*0.50)" calcmode="lin" valueType="num">
                                      <p:cBhvr>
                                        <p:cTn id="28" dur="250" decel="50000" autoRev="1" fill="hold">
                                          <p:stCondLst>
                                            <p:cond delay="0"/>
                                          </p:stCondLst>
                                        </p:cTn>
                                        <p:tgtEl>
                                          <p:spTgt spid="38"/>
                                        </p:tgtEl>
                                        <p:attrNameLst>
                                          <p:attrName>ppt_x</p:attrName>
                                        </p:attrNameLst>
                                      </p:cBhvr>
                                    </p:anim>
                                    <p:anim from="(-#ppt_h/2)" to="(#ppt_y)" calcmode="lin" valueType="num">
                                      <p:cBhvr>
                                        <p:cTn id="29" dur="500" fill="hold">
                                          <p:stCondLst>
                                            <p:cond delay="0"/>
                                          </p:stCondLst>
                                        </p:cTn>
                                        <p:tgtEl>
                                          <p:spTgt spid="38"/>
                                        </p:tgtEl>
                                        <p:attrNameLst>
                                          <p:attrName>ppt_y</p:attrName>
                                        </p:attrNameLst>
                                      </p:cBhvr>
                                    </p:anim>
                                    <p:animRot by="21600000">
                                      <p:cBhvr>
                                        <p:cTn id="30" dur="500" fill="hold">
                                          <p:stCondLst>
                                            <p:cond delay="0"/>
                                          </p:stCondLst>
                                        </p:cTn>
                                        <p:tgtEl>
                                          <p:spTgt spid="38"/>
                                        </p:tgtEl>
                                        <p:attrNameLst>
                                          <p:attrName>r</p:attrName>
                                        </p:attrNameLst>
                                      </p:cBhvr>
                                    </p:animRot>
                                  </p:childTnLst>
                                </p:cTn>
                              </p:par>
                            </p:childTnLst>
                          </p:cTn>
                        </p:par>
                        <p:par>
                          <p:cTn id="31" fill="hold">
                            <p:stCondLst>
                              <p:cond delay="4050"/>
                            </p:stCondLst>
                            <p:childTnLst>
                              <p:par>
                                <p:cTn id="32" presetID="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0-#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4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0-#ppt_w/2"/>
                                          </p:val>
                                        </p:tav>
                                        <p:tav tm="100000">
                                          <p:val>
                                            <p:strVal val="#ppt_x"/>
                                          </p:val>
                                        </p:tav>
                                      </p:tavLst>
                                    </p:anim>
                                    <p:anim calcmode="lin" valueType="num">
                                      <p:cBhvr additive="base">
                                        <p:cTn id="39" dur="500" fill="hold"/>
                                        <p:tgtEl>
                                          <p:spTgt spid="39"/>
                                        </p:tgtEl>
                                        <p:attrNameLst>
                                          <p:attrName>ppt_y</p:attrName>
                                        </p:attrNameLst>
                                      </p:cBhvr>
                                      <p:tavLst>
                                        <p:tav tm="0">
                                          <p:val>
                                            <p:strVal val="#ppt_y"/>
                                          </p:val>
                                        </p:tav>
                                        <p:tav tm="100000">
                                          <p:val>
                                            <p:strVal val="#ppt_y"/>
                                          </p:val>
                                        </p:tav>
                                      </p:tavLst>
                                    </p:anim>
                                  </p:childTnLst>
                                </p:cTn>
                              </p:par>
                            </p:childTnLst>
                          </p:cTn>
                        </p:par>
                        <p:par>
                          <p:cTn id="40" fill="hold">
                            <p:stCondLst>
                              <p:cond delay="495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animBg="1"/>
      <p:bldP spid="40" grpId="0" animBg="1"/>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5"/>
          <p:cNvSpPr>
            <a:spLocks noChangeArrowheads="1"/>
          </p:cNvSpPr>
          <p:nvPr/>
        </p:nvSpPr>
        <p:spPr bwMode="gray">
          <a:xfrm>
            <a:off x="0" y="1279525"/>
            <a:ext cx="9145588" cy="3865563"/>
          </a:xfrm>
          <a:prstGeom prst="rect">
            <a:avLst/>
          </a:prstGeom>
          <a:solidFill>
            <a:srgbClr val="D8D8D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828280"/>
                  </a:outerShdw>
                </a:effectLst>
              </a14:hiddenEffects>
            </a:ext>
          </a:extLst>
        </p:spPr>
        <p:txBody>
          <a:bodyPr wrap="none" lIns="72585" tIns="36293" rIns="72585" bIns="36293" anchor="ctr"/>
          <a:lstStyle/>
          <a:p>
            <a:endParaRPr lang="zh-CN" altLang="en-US"/>
          </a:p>
        </p:txBody>
      </p:sp>
      <p:pic>
        <p:nvPicPr>
          <p:cNvPr id="26" name="Picture 2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54563"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9" descr="2"/>
          <p:cNvSpPr>
            <a:spLocks noChangeArrowheads="1"/>
          </p:cNvSpPr>
          <p:nvPr/>
        </p:nvSpPr>
        <p:spPr bwMode="gray">
          <a:xfrm>
            <a:off x="0" y="0"/>
            <a:ext cx="4814888" cy="1301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nchor="ctr"/>
          <a:lstStyle/>
          <a:p>
            <a:endParaRPr lang="zh-CN" altLang="en-US"/>
          </a:p>
        </p:txBody>
      </p:sp>
      <p:sp>
        <p:nvSpPr>
          <p:cNvPr id="28" name="Rectangle 10"/>
          <p:cNvSpPr>
            <a:spLocks noChangeArrowheads="1"/>
          </p:cNvSpPr>
          <p:nvPr/>
        </p:nvSpPr>
        <p:spPr bwMode="gray">
          <a:xfrm>
            <a:off x="382588" y="441325"/>
            <a:ext cx="76200" cy="539750"/>
          </a:xfrm>
          <a:prstGeom prst="rect">
            <a:avLst/>
          </a:prstGeom>
          <a:solidFill>
            <a:srgbClr val="006699"/>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3D5C"/>
                  </a:outerShdw>
                </a:effectLst>
              </a14:hiddenEffects>
            </a:ext>
          </a:extLst>
        </p:spPr>
        <p:txBody>
          <a:bodyPr wrap="none" lIns="72585" tIns="36293" rIns="72585" bIns="36293" anchor="ctr"/>
          <a:lstStyle/>
          <a:p>
            <a:endParaRPr lang="zh-CN" altLang="en-US"/>
          </a:p>
        </p:txBody>
      </p:sp>
      <p:sp>
        <p:nvSpPr>
          <p:cNvPr id="29" name="Text Box 11" descr="2"/>
          <p:cNvSpPr txBox="1">
            <a:spLocks noChangeArrowheads="1"/>
          </p:cNvSpPr>
          <p:nvPr/>
        </p:nvSpPr>
        <p:spPr bwMode="gray">
          <a:xfrm>
            <a:off x="458788" y="441325"/>
            <a:ext cx="1219200" cy="400050"/>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lIns="91414" tIns="45707" rIns="91414" bIns="45707">
            <a:spAutoFit/>
          </a:bodyPr>
          <a:lstStyle>
            <a:lvl1pPr defTabSz="576263" eaLnBrk="0" hangingPunct="0">
              <a:defRPr sz="900" b="1">
                <a:solidFill>
                  <a:schemeClr val="tx1"/>
                </a:solidFill>
                <a:latin typeface="Arial" pitchFamily="34" charset="0"/>
              </a:defRPr>
            </a:lvl1pPr>
            <a:lvl2pPr marL="742950" indent="-285750" defTabSz="576263" eaLnBrk="0" hangingPunct="0">
              <a:defRPr sz="900" b="1">
                <a:solidFill>
                  <a:schemeClr val="tx1"/>
                </a:solidFill>
                <a:latin typeface="Arial" pitchFamily="34" charset="0"/>
              </a:defRPr>
            </a:lvl2pPr>
            <a:lvl3pPr marL="1143000" indent="-228600" defTabSz="576263" eaLnBrk="0" hangingPunct="0">
              <a:defRPr sz="900" b="1">
                <a:solidFill>
                  <a:schemeClr val="tx1"/>
                </a:solidFill>
                <a:latin typeface="Arial" pitchFamily="34" charset="0"/>
              </a:defRPr>
            </a:lvl3pPr>
            <a:lvl4pPr marL="1600200" indent="-228600" defTabSz="576263" eaLnBrk="0" hangingPunct="0">
              <a:defRPr sz="900" b="1">
                <a:solidFill>
                  <a:schemeClr val="tx1"/>
                </a:solidFill>
                <a:latin typeface="Arial" pitchFamily="34" charset="0"/>
              </a:defRPr>
            </a:lvl4pPr>
            <a:lvl5pPr marL="2057400" indent="-228600" defTabSz="576263" eaLnBrk="0" hangingPunct="0">
              <a:defRPr sz="900" b="1">
                <a:solidFill>
                  <a:schemeClr val="tx1"/>
                </a:solidFill>
                <a:latin typeface="Arial" pitchFamily="34" charset="0"/>
              </a:defRPr>
            </a:lvl5pPr>
            <a:lvl6pPr marL="2514600" indent="-228600" algn="ctr" defTabSz="576263" eaLnBrk="0" fontAlgn="base" hangingPunct="0">
              <a:spcBef>
                <a:spcPct val="0"/>
              </a:spcBef>
              <a:spcAft>
                <a:spcPct val="0"/>
              </a:spcAft>
              <a:defRPr sz="900" b="1">
                <a:solidFill>
                  <a:schemeClr val="tx1"/>
                </a:solidFill>
                <a:latin typeface="Arial" pitchFamily="34" charset="0"/>
              </a:defRPr>
            </a:lvl6pPr>
            <a:lvl7pPr marL="2971800" indent="-228600" algn="ctr" defTabSz="576263" eaLnBrk="0" fontAlgn="base" hangingPunct="0">
              <a:spcBef>
                <a:spcPct val="0"/>
              </a:spcBef>
              <a:spcAft>
                <a:spcPct val="0"/>
              </a:spcAft>
              <a:defRPr sz="900" b="1">
                <a:solidFill>
                  <a:schemeClr val="tx1"/>
                </a:solidFill>
                <a:latin typeface="Arial" pitchFamily="34" charset="0"/>
              </a:defRPr>
            </a:lvl7pPr>
            <a:lvl8pPr marL="3429000" indent="-228600" algn="ctr" defTabSz="576263" eaLnBrk="0" fontAlgn="base" hangingPunct="0">
              <a:spcBef>
                <a:spcPct val="0"/>
              </a:spcBef>
              <a:spcAft>
                <a:spcPct val="0"/>
              </a:spcAft>
              <a:defRPr sz="900" b="1">
                <a:solidFill>
                  <a:schemeClr val="tx1"/>
                </a:solidFill>
                <a:latin typeface="Arial" pitchFamily="34" charset="0"/>
              </a:defRPr>
            </a:lvl8pPr>
            <a:lvl9pPr marL="3886200" indent="-228600" algn="ctr" defTabSz="576263" eaLnBrk="0" fontAlgn="base" hangingPunct="0">
              <a:spcBef>
                <a:spcPct val="0"/>
              </a:spcBef>
              <a:spcAft>
                <a:spcPct val="0"/>
              </a:spcAft>
              <a:defRPr sz="900" b="1">
                <a:solidFill>
                  <a:schemeClr val="tx1"/>
                </a:solidFill>
                <a:latin typeface="Arial" pitchFamily="34" charset="0"/>
              </a:defRPr>
            </a:lvl9pPr>
          </a:lstStyle>
          <a:p>
            <a:pPr eaLnBrk="1" hangingPunct="1">
              <a:spcBef>
                <a:spcPct val="50000"/>
              </a:spcBef>
            </a:pPr>
            <a:r>
              <a:rPr lang="zh-CN" altLang="en-US" sz="2000" b="0">
                <a:solidFill>
                  <a:srgbClr val="333333"/>
                </a:solidFill>
                <a:latin typeface="方正小标宋简体" pitchFamily="2" charset="-122"/>
                <a:ea typeface="方正小标宋简体" pitchFamily="2" charset="-122"/>
              </a:rPr>
              <a:t>地理位置</a:t>
            </a:r>
            <a:endParaRPr lang="en-US" altLang="zh-CN" sz="2000" b="0">
              <a:solidFill>
                <a:srgbClr val="333333"/>
              </a:solidFill>
              <a:latin typeface="方正小标宋简体" pitchFamily="2" charset="-122"/>
              <a:ea typeface="方正小标宋简体" pitchFamily="2" charset="-122"/>
            </a:endParaRPr>
          </a:p>
        </p:txBody>
      </p:sp>
      <p:sp>
        <p:nvSpPr>
          <p:cNvPr id="30" name="Rectangle 14" descr="2"/>
          <p:cNvSpPr>
            <a:spLocks noChangeArrowheads="1"/>
          </p:cNvSpPr>
          <p:nvPr/>
        </p:nvSpPr>
        <p:spPr bwMode="gray">
          <a:xfrm>
            <a:off x="446088" y="698500"/>
            <a:ext cx="2749550" cy="352425"/>
          </a:xfrm>
          <a:prstGeom prst="rect">
            <a:avLst/>
          </a:prstGeom>
          <a:noFill/>
          <a:ln>
            <a:noFill/>
          </a:ln>
          <a:effectLst>
            <a:prstShdw prst="shdw17" dist="17961" dir="2700000">
              <a:srgbClr val="999999"/>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lIns="91414" tIns="45707" rIns="91414" bIns="45707" anchor="ctr">
            <a:spAutoFit/>
          </a:bodyPr>
          <a:lstStyle/>
          <a:p>
            <a:pPr defTabSz="912813" eaLnBrk="0" hangingPunct="0"/>
            <a:r>
              <a:rPr lang="en-US" altLang="zh-CN" sz="1700" b="0" dirty="0">
                <a:solidFill>
                  <a:srgbClr val="333333"/>
                </a:solidFill>
                <a:latin typeface="+mj-lt"/>
                <a:cs typeface="Arial" pitchFamily="34" charset="0"/>
              </a:rPr>
              <a:t>The geographical position</a:t>
            </a:r>
            <a:r>
              <a:rPr lang="en-US" altLang="zh-CN" sz="1700" b="0" dirty="0">
                <a:latin typeface="+mj-lt"/>
                <a:cs typeface="Arial" pitchFamily="34" charset="0"/>
              </a:rPr>
              <a:t> </a:t>
            </a:r>
          </a:p>
        </p:txBody>
      </p:sp>
      <p:pic>
        <p:nvPicPr>
          <p:cNvPr id="31" name="Picture 21" descr="红色指示"/>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16188" y="1966913"/>
            <a:ext cx="261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23"/>
          <p:cNvSpPr>
            <a:spLocks noChangeArrowheads="1"/>
          </p:cNvSpPr>
          <p:nvPr/>
        </p:nvSpPr>
        <p:spPr bwMode="auto">
          <a:xfrm>
            <a:off x="3049588" y="593725"/>
            <a:ext cx="304800" cy="381000"/>
          </a:xfrm>
          <a:prstGeom prst="chevron">
            <a:avLst>
              <a:gd name="adj" fmla="val 56250"/>
            </a:avLst>
          </a:prstGeom>
          <a:gradFill rotWithShape="1">
            <a:gsLst>
              <a:gs pos="0">
                <a:srgbClr val="0F6FC6"/>
              </a:gs>
              <a:gs pos="100000">
                <a:srgbClr val="009DD9">
                  <a:alpha val="89998"/>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lIns="72585" tIns="36293" rIns="72585" bIns="36293" anchor="ctr"/>
          <a:lstStyle/>
          <a:p>
            <a:endParaRPr lang="zh-CN" altLang="en-US"/>
          </a:p>
        </p:txBody>
      </p:sp>
      <p:sp>
        <p:nvSpPr>
          <p:cNvPr id="33" name="AutoShape 24"/>
          <p:cNvSpPr>
            <a:spLocks noChangeArrowheads="1"/>
          </p:cNvSpPr>
          <p:nvPr/>
        </p:nvSpPr>
        <p:spPr bwMode="auto">
          <a:xfrm>
            <a:off x="3354388" y="593725"/>
            <a:ext cx="304800" cy="381000"/>
          </a:xfrm>
          <a:prstGeom prst="chevron">
            <a:avLst>
              <a:gd name="adj" fmla="val 56250"/>
            </a:avLst>
          </a:prstGeom>
          <a:gradFill rotWithShape="1">
            <a:gsLst>
              <a:gs pos="0">
                <a:srgbClr val="0F6FC6"/>
              </a:gs>
              <a:gs pos="100000">
                <a:srgbClr val="009DD9">
                  <a:alpha val="89998"/>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lIns="72585" tIns="36293" rIns="72585" bIns="36293" anchor="ctr"/>
          <a:lstStyle/>
          <a:p>
            <a:endParaRPr lang="zh-CN" altLang="en-US"/>
          </a:p>
        </p:txBody>
      </p:sp>
      <p:grpSp>
        <p:nvGrpSpPr>
          <p:cNvPr id="43" name="Group 72"/>
          <p:cNvGrpSpPr>
            <a:grpSpLocks/>
          </p:cNvGrpSpPr>
          <p:nvPr/>
        </p:nvGrpSpPr>
        <p:grpSpPr bwMode="auto">
          <a:xfrm>
            <a:off x="5254625" y="1854200"/>
            <a:ext cx="3370263" cy="2507162"/>
            <a:chOff x="4170" y="1471"/>
            <a:chExt cx="2675" cy="1989"/>
          </a:xfrm>
        </p:grpSpPr>
        <p:sp>
          <p:nvSpPr>
            <p:cNvPr id="44" name="Rectangle 30"/>
            <p:cNvSpPr>
              <a:spLocks noChangeArrowheads="1"/>
            </p:cNvSpPr>
            <p:nvPr/>
          </p:nvSpPr>
          <p:spPr bwMode="auto">
            <a:xfrm>
              <a:off x="4170" y="1471"/>
              <a:ext cx="2660" cy="1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60" tIns="57580" rIns="115160" bIns="57580">
              <a:spAutoFit/>
            </a:bodyPr>
            <a:lstStyle/>
            <a:p>
              <a:pPr algn="l" defTabSz="912813">
                <a:lnSpc>
                  <a:spcPct val="120000"/>
                </a:lnSpc>
              </a:pPr>
              <a:r>
                <a:rPr lang="zh-CN" altLang="en-US" sz="1000" b="0" dirty="0">
                  <a:solidFill>
                    <a:srgbClr val="000000"/>
                  </a:solidFill>
                  <a:latin typeface="+mj-lt"/>
                </a:rPr>
                <a:t>单击此处添加文字单击此处添加文字单击此处添加文字单击此处添加文字单击此处添加文字单击文字单击此处添加文字单击此处添加文字单击此处添加文字单击此处添加文字单击此处添加文字单击此处添加文字单击此处添加文字单击此处添加文字单击此处添加文字单击此处添加文字</a:t>
              </a:r>
            </a:p>
            <a:p>
              <a:pPr algn="l" defTabSz="912813">
                <a:lnSpc>
                  <a:spcPct val="120000"/>
                </a:lnSpc>
              </a:pPr>
              <a:endParaRPr lang="zh-CN" altLang="en-US" sz="1000" b="0" dirty="0">
                <a:solidFill>
                  <a:srgbClr val="000000"/>
                </a:solidFill>
                <a:latin typeface="+mj-lt"/>
              </a:endParaRPr>
            </a:p>
            <a:p>
              <a:pPr algn="l" defTabSz="912813">
                <a:lnSpc>
                  <a:spcPct val="120000"/>
                </a:lnSpc>
              </a:pPr>
              <a:endParaRPr lang="zh-CN" altLang="en-US" sz="1000" b="0" dirty="0">
                <a:solidFill>
                  <a:srgbClr val="000000"/>
                </a:solidFill>
                <a:latin typeface="+mj-lt"/>
              </a:endParaRPr>
            </a:p>
          </p:txBody>
        </p:sp>
        <p:sp>
          <p:nvSpPr>
            <p:cNvPr id="45" name="Rectangle 30"/>
            <p:cNvSpPr>
              <a:spLocks noChangeArrowheads="1"/>
            </p:cNvSpPr>
            <p:nvPr/>
          </p:nvSpPr>
          <p:spPr bwMode="auto">
            <a:xfrm>
              <a:off x="4184" y="2599"/>
              <a:ext cx="2661"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60" tIns="57580" rIns="115160" bIns="57580">
              <a:spAutoFit/>
            </a:bodyPr>
            <a:lstStyle/>
            <a:p>
              <a:pPr algn="l" defTabSz="912813"/>
              <a:r>
                <a:rPr lang="en-US" altLang="zh-CN" sz="900" b="0" dirty="0">
                  <a:latin typeface="+mj-lt"/>
                </a:rPr>
                <a:t>Establish a corporate image depends mainly on the quality</a:t>
              </a:r>
            </a:p>
            <a:p>
              <a:pPr algn="l" defTabSz="912813"/>
              <a:r>
                <a:rPr lang="en-US" altLang="zh-CN" sz="900" b="0" dirty="0">
                  <a:latin typeface="+mj-lt"/>
                </a:rPr>
                <a:t>of its inherent spirit of the show, but also effective in public relations, well-designed. </a:t>
              </a:r>
              <a:r>
                <a:rPr lang="en-US" altLang="zh-CN" sz="900" b="0" dirty="0" smtClean="0">
                  <a:latin typeface="+mj-lt"/>
                </a:rPr>
                <a:t>This </a:t>
              </a:r>
              <a:r>
                <a:rPr lang="en-US" altLang="zh-CN" sz="900" b="0" dirty="0">
                  <a:latin typeface="+mj-lt"/>
                </a:rPr>
                <a:t>requires the use of a number </a:t>
              </a:r>
              <a:endParaRPr lang="en-US" altLang="zh-CN" sz="900" b="0" dirty="0" smtClean="0">
                <a:latin typeface="+mj-lt"/>
              </a:endParaRPr>
            </a:p>
            <a:p>
              <a:pPr algn="l" defTabSz="912813"/>
              <a:r>
                <a:rPr lang="en-US" altLang="zh-CN" sz="900" b="0" dirty="0" smtClean="0">
                  <a:latin typeface="+mj-lt"/>
                </a:rPr>
                <a:t>of </a:t>
              </a:r>
              <a:r>
                <a:rPr lang="en-US" altLang="zh-CN" sz="900" b="0" dirty="0">
                  <a:latin typeface="+mj-lt"/>
                </a:rPr>
                <a:t>easy to be good at public relations communication, </a:t>
              </a:r>
              <a:r>
                <a:rPr lang="en-US" altLang="zh-CN" sz="900" b="0" dirty="0" smtClean="0">
                  <a:latin typeface="+mj-lt"/>
                </a:rPr>
                <a:t>easy </a:t>
              </a:r>
            </a:p>
            <a:p>
              <a:pPr algn="l" defTabSz="912813"/>
              <a:r>
                <a:rPr lang="en-US" altLang="zh-CN" sz="900" b="0" dirty="0" smtClean="0">
                  <a:latin typeface="+mj-lt"/>
                </a:rPr>
                <a:t>to </a:t>
              </a:r>
              <a:r>
                <a:rPr lang="en-US" altLang="zh-CN" sz="900" b="0" dirty="0">
                  <a:latin typeface="+mj-lt"/>
                </a:rPr>
                <a:t>remember the symbolic mark, </a:t>
              </a:r>
              <a:r>
                <a:rPr lang="en-US" altLang="zh-CN" sz="900" b="0" dirty="0" smtClean="0">
                  <a:latin typeface="+mj-lt"/>
                </a:rPr>
                <a:t>make </a:t>
              </a:r>
              <a:r>
                <a:rPr lang="en-US" altLang="zh-CN" sz="900" b="0" dirty="0">
                  <a:latin typeface="+mj-lt"/>
                </a:rPr>
                <a:t>it easy to identify a large number of things, </a:t>
              </a:r>
              <a:r>
                <a:rPr lang="en-US" altLang="zh-CN" sz="900" b="0" dirty="0" smtClean="0">
                  <a:latin typeface="+mj-lt"/>
                </a:rPr>
                <a:t>in </a:t>
              </a:r>
              <a:r>
                <a:rPr lang="en-US" altLang="zh-CN" sz="900" b="0" dirty="0">
                  <a:latin typeface="+mj-lt"/>
                </a:rPr>
                <a:t>order to deepen the impression </a:t>
              </a:r>
              <a:endParaRPr lang="en-US" altLang="zh-CN" sz="900" b="0" dirty="0" smtClean="0">
                <a:latin typeface="+mj-lt"/>
              </a:endParaRPr>
            </a:p>
            <a:p>
              <a:pPr algn="l" defTabSz="912813"/>
              <a:r>
                <a:rPr lang="en-US" altLang="zh-CN" sz="900" b="0" dirty="0" smtClean="0">
                  <a:latin typeface="+mj-lt"/>
                </a:rPr>
                <a:t>of </a:t>
              </a:r>
              <a:r>
                <a:rPr lang="en-US" altLang="zh-CN" sz="900" b="0" dirty="0">
                  <a:latin typeface="+mj-lt"/>
                </a:rPr>
                <a:t>an external public enterprises.</a:t>
              </a:r>
              <a:endParaRPr lang="zh-CN" altLang="en-US" sz="900" b="0" dirty="0">
                <a:latin typeface="+mj-lt"/>
              </a:endParaRPr>
            </a:p>
          </p:txBody>
        </p:sp>
      </p:grpSp>
      <p:pic>
        <p:nvPicPr>
          <p:cNvPr id="46" name="Picture 30" descr="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81025" y="1906588"/>
            <a:ext cx="1662113"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1" descr="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754563" y="0"/>
            <a:ext cx="4391025"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1714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heckerboard(across)">
                                      <p:cBhvr>
                                        <p:cTn id="7" dur="1000"/>
                                        <p:tgtEl>
                                          <p:spTgt spid="26"/>
                                        </p:tgtEl>
                                      </p:cBhvr>
                                    </p:animEffect>
                                  </p:childTnLst>
                                </p:cTn>
                              </p:par>
                            </p:childTnLst>
                          </p:cTn>
                        </p:par>
                        <p:par>
                          <p:cTn id="8" fill="hold">
                            <p:stCondLst>
                              <p:cond delay="1000"/>
                            </p:stCondLst>
                            <p:childTnLst>
                              <p:par>
                                <p:cTn id="9" presetID="50" presetClass="entr" presetSubtype="0" decel="10000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strVal val="#ppt_w+.3"/>
                                          </p:val>
                                        </p:tav>
                                        <p:tav tm="100000">
                                          <p:val>
                                            <p:strVal val="#ppt_w"/>
                                          </p:val>
                                        </p:tav>
                                      </p:tavLst>
                                    </p:anim>
                                    <p:anim calcmode="lin" valueType="num">
                                      <p:cBhvr>
                                        <p:cTn id="12" dur="1000" fill="hold"/>
                                        <p:tgtEl>
                                          <p:spTgt spid="46"/>
                                        </p:tgtEl>
                                        <p:attrNameLst>
                                          <p:attrName>ppt_h</p:attrName>
                                        </p:attrNameLst>
                                      </p:cBhvr>
                                      <p:tavLst>
                                        <p:tav tm="0">
                                          <p:val>
                                            <p:strVal val="#ppt_h"/>
                                          </p:val>
                                        </p:tav>
                                        <p:tav tm="100000">
                                          <p:val>
                                            <p:strVal val="#ppt_h"/>
                                          </p:val>
                                        </p:tav>
                                      </p:tavLst>
                                    </p:anim>
                                    <p:animEffect transition="in" filter="fade">
                                      <p:cBhvr>
                                        <p:cTn id="13" dur="1000"/>
                                        <p:tgtEl>
                                          <p:spTgt spid="4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lide(fromLeft)">
                                      <p:cBhvr>
                                        <p:cTn id="23" dur="500"/>
                                        <p:tgtEl>
                                          <p:spTgt spid="29"/>
                                        </p:tgtEl>
                                      </p:cBhvr>
                                    </p:animEffect>
                                  </p:childTnLst>
                                </p:cTn>
                              </p:par>
                            </p:childTnLst>
                          </p:cTn>
                        </p:par>
                        <p:par>
                          <p:cTn id="24" fill="hold">
                            <p:stCondLst>
                              <p:cond delay="3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by="(-#ppt_w*2)" calcmode="lin" valueType="num">
                                      <p:cBhvr rctx="PPT">
                                        <p:cTn id="27" dur="250" autoRev="1" fill="hold">
                                          <p:stCondLst>
                                            <p:cond delay="0"/>
                                          </p:stCondLst>
                                        </p:cTn>
                                        <p:tgtEl>
                                          <p:spTgt spid="30"/>
                                        </p:tgtEl>
                                        <p:attrNameLst>
                                          <p:attrName>ppt_w</p:attrName>
                                        </p:attrNameLst>
                                      </p:cBhvr>
                                    </p:anim>
                                    <p:anim by="(#ppt_w*0.50)" calcmode="lin" valueType="num">
                                      <p:cBhvr>
                                        <p:cTn id="28" dur="250" decel="50000" autoRev="1" fill="hold">
                                          <p:stCondLst>
                                            <p:cond delay="0"/>
                                          </p:stCondLst>
                                        </p:cTn>
                                        <p:tgtEl>
                                          <p:spTgt spid="30"/>
                                        </p:tgtEl>
                                        <p:attrNameLst>
                                          <p:attrName>ppt_x</p:attrName>
                                        </p:attrNameLst>
                                      </p:cBhvr>
                                    </p:anim>
                                    <p:anim from="(-#ppt_h/2)" to="(#ppt_y)" calcmode="lin" valueType="num">
                                      <p:cBhvr>
                                        <p:cTn id="29" dur="500" fill="hold">
                                          <p:stCondLst>
                                            <p:cond delay="0"/>
                                          </p:stCondLst>
                                        </p:cTn>
                                        <p:tgtEl>
                                          <p:spTgt spid="30"/>
                                        </p:tgtEl>
                                        <p:attrNameLst>
                                          <p:attrName>ppt_y</p:attrName>
                                        </p:attrNameLst>
                                      </p:cBhvr>
                                    </p:anim>
                                    <p:animRot by="21600000">
                                      <p:cBhvr>
                                        <p:cTn id="30" dur="500" fill="hold">
                                          <p:stCondLst>
                                            <p:cond delay="0"/>
                                          </p:stCondLst>
                                        </p:cTn>
                                        <p:tgtEl>
                                          <p:spTgt spid="30"/>
                                        </p:tgtEl>
                                        <p:attrNameLst>
                                          <p:attrName>r</p:attrName>
                                        </p:attrNameLst>
                                      </p:cBhvr>
                                    </p:animRot>
                                  </p:childTnLst>
                                </p:cTn>
                              </p:par>
                            </p:childTnLst>
                          </p:cTn>
                        </p:par>
                        <p:par>
                          <p:cTn id="31" fill="hold">
                            <p:stCondLst>
                              <p:cond delay="5100"/>
                            </p:stCondLst>
                            <p:childTnLst>
                              <p:par>
                                <p:cTn id="32" presetID="2" presetClass="entr" presetSubtype="8"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0-#ppt_w/2"/>
                                          </p:val>
                                        </p:tav>
                                        <p:tav tm="100000">
                                          <p:val>
                                            <p:strVal val="#ppt_x"/>
                                          </p:val>
                                        </p:tav>
                                      </p:tavLst>
                                    </p:anim>
                                    <p:anim calcmode="lin" valueType="num">
                                      <p:cBhvr additive="base">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5600"/>
                            </p:stCondLst>
                            <p:childTnLst>
                              <p:par>
                                <p:cTn id="37" presetID="12" presetClass="entr" presetSubtype="8"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lide(fromLeft)">
                                      <p:cBhvr>
                                        <p:cTn id="39" dur="500"/>
                                        <p:tgtEl>
                                          <p:spTgt spid="47"/>
                                        </p:tgtEl>
                                      </p:cBhvr>
                                    </p:animEffect>
                                  </p:childTnLst>
                                </p:cTn>
                              </p:par>
                              <p:par>
                                <p:cTn id="40" presetID="2" presetClass="entr" presetSubtype="8" fill="hold" grpId="0" nodeType="withEffect">
                                  <p:stCondLst>
                                    <p:cond delay="40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0-#ppt_w/2"/>
                                          </p:val>
                                        </p:tav>
                                        <p:tav tm="100000">
                                          <p:val>
                                            <p:strVal val="#ppt_x"/>
                                          </p:val>
                                        </p:tav>
                                      </p:tavLst>
                                    </p:anim>
                                    <p:anim calcmode="lin" valueType="num">
                                      <p:cBhvr additive="base">
                                        <p:cTn id="43" dur="500" fill="hold"/>
                                        <p:tgtEl>
                                          <p:spTgt spid="32"/>
                                        </p:tgtEl>
                                        <p:attrNameLst>
                                          <p:attrName>ppt_y</p:attrName>
                                        </p:attrNameLst>
                                      </p:cBhvr>
                                      <p:tavLst>
                                        <p:tav tm="0">
                                          <p:val>
                                            <p:strVal val="#ppt_y"/>
                                          </p:val>
                                        </p:tav>
                                        <p:tav tm="100000">
                                          <p:val>
                                            <p:strVal val="#ppt_y"/>
                                          </p:val>
                                        </p:tav>
                                      </p:tavLst>
                                    </p:anim>
                                  </p:childTnLst>
                                </p:cTn>
                              </p:par>
                              <p:par>
                                <p:cTn id="44" presetID="12" presetClass="entr" presetSubtype="4" fill="hold" grpId="0" nodeType="withEffect">
                                  <p:stCondLst>
                                    <p:cond delay="400"/>
                                  </p:stCondLst>
                                  <p:childTnLst>
                                    <p:set>
                                      <p:cBhvr>
                                        <p:cTn id="45" dur="1" fill="hold">
                                          <p:stCondLst>
                                            <p:cond delay="0"/>
                                          </p:stCondLst>
                                        </p:cTn>
                                        <p:tgtEl>
                                          <p:spTgt spid="25"/>
                                        </p:tgtEl>
                                        <p:attrNameLst>
                                          <p:attrName>style.visibility</p:attrName>
                                        </p:attrNameLst>
                                      </p:cBhvr>
                                      <p:to>
                                        <p:strVal val="visible"/>
                                      </p:to>
                                    </p:set>
                                    <p:animEffect transition="in" filter="slide(fromBottom)">
                                      <p:cBhvr>
                                        <p:cTn id="46" dur="1000"/>
                                        <p:tgtEl>
                                          <p:spTgt spid="25"/>
                                        </p:tgtEl>
                                      </p:cBhvr>
                                    </p:animEffect>
                                  </p:childTnLst>
                                </p:cTn>
                              </p:par>
                            </p:childTnLst>
                          </p:cTn>
                        </p:par>
                        <p:par>
                          <p:cTn id="47" fill="hold">
                            <p:stCondLst>
                              <p:cond delay="7000"/>
                            </p:stCondLst>
                            <p:childTnLst>
                              <p:par>
                                <p:cTn id="48" presetID="47" presetClass="entr" presetSubtype="0"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22" presetClass="entr" presetSubtype="1"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up)">
                                      <p:cBhvr>
                                        <p:cTn id="5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9" grpId="0"/>
      <p:bldP spid="30" grpId="0"/>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270807"/>
            <a:ext cx="2832541" cy="1785070"/>
          </a:xfrm>
          <a:prstGeom prst="rect">
            <a:avLst/>
          </a:prstGeom>
        </p:spPr>
        <p:txBody>
          <a:bodyPr wrap="square" lIns="91409" tIns="45703" rIns="91409" bIns="45703">
            <a:spAutoFit/>
          </a:bodyPr>
          <a:lstStyle/>
          <a:p>
            <a:pPr algn="just" defTabSz="914080">
              <a:lnSpc>
                <a:spcPts val="2200"/>
              </a:lnSpc>
            </a:pPr>
            <a:r>
              <a:rPr lang="zh-CN" altLang="en-US" sz="1000" dirty="0" smtClean="0">
                <a:solidFill>
                  <a:srgbClr val="000000"/>
                </a:solidFill>
                <a:latin typeface="微软雅黑" pitchFamily="34" charset="-122"/>
                <a:ea typeface="微软雅黑" pitchFamily="34" charset="-122"/>
              </a:rPr>
              <a:t>点击添加文字</a:t>
            </a:r>
            <a:r>
              <a:rPr lang="zh-CN" altLang="en-US" sz="1000" dirty="0">
                <a:solidFill>
                  <a:srgbClr val="000000"/>
                </a:solidFill>
                <a:latin typeface="微软雅黑" pitchFamily="34" charset="-122"/>
                <a:ea typeface="微软雅黑" pitchFamily="34" charset="-122"/>
              </a:rPr>
              <a:t>内容信息点击添加文字内容</a:t>
            </a:r>
            <a:r>
              <a:rPr lang="zh-CN" altLang="en-US" sz="1000" dirty="0" smtClean="0">
                <a:solidFill>
                  <a:srgbClr val="000000"/>
                </a:solidFill>
                <a:latin typeface="微软雅黑" pitchFamily="34" charset="-122"/>
                <a:ea typeface="微软雅黑" pitchFamily="34" charset="-122"/>
              </a:rPr>
              <a:t>信息</a:t>
            </a:r>
            <a:endParaRPr lang="en-US" altLang="zh-CN" sz="1000" dirty="0" smtClean="0">
              <a:solidFill>
                <a:srgbClr val="000000"/>
              </a:solidFill>
              <a:latin typeface="微软雅黑" pitchFamily="34" charset="-122"/>
              <a:ea typeface="微软雅黑" pitchFamily="34" charset="-122"/>
            </a:endParaRP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solidFill>
                  <a:srgbClr val="000000"/>
                </a:solidFill>
                <a:latin typeface="微软雅黑" pitchFamily="34" charset="-122"/>
                <a:ea typeface="微软雅黑" pitchFamily="34" charset="-122"/>
              </a:rPr>
              <a:t>点击添加文字内容信息点击添加文字内容</a:t>
            </a:r>
            <a:r>
              <a:rPr lang="zh-CN" altLang="en-US" sz="1000" dirty="0" smtClean="0">
                <a:solidFill>
                  <a:srgbClr val="000000"/>
                </a:solidFill>
                <a:latin typeface="微软雅黑" pitchFamily="34" charset="-122"/>
                <a:ea typeface="微软雅黑" pitchFamily="34" charset="-122"/>
              </a:rPr>
              <a:t>信息</a:t>
            </a:r>
            <a:endParaRPr lang="zh-CN" altLang="en-US" sz="1000" dirty="0">
              <a:solidFill>
                <a:srgbClr val="000000"/>
              </a:solidFill>
              <a:latin typeface="微软雅黑" pitchFamily="34" charset="-122"/>
              <a:ea typeface="微软雅黑" pitchFamily="34" charset="-122"/>
            </a:endParaRPr>
          </a:p>
        </p:txBody>
      </p:sp>
      <p:grpSp>
        <p:nvGrpSpPr>
          <p:cNvPr id="7" name="组合 6"/>
          <p:cNvGrpSpPr/>
          <p:nvPr/>
        </p:nvGrpSpPr>
        <p:grpSpPr>
          <a:xfrm>
            <a:off x="3372093" y="1283816"/>
            <a:ext cx="5573510" cy="2131603"/>
            <a:chOff x="3563888" y="1199740"/>
            <a:chExt cx="5573510" cy="2131603"/>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0489" y="1199740"/>
              <a:ext cx="5566909" cy="2131603"/>
            </a:xfrm>
            <a:prstGeom prst="rect">
              <a:avLst/>
            </a:prstGeom>
          </p:spPr>
        </p:pic>
        <p:sp>
          <p:nvSpPr>
            <p:cNvPr id="9" name="矩形 8"/>
            <p:cNvSpPr/>
            <p:nvPr/>
          </p:nvSpPr>
          <p:spPr>
            <a:xfrm>
              <a:off x="3563888" y="2715766"/>
              <a:ext cx="2515569" cy="615577"/>
            </a:xfrm>
            <a:prstGeom prst="rect">
              <a:avLst/>
            </a:prstGeom>
            <a:solidFill>
              <a:srgbClr val="005696">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 name="TextBox 9"/>
            <p:cNvSpPr txBox="1"/>
            <p:nvPr/>
          </p:nvSpPr>
          <p:spPr>
            <a:xfrm>
              <a:off x="3668720" y="2838888"/>
              <a:ext cx="2736304"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在</a:t>
              </a:r>
              <a:r>
                <a:rPr lang="zh-CN" altLang="en-US" dirty="0" smtClean="0">
                  <a:solidFill>
                    <a:schemeClr val="bg1"/>
                  </a:solidFill>
                  <a:latin typeface="微软雅黑" pitchFamily="34" charset="-122"/>
                  <a:ea typeface="微软雅黑" pitchFamily="34" charset="-122"/>
                </a:rPr>
                <a:t>这里填写标题</a:t>
              </a:r>
              <a:endParaRPr lang="zh-CN" altLang="en-US" dirty="0">
                <a:solidFill>
                  <a:schemeClr val="bg1"/>
                </a:solidFill>
                <a:latin typeface="微软雅黑" pitchFamily="34" charset="-122"/>
                <a:ea typeface="微软雅黑" pitchFamily="34" charset="-122"/>
              </a:endParaRPr>
            </a:p>
          </p:txBody>
        </p:sp>
      </p:grpSp>
      <p:grpSp>
        <p:nvGrpSpPr>
          <p:cNvPr id="11" name="组合 10"/>
          <p:cNvGrpSpPr/>
          <p:nvPr/>
        </p:nvGrpSpPr>
        <p:grpSpPr>
          <a:xfrm>
            <a:off x="468475" y="3735946"/>
            <a:ext cx="764591" cy="764591"/>
            <a:chOff x="395536" y="3651870"/>
            <a:chExt cx="764591" cy="764591"/>
          </a:xfrm>
          <a:solidFill>
            <a:srgbClr val="0070C0"/>
          </a:solidFill>
        </p:grpSpPr>
        <p:sp>
          <p:nvSpPr>
            <p:cNvPr id="12" name="椭圆 11"/>
            <p:cNvSpPr/>
            <p:nvPr/>
          </p:nvSpPr>
          <p:spPr>
            <a:xfrm>
              <a:off x="395536" y="3651870"/>
              <a:ext cx="764591" cy="76459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13" name="Picture 7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7331" y="3805013"/>
              <a:ext cx="381000" cy="411710"/>
            </a:xfrm>
            <a:prstGeom prst="rect">
              <a:avLst/>
            </a:prstGeom>
            <a:grpFill/>
          </p:spPr>
        </p:pic>
      </p:grpSp>
      <p:sp>
        <p:nvSpPr>
          <p:cNvPr id="14" name="TextBox 13"/>
          <p:cNvSpPr txBox="1"/>
          <p:nvPr/>
        </p:nvSpPr>
        <p:spPr>
          <a:xfrm>
            <a:off x="1404579" y="3969482"/>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sp>
        <p:nvSpPr>
          <p:cNvPr id="15" name="TextBox 14"/>
          <p:cNvSpPr txBox="1"/>
          <p:nvPr/>
        </p:nvSpPr>
        <p:spPr>
          <a:xfrm>
            <a:off x="4074936" y="3975306"/>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sp>
        <p:nvSpPr>
          <p:cNvPr id="16" name="TextBox 15"/>
          <p:cNvSpPr txBox="1"/>
          <p:nvPr/>
        </p:nvSpPr>
        <p:spPr>
          <a:xfrm>
            <a:off x="6790942" y="4008224"/>
            <a:ext cx="1391450" cy="297517"/>
          </a:xfrm>
          <a:prstGeom prst="rect">
            <a:avLst/>
          </a:prstGeom>
          <a:noFill/>
        </p:spPr>
        <p:txBody>
          <a:bodyPr wrap="square" rtlCol="0" anchor="t">
            <a:spAutoFit/>
          </a:bodyPr>
          <a:lstStyle/>
          <a:p>
            <a:pPr lvl="0" algn="ctr">
              <a:lnSpc>
                <a:spcPts val="1600"/>
              </a:lnSpc>
            </a:pPr>
            <a:r>
              <a:rPr lang="zh-CN" altLang="en-US" sz="1400" b="1" dirty="0" smtClean="0">
                <a:solidFill>
                  <a:srgbClr val="0070C0"/>
                </a:solidFill>
                <a:latin typeface="微软雅黑" pitchFamily="34" charset="-122"/>
                <a:ea typeface="微软雅黑" pitchFamily="34" charset="-122"/>
              </a:rPr>
              <a:t>这里填写标题</a:t>
            </a:r>
            <a:endParaRPr lang="zh-CN" altLang="en-US" sz="1400" b="1" dirty="0">
              <a:solidFill>
                <a:srgbClr val="0070C0"/>
              </a:solidFill>
              <a:latin typeface="微软雅黑" pitchFamily="34" charset="-122"/>
              <a:ea typeface="微软雅黑" pitchFamily="34" charset="-122"/>
            </a:endParaRPr>
          </a:p>
        </p:txBody>
      </p:sp>
      <p:grpSp>
        <p:nvGrpSpPr>
          <p:cNvPr id="17" name="组合 16"/>
          <p:cNvGrpSpPr/>
          <p:nvPr/>
        </p:nvGrpSpPr>
        <p:grpSpPr>
          <a:xfrm>
            <a:off x="3228077" y="3735946"/>
            <a:ext cx="764591" cy="764591"/>
            <a:chOff x="3221085" y="3651870"/>
            <a:chExt cx="764591" cy="764591"/>
          </a:xfrm>
        </p:grpSpPr>
        <p:sp>
          <p:nvSpPr>
            <p:cNvPr id="18" name="椭圆 17"/>
            <p:cNvSpPr/>
            <p:nvPr/>
          </p:nvSpPr>
          <p:spPr>
            <a:xfrm>
              <a:off x="3221085" y="3651870"/>
              <a:ext cx="764591" cy="764591"/>
            </a:xfrm>
            <a:prstGeom prst="ellipse">
              <a:avLst/>
            </a:prstGeom>
            <a:solidFill>
              <a:srgbClr val="00569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19" name="Picture 10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72011" y="3778161"/>
              <a:ext cx="462738" cy="431630"/>
            </a:xfrm>
            <a:prstGeom prst="rect">
              <a:avLst/>
            </a:prstGeom>
            <a:noFill/>
          </p:spPr>
        </p:pic>
      </p:grpSp>
      <p:grpSp>
        <p:nvGrpSpPr>
          <p:cNvPr id="20" name="组合 19"/>
          <p:cNvGrpSpPr/>
          <p:nvPr/>
        </p:nvGrpSpPr>
        <p:grpSpPr>
          <a:xfrm>
            <a:off x="5854838" y="3735946"/>
            <a:ext cx="764591" cy="764591"/>
            <a:chOff x="6046633" y="3651870"/>
            <a:chExt cx="764591" cy="764591"/>
          </a:xfrm>
        </p:grpSpPr>
        <p:sp>
          <p:nvSpPr>
            <p:cNvPr id="21" name="椭圆 20"/>
            <p:cNvSpPr/>
            <p:nvPr/>
          </p:nvSpPr>
          <p:spPr>
            <a:xfrm>
              <a:off x="6046633" y="3651870"/>
              <a:ext cx="764591" cy="764591"/>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C00000"/>
                </a:solidFill>
              </a:endParaRPr>
            </a:p>
          </p:txBody>
        </p:sp>
        <p:pic>
          <p:nvPicPr>
            <p:cNvPr id="22" name="Picture 9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224066" y="3805013"/>
              <a:ext cx="409724" cy="431630"/>
            </a:xfrm>
            <a:prstGeom prst="rect">
              <a:avLst/>
            </a:prstGeom>
            <a:noFill/>
          </p:spPr>
        </p:pic>
      </p:grpSp>
      <p:sp>
        <p:nvSpPr>
          <p:cNvPr id="23" name="TextBox 22"/>
          <p:cNvSpPr txBox="1"/>
          <p:nvPr/>
        </p:nvSpPr>
        <p:spPr>
          <a:xfrm>
            <a:off x="1001577" y="177732"/>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1.1 </a:t>
            </a:r>
            <a:r>
              <a:rPr lang="zh-CN" altLang="en-US" sz="2000" dirty="0" smtClean="0">
                <a:solidFill>
                  <a:schemeClr val="bg1"/>
                </a:solidFill>
                <a:latin typeface="微软雅黑" pitchFamily="34" charset="-122"/>
                <a:ea typeface="微软雅黑" pitchFamily="34" charset="-122"/>
              </a:rPr>
              <a:t>团队简介</a:t>
            </a:r>
            <a:endParaRPr lang="zh-CN" altLang="en-US" sz="2000" dirty="0">
              <a:solidFill>
                <a:schemeClr val="bg1"/>
              </a:solidFill>
              <a:latin typeface="微软雅黑" pitchFamily="34" charset="-122"/>
              <a:ea typeface="微软雅黑" pitchFamily="34" charset="-122"/>
            </a:endParaRPr>
          </a:p>
        </p:txBody>
      </p:sp>
      <p:sp>
        <p:nvSpPr>
          <p:cNvPr id="24" name="TextBox 23"/>
          <p:cNvSpPr txBox="1"/>
          <p:nvPr/>
        </p:nvSpPr>
        <p:spPr>
          <a:xfrm>
            <a:off x="76994" y="210370"/>
            <a:ext cx="798022" cy="28614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1</a:t>
            </a:r>
            <a:endParaRPr lang="zh-CN" altLang="en-US" dirty="0">
              <a:solidFill>
                <a:schemeClr val="bg1"/>
              </a:solidFill>
              <a:latin typeface="+mj-lt"/>
            </a:endParaRPr>
          </a:p>
        </p:txBody>
      </p:sp>
    </p:spTree>
    <p:extLst>
      <p:ext uri="{BB962C8B-B14F-4D97-AF65-F5344CB8AC3E}">
        <p14:creationId xmlns:p14="http://schemas.microsoft.com/office/powerpoint/2010/main" val="1543551921"/>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3"/>
                                            </p:tgtEl>
                                            <p:attrNameLst>
                                              <p:attrName>ppt_y</p:attrName>
                                            </p:attrNameLst>
                                          </p:cBhvr>
                                          <p:tavLst>
                                            <p:tav tm="0">
                                              <p:val>
                                                <p:strVal val="#ppt_y"/>
                                              </p:val>
                                            </p:tav>
                                            <p:tav tm="100000">
                                              <p:val>
                                                <p:strVal val="#ppt_y"/>
                                              </p:val>
                                            </p:tav>
                                          </p:tavLst>
                                        </p:anim>
                                        <p:anim calcmode="lin" valueType="num">
                                          <p:cBhvr>
                                            <p:cTn id="9"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3"/>
                                            </p:tgtEl>
                                          </p:cBhvr>
                                        </p:animEffect>
                                      </p:childTnLst>
                                    </p:cTn>
                                  </p:par>
                                </p:childTnLst>
                              </p:cTn>
                            </p:par>
                            <p:par>
                              <p:cTn id="12" fill="hold">
                                <p:stCondLst>
                                  <p:cond delay="640"/>
                                </p:stCondLst>
                                <p:childTnLst>
                                  <p:par>
                                    <p:cTn id="13" presetID="2" presetClass="entr" presetSubtype="8" fill="hold" grpId="0" nodeType="afterEffect" p14:presetBounceEnd="53333">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3333">
                                          <p:cBhvr additive="base">
                                            <p:cTn id="15" dur="75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3333">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3333">
                                          <p:cBhvr additive="base">
                                            <p:cTn id="19" dur="750" fill="hold"/>
                                            <p:tgtEl>
                                              <p:spTgt spid="7"/>
                                            </p:tgtEl>
                                            <p:attrNameLst>
                                              <p:attrName>ppt_x</p:attrName>
                                            </p:attrNameLst>
                                          </p:cBhvr>
                                          <p:tavLst>
                                            <p:tav tm="0">
                                              <p:val>
                                                <p:strVal val="1+#ppt_w/2"/>
                                              </p:val>
                                            </p:tav>
                                            <p:tav tm="100000">
                                              <p:val>
                                                <p:strVal val="#ppt_x"/>
                                              </p:val>
                                            </p:tav>
                                          </p:tavLst>
                                        </p:anim>
                                        <p:anim calcmode="lin" valueType="num" p14:bounceEnd="53333">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390"/>
                                </p:stCondLst>
                                <p:childTnLst>
                                  <p:par>
                                    <p:cTn id="22" presetID="2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childTnLst>
                              </p:cTn>
                            </p:par>
                            <p:par>
                              <p:cTn id="26" fill="hold">
                                <p:stCondLst>
                                  <p:cond delay="189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390"/>
                                </p:stCondLst>
                                <p:childTnLst>
                                  <p:par>
                                    <p:cTn id="31" presetID="2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par>
                              <p:cTn id="35" fill="hold">
                                <p:stCondLst>
                                  <p:cond delay="289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3390"/>
                                </p:stCondLst>
                                <p:childTnLst>
                                  <p:par>
                                    <p:cTn id="40" presetID="2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childTnLst>
                                    </p:cTn>
                                  </p:par>
                                </p:childTnLst>
                              </p:cTn>
                            </p:par>
                            <p:par>
                              <p:cTn id="44" fill="hold">
                                <p:stCondLst>
                                  <p:cond delay="389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3"/>
                                            </p:tgtEl>
                                            <p:attrNameLst>
                                              <p:attrName>ppt_y</p:attrName>
                                            </p:attrNameLst>
                                          </p:cBhvr>
                                          <p:tavLst>
                                            <p:tav tm="0">
                                              <p:val>
                                                <p:strVal val="#ppt_y"/>
                                              </p:val>
                                            </p:tav>
                                            <p:tav tm="100000">
                                              <p:val>
                                                <p:strVal val="#ppt_y"/>
                                              </p:val>
                                            </p:tav>
                                          </p:tavLst>
                                        </p:anim>
                                        <p:anim calcmode="lin" valueType="num">
                                          <p:cBhvr>
                                            <p:cTn id="9"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3"/>
                                            </p:tgtEl>
                                          </p:cBhvr>
                                        </p:animEffect>
                                      </p:childTnLst>
                                    </p:cTn>
                                  </p:par>
                                </p:childTnLst>
                              </p:cTn>
                            </p:par>
                            <p:par>
                              <p:cTn id="12" fill="hold">
                                <p:stCondLst>
                                  <p:cond delay="64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390"/>
                                </p:stCondLst>
                                <p:childTnLst>
                                  <p:par>
                                    <p:cTn id="22" presetID="2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childTnLst>
                              </p:cTn>
                            </p:par>
                            <p:par>
                              <p:cTn id="26" fill="hold">
                                <p:stCondLst>
                                  <p:cond delay="189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390"/>
                                </p:stCondLst>
                                <p:childTnLst>
                                  <p:par>
                                    <p:cTn id="31" presetID="2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par>
                              <p:cTn id="35" fill="hold">
                                <p:stCondLst>
                                  <p:cond delay="289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3390"/>
                                </p:stCondLst>
                                <p:childTnLst>
                                  <p:par>
                                    <p:cTn id="40" presetID="2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childTnLst>
                                    </p:cTn>
                                  </p:par>
                                </p:childTnLst>
                              </p:cTn>
                            </p:par>
                            <p:par>
                              <p:cTn id="44" fill="hold">
                                <p:stCondLst>
                                  <p:cond delay="389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2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261131" y="1365934"/>
            <a:ext cx="5389337" cy="28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l"/>
            <a:r>
              <a:rPr lang="zh-CN" altLang="en-US" sz="1400" dirty="0">
                <a:latin typeface="微软雅黑" pitchFamily="34" charset="-122"/>
                <a:ea typeface="微软雅黑" pitchFamily="34" charset="-122"/>
              </a:rPr>
              <a:t>公司总经理，本项目团队负责人</a:t>
            </a:r>
          </a:p>
        </p:txBody>
      </p:sp>
      <p:sp>
        <p:nvSpPr>
          <p:cNvPr id="21" name="矩形 9"/>
          <p:cNvSpPr>
            <a:spLocks noChangeArrowheads="1"/>
          </p:cNvSpPr>
          <p:nvPr/>
        </p:nvSpPr>
        <p:spPr bwMode="auto">
          <a:xfrm>
            <a:off x="2264216" y="1048544"/>
            <a:ext cx="1155556" cy="31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l"/>
            <a:r>
              <a:rPr lang="zh-CN" altLang="en-US" sz="1600" b="1" dirty="0" smtClean="0">
                <a:latin typeface="微软雅黑" pitchFamily="34" charset="-122"/>
                <a:ea typeface="微软雅黑" pitchFamily="34" charset="-122"/>
              </a:rPr>
              <a:t>代用名</a:t>
            </a:r>
            <a:endParaRPr lang="zh-CN" altLang="en-US" sz="1600" b="1" dirty="0">
              <a:latin typeface="微软雅黑" pitchFamily="34" charset="-122"/>
              <a:ea typeface="微软雅黑" pitchFamily="34" charset="-122"/>
            </a:endParaRPr>
          </a:p>
        </p:txBody>
      </p:sp>
      <p:sp>
        <p:nvSpPr>
          <p:cNvPr id="22" name="TextBox 21"/>
          <p:cNvSpPr txBox="1"/>
          <p:nvPr/>
        </p:nvSpPr>
        <p:spPr>
          <a:xfrm>
            <a:off x="2261130" y="1670819"/>
            <a:ext cx="6578863" cy="1054125"/>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algn="l"/>
            <a:r>
              <a:rPr lang="zh-CN" altLang="en-US" sz="1600" dirty="0">
                <a:solidFill>
                  <a:schemeClr val="tx1"/>
                </a:solidFill>
              </a:rPr>
              <a:t>点击此处添加人物简历内容点击此处添加人物简历内容点击此处添加人物简历内容点击此处添加人物简历内容点击此处添加人物简历内容点击此处添加人物简历内容点击此处添加人物简历内容点击此处添加人物简历内容</a:t>
            </a:r>
            <a:r>
              <a:rPr lang="zh-CN" altLang="en-US" sz="1600" dirty="0" smtClean="0">
                <a:solidFill>
                  <a:schemeClr val="tx1"/>
                </a:solidFill>
              </a:rPr>
              <a:t>。</a:t>
            </a:r>
            <a:endParaRPr lang="zh-CN" altLang="en-US" sz="1600" dirty="0">
              <a:solidFill>
                <a:schemeClr val="tx1"/>
              </a:solidFill>
            </a:endParaRPr>
          </a:p>
        </p:txBody>
      </p:sp>
      <p:sp>
        <p:nvSpPr>
          <p:cNvPr id="25" name="矩形 7"/>
          <p:cNvSpPr>
            <a:spLocks noChangeArrowheads="1"/>
          </p:cNvSpPr>
          <p:nvPr/>
        </p:nvSpPr>
        <p:spPr bwMode="auto">
          <a:xfrm>
            <a:off x="2261131" y="3258344"/>
            <a:ext cx="5389337" cy="28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l"/>
            <a:r>
              <a:rPr lang="zh-CN" altLang="en-US" sz="1400" dirty="0">
                <a:latin typeface="微软雅黑" pitchFamily="34" charset="-122"/>
                <a:ea typeface="微软雅黑" pitchFamily="34" charset="-122"/>
              </a:rPr>
              <a:t>公司总工程师，团队技术总监</a:t>
            </a:r>
          </a:p>
        </p:txBody>
      </p:sp>
      <p:sp>
        <p:nvSpPr>
          <p:cNvPr id="26" name="矩形 9"/>
          <p:cNvSpPr>
            <a:spLocks noChangeArrowheads="1"/>
          </p:cNvSpPr>
          <p:nvPr/>
        </p:nvSpPr>
        <p:spPr bwMode="auto">
          <a:xfrm>
            <a:off x="2264216" y="2961165"/>
            <a:ext cx="1155556" cy="31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l"/>
            <a:r>
              <a:rPr lang="zh-CN" altLang="en-US" sz="1600" b="1" dirty="0" smtClean="0">
                <a:latin typeface="微软雅黑" pitchFamily="34" charset="-122"/>
                <a:ea typeface="微软雅黑" pitchFamily="34" charset="-122"/>
              </a:rPr>
              <a:t>代用名</a:t>
            </a:r>
            <a:endParaRPr lang="zh-CN" altLang="en-US" sz="1600" b="1" dirty="0">
              <a:latin typeface="微软雅黑" pitchFamily="34" charset="-122"/>
              <a:ea typeface="微软雅黑" pitchFamily="34" charset="-122"/>
            </a:endParaRPr>
          </a:p>
        </p:txBody>
      </p:sp>
      <p:sp>
        <p:nvSpPr>
          <p:cNvPr id="27" name="TextBox 26"/>
          <p:cNvSpPr txBox="1"/>
          <p:nvPr/>
        </p:nvSpPr>
        <p:spPr>
          <a:xfrm>
            <a:off x="2261130" y="3546981"/>
            <a:ext cx="6578863" cy="1054125"/>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600" dirty="0">
                <a:solidFill>
                  <a:schemeClr val="tx1"/>
                </a:solidFill>
              </a:rPr>
              <a:t>点击此处添加人物简历内容点击此处添加人物简历内容点击此处添加人物简历内容点击此处添加人物简历内容点击此处添加人物简历内容点击此处添加人物简历内容点击此处添加人物简历内容点击此处添加人物简历内容。</a:t>
            </a:r>
          </a:p>
        </p:txBody>
      </p:sp>
      <p:pic>
        <p:nvPicPr>
          <p:cNvPr id="6" name="图片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03900" y="1117122"/>
            <a:ext cx="1278094" cy="1575858"/>
          </a:xfrm>
          <a:prstGeom prst="rect">
            <a:avLst/>
          </a:prstGeom>
          <a:ln w="19050">
            <a:solidFill>
              <a:srgbClr val="0070C0"/>
            </a:solidFill>
            <a:prstDash val="solid"/>
          </a:ln>
        </p:spPr>
      </p:pic>
      <p:pic>
        <p:nvPicPr>
          <p:cNvPr id="12" name="图片 1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3899" y="3040526"/>
            <a:ext cx="1278094" cy="1559274"/>
          </a:xfrm>
          <a:prstGeom prst="rect">
            <a:avLst/>
          </a:prstGeom>
          <a:ln w="19050">
            <a:solidFill>
              <a:srgbClr val="0070C0"/>
            </a:solidFill>
            <a:prstDash val="solid"/>
          </a:ln>
        </p:spPr>
      </p:pic>
      <p:sp>
        <p:nvSpPr>
          <p:cNvPr id="13" name="TextBox 12"/>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1.2 </a:t>
            </a:r>
            <a:r>
              <a:rPr lang="zh-CN" altLang="en-US" sz="2000" dirty="0">
                <a:solidFill>
                  <a:schemeClr val="bg1"/>
                </a:solidFill>
                <a:latin typeface="微软雅黑" pitchFamily="34" charset="-122"/>
                <a:ea typeface="微软雅黑" pitchFamily="34" charset="-122"/>
              </a:rPr>
              <a:t>核心成</a:t>
            </a:r>
            <a:r>
              <a:rPr lang="zh-CN" altLang="en-US" sz="2000" dirty="0" smtClean="0">
                <a:solidFill>
                  <a:schemeClr val="bg1"/>
                </a:solidFill>
                <a:latin typeface="微软雅黑" pitchFamily="34" charset="-122"/>
                <a:ea typeface="微软雅黑" pitchFamily="34" charset="-122"/>
              </a:rPr>
              <a:t>员</a:t>
            </a:r>
            <a:r>
              <a:rPr lang="zh-CN" altLang="en-US" sz="2000" dirty="0">
                <a:solidFill>
                  <a:schemeClr val="bg1"/>
                </a:solidFill>
                <a:latin typeface="微软雅黑" pitchFamily="34" charset="-122"/>
                <a:ea typeface="微软雅黑" pitchFamily="34" charset="-122"/>
              </a:rPr>
              <a:t>介绍</a:t>
            </a:r>
          </a:p>
        </p:txBody>
      </p:sp>
      <p:sp>
        <p:nvSpPr>
          <p:cNvPr id="14" name="TextBox 13"/>
          <p:cNvSpPr txBox="1"/>
          <p:nvPr/>
        </p:nvSpPr>
        <p:spPr>
          <a:xfrm>
            <a:off x="76994" y="210370"/>
            <a:ext cx="798022" cy="28614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1</a:t>
            </a:r>
            <a:endParaRPr lang="zh-CN" altLang="en-US" dirty="0">
              <a:solidFill>
                <a:schemeClr val="bg1"/>
              </a:solidFill>
              <a:latin typeface="+mj-lt"/>
            </a:endParaRPr>
          </a:p>
        </p:txBody>
      </p:sp>
    </p:spTree>
    <p:extLst>
      <p:ext uri="{BB962C8B-B14F-4D97-AF65-F5344CB8AC3E}">
        <p14:creationId xmlns:p14="http://schemas.microsoft.com/office/powerpoint/2010/main" val="37286190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3"/>
                                        </p:tgtEl>
                                        <p:attrNameLst>
                                          <p:attrName>ppt_y</p:attrName>
                                        </p:attrNameLst>
                                      </p:cBhvr>
                                      <p:tavLst>
                                        <p:tav tm="0">
                                          <p:val>
                                            <p:strVal val="#ppt_y"/>
                                          </p:val>
                                        </p:tav>
                                        <p:tav tm="100000">
                                          <p:val>
                                            <p:strVal val="#ppt_y"/>
                                          </p:val>
                                        </p:tav>
                                      </p:tavLst>
                                    </p:anim>
                                    <p:anim calcmode="lin" valueType="num">
                                      <p:cBhvr>
                                        <p:cTn id="9"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3"/>
                                        </p:tgtEl>
                                      </p:cBhvr>
                                    </p:animEffect>
                                  </p:childTnLst>
                                </p:cTn>
                              </p:par>
                            </p:childTnLst>
                          </p:cTn>
                        </p:par>
                        <p:par>
                          <p:cTn id="12" fill="hold">
                            <p:stCondLst>
                              <p:cond delay="720"/>
                            </p:stCondLst>
                            <p:childTnLst>
                              <p:par>
                                <p:cTn id="13" presetID="2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22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by="(-#ppt_w*2)" calcmode="lin" valueType="num">
                                      <p:cBhvr rctx="PPT">
                                        <p:cTn id="20" dur="500" autoRev="1" fill="hold">
                                          <p:stCondLst>
                                            <p:cond delay="0"/>
                                          </p:stCondLst>
                                        </p:cTn>
                                        <p:tgtEl>
                                          <p:spTgt spid="21"/>
                                        </p:tgtEl>
                                        <p:attrNameLst>
                                          <p:attrName>ppt_w</p:attrName>
                                        </p:attrNameLst>
                                      </p:cBhvr>
                                    </p:anim>
                                    <p:anim by="(#ppt_w*0.50)" calcmode="lin" valueType="num">
                                      <p:cBhvr>
                                        <p:cTn id="21" dur="500" decel="50000" autoRev="1" fill="hold">
                                          <p:stCondLst>
                                            <p:cond delay="0"/>
                                          </p:stCondLst>
                                        </p:cTn>
                                        <p:tgtEl>
                                          <p:spTgt spid="21"/>
                                        </p:tgtEl>
                                        <p:attrNameLst>
                                          <p:attrName>ppt_x</p:attrName>
                                        </p:attrNameLst>
                                      </p:cBhvr>
                                    </p:anim>
                                    <p:anim from="(-#ppt_h/2)" to="(#ppt_y)" calcmode="lin" valueType="num">
                                      <p:cBhvr>
                                        <p:cTn id="22" dur="1000" fill="hold">
                                          <p:stCondLst>
                                            <p:cond delay="0"/>
                                          </p:stCondLst>
                                        </p:cTn>
                                        <p:tgtEl>
                                          <p:spTgt spid="21"/>
                                        </p:tgtEl>
                                        <p:attrNameLst>
                                          <p:attrName>ppt_y</p:attrName>
                                        </p:attrNameLst>
                                      </p:cBhvr>
                                    </p:anim>
                                    <p:animRot by="21600000">
                                      <p:cBhvr>
                                        <p:cTn id="23" dur="1000" fill="hold">
                                          <p:stCondLst>
                                            <p:cond delay="0"/>
                                          </p:stCondLst>
                                        </p:cTn>
                                        <p:tgtEl>
                                          <p:spTgt spid="21"/>
                                        </p:tgtEl>
                                        <p:attrNameLst>
                                          <p:attrName>r</p:attrName>
                                        </p:attrNameLst>
                                      </p:cBhvr>
                                    </p:animRot>
                                  </p:childTnLst>
                                </p:cTn>
                              </p:par>
                            </p:childTnLst>
                          </p:cTn>
                        </p:par>
                        <p:par>
                          <p:cTn id="24" fill="hold">
                            <p:stCondLst>
                              <p:cond delay="24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0"/>
                                        </p:tgtEl>
                                        <p:attrNameLst>
                                          <p:attrName>ppt_y</p:attrName>
                                        </p:attrNameLst>
                                      </p:cBhvr>
                                      <p:tavLst>
                                        <p:tav tm="0">
                                          <p:val>
                                            <p:strVal val="#ppt_y"/>
                                          </p:val>
                                        </p:tav>
                                        <p:tav tm="100000">
                                          <p:val>
                                            <p:strVal val="#ppt_y"/>
                                          </p:val>
                                        </p:tav>
                                      </p:tavLst>
                                    </p:anim>
                                    <p:anim calcmode="lin" valueType="num">
                                      <p:cBhvr>
                                        <p:cTn id="2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0"/>
                                        </p:tgtEl>
                                      </p:cBhvr>
                                    </p:animEffect>
                                  </p:childTnLst>
                                </p:cTn>
                              </p:par>
                            </p:childTnLst>
                          </p:cTn>
                        </p:par>
                        <p:par>
                          <p:cTn id="32" fill="hold">
                            <p:stCondLst>
                              <p:cond delay="357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par>
                          <p:cTn id="36" fill="hold">
                            <p:stCondLst>
                              <p:cond delay="4070"/>
                            </p:stCondLst>
                            <p:childTnLst>
                              <p:par>
                                <p:cTn id="37" presetID="23" presetClass="entr" presetSubtype="1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childTnLst>
                                </p:cTn>
                              </p:par>
                            </p:childTnLst>
                          </p:cTn>
                        </p:par>
                        <p:par>
                          <p:cTn id="41" fill="hold">
                            <p:stCondLst>
                              <p:cond delay="457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by="(-#ppt_w*2)" calcmode="lin" valueType="num">
                                      <p:cBhvr rctx="PPT">
                                        <p:cTn id="44" dur="500" autoRev="1" fill="hold">
                                          <p:stCondLst>
                                            <p:cond delay="0"/>
                                          </p:stCondLst>
                                        </p:cTn>
                                        <p:tgtEl>
                                          <p:spTgt spid="26"/>
                                        </p:tgtEl>
                                        <p:attrNameLst>
                                          <p:attrName>ppt_w</p:attrName>
                                        </p:attrNameLst>
                                      </p:cBhvr>
                                    </p:anim>
                                    <p:anim by="(#ppt_w*0.50)" calcmode="lin" valueType="num">
                                      <p:cBhvr>
                                        <p:cTn id="45" dur="500" decel="50000" autoRev="1" fill="hold">
                                          <p:stCondLst>
                                            <p:cond delay="0"/>
                                          </p:stCondLst>
                                        </p:cTn>
                                        <p:tgtEl>
                                          <p:spTgt spid="26"/>
                                        </p:tgtEl>
                                        <p:attrNameLst>
                                          <p:attrName>ppt_x</p:attrName>
                                        </p:attrNameLst>
                                      </p:cBhvr>
                                    </p:anim>
                                    <p:anim from="(-#ppt_h/2)" to="(#ppt_y)" calcmode="lin" valueType="num">
                                      <p:cBhvr>
                                        <p:cTn id="46" dur="1000" fill="hold">
                                          <p:stCondLst>
                                            <p:cond delay="0"/>
                                          </p:stCondLst>
                                        </p:cTn>
                                        <p:tgtEl>
                                          <p:spTgt spid="26"/>
                                        </p:tgtEl>
                                        <p:attrNameLst>
                                          <p:attrName>ppt_y</p:attrName>
                                        </p:attrNameLst>
                                      </p:cBhvr>
                                    </p:anim>
                                    <p:animRot by="21600000">
                                      <p:cBhvr>
                                        <p:cTn id="47" dur="1000" fill="hold">
                                          <p:stCondLst>
                                            <p:cond delay="0"/>
                                          </p:stCondLst>
                                        </p:cTn>
                                        <p:tgtEl>
                                          <p:spTgt spid="26"/>
                                        </p:tgtEl>
                                        <p:attrNameLst>
                                          <p:attrName>r</p:attrName>
                                        </p:attrNameLst>
                                      </p:cBhvr>
                                    </p:animRot>
                                  </p:childTnLst>
                                </p:cTn>
                              </p:par>
                            </p:childTnLst>
                          </p:cTn>
                        </p:par>
                        <p:par>
                          <p:cTn id="48" fill="hold">
                            <p:stCondLst>
                              <p:cond delay="577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
                                        </p:tgtEl>
                                        <p:attrNameLst>
                                          <p:attrName>ppt_y</p:attrName>
                                        </p:attrNameLst>
                                      </p:cBhvr>
                                      <p:tavLst>
                                        <p:tav tm="0">
                                          <p:val>
                                            <p:strVal val="#ppt_y"/>
                                          </p:val>
                                        </p:tav>
                                        <p:tav tm="100000">
                                          <p:val>
                                            <p:strVal val="#ppt_y"/>
                                          </p:val>
                                        </p:tav>
                                      </p:tavLst>
                                    </p:anim>
                                    <p:anim calcmode="lin" valueType="num">
                                      <p:cBhvr>
                                        <p:cTn id="5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
                                        </p:tgtEl>
                                      </p:cBhvr>
                                    </p:animEffect>
                                  </p:childTnLst>
                                </p:cTn>
                              </p:par>
                            </p:childTnLst>
                          </p:cTn>
                        </p:par>
                        <p:par>
                          <p:cTn id="56" fill="hold">
                            <p:stCondLst>
                              <p:cond delay="6870"/>
                            </p:stCondLst>
                            <p:childTnLst>
                              <p:par>
                                <p:cTn id="57" presetID="22" presetClass="entr" presetSubtype="1"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up)">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5" grpId="0"/>
      <p:bldP spid="26" grpId="0"/>
      <p:bldP spid="27"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7"/>
          <p:cNvSpPr>
            <a:spLocks noChangeArrowheads="1"/>
          </p:cNvSpPr>
          <p:nvPr/>
        </p:nvSpPr>
        <p:spPr bwMode="auto">
          <a:xfrm>
            <a:off x="727858" y="2929541"/>
            <a:ext cx="2224224" cy="238517"/>
          </a:xfrm>
          <a:prstGeom prst="rect">
            <a:avLst/>
          </a:prstGeom>
          <a:solidFill>
            <a:srgbClr val="0070C0"/>
          </a:solidFill>
          <a:ln>
            <a:noFill/>
          </a:ln>
          <a:extLst/>
        </p:spPr>
        <p:txBody>
          <a:bodyPr wrap="square" lIns="68571" tIns="34285" rIns="68571" bIns="34285">
            <a:spAutoFit/>
          </a:bodyPr>
          <a:lstStyle/>
          <a:p>
            <a:pPr algn="ctr"/>
            <a:r>
              <a:rPr lang="zh-CN" altLang="en-US" sz="1100" dirty="0" smtClean="0">
                <a:solidFill>
                  <a:schemeClr val="bg1"/>
                </a:solidFill>
                <a:latin typeface="微软雅黑" pitchFamily="34" charset="-122"/>
                <a:ea typeface="微软雅黑" pitchFamily="34" charset="-122"/>
              </a:rPr>
              <a:t>姓名：代用名   职务：市场部总监</a:t>
            </a:r>
            <a:endParaRPr lang="zh-CN" altLang="en-US" sz="1100" dirty="0">
              <a:solidFill>
                <a:schemeClr val="bg1"/>
              </a:solidFill>
              <a:latin typeface="微软雅黑" pitchFamily="34" charset="-122"/>
              <a:ea typeface="微软雅黑" pitchFamily="34" charset="-122"/>
            </a:endParaRPr>
          </a:p>
        </p:txBody>
      </p:sp>
      <p:sp>
        <p:nvSpPr>
          <p:cNvPr id="29" name="TextBox 28"/>
          <p:cNvSpPr txBox="1"/>
          <p:nvPr/>
        </p:nvSpPr>
        <p:spPr>
          <a:xfrm>
            <a:off x="667435" y="3247711"/>
            <a:ext cx="2313222" cy="1361901"/>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dirty="0">
                <a:solidFill>
                  <a:schemeClr val="tx1"/>
                </a:solidFill>
              </a:rPr>
              <a:t>点</a:t>
            </a:r>
            <a:r>
              <a:rPr lang="zh-CN" altLang="en-US" sz="1200" dirty="0" smtClean="0">
                <a:solidFill>
                  <a:schemeClr val="tx1"/>
                </a:solidFill>
              </a:rPr>
              <a:t>击</a:t>
            </a:r>
            <a:r>
              <a:rPr lang="zh-CN" altLang="en-US" sz="1200" dirty="0">
                <a:solidFill>
                  <a:schemeClr val="tx1"/>
                </a:solidFill>
              </a:rPr>
              <a:t>此</a:t>
            </a:r>
            <a:r>
              <a:rPr lang="zh-CN" altLang="en-US" sz="1200" dirty="0" smtClean="0">
                <a:solidFill>
                  <a:schemeClr val="tx1"/>
                </a:solidFill>
              </a:rPr>
              <a:t>处添加人物简历内容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点击此处添加人物简历内容</a:t>
            </a:r>
            <a:r>
              <a:rPr lang="zh-CN" altLang="en-US" sz="1200" dirty="0" smtClean="0">
                <a:solidFill>
                  <a:schemeClr val="tx1"/>
                </a:solidFill>
              </a:rPr>
              <a:t>。</a:t>
            </a:r>
            <a:endParaRPr lang="zh-CN" altLang="en-US" sz="1200" dirty="0">
              <a:solidFill>
                <a:schemeClr val="tx1"/>
              </a:solidFill>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27858" y="1190311"/>
            <a:ext cx="2224224" cy="1596056"/>
          </a:xfrm>
          <a:prstGeom prst="rect">
            <a:avLst/>
          </a:prstGeom>
        </p:spPr>
      </p:pic>
      <p:sp>
        <p:nvSpPr>
          <p:cNvPr id="8" name="矩形 7"/>
          <p:cNvSpPr>
            <a:spLocks noChangeArrowheads="1"/>
          </p:cNvSpPr>
          <p:nvPr/>
        </p:nvSpPr>
        <p:spPr bwMode="auto">
          <a:xfrm>
            <a:off x="3450593" y="2929541"/>
            <a:ext cx="2224224" cy="238517"/>
          </a:xfrm>
          <a:prstGeom prst="rect">
            <a:avLst/>
          </a:prstGeom>
          <a:solidFill>
            <a:srgbClr val="0070C0"/>
          </a:solidFill>
          <a:ln>
            <a:noFill/>
          </a:ln>
          <a:extLst/>
        </p:spPr>
        <p:txBody>
          <a:bodyPr wrap="square" lIns="68571" tIns="34285" rIns="68571" bIns="34285">
            <a:spAutoFit/>
          </a:bodyPr>
          <a:lstStyle/>
          <a:p>
            <a:pPr algn="ctr"/>
            <a:r>
              <a:rPr lang="zh-CN" altLang="en-US" sz="1100" dirty="0" smtClean="0">
                <a:solidFill>
                  <a:schemeClr val="bg1"/>
                </a:solidFill>
                <a:latin typeface="微软雅黑" pitchFamily="34" charset="-122"/>
                <a:ea typeface="微软雅黑" pitchFamily="34" charset="-122"/>
              </a:rPr>
              <a:t>姓名：代用名   职务：销售部主管</a:t>
            </a:r>
            <a:endParaRPr lang="zh-CN" altLang="en-US" sz="1100" dirty="0">
              <a:solidFill>
                <a:schemeClr val="bg1"/>
              </a:solidFill>
              <a:latin typeface="微软雅黑" pitchFamily="34" charset="-122"/>
              <a:ea typeface="微软雅黑" pitchFamily="34" charset="-122"/>
            </a:endParaRPr>
          </a:p>
        </p:txBody>
      </p:sp>
      <p:sp>
        <p:nvSpPr>
          <p:cNvPr id="9" name="TextBox 8"/>
          <p:cNvSpPr txBox="1"/>
          <p:nvPr/>
        </p:nvSpPr>
        <p:spPr>
          <a:xfrm>
            <a:off x="3390170" y="3247711"/>
            <a:ext cx="2313222" cy="1361901"/>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dirty="0">
                <a:solidFill>
                  <a:schemeClr val="tx1"/>
                </a:solidFill>
              </a:rPr>
              <a:t>点</a:t>
            </a:r>
            <a:r>
              <a:rPr lang="zh-CN" altLang="en-US" sz="1200" dirty="0" smtClean="0">
                <a:solidFill>
                  <a:schemeClr val="tx1"/>
                </a:solidFill>
              </a:rPr>
              <a:t>击</a:t>
            </a:r>
            <a:r>
              <a:rPr lang="zh-CN" altLang="en-US" sz="1200" dirty="0">
                <a:solidFill>
                  <a:schemeClr val="tx1"/>
                </a:solidFill>
              </a:rPr>
              <a:t>此</a:t>
            </a:r>
            <a:r>
              <a:rPr lang="zh-CN" altLang="en-US" sz="1200" dirty="0" smtClean="0">
                <a:solidFill>
                  <a:schemeClr val="tx1"/>
                </a:solidFill>
              </a:rPr>
              <a:t>处添加人物简历内容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点击此处添加人物简历内容</a:t>
            </a:r>
            <a:r>
              <a:rPr lang="zh-CN" altLang="en-US" sz="1200" dirty="0" smtClean="0">
                <a:solidFill>
                  <a:schemeClr val="tx1"/>
                </a:solidFill>
              </a:rPr>
              <a:t>。</a:t>
            </a:r>
            <a:endParaRPr lang="zh-CN" altLang="en-US" sz="1200" dirty="0">
              <a:solidFill>
                <a:schemeClr val="tx1"/>
              </a:solidFill>
            </a:endParaRPr>
          </a:p>
        </p:txBody>
      </p:sp>
      <p:pic>
        <p:nvPicPr>
          <p:cNvPr id="10" name="图片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50594" y="1190311"/>
            <a:ext cx="2224222" cy="1596056"/>
          </a:xfrm>
          <a:prstGeom prst="rect">
            <a:avLst/>
          </a:prstGeom>
        </p:spPr>
      </p:pic>
      <p:sp>
        <p:nvSpPr>
          <p:cNvPr id="11" name="矩形 10"/>
          <p:cNvSpPr>
            <a:spLocks noChangeArrowheads="1"/>
          </p:cNvSpPr>
          <p:nvPr/>
        </p:nvSpPr>
        <p:spPr bwMode="auto">
          <a:xfrm>
            <a:off x="6193793" y="2929541"/>
            <a:ext cx="2224224" cy="238517"/>
          </a:xfrm>
          <a:prstGeom prst="rect">
            <a:avLst/>
          </a:prstGeom>
          <a:solidFill>
            <a:srgbClr val="0070C0"/>
          </a:solidFill>
          <a:ln>
            <a:noFill/>
          </a:ln>
          <a:extLst/>
        </p:spPr>
        <p:txBody>
          <a:bodyPr wrap="square" lIns="68571" tIns="34285" rIns="68571" bIns="34285">
            <a:spAutoFit/>
          </a:bodyPr>
          <a:lstStyle/>
          <a:p>
            <a:pPr algn="ctr"/>
            <a:r>
              <a:rPr lang="zh-CN" altLang="en-US" sz="1100" dirty="0" smtClean="0">
                <a:solidFill>
                  <a:schemeClr val="bg1"/>
                </a:solidFill>
                <a:latin typeface="微软雅黑" pitchFamily="34" charset="-122"/>
                <a:ea typeface="微软雅黑" pitchFamily="34" charset="-122"/>
              </a:rPr>
              <a:t>姓名：代用名   职务：客服部组长</a:t>
            </a:r>
            <a:endParaRPr lang="zh-CN" altLang="en-US" sz="1100" dirty="0">
              <a:solidFill>
                <a:schemeClr val="bg1"/>
              </a:solidFill>
              <a:latin typeface="微软雅黑" pitchFamily="34" charset="-122"/>
              <a:ea typeface="微软雅黑" pitchFamily="34" charset="-122"/>
            </a:endParaRPr>
          </a:p>
        </p:txBody>
      </p:sp>
      <p:sp>
        <p:nvSpPr>
          <p:cNvPr id="12" name="TextBox 11"/>
          <p:cNvSpPr txBox="1"/>
          <p:nvPr/>
        </p:nvSpPr>
        <p:spPr>
          <a:xfrm>
            <a:off x="6133370" y="3247711"/>
            <a:ext cx="2313222" cy="1361901"/>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dirty="0">
                <a:solidFill>
                  <a:schemeClr val="tx1"/>
                </a:solidFill>
              </a:rPr>
              <a:t>点</a:t>
            </a:r>
            <a:r>
              <a:rPr lang="zh-CN" altLang="en-US" sz="1200" dirty="0" smtClean="0">
                <a:solidFill>
                  <a:schemeClr val="tx1"/>
                </a:solidFill>
              </a:rPr>
              <a:t>击</a:t>
            </a:r>
            <a:r>
              <a:rPr lang="zh-CN" altLang="en-US" sz="1200" dirty="0">
                <a:solidFill>
                  <a:schemeClr val="tx1"/>
                </a:solidFill>
              </a:rPr>
              <a:t>此</a:t>
            </a:r>
            <a:r>
              <a:rPr lang="zh-CN" altLang="en-US" sz="1200" dirty="0" smtClean="0">
                <a:solidFill>
                  <a:schemeClr val="tx1"/>
                </a:solidFill>
              </a:rPr>
              <a:t>处添加人物简历内容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a:t>
            </a:r>
            <a:r>
              <a:rPr lang="zh-CN" altLang="en-US" sz="1200" dirty="0" smtClean="0">
                <a:solidFill>
                  <a:schemeClr val="tx1"/>
                </a:solidFill>
              </a:rPr>
              <a:t>容</a:t>
            </a:r>
            <a:r>
              <a:rPr lang="zh-CN" altLang="en-US" sz="1200" dirty="0">
                <a:solidFill>
                  <a:schemeClr val="tx1"/>
                </a:solidFill>
              </a:rPr>
              <a:t>点击此处添加人物简历内容</a:t>
            </a:r>
            <a:r>
              <a:rPr lang="zh-CN" altLang="en-US" sz="1200" dirty="0" smtClean="0">
                <a:solidFill>
                  <a:schemeClr val="tx1"/>
                </a:solidFill>
              </a:rPr>
              <a:t>。</a:t>
            </a:r>
            <a:endParaRPr lang="zh-CN" altLang="en-US" sz="1200" dirty="0">
              <a:solidFill>
                <a:schemeClr val="tx1"/>
              </a:solidFill>
            </a:endParaRPr>
          </a:p>
        </p:txBody>
      </p:sp>
      <p:pic>
        <p:nvPicPr>
          <p:cNvPr id="13" name="图片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193794" y="1190311"/>
            <a:ext cx="2224222" cy="1596056"/>
          </a:xfrm>
          <a:prstGeom prst="rect">
            <a:avLst/>
          </a:prstGeom>
        </p:spPr>
      </p:pic>
      <p:sp>
        <p:nvSpPr>
          <p:cNvPr id="14" name="TextBox 13"/>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1.2 </a:t>
            </a:r>
            <a:r>
              <a:rPr lang="zh-CN" altLang="en-US" sz="2000" dirty="0">
                <a:solidFill>
                  <a:schemeClr val="bg1"/>
                </a:solidFill>
                <a:latin typeface="微软雅黑" pitchFamily="34" charset="-122"/>
                <a:ea typeface="微软雅黑" pitchFamily="34" charset="-122"/>
              </a:rPr>
              <a:t>核心成</a:t>
            </a:r>
            <a:r>
              <a:rPr lang="zh-CN" altLang="en-US" sz="2000" dirty="0" smtClean="0">
                <a:solidFill>
                  <a:schemeClr val="bg1"/>
                </a:solidFill>
                <a:latin typeface="微软雅黑" pitchFamily="34" charset="-122"/>
                <a:ea typeface="微软雅黑" pitchFamily="34" charset="-122"/>
              </a:rPr>
              <a:t>员</a:t>
            </a:r>
            <a:r>
              <a:rPr lang="zh-CN" altLang="en-US" sz="2000" dirty="0">
                <a:solidFill>
                  <a:schemeClr val="bg1"/>
                </a:solidFill>
                <a:latin typeface="微软雅黑" pitchFamily="34" charset="-122"/>
                <a:ea typeface="微软雅黑" pitchFamily="34" charset="-122"/>
              </a:rPr>
              <a:t>介绍</a:t>
            </a:r>
          </a:p>
        </p:txBody>
      </p:sp>
      <p:sp>
        <p:nvSpPr>
          <p:cNvPr id="15" name="TextBox 14"/>
          <p:cNvSpPr txBox="1"/>
          <p:nvPr/>
        </p:nvSpPr>
        <p:spPr>
          <a:xfrm>
            <a:off x="76994" y="210370"/>
            <a:ext cx="798022" cy="28614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1</a:t>
            </a:r>
            <a:endParaRPr lang="zh-CN" altLang="en-US" dirty="0">
              <a:solidFill>
                <a:schemeClr val="bg1"/>
              </a:solidFill>
              <a:latin typeface="+mj-lt"/>
            </a:endParaRPr>
          </a:p>
        </p:txBody>
      </p:sp>
    </p:spTree>
    <p:extLst>
      <p:ext uri="{BB962C8B-B14F-4D97-AF65-F5344CB8AC3E}">
        <p14:creationId xmlns:p14="http://schemas.microsoft.com/office/powerpoint/2010/main" val="43197999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4"/>
                                        </p:tgtEl>
                                        <p:attrNameLst>
                                          <p:attrName>ppt_y</p:attrName>
                                        </p:attrNameLst>
                                      </p:cBhvr>
                                      <p:tavLst>
                                        <p:tav tm="0">
                                          <p:val>
                                            <p:strVal val="#ppt_y"/>
                                          </p:val>
                                        </p:tav>
                                        <p:tav tm="100000">
                                          <p:val>
                                            <p:strVal val="#ppt_y"/>
                                          </p:val>
                                        </p:tav>
                                      </p:tavLst>
                                    </p:anim>
                                    <p:anim calcmode="lin" valueType="num">
                                      <p:cBhvr>
                                        <p:cTn id="9"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4"/>
                                        </p:tgtEl>
                                      </p:cBhvr>
                                    </p:animEffect>
                                  </p:childTnLst>
                                </p:cTn>
                              </p:par>
                            </p:childTnLst>
                          </p:cTn>
                        </p:par>
                        <p:par>
                          <p:cTn id="12" fill="hold">
                            <p:stCondLst>
                              <p:cond delay="720"/>
                            </p:stCondLst>
                            <p:childTnLst>
                              <p:par>
                                <p:cTn id="13" presetID="2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par>
                          <p:cTn id="17" fill="hold">
                            <p:stCondLst>
                              <p:cond delay="1220"/>
                            </p:stCondLst>
                            <p:childTnLst>
                              <p:par>
                                <p:cTn id="18" presetID="2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1720"/>
                            </p:stCondLst>
                            <p:childTnLst>
                              <p:par>
                                <p:cTn id="22" presetID="22" presetClass="entr" presetSubtype="1"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childTnLst>
                          </p:cTn>
                        </p:par>
                        <p:par>
                          <p:cTn id="25" fill="hold">
                            <p:stCondLst>
                              <p:cond delay="2220"/>
                            </p:stCondLst>
                            <p:childTnLst>
                              <p:par>
                                <p:cTn id="26" presetID="2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childTnLst>
                                </p:cTn>
                              </p:par>
                            </p:childTnLst>
                          </p:cTn>
                        </p:par>
                        <p:par>
                          <p:cTn id="30" fill="hold">
                            <p:stCondLst>
                              <p:cond delay="272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322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720"/>
                            </p:stCondLst>
                            <p:childTnLst>
                              <p:par>
                                <p:cTn id="39" presetID="2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childTnLst>
                                </p:cTn>
                              </p:par>
                            </p:childTnLst>
                          </p:cTn>
                        </p:par>
                        <p:par>
                          <p:cTn id="43" fill="hold">
                            <p:stCondLst>
                              <p:cond delay="422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par>
                          <p:cTn id="47" fill="hold">
                            <p:stCondLst>
                              <p:cond delay="4720"/>
                            </p:stCondLst>
                            <p:childTnLst>
                              <p:par>
                                <p:cTn id="48" presetID="2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p:bldP spid="8" grpId="0" animBg="1"/>
      <p:bldP spid="9" grpId="0"/>
      <p:bldP spid="11" grpId="0" animBg="1"/>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04"/>
          <p:cNvSpPr>
            <a:spLocks noChangeShapeType="1"/>
          </p:cNvSpPr>
          <p:nvPr/>
        </p:nvSpPr>
        <p:spPr bwMode="auto">
          <a:xfrm>
            <a:off x="4847803" y="1341192"/>
            <a:ext cx="0" cy="253682"/>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pPr algn="ctr"/>
            <a:endParaRPr lang="zh-CN" altLang="en-US">
              <a:solidFill>
                <a:schemeClr val="bg1"/>
              </a:solidFill>
            </a:endParaRPr>
          </a:p>
        </p:txBody>
      </p:sp>
      <p:sp>
        <p:nvSpPr>
          <p:cNvPr id="22" name="Line 105"/>
          <p:cNvSpPr>
            <a:spLocks noChangeShapeType="1"/>
          </p:cNvSpPr>
          <p:nvPr/>
        </p:nvSpPr>
        <p:spPr bwMode="auto">
          <a:xfrm>
            <a:off x="4847803" y="1901194"/>
            <a:ext cx="0" cy="352534"/>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pPr algn="ctr"/>
            <a:endParaRPr lang="zh-CN" altLang="en-US">
              <a:solidFill>
                <a:schemeClr val="bg1"/>
              </a:solidFill>
            </a:endParaRPr>
          </a:p>
        </p:txBody>
      </p:sp>
      <p:grpSp>
        <p:nvGrpSpPr>
          <p:cNvPr id="23" name="组合 22"/>
          <p:cNvGrpSpPr/>
          <p:nvPr/>
        </p:nvGrpSpPr>
        <p:grpSpPr>
          <a:xfrm>
            <a:off x="1505254" y="2077461"/>
            <a:ext cx="5856604" cy="572868"/>
            <a:chOff x="1900238" y="2728913"/>
            <a:chExt cx="7810500" cy="763588"/>
          </a:xfrm>
        </p:grpSpPr>
        <p:sp>
          <p:nvSpPr>
            <p:cNvPr id="24" name="Line 106"/>
            <p:cNvSpPr>
              <a:spLocks noChangeShapeType="1"/>
            </p:cNvSpPr>
            <p:nvPr/>
          </p:nvSpPr>
          <p:spPr bwMode="auto">
            <a:xfrm flipH="1">
              <a:off x="1900238" y="2728913"/>
              <a:ext cx="7810500" cy="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25" name="Line 107"/>
            <p:cNvSpPr>
              <a:spLocks noChangeShapeType="1"/>
            </p:cNvSpPr>
            <p:nvPr/>
          </p:nvSpPr>
          <p:spPr bwMode="auto">
            <a:xfrm>
              <a:off x="9709151" y="2728913"/>
              <a:ext cx="0" cy="23495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26" name="Line 108"/>
            <p:cNvSpPr>
              <a:spLocks noChangeShapeType="1"/>
            </p:cNvSpPr>
            <p:nvPr/>
          </p:nvSpPr>
          <p:spPr bwMode="auto">
            <a:xfrm>
              <a:off x="3675063" y="2728913"/>
              <a:ext cx="0" cy="763588"/>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27" name="Line 109"/>
            <p:cNvSpPr>
              <a:spLocks noChangeShapeType="1"/>
            </p:cNvSpPr>
            <p:nvPr/>
          </p:nvSpPr>
          <p:spPr bwMode="auto">
            <a:xfrm>
              <a:off x="3244851" y="2728913"/>
              <a:ext cx="0" cy="763588"/>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28" name="Line 110"/>
            <p:cNvSpPr>
              <a:spLocks noChangeShapeType="1"/>
            </p:cNvSpPr>
            <p:nvPr/>
          </p:nvSpPr>
          <p:spPr bwMode="auto">
            <a:xfrm>
              <a:off x="2792413" y="2728913"/>
              <a:ext cx="0" cy="763588"/>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29" name="Line 111"/>
            <p:cNvSpPr>
              <a:spLocks noChangeShapeType="1"/>
            </p:cNvSpPr>
            <p:nvPr/>
          </p:nvSpPr>
          <p:spPr bwMode="auto">
            <a:xfrm>
              <a:off x="2332038" y="2728913"/>
              <a:ext cx="0" cy="763588"/>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0" name="Line 112"/>
            <p:cNvSpPr>
              <a:spLocks noChangeShapeType="1"/>
            </p:cNvSpPr>
            <p:nvPr/>
          </p:nvSpPr>
          <p:spPr bwMode="auto">
            <a:xfrm>
              <a:off x="1901826" y="2728913"/>
              <a:ext cx="0" cy="163513"/>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31" name="组合 30"/>
          <p:cNvGrpSpPr/>
          <p:nvPr/>
        </p:nvGrpSpPr>
        <p:grpSpPr>
          <a:xfrm>
            <a:off x="3858609" y="2419208"/>
            <a:ext cx="1854591" cy="317995"/>
            <a:chOff x="5038726" y="3278188"/>
            <a:chExt cx="2473325" cy="423862"/>
          </a:xfrm>
        </p:grpSpPr>
        <p:sp>
          <p:nvSpPr>
            <p:cNvPr id="32" name="Line 116"/>
            <p:cNvSpPr>
              <a:spLocks noChangeShapeType="1"/>
            </p:cNvSpPr>
            <p:nvPr/>
          </p:nvSpPr>
          <p:spPr bwMode="auto">
            <a:xfrm>
              <a:off x="7508876" y="3486150"/>
              <a:ext cx="0" cy="21590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3" name="Line 117"/>
            <p:cNvSpPr>
              <a:spLocks noChangeShapeType="1"/>
            </p:cNvSpPr>
            <p:nvPr/>
          </p:nvSpPr>
          <p:spPr bwMode="auto">
            <a:xfrm>
              <a:off x="5038726" y="3486150"/>
              <a:ext cx="0" cy="21590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4" name="Line 118"/>
            <p:cNvSpPr>
              <a:spLocks noChangeShapeType="1"/>
            </p:cNvSpPr>
            <p:nvPr/>
          </p:nvSpPr>
          <p:spPr bwMode="auto">
            <a:xfrm flipH="1">
              <a:off x="5040313" y="3492500"/>
              <a:ext cx="2471738" cy="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5" name="Line 119"/>
            <p:cNvSpPr>
              <a:spLocks noChangeShapeType="1"/>
            </p:cNvSpPr>
            <p:nvPr/>
          </p:nvSpPr>
          <p:spPr bwMode="auto">
            <a:xfrm>
              <a:off x="6357938" y="3278188"/>
              <a:ext cx="0" cy="214313"/>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36" name="组合 35"/>
          <p:cNvGrpSpPr/>
          <p:nvPr/>
        </p:nvGrpSpPr>
        <p:grpSpPr>
          <a:xfrm>
            <a:off x="3108678" y="3433934"/>
            <a:ext cx="1510576" cy="288220"/>
            <a:chOff x="4038601" y="4630738"/>
            <a:chExt cx="2014538" cy="384175"/>
          </a:xfrm>
          <a:solidFill>
            <a:schemeClr val="tx1"/>
          </a:solidFill>
        </p:grpSpPr>
        <p:sp>
          <p:nvSpPr>
            <p:cNvPr id="37" name="Line 114"/>
            <p:cNvSpPr>
              <a:spLocks noChangeShapeType="1"/>
            </p:cNvSpPr>
            <p:nvPr/>
          </p:nvSpPr>
          <p:spPr bwMode="auto">
            <a:xfrm>
              <a:off x="5046663" y="4630738"/>
              <a:ext cx="0" cy="384175"/>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8" name="Line 120"/>
            <p:cNvSpPr>
              <a:spLocks noChangeShapeType="1"/>
            </p:cNvSpPr>
            <p:nvPr/>
          </p:nvSpPr>
          <p:spPr bwMode="auto">
            <a:xfrm flipH="1">
              <a:off x="4038601" y="4824413"/>
              <a:ext cx="2014538" cy="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39" name="Line 121"/>
            <p:cNvSpPr>
              <a:spLocks noChangeShapeType="1"/>
            </p:cNvSpPr>
            <p:nvPr/>
          </p:nvSpPr>
          <p:spPr bwMode="auto">
            <a:xfrm>
              <a:off x="4043363"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0" name="Line 122"/>
            <p:cNvSpPr>
              <a:spLocks noChangeShapeType="1"/>
            </p:cNvSpPr>
            <p:nvPr/>
          </p:nvSpPr>
          <p:spPr bwMode="auto">
            <a:xfrm>
              <a:off x="4548188"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1" name="Line 123"/>
            <p:cNvSpPr>
              <a:spLocks noChangeShapeType="1"/>
            </p:cNvSpPr>
            <p:nvPr/>
          </p:nvSpPr>
          <p:spPr bwMode="auto">
            <a:xfrm>
              <a:off x="5554663"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2" name="Line 124"/>
            <p:cNvSpPr>
              <a:spLocks noChangeShapeType="1"/>
            </p:cNvSpPr>
            <p:nvPr/>
          </p:nvSpPr>
          <p:spPr bwMode="auto">
            <a:xfrm>
              <a:off x="6053138"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43" name="组合 42"/>
          <p:cNvGrpSpPr/>
          <p:nvPr/>
        </p:nvGrpSpPr>
        <p:grpSpPr>
          <a:xfrm>
            <a:off x="5290620" y="3433934"/>
            <a:ext cx="830876" cy="288220"/>
            <a:chOff x="6948488" y="4630738"/>
            <a:chExt cx="1108075" cy="384175"/>
          </a:xfrm>
          <a:solidFill>
            <a:schemeClr val="tx1"/>
          </a:solidFill>
        </p:grpSpPr>
        <p:sp>
          <p:nvSpPr>
            <p:cNvPr id="44" name="Line 115"/>
            <p:cNvSpPr>
              <a:spLocks noChangeShapeType="1"/>
            </p:cNvSpPr>
            <p:nvPr/>
          </p:nvSpPr>
          <p:spPr bwMode="auto">
            <a:xfrm>
              <a:off x="7508876" y="4630738"/>
              <a:ext cx="0" cy="384175"/>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5" name="Line 125"/>
            <p:cNvSpPr>
              <a:spLocks noChangeShapeType="1"/>
            </p:cNvSpPr>
            <p:nvPr/>
          </p:nvSpPr>
          <p:spPr bwMode="auto">
            <a:xfrm flipH="1">
              <a:off x="6948488" y="4824413"/>
              <a:ext cx="1108075" cy="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6" name="Line 126"/>
            <p:cNvSpPr>
              <a:spLocks noChangeShapeType="1"/>
            </p:cNvSpPr>
            <p:nvPr/>
          </p:nvSpPr>
          <p:spPr bwMode="auto">
            <a:xfrm>
              <a:off x="6948488"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47" name="Line 127"/>
            <p:cNvSpPr>
              <a:spLocks noChangeShapeType="1"/>
            </p:cNvSpPr>
            <p:nvPr/>
          </p:nvSpPr>
          <p:spPr bwMode="auto">
            <a:xfrm>
              <a:off x="8056563" y="4818063"/>
              <a:ext cx="0" cy="19685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48" name="组合 47"/>
          <p:cNvGrpSpPr/>
          <p:nvPr/>
        </p:nvGrpSpPr>
        <p:grpSpPr>
          <a:xfrm>
            <a:off x="6832145" y="2419208"/>
            <a:ext cx="1004670" cy="314422"/>
            <a:chOff x="9004301" y="3278188"/>
            <a:chExt cx="1339850" cy="419100"/>
          </a:xfrm>
        </p:grpSpPr>
        <p:sp>
          <p:nvSpPr>
            <p:cNvPr id="49" name="Line 128"/>
            <p:cNvSpPr>
              <a:spLocks noChangeShapeType="1"/>
            </p:cNvSpPr>
            <p:nvPr/>
          </p:nvSpPr>
          <p:spPr bwMode="auto">
            <a:xfrm>
              <a:off x="9702801" y="3278188"/>
              <a:ext cx="0" cy="417513"/>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0" name="Line 129"/>
            <p:cNvSpPr>
              <a:spLocks noChangeShapeType="1"/>
            </p:cNvSpPr>
            <p:nvPr/>
          </p:nvSpPr>
          <p:spPr bwMode="auto">
            <a:xfrm flipH="1">
              <a:off x="9004301" y="3492500"/>
              <a:ext cx="1339850" cy="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1" name="Line 130"/>
            <p:cNvSpPr>
              <a:spLocks noChangeShapeType="1"/>
            </p:cNvSpPr>
            <p:nvPr/>
          </p:nvSpPr>
          <p:spPr bwMode="auto">
            <a:xfrm>
              <a:off x="9005888" y="3487738"/>
              <a:ext cx="0" cy="20955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2" name="Line 131"/>
            <p:cNvSpPr>
              <a:spLocks noChangeShapeType="1"/>
            </p:cNvSpPr>
            <p:nvPr/>
          </p:nvSpPr>
          <p:spPr bwMode="auto">
            <a:xfrm>
              <a:off x="10334626" y="3487738"/>
              <a:ext cx="0" cy="209550"/>
            </a:xfrm>
            <a:prstGeom prst="line">
              <a:avLst/>
            </a:prstGeom>
            <a:noFill/>
            <a:ln w="12700" cap="flat">
              <a:solidFill>
                <a:schemeClr val="tx1">
                  <a:lumMod val="95000"/>
                  <a:lumOff val="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sp>
        <p:nvSpPr>
          <p:cNvPr id="53" name="Line 132"/>
          <p:cNvSpPr>
            <a:spLocks noChangeShapeType="1"/>
          </p:cNvSpPr>
          <p:nvPr/>
        </p:nvSpPr>
        <p:spPr bwMode="auto">
          <a:xfrm flipH="1">
            <a:off x="4185959" y="1498404"/>
            <a:ext cx="1414156" cy="0"/>
          </a:xfrm>
          <a:prstGeom prst="line">
            <a:avLst/>
          </a:prstGeom>
          <a:noFill/>
          <a:ln w="12700" cap="flat">
            <a:solidFill>
              <a:schemeClr val="tx1">
                <a:lumMod val="95000"/>
                <a:lumOff val="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pPr algn="ctr"/>
            <a:endParaRPr lang="zh-CN" altLang="en-US">
              <a:solidFill>
                <a:schemeClr val="bg1"/>
              </a:solidFill>
            </a:endParaRPr>
          </a:p>
        </p:txBody>
      </p:sp>
      <p:grpSp>
        <p:nvGrpSpPr>
          <p:cNvPr id="54" name="组合 53"/>
          <p:cNvGrpSpPr/>
          <p:nvPr/>
        </p:nvGrpSpPr>
        <p:grpSpPr>
          <a:xfrm>
            <a:off x="1307653" y="3288633"/>
            <a:ext cx="371394" cy="446623"/>
            <a:chOff x="1636713" y="4437063"/>
            <a:chExt cx="495300" cy="595313"/>
          </a:xfrm>
          <a:solidFill>
            <a:schemeClr val="tx1"/>
          </a:solidFill>
        </p:grpSpPr>
        <p:sp>
          <p:nvSpPr>
            <p:cNvPr id="55" name="Line 133"/>
            <p:cNvSpPr>
              <a:spLocks noChangeShapeType="1"/>
            </p:cNvSpPr>
            <p:nvPr/>
          </p:nvSpPr>
          <p:spPr bwMode="auto">
            <a:xfrm>
              <a:off x="1901826" y="4437063"/>
              <a:ext cx="0" cy="382588"/>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6" name="Line 134"/>
            <p:cNvSpPr>
              <a:spLocks noChangeShapeType="1"/>
            </p:cNvSpPr>
            <p:nvPr/>
          </p:nvSpPr>
          <p:spPr bwMode="auto">
            <a:xfrm flipH="1">
              <a:off x="1636713" y="4824413"/>
              <a:ext cx="493713" cy="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7" name="Line 135"/>
            <p:cNvSpPr>
              <a:spLocks noChangeShapeType="1"/>
            </p:cNvSpPr>
            <p:nvPr/>
          </p:nvSpPr>
          <p:spPr bwMode="auto">
            <a:xfrm>
              <a:off x="1639888" y="4824413"/>
              <a:ext cx="0" cy="207963"/>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58" name="Line 136"/>
            <p:cNvSpPr>
              <a:spLocks noChangeShapeType="1"/>
            </p:cNvSpPr>
            <p:nvPr/>
          </p:nvSpPr>
          <p:spPr bwMode="auto">
            <a:xfrm>
              <a:off x="2132013" y="4824413"/>
              <a:ext cx="0" cy="207963"/>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59" name="组合 58"/>
          <p:cNvGrpSpPr/>
          <p:nvPr/>
        </p:nvGrpSpPr>
        <p:grpSpPr>
          <a:xfrm>
            <a:off x="2325417" y="3288633"/>
            <a:ext cx="371394" cy="446623"/>
            <a:chOff x="2994026" y="4437063"/>
            <a:chExt cx="495300" cy="595313"/>
          </a:xfrm>
          <a:solidFill>
            <a:schemeClr val="tx1"/>
          </a:solidFill>
        </p:grpSpPr>
        <p:sp>
          <p:nvSpPr>
            <p:cNvPr id="60" name="Line 137"/>
            <p:cNvSpPr>
              <a:spLocks noChangeShapeType="1"/>
            </p:cNvSpPr>
            <p:nvPr/>
          </p:nvSpPr>
          <p:spPr bwMode="auto">
            <a:xfrm>
              <a:off x="3257551" y="4437063"/>
              <a:ext cx="0" cy="382588"/>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61" name="Line 138"/>
            <p:cNvSpPr>
              <a:spLocks noChangeShapeType="1"/>
            </p:cNvSpPr>
            <p:nvPr/>
          </p:nvSpPr>
          <p:spPr bwMode="auto">
            <a:xfrm flipH="1">
              <a:off x="2994026" y="4824413"/>
              <a:ext cx="492125" cy="0"/>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62" name="Line 139"/>
            <p:cNvSpPr>
              <a:spLocks noChangeShapeType="1"/>
            </p:cNvSpPr>
            <p:nvPr/>
          </p:nvSpPr>
          <p:spPr bwMode="auto">
            <a:xfrm>
              <a:off x="2997201" y="4824413"/>
              <a:ext cx="0" cy="207963"/>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63" name="Line 140"/>
            <p:cNvSpPr>
              <a:spLocks noChangeShapeType="1"/>
            </p:cNvSpPr>
            <p:nvPr/>
          </p:nvSpPr>
          <p:spPr bwMode="auto">
            <a:xfrm>
              <a:off x="3489326" y="4824413"/>
              <a:ext cx="0" cy="207963"/>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grpSp>
      <p:grpSp>
        <p:nvGrpSpPr>
          <p:cNvPr id="64" name="组合 63"/>
          <p:cNvGrpSpPr/>
          <p:nvPr/>
        </p:nvGrpSpPr>
        <p:grpSpPr>
          <a:xfrm>
            <a:off x="4379990" y="807628"/>
            <a:ext cx="941580" cy="532374"/>
            <a:chOff x="5734051" y="889000"/>
            <a:chExt cx="1255713" cy="709613"/>
          </a:xfrm>
          <a:solidFill>
            <a:srgbClr val="0070C0"/>
          </a:solidFill>
        </p:grpSpPr>
        <p:sp>
          <p:nvSpPr>
            <p:cNvPr id="65"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66" name="Rectangle 15"/>
            <p:cNvSpPr>
              <a:spLocks noChangeArrowheads="1"/>
            </p:cNvSpPr>
            <p:nvPr/>
          </p:nvSpPr>
          <p:spPr bwMode="auto">
            <a:xfrm>
              <a:off x="5919290" y="1085040"/>
              <a:ext cx="848615" cy="317531"/>
            </a:xfrm>
            <a:prstGeom prst="rect">
              <a:avLst/>
            </a:prstGeom>
            <a:grpFill/>
            <a:ln>
              <a:noFill/>
            </a:ln>
            <a:effectLst/>
            <a:extLst/>
          </p:spPr>
          <p:txBody>
            <a:bodyPr wrap="none" anchor="ctr"/>
            <a:lstStyle/>
            <a:p>
              <a:pPr algn="ctr"/>
              <a:r>
                <a:rPr lang="zh-CN" altLang="en-US" dirty="0" smtClean="0">
                  <a:solidFill>
                    <a:schemeClr val="bg1"/>
                  </a:solidFill>
                  <a:latin typeface="+mn-ea"/>
                  <a:ea typeface="+mn-ea"/>
                </a:rPr>
                <a:t>董事会</a:t>
              </a:r>
              <a:endParaRPr lang="zh-CN" altLang="en-US" dirty="0">
                <a:solidFill>
                  <a:schemeClr val="bg1"/>
                </a:solidFill>
                <a:latin typeface="+mn-ea"/>
                <a:ea typeface="+mn-ea"/>
              </a:endParaRPr>
            </a:p>
          </p:txBody>
        </p:sp>
      </p:grpSp>
      <p:grpSp>
        <p:nvGrpSpPr>
          <p:cNvPr id="67" name="组合 66"/>
          <p:cNvGrpSpPr/>
          <p:nvPr/>
        </p:nvGrpSpPr>
        <p:grpSpPr>
          <a:xfrm>
            <a:off x="2906316" y="1328092"/>
            <a:ext cx="1278454" cy="357298"/>
            <a:chOff x="3768726" y="1582738"/>
            <a:chExt cx="1704975" cy="476250"/>
          </a:xfrm>
          <a:solidFill>
            <a:srgbClr val="0070C0"/>
          </a:solidFill>
        </p:grpSpPr>
        <p:sp>
          <p:nvSpPr>
            <p:cNvPr id="68"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69"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200" dirty="0">
                  <a:solidFill>
                    <a:schemeClr val="bg1"/>
                  </a:solidFill>
                  <a:latin typeface="+mn-ea"/>
                  <a:ea typeface="+mn-ea"/>
                </a:rPr>
                <a:t>特许授权合作伙伴</a:t>
              </a:r>
            </a:p>
          </p:txBody>
        </p:sp>
      </p:grpSp>
      <p:grpSp>
        <p:nvGrpSpPr>
          <p:cNvPr id="70" name="组合 69"/>
          <p:cNvGrpSpPr/>
          <p:nvPr/>
        </p:nvGrpSpPr>
        <p:grpSpPr>
          <a:xfrm>
            <a:off x="5610829" y="1328092"/>
            <a:ext cx="1278454" cy="357298"/>
            <a:chOff x="7375526" y="1582738"/>
            <a:chExt cx="1704975" cy="476250"/>
          </a:xfrm>
          <a:solidFill>
            <a:srgbClr val="0070C0"/>
          </a:solidFill>
        </p:grpSpPr>
        <p:sp>
          <p:nvSpPr>
            <p:cNvPr id="71"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72" name="Rectangle 15"/>
            <p:cNvSpPr>
              <a:spLocks noChangeArrowheads="1"/>
            </p:cNvSpPr>
            <p:nvPr/>
          </p:nvSpPr>
          <p:spPr bwMode="auto">
            <a:xfrm>
              <a:off x="7492362" y="1666931"/>
              <a:ext cx="1492250" cy="317531"/>
            </a:xfrm>
            <a:prstGeom prst="rect">
              <a:avLst/>
            </a:prstGeom>
            <a:grpFill/>
            <a:ln>
              <a:noFill/>
            </a:ln>
            <a:effectLst/>
            <a:extLst/>
          </p:spPr>
          <p:txBody>
            <a:bodyPr wrap="none" anchor="ctr"/>
            <a:lstStyle/>
            <a:p>
              <a:pPr algn="ctr"/>
              <a:r>
                <a:rPr lang="zh-CN" altLang="en-US" sz="1200" dirty="0">
                  <a:solidFill>
                    <a:schemeClr val="bg1"/>
                  </a:solidFill>
                  <a:latin typeface="+mn-ea"/>
                  <a:ea typeface="+mn-ea"/>
                </a:rPr>
                <a:t>法务部</a:t>
              </a:r>
            </a:p>
          </p:txBody>
        </p:sp>
      </p:grpSp>
      <p:grpSp>
        <p:nvGrpSpPr>
          <p:cNvPr id="73" name="组合 72"/>
          <p:cNvGrpSpPr/>
          <p:nvPr/>
        </p:nvGrpSpPr>
        <p:grpSpPr>
          <a:xfrm>
            <a:off x="4479980" y="1593683"/>
            <a:ext cx="742789" cy="420421"/>
            <a:chOff x="5867401" y="1936750"/>
            <a:chExt cx="990600" cy="560388"/>
          </a:xfrm>
          <a:solidFill>
            <a:srgbClr val="0070C0"/>
          </a:solidFill>
        </p:grpSpPr>
        <p:sp>
          <p:nvSpPr>
            <p:cNvPr id="74"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75" name="Rectangle 15"/>
            <p:cNvSpPr>
              <a:spLocks noChangeArrowheads="1"/>
            </p:cNvSpPr>
            <p:nvPr/>
          </p:nvSpPr>
          <p:spPr bwMode="auto">
            <a:xfrm>
              <a:off x="5919290" y="2035066"/>
              <a:ext cx="848615" cy="317531"/>
            </a:xfrm>
            <a:prstGeom prst="rect">
              <a:avLst/>
            </a:prstGeom>
            <a:grpFill/>
            <a:ln>
              <a:noFill/>
            </a:ln>
            <a:effectLst/>
            <a:extLst/>
          </p:spPr>
          <p:txBody>
            <a:bodyPr wrap="none" anchor="ctr"/>
            <a:lstStyle/>
            <a:p>
              <a:pPr algn="ctr"/>
              <a:r>
                <a:rPr lang="zh-CN" altLang="en-US" dirty="0" smtClean="0">
                  <a:solidFill>
                    <a:schemeClr val="bg1"/>
                  </a:solidFill>
                  <a:latin typeface="+mn-ea"/>
                  <a:ea typeface="+mn-ea"/>
                </a:rPr>
                <a:t>总经理</a:t>
              </a:r>
              <a:endParaRPr lang="zh-CN" altLang="en-US" dirty="0">
                <a:solidFill>
                  <a:schemeClr val="bg1"/>
                </a:solidFill>
                <a:latin typeface="+mn-ea"/>
                <a:ea typeface="+mn-ea"/>
              </a:endParaRPr>
            </a:p>
          </p:txBody>
        </p:sp>
      </p:grpSp>
      <p:grpSp>
        <p:nvGrpSpPr>
          <p:cNvPr id="76" name="组合 75"/>
          <p:cNvGrpSpPr/>
          <p:nvPr/>
        </p:nvGrpSpPr>
        <p:grpSpPr>
          <a:xfrm>
            <a:off x="1275513" y="2126224"/>
            <a:ext cx="471385" cy="327523"/>
            <a:chOff x="1593851" y="2887663"/>
            <a:chExt cx="628650" cy="436563"/>
          </a:xfrm>
          <a:solidFill>
            <a:srgbClr val="0070C0"/>
          </a:solidFill>
        </p:grpSpPr>
        <p:sp>
          <p:nvSpPr>
            <p:cNvPr id="77"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78" name="Rectangle 15"/>
            <p:cNvSpPr>
              <a:spLocks noChangeArrowheads="1"/>
            </p:cNvSpPr>
            <p:nvPr/>
          </p:nvSpPr>
          <p:spPr bwMode="auto">
            <a:xfrm>
              <a:off x="1618635" y="2954205"/>
              <a:ext cx="558450" cy="317531"/>
            </a:xfrm>
            <a:prstGeom prst="rect">
              <a:avLst/>
            </a:prstGeom>
            <a:grpFill/>
            <a:ln>
              <a:noFill/>
            </a:ln>
            <a:effectLst/>
            <a:extLst/>
          </p:spPr>
          <p:txBody>
            <a:bodyPr wrap="none" anchor="ctr"/>
            <a:lstStyle/>
            <a:p>
              <a:pPr algn="ctr"/>
              <a:r>
                <a:rPr lang="zh-CN" altLang="en-US" sz="1000" dirty="0">
                  <a:solidFill>
                    <a:schemeClr val="bg1"/>
                  </a:solidFill>
                  <a:latin typeface="+mn-ea"/>
                  <a:ea typeface="+mn-ea"/>
                </a:rPr>
                <a:t>市场部</a:t>
              </a:r>
              <a:endParaRPr lang="en-US" altLang="zh-CN" sz="1000" dirty="0">
                <a:solidFill>
                  <a:schemeClr val="bg1"/>
                </a:solidFill>
                <a:latin typeface="+mn-ea"/>
                <a:ea typeface="+mn-ea"/>
              </a:endParaRPr>
            </a:p>
            <a:p>
              <a:pPr algn="ctr"/>
              <a:r>
                <a:rPr lang="zh-CN" altLang="en-US" sz="1000" dirty="0">
                  <a:solidFill>
                    <a:schemeClr val="bg1"/>
                  </a:solidFill>
                  <a:latin typeface="+mn-ea"/>
                  <a:ea typeface="+mn-ea"/>
                </a:rPr>
                <a:t>经理</a:t>
              </a:r>
            </a:p>
          </p:txBody>
        </p:sp>
      </p:grpSp>
      <p:grpSp>
        <p:nvGrpSpPr>
          <p:cNvPr id="79" name="组合 78"/>
          <p:cNvGrpSpPr/>
          <p:nvPr/>
        </p:nvGrpSpPr>
        <p:grpSpPr>
          <a:xfrm>
            <a:off x="4097873" y="2186964"/>
            <a:ext cx="1373683" cy="238530"/>
            <a:chOff x="5357813" y="2968625"/>
            <a:chExt cx="1831975" cy="317942"/>
          </a:xfrm>
          <a:solidFill>
            <a:srgbClr val="0070C0"/>
          </a:solidFill>
        </p:grpSpPr>
        <p:sp>
          <p:nvSpPr>
            <p:cNvPr id="80"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81"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000" dirty="0">
                  <a:solidFill>
                    <a:schemeClr val="bg1"/>
                  </a:solidFill>
                  <a:latin typeface="+mn-ea"/>
                  <a:ea typeface="+mn-ea"/>
                </a:rPr>
                <a:t>某某公司</a:t>
              </a:r>
            </a:p>
          </p:txBody>
        </p:sp>
      </p:grpSp>
      <p:grpSp>
        <p:nvGrpSpPr>
          <p:cNvPr id="82" name="组合 81"/>
          <p:cNvGrpSpPr/>
          <p:nvPr/>
        </p:nvGrpSpPr>
        <p:grpSpPr>
          <a:xfrm>
            <a:off x="6663113" y="2186964"/>
            <a:ext cx="1374874" cy="238530"/>
            <a:chOff x="8778876" y="2968625"/>
            <a:chExt cx="1833563" cy="317942"/>
          </a:xfrm>
          <a:solidFill>
            <a:srgbClr val="0070C0"/>
          </a:solidFill>
        </p:grpSpPr>
        <p:sp>
          <p:nvSpPr>
            <p:cNvPr id="83"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84"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00" dirty="0">
                  <a:solidFill>
                    <a:schemeClr val="bg1"/>
                  </a:solidFill>
                  <a:latin typeface="+mn-ea"/>
                  <a:ea typeface="+mn-ea"/>
                </a:rPr>
                <a:t>深圳起点科技有限公司</a:t>
              </a:r>
            </a:p>
          </p:txBody>
        </p:sp>
      </p:grpSp>
      <p:grpSp>
        <p:nvGrpSpPr>
          <p:cNvPr id="85" name="组合 84"/>
          <p:cNvGrpSpPr/>
          <p:nvPr/>
        </p:nvGrpSpPr>
        <p:grpSpPr>
          <a:xfrm>
            <a:off x="1315135" y="2453747"/>
            <a:ext cx="338554" cy="832504"/>
            <a:chOff x="1646692" y="3324225"/>
            <a:chExt cx="451504" cy="1109663"/>
          </a:xfrm>
          <a:solidFill>
            <a:schemeClr val="tx1"/>
          </a:solidFill>
        </p:grpSpPr>
        <p:sp>
          <p:nvSpPr>
            <p:cNvPr id="86"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87" name="Line 113"/>
            <p:cNvSpPr>
              <a:spLocks noChangeShapeType="1"/>
            </p:cNvSpPr>
            <p:nvPr/>
          </p:nvSpPr>
          <p:spPr bwMode="auto">
            <a:xfrm>
              <a:off x="1901826" y="3324225"/>
              <a:ext cx="0" cy="174625"/>
            </a:xfrm>
            <a:prstGeom prst="line">
              <a:avLst/>
            </a:prstGeom>
            <a:grpFill/>
            <a:ln w="127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88" name="TextBox 87"/>
            <p:cNvSpPr txBox="1"/>
            <p:nvPr/>
          </p:nvSpPr>
          <p:spPr>
            <a:xfrm>
              <a:off x="1646692" y="3554682"/>
              <a:ext cx="451504" cy="635876"/>
            </a:xfrm>
            <a:prstGeom prst="rect">
              <a:avLst/>
            </a:prstGeom>
            <a:noFill/>
          </p:spPr>
          <p:txBody>
            <a:bodyPr vert="eaVert" wrap="none" rtlCol="0">
              <a:spAutoFit/>
            </a:bodyPr>
            <a:lstStyle/>
            <a:p>
              <a:pPr algn="ctr"/>
              <a:r>
                <a:rPr lang="zh-CN" altLang="en-US" sz="1000" dirty="0">
                  <a:solidFill>
                    <a:schemeClr val="bg1"/>
                  </a:solidFill>
                  <a:latin typeface="+mn-ea"/>
                  <a:ea typeface="+mn-ea"/>
                </a:rPr>
                <a:t>市场部</a:t>
              </a:r>
            </a:p>
          </p:txBody>
        </p:sp>
      </p:grpSp>
      <p:grpSp>
        <p:nvGrpSpPr>
          <p:cNvPr id="89" name="组合 88"/>
          <p:cNvGrpSpPr/>
          <p:nvPr/>
        </p:nvGrpSpPr>
        <p:grpSpPr>
          <a:xfrm>
            <a:off x="1654909" y="2581183"/>
            <a:ext cx="338554" cy="705068"/>
            <a:chOff x="2099822" y="3494088"/>
            <a:chExt cx="451504" cy="939800"/>
          </a:xfrm>
          <a:solidFill>
            <a:schemeClr val="tx1"/>
          </a:solidFill>
        </p:grpSpPr>
        <p:sp>
          <p:nvSpPr>
            <p:cNvPr id="90"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91" name="TextBox 90"/>
            <p:cNvSpPr txBox="1"/>
            <p:nvPr/>
          </p:nvSpPr>
          <p:spPr>
            <a:xfrm>
              <a:off x="2099822" y="3554683"/>
              <a:ext cx="451504" cy="635875"/>
            </a:xfrm>
            <a:prstGeom prst="rect">
              <a:avLst/>
            </a:prstGeom>
            <a:noFill/>
          </p:spPr>
          <p:txBody>
            <a:bodyPr vert="eaVert" wrap="none" rtlCol="0">
              <a:spAutoFit/>
            </a:bodyPr>
            <a:lstStyle/>
            <a:p>
              <a:pPr algn="ctr"/>
              <a:r>
                <a:rPr lang="zh-CN" altLang="en-US" sz="1000" dirty="0">
                  <a:solidFill>
                    <a:schemeClr val="bg1"/>
                  </a:solidFill>
                  <a:latin typeface="+mn-ea"/>
                  <a:ea typeface="+mn-ea"/>
                </a:rPr>
                <a:t>品质部</a:t>
              </a:r>
            </a:p>
          </p:txBody>
        </p:sp>
      </p:grpSp>
      <p:grpSp>
        <p:nvGrpSpPr>
          <p:cNvPr id="92" name="组合 91"/>
          <p:cNvGrpSpPr/>
          <p:nvPr/>
        </p:nvGrpSpPr>
        <p:grpSpPr>
          <a:xfrm>
            <a:off x="1991266" y="2581183"/>
            <a:ext cx="338554" cy="705068"/>
            <a:chOff x="2548396" y="3494088"/>
            <a:chExt cx="451504" cy="939800"/>
          </a:xfrm>
          <a:solidFill>
            <a:schemeClr val="tx1"/>
          </a:solidFill>
        </p:grpSpPr>
        <p:sp>
          <p:nvSpPr>
            <p:cNvPr id="93"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94" name="TextBox 93"/>
            <p:cNvSpPr txBox="1"/>
            <p:nvPr/>
          </p:nvSpPr>
          <p:spPr>
            <a:xfrm>
              <a:off x="2548396" y="3554683"/>
              <a:ext cx="451504" cy="635875"/>
            </a:xfrm>
            <a:prstGeom prst="rect">
              <a:avLst/>
            </a:prstGeom>
            <a:noFill/>
          </p:spPr>
          <p:txBody>
            <a:bodyPr vert="eaVert" wrap="none" rtlCol="0">
              <a:spAutoFit/>
            </a:bodyPr>
            <a:lstStyle/>
            <a:p>
              <a:pPr algn="ctr"/>
              <a:r>
                <a:rPr lang="zh-CN" altLang="en-US" sz="1000" dirty="0">
                  <a:solidFill>
                    <a:schemeClr val="bg1"/>
                  </a:solidFill>
                  <a:latin typeface="+mn-ea"/>
                  <a:ea typeface="+mn-ea"/>
                </a:rPr>
                <a:t>采购部</a:t>
              </a:r>
            </a:p>
          </p:txBody>
        </p:sp>
      </p:grpSp>
      <p:grpSp>
        <p:nvGrpSpPr>
          <p:cNvPr id="95" name="组合 94"/>
          <p:cNvGrpSpPr/>
          <p:nvPr/>
        </p:nvGrpSpPr>
        <p:grpSpPr>
          <a:xfrm>
            <a:off x="2321154" y="2581183"/>
            <a:ext cx="338554" cy="705068"/>
            <a:chOff x="2988342" y="3494088"/>
            <a:chExt cx="451504" cy="939800"/>
          </a:xfrm>
          <a:solidFill>
            <a:schemeClr val="tx1"/>
          </a:solidFill>
        </p:grpSpPr>
        <p:sp>
          <p:nvSpPr>
            <p:cNvPr id="96"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97" name="TextBox 96"/>
            <p:cNvSpPr txBox="1"/>
            <p:nvPr/>
          </p:nvSpPr>
          <p:spPr>
            <a:xfrm>
              <a:off x="2988342" y="3554683"/>
              <a:ext cx="451504" cy="635875"/>
            </a:xfrm>
            <a:prstGeom prst="rect">
              <a:avLst/>
            </a:prstGeom>
            <a:noFill/>
          </p:spPr>
          <p:txBody>
            <a:bodyPr vert="eaVert" wrap="none" rtlCol="0">
              <a:spAutoFit/>
            </a:bodyPr>
            <a:lstStyle/>
            <a:p>
              <a:pPr algn="ctr"/>
              <a:r>
                <a:rPr lang="zh-CN" altLang="en-US" sz="1000" dirty="0">
                  <a:solidFill>
                    <a:schemeClr val="bg1"/>
                  </a:solidFill>
                  <a:latin typeface="+mn-ea"/>
                  <a:ea typeface="+mn-ea"/>
                </a:rPr>
                <a:t>综合部</a:t>
              </a:r>
            </a:p>
          </p:txBody>
        </p:sp>
      </p:grpSp>
      <p:grpSp>
        <p:nvGrpSpPr>
          <p:cNvPr id="98" name="组合 97"/>
          <p:cNvGrpSpPr/>
          <p:nvPr/>
        </p:nvGrpSpPr>
        <p:grpSpPr>
          <a:xfrm>
            <a:off x="2657511" y="2581183"/>
            <a:ext cx="338554" cy="705068"/>
            <a:chOff x="3436916" y="3494088"/>
            <a:chExt cx="451504" cy="939800"/>
          </a:xfrm>
          <a:solidFill>
            <a:schemeClr val="tx1"/>
          </a:solidFill>
        </p:grpSpPr>
        <p:sp>
          <p:nvSpPr>
            <p:cNvPr id="99"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00" name="TextBox 99"/>
            <p:cNvSpPr txBox="1"/>
            <p:nvPr/>
          </p:nvSpPr>
          <p:spPr>
            <a:xfrm>
              <a:off x="3436916" y="3554683"/>
              <a:ext cx="451504" cy="635875"/>
            </a:xfrm>
            <a:prstGeom prst="rect">
              <a:avLst/>
            </a:prstGeom>
            <a:noFill/>
          </p:spPr>
          <p:txBody>
            <a:bodyPr vert="eaVert" wrap="none" rtlCol="0">
              <a:spAutoFit/>
            </a:bodyPr>
            <a:lstStyle/>
            <a:p>
              <a:pPr algn="ctr"/>
              <a:r>
                <a:rPr lang="zh-CN" altLang="en-US" sz="1000" dirty="0">
                  <a:solidFill>
                    <a:schemeClr val="bg1"/>
                  </a:solidFill>
                  <a:latin typeface="+mn-ea"/>
                  <a:ea typeface="+mn-ea"/>
                </a:rPr>
                <a:t>财务部</a:t>
              </a:r>
            </a:p>
          </p:txBody>
        </p:sp>
      </p:grpSp>
      <p:grpSp>
        <p:nvGrpSpPr>
          <p:cNvPr id="101" name="组合 100"/>
          <p:cNvGrpSpPr/>
          <p:nvPr/>
        </p:nvGrpSpPr>
        <p:grpSpPr>
          <a:xfrm>
            <a:off x="3686492" y="2727675"/>
            <a:ext cx="338554" cy="705068"/>
            <a:chOff x="4809187" y="3689350"/>
            <a:chExt cx="451504" cy="939800"/>
          </a:xfrm>
          <a:solidFill>
            <a:schemeClr val="tx1"/>
          </a:solidFill>
        </p:grpSpPr>
        <p:sp>
          <p:nvSpPr>
            <p:cNvPr id="102"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03" name="TextBox 102"/>
            <p:cNvSpPr txBox="1"/>
            <p:nvPr/>
          </p:nvSpPr>
          <p:spPr>
            <a:xfrm>
              <a:off x="4809187" y="3744464"/>
              <a:ext cx="451504" cy="635875"/>
            </a:xfrm>
            <a:prstGeom prst="rect">
              <a:avLst/>
            </a:prstGeom>
            <a:noFill/>
          </p:spPr>
          <p:txBody>
            <a:bodyPr vert="eaVert" wrap="none" rtlCol="0">
              <a:spAutoFit/>
            </a:bodyPr>
            <a:lstStyle/>
            <a:p>
              <a:pPr algn="ctr"/>
              <a:r>
                <a:rPr lang="zh-CN" altLang="en-US" sz="1000" dirty="0">
                  <a:solidFill>
                    <a:schemeClr val="bg1"/>
                  </a:solidFill>
                  <a:latin typeface="+mn-ea"/>
                  <a:ea typeface="+mn-ea"/>
                </a:rPr>
                <a:t>研发部</a:t>
              </a:r>
            </a:p>
          </p:txBody>
        </p:sp>
      </p:grpSp>
      <p:grpSp>
        <p:nvGrpSpPr>
          <p:cNvPr id="104" name="组合 103"/>
          <p:cNvGrpSpPr/>
          <p:nvPr/>
        </p:nvGrpSpPr>
        <p:grpSpPr>
          <a:xfrm>
            <a:off x="5514748" y="2727675"/>
            <a:ext cx="338554" cy="705068"/>
            <a:chOff x="7247391" y="3689350"/>
            <a:chExt cx="451504" cy="939800"/>
          </a:xfrm>
          <a:solidFill>
            <a:schemeClr val="tx1"/>
          </a:solidFill>
        </p:grpSpPr>
        <p:sp>
          <p:nvSpPr>
            <p:cNvPr id="105"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06" name="TextBox 105"/>
            <p:cNvSpPr txBox="1"/>
            <p:nvPr/>
          </p:nvSpPr>
          <p:spPr>
            <a:xfrm>
              <a:off x="7247391" y="3744464"/>
              <a:ext cx="451504" cy="806809"/>
            </a:xfrm>
            <a:prstGeom prst="rect">
              <a:avLst/>
            </a:prstGeom>
            <a:noFill/>
          </p:spPr>
          <p:txBody>
            <a:bodyPr vert="eaVert" wrap="none" rtlCol="0">
              <a:spAutoFit/>
            </a:bodyPr>
            <a:lstStyle/>
            <a:p>
              <a:pPr algn="ctr"/>
              <a:r>
                <a:rPr lang="zh-CN" altLang="en-US" sz="1000" dirty="0">
                  <a:solidFill>
                    <a:schemeClr val="bg1"/>
                  </a:solidFill>
                  <a:latin typeface="+mn-ea"/>
                  <a:ea typeface="+mn-ea"/>
                </a:rPr>
                <a:t>售后中心</a:t>
              </a:r>
            </a:p>
          </p:txBody>
        </p:sp>
      </p:grpSp>
      <p:grpSp>
        <p:nvGrpSpPr>
          <p:cNvPr id="107" name="组合 106"/>
          <p:cNvGrpSpPr/>
          <p:nvPr/>
        </p:nvGrpSpPr>
        <p:grpSpPr>
          <a:xfrm>
            <a:off x="6662359" y="2651953"/>
            <a:ext cx="338554" cy="734277"/>
            <a:chOff x="8777873" y="3682168"/>
            <a:chExt cx="451504" cy="978733"/>
          </a:xfrm>
          <a:solidFill>
            <a:schemeClr val="tx1"/>
          </a:solidFill>
        </p:grpSpPr>
        <p:sp>
          <p:nvSpPr>
            <p:cNvPr id="108"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09" name="TextBox 108"/>
            <p:cNvSpPr txBox="1"/>
            <p:nvPr/>
          </p:nvSpPr>
          <p:spPr>
            <a:xfrm>
              <a:off x="8777873" y="3682168"/>
              <a:ext cx="451504" cy="977746"/>
            </a:xfrm>
            <a:prstGeom prst="rect">
              <a:avLst/>
            </a:prstGeom>
            <a:noFill/>
          </p:spPr>
          <p:txBody>
            <a:bodyPr vert="eaVert" wrap="none" rtlCol="0">
              <a:spAutoFit/>
            </a:bodyPr>
            <a:lstStyle/>
            <a:p>
              <a:pPr algn="ctr"/>
              <a:r>
                <a:rPr lang="zh-CN" altLang="en-US" sz="1000" dirty="0">
                  <a:solidFill>
                    <a:schemeClr val="bg1"/>
                  </a:solidFill>
                  <a:latin typeface="+mn-ea"/>
                  <a:ea typeface="+mn-ea"/>
                </a:rPr>
                <a:t>硬件测试部</a:t>
              </a:r>
            </a:p>
          </p:txBody>
        </p:sp>
      </p:grpSp>
      <p:grpSp>
        <p:nvGrpSpPr>
          <p:cNvPr id="110" name="组合 109"/>
          <p:cNvGrpSpPr/>
          <p:nvPr/>
        </p:nvGrpSpPr>
        <p:grpSpPr>
          <a:xfrm>
            <a:off x="7188006" y="2651953"/>
            <a:ext cx="338554" cy="734277"/>
            <a:chOff x="9478887" y="3682168"/>
            <a:chExt cx="451504" cy="978733"/>
          </a:xfrm>
          <a:solidFill>
            <a:schemeClr val="tx1"/>
          </a:solidFill>
        </p:grpSpPr>
        <p:sp>
          <p:nvSpPr>
            <p:cNvPr id="111"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12" name="TextBox 111"/>
            <p:cNvSpPr txBox="1"/>
            <p:nvPr/>
          </p:nvSpPr>
          <p:spPr>
            <a:xfrm>
              <a:off x="9478887" y="3682168"/>
              <a:ext cx="451504" cy="977747"/>
            </a:xfrm>
            <a:prstGeom prst="rect">
              <a:avLst/>
            </a:prstGeom>
            <a:noFill/>
          </p:spPr>
          <p:txBody>
            <a:bodyPr vert="eaVert" wrap="none" rtlCol="0">
              <a:spAutoFit/>
            </a:bodyPr>
            <a:lstStyle/>
            <a:p>
              <a:pPr algn="ctr"/>
              <a:r>
                <a:rPr lang="zh-CN" altLang="en-US" sz="1000" dirty="0">
                  <a:solidFill>
                    <a:schemeClr val="bg1"/>
                  </a:solidFill>
                  <a:latin typeface="+mn-ea"/>
                  <a:ea typeface="+mn-ea"/>
                </a:rPr>
                <a:t>工程监督部</a:t>
              </a:r>
            </a:p>
          </p:txBody>
        </p:sp>
      </p:grpSp>
      <p:grpSp>
        <p:nvGrpSpPr>
          <p:cNvPr id="113" name="组合 112"/>
          <p:cNvGrpSpPr/>
          <p:nvPr/>
        </p:nvGrpSpPr>
        <p:grpSpPr>
          <a:xfrm>
            <a:off x="7671431" y="2647189"/>
            <a:ext cx="338554" cy="739040"/>
            <a:chOff x="10123594" y="3675819"/>
            <a:chExt cx="451504" cy="985082"/>
          </a:xfrm>
          <a:solidFill>
            <a:srgbClr val="0070C0"/>
          </a:solidFill>
        </p:grpSpPr>
        <p:sp>
          <p:nvSpPr>
            <p:cNvPr id="114"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15" name="TextBox 114"/>
            <p:cNvSpPr txBox="1"/>
            <p:nvPr/>
          </p:nvSpPr>
          <p:spPr>
            <a:xfrm>
              <a:off x="10123594" y="3675819"/>
              <a:ext cx="451504" cy="977745"/>
            </a:xfrm>
            <a:prstGeom prst="rect">
              <a:avLst/>
            </a:prstGeom>
            <a:noFill/>
          </p:spPr>
          <p:txBody>
            <a:bodyPr vert="eaVert" wrap="none" rtlCol="0">
              <a:spAutoFit/>
            </a:bodyPr>
            <a:lstStyle/>
            <a:p>
              <a:pPr algn="ctr"/>
              <a:r>
                <a:rPr lang="zh-CN" altLang="en-US" sz="1000" dirty="0">
                  <a:solidFill>
                    <a:schemeClr val="bg1"/>
                  </a:solidFill>
                  <a:latin typeface="+mn-ea"/>
                  <a:ea typeface="+mn-ea"/>
                </a:rPr>
                <a:t>客服事业部</a:t>
              </a:r>
            </a:p>
          </p:txBody>
        </p:sp>
      </p:grpSp>
      <p:grpSp>
        <p:nvGrpSpPr>
          <p:cNvPr id="116" name="组合 115"/>
          <p:cNvGrpSpPr/>
          <p:nvPr/>
        </p:nvGrpSpPr>
        <p:grpSpPr>
          <a:xfrm>
            <a:off x="1144832" y="3668492"/>
            <a:ext cx="323165" cy="828931"/>
            <a:chOff x="1419572" y="5037138"/>
            <a:chExt cx="430980" cy="1104900"/>
          </a:xfrm>
          <a:solidFill>
            <a:schemeClr val="tx1"/>
          </a:solidFill>
        </p:grpSpPr>
        <p:sp>
          <p:nvSpPr>
            <p:cNvPr id="11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18" name="TextBox 117"/>
            <p:cNvSpPr txBox="1"/>
            <p:nvPr/>
          </p:nvSpPr>
          <p:spPr>
            <a:xfrm>
              <a:off x="1419572" y="5085184"/>
              <a:ext cx="430980" cy="892276"/>
            </a:xfrm>
            <a:prstGeom prst="rect">
              <a:avLst/>
            </a:prstGeom>
            <a:noFill/>
          </p:spPr>
          <p:txBody>
            <a:bodyPr vert="eaVert" wrap="none" rtlCol="0">
              <a:spAutoFit/>
            </a:bodyPr>
            <a:lstStyle/>
            <a:p>
              <a:pPr algn="ctr"/>
              <a:r>
                <a:rPr lang="zh-CN" altLang="en-US" sz="900" dirty="0">
                  <a:solidFill>
                    <a:schemeClr val="bg1"/>
                  </a:solidFill>
                  <a:latin typeface="+mn-ea"/>
                  <a:ea typeface="+mn-ea"/>
                </a:rPr>
                <a:t>国内事业部</a:t>
              </a:r>
            </a:p>
          </p:txBody>
        </p:sp>
      </p:grpSp>
      <p:grpSp>
        <p:nvGrpSpPr>
          <p:cNvPr id="119" name="组合 118"/>
          <p:cNvGrpSpPr/>
          <p:nvPr/>
        </p:nvGrpSpPr>
        <p:grpSpPr>
          <a:xfrm>
            <a:off x="1504321" y="3668492"/>
            <a:ext cx="323165" cy="828931"/>
            <a:chOff x="1898995" y="5037138"/>
            <a:chExt cx="430980" cy="1104900"/>
          </a:xfrm>
          <a:solidFill>
            <a:schemeClr val="tx1"/>
          </a:solidFill>
        </p:grpSpPr>
        <p:sp>
          <p:nvSpPr>
            <p:cNvPr id="120"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21" name="TextBox 120"/>
            <p:cNvSpPr txBox="1"/>
            <p:nvPr/>
          </p:nvSpPr>
          <p:spPr>
            <a:xfrm>
              <a:off x="1898995" y="5085184"/>
              <a:ext cx="430980" cy="892276"/>
            </a:xfrm>
            <a:prstGeom prst="rect">
              <a:avLst/>
            </a:prstGeom>
            <a:noFill/>
          </p:spPr>
          <p:txBody>
            <a:bodyPr vert="eaVert" wrap="none" rtlCol="0">
              <a:spAutoFit/>
            </a:bodyPr>
            <a:lstStyle/>
            <a:p>
              <a:pPr algn="ctr"/>
              <a:r>
                <a:rPr lang="zh-CN" altLang="en-US" sz="900" dirty="0">
                  <a:solidFill>
                    <a:schemeClr val="bg1"/>
                  </a:solidFill>
                  <a:latin typeface="+mn-ea"/>
                  <a:ea typeface="+mn-ea"/>
                </a:rPr>
                <a:t>海外事业部</a:t>
              </a:r>
            </a:p>
          </p:txBody>
        </p:sp>
      </p:grpSp>
      <p:grpSp>
        <p:nvGrpSpPr>
          <p:cNvPr id="122" name="组合 121"/>
          <p:cNvGrpSpPr/>
          <p:nvPr/>
        </p:nvGrpSpPr>
        <p:grpSpPr>
          <a:xfrm>
            <a:off x="2147124" y="3668492"/>
            <a:ext cx="323165" cy="828931"/>
            <a:chOff x="2756251" y="5037138"/>
            <a:chExt cx="430980" cy="1104900"/>
          </a:xfrm>
          <a:solidFill>
            <a:schemeClr val="tx1"/>
          </a:solidFill>
        </p:grpSpPr>
        <p:sp>
          <p:nvSpPr>
            <p:cNvPr id="123"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24" name="TextBox 123"/>
            <p:cNvSpPr txBox="1"/>
            <p:nvPr/>
          </p:nvSpPr>
          <p:spPr>
            <a:xfrm>
              <a:off x="2756251" y="5085184"/>
              <a:ext cx="430980" cy="892276"/>
            </a:xfrm>
            <a:prstGeom prst="rect">
              <a:avLst/>
            </a:prstGeom>
            <a:noFill/>
          </p:spPr>
          <p:txBody>
            <a:bodyPr vert="eaVert" wrap="none" rtlCol="0">
              <a:spAutoFit/>
            </a:bodyPr>
            <a:lstStyle/>
            <a:p>
              <a:pPr algn="ctr"/>
              <a:r>
                <a:rPr lang="zh-CN" altLang="en-US" sz="900" dirty="0">
                  <a:solidFill>
                    <a:schemeClr val="bg1"/>
                  </a:solidFill>
                  <a:latin typeface="+mn-ea"/>
                  <a:ea typeface="+mn-ea"/>
                </a:rPr>
                <a:t>人力资源部</a:t>
              </a:r>
            </a:p>
          </p:txBody>
        </p:sp>
      </p:grpSp>
      <p:grpSp>
        <p:nvGrpSpPr>
          <p:cNvPr id="125" name="组合 124"/>
          <p:cNvGrpSpPr/>
          <p:nvPr/>
        </p:nvGrpSpPr>
        <p:grpSpPr>
          <a:xfrm>
            <a:off x="2501850" y="3668492"/>
            <a:ext cx="323165" cy="828931"/>
            <a:chOff x="3229322" y="5037138"/>
            <a:chExt cx="430980" cy="1104900"/>
          </a:xfrm>
          <a:solidFill>
            <a:schemeClr val="tx1"/>
          </a:solidFill>
        </p:grpSpPr>
        <p:sp>
          <p:nvSpPr>
            <p:cNvPr id="126"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27" name="TextBox 126"/>
            <p:cNvSpPr txBox="1"/>
            <p:nvPr/>
          </p:nvSpPr>
          <p:spPr>
            <a:xfrm>
              <a:off x="3229322" y="5085184"/>
              <a:ext cx="430980" cy="584595"/>
            </a:xfrm>
            <a:prstGeom prst="rect">
              <a:avLst/>
            </a:prstGeom>
            <a:noFill/>
          </p:spPr>
          <p:txBody>
            <a:bodyPr vert="eaVert" wrap="none" rtlCol="0">
              <a:spAutoFit/>
            </a:bodyPr>
            <a:lstStyle/>
            <a:p>
              <a:pPr algn="ctr"/>
              <a:r>
                <a:rPr lang="zh-CN" altLang="en-US" sz="900" dirty="0">
                  <a:solidFill>
                    <a:schemeClr val="bg1"/>
                  </a:solidFill>
                  <a:latin typeface="+mn-ea"/>
                  <a:ea typeface="+mn-ea"/>
                </a:rPr>
                <a:t>综合部</a:t>
              </a:r>
            </a:p>
          </p:txBody>
        </p:sp>
      </p:grpSp>
      <p:grpSp>
        <p:nvGrpSpPr>
          <p:cNvPr id="128" name="组合 127"/>
          <p:cNvGrpSpPr/>
          <p:nvPr/>
        </p:nvGrpSpPr>
        <p:grpSpPr>
          <a:xfrm>
            <a:off x="2952963" y="3650515"/>
            <a:ext cx="323163" cy="1131079"/>
            <a:chOff x="3830943" y="5013176"/>
            <a:chExt cx="430978" cy="1507640"/>
          </a:xfrm>
          <a:solidFill>
            <a:schemeClr val="tx1"/>
          </a:solidFill>
        </p:grpSpPr>
        <p:sp>
          <p:nvSpPr>
            <p:cNvPr id="129"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30" name="TextBox 129"/>
            <p:cNvSpPr txBox="1"/>
            <p:nvPr/>
          </p:nvSpPr>
          <p:spPr>
            <a:xfrm>
              <a:off x="3830943" y="5013176"/>
              <a:ext cx="430978" cy="1507640"/>
            </a:xfrm>
            <a:prstGeom prst="rect">
              <a:avLst/>
            </a:prstGeom>
            <a:noFill/>
          </p:spPr>
          <p:txBody>
            <a:bodyPr vert="eaVert" wrap="none" rtlCol="0">
              <a:spAutoFit/>
            </a:bodyPr>
            <a:lstStyle/>
            <a:p>
              <a:pPr algn="ctr"/>
              <a:r>
                <a:rPr lang="zh-CN" altLang="en-US" sz="900" dirty="0">
                  <a:solidFill>
                    <a:schemeClr val="bg1"/>
                  </a:solidFill>
                  <a:latin typeface="+mn-ea"/>
                  <a:ea typeface="+mn-ea"/>
                </a:rPr>
                <a:t>餐饮管理系统研发部</a:t>
              </a:r>
            </a:p>
          </p:txBody>
        </p:sp>
      </p:grpSp>
      <p:grpSp>
        <p:nvGrpSpPr>
          <p:cNvPr id="131" name="组合 130"/>
          <p:cNvGrpSpPr/>
          <p:nvPr/>
        </p:nvGrpSpPr>
        <p:grpSpPr>
          <a:xfrm>
            <a:off x="3320361" y="3650515"/>
            <a:ext cx="323165" cy="1131079"/>
            <a:chOff x="4320905" y="5013176"/>
            <a:chExt cx="430980" cy="1507640"/>
          </a:xfrm>
          <a:solidFill>
            <a:schemeClr val="tx1"/>
          </a:solidFill>
        </p:grpSpPr>
        <p:sp>
          <p:nvSpPr>
            <p:cNvPr id="132"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33" name="TextBox 132"/>
            <p:cNvSpPr txBox="1"/>
            <p:nvPr/>
          </p:nvSpPr>
          <p:spPr>
            <a:xfrm>
              <a:off x="4320905" y="5013176"/>
              <a:ext cx="430980" cy="1507640"/>
            </a:xfrm>
            <a:prstGeom prst="rect">
              <a:avLst/>
            </a:prstGeom>
            <a:noFill/>
          </p:spPr>
          <p:txBody>
            <a:bodyPr vert="eaVert" wrap="none" rtlCol="0">
              <a:spAutoFit/>
            </a:bodyPr>
            <a:lstStyle/>
            <a:p>
              <a:pPr algn="ctr"/>
              <a:r>
                <a:rPr lang="zh-CN" altLang="en-US" sz="900" dirty="0">
                  <a:solidFill>
                    <a:schemeClr val="bg1"/>
                  </a:solidFill>
                  <a:latin typeface="+mn-ea"/>
                  <a:ea typeface="+mn-ea"/>
                </a:rPr>
                <a:t>酒店管理系统研发部</a:t>
              </a:r>
            </a:p>
          </p:txBody>
        </p:sp>
      </p:grpSp>
      <p:grpSp>
        <p:nvGrpSpPr>
          <p:cNvPr id="134" name="组合 133"/>
          <p:cNvGrpSpPr/>
          <p:nvPr/>
        </p:nvGrpSpPr>
        <p:grpSpPr>
          <a:xfrm>
            <a:off x="3710886" y="3650515"/>
            <a:ext cx="323165" cy="1131079"/>
            <a:chOff x="4841720" y="5013176"/>
            <a:chExt cx="430980" cy="1507640"/>
          </a:xfrm>
          <a:solidFill>
            <a:schemeClr val="tx1"/>
          </a:solidFill>
        </p:grpSpPr>
        <p:sp>
          <p:nvSpPr>
            <p:cNvPr id="135"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36" name="TextBox 135"/>
            <p:cNvSpPr txBox="1"/>
            <p:nvPr/>
          </p:nvSpPr>
          <p:spPr>
            <a:xfrm>
              <a:off x="4841720" y="5013176"/>
              <a:ext cx="430980" cy="1507640"/>
            </a:xfrm>
            <a:prstGeom prst="rect">
              <a:avLst/>
            </a:prstGeom>
            <a:noFill/>
          </p:spPr>
          <p:txBody>
            <a:bodyPr vert="eaVert" wrap="none" rtlCol="0">
              <a:spAutoFit/>
            </a:bodyPr>
            <a:lstStyle/>
            <a:p>
              <a:pPr algn="ctr"/>
              <a:r>
                <a:rPr lang="zh-CN" altLang="en-US" sz="900" dirty="0">
                  <a:solidFill>
                    <a:schemeClr val="bg1"/>
                  </a:solidFill>
                  <a:latin typeface="+mn-ea"/>
                  <a:ea typeface="+mn-ea"/>
                </a:rPr>
                <a:t>康乐管理系统研发部</a:t>
              </a:r>
            </a:p>
          </p:txBody>
        </p:sp>
      </p:grpSp>
      <p:grpSp>
        <p:nvGrpSpPr>
          <p:cNvPr id="137" name="组合 136"/>
          <p:cNvGrpSpPr/>
          <p:nvPr/>
        </p:nvGrpSpPr>
        <p:grpSpPr>
          <a:xfrm>
            <a:off x="4077602" y="3650515"/>
            <a:ext cx="323165" cy="1131079"/>
            <a:chOff x="5330781" y="5013176"/>
            <a:chExt cx="430980" cy="1507640"/>
          </a:xfrm>
          <a:solidFill>
            <a:schemeClr val="tx1"/>
          </a:solidFill>
        </p:grpSpPr>
        <p:sp>
          <p:nvSpPr>
            <p:cNvPr id="138"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39" name="TextBox 138"/>
            <p:cNvSpPr txBox="1"/>
            <p:nvPr/>
          </p:nvSpPr>
          <p:spPr>
            <a:xfrm>
              <a:off x="5330781" y="5013176"/>
              <a:ext cx="430980" cy="1507640"/>
            </a:xfrm>
            <a:prstGeom prst="rect">
              <a:avLst/>
            </a:prstGeom>
            <a:noFill/>
          </p:spPr>
          <p:txBody>
            <a:bodyPr vert="eaVert" wrap="none" rtlCol="0">
              <a:spAutoFit/>
            </a:bodyPr>
            <a:lstStyle/>
            <a:p>
              <a:pPr algn="ctr"/>
              <a:r>
                <a:rPr lang="zh-CN" altLang="en-US" sz="900" dirty="0">
                  <a:solidFill>
                    <a:schemeClr val="bg1"/>
                  </a:solidFill>
                  <a:latin typeface="+mn-ea"/>
                  <a:ea typeface="+mn-ea"/>
                </a:rPr>
                <a:t>无线电子菜谱研发部</a:t>
              </a:r>
            </a:p>
          </p:txBody>
        </p:sp>
      </p:grpSp>
      <p:grpSp>
        <p:nvGrpSpPr>
          <p:cNvPr id="140" name="组合 139"/>
          <p:cNvGrpSpPr/>
          <p:nvPr/>
        </p:nvGrpSpPr>
        <p:grpSpPr>
          <a:xfrm>
            <a:off x="4446912" y="3650515"/>
            <a:ext cx="323165" cy="1130364"/>
            <a:chOff x="5823301" y="5013176"/>
            <a:chExt cx="430980" cy="1506687"/>
          </a:xfrm>
          <a:solidFill>
            <a:schemeClr val="tx1"/>
          </a:solidFill>
        </p:grpSpPr>
        <p:sp>
          <p:nvSpPr>
            <p:cNvPr id="141"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42" name="TextBox 141"/>
            <p:cNvSpPr txBox="1"/>
            <p:nvPr/>
          </p:nvSpPr>
          <p:spPr>
            <a:xfrm>
              <a:off x="5823301" y="5013176"/>
              <a:ext cx="430980" cy="1353800"/>
            </a:xfrm>
            <a:prstGeom prst="rect">
              <a:avLst/>
            </a:prstGeom>
            <a:noFill/>
          </p:spPr>
          <p:txBody>
            <a:bodyPr vert="eaVert" wrap="none" rtlCol="0">
              <a:spAutoFit/>
            </a:bodyPr>
            <a:lstStyle/>
            <a:p>
              <a:pPr algn="ctr"/>
              <a:r>
                <a:rPr lang="zh-CN" altLang="en-US" sz="900" dirty="0">
                  <a:solidFill>
                    <a:schemeClr val="bg1"/>
                  </a:solidFill>
                  <a:latin typeface="+mn-ea"/>
                  <a:ea typeface="+mn-ea"/>
                </a:rPr>
                <a:t>新概念产品研发部</a:t>
              </a:r>
            </a:p>
          </p:txBody>
        </p:sp>
      </p:grpSp>
      <p:grpSp>
        <p:nvGrpSpPr>
          <p:cNvPr id="143" name="组合 142"/>
          <p:cNvGrpSpPr/>
          <p:nvPr/>
        </p:nvGrpSpPr>
        <p:grpSpPr>
          <a:xfrm>
            <a:off x="5119904" y="3655391"/>
            <a:ext cx="323165" cy="1125488"/>
            <a:chOff x="6720817" y="5019675"/>
            <a:chExt cx="430980" cy="1500188"/>
          </a:xfrm>
          <a:solidFill>
            <a:schemeClr val="tx1"/>
          </a:solidFill>
        </p:grpSpPr>
        <p:sp>
          <p:nvSpPr>
            <p:cNvPr id="144"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endParaRPr>
            </a:p>
          </p:txBody>
        </p:sp>
        <p:sp>
          <p:nvSpPr>
            <p:cNvPr id="145" name="TextBox 144"/>
            <p:cNvSpPr txBox="1"/>
            <p:nvPr/>
          </p:nvSpPr>
          <p:spPr>
            <a:xfrm>
              <a:off x="6720817" y="5074434"/>
              <a:ext cx="430980" cy="892277"/>
            </a:xfrm>
            <a:prstGeom prst="rect">
              <a:avLst/>
            </a:prstGeom>
            <a:noFill/>
          </p:spPr>
          <p:txBody>
            <a:bodyPr vert="eaVert" wrap="none" rtlCol="0">
              <a:spAutoFit/>
            </a:bodyPr>
            <a:lstStyle/>
            <a:p>
              <a:pPr algn="ctr"/>
              <a:r>
                <a:rPr lang="zh-CN" altLang="en-US" sz="900" dirty="0">
                  <a:solidFill>
                    <a:schemeClr val="bg1"/>
                  </a:solidFill>
                  <a:latin typeface="+mn-ea"/>
                  <a:ea typeface="+mn-ea"/>
                </a:rPr>
                <a:t>售后部门</a:t>
              </a:r>
              <a:r>
                <a:rPr lang="en-US" altLang="zh-CN" sz="900" dirty="0">
                  <a:solidFill>
                    <a:schemeClr val="bg1"/>
                  </a:solidFill>
                  <a:latin typeface="+mn-ea"/>
                  <a:ea typeface="+mn-ea"/>
                </a:rPr>
                <a:t>①</a:t>
              </a:r>
              <a:endParaRPr lang="zh-CN" altLang="en-US" sz="900" dirty="0">
                <a:solidFill>
                  <a:schemeClr val="bg1"/>
                </a:solidFill>
                <a:latin typeface="+mn-ea"/>
                <a:ea typeface="+mn-ea"/>
              </a:endParaRPr>
            </a:p>
          </p:txBody>
        </p:sp>
      </p:grpSp>
      <p:grpSp>
        <p:nvGrpSpPr>
          <p:cNvPr id="146" name="组合 145"/>
          <p:cNvGrpSpPr/>
          <p:nvPr/>
        </p:nvGrpSpPr>
        <p:grpSpPr>
          <a:xfrm>
            <a:off x="5553299" y="3655391"/>
            <a:ext cx="323165" cy="1125488"/>
            <a:chOff x="7282786" y="5019675"/>
            <a:chExt cx="430980" cy="1500188"/>
          </a:xfrm>
          <a:solidFill>
            <a:schemeClr val="tx1"/>
          </a:solidFill>
        </p:grpSpPr>
        <p:sp>
          <p:nvSpPr>
            <p:cNvPr id="147"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sz="1100">
                <a:solidFill>
                  <a:schemeClr val="bg1"/>
                </a:solidFill>
              </a:endParaRPr>
            </a:p>
          </p:txBody>
        </p:sp>
        <p:sp>
          <p:nvSpPr>
            <p:cNvPr id="148" name="TextBox 147"/>
            <p:cNvSpPr txBox="1"/>
            <p:nvPr/>
          </p:nvSpPr>
          <p:spPr>
            <a:xfrm>
              <a:off x="7282786" y="5082009"/>
              <a:ext cx="430980" cy="892277"/>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pPr algn="ctr"/>
              <a:r>
                <a:rPr lang="zh-CN" altLang="en-US" sz="900" dirty="0">
                  <a:solidFill>
                    <a:schemeClr val="bg1"/>
                  </a:solidFill>
                </a:rPr>
                <a:t>售后部门</a:t>
              </a:r>
              <a:r>
                <a:rPr lang="en-US" altLang="zh-CN" sz="900" dirty="0">
                  <a:solidFill>
                    <a:schemeClr val="bg1"/>
                  </a:solidFill>
                </a:rPr>
                <a:t>②</a:t>
              </a:r>
              <a:endParaRPr lang="zh-CN" altLang="en-US" sz="900" dirty="0">
                <a:solidFill>
                  <a:schemeClr val="bg1"/>
                </a:solidFill>
              </a:endParaRPr>
            </a:p>
          </p:txBody>
        </p:sp>
      </p:grpSp>
      <p:grpSp>
        <p:nvGrpSpPr>
          <p:cNvPr id="149" name="组合 148"/>
          <p:cNvGrpSpPr/>
          <p:nvPr/>
        </p:nvGrpSpPr>
        <p:grpSpPr>
          <a:xfrm>
            <a:off x="5963546" y="3655391"/>
            <a:ext cx="323165" cy="1125488"/>
            <a:chOff x="7829903" y="5019675"/>
            <a:chExt cx="430980" cy="1500188"/>
          </a:xfrm>
          <a:solidFill>
            <a:schemeClr val="tx1"/>
          </a:solidFill>
        </p:grpSpPr>
        <p:sp>
          <p:nvSpPr>
            <p:cNvPr id="150"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a:endParaRPr lang="zh-CN" altLang="en-US" sz="1100">
                <a:solidFill>
                  <a:schemeClr val="bg1"/>
                </a:solidFill>
              </a:endParaRPr>
            </a:p>
          </p:txBody>
        </p:sp>
        <p:sp>
          <p:nvSpPr>
            <p:cNvPr id="151" name="TextBox 150"/>
            <p:cNvSpPr txBox="1"/>
            <p:nvPr/>
          </p:nvSpPr>
          <p:spPr>
            <a:xfrm>
              <a:off x="7829903" y="5082009"/>
              <a:ext cx="430980" cy="892277"/>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pPr algn="ctr"/>
              <a:r>
                <a:rPr lang="zh-CN" altLang="en-US" sz="900" dirty="0">
                  <a:solidFill>
                    <a:schemeClr val="bg1"/>
                  </a:solidFill>
                </a:rPr>
                <a:t>售后部门</a:t>
              </a:r>
              <a:r>
                <a:rPr lang="en-US" altLang="zh-CN" sz="900" dirty="0">
                  <a:solidFill>
                    <a:schemeClr val="bg1"/>
                  </a:solidFill>
                </a:rPr>
                <a:t>③</a:t>
              </a:r>
              <a:endParaRPr lang="zh-CN" altLang="en-US" sz="900" dirty="0">
                <a:solidFill>
                  <a:schemeClr val="bg1"/>
                </a:solidFill>
              </a:endParaRPr>
            </a:p>
          </p:txBody>
        </p:sp>
      </p:grpSp>
      <p:sp>
        <p:nvSpPr>
          <p:cNvPr id="152" name="TextBox 151"/>
          <p:cNvSpPr txBox="1"/>
          <p:nvPr/>
        </p:nvSpPr>
        <p:spPr>
          <a:xfrm>
            <a:off x="1001577" y="187257"/>
            <a:ext cx="3780851" cy="377016"/>
          </a:xfrm>
          <a:prstGeom prst="rect">
            <a:avLst/>
          </a:prstGeom>
          <a:noFill/>
        </p:spPr>
        <p:txBody>
          <a:bodyPr wrap="square" lIns="68571" tIns="34285" rIns="68571" bIns="34285"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en-US" altLang="zh-CN" sz="2000" dirty="0" smtClean="0">
                <a:solidFill>
                  <a:schemeClr val="bg1"/>
                </a:solidFill>
                <a:latin typeface="微软雅黑" pitchFamily="34" charset="-122"/>
                <a:ea typeface="微软雅黑" pitchFamily="34" charset="-122"/>
              </a:rPr>
              <a:t>1.3 </a:t>
            </a:r>
            <a:r>
              <a:rPr lang="zh-CN" altLang="en-US" sz="2000" dirty="0" smtClean="0">
                <a:solidFill>
                  <a:schemeClr val="bg1"/>
                </a:solidFill>
                <a:latin typeface="微软雅黑" pitchFamily="34" charset="-122"/>
                <a:ea typeface="微软雅黑" pitchFamily="34" charset="-122"/>
              </a:rPr>
              <a:t>组织框架</a:t>
            </a:r>
            <a:endParaRPr lang="zh-CN" altLang="en-US" sz="2000" dirty="0">
              <a:solidFill>
                <a:schemeClr val="bg1"/>
              </a:solidFill>
              <a:latin typeface="微软雅黑" pitchFamily="34" charset="-122"/>
              <a:ea typeface="微软雅黑" pitchFamily="34" charset="-122"/>
            </a:endParaRPr>
          </a:p>
        </p:txBody>
      </p:sp>
      <p:sp>
        <p:nvSpPr>
          <p:cNvPr id="153" name="TextBox 152"/>
          <p:cNvSpPr txBox="1"/>
          <p:nvPr/>
        </p:nvSpPr>
        <p:spPr>
          <a:xfrm>
            <a:off x="76994" y="210370"/>
            <a:ext cx="798022" cy="286149"/>
          </a:xfrm>
          <a:prstGeom prst="rect">
            <a:avLst/>
          </a:prstGeom>
          <a:noFill/>
        </p:spPr>
        <p:txBody>
          <a:bodyPr wrap="square" lIns="68571" tIns="34285" rIns="68571" bIns="34285" rtlCol="0">
            <a:spAutoFit/>
          </a:bodyPr>
          <a:lstStyle/>
          <a:p>
            <a:pPr algn="r"/>
            <a:r>
              <a:rPr lang="en-US" altLang="zh-CN" sz="1500" dirty="0">
                <a:solidFill>
                  <a:schemeClr val="bg1"/>
                </a:solidFill>
                <a:latin typeface="+mj-lt"/>
              </a:rPr>
              <a:t>Part</a:t>
            </a:r>
            <a:r>
              <a:rPr lang="en-US" altLang="zh-CN" dirty="0" smtClean="0">
                <a:solidFill>
                  <a:schemeClr val="bg1"/>
                </a:solidFill>
                <a:latin typeface="+mj-lt"/>
              </a:rPr>
              <a:t> 1</a:t>
            </a:r>
            <a:endParaRPr lang="zh-CN" altLang="en-US" dirty="0">
              <a:solidFill>
                <a:schemeClr val="bg1"/>
              </a:solidFill>
              <a:latin typeface="+mj-lt"/>
            </a:endParaRPr>
          </a:p>
        </p:txBody>
      </p:sp>
    </p:spTree>
    <p:extLst>
      <p:ext uri="{BB962C8B-B14F-4D97-AF65-F5344CB8AC3E}">
        <p14:creationId xmlns:p14="http://schemas.microsoft.com/office/powerpoint/2010/main" val="30242450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2"/>
                                        </p:tgtEl>
                                        <p:attrNameLst>
                                          <p:attrName>style.visibility</p:attrName>
                                        </p:attrNameLst>
                                      </p:cBhvr>
                                      <p:to>
                                        <p:strVal val="visible"/>
                                      </p:to>
                                    </p:set>
                                    <p:anim calcmode="lin" valueType="num">
                                      <p:cBhvr>
                                        <p:cTn id="7" dur="400" fill="hold"/>
                                        <p:tgtEl>
                                          <p:spTgt spid="15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52"/>
                                        </p:tgtEl>
                                        <p:attrNameLst>
                                          <p:attrName>ppt_y</p:attrName>
                                        </p:attrNameLst>
                                      </p:cBhvr>
                                      <p:tavLst>
                                        <p:tav tm="0">
                                          <p:val>
                                            <p:strVal val="#ppt_y"/>
                                          </p:val>
                                        </p:tav>
                                        <p:tav tm="100000">
                                          <p:val>
                                            <p:strVal val="#ppt_y"/>
                                          </p:val>
                                        </p:tav>
                                      </p:tavLst>
                                    </p:anim>
                                    <p:anim calcmode="lin" valueType="num">
                                      <p:cBhvr>
                                        <p:cTn id="9" dur="400" fill="hold"/>
                                        <p:tgtEl>
                                          <p:spTgt spid="15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5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52"/>
                                        </p:tgtEl>
                                      </p:cBhvr>
                                    </p:animEffect>
                                  </p:childTnLst>
                                </p:cTn>
                              </p:par>
                            </p:childTnLst>
                          </p:cTn>
                        </p:par>
                        <p:par>
                          <p:cTn id="12" fill="hold">
                            <p:stCondLst>
                              <p:cond delay="640"/>
                            </p:stCondLst>
                            <p:childTnLst>
                              <p:par>
                                <p:cTn id="13" presetID="31"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 calcmode="lin" valueType="num">
                                      <p:cBhvr>
                                        <p:cTn id="17" dur="500" fill="hold"/>
                                        <p:tgtEl>
                                          <p:spTgt spid="64"/>
                                        </p:tgtEl>
                                        <p:attrNameLst>
                                          <p:attrName>style.rotation</p:attrName>
                                        </p:attrNameLst>
                                      </p:cBhvr>
                                      <p:tavLst>
                                        <p:tav tm="0">
                                          <p:val>
                                            <p:fltVal val="90"/>
                                          </p:val>
                                        </p:tav>
                                        <p:tav tm="100000">
                                          <p:val>
                                            <p:fltVal val="0"/>
                                          </p:val>
                                        </p:tav>
                                      </p:tavLst>
                                    </p:anim>
                                    <p:animEffect transition="in" filter="fade">
                                      <p:cBhvr>
                                        <p:cTn id="18" dur="500"/>
                                        <p:tgtEl>
                                          <p:spTgt spid="64"/>
                                        </p:tgtEl>
                                      </p:cBhvr>
                                    </p:animEffect>
                                  </p:childTnLst>
                                </p:cTn>
                              </p:par>
                            </p:childTnLst>
                          </p:cTn>
                        </p:par>
                        <p:par>
                          <p:cTn id="19" fill="hold">
                            <p:stCondLst>
                              <p:cond delay="114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1640"/>
                            </p:stCondLst>
                            <p:childTnLst>
                              <p:par>
                                <p:cTn id="24" presetID="16" presetClass="entr" presetSubtype="37"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barn(outVertical)">
                                      <p:cBhvr>
                                        <p:cTn id="26" dur="500"/>
                                        <p:tgtEl>
                                          <p:spTgt spid="53"/>
                                        </p:tgtEl>
                                      </p:cBhvr>
                                    </p:animEffect>
                                  </p:childTnLst>
                                </p:cTn>
                              </p:par>
                              <p:par>
                                <p:cTn id="27" presetID="42" presetClass="entr" presetSubtype="0"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anim calcmode="lin" valueType="num">
                                      <p:cBhvr>
                                        <p:cTn id="30" dur="500" fill="hold"/>
                                        <p:tgtEl>
                                          <p:spTgt spid="73"/>
                                        </p:tgtEl>
                                        <p:attrNameLst>
                                          <p:attrName>ppt_x</p:attrName>
                                        </p:attrNameLst>
                                      </p:cBhvr>
                                      <p:tavLst>
                                        <p:tav tm="0">
                                          <p:val>
                                            <p:strVal val="#ppt_x"/>
                                          </p:val>
                                        </p:tav>
                                        <p:tav tm="100000">
                                          <p:val>
                                            <p:strVal val="#ppt_x"/>
                                          </p:val>
                                        </p:tav>
                                      </p:tavLst>
                                    </p:anim>
                                    <p:anim calcmode="lin" valueType="num">
                                      <p:cBhvr>
                                        <p:cTn id="31" dur="500" fill="hold"/>
                                        <p:tgtEl>
                                          <p:spTgt spid="73"/>
                                        </p:tgtEl>
                                        <p:attrNameLst>
                                          <p:attrName>ppt_y</p:attrName>
                                        </p:attrNameLst>
                                      </p:cBhvr>
                                      <p:tavLst>
                                        <p:tav tm="0">
                                          <p:val>
                                            <p:strVal val="#ppt_y+.1"/>
                                          </p:val>
                                        </p:tav>
                                        <p:tav tm="100000">
                                          <p:val>
                                            <p:strVal val="#ppt_y"/>
                                          </p:val>
                                        </p:tav>
                                      </p:tavLst>
                                    </p:anim>
                                  </p:childTnLst>
                                </p:cTn>
                              </p:par>
                            </p:childTnLst>
                          </p:cTn>
                        </p:par>
                        <p:par>
                          <p:cTn id="32" fill="hold">
                            <p:stCondLst>
                              <p:cond delay="2140"/>
                            </p:stCondLst>
                            <p:childTnLst>
                              <p:par>
                                <p:cTn id="33" presetID="2" presetClass="entr" presetSubtype="8"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par>
                          <p:cTn id="41" fill="hold">
                            <p:stCondLst>
                              <p:cond delay="2640"/>
                            </p:stCondLst>
                            <p:childTnLst>
                              <p:par>
                                <p:cTn id="42" presetID="2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up)">
                                      <p:cBhvr>
                                        <p:cTn id="44" dur="500"/>
                                        <p:tgtEl>
                                          <p:spTgt spid="22"/>
                                        </p:tgtEl>
                                      </p:cBhvr>
                                    </p:animEffect>
                                  </p:childTnLst>
                                </p:cTn>
                              </p:par>
                            </p:childTnLst>
                          </p:cTn>
                        </p:par>
                        <p:par>
                          <p:cTn id="45" fill="hold">
                            <p:stCondLst>
                              <p:cond delay="3140"/>
                            </p:stCondLst>
                            <p:childTnLst>
                              <p:par>
                                <p:cTn id="46" presetID="22" presetClass="entr" presetSubtype="1"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par>
                          <p:cTn id="49" fill="hold">
                            <p:stCondLst>
                              <p:cond delay="3640"/>
                            </p:stCondLst>
                            <p:childTnLst>
                              <p:par>
                                <p:cTn id="50" presetID="42" presetClass="entr" presetSubtype="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500"/>
                                        <p:tgtEl>
                                          <p:spTgt spid="76"/>
                                        </p:tgtEl>
                                      </p:cBhvr>
                                    </p:animEffect>
                                    <p:anim calcmode="lin" valueType="num">
                                      <p:cBhvr>
                                        <p:cTn id="53" dur="500" fill="hold"/>
                                        <p:tgtEl>
                                          <p:spTgt spid="76"/>
                                        </p:tgtEl>
                                        <p:attrNameLst>
                                          <p:attrName>ppt_x</p:attrName>
                                        </p:attrNameLst>
                                      </p:cBhvr>
                                      <p:tavLst>
                                        <p:tav tm="0">
                                          <p:val>
                                            <p:strVal val="#ppt_x"/>
                                          </p:val>
                                        </p:tav>
                                        <p:tav tm="100000">
                                          <p:val>
                                            <p:strVal val="#ppt_x"/>
                                          </p:val>
                                        </p:tav>
                                      </p:tavLst>
                                    </p:anim>
                                    <p:anim calcmode="lin" valueType="num">
                                      <p:cBhvr>
                                        <p:cTn id="54" dur="500" fill="hold"/>
                                        <p:tgtEl>
                                          <p:spTgt spid="7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anim calcmode="lin" valueType="num">
                                      <p:cBhvr>
                                        <p:cTn id="58" dur="500" fill="hold"/>
                                        <p:tgtEl>
                                          <p:spTgt spid="79"/>
                                        </p:tgtEl>
                                        <p:attrNameLst>
                                          <p:attrName>ppt_x</p:attrName>
                                        </p:attrNameLst>
                                      </p:cBhvr>
                                      <p:tavLst>
                                        <p:tav tm="0">
                                          <p:val>
                                            <p:strVal val="#ppt_x"/>
                                          </p:val>
                                        </p:tav>
                                        <p:tav tm="100000">
                                          <p:val>
                                            <p:strVal val="#ppt_x"/>
                                          </p:val>
                                        </p:tav>
                                      </p:tavLst>
                                    </p:anim>
                                    <p:anim calcmode="lin" valueType="num">
                                      <p:cBhvr>
                                        <p:cTn id="59" dur="500" fill="hold"/>
                                        <p:tgtEl>
                                          <p:spTgt spid="7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500"/>
                                        <p:tgtEl>
                                          <p:spTgt spid="82"/>
                                        </p:tgtEl>
                                      </p:cBhvr>
                                    </p:animEffect>
                                    <p:anim calcmode="lin" valueType="num">
                                      <p:cBhvr>
                                        <p:cTn id="63" dur="500" fill="hold"/>
                                        <p:tgtEl>
                                          <p:spTgt spid="82"/>
                                        </p:tgtEl>
                                        <p:attrNameLst>
                                          <p:attrName>ppt_x</p:attrName>
                                        </p:attrNameLst>
                                      </p:cBhvr>
                                      <p:tavLst>
                                        <p:tav tm="0">
                                          <p:val>
                                            <p:strVal val="#ppt_x"/>
                                          </p:val>
                                        </p:tav>
                                        <p:tav tm="100000">
                                          <p:val>
                                            <p:strVal val="#ppt_x"/>
                                          </p:val>
                                        </p:tav>
                                      </p:tavLst>
                                    </p:anim>
                                    <p:anim calcmode="lin" valueType="num">
                                      <p:cBhvr>
                                        <p:cTn id="64" dur="500" fill="hold"/>
                                        <p:tgtEl>
                                          <p:spTgt spid="82"/>
                                        </p:tgtEl>
                                        <p:attrNameLst>
                                          <p:attrName>ppt_y</p:attrName>
                                        </p:attrNameLst>
                                      </p:cBhvr>
                                      <p:tavLst>
                                        <p:tav tm="0">
                                          <p:val>
                                            <p:strVal val="#ppt_y+.1"/>
                                          </p:val>
                                        </p:tav>
                                        <p:tav tm="100000">
                                          <p:val>
                                            <p:strVal val="#ppt_y"/>
                                          </p:val>
                                        </p:tav>
                                      </p:tavLst>
                                    </p:anim>
                                  </p:childTnLst>
                                </p:cTn>
                              </p:par>
                            </p:childTnLst>
                          </p:cTn>
                        </p:par>
                        <p:par>
                          <p:cTn id="65" fill="hold">
                            <p:stCondLst>
                              <p:cond delay="4340"/>
                            </p:stCondLst>
                            <p:childTnLst>
                              <p:par>
                                <p:cTn id="66" presetID="42" presetClass="entr" presetSubtype="0" fill="hold"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400"/>
                                        <p:tgtEl>
                                          <p:spTgt spid="85"/>
                                        </p:tgtEl>
                                      </p:cBhvr>
                                    </p:animEffect>
                                    <p:anim calcmode="lin" valueType="num">
                                      <p:cBhvr>
                                        <p:cTn id="69" dur="400" fill="hold"/>
                                        <p:tgtEl>
                                          <p:spTgt spid="85"/>
                                        </p:tgtEl>
                                        <p:attrNameLst>
                                          <p:attrName>ppt_x</p:attrName>
                                        </p:attrNameLst>
                                      </p:cBhvr>
                                      <p:tavLst>
                                        <p:tav tm="0">
                                          <p:val>
                                            <p:strVal val="#ppt_x"/>
                                          </p:val>
                                        </p:tav>
                                        <p:tav tm="100000">
                                          <p:val>
                                            <p:strVal val="#ppt_x"/>
                                          </p:val>
                                        </p:tav>
                                      </p:tavLst>
                                    </p:anim>
                                    <p:anim calcmode="lin" valueType="num">
                                      <p:cBhvr>
                                        <p:cTn id="70" dur="400" fill="hold"/>
                                        <p:tgtEl>
                                          <p:spTgt spid="8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89"/>
                                        </p:tgtEl>
                                        <p:attrNameLst>
                                          <p:attrName>style.visibility</p:attrName>
                                        </p:attrNameLst>
                                      </p:cBhvr>
                                      <p:to>
                                        <p:strVal val="visible"/>
                                      </p:to>
                                    </p:set>
                                    <p:animEffect transition="in" filter="fade">
                                      <p:cBhvr>
                                        <p:cTn id="73" dur="400"/>
                                        <p:tgtEl>
                                          <p:spTgt spid="89"/>
                                        </p:tgtEl>
                                      </p:cBhvr>
                                    </p:animEffect>
                                    <p:anim calcmode="lin" valueType="num">
                                      <p:cBhvr>
                                        <p:cTn id="74" dur="400" fill="hold"/>
                                        <p:tgtEl>
                                          <p:spTgt spid="89"/>
                                        </p:tgtEl>
                                        <p:attrNameLst>
                                          <p:attrName>ppt_x</p:attrName>
                                        </p:attrNameLst>
                                      </p:cBhvr>
                                      <p:tavLst>
                                        <p:tav tm="0">
                                          <p:val>
                                            <p:strVal val="#ppt_x"/>
                                          </p:val>
                                        </p:tav>
                                        <p:tav tm="100000">
                                          <p:val>
                                            <p:strVal val="#ppt_x"/>
                                          </p:val>
                                        </p:tav>
                                      </p:tavLst>
                                    </p:anim>
                                    <p:anim calcmode="lin" valueType="num">
                                      <p:cBhvr>
                                        <p:cTn id="75" dur="400" fill="hold"/>
                                        <p:tgtEl>
                                          <p:spTgt spid="8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92"/>
                                        </p:tgtEl>
                                        <p:attrNameLst>
                                          <p:attrName>style.visibility</p:attrName>
                                        </p:attrNameLst>
                                      </p:cBhvr>
                                      <p:to>
                                        <p:strVal val="visible"/>
                                      </p:to>
                                    </p:set>
                                    <p:animEffect transition="in" filter="fade">
                                      <p:cBhvr>
                                        <p:cTn id="78" dur="400"/>
                                        <p:tgtEl>
                                          <p:spTgt spid="92"/>
                                        </p:tgtEl>
                                      </p:cBhvr>
                                    </p:animEffect>
                                    <p:anim calcmode="lin" valueType="num">
                                      <p:cBhvr>
                                        <p:cTn id="79" dur="400" fill="hold"/>
                                        <p:tgtEl>
                                          <p:spTgt spid="92"/>
                                        </p:tgtEl>
                                        <p:attrNameLst>
                                          <p:attrName>ppt_x</p:attrName>
                                        </p:attrNameLst>
                                      </p:cBhvr>
                                      <p:tavLst>
                                        <p:tav tm="0">
                                          <p:val>
                                            <p:strVal val="#ppt_x"/>
                                          </p:val>
                                        </p:tav>
                                        <p:tav tm="100000">
                                          <p:val>
                                            <p:strVal val="#ppt_x"/>
                                          </p:val>
                                        </p:tav>
                                      </p:tavLst>
                                    </p:anim>
                                    <p:anim calcmode="lin" valueType="num">
                                      <p:cBhvr>
                                        <p:cTn id="80" dur="400" fill="hold"/>
                                        <p:tgtEl>
                                          <p:spTgt spid="92"/>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30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400"/>
                                        <p:tgtEl>
                                          <p:spTgt spid="95"/>
                                        </p:tgtEl>
                                      </p:cBhvr>
                                    </p:animEffect>
                                    <p:anim calcmode="lin" valueType="num">
                                      <p:cBhvr>
                                        <p:cTn id="84" dur="400" fill="hold"/>
                                        <p:tgtEl>
                                          <p:spTgt spid="95"/>
                                        </p:tgtEl>
                                        <p:attrNameLst>
                                          <p:attrName>ppt_x</p:attrName>
                                        </p:attrNameLst>
                                      </p:cBhvr>
                                      <p:tavLst>
                                        <p:tav tm="0">
                                          <p:val>
                                            <p:strVal val="#ppt_x"/>
                                          </p:val>
                                        </p:tav>
                                        <p:tav tm="100000">
                                          <p:val>
                                            <p:strVal val="#ppt_x"/>
                                          </p:val>
                                        </p:tav>
                                      </p:tavLst>
                                    </p:anim>
                                    <p:anim calcmode="lin" valueType="num">
                                      <p:cBhvr>
                                        <p:cTn id="85" dur="400" fill="hold"/>
                                        <p:tgtEl>
                                          <p:spTgt spid="95"/>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400"/>
                                  </p:stCondLst>
                                  <p:childTnLst>
                                    <p:set>
                                      <p:cBhvr>
                                        <p:cTn id="87" dur="1" fill="hold">
                                          <p:stCondLst>
                                            <p:cond delay="0"/>
                                          </p:stCondLst>
                                        </p:cTn>
                                        <p:tgtEl>
                                          <p:spTgt spid="98"/>
                                        </p:tgtEl>
                                        <p:attrNameLst>
                                          <p:attrName>style.visibility</p:attrName>
                                        </p:attrNameLst>
                                      </p:cBhvr>
                                      <p:to>
                                        <p:strVal val="visible"/>
                                      </p:to>
                                    </p:set>
                                    <p:animEffect transition="in" filter="fade">
                                      <p:cBhvr>
                                        <p:cTn id="88" dur="400"/>
                                        <p:tgtEl>
                                          <p:spTgt spid="98"/>
                                        </p:tgtEl>
                                      </p:cBhvr>
                                    </p:animEffect>
                                    <p:anim calcmode="lin" valueType="num">
                                      <p:cBhvr>
                                        <p:cTn id="89" dur="400" fill="hold"/>
                                        <p:tgtEl>
                                          <p:spTgt spid="98"/>
                                        </p:tgtEl>
                                        <p:attrNameLst>
                                          <p:attrName>ppt_x</p:attrName>
                                        </p:attrNameLst>
                                      </p:cBhvr>
                                      <p:tavLst>
                                        <p:tav tm="0">
                                          <p:val>
                                            <p:strVal val="#ppt_x"/>
                                          </p:val>
                                        </p:tav>
                                        <p:tav tm="100000">
                                          <p:val>
                                            <p:strVal val="#ppt_x"/>
                                          </p:val>
                                        </p:tav>
                                      </p:tavLst>
                                    </p:anim>
                                    <p:anim calcmode="lin" valueType="num">
                                      <p:cBhvr>
                                        <p:cTn id="90" dur="400" fill="hold"/>
                                        <p:tgtEl>
                                          <p:spTgt spid="98"/>
                                        </p:tgtEl>
                                        <p:attrNameLst>
                                          <p:attrName>ppt_y</p:attrName>
                                        </p:attrNameLst>
                                      </p:cBhvr>
                                      <p:tavLst>
                                        <p:tav tm="0">
                                          <p:val>
                                            <p:strVal val="#ppt_y+.1"/>
                                          </p:val>
                                        </p:tav>
                                        <p:tav tm="100000">
                                          <p:val>
                                            <p:strVal val="#ppt_y"/>
                                          </p:val>
                                        </p:tav>
                                      </p:tavLst>
                                    </p:anim>
                                  </p:childTnLst>
                                </p:cTn>
                              </p:par>
                            </p:childTnLst>
                          </p:cTn>
                        </p:par>
                        <p:par>
                          <p:cTn id="91" fill="hold">
                            <p:stCondLst>
                              <p:cond delay="5140"/>
                            </p:stCondLst>
                            <p:childTnLst>
                              <p:par>
                                <p:cTn id="92" presetID="22" presetClass="entr" presetSubtype="1" fill="hold"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up)">
                                      <p:cBhvr>
                                        <p:cTn id="94" dur="500"/>
                                        <p:tgtEl>
                                          <p:spTgt spid="31"/>
                                        </p:tgtEl>
                                      </p:cBhvr>
                                    </p:animEffect>
                                  </p:childTnLst>
                                </p:cTn>
                              </p:par>
                            </p:childTnLst>
                          </p:cTn>
                        </p:par>
                        <p:par>
                          <p:cTn id="95" fill="hold">
                            <p:stCondLst>
                              <p:cond delay="5640"/>
                            </p:stCondLst>
                            <p:childTnLst>
                              <p:par>
                                <p:cTn id="96" presetID="42" presetClass="entr" presetSubtype="0" fill="hold"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fade">
                                      <p:cBhvr>
                                        <p:cTn id="98" dur="400"/>
                                        <p:tgtEl>
                                          <p:spTgt spid="101"/>
                                        </p:tgtEl>
                                      </p:cBhvr>
                                    </p:animEffect>
                                    <p:anim calcmode="lin" valueType="num">
                                      <p:cBhvr>
                                        <p:cTn id="99" dur="400" fill="hold"/>
                                        <p:tgtEl>
                                          <p:spTgt spid="101"/>
                                        </p:tgtEl>
                                        <p:attrNameLst>
                                          <p:attrName>ppt_x</p:attrName>
                                        </p:attrNameLst>
                                      </p:cBhvr>
                                      <p:tavLst>
                                        <p:tav tm="0">
                                          <p:val>
                                            <p:strVal val="#ppt_x"/>
                                          </p:val>
                                        </p:tav>
                                        <p:tav tm="100000">
                                          <p:val>
                                            <p:strVal val="#ppt_x"/>
                                          </p:val>
                                        </p:tav>
                                      </p:tavLst>
                                    </p:anim>
                                    <p:anim calcmode="lin" valueType="num">
                                      <p:cBhvr>
                                        <p:cTn id="100" dur="400" fill="hold"/>
                                        <p:tgtEl>
                                          <p:spTgt spid="101"/>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04"/>
                                        </p:tgtEl>
                                        <p:attrNameLst>
                                          <p:attrName>style.visibility</p:attrName>
                                        </p:attrNameLst>
                                      </p:cBhvr>
                                      <p:to>
                                        <p:strVal val="visible"/>
                                      </p:to>
                                    </p:set>
                                    <p:animEffect transition="in" filter="fade">
                                      <p:cBhvr>
                                        <p:cTn id="103" dur="400"/>
                                        <p:tgtEl>
                                          <p:spTgt spid="104"/>
                                        </p:tgtEl>
                                      </p:cBhvr>
                                    </p:animEffect>
                                    <p:anim calcmode="lin" valueType="num">
                                      <p:cBhvr>
                                        <p:cTn id="104" dur="400" fill="hold"/>
                                        <p:tgtEl>
                                          <p:spTgt spid="104"/>
                                        </p:tgtEl>
                                        <p:attrNameLst>
                                          <p:attrName>ppt_x</p:attrName>
                                        </p:attrNameLst>
                                      </p:cBhvr>
                                      <p:tavLst>
                                        <p:tav tm="0">
                                          <p:val>
                                            <p:strVal val="#ppt_x"/>
                                          </p:val>
                                        </p:tav>
                                        <p:tav tm="100000">
                                          <p:val>
                                            <p:strVal val="#ppt_x"/>
                                          </p:val>
                                        </p:tav>
                                      </p:tavLst>
                                    </p:anim>
                                    <p:anim calcmode="lin" valueType="num">
                                      <p:cBhvr>
                                        <p:cTn id="105" dur="400" fill="hold"/>
                                        <p:tgtEl>
                                          <p:spTgt spid="104"/>
                                        </p:tgtEl>
                                        <p:attrNameLst>
                                          <p:attrName>ppt_y</p:attrName>
                                        </p:attrNameLst>
                                      </p:cBhvr>
                                      <p:tavLst>
                                        <p:tav tm="0">
                                          <p:val>
                                            <p:strVal val="#ppt_y+.1"/>
                                          </p:val>
                                        </p:tav>
                                        <p:tav tm="100000">
                                          <p:val>
                                            <p:strVal val="#ppt_y"/>
                                          </p:val>
                                        </p:tav>
                                      </p:tavLst>
                                    </p:anim>
                                  </p:childTnLst>
                                </p:cTn>
                              </p:par>
                            </p:childTnLst>
                          </p:cTn>
                        </p:par>
                        <p:par>
                          <p:cTn id="106" fill="hold">
                            <p:stCondLst>
                              <p:cond delay="6040"/>
                            </p:stCondLst>
                            <p:childTnLst>
                              <p:par>
                                <p:cTn id="107" presetID="22" presetClass="entr" presetSubtype="1" fill="hold"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up)">
                                      <p:cBhvr>
                                        <p:cTn id="109" dur="500"/>
                                        <p:tgtEl>
                                          <p:spTgt spid="48"/>
                                        </p:tgtEl>
                                      </p:cBhvr>
                                    </p:animEffect>
                                  </p:childTnLst>
                                </p:cTn>
                              </p:par>
                            </p:childTnLst>
                          </p:cTn>
                        </p:par>
                        <p:par>
                          <p:cTn id="110" fill="hold">
                            <p:stCondLst>
                              <p:cond delay="6540"/>
                            </p:stCondLst>
                            <p:childTnLst>
                              <p:par>
                                <p:cTn id="111" presetID="42" presetClass="entr" presetSubtype="0" fill="hold" nodeType="after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fade">
                                      <p:cBhvr>
                                        <p:cTn id="113" dur="400"/>
                                        <p:tgtEl>
                                          <p:spTgt spid="107"/>
                                        </p:tgtEl>
                                      </p:cBhvr>
                                    </p:animEffect>
                                    <p:anim calcmode="lin" valueType="num">
                                      <p:cBhvr>
                                        <p:cTn id="114" dur="400" fill="hold"/>
                                        <p:tgtEl>
                                          <p:spTgt spid="107"/>
                                        </p:tgtEl>
                                        <p:attrNameLst>
                                          <p:attrName>ppt_x</p:attrName>
                                        </p:attrNameLst>
                                      </p:cBhvr>
                                      <p:tavLst>
                                        <p:tav tm="0">
                                          <p:val>
                                            <p:strVal val="#ppt_x"/>
                                          </p:val>
                                        </p:tav>
                                        <p:tav tm="100000">
                                          <p:val>
                                            <p:strVal val="#ppt_x"/>
                                          </p:val>
                                        </p:tav>
                                      </p:tavLst>
                                    </p:anim>
                                    <p:anim calcmode="lin" valueType="num">
                                      <p:cBhvr>
                                        <p:cTn id="115" dur="400" fill="hold"/>
                                        <p:tgtEl>
                                          <p:spTgt spid="107"/>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100"/>
                                  </p:stCondLst>
                                  <p:childTnLst>
                                    <p:set>
                                      <p:cBhvr>
                                        <p:cTn id="117" dur="1" fill="hold">
                                          <p:stCondLst>
                                            <p:cond delay="0"/>
                                          </p:stCondLst>
                                        </p:cTn>
                                        <p:tgtEl>
                                          <p:spTgt spid="110"/>
                                        </p:tgtEl>
                                        <p:attrNameLst>
                                          <p:attrName>style.visibility</p:attrName>
                                        </p:attrNameLst>
                                      </p:cBhvr>
                                      <p:to>
                                        <p:strVal val="visible"/>
                                      </p:to>
                                    </p:set>
                                    <p:animEffect transition="in" filter="fade">
                                      <p:cBhvr>
                                        <p:cTn id="118" dur="400"/>
                                        <p:tgtEl>
                                          <p:spTgt spid="110"/>
                                        </p:tgtEl>
                                      </p:cBhvr>
                                    </p:animEffect>
                                    <p:anim calcmode="lin" valueType="num">
                                      <p:cBhvr>
                                        <p:cTn id="119" dur="400" fill="hold"/>
                                        <p:tgtEl>
                                          <p:spTgt spid="110"/>
                                        </p:tgtEl>
                                        <p:attrNameLst>
                                          <p:attrName>ppt_x</p:attrName>
                                        </p:attrNameLst>
                                      </p:cBhvr>
                                      <p:tavLst>
                                        <p:tav tm="0">
                                          <p:val>
                                            <p:strVal val="#ppt_x"/>
                                          </p:val>
                                        </p:tav>
                                        <p:tav tm="100000">
                                          <p:val>
                                            <p:strVal val="#ppt_x"/>
                                          </p:val>
                                        </p:tav>
                                      </p:tavLst>
                                    </p:anim>
                                    <p:anim calcmode="lin" valueType="num">
                                      <p:cBhvr>
                                        <p:cTn id="120" dur="400" fill="hold"/>
                                        <p:tgtEl>
                                          <p:spTgt spid="110"/>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00"/>
                                  </p:stCondLst>
                                  <p:childTnLst>
                                    <p:set>
                                      <p:cBhvr>
                                        <p:cTn id="122" dur="1" fill="hold">
                                          <p:stCondLst>
                                            <p:cond delay="0"/>
                                          </p:stCondLst>
                                        </p:cTn>
                                        <p:tgtEl>
                                          <p:spTgt spid="113"/>
                                        </p:tgtEl>
                                        <p:attrNameLst>
                                          <p:attrName>style.visibility</p:attrName>
                                        </p:attrNameLst>
                                      </p:cBhvr>
                                      <p:to>
                                        <p:strVal val="visible"/>
                                      </p:to>
                                    </p:set>
                                    <p:animEffect transition="in" filter="fade">
                                      <p:cBhvr>
                                        <p:cTn id="123" dur="400"/>
                                        <p:tgtEl>
                                          <p:spTgt spid="113"/>
                                        </p:tgtEl>
                                      </p:cBhvr>
                                    </p:animEffect>
                                    <p:anim calcmode="lin" valueType="num">
                                      <p:cBhvr>
                                        <p:cTn id="124" dur="400" fill="hold"/>
                                        <p:tgtEl>
                                          <p:spTgt spid="113"/>
                                        </p:tgtEl>
                                        <p:attrNameLst>
                                          <p:attrName>ppt_x</p:attrName>
                                        </p:attrNameLst>
                                      </p:cBhvr>
                                      <p:tavLst>
                                        <p:tav tm="0">
                                          <p:val>
                                            <p:strVal val="#ppt_x"/>
                                          </p:val>
                                        </p:tav>
                                        <p:tav tm="100000">
                                          <p:val>
                                            <p:strVal val="#ppt_x"/>
                                          </p:val>
                                        </p:tav>
                                      </p:tavLst>
                                    </p:anim>
                                    <p:anim calcmode="lin" valueType="num">
                                      <p:cBhvr>
                                        <p:cTn id="125" dur="400" fill="hold"/>
                                        <p:tgtEl>
                                          <p:spTgt spid="113"/>
                                        </p:tgtEl>
                                        <p:attrNameLst>
                                          <p:attrName>ppt_y</p:attrName>
                                        </p:attrNameLst>
                                      </p:cBhvr>
                                      <p:tavLst>
                                        <p:tav tm="0">
                                          <p:val>
                                            <p:strVal val="#ppt_y+.1"/>
                                          </p:val>
                                        </p:tav>
                                        <p:tav tm="100000">
                                          <p:val>
                                            <p:strVal val="#ppt_y"/>
                                          </p:val>
                                        </p:tav>
                                      </p:tavLst>
                                    </p:anim>
                                  </p:childTnLst>
                                </p:cTn>
                              </p:par>
                            </p:childTnLst>
                          </p:cTn>
                        </p:par>
                        <p:par>
                          <p:cTn id="126" fill="hold">
                            <p:stCondLst>
                              <p:cond delay="7140"/>
                            </p:stCondLst>
                            <p:childTnLst>
                              <p:par>
                                <p:cTn id="127" presetID="22" presetClass="entr" presetSubtype="1" fill="hold"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640"/>
                            </p:stCondLst>
                            <p:childTnLst>
                              <p:par>
                                <p:cTn id="131" presetID="42" presetClass="entr" presetSubtype="0" fill="hold" nodeType="after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400"/>
                                        <p:tgtEl>
                                          <p:spTgt spid="116"/>
                                        </p:tgtEl>
                                      </p:cBhvr>
                                    </p:animEffect>
                                    <p:anim calcmode="lin" valueType="num">
                                      <p:cBhvr>
                                        <p:cTn id="134" dur="400" fill="hold"/>
                                        <p:tgtEl>
                                          <p:spTgt spid="116"/>
                                        </p:tgtEl>
                                        <p:attrNameLst>
                                          <p:attrName>ppt_x</p:attrName>
                                        </p:attrNameLst>
                                      </p:cBhvr>
                                      <p:tavLst>
                                        <p:tav tm="0">
                                          <p:val>
                                            <p:strVal val="#ppt_x"/>
                                          </p:val>
                                        </p:tav>
                                        <p:tav tm="100000">
                                          <p:val>
                                            <p:strVal val="#ppt_x"/>
                                          </p:val>
                                        </p:tav>
                                      </p:tavLst>
                                    </p:anim>
                                    <p:anim calcmode="lin" valueType="num">
                                      <p:cBhvr>
                                        <p:cTn id="135" dur="400" fill="hold"/>
                                        <p:tgtEl>
                                          <p:spTgt spid="116"/>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100"/>
                                  </p:stCondLst>
                                  <p:childTnLst>
                                    <p:set>
                                      <p:cBhvr>
                                        <p:cTn id="137" dur="1" fill="hold">
                                          <p:stCondLst>
                                            <p:cond delay="0"/>
                                          </p:stCondLst>
                                        </p:cTn>
                                        <p:tgtEl>
                                          <p:spTgt spid="119"/>
                                        </p:tgtEl>
                                        <p:attrNameLst>
                                          <p:attrName>style.visibility</p:attrName>
                                        </p:attrNameLst>
                                      </p:cBhvr>
                                      <p:to>
                                        <p:strVal val="visible"/>
                                      </p:to>
                                    </p:set>
                                    <p:animEffect transition="in" filter="fade">
                                      <p:cBhvr>
                                        <p:cTn id="138" dur="400"/>
                                        <p:tgtEl>
                                          <p:spTgt spid="119"/>
                                        </p:tgtEl>
                                      </p:cBhvr>
                                    </p:animEffect>
                                    <p:anim calcmode="lin" valueType="num">
                                      <p:cBhvr>
                                        <p:cTn id="139" dur="400" fill="hold"/>
                                        <p:tgtEl>
                                          <p:spTgt spid="119"/>
                                        </p:tgtEl>
                                        <p:attrNameLst>
                                          <p:attrName>ppt_x</p:attrName>
                                        </p:attrNameLst>
                                      </p:cBhvr>
                                      <p:tavLst>
                                        <p:tav tm="0">
                                          <p:val>
                                            <p:strVal val="#ppt_x"/>
                                          </p:val>
                                        </p:tav>
                                        <p:tav tm="100000">
                                          <p:val>
                                            <p:strVal val="#ppt_x"/>
                                          </p:val>
                                        </p:tav>
                                      </p:tavLst>
                                    </p:anim>
                                    <p:anim calcmode="lin" valueType="num">
                                      <p:cBhvr>
                                        <p:cTn id="140" dur="400" fill="hold"/>
                                        <p:tgtEl>
                                          <p:spTgt spid="119"/>
                                        </p:tgtEl>
                                        <p:attrNameLst>
                                          <p:attrName>ppt_y</p:attrName>
                                        </p:attrNameLst>
                                      </p:cBhvr>
                                      <p:tavLst>
                                        <p:tav tm="0">
                                          <p:val>
                                            <p:strVal val="#ppt_y+.1"/>
                                          </p:val>
                                        </p:tav>
                                        <p:tav tm="100000">
                                          <p:val>
                                            <p:strVal val="#ppt_y"/>
                                          </p:val>
                                        </p:tav>
                                      </p:tavLst>
                                    </p:anim>
                                  </p:childTnLst>
                                </p:cTn>
                              </p:par>
                            </p:childTnLst>
                          </p:cTn>
                        </p:par>
                        <p:par>
                          <p:cTn id="141" fill="hold">
                            <p:stCondLst>
                              <p:cond delay="8140"/>
                            </p:stCondLst>
                            <p:childTnLst>
                              <p:par>
                                <p:cTn id="142" presetID="22" presetClass="entr" presetSubtype="1" fill="hold" nodeType="afterEffect">
                                  <p:stCondLst>
                                    <p:cond delay="0"/>
                                  </p:stCondLst>
                                  <p:childTnLst>
                                    <p:set>
                                      <p:cBhvr>
                                        <p:cTn id="143" dur="1" fill="hold">
                                          <p:stCondLst>
                                            <p:cond delay="0"/>
                                          </p:stCondLst>
                                        </p:cTn>
                                        <p:tgtEl>
                                          <p:spTgt spid="59"/>
                                        </p:tgtEl>
                                        <p:attrNameLst>
                                          <p:attrName>style.visibility</p:attrName>
                                        </p:attrNameLst>
                                      </p:cBhvr>
                                      <p:to>
                                        <p:strVal val="visible"/>
                                      </p:to>
                                    </p:set>
                                    <p:animEffect transition="in" filter="wipe(up)">
                                      <p:cBhvr>
                                        <p:cTn id="144" dur="500"/>
                                        <p:tgtEl>
                                          <p:spTgt spid="59"/>
                                        </p:tgtEl>
                                      </p:cBhvr>
                                    </p:animEffect>
                                  </p:childTnLst>
                                </p:cTn>
                              </p:par>
                            </p:childTnLst>
                          </p:cTn>
                        </p:par>
                        <p:par>
                          <p:cTn id="145" fill="hold">
                            <p:stCondLst>
                              <p:cond delay="8640"/>
                            </p:stCondLst>
                            <p:childTnLst>
                              <p:par>
                                <p:cTn id="146" presetID="42" presetClass="entr" presetSubtype="0" fill="hold" nodeType="afterEffect">
                                  <p:stCondLst>
                                    <p:cond delay="0"/>
                                  </p:stCondLst>
                                  <p:childTnLst>
                                    <p:set>
                                      <p:cBhvr>
                                        <p:cTn id="147" dur="1" fill="hold">
                                          <p:stCondLst>
                                            <p:cond delay="0"/>
                                          </p:stCondLst>
                                        </p:cTn>
                                        <p:tgtEl>
                                          <p:spTgt spid="122"/>
                                        </p:tgtEl>
                                        <p:attrNameLst>
                                          <p:attrName>style.visibility</p:attrName>
                                        </p:attrNameLst>
                                      </p:cBhvr>
                                      <p:to>
                                        <p:strVal val="visible"/>
                                      </p:to>
                                    </p:set>
                                    <p:animEffect transition="in" filter="fade">
                                      <p:cBhvr>
                                        <p:cTn id="148" dur="400"/>
                                        <p:tgtEl>
                                          <p:spTgt spid="122"/>
                                        </p:tgtEl>
                                      </p:cBhvr>
                                    </p:animEffect>
                                    <p:anim calcmode="lin" valueType="num">
                                      <p:cBhvr>
                                        <p:cTn id="149" dur="400" fill="hold"/>
                                        <p:tgtEl>
                                          <p:spTgt spid="122"/>
                                        </p:tgtEl>
                                        <p:attrNameLst>
                                          <p:attrName>ppt_x</p:attrName>
                                        </p:attrNameLst>
                                      </p:cBhvr>
                                      <p:tavLst>
                                        <p:tav tm="0">
                                          <p:val>
                                            <p:strVal val="#ppt_x"/>
                                          </p:val>
                                        </p:tav>
                                        <p:tav tm="100000">
                                          <p:val>
                                            <p:strVal val="#ppt_x"/>
                                          </p:val>
                                        </p:tav>
                                      </p:tavLst>
                                    </p:anim>
                                    <p:anim calcmode="lin" valueType="num">
                                      <p:cBhvr>
                                        <p:cTn id="150" dur="400" fill="hold"/>
                                        <p:tgtEl>
                                          <p:spTgt spid="122"/>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100"/>
                                  </p:stCondLst>
                                  <p:childTnLst>
                                    <p:set>
                                      <p:cBhvr>
                                        <p:cTn id="152" dur="1" fill="hold">
                                          <p:stCondLst>
                                            <p:cond delay="0"/>
                                          </p:stCondLst>
                                        </p:cTn>
                                        <p:tgtEl>
                                          <p:spTgt spid="125"/>
                                        </p:tgtEl>
                                        <p:attrNameLst>
                                          <p:attrName>style.visibility</p:attrName>
                                        </p:attrNameLst>
                                      </p:cBhvr>
                                      <p:to>
                                        <p:strVal val="visible"/>
                                      </p:to>
                                    </p:set>
                                    <p:animEffect transition="in" filter="fade">
                                      <p:cBhvr>
                                        <p:cTn id="153" dur="400"/>
                                        <p:tgtEl>
                                          <p:spTgt spid="125"/>
                                        </p:tgtEl>
                                      </p:cBhvr>
                                    </p:animEffect>
                                    <p:anim calcmode="lin" valueType="num">
                                      <p:cBhvr>
                                        <p:cTn id="154" dur="400" fill="hold"/>
                                        <p:tgtEl>
                                          <p:spTgt spid="125"/>
                                        </p:tgtEl>
                                        <p:attrNameLst>
                                          <p:attrName>ppt_x</p:attrName>
                                        </p:attrNameLst>
                                      </p:cBhvr>
                                      <p:tavLst>
                                        <p:tav tm="0">
                                          <p:val>
                                            <p:strVal val="#ppt_x"/>
                                          </p:val>
                                        </p:tav>
                                        <p:tav tm="100000">
                                          <p:val>
                                            <p:strVal val="#ppt_x"/>
                                          </p:val>
                                        </p:tav>
                                      </p:tavLst>
                                    </p:anim>
                                    <p:anim calcmode="lin" valueType="num">
                                      <p:cBhvr>
                                        <p:cTn id="155" dur="400" fill="hold"/>
                                        <p:tgtEl>
                                          <p:spTgt spid="125"/>
                                        </p:tgtEl>
                                        <p:attrNameLst>
                                          <p:attrName>ppt_y</p:attrName>
                                        </p:attrNameLst>
                                      </p:cBhvr>
                                      <p:tavLst>
                                        <p:tav tm="0">
                                          <p:val>
                                            <p:strVal val="#ppt_y+.1"/>
                                          </p:val>
                                        </p:tav>
                                        <p:tav tm="100000">
                                          <p:val>
                                            <p:strVal val="#ppt_y"/>
                                          </p:val>
                                        </p:tav>
                                      </p:tavLst>
                                    </p:anim>
                                  </p:childTnLst>
                                </p:cTn>
                              </p:par>
                            </p:childTnLst>
                          </p:cTn>
                        </p:par>
                        <p:par>
                          <p:cTn id="156" fill="hold">
                            <p:stCondLst>
                              <p:cond delay="9140"/>
                            </p:stCondLst>
                            <p:childTnLst>
                              <p:par>
                                <p:cTn id="157" presetID="22" presetClass="entr" presetSubtype="1" fill="hold" nodeType="afterEffect">
                                  <p:stCondLst>
                                    <p:cond delay="0"/>
                                  </p:stCondLst>
                                  <p:childTnLst>
                                    <p:set>
                                      <p:cBhvr>
                                        <p:cTn id="158" dur="1" fill="hold">
                                          <p:stCondLst>
                                            <p:cond delay="0"/>
                                          </p:stCondLst>
                                        </p:cTn>
                                        <p:tgtEl>
                                          <p:spTgt spid="36"/>
                                        </p:tgtEl>
                                        <p:attrNameLst>
                                          <p:attrName>style.visibility</p:attrName>
                                        </p:attrNameLst>
                                      </p:cBhvr>
                                      <p:to>
                                        <p:strVal val="visible"/>
                                      </p:to>
                                    </p:set>
                                    <p:animEffect transition="in" filter="wipe(up)">
                                      <p:cBhvr>
                                        <p:cTn id="159" dur="500"/>
                                        <p:tgtEl>
                                          <p:spTgt spid="36"/>
                                        </p:tgtEl>
                                      </p:cBhvr>
                                    </p:animEffect>
                                  </p:childTnLst>
                                </p:cTn>
                              </p:par>
                            </p:childTnLst>
                          </p:cTn>
                        </p:par>
                        <p:par>
                          <p:cTn id="160" fill="hold">
                            <p:stCondLst>
                              <p:cond delay="9640"/>
                            </p:stCondLst>
                            <p:childTnLst>
                              <p:par>
                                <p:cTn id="161" presetID="42" presetClass="entr" presetSubtype="0" fill="hold" nodeType="afterEffect">
                                  <p:stCondLst>
                                    <p:cond delay="0"/>
                                  </p:stCondLst>
                                  <p:childTnLst>
                                    <p:set>
                                      <p:cBhvr>
                                        <p:cTn id="162" dur="1" fill="hold">
                                          <p:stCondLst>
                                            <p:cond delay="0"/>
                                          </p:stCondLst>
                                        </p:cTn>
                                        <p:tgtEl>
                                          <p:spTgt spid="128"/>
                                        </p:tgtEl>
                                        <p:attrNameLst>
                                          <p:attrName>style.visibility</p:attrName>
                                        </p:attrNameLst>
                                      </p:cBhvr>
                                      <p:to>
                                        <p:strVal val="visible"/>
                                      </p:to>
                                    </p:set>
                                    <p:animEffect transition="in" filter="fade">
                                      <p:cBhvr>
                                        <p:cTn id="163" dur="400"/>
                                        <p:tgtEl>
                                          <p:spTgt spid="128"/>
                                        </p:tgtEl>
                                      </p:cBhvr>
                                    </p:animEffect>
                                    <p:anim calcmode="lin" valueType="num">
                                      <p:cBhvr>
                                        <p:cTn id="164" dur="400" fill="hold"/>
                                        <p:tgtEl>
                                          <p:spTgt spid="128"/>
                                        </p:tgtEl>
                                        <p:attrNameLst>
                                          <p:attrName>ppt_x</p:attrName>
                                        </p:attrNameLst>
                                      </p:cBhvr>
                                      <p:tavLst>
                                        <p:tav tm="0">
                                          <p:val>
                                            <p:strVal val="#ppt_x"/>
                                          </p:val>
                                        </p:tav>
                                        <p:tav tm="100000">
                                          <p:val>
                                            <p:strVal val="#ppt_x"/>
                                          </p:val>
                                        </p:tav>
                                      </p:tavLst>
                                    </p:anim>
                                    <p:anim calcmode="lin" valueType="num">
                                      <p:cBhvr>
                                        <p:cTn id="165" dur="400" fill="hold"/>
                                        <p:tgtEl>
                                          <p:spTgt spid="128"/>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100"/>
                                  </p:stCondLst>
                                  <p:childTnLst>
                                    <p:set>
                                      <p:cBhvr>
                                        <p:cTn id="167" dur="1" fill="hold">
                                          <p:stCondLst>
                                            <p:cond delay="0"/>
                                          </p:stCondLst>
                                        </p:cTn>
                                        <p:tgtEl>
                                          <p:spTgt spid="131"/>
                                        </p:tgtEl>
                                        <p:attrNameLst>
                                          <p:attrName>style.visibility</p:attrName>
                                        </p:attrNameLst>
                                      </p:cBhvr>
                                      <p:to>
                                        <p:strVal val="visible"/>
                                      </p:to>
                                    </p:set>
                                    <p:animEffect transition="in" filter="fade">
                                      <p:cBhvr>
                                        <p:cTn id="168" dur="400"/>
                                        <p:tgtEl>
                                          <p:spTgt spid="131"/>
                                        </p:tgtEl>
                                      </p:cBhvr>
                                    </p:animEffect>
                                    <p:anim calcmode="lin" valueType="num">
                                      <p:cBhvr>
                                        <p:cTn id="169" dur="400" fill="hold"/>
                                        <p:tgtEl>
                                          <p:spTgt spid="131"/>
                                        </p:tgtEl>
                                        <p:attrNameLst>
                                          <p:attrName>ppt_x</p:attrName>
                                        </p:attrNameLst>
                                      </p:cBhvr>
                                      <p:tavLst>
                                        <p:tav tm="0">
                                          <p:val>
                                            <p:strVal val="#ppt_x"/>
                                          </p:val>
                                        </p:tav>
                                        <p:tav tm="100000">
                                          <p:val>
                                            <p:strVal val="#ppt_x"/>
                                          </p:val>
                                        </p:tav>
                                      </p:tavLst>
                                    </p:anim>
                                    <p:anim calcmode="lin" valueType="num">
                                      <p:cBhvr>
                                        <p:cTn id="170" dur="400" fill="hold"/>
                                        <p:tgtEl>
                                          <p:spTgt spid="131"/>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200"/>
                                  </p:stCondLst>
                                  <p:childTnLst>
                                    <p:set>
                                      <p:cBhvr>
                                        <p:cTn id="172" dur="1" fill="hold">
                                          <p:stCondLst>
                                            <p:cond delay="0"/>
                                          </p:stCondLst>
                                        </p:cTn>
                                        <p:tgtEl>
                                          <p:spTgt spid="134"/>
                                        </p:tgtEl>
                                        <p:attrNameLst>
                                          <p:attrName>style.visibility</p:attrName>
                                        </p:attrNameLst>
                                      </p:cBhvr>
                                      <p:to>
                                        <p:strVal val="visible"/>
                                      </p:to>
                                    </p:set>
                                    <p:animEffect transition="in" filter="fade">
                                      <p:cBhvr>
                                        <p:cTn id="173" dur="400"/>
                                        <p:tgtEl>
                                          <p:spTgt spid="134"/>
                                        </p:tgtEl>
                                      </p:cBhvr>
                                    </p:animEffect>
                                    <p:anim calcmode="lin" valueType="num">
                                      <p:cBhvr>
                                        <p:cTn id="174" dur="400" fill="hold"/>
                                        <p:tgtEl>
                                          <p:spTgt spid="134"/>
                                        </p:tgtEl>
                                        <p:attrNameLst>
                                          <p:attrName>ppt_x</p:attrName>
                                        </p:attrNameLst>
                                      </p:cBhvr>
                                      <p:tavLst>
                                        <p:tav tm="0">
                                          <p:val>
                                            <p:strVal val="#ppt_x"/>
                                          </p:val>
                                        </p:tav>
                                        <p:tav tm="100000">
                                          <p:val>
                                            <p:strVal val="#ppt_x"/>
                                          </p:val>
                                        </p:tav>
                                      </p:tavLst>
                                    </p:anim>
                                    <p:anim calcmode="lin" valueType="num">
                                      <p:cBhvr>
                                        <p:cTn id="175" dur="400" fill="hold"/>
                                        <p:tgtEl>
                                          <p:spTgt spid="134"/>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300"/>
                                  </p:stCondLst>
                                  <p:childTnLst>
                                    <p:set>
                                      <p:cBhvr>
                                        <p:cTn id="177" dur="1" fill="hold">
                                          <p:stCondLst>
                                            <p:cond delay="0"/>
                                          </p:stCondLst>
                                        </p:cTn>
                                        <p:tgtEl>
                                          <p:spTgt spid="137"/>
                                        </p:tgtEl>
                                        <p:attrNameLst>
                                          <p:attrName>style.visibility</p:attrName>
                                        </p:attrNameLst>
                                      </p:cBhvr>
                                      <p:to>
                                        <p:strVal val="visible"/>
                                      </p:to>
                                    </p:set>
                                    <p:animEffect transition="in" filter="fade">
                                      <p:cBhvr>
                                        <p:cTn id="178" dur="400"/>
                                        <p:tgtEl>
                                          <p:spTgt spid="137"/>
                                        </p:tgtEl>
                                      </p:cBhvr>
                                    </p:animEffect>
                                    <p:anim calcmode="lin" valueType="num">
                                      <p:cBhvr>
                                        <p:cTn id="179" dur="400" fill="hold"/>
                                        <p:tgtEl>
                                          <p:spTgt spid="137"/>
                                        </p:tgtEl>
                                        <p:attrNameLst>
                                          <p:attrName>ppt_x</p:attrName>
                                        </p:attrNameLst>
                                      </p:cBhvr>
                                      <p:tavLst>
                                        <p:tav tm="0">
                                          <p:val>
                                            <p:strVal val="#ppt_x"/>
                                          </p:val>
                                        </p:tav>
                                        <p:tav tm="100000">
                                          <p:val>
                                            <p:strVal val="#ppt_x"/>
                                          </p:val>
                                        </p:tav>
                                      </p:tavLst>
                                    </p:anim>
                                    <p:anim calcmode="lin" valueType="num">
                                      <p:cBhvr>
                                        <p:cTn id="180" dur="400" fill="hold"/>
                                        <p:tgtEl>
                                          <p:spTgt spid="137"/>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400"/>
                                  </p:stCondLst>
                                  <p:childTnLst>
                                    <p:set>
                                      <p:cBhvr>
                                        <p:cTn id="182" dur="1" fill="hold">
                                          <p:stCondLst>
                                            <p:cond delay="0"/>
                                          </p:stCondLst>
                                        </p:cTn>
                                        <p:tgtEl>
                                          <p:spTgt spid="140"/>
                                        </p:tgtEl>
                                        <p:attrNameLst>
                                          <p:attrName>style.visibility</p:attrName>
                                        </p:attrNameLst>
                                      </p:cBhvr>
                                      <p:to>
                                        <p:strVal val="visible"/>
                                      </p:to>
                                    </p:set>
                                    <p:animEffect transition="in" filter="fade">
                                      <p:cBhvr>
                                        <p:cTn id="183" dur="400"/>
                                        <p:tgtEl>
                                          <p:spTgt spid="140"/>
                                        </p:tgtEl>
                                      </p:cBhvr>
                                    </p:animEffect>
                                    <p:anim calcmode="lin" valueType="num">
                                      <p:cBhvr>
                                        <p:cTn id="184" dur="400" fill="hold"/>
                                        <p:tgtEl>
                                          <p:spTgt spid="140"/>
                                        </p:tgtEl>
                                        <p:attrNameLst>
                                          <p:attrName>ppt_x</p:attrName>
                                        </p:attrNameLst>
                                      </p:cBhvr>
                                      <p:tavLst>
                                        <p:tav tm="0">
                                          <p:val>
                                            <p:strVal val="#ppt_x"/>
                                          </p:val>
                                        </p:tav>
                                        <p:tav tm="100000">
                                          <p:val>
                                            <p:strVal val="#ppt_x"/>
                                          </p:val>
                                        </p:tav>
                                      </p:tavLst>
                                    </p:anim>
                                    <p:anim calcmode="lin" valueType="num">
                                      <p:cBhvr>
                                        <p:cTn id="185" dur="400" fill="hold"/>
                                        <p:tgtEl>
                                          <p:spTgt spid="140"/>
                                        </p:tgtEl>
                                        <p:attrNameLst>
                                          <p:attrName>ppt_y</p:attrName>
                                        </p:attrNameLst>
                                      </p:cBhvr>
                                      <p:tavLst>
                                        <p:tav tm="0">
                                          <p:val>
                                            <p:strVal val="#ppt_y+.1"/>
                                          </p:val>
                                        </p:tav>
                                        <p:tav tm="100000">
                                          <p:val>
                                            <p:strVal val="#ppt_y"/>
                                          </p:val>
                                        </p:tav>
                                      </p:tavLst>
                                    </p:anim>
                                  </p:childTnLst>
                                </p:cTn>
                              </p:par>
                            </p:childTnLst>
                          </p:cTn>
                        </p:par>
                        <p:par>
                          <p:cTn id="186" fill="hold">
                            <p:stCondLst>
                              <p:cond delay="10440"/>
                            </p:stCondLst>
                            <p:childTnLst>
                              <p:par>
                                <p:cTn id="187" presetID="22" presetClass="entr" presetSubtype="1" fill="hold" nodeType="afterEffect">
                                  <p:stCondLst>
                                    <p:cond delay="0"/>
                                  </p:stCondLst>
                                  <p:childTnLst>
                                    <p:set>
                                      <p:cBhvr>
                                        <p:cTn id="188" dur="1" fill="hold">
                                          <p:stCondLst>
                                            <p:cond delay="0"/>
                                          </p:stCondLst>
                                        </p:cTn>
                                        <p:tgtEl>
                                          <p:spTgt spid="43"/>
                                        </p:tgtEl>
                                        <p:attrNameLst>
                                          <p:attrName>style.visibility</p:attrName>
                                        </p:attrNameLst>
                                      </p:cBhvr>
                                      <p:to>
                                        <p:strVal val="visible"/>
                                      </p:to>
                                    </p:set>
                                    <p:animEffect transition="in" filter="wipe(up)">
                                      <p:cBhvr>
                                        <p:cTn id="189" dur="500"/>
                                        <p:tgtEl>
                                          <p:spTgt spid="43"/>
                                        </p:tgtEl>
                                      </p:cBhvr>
                                    </p:animEffect>
                                  </p:childTnLst>
                                </p:cTn>
                              </p:par>
                            </p:childTnLst>
                          </p:cTn>
                        </p:par>
                        <p:par>
                          <p:cTn id="190" fill="hold">
                            <p:stCondLst>
                              <p:cond delay="10940"/>
                            </p:stCondLst>
                            <p:childTnLst>
                              <p:par>
                                <p:cTn id="191" presetID="42" presetClass="entr" presetSubtype="0" fill="hold" nodeType="afterEffect">
                                  <p:stCondLst>
                                    <p:cond delay="0"/>
                                  </p:stCondLst>
                                  <p:childTnLst>
                                    <p:set>
                                      <p:cBhvr>
                                        <p:cTn id="192" dur="1" fill="hold">
                                          <p:stCondLst>
                                            <p:cond delay="0"/>
                                          </p:stCondLst>
                                        </p:cTn>
                                        <p:tgtEl>
                                          <p:spTgt spid="143"/>
                                        </p:tgtEl>
                                        <p:attrNameLst>
                                          <p:attrName>style.visibility</p:attrName>
                                        </p:attrNameLst>
                                      </p:cBhvr>
                                      <p:to>
                                        <p:strVal val="visible"/>
                                      </p:to>
                                    </p:set>
                                    <p:animEffect transition="in" filter="fade">
                                      <p:cBhvr>
                                        <p:cTn id="193" dur="400"/>
                                        <p:tgtEl>
                                          <p:spTgt spid="143"/>
                                        </p:tgtEl>
                                      </p:cBhvr>
                                    </p:animEffect>
                                    <p:anim calcmode="lin" valueType="num">
                                      <p:cBhvr>
                                        <p:cTn id="194" dur="400" fill="hold"/>
                                        <p:tgtEl>
                                          <p:spTgt spid="143"/>
                                        </p:tgtEl>
                                        <p:attrNameLst>
                                          <p:attrName>ppt_x</p:attrName>
                                        </p:attrNameLst>
                                      </p:cBhvr>
                                      <p:tavLst>
                                        <p:tav tm="0">
                                          <p:val>
                                            <p:strVal val="#ppt_x"/>
                                          </p:val>
                                        </p:tav>
                                        <p:tav tm="100000">
                                          <p:val>
                                            <p:strVal val="#ppt_x"/>
                                          </p:val>
                                        </p:tav>
                                      </p:tavLst>
                                    </p:anim>
                                    <p:anim calcmode="lin" valueType="num">
                                      <p:cBhvr>
                                        <p:cTn id="195" dur="400" fill="hold"/>
                                        <p:tgtEl>
                                          <p:spTgt spid="143"/>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100"/>
                                  </p:stCondLst>
                                  <p:childTnLst>
                                    <p:set>
                                      <p:cBhvr>
                                        <p:cTn id="197" dur="1" fill="hold">
                                          <p:stCondLst>
                                            <p:cond delay="0"/>
                                          </p:stCondLst>
                                        </p:cTn>
                                        <p:tgtEl>
                                          <p:spTgt spid="146"/>
                                        </p:tgtEl>
                                        <p:attrNameLst>
                                          <p:attrName>style.visibility</p:attrName>
                                        </p:attrNameLst>
                                      </p:cBhvr>
                                      <p:to>
                                        <p:strVal val="visible"/>
                                      </p:to>
                                    </p:set>
                                    <p:animEffect transition="in" filter="fade">
                                      <p:cBhvr>
                                        <p:cTn id="198" dur="400"/>
                                        <p:tgtEl>
                                          <p:spTgt spid="146"/>
                                        </p:tgtEl>
                                      </p:cBhvr>
                                    </p:animEffect>
                                    <p:anim calcmode="lin" valueType="num">
                                      <p:cBhvr>
                                        <p:cTn id="199" dur="400" fill="hold"/>
                                        <p:tgtEl>
                                          <p:spTgt spid="146"/>
                                        </p:tgtEl>
                                        <p:attrNameLst>
                                          <p:attrName>ppt_x</p:attrName>
                                        </p:attrNameLst>
                                      </p:cBhvr>
                                      <p:tavLst>
                                        <p:tav tm="0">
                                          <p:val>
                                            <p:strVal val="#ppt_x"/>
                                          </p:val>
                                        </p:tav>
                                        <p:tav tm="100000">
                                          <p:val>
                                            <p:strVal val="#ppt_x"/>
                                          </p:val>
                                        </p:tav>
                                      </p:tavLst>
                                    </p:anim>
                                    <p:anim calcmode="lin" valueType="num">
                                      <p:cBhvr>
                                        <p:cTn id="200" dur="400" fill="hold"/>
                                        <p:tgtEl>
                                          <p:spTgt spid="146"/>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200"/>
                                  </p:stCondLst>
                                  <p:childTnLst>
                                    <p:set>
                                      <p:cBhvr>
                                        <p:cTn id="202" dur="1" fill="hold">
                                          <p:stCondLst>
                                            <p:cond delay="0"/>
                                          </p:stCondLst>
                                        </p:cTn>
                                        <p:tgtEl>
                                          <p:spTgt spid="149"/>
                                        </p:tgtEl>
                                        <p:attrNameLst>
                                          <p:attrName>style.visibility</p:attrName>
                                        </p:attrNameLst>
                                      </p:cBhvr>
                                      <p:to>
                                        <p:strVal val="visible"/>
                                      </p:to>
                                    </p:set>
                                    <p:animEffect transition="in" filter="fade">
                                      <p:cBhvr>
                                        <p:cTn id="203" dur="400"/>
                                        <p:tgtEl>
                                          <p:spTgt spid="149"/>
                                        </p:tgtEl>
                                      </p:cBhvr>
                                    </p:animEffect>
                                    <p:anim calcmode="lin" valueType="num">
                                      <p:cBhvr>
                                        <p:cTn id="204" dur="400" fill="hold"/>
                                        <p:tgtEl>
                                          <p:spTgt spid="149"/>
                                        </p:tgtEl>
                                        <p:attrNameLst>
                                          <p:attrName>ppt_x</p:attrName>
                                        </p:attrNameLst>
                                      </p:cBhvr>
                                      <p:tavLst>
                                        <p:tav tm="0">
                                          <p:val>
                                            <p:strVal val="#ppt_x"/>
                                          </p:val>
                                        </p:tav>
                                        <p:tav tm="100000">
                                          <p:val>
                                            <p:strVal val="#ppt_x"/>
                                          </p:val>
                                        </p:tav>
                                      </p:tavLst>
                                    </p:anim>
                                    <p:anim calcmode="lin" valueType="num">
                                      <p:cBhvr>
                                        <p:cTn id="205" dur="400" fill="hold"/>
                                        <p:tgtEl>
                                          <p:spTgt spid="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53" grpId="0" animBg="1"/>
      <p:bldP spid="15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Design">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dpi="0" rotWithShape="1">
          <a:blip xmlns:r="http://schemas.openxmlformats.org/officeDocument/2006/relationships" r:embed="rId1"/>
          <a:srcRect/>
          <a:stretch>
            <a:fillRect/>
          </a:stretch>
        </a:blipFill>
        <a:ln>
          <a:noFill/>
        </a:ln>
        <a:extLst>
          <a:ext uri="{91240B29-F687-4F45-9708-019B960494DF}">
            <a14:hiddenLine xmlns:a14="http://schemas.microsoft.com/office/drawing/2010/main" w="9525">
              <a:solidFill>
                <a:srgbClr val="000000"/>
              </a:solidFill>
              <a:bevel/>
              <a:headEnd/>
              <a:tailEnd/>
            </a14:hiddenLine>
          </a:ext>
        </a:extLst>
      </a:spPr>
      <a:bodyPr lIns="91446" tIns="45723" rIns="91446" bIns="45723" anchor="ctr"/>
      <a:lstStyle>
        <a:defPPr algn="ctr">
          <a:defRPr>
            <a:latin typeface="方正兰亭黑_GBK" pitchFamily="2" charset="-122"/>
            <a:ea typeface="方正兰亭黑_GBK" pitchFamily="2" charset="-122"/>
            <a:sym typeface="方正兰亭黑_GBK" pitchFamily="2" charset="-122"/>
          </a:defRPr>
        </a:defPPr>
      </a:lstStyle>
    </a:spDef>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3809</TotalTime>
  <Words>3338</Words>
  <Application>Microsoft Office PowerPoint</Application>
  <PresentationFormat>自定义</PresentationFormat>
  <Paragraphs>443</Paragraphs>
  <Slides>35</Slides>
  <Notes>35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35</vt:i4>
      </vt:variant>
    </vt:vector>
  </HeadingPairs>
  <TitlesOfParts>
    <vt:vector size="55" baseType="lpstr">
      <vt:lpstr>Tahoma</vt:lpstr>
      <vt:lpstr>微软雅黑 Light</vt:lpstr>
      <vt:lpstr>Pirulen</vt:lpstr>
      <vt:lpstr>华文宋体</vt:lpstr>
      <vt:lpstr>Wingdings</vt:lpstr>
      <vt:lpstr>Impact</vt:lpstr>
      <vt:lpstr>宋体</vt:lpstr>
      <vt:lpstr>微软雅黑</vt:lpstr>
      <vt:lpstr>Arial Unicode MS</vt:lpstr>
      <vt:lpstr>黑体</vt:lpstr>
      <vt:lpstr>方正小标宋简体</vt:lpstr>
      <vt:lpstr>方正兰亭黑_GBK</vt:lpstr>
      <vt:lpstr>Amelia BT</vt:lpstr>
      <vt:lpstr>Calibri</vt:lpstr>
      <vt:lpstr>方正大黑简体</vt:lpstr>
      <vt:lpstr>Times New Roman</vt:lpstr>
      <vt:lpstr>Segoe UI</vt:lpstr>
      <vt:lpstr>Segoe</vt:lpstr>
      <vt:lpstr>Arial</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商业创业计划书PPT-1</dc:title>
  <dc:creator>Administrator</dc:creator>
  <cp:lastModifiedBy>Administrator</cp:lastModifiedBy>
  <cp:revision>567</cp:revision>
  <dcterms:created xsi:type="dcterms:W3CDTF">2008-03-10T09:13:42Z</dcterms:created>
  <dcterms:modified xsi:type="dcterms:W3CDTF">2016-08-18T11:55:05Z</dcterms:modified>
</cp:coreProperties>
</file>