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0" r:id="rId2"/>
    <p:sldMasterId id="2147483714" r:id="rId3"/>
  </p:sldMasterIdLst>
  <p:notesMasterIdLst>
    <p:notesMasterId r:id="rId17"/>
  </p:notesMasterIdLst>
  <p:sldIdLst>
    <p:sldId id="275" r:id="rId4"/>
    <p:sldId id="278" r:id="rId5"/>
    <p:sldId id="280" r:id="rId6"/>
    <p:sldId id="298" r:id="rId7"/>
    <p:sldId id="303" r:id="rId8"/>
    <p:sldId id="288" r:id="rId9"/>
    <p:sldId id="289" r:id="rId10"/>
    <p:sldId id="290" r:id="rId11"/>
    <p:sldId id="291" r:id="rId12"/>
    <p:sldId id="286" r:id="rId13"/>
    <p:sldId id="293" r:id="rId14"/>
    <p:sldId id="270" r:id="rId15"/>
    <p:sldId id="300" r:id="rId16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BF9"/>
    <a:srgbClr val="6998ED"/>
    <a:srgbClr val="FBDDD8"/>
    <a:srgbClr val="D5F0F1"/>
    <a:srgbClr val="AAE4D7"/>
    <a:srgbClr val="DC6038"/>
    <a:srgbClr val="E76F43"/>
    <a:srgbClr val="F5814F"/>
    <a:srgbClr val="EE784A"/>
    <a:srgbClr val="FBC4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9" autoAdjust="0"/>
    <p:restoredTop sz="96379" autoAdjust="0"/>
  </p:normalViewPr>
  <p:slideViewPr>
    <p:cSldViewPr snapToGrid="0" showGuides="1">
      <p:cViewPr>
        <p:scale>
          <a:sx n="92" d="100"/>
          <a:sy n="92" d="100"/>
        </p:scale>
        <p:origin x="-696" y="30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2B93-D878-4220-82A0-3D8A37C6481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4396F-7CC6-42E5-83BE-72592AAF9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7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865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657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87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7"/>
            <a:ext cx="10365899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1300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55047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2"/>
            <a:ext cx="1036589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47189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200152"/>
            <a:ext cx="5386202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200152"/>
            <a:ext cx="5386202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770321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4"/>
            <a:ext cx="538832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3" y="1535114"/>
            <a:ext cx="5390436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3" y="2174875"/>
            <a:ext cx="5390436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0684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19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30810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53230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1" y="273050"/>
            <a:ext cx="4012129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5" y="273053"/>
            <a:ext cx="6817442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61" y="1435103"/>
            <a:ext cx="4012129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701098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39" y="4800601"/>
            <a:ext cx="7317105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39" y="612775"/>
            <a:ext cx="7317105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kumimoji="1"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39" y="5367339"/>
            <a:ext cx="7317105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078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16079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06376"/>
            <a:ext cx="2743914" cy="4387851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759" y="206376"/>
            <a:ext cx="8028490" cy="4387851"/>
          </a:xfrm>
        </p:spPr>
        <p:txBody>
          <a:bodyPr vert="eaVert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73540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5583" y="2246294"/>
            <a:ext cx="60975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突显内容</a:t>
            </a:r>
            <a:b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精妙的设计不应喧宾夺主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95583" y="3200401"/>
            <a:ext cx="6097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的设计思路便是突出内容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精妙的设计不应该喧宾夺主。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我们更愿意将设计作为内容的辅助。在这个思路下，内容与设计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的协调，便是主要突破的课题。我们从内容中汲取设计灵感，音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乐专辑、视频色调、应用首屏等细节都将被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的控件自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动识别，演变为凸显内容，却又不夺目的背景。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995622" y="4502865"/>
            <a:ext cx="254860" cy="254794"/>
            <a:chOff x="995363" y="4502865"/>
            <a:chExt cx="254794" cy="254794"/>
          </a:xfrm>
        </p:grpSpPr>
        <p:sp>
          <p:nvSpPr>
            <p:cNvPr id="6" name="椭圆 5"/>
            <p:cNvSpPr/>
            <p:nvPr/>
          </p:nvSpPr>
          <p:spPr>
            <a:xfrm>
              <a:off x="995363" y="4502865"/>
              <a:ext cx="254794" cy="2547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7"/>
            <p:cNvGrpSpPr>
              <a:grpSpLocks/>
            </p:cNvGrpSpPr>
            <p:nvPr/>
          </p:nvGrpSpPr>
          <p:grpSpPr bwMode="auto">
            <a:xfrm rot="5400000">
              <a:off x="1041220" y="4597356"/>
              <a:ext cx="144866" cy="73436"/>
              <a:chOff x="6716" y="33700"/>
              <a:chExt cx="383575" cy="195163"/>
            </a:xfrm>
          </p:grpSpPr>
          <p:cxnSp>
            <p:nvCxnSpPr>
              <p:cNvPr id="8" name="直接连接符 8"/>
              <p:cNvCxnSpPr>
                <a:cxnSpLocks noChangeShapeType="1"/>
              </p:cNvCxnSpPr>
              <p:nvPr/>
            </p:nvCxnSpPr>
            <p:spPr bwMode="auto">
              <a:xfrm>
                <a:off x="6716" y="33700"/>
                <a:ext cx="194444" cy="19516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直接连接符 9"/>
              <p:cNvCxnSpPr>
                <a:cxnSpLocks noChangeShapeType="1"/>
              </p:cNvCxnSpPr>
              <p:nvPr/>
            </p:nvCxnSpPr>
            <p:spPr bwMode="auto">
              <a:xfrm flipV="1">
                <a:off x="188409" y="33700"/>
                <a:ext cx="201882" cy="19303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0" name="组合 9"/>
          <p:cNvGrpSpPr/>
          <p:nvPr userDrawn="1"/>
        </p:nvGrpSpPr>
        <p:grpSpPr>
          <a:xfrm>
            <a:off x="1433886" y="4502865"/>
            <a:ext cx="254860" cy="254794"/>
            <a:chOff x="1433513" y="4502865"/>
            <a:chExt cx="254794" cy="254794"/>
          </a:xfrm>
        </p:grpSpPr>
        <p:sp>
          <p:nvSpPr>
            <p:cNvPr id="11" name="椭圆 10"/>
            <p:cNvSpPr/>
            <p:nvPr/>
          </p:nvSpPr>
          <p:spPr>
            <a:xfrm>
              <a:off x="1433513" y="4502865"/>
              <a:ext cx="254794" cy="2547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7"/>
            <p:cNvGrpSpPr>
              <a:grpSpLocks/>
            </p:cNvGrpSpPr>
            <p:nvPr/>
          </p:nvGrpSpPr>
          <p:grpSpPr bwMode="auto">
            <a:xfrm rot="16200000" flipH="1">
              <a:off x="1498418" y="4597356"/>
              <a:ext cx="144866" cy="73436"/>
              <a:chOff x="6716" y="33700"/>
              <a:chExt cx="383575" cy="195163"/>
            </a:xfrm>
          </p:grpSpPr>
          <p:cxnSp>
            <p:nvCxnSpPr>
              <p:cNvPr id="13" name="直接连接符 8"/>
              <p:cNvCxnSpPr>
                <a:cxnSpLocks noChangeShapeType="1"/>
              </p:cNvCxnSpPr>
              <p:nvPr/>
            </p:nvCxnSpPr>
            <p:spPr bwMode="auto">
              <a:xfrm>
                <a:off x="6716" y="33700"/>
                <a:ext cx="194444" cy="19516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直接连接符 9"/>
              <p:cNvCxnSpPr>
                <a:cxnSpLocks noChangeShapeType="1"/>
              </p:cNvCxnSpPr>
              <p:nvPr/>
            </p:nvCxnSpPr>
            <p:spPr bwMode="auto">
              <a:xfrm flipV="1">
                <a:off x="188409" y="33700"/>
                <a:ext cx="201882" cy="19303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29768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4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1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DB7C-2D6B-4C00-98DC-0DA6EC76AE3B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98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9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2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2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2016/5/28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2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2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3068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313" y="1672328"/>
            <a:ext cx="2795535" cy="2720906"/>
          </a:xfrm>
          <a:prstGeom prst="ellipse">
            <a:avLst/>
          </a:prstGeom>
        </p:spPr>
      </p:pic>
      <p:sp>
        <p:nvSpPr>
          <p:cNvPr id="3" name="圆角矩形 2"/>
          <p:cNvSpPr/>
          <p:nvPr/>
        </p:nvSpPr>
        <p:spPr>
          <a:xfrm rot="18892707">
            <a:off x="3039034" y="1397227"/>
            <a:ext cx="921018" cy="2761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rot="18892707">
            <a:off x="2380897" y="1786290"/>
            <a:ext cx="269037" cy="942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18892707">
            <a:off x="2435028" y="1617157"/>
            <a:ext cx="196587" cy="656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52A"/>
              </a:gs>
              <a:gs pos="50000">
                <a:srgbClr val="F6B646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8892707">
            <a:off x="8421085" y="941524"/>
            <a:ext cx="2667308" cy="799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8892707">
            <a:off x="8974486" y="3626217"/>
            <a:ext cx="527418" cy="1594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892707">
            <a:off x="9052338" y="3239074"/>
            <a:ext cx="467340" cy="673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82B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11578951" y="4724935"/>
            <a:ext cx="1182617" cy="5927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8892707">
            <a:off x="10962133" y="4290488"/>
            <a:ext cx="1871352" cy="694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>
                  <a:alpha val="90000"/>
                </a:srgbClr>
              </a:gs>
              <a:gs pos="50000">
                <a:srgbClr val="E65F4D">
                  <a:alpha val="90000"/>
                </a:srgbClr>
              </a:gs>
              <a:gs pos="100000">
                <a:srgbClr val="DC5153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 flipV="1">
            <a:off x="6795423" y="2080431"/>
            <a:ext cx="378038" cy="457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4066450" y="3485842"/>
            <a:ext cx="577502" cy="176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1A0DE"/>
              </a:gs>
              <a:gs pos="50000">
                <a:srgbClr val="2690DF"/>
              </a:gs>
              <a:gs pos="100000">
                <a:srgbClr val="3186E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892707">
            <a:off x="4165562" y="3181898"/>
            <a:ext cx="500729" cy="817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14554" y="2025650"/>
            <a:ext cx="2569172" cy="2568503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2560188" y="4127424"/>
            <a:ext cx="613748" cy="749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9C657"/>
              </a:gs>
              <a:gs pos="50000">
                <a:srgbClr val="69B048"/>
              </a:gs>
              <a:gs pos="100000">
                <a:srgbClr val="5A9D3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262971" y="5760889"/>
            <a:ext cx="1486854" cy="6366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5284"/>
              </a:gs>
              <a:gs pos="50000">
                <a:srgbClr val="ED487F"/>
              </a:gs>
              <a:gs pos="100000">
                <a:srgbClr val="EB457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-445289" y="5319822"/>
            <a:ext cx="2270857" cy="7767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9A2DF">
                  <a:alpha val="90000"/>
                </a:srgbClr>
              </a:gs>
              <a:gs pos="50000">
                <a:srgbClr val="2399E0">
                  <a:alpha val="90000"/>
                </a:srgbClr>
              </a:gs>
              <a:gs pos="100000">
                <a:srgbClr val="2D91E0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9488853" y="1264752"/>
            <a:ext cx="1387165" cy="500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18892707">
            <a:off x="13107" y="2052226"/>
            <a:ext cx="673474" cy="1906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8892707">
            <a:off x="-290256" y="2470815"/>
            <a:ext cx="732519" cy="27069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8C556"/>
              </a:gs>
              <a:gs pos="50000">
                <a:srgbClr val="70BA4E"/>
              </a:gs>
              <a:gs pos="100000">
                <a:srgbClr val="61A74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-61960" y="2161851"/>
            <a:ext cx="1524991" cy="449533"/>
          </a:xfrm>
          <a:prstGeom prst="roundRect">
            <a:avLst>
              <a:gd name="adj" fmla="val 50000"/>
            </a:avLst>
          </a:prstGeom>
          <a:solidFill>
            <a:srgbClr val="6057B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-249176" y="2895922"/>
            <a:ext cx="1172688" cy="3858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17567" y="4695910"/>
            <a:ext cx="5564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风格商业计划书模版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845893" y="5342240"/>
            <a:ext cx="45075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魅族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》——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互联网产品系列模版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制作人：小佑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 rot="18892707">
            <a:off x="4840023" y="4034972"/>
            <a:ext cx="327600" cy="288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魅族Flyme5官方介绍视频_高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6210" y="0"/>
            <a:ext cx="609759" cy="6096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343374" y="-523875"/>
            <a:ext cx="351462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71 0.1507 L -4.16667E-6 -1.48148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75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3073 0.40139 L 2.77556E-17 -1.11111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-200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5352 0.44097 L 3.95833E-6 4.07407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-2206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1771 0.37893 L 3.33333E-6 4.07407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-1895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51329 0.89283 L 4.16667E-6 -3.33333E-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4" y="-4465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3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9" grpId="0" animBg="1"/>
      <p:bldP spid="19" grpId="1" animBg="1"/>
      <p:bldP spid="21" grpId="0" animBg="1"/>
      <p:bldP spid="21" grpId="1" animBg="1"/>
      <p:bldP spid="20" grpId="0" animBg="1"/>
      <p:bldP spid="20" grpId="1" animBg="1"/>
      <p:bldP spid="25" grpId="0" animBg="1"/>
      <p:bldP spid="25" grpId="1" animBg="1"/>
      <p:bldP spid="27" grpId="0" animBg="1"/>
      <p:bldP spid="27" grpId="1" animBg="1"/>
      <p:bldP spid="26" grpId="0" animBg="1"/>
      <p:bldP spid="26" grpId="1" animBg="1"/>
      <p:bldP spid="23" grpId="0" animBg="1"/>
      <p:bldP spid="23" grpId="1" animBg="1"/>
      <p:bldP spid="22" grpId="0" animBg="1"/>
      <p:bldP spid="22" grpId="1" animBg="1"/>
      <p:bldP spid="12" grpId="0"/>
      <p:bldP spid="28" grpId="0"/>
      <p:bldP spid="17" grpId="0" animBg="1"/>
      <p:bldP spid="17" grpId="1" animBg="1"/>
      <p:bldP spid="29" grpId="0" animBg="1"/>
    </p:bldLst>
  </p:timing>
  <p:extLst mod="1">
    <p:ext uri="{E180D4A7-C9FB-4DFB-919C-405C955672EB}">
      <p14:showEvtLst xmlns:p14="http://schemas.microsoft.com/office/powerpoint/2010/main">
        <p14:playEvt time="93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010709" y="2651401"/>
            <a:ext cx="2200848" cy="2200275"/>
          </a:xfrm>
          <a:prstGeom prst="ellipse">
            <a:avLst/>
          </a:prstGeom>
          <a:solidFill>
            <a:srgbClr val="F5B54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7913009" y="2787332"/>
            <a:ext cx="2308508" cy="2307907"/>
          </a:xfrm>
          <a:prstGeom prst="ellipse">
            <a:avLst/>
          </a:prstGeom>
          <a:solidFill>
            <a:srgbClr val="F5B5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140187" y="2746376"/>
            <a:ext cx="2308508" cy="2307907"/>
          </a:xfrm>
          <a:prstGeom prst="ellipse">
            <a:avLst/>
          </a:prstGeom>
          <a:solidFill>
            <a:srgbClr val="FE5F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040168" y="2922587"/>
            <a:ext cx="2200848" cy="2200275"/>
          </a:xfrm>
          <a:prstGeom prst="ellipse">
            <a:avLst/>
          </a:prstGeom>
          <a:solidFill>
            <a:srgbClr val="FE5F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109441" y="2813051"/>
            <a:ext cx="2200848" cy="2200275"/>
          </a:xfrm>
          <a:prstGeom prst="ellipse">
            <a:avLst/>
          </a:prstGeom>
          <a:gradFill flip="none" rotWithShape="1">
            <a:gsLst>
              <a:gs pos="0">
                <a:srgbClr val="FB6D5B"/>
              </a:gs>
              <a:gs pos="38000">
                <a:srgbClr val="FD6950"/>
              </a:gs>
              <a:gs pos="62000">
                <a:srgbClr val="FE603F"/>
              </a:gs>
              <a:gs pos="100000">
                <a:srgbClr val="FE5F3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993791" y="2787331"/>
            <a:ext cx="2200173" cy="2199600"/>
          </a:xfrm>
          <a:prstGeom prst="ellipse">
            <a:avLst/>
          </a:prstGeom>
          <a:gradFill flip="none" rotWithShape="1">
            <a:gsLst>
              <a:gs pos="0">
                <a:srgbClr val="7D6AD4"/>
              </a:gs>
              <a:gs pos="38000">
                <a:srgbClr val="6D5BC5"/>
              </a:gs>
              <a:gs pos="62000">
                <a:srgbClr val="604EB9"/>
              </a:gs>
              <a:gs pos="100000">
                <a:srgbClr val="5C49B4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26192" y="2922587"/>
            <a:ext cx="2200848" cy="2200275"/>
          </a:xfrm>
          <a:prstGeom prst="ellipse">
            <a:avLst/>
          </a:prstGeom>
          <a:solidFill>
            <a:srgbClr val="6D5BC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4943173" y="2705419"/>
            <a:ext cx="2308508" cy="2307907"/>
          </a:xfrm>
          <a:prstGeom prst="ellipse">
            <a:avLst/>
          </a:prstGeom>
          <a:solidFill>
            <a:srgbClr val="6D5BC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016026" y="2841762"/>
            <a:ext cx="2200173" cy="2199600"/>
          </a:xfrm>
          <a:prstGeom prst="ellipse">
            <a:avLst/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80948" y="3397594"/>
            <a:ext cx="1457830" cy="1046440"/>
            <a:chOff x="2480302" y="3397594"/>
            <a:chExt cx="1457450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2480302" y="3397594"/>
              <a:ext cx="145745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22.9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507234" y="410548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外放视频功耗</a:t>
              </a:r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3674166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95689" y="3397594"/>
            <a:ext cx="1826617" cy="1040628"/>
            <a:chOff x="5194336" y="3397594"/>
            <a:chExt cx="1826141" cy="1040628"/>
          </a:xfrm>
        </p:grpSpPr>
        <p:sp>
          <p:nvSpPr>
            <p:cNvPr id="18" name="文本框 17"/>
            <p:cNvSpPr txBox="1"/>
            <p:nvPr/>
          </p:nvSpPr>
          <p:spPr>
            <a:xfrm>
              <a:off x="5402911" y="3397594"/>
              <a:ext cx="14089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16.6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94336" y="409966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主摄像头对焦功耗</a:t>
              </a: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6572546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43911" y="3397594"/>
            <a:ext cx="1826617" cy="1040628"/>
            <a:chOff x="8241764" y="3397594"/>
            <a:chExt cx="1826141" cy="1040628"/>
          </a:xfrm>
        </p:grpSpPr>
        <p:sp>
          <p:nvSpPr>
            <p:cNvPr id="21" name="文本框 20"/>
            <p:cNvSpPr txBox="1"/>
            <p:nvPr/>
          </p:nvSpPr>
          <p:spPr>
            <a:xfrm>
              <a:off x="8450340" y="3397594"/>
              <a:ext cx="14089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14.5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241764" y="409966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音乐外音播放功耗</a:t>
              </a:r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9619974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579974" y="852406"/>
            <a:ext cx="30580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场景式节能优化</a:t>
            </a:r>
          </a:p>
        </p:txBody>
      </p:sp>
      <p:sp>
        <p:nvSpPr>
          <p:cNvPr id="25" name="矩形 24"/>
          <p:cNvSpPr/>
          <p:nvPr/>
        </p:nvSpPr>
        <p:spPr>
          <a:xfrm>
            <a:off x="3048794" y="1619217"/>
            <a:ext cx="60975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针对上百种核心使用场景，制定相应的节能优化策略，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优化系统应用功耗，让系统在稳定流畅运行的同时更加省电。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0" y="5569158"/>
            <a:ext cx="12195175" cy="140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9395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path" presetSubtype="0" accel="12444" decel="124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5 -0.01273 0.00521 -0.00787 0.00521 -0.00139 C 0.00521 0.00463 0.00235 0.00995 -0.00117 0.00995 C -0.00469 0.00995 -0.00742 0.00463 -0.00742 -0.00139 C -0.00742 -0.00787 -0.00469 -0.01273 -0.00117 -0.01273 Z " pathEditMode="relative" rAng="0" ptsTypes="AAAAA">
                                      <p:cBhvr>
                                        <p:cTn id="64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C 0.00351 4.44444E-6 0.00638 0.00463 0.00638 0.01111 C 0.00638 0.01736 0.00351 0.02268 2.08333E-6 0.02268 C -0.00352 0.02268 -0.00625 0.01736 -0.00625 0.01111 C -0.00625 0.00463 -0.00352 4.44444E-6 2.08333E-6 4.44444E-6 Z " pathEditMode="relative" rAng="0" ptsTypes="AAAAA">
                                      <p:cBhvr>
                                        <p:cTn id="66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accel="12444" decel="124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4 -0.01273 0.00521 -0.00787 0.00521 -0.00139 C 0.00521 0.00463 0.00234 0.00996 -0.00117 0.00996 C -0.00469 0.00996 -0.00742 0.00463 -0.00742 -0.00139 C -0.00742 -0.00787 -0.00469 -0.01273 -0.00117 -0.01273 Z " pathEditMode="relative" rAng="0" ptsTypes="AAAAA">
                                      <p:cBhvr>
                                        <p:cTn id="68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07407E-6 C 0.00352 -4.07407E-6 0.00638 0.00463 0.00638 0.01112 C 0.00638 0.01737 0.00352 0.02269 -3.75E-6 0.02269 C -0.00351 0.02269 -0.00625 0.01737 -0.00625 0.01112 C -0.00625 0.00463 -0.00351 -4.07407E-6 -3.75E-6 -4.07407E-6 Z " pathEditMode="relative" rAng="0" ptsTypes="AAAAA">
                                      <p:cBhvr>
                                        <p:cTn id="70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C 0.00352 1.48148E-6 0.00638 0.00463 0.00638 0.01111 C 0.00638 0.01736 0.00352 0.02268 4.16667E-7 0.02268 C -0.00352 0.02268 -0.00625 0.01736 -0.00625 0.01111 C -0.00625 0.00463 -0.00352 1.48148E-6 4.16667E-7 1.48148E-6 Z " pathEditMode="relative" rAng="0" ptsTypes="AAAAA">
                                      <p:cBhvr>
                                        <p:cTn id="72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accel="12444" decel="124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5 -0.01273 0.00521 -0.00787 0.00521 -0.00139 C 0.00521 0.00463 0.00235 0.00995 -0.00117 0.00995 C -0.00469 0.00995 -0.00742 0.00463 -0.00742 -0.00139 C -0.00742 -0.00787 -0.00469 -0.01273 -0.00117 -0.01273 Z " pathEditMode="relative" rAng="0" ptsTypes="AAAAA">
                                      <p:cBhvr>
                                        <p:cTn id="74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7" grpId="0" animBg="1"/>
      <p:bldP spid="7" grpId="1" animBg="1"/>
      <p:bldP spid="6" grpId="0" animBg="1"/>
      <p:bldP spid="6" grpId="1" animBg="1"/>
      <p:bldP spid="4" grpId="0" animBg="1"/>
      <p:bldP spid="5" grpId="0" animBg="1"/>
      <p:bldP spid="8" grpId="0" animBg="1"/>
      <p:bldP spid="8" grpId="1" animBg="1"/>
      <p:bldP spid="9" grpId="0" animBg="1"/>
      <p:bldP spid="9" grpId="1" animBg="1"/>
      <p:bldP spid="11" grpId="0" animBg="1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3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3085611"/>
            <a:ext cx="13030792" cy="1527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616" y="4812210"/>
            <a:ext cx="13030792" cy="1527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582" y="2156820"/>
            <a:ext cx="3488011" cy="47011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8994" y="604516"/>
            <a:ext cx="2657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音乐随心而动</a:t>
            </a:r>
          </a:p>
        </p:txBody>
      </p:sp>
      <p:sp>
        <p:nvSpPr>
          <p:cNvPr id="7" name="矩形 6"/>
          <p:cNvSpPr/>
          <p:nvPr/>
        </p:nvSpPr>
        <p:spPr>
          <a:xfrm>
            <a:off x="2140778" y="1219057"/>
            <a:ext cx="790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音乐与虾米音乐战略合作，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320K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高品质音乐覆盖率超过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92%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，超过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1400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万独家优质歌单，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绝对满足你挑剔的耳朵。加强色彩提取技术的使用，让界面色彩随内容而变，悦耳同时更悦目。</a:t>
            </a:r>
          </a:p>
        </p:txBody>
      </p:sp>
      <p:sp>
        <p:nvSpPr>
          <p:cNvPr id="5" name="矩形 4"/>
          <p:cNvSpPr/>
          <p:nvPr/>
        </p:nvSpPr>
        <p:spPr>
          <a:xfrm>
            <a:off x="190550" y="-508000"/>
            <a:ext cx="292176" cy="16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403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2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2.59259E-6 L -0.06627 0.00023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-2.96296E-6 L 0.06796 -2.96296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2.59259E-6 L -0.06627 0.00023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-2.96296E-6 L 0.06796 -2.96296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716" y="-685800"/>
            <a:ext cx="8231743" cy="822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717" y="469900"/>
            <a:ext cx="5919741" cy="591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808" y="3067360"/>
            <a:ext cx="2419560" cy="451394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8090" y="1245406"/>
            <a:ext cx="3878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你想看的，这里都有</a:t>
            </a:r>
          </a:p>
        </p:txBody>
      </p:sp>
      <p:sp>
        <p:nvSpPr>
          <p:cNvPr id="8" name="矩形 7"/>
          <p:cNvSpPr/>
          <p:nvPr/>
        </p:nvSpPr>
        <p:spPr>
          <a:xfrm>
            <a:off x="3709366" y="2032185"/>
            <a:ext cx="47764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联合逾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450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家在线资讯媒体，为你打造资源丰富的阅读库。根据你的阅读喜好推荐文章，让你看到的都是你关心的。</a:t>
            </a:r>
          </a:p>
        </p:txBody>
      </p:sp>
    </p:spTree>
    <p:extLst>
      <p:ext uri="{BB962C8B-B14F-4D97-AF65-F5344CB8AC3E}">
        <p14:creationId xmlns:p14="http://schemas.microsoft.com/office/powerpoint/2010/main" val="99507374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 rot="18892707">
            <a:off x="-113926" y="2395126"/>
            <a:ext cx="673474" cy="1906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8892707">
            <a:off x="-417289" y="2813715"/>
            <a:ext cx="732519" cy="27069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8C556"/>
              </a:gs>
              <a:gs pos="50000">
                <a:srgbClr val="70BA4E"/>
              </a:gs>
              <a:gs pos="100000">
                <a:srgbClr val="61A74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892707">
            <a:off x="-188993" y="2504751"/>
            <a:ext cx="1524991" cy="449533"/>
          </a:xfrm>
          <a:prstGeom prst="roundRect">
            <a:avLst>
              <a:gd name="adj" fmla="val 50000"/>
            </a:avLst>
          </a:prstGeom>
          <a:solidFill>
            <a:srgbClr val="6057B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8892707">
            <a:off x="-376209" y="3238822"/>
            <a:ext cx="1172688" cy="3858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-207417" y="6074957"/>
            <a:ext cx="1486854" cy="6366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5284"/>
              </a:gs>
              <a:gs pos="50000">
                <a:srgbClr val="ED487F"/>
              </a:gs>
              <a:gs pos="100000">
                <a:srgbClr val="EB457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>
            <a:off x="-915677" y="5633890"/>
            <a:ext cx="2270857" cy="7767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9A2DF">
                  <a:alpha val="90000"/>
                </a:srgbClr>
              </a:gs>
              <a:gs pos="50000">
                <a:srgbClr val="2399E0">
                  <a:alpha val="90000"/>
                </a:srgbClr>
              </a:gs>
              <a:gs pos="100000">
                <a:srgbClr val="2D91E0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8892707">
            <a:off x="2153683" y="4483024"/>
            <a:ext cx="613748" cy="749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9C657"/>
              </a:gs>
              <a:gs pos="50000">
                <a:srgbClr val="69B048"/>
              </a:gs>
              <a:gs pos="100000">
                <a:srgbClr val="5A9D3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4049800" y="-370329"/>
            <a:ext cx="1637005" cy="7998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8892707">
            <a:off x="3315045" y="174918"/>
            <a:ext cx="1387165" cy="500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892707">
            <a:off x="1865289" y="432028"/>
            <a:ext cx="921018" cy="2761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18892707">
            <a:off x="2062089" y="-6548"/>
            <a:ext cx="527418" cy="1594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18892707">
            <a:off x="9366490" y="2869321"/>
            <a:ext cx="527418" cy="15948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7053334" y="1334245"/>
            <a:ext cx="269037" cy="942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7107465" y="1165112"/>
            <a:ext cx="196587" cy="656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52A"/>
              </a:gs>
              <a:gs pos="50000">
                <a:srgbClr val="F6B646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9416801" y="2458843"/>
            <a:ext cx="500729" cy="817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11731392" y="3943499"/>
            <a:ext cx="1182617" cy="5927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11114573" y="3509052"/>
            <a:ext cx="1871352" cy="6946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>
                  <a:alpha val="90000"/>
                </a:srgbClr>
              </a:gs>
              <a:gs pos="50000">
                <a:srgbClr val="E65F4D">
                  <a:alpha val="90000"/>
                </a:srgbClr>
              </a:gs>
              <a:gs pos="100000">
                <a:srgbClr val="DC5153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8764597" y="-357105"/>
            <a:ext cx="1678288" cy="8311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8892707">
            <a:off x="7777635" y="-334572"/>
            <a:ext cx="1921564" cy="8556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85599"/>
              </a:gs>
              <a:gs pos="50000">
                <a:srgbClr val="6556A3"/>
              </a:gs>
              <a:gs pos="100000">
                <a:srgbClr val="6456A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184279" y="2572780"/>
            <a:ext cx="18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谢谢观看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5" t="69765" r="30664"/>
          <a:stretch/>
        </p:blipFill>
        <p:spPr>
          <a:xfrm>
            <a:off x="3845048" y="5398852"/>
            <a:ext cx="4505079" cy="145914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3383" y="-889354"/>
            <a:ext cx="224625" cy="56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1008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71 0.1507 L -4.16667E-6 -1.48148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75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5352 0.44097 L 3.95833E-6 4.0740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-2206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51329 0.89283 L 4.16667E-6 -3.33333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4" y="-446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3073 0.40139 L 2.77556E-17 -1.11111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-200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1771 0.37893 L 3.33333E-6 4.07407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-1895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879574" y="-1777875"/>
            <a:ext cx="6306773" cy="6393178"/>
          </a:xfrm>
          <a:prstGeom prst="ellipse">
            <a:avLst/>
          </a:prstGeom>
          <a:solidFill>
            <a:srgbClr val="CE403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94598" y="-1634343"/>
            <a:ext cx="6333082" cy="6331433"/>
          </a:xfrm>
          <a:prstGeom prst="ellipse">
            <a:avLst/>
          </a:prstGeom>
          <a:solidFill>
            <a:srgbClr val="E6614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035" y="1961971"/>
            <a:ext cx="34685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引入更多明亮色彩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让设计更多彩</a:t>
            </a:r>
          </a:p>
        </p:txBody>
      </p:sp>
      <p:sp>
        <p:nvSpPr>
          <p:cNvPr id="7" name="矩形 6"/>
          <p:cNvSpPr/>
          <p:nvPr/>
        </p:nvSpPr>
        <p:spPr>
          <a:xfrm>
            <a:off x="1518036" y="3065546"/>
            <a:ext cx="5315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我们谨慎地从自然色中挑选出更多讨好眼球的明亮色彩，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并且针对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AMOLED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发光特性进行修正。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全新色系让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保持了素雅之余，看起来更活泼。</a:t>
            </a:r>
          </a:p>
        </p:txBody>
      </p:sp>
      <p:sp>
        <p:nvSpPr>
          <p:cNvPr id="9" name="椭圆 8"/>
          <p:cNvSpPr/>
          <p:nvPr/>
        </p:nvSpPr>
        <p:spPr>
          <a:xfrm>
            <a:off x="1694837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D7D31"/>
              </a:gs>
              <a:gs pos="58000">
                <a:srgbClr val="EA7237"/>
              </a:gs>
              <a:gs pos="100000">
                <a:srgbClr val="E9683F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2255696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43E38"/>
              </a:gs>
              <a:gs pos="58000">
                <a:srgbClr val="D4332E"/>
              </a:gs>
              <a:gs pos="100000">
                <a:srgbClr val="CB2C27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16555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4D91EE"/>
              </a:gs>
              <a:gs pos="58000">
                <a:srgbClr val="4C88EB"/>
              </a:gs>
              <a:gs pos="100000">
                <a:srgbClr val="4A7CE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77414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19C291"/>
              </a:gs>
              <a:gs pos="58000">
                <a:srgbClr val="0EB78E"/>
              </a:gs>
              <a:gs pos="100000">
                <a:srgbClr val="08B28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38274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EEEEE"/>
              </a:gs>
              <a:gs pos="58000">
                <a:srgbClr val="EDEDED"/>
              </a:gs>
              <a:gs pos="100000">
                <a:srgbClr val="ECECE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24008" y="4119564"/>
            <a:ext cx="433928" cy="433815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28" y="660812"/>
            <a:ext cx="3147830" cy="619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86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4775">
        <p15:prstTrans prst="wind"/>
      </p:transition>
    </mc:Choice>
    <mc:Fallback>
      <p:transition spd="slow" advClick="0" advTm="477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accel="12364" decel="1290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-2.96296E-6 C 0.01198 -2.96296E-6 0.02135 0.0169 0.02135 0.03773 C 0.02135 0.05834 0.01198 0.07547 0.00039 0.07547 C -0.0112 0.07547 -0.02045 0.05834 -0.02045 0.03773 C -0.02045 0.0169 -0.0112 -2.96296E-6 0.00039 -2.96296E-6 Z " pathEditMode="relative" rAng="0" ptsTypes="AAA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accel="12444" decel="124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1.85185E-6 C 0.01198 1.85185E-6 0.02135 0.0169 0.02135 0.03773 C 0.02135 0.05833 0.01198 0.07546 0.00039 0.07546 C -0.0112 0.07546 -0.02045 0.05833 -0.02045 0.03773 C -0.02045 0.0169 -0.0112 1.85185E-6 0.00039 1.85185E-6 Z " pathEditMode="relative" rAng="0" ptsTypes="AAAAA">
                                          <p:cBhvr>
                                            <p:cTn id="8" dur="4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6" grpId="0"/>
          <p:bldP spid="7" grpId="0"/>
          <p:bldP spid="9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accel="12364" decel="1290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-2.96296E-6 C 0.01198 -2.96296E-6 0.02135 0.0169 0.02135 0.03773 C 0.02135 0.05834 0.01198 0.07547 0.00039 0.07547 C -0.0112 0.07547 -0.02045 0.05834 -0.02045 0.03773 C -0.02045 0.0169 -0.0112 -2.96296E-6 0.00039 -2.96296E-6 Z " pathEditMode="relative" rAng="0" ptsTypes="AAA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accel="12444" decel="124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1.85185E-6 C 0.01198 1.85185E-6 0.02135 0.0169 0.02135 0.03773 C 0.02135 0.05833 0.01198 0.07546 0.00039 0.07546 C -0.0112 0.07546 -0.02045 0.05833 -0.02045 0.03773 C -0.02045 0.0169 -0.0112 1.85185E-6 0.00039 1.85185E-6 Z " pathEditMode="relative" rAng="0" ptsTypes="AAAAA">
                                          <p:cBhvr>
                                            <p:cTn id="8" dur="4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6" grpId="0"/>
          <p:bldP spid="7" grpId="0"/>
          <p:bldP spid="9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341669" y="-2200425"/>
            <a:ext cx="6306773" cy="6393178"/>
          </a:xfrm>
          <a:prstGeom prst="ellipse">
            <a:avLst/>
          </a:prstGeom>
          <a:solidFill>
            <a:srgbClr val="80A3E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80601" y="-1085656"/>
            <a:ext cx="6012875" cy="6095254"/>
          </a:xfrm>
          <a:prstGeom prst="ellipse">
            <a:avLst/>
          </a:prstGeom>
          <a:solidFill>
            <a:srgbClr val="B5E7D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94597" y="-1726519"/>
            <a:ext cx="6425283" cy="6423610"/>
          </a:xfrm>
          <a:prstGeom prst="ellipse">
            <a:avLst/>
          </a:prstGeom>
          <a:solidFill>
            <a:srgbClr val="D7353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28" y="660812"/>
            <a:ext cx="3147830" cy="61971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8035" y="1961971"/>
            <a:ext cx="34685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引入更多明亮色彩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让设计更多彩</a:t>
            </a:r>
          </a:p>
        </p:txBody>
      </p:sp>
      <p:sp>
        <p:nvSpPr>
          <p:cNvPr id="7" name="矩形 6"/>
          <p:cNvSpPr/>
          <p:nvPr/>
        </p:nvSpPr>
        <p:spPr>
          <a:xfrm>
            <a:off x="1518036" y="3065546"/>
            <a:ext cx="5315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我们谨慎地从自然色中挑选出更多讨好眼球的明亮色彩，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并且针对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AMOLED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发光特性进行修正。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全新色系让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保持了素雅之余，看起来更活泼。</a:t>
            </a:r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1694837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D7D31"/>
              </a:gs>
              <a:gs pos="58000">
                <a:srgbClr val="EA7237"/>
              </a:gs>
              <a:gs pos="100000">
                <a:srgbClr val="E9683F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55696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43E38"/>
              </a:gs>
              <a:gs pos="58000">
                <a:srgbClr val="D4332E"/>
              </a:gs>
              <a:gs pos="100000">
                <a:srgbClr val="CB2C27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16555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4D91EE"/>
              </a:gs>
              <a:gs pos="58000">
                <a:srgbClr val="4C88EB"/>
              </a:gs>
              <a:gs pos="100000">
                <a:srgbClr val="4A7CE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77414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19C291"/>
              </a:gs>
              <a:gs pos="58000">
                <a:srgbClr val="0EB78E"/>
              </a:gs>
              <a:gs pos="100000">
                <a:srgbClr val="08B28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38274" y="4192754"/>
            <a:ext cx="295352" cy="295275"/>
          </a:xfrm>
          <a:prstGeom prst="ellipse">
            <a:avLst/>
          </a:prstGeom>
          <a:gradFill flip="none" rotWithShape="1">
            <a:gsLst>
              <a:gs pos="0">
                <a:srgbClr val="EEEEEE"/>
              </a:gs>
              <a:gs pos="58000">
                <a:srgbClr val="EDEDED"/>
              </a:gs>
              <a:gs pos="100000">
                <a:srgbClr val="ECECE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86407" y="4123483"/>
            <a:ext cx="433928" cy="433815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988" y="662012"/>
            <a:ext cx="3147219" cy="619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72 1.11111E-6 C 0.01562 1.11111E-6 0.02135 0.00995 0.02135 0.02245 C 0.02135 0.03472 0.01562 0.04514 0.00872 0.04514 C 0.00182 0.04514 -0.00365 0.03472 -0.00365 0.02245 C -0.00365 0.00995 0.00182 1.11111E-6 0.00872 1.11111E-6 Z " pathEditMode="relative" rAng="0" ptsTypes="AAAAA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99 4.81481E-6 C 0.01576 4.81481E-6 0.02136 0.00972 0.02136 0.02199 C 0.02136 0.03402 0.01576 0.04421 0.00899 0.04421 C 0.00222 0.04421 -0.00312 0.03402 -0.00312 0.02199 C -0.00312 0.00972 0.00222 4.81481E-6 0.00899 4.81481E-6 Z " pathEditMode="relative" rAng="0" ptsTypes="AAAAA">
                                          <p:cBhvr>
                                            <p:cTn id="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1.11111E-6 C 0.00742 -1.11111E-6 0.01341 0.01042 0.01341 0.02384 C 0.01341 0.03681 0.00742 0.04792 -1.04167E-6 0.04792 C -0.00742 0.04792 -0.01315 0.03681 -0.01315 0.02384 C -0.01315 0.01042 -0.00742 -1.11111E-6 -1.04167E-6 -1.11111E-6 Z " pathEditMode="relative" rAng="0" ptsTypes="AAAAA">
                                          <p:cBhvr>
                                            <p:cTn id="10" dur="3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72 1.11111E-6 C 0.01562 1.11111E-6 0.02135 0.00995 0.02135 0.02245 C 0.02135 0.03472 0.01562 0.04514 0.00872 0.04514 C 0.00182 0.04514 -0.00365 0.03472 -0.00365 0.02245 C -0.00365 0.00995 0.00182 1.11111E-6 0.00872 1.11111E-6 Z " pathEditMode="relative" rAng="0" ptsTypes="AAAAA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99 4.81481E-6 C 0.01576 4.81481E-6 0.02136 0.00972 0.02136 0.02199 C 0.02136 0.03402 0.01576 0.04421 0.00899 0.04421 C 0.00222 0.04421 -0.00312 0.03402 -0.00312 0.02199 C -0.00312 0.00972 0.00222 4.81481E-6 0.00899 4.81481E-6 Z " pathEditMode="relative" rAng="0" ptsTypes="AAAAA">
                                          <p:cBhvr>
                                            <p:cTn id="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1.11111E-6 C 0.00742 -1.11111E-6 0.01341 0.01042 0.01341 0.02384 C 0.01341 0.03681 0.00742 0.04792 -1.04167E-6 0.04792 C -0.00742 0.04792 -0.01315 0.03681 -0.01315 0.02384 C -0.01315 0.01042 -0.00742 -1.11111E-6 -1.04167E-6 -1.11111E-6 Z " pathEditMode="relative" rAng="0" ptsTypes="AAAAA">
                                          <p:cBhvr>
                                            <p:cTn id="10" dur="3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 animBg="1"/>
          <p:bldP spid="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68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940000" y="4978401"/>
            <a:ext cx="2315173" cy="672282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270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368" y="1"/>
            <a:ext cx="4176337" cy="16178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0134" y="2150161"/>
            <a:ext cx="65549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恰到好处的圆角设计</a:t>
            </a:r>
            <a:b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少了些许锋锐，多了一丝温和</a:t>
            </a:r>
          </a:p>
        </p:txBody>
      </p:sp>
      <p:sp>
        <p:nvSpPr>
          <p:cNvPr id="5" name="矩形 4"/>
          <p:cNvSpPr/>
          <p:nvPr/>
        </p:nvSpPr>
        <p:spPr>
          <a:xfrm>
            <a:off x="771724" y="3262442"/>
            <a:ext cx="106707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我们谨慎使用生硬的矩形，与魅族主品牌一同更换更贴近人的视觉风格。控件的圆角弧度跟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mBack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腰圆保持一致，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ID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设计到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UI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设计的打通，种种细节体现在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的各个角落。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940000" y="4733132"/>
            <a:ext cx="2315173" cy="11580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4763" y="4978401"/>
            <a:ext cx="672457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61358" y="4978401"/>
            <a:ext cx="672457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70808" y="4978401"/>
            <a:ext cx="672457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37810" y="4153388"/>
            <a:ext cx="2305455" cy="2304855"/>
          </a:xfrm>
          <a:prstGeom prst="ellipse">
            <a:avLst/>
          </a:prstGeom>
          <a:noFill/>
          <a:ln w="6350"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42381" y="4733131"/>
            <a:ext cx="1158361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97005" y="4733131"/>
            <a:ext cx="1158361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13104" y="5266915"/>
            <a:ext cx="100038" cy="10001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482031" y="5266915"/>
            <a:ext cx="100038" cy="10001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20883" y="4732747"/>
            <a:ext cx="1158361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4" idx="6"/>
          </p:cNvCxnSpPr>
          <p:nvPr/>
        </p:nvCxnSpPr>
        <p:spPr>
          <a:xfrm>
            <a:off x="3713142" y="5316922"/>
            <a:ext cx="4766699" cy="437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195652" y="4427344"/>
            <a:ext cx="1803582" cy="1789306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209830" y="4427344"/>
            <a:ext cx="1781198" cy="1789306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97005" y="4098926"/>
            <a:ext cx="7529" cy="242887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690266" y="5084557"/>
            <a:ext cx="473609" cy="473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64285"/>
      </p:ext>
    </p:extLst>
  </p:cSld>
  <p:clrMapOvr>
    <a:masterClrMapping/>
  </p:clrMapOvr>
  <p:transition spd="slow" advClick="0" advTm="6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22152 L 8.33333E-7 -4.07407E-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4.07407E-6 L 8.33333E-7 -0.0469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2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3204409" y="3159918"/>
            <a:ext cx="1924551" cy="1924050"/>
          </a:xfrm>
          <a:prstGeom prst="line">
            <a:avLst/>
          </a:prstGeom>
          <a:ln w="12700">
            <a:solidFill>
              <a:srgbClr val="CAD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 rot="18892707">
            <a:off x="4590682" y="3938512"/>
            <a:ext cx="672820" cy="1134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AB38D"/>
              </a:gs>
              <a:gs pos="50000">
                <a:srgbClr val="12BA8F"/>
              </a:gs>
              <a:gs pos="100000">
                <a:srgbClr val="18C09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4207138" y="5077084"/>
            <a:ext cx="1071553" cy="359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EC8AC"/>
              </a:gs>
              <a:gs pos="50000">
                <a:srgbClr val="53CCAE"/>
              </a:gs>
              <a:gs pos="100000">
                <a:srgbClr val="5AD3B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>
            <a:off x="4365860" y="5808299"/>
            <a:ext cx="1071553" cy="359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6C650"/>
              </a:gs>
              <a:gs pos="50000">
                <a:srgbClr val="76C650"/>
              </a:gs>
              <a:gs pos="100000">
                <a:srgbClr val="76C6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8892707">
            <a:off x="5300866" y="5587946"/>
            <a:ext cx="1549630" cy="525780"/>
          </a:xfrm>
          <a:prstGeom prst="roundRect">
            <a:avLst>
              <a:gd name="adj" fmla="val 50000"/>
            </a:avLst>
          </a:prstGeom>
          <a:solidFill>
            <a:srgbClr val="EE4C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6910684" y="5163576"/>
            <a:ext cx="1559200" cy="291760"/>
          </a:xfrm>
          <a:prstGeom prst="roundRect">
            <a:avLst>
              <a:gd name="adj" fmla="val 50000"/>
            </a:avLst>
          </a:prstGeom>
          <a:solidFill>
            <a:srgbClr val="645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8892707">
            <a:off x="7660233" y="5977870"/>
            <a:ext cx="1528421" cy="522241"/>
          </a:xfrm>
          <a:prstGeom prst="roundRect">
            <a:avLst>
              <a:gd name="adj" fmla="val 50000"/>
            </a:avLst>
          </a:prstGeom>
          <a:solidFill>
            <a:srgbClr val="76C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8892707">
            <a:off x="9528593" y="4714161"/>
            <a:ext cx="437111" cy="163042"/>
          </a:xfrm>
          <a:prstGeom prst="roundRect">
            <a:avLst>
              <a:gd name="adj" fmla="val 50000"/>
            </a:avLst>
          </a:prstGeom>
          <a:solidFill>
            <a:srgbClr val="F6C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8814007" y="2989751"/>
            <a:ext cx="464271" cy="163042"/>
          </a:xfrm>
          <a:prstGeom prst="roundRect">
            <a:avLst>
              <a:gd name="adj" fmla="val 50000"/>
            </a:avLst>
          </a:prstGeom>
          <a:solidFill>
            <a:srgbClr val="FB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6972185" y="3519928"/>
            <a:ext cx="1561972" cy="190709"/>
          </a:xfrm>
          <a:prstGeom prst="roundRect">
            <a:avLst>
              <a:gd name="adj" fmla="val 50000"/>
            </a:avLst>
          </a:prstGeom>
          <a:solidFill>
            <a:srgbClr val="EE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5749778" y="4502917"/>
            <a:ext cx="523347" cy="1821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814F"/>
              </a:gs>
              <a:gs pos="50000">
                <a:srgbClr val="E76F43"/>
              </a:gs>
              <a:gs pos="100000">
                <a:srgbClr val="DC6038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2104452" y="3631515"/>
            <a:ext cx="1549630" cy="525780"/>
          </a:xfrm>
          <a:prstGeom prst="roundRect">
            <a:avLst>
              <a:gd name="adj" fmla="val 50000"/>
            </a:avLst>
          </a:prstGeom>
          <a:solidFill>
            <a:srgbClr val="EE4C8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3975555" y="3091944"/>
            <a:ext cx="245913" cy="101100"/>
          </a:xfrm>
          <a:prstGeom prst="roundRect">
            <a:avLst>
              <a:gd name="adj" fmla="val 50000"/>
            </a:avLst>
          </a:prstGeom>
          <a:solidFill>
            <a:srgbClr val="EE4C8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8892707">
            <a:off x="3878977" y="2255296"/>
            <a:ext cx="673733" cy="10448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814F"/>
              </a:gs>
              <a:gs pos="50000">
                <a:srgbClr val="E76F43"/>
              </a:gs>
              <a:gs pos="100000">
                <a:srgbClr val="DC6038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5423090" y="632381"/>
            <a:ext cx="252471" cy="96386"/>
          </a:xfrm>
          <a:prstGeom prst="roundRect">
            <a:avLst>
              <a:gd name="adj" fmla="val 50000"/>
            </a:avLst>
          </a:prstGeom>
          <a:solidFill>
            <a:srgbClr val="AAE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342539" y="3970"/>
            <a:ext cx="755049" cy="752475"/>
          </a:xfrm>
          <a:prstGeom prst="line">
            <a:avLst/>
          </a:prstGeom>
          <a:ln w="12700">
            <a:solidFill>
              <a:srgbClr val="D5F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252795" y="1173389"/>
            <a:ext cx="1091095" cy="1087375"/>
          </a:xfrm>
          <a:prstGeom prst="line">
            <a:avLst/>
          </a:prstGeom>
          <a:ln w="12700">
            <a:solidFill>
              <a:srgbClr val="FBDD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 rot="18892707">
            <a:off x="7121230" y="6026397"/>
            <a:ext cx="1124910" cy="172280"/>
          </a:xfrm>
          <a:prstGeom prst="roundRect">
            <a:avLst>
              <a:gd name="adj" fmla="val 50000"/>
            </a:avLst>
          </a:prstGeom>
          <a:solidFill>
            <a:srgbClr val="699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8892707">
            <a:off x="8125061" y="2494773"/>
            <a:ext cx="769519" cy="45731"/>
          </a:xfrm>
          <a:prstGeom prst="roundRect">
            <a:avLst>
              <a:gd name="adj" fmla="val 50000"/>
            </a:avLst>
          </a:prstGeom>
          <a:solidFill>
            <a:srgbClr val="C8D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2" t="14055" r="78507" b="76501"/>
          <a:stretch/>
        </p:blipFill>
        <p:spPr>
          <a:xfrm>
            <a:off x="3426583" y="947667"/>
            <a:ext cx="514484" cy="6477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6" t="62108" r="8120" b="28448"/>
          <a:stretch/>
        </p:blipFill>
        <p:spPr>
          <a:xfrm>
            <a:off x="8736498" y="4264924"/>
            <a:ext cx="619286" cy="6477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349" y="2613660"/>
            <a:ext cx="3412478" cy="4244340"/>
          </a:xfrm>
          <a:prstGeom prst="rect">
            <a:avLst/>
          </a:prstGeom>
        </p:spPr>
      </p:pic>
      <p:pic>
        <p:nvPicPr>
          <p:cNvPr id="30" name="anim_s01_e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41420" y="3090478"/>
            <a:ext cx="2512336" cy="3767523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369607" y="809923"/>
            <a:ext cx="3468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更细腻的动态细节</a:t>
            </a:r>
          </a:p>
        </p:txBody>
      </p:sp>
      <p:sp>
        <p:nvSpPr>
          <p:cNvPr id="40" name="矩形 39"/>
          <p:cNvSpPr/>
          <p:nvPr/>
        </p:nvSpPr>
        <p:spPr>
          <a:xfrm>
            <a:off x="2266601" y="1653152"/>
            <a:ext cx="767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无论由远到近，还是由上到下，亦或是形状变化，乍一看难以察觉，但细品又如此自然。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不刻意，不追求，这种你难以察觉之细腻，继承了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一贯淡雅的风格。</a:t>
            </a:r>
          </a:p>
        </p:txBody>
      </p:sp>
    </p:spTree>
    <p:extLst>
      <p:ext uri="{BB962C8B-B14F-4D97-AF65-F5344CB8AC3E}">
        <p14:creationId xmlns:p14="http://schemas.microsoft.com/office/powerpoint/2010/main" val="418582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500">
        <p:circle/>
      </p:transition>
    </mc:Choice>
    <mc:Fallback xmlns="">
      <p:transition spd="slow" advClick="0" advTm="55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togglePause">
                                      <p:cBhvr>
                                        <p:cTn id="107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8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1" grpId="0" animBg="1"/>
      <p:bldP spid="31" grpId="1" animBg="1"/>
      <p:bldP spid="32" grpId="0" animBg="1"/>
      <p:bldP spid="32" grpId="1" animBg="1"/>
      <p:bldP spid="39" grpId="0"/>
      <p:bldP spid="40" grpId="0"/>
    </p:bldLst>
  </p:timing>
  <p:extLst mod="1">
    <p:ext uri="{E180D4A7-C9FB-4DFB-919C-405C955672EB}">
      <p14:showEvtLst xmlns:p14="http://schemas.microsoft.com/office/powerpoint/2010/main">
        <p14:playEvt time="2517" objId="30"/>
        <p14:stopEvt time="4752" objId="30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6C7D"/>
            </a:gs>
            <a:gs pos="61600">
              <a:srgbClr val="2C817C"/>
            </a:gs>
            <a:gs pos="36800">
              <a:srgbClr val="308073"/>
            </a:gs>
            <a:gs pos="50000">
              <a:srgbClr val="318377"/>
            </a:gs>
            <a:gs pos="100000">
              <a:srgbClr val="056F7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68" y="914400"/>
            <a:ext cx="4257298" cy="59436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433886" y="4502865"/>
            <a:ext cx="254860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8573" y="-238125"/>
            <a:ext cx="195314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1897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2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93266"/>
            </a:gs>
            <a:gs pos="89000">
              <a:srgbClr val="533670"/>
            </a:gs>
            <a:gs pos="28000">
              <a:srgbClr val="4A366B"/>
            </a:gs>
            <a:gs pos="43000">
              <a:srgbClr val="7B407A"/>
            </a:gs>
            <a:gs pos="61596">
              <a:srgbClr val="944683"/>
            </a:gs>
            <a:gs pos="55000">
              <a:srgbClr val="994988"/>
            </a:gs>
            <a:gs pos="72000">
              <a:srgbClr val="733B78"/>
            </a:gs>
            <a:gs pos="100000">
              <a:srgbClr val="3A336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68" y="914401"/>
            <a:ext cx="4257298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886" y="4502865"/>
            <a:ext cx="254860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38573" y="-238125"/>
            <a:ext cx="195314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8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3A409"/>
            </a:gs>
            <a:gs pos="35204">
              <a:srgbClr val="EA9709"/>
            </a:gs>
            <a:gs pos="63184">
              <a:srgbClr val="EE9E0B"/>
            </a:gs>
            <a:gs pos="52000">
              <a:srgbClr val="EA970B"/>
            </a:gs>
            <a:gs pos="100000">
              <a:srgbClr val="F3A4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69" y="914401"/>
            <a:ext cx="4257297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886" y="4502865"/>
            <a:ext cx="254860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573" y="-238125"/>
            <a:ext cx="195314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2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587">
              <a:srgbClr val="3C7495">
                <a:alpha val="99000"/>
              </a:srgbClr>
            </a:gs>
            <a:gs pos="0">
              <a:srgbClr val="2F6B8D"/>
            </a:gs>
            <a:gs pos="43000">
              <a:srgbClr val="1B5F84"/>
            </a:gs>
            <a:gs pos="80000">
              <a:srgbClr val="367294">
                <a:alpha val="98000"/>
              </a:srgbClr>
            </a:gs>
            <a:gs pos="65000">
              <a:srgbClr val="206084"/>
            </a:gs>
            <a:gs pos="100000">
              <a:srgbClr val="2F6B8D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69" y="914401"/>
            <a:ext cx="4257297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886" y="4502865"/>
            <a:ext cx="254860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573" y="-238125"/>
            <a:ext cx="195314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282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b6288cad1d37ca975be72df32d7f5067047c266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4632</TotalTime>
  <Words>384</Words>
  <Application>Microsoft Office PowerPoint</Application>
  <PresentationFormat>自定义</PresentationFormat>
  <Paragraphs>41</Paragraphs>
  <Slides>13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Office Theme</vt:lpstr>
      <vt:lpstr>b6288cad1d37ca975be72df32d7f5067047c2666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PC-Y</cp:lastModifiedBy>
  <cp:revision>431</cp:revision>
  <dcterms:created xsi:type="dcterms:W3CDTF">2015-11-26T12:54:06Z</dcterms:created>
  <dcterms:modified xsi:type="dcterms:W3CDTF">2016-05-28T09:17:43Z</dcterms:modified>
</cp:coreProperties>
</file>