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8" r:id="rId2"/>
    <p:sldId id="275" r:id="rId3"/>
    <p:sldId id="260" r:id="rId4"/>
    <p:sldId id="274" r:id="rId5"/>
    <p:sldId id="262" r:id="rId6"/>
    <p:sldId id="268" r:id="rId7"/>
    <p:sldId id="263" r:id="rId8"/>
    <p:sldId id="269" r:id="rId9"/>
    <p:sldId id="270" r:id="rId10"/>
    <p:sldId id="264" r:id="rId11"/>
    <p:sldId id="272" r:id="rId12"/>
    <p:sldId id="271" r:id="rId13"/>
    <p:sldId id="267" r:id="rId14"/>
    <p:sldId id="259" r:id="rId15"/>
    <p:sldId id="276" r:id="rId16"/>
  </p:sldIdLst>
  <p:sldSz cx="12192000" cy="6858000"/>
  <p:notesSz cx="6858000" cy="9144000"/>
  <p:embeddedFontLst>
    <p:embeddedFont>
      <p:font typeface="MS PGothic" panose="020B0600070205080204" pitchFamily="34" charset="-128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等线 Light" panose="02010600030101010101" pitchFamily="2" charset="-122"/>
      <p:regular r:id="rId21"/>
    </p:embeddedFont>
    <p:embeddedFont>
      <p:font typeface="等线" panose="02010600030101010101" pitchFamily="2" charset="-122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94" y="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38-4D87-8F24-6524D3BDDC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C92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38-4D87-8F24-6524D3BDDC6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0C4D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38-4D87-8F24-6524D3BDDC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15263696"/>
        <c:axId val="315263304"/>
      </c:barChart>
      <c:catAx>
        <c:axId val="3152636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15263304"/>
        <c:crosses val="autoZero"/>
        <c:auto val="1"/>
        <c:lblAlgn val="ctr"/>
        <c:lblOffset val="100"/>
        <c:noMultiLvlLbl val="0"/>
      </c:catAx>
      <c:valAx>
        <c:axId val="315263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5263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03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4870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36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697" y="4499579"/>
            <a:ext cx="219162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★铁兰体" panose="00000400000000000000" pitchFamily="2" charset="-128"/>
                <a:ea typeface="★铁兰体" panose="00000400000000000000" pitchFamily="2" charset="-128"/>
              </a:rPr>
              <a:t>YWPPT 2017-2018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★铁兰体" panose="00000400000000000000" pitchFamily="2" charset="-128"/>
              <a:ea typeface="★铁兰体" panose="00000400000000000000" pitchFamily="2" charset="-128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330659"/>
            <a:ext cx="40624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YWPPT 2017-2018</a:t>
            </a:r>
            <a:endParaRPr lang="zh-CN" altLang="en-US" sz="40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si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tha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/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/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/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/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04"/>
            <p:cNvSpPr/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05"/>
            <p:cNvSpPr/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06"/>
            <p:cNvSpPr/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08"/>
            <p:cNvSpPr/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09"/>
            <p:cNvSpPr/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10"/>
            <p:cNvSpPr/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11"/>
            <p:cNvSpPr/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12"/>
            <p:cNvSpPr/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4"/>
            <p:cNvSpPr/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/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70"/>
            <p:cNvSpPr/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5"/>
            <p:cNvSpPr/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6"/>
            <p:cNvSpPr/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6"/>
            <p:cNvSpPr/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9"/>
            <p:cNvSpPr/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BUSINESS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DESIGN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rgbClr val="4D402B"/>
                  </a:solidFill>
                </a:rPr>
                <a:t>To fully realize the potential of a cloud-based architecture for applications and network functions. A 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/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/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/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/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/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/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/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/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/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/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/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/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/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/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/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/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/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/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/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/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/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/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/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/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/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/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/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/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/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/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/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/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/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/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/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/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/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/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/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/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/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/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/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/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/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/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/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/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/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/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/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/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/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/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/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/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/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/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420100" y="0"/>
            <a:ext cx="3771900" cy="4800600"/>
          </a:xfrm>
          <a:custGeom>
            <a:avLst/>
            <a:gdLst>
              <a:gd name="connsiteX0" fmla="*/ 1243439 w 3771900"/>
              <a:gd name="connsiteY0" fmla="*/ 0 h 4800600"/>
              <a:gd name="connsiteX1" fmla="*/ 3771900 w 3771900"/>
              <a:gd name="connsiteY1" fmla="*/ 0 h 4800600"/>
              <a:gd name="connsiteX2" fmla="*/ 3771900 w 3771900"/>
              <a:gd name="connsiteY2" fmla="*/ 4513835 h 4800600"/>
              <a:gd name="connsiteX3" fmla="*/ 3599256 w 3771900"/>
              <a:gd name="connsiteY3" fmla="*/ 4597002 h 4800600"/>
              <a:gd name="connsiteX4" fmla="*/ 2590800 w 3771900"/>
              <a:gd name="connsiteY4" fmla="*/ 4800600 h 4800600"/>
              <a:gd name="connsiteX5" fmla="*/ 0 w 3771900"/>
              <a:gd name="connsiteY5" fmla="*/ 2209800 h 4800600"/>
              <a:gd name="connsiteX6" fmla="*/ 1142259 w 3771900"/>
              <a:gd name="connsiteY6" fmla="*/ 61468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4800600">
                <a:moveTo>
                  <a:pt x="1243439" y="0"/>
                </a:moveTo>
                <a:lnTo>
                  <a:pt x="3771900" y="0"/>
                </a:lnTo>
                <a:lnTo>
                  <a:pt x="3771900" y="4513835"/>
                </a:lnTo>
                <a:lnTo>
                  <a:pt x="3599256" y="4597002"/>
                </a:lnTo>
                <a:cubicBezTo>
                  <a:pt x="3289297" y="4728104"/>
                  <a:pt x="2948515" y="4800600"/>
                  <a:pt x="2590800" y="4800600"/>
                </a:cubicBezTo>
                <a:cubicBezTo>
                  <a:pt x="1159941" y="4800600"/>
                  <a:pt x="0" y="3640659"/>
                  <a:pt x="0" y="2209800"/>
                </a:cubicBezTo>
                <a:cubicBezTo>
                  <a:pt x="0" y="1315513"/>
                  <a:pt x="453102" y="527054"/>
                  <a:pt x="1142259" y="61468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1811000" cy="6858000"/>
          </a:xfrm>
          <a:custGeom>
            <a:avLst/>
            <a:gdLst>
              <a:gd name="connsiteX0" fmla="*/ 2255173 w 11811000"/>
              <a:gd name="connsiteY0" fmla="*/ 0 h 6858000"/>
              <a:gd name="connsiteX1" fmla="*/ 6888827 w 11811000"/>
              <a:gd name="connsiteY1" fmla="*/ 0 h 6858000"/>
              <a:gd name="connsiteX2" fmla="*/ 7061011 w 11811000"/>
              <a:gd name="connsiteY2" fmla="*/ 58261 h 6858000"/>
              <a:gd name="connsiteX3" fmla="*/ 11811000 w 11811000"/>
              <a:gd name="connsiteY3" fmla="*/ 6858000 h 6858000"/>
              <a:gd name="connsiteX4" fmla="*/ 0 w 11811000"/>
              <a:gd name="connsiteY4" fmla="*/ 6858000 h 6858000"/>
              <a:gd name="connsiteX5" fmla="*/ 0 w 11811000"/>
              <a:gd name="connsiteY5" fmla="*/ 1246358 h 6858000"/>
              <a:gd name="connsiteX6" fmla="*/ 240791 w 11811000"/>
              <a:gd name="connsiteY6" fmla="*/ 1057133 h 6858000"/>
              <a:gd name="connsiteX7" fmla="*/ 2082989 w 11811000"/>
              <a:gd name="connsiteY7" fmla="*/ 58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0" h="6858000">
                <a:moveTo>
                  <a:pt x="2255173" y="0"/>
                </a:moveTo>
                <a:lnTo>
                  <a:pt x="6888827" y="0"/>
                </a:lnTo>
                <a:lnTo>
                  <a:pt x="7061011" y="58261"/>
                </a:lnTo>
                <a:cubicBezTo>
                  <a:pt x="9832844" y="1073165"/>
                  <a:pt x="11811000" y="3734571"/>
                  <a:pt x="11811000" y="6858000"/>
                </a:cubicBezTo>
                <a:lnTo>
                  <a:pt x="0" y="6858000"/>
                </a:lnTo>
                <a:lnTo>
                  <a:pt x="0" y="1246358"/>
                </a:lnTo>
                <a:lnTo>
                  <a:pt x="240791" y="1057133"/>
                </a:lnTo>
                <a:cubicBezTo>
                  <a:pt x="798225" y="640253"/>
                  <a:pt x="1417749" y="301838"/>
                  <a:pt x="2082989" y="58261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/>
        </p:nvGraphicFramePr>
        <p:xfrm>
          <a:off x="1735786" y="1627150"/>
          <a:ext cx="5405549" cy="36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1406571" y="5476848"/>
            <a:ext cx="633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The underlying network connectivity infrastructure needs to respond to change requests with the same agility. The underlying network connectivity infrastructure needs to respond to change requests with the same agility.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2"/>
                </a:solidFill>
              </a:rPr>
              <a:t>amet</a:t>
            </a:r>
            <a:r>
              <a:rPr lang="en-US" altLang="zh-CN" sz="1100" dirty="0">
                <a:solidFill>
                  <a:schemeClr val="bg2"/>
                </a:solidFill>
              </a:rPr>
              <a:t> </a:t>
            </a:r>
            <a:r>
              <a:rPr lang="en-US" altLang="zh-CN" sz="1100" dirty="0" err="1">
                <a:solidFill>
                  <a:schemeClr val="bg2"/>
                </a:solidFill>
              </a:rPr>
              <a:t>kolor</a:t>
            </a:r>
            <a:endParaRPr lang="zh-CN" altLang="en-US" sz="11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ipsum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ea typeface="MS PGothic" panose="020B0600070205080204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To fully realize the potential of a cloud-based architecture for applications and network functions.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</a:rPr>
                <a:t>To fully realize the potential of a cloud-based architecture for applications and network functions.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1199</Words>
  <Application>Microsoft Office PowerPoint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Gotham Rounded Medium</vt:lpstr>
      <vt:lpstr>MS PGothic</vt:lpstr>
      <vt:lpstr>★铁兰体</vt:lpstr>
      <vt:lpstr>Calibri Light</vt:lpstr>
      <vt:lpstr>等线 Light</vt:lpstr>
      <vt:lpstr>Adobe 仿宋 Std R</vt:lpstr>
      <vt:lpstr>等线</vt:lpstr>
      <vt:lpstr>Calibri</vt:lpstr>
      <vt:lpstr>Arial</vt:lpstr>
      <vt:lpstr>Futura Bk BT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3</cp:revision>
  <dcterms:created xsi:type="dcterms:W3CDTF">2016-01-19T08:46:00Z</dcterms:created>
  <dcterms:modified xsi:type="dcterms:W3CDTF">2018-01-14T07:48:19Z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