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6" r:id="rId6"/>
    <p:sldId id="261" r:id="rId7"/>
    <p:sldId id="257" r:id="rId8"/>
    <p:sldId id="263" r:id="rId9"/>
    <p:sldId id="260" r:id="rId10"/>
    <p:sldId id="264" r:id="rId11"/>
    <p:sldId id="267" r:id="rId12"/>
    <p:sldId id="265" r:id="rId13"/>
    <p:sldId id="268" r:id="rId14"/>
    <p:sldId id="269" r:id="rId15"/>
    <p:sldId id="270" r:id="rId16"/>
    <p:sldId id="271" r:id="rId17"/>
    <p:sldId id="273" r:id="rId1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7A86"/>
    <a:srgbClr val="A40000"/>
    <a:srgbClr val="860000"/>
    <a:srgbClr val="F5F5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25" d="100"/>
          <a:sy n="25" d="100"/>
        </p:scale>
        <p:origin x="-3468" y="-22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0961347"/>
      </p:ext>
    </p:extLst>
  </p:cSld>
  <p:clrMapOvr>
    <a:masterClrMapping/>
  </p:clrMapOvr>
  <p:transition spd="slow"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547476"/>
      </p:ext>
    </p:extLst>
  </p:cSld>
  <p:clrMapOvr>
    <a:masterClrMapping/>
  </p:clrMapOvr>
  <p:transition spd="slow"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979555"/>
      </p:ext>
    </p:extLst>
  </p:cSld>
  <p:clrMapOvr>
    <a:masterClrMapping/>
  </p:clrMapOvr>
  <p:transition spd="slow"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235134"/>
      </p:ext>
    </p:extLst>
  </p:cSld>
  <p:clrMapOvr>
    <a:masterClrMapping/>
  </p:clrMapOvr>
  <p:transition spd="slow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356323"/>
      </p:ext>
    </p:extLst>
  </p:cSld>
  <p:clrMapOvr>
    <a:masterClrMapping/>
  </p:clrMapOvr>
  <p:transition spd="slow"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1004529"/>
      </p:ext>
    </p:extLst>
  </p:cSld>
  <p:clrMapOvr>
    <a:masterClrMapping/>
  </p:clrMapOvr>
  <p:transition spd="slow"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540931"/>
      </p:ext>
    </p:extLst>
  </p:cSld>
  <p:clrMapOvr>
    <a:masterClrMapping/>
  </p:clrMapOvr>
  <p:transition spd="slow"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3313528"/>
      </p:ext>
    </p:extLst>
  </p:cSld>
  <p:clrMapOvr>
    <a:masterClrMapping/>
  </p:clrMapOvr>
  <p:transition spd="slow"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4987489"/>
      </p:ext>
    </p:extLst>
  </p:cSld>
  <p:clrMapOvr>
    <a:masterClrMapping/>
  </p:clrMapOvr>
  <p:transition spd="slow"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9" r="5223" b="2973"/>
          <a:stretch/>
        </p:blipFill>
        <p:spPr>
          <a:xfrm rot="5400000">
            <a:off x="5059095" y="791101"/>
            <a:ext cx="4626510" cy="3543300"/>
          </a:xfrm>
          <a:prstGeom prst="rect">
            <a:avLst/>
          </a:prstGeom>
          <a:effectLst>
            <a:outerShdw blurRad="2413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9144000" cy="195486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4948014"/>
            <a:ext cx="9144000" cy="195486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231494"/>
            <a:ext cx="9144000" cy="36000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4876006"/>
            <a:ext cx="9144000" cy="36000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6265506"/>
      </p:ext>
    </p:extLst>
  </p:cSld>
  <p:clrMapOvr>
    <a:masterClrMapping/>
  </p:clrMapOvr>
  <p:transition spd="slow"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0756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0"/>
            <a:ext cx="9144000" cy="195486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4948014"/>
            <a:ext cx="9144000" cy="195486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231494"/>
            <a:ext cx="9144000" cy="36000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4876006"/>
            <a:ext cx="9144000" cy="36000"/>
          </a:xfrm>
          <a:prstGeom prst="rect">
            <a:avLst/>
          </a:prstGeom>
          <a:solidFill>
            <a:srgbClr val="A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088210"/>
      </p:ext>
    </p:extLst>
  </p:cSld>
  <p:clrMapOvr>
    <a:masterClrMapping/>
  </p:clrMapOvr>
  <p:transition spd="slow"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51239"/>
      </p:ext>
    </p:extLst>
  </p:cSld>
  <p:clrMapOvr>
    <a:masterClrMapping/>
  </p:clrMapOvr>
  <p:transition spd="slow"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A8D59-60F5-4A47-A054-1160861B2768}" type="datetimeFigureOut">
              <a:rPr lang="zh-CN" altLang="en-US" smtClean="0"/>
              <a:t>2016-10-09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B56E0-7568-4E77-846B-9BC6DF9385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776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ransition spd="slow">
    <p:push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6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52"/>
          <a:stretch/>
        </p:blipFill>
        <p:spPr>
          <a:xfrm>
            <a:off x="396" y="0"/>
            <a:ext cx="9143603" cy="51435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917790"/>
            <a:ext cx="6741402" cy="1225710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8597974" y="699542"/>
            <a:ext cx="540000" cy="0"/>
          </a:xfrm>
          <a:prstGeom prst="line">
            <a:avLst/>
          </a:prstGeom>
          <a:ln w="19050">
            <a:solidFill>
              <a:schemeClr val="bg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597974" y="2037978"/>
            <a:ext cx="540000" cy="0"/>
          </a:xfrm>
          <a:prstGeom prst="line">
            <a:avLst/>
          </a:prstGeom>
          <a:ln w="19050">
            <a:solidFill>
              <a:schemeClr val="bg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597974" y="2974082"/>
            <a:ext cx="540000" cy="0"/>
          </a:xfrm>
          <a:prstGeom prst="line">
            <a:avLst/>
          </a:prstGeom>
          <a:ln w="19050">
            <a:solidFill>
              <a:schemeClr val="bg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597974" y="4443958"/>
            <a:ext cx="540000" cy="0"/>
          </a:xfrm>
          <a:prstGeom prst="line">
            <a:avLst/>
          </a:prstGeom>
          <a:ln w="19050">
            <a:solidFill>
              <a:schemeClr val="bg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597974" y="0"/>
            <a:ext cx="0" cy="5143500"/>
          </a:xfrm>
          <a:prstGeom prst="line">
            <a:avLst/>
          </a:prstGeom>
          <a:ln w="19050">
            <a:solidFill>
              <a:schemeClr val="bg2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951111" y="0"/>
            <a:ext cx="972000" cy="4392000"/>
          </a:xfrm>
          <a:prstGeom prst="rect">
            <a:avLst/>
          </a:prstGeom>
          <a:solidFill>
            <a:srgbClr val="F5F5E3"/>
          </a:solidFill>
          <a:ln w="571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058253" y="138336"/>
            <a:ext cx="800219" cy="34137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spc="-300" smtClean="0">
                <a:latin typeface="方正隶二简体" pitchFamily="65" charset="-122"/>
                <a:ea typeface="方正隶二简体" pitchFamily="65" charset="-122"/>
              </a:rPr>
              <a:t>网络新成语图解</a:t>
            </a:r>
            <a:endParaRPr lang="zh-CN" altLang="en-US" sz="4000" spc="-300">
              <a:latin typeface="方正隶二简体" pitchFamily="65" charset="-122"/>
              <a:ea typeface="方正隶二简体" pitchFamily="65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41111" y="90883"/>
            <a:ext cx="792000" cy="4176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395590" y="3571141"/>
            <a:ext cx="385032" cy="512777"/>
            <a:chOff x="-1686517" y="2894191"/>
            <a:chExt cx="427997" cy="569997"/>
          </a:xfrm>
        </p:grpSpPr>
        <p:sp>
          <p:nvSpPr>
            <p:cNvPr id="25" name="圆角矩形 24"/>
            <p:cNvSpPr/>
            <p:nvPr/>
          </p:nvSpPr>
          <p:spPr>
            <a:xfrm>
              <a:off x="-1601638" y="2974082"/>
              <a:ext cx="288000" cy="471056"/>
            </a:xfrm>
            <a:prstGeom prst="roundRect">
              <a:avLst>
                <a:gd name="adj" fmla="val 4569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-1635546" y="3094856"/>
              <a:ext cx="3770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pc="-300" smtClean="0">
                  <a:solidFill>
                    <a:schemeClr val="bg1"/>
                  </a:solidFill>
                  <a:latin typeface="方正隶二简体" pitchFamily="65" charset="-122"/>
                  <a:ea typeface="方正隶二简体" pitchFamily="65" charset="-122"/>
                </a:rPr>
                <a:t>语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-1686517" y="2894191"/>
              <a:ext cx="3770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pc="-300" smtClean="0">
                  <a:solidFill>
                    <a:schemeClr val="bg1"/>
                  </a:solidFill>
                  <a:latin typeface="方正隶二简体" pitchFamily="65" charset="-122"/>
                  <a:ea typeface="方正隶二简体" pitchFamily="65" charset="-122"/>
                </a:rPr>
                <a:t>成</a:t>
              </a:r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39552" y="225738"/>
            <a:ext cx="369332" cy="140038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200" smtClean="0">
                <a:latin typeface="宋体" pitchFamily="2" charset="-122"/>
                <a:ea typeface="宋体" pitchFamily="2" charset="-122"/>
              </a:rPr>
              <a:t>灰色的风 原创设计</a:t>
            </a:r>
            <a:endParaRPr lang="zh-CN" altLang="en-US" sz="1200">
              <a:latin typeface="宋体" pitchFamily="2" charset="-122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113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细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思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恐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极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20782" y="424968"/>
            <a:ext cx="344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xì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24726" y="424968"/>
            <a:ext cx="344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sī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07183" y="424968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kǒng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92037" y="411510"/>
            <a:ext cx="287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jí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335806"/>
            <a:chOff x="5918043" y="1656879"/>
            <a:chExt cx="2842162" cy="1335806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109004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是“仔细想想，觉得恐怖至极”的意思。用来形容司空见惯的现象中隐藏着令人震惊的真相，平时熟视无睹或不加注意觉得无所谓，但仔细思考后，便发现事情不是想象中那么简单。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">
            <a:off x="1309546" y="1266443"/>
            <a:ext cx="2767561" cy="276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964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心形 7"/>
          <p:cNvSpPr/>
          <p:nvPr/>
        </p:nvSpPr>
        <p:spPr>
          <a:xfrm>
            <a:off x="1056470" y="1562861"/>
            <a:ext cx="3155490" cy="2521057"/>
          </a:xfrm>
          <a:prstGeom prst="heart">
            <a:avLst/>
          </a:prstGeom>
          <a:noFill/>
          <a:ln w="76200">
            <a:solidFill>
              <a:srgbClr val="FF0000">
                <a:alpha val="2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说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闹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09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>
                <a:latin typeface="方正楷体简体" pitchFamily="65" charset="-122"/>
                <a:ea typeface="方正楷体简体" pitchFamily="65" charset="-122"/>
              </a:rPr>
              <a:t>觉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余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978916" y="424968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shuō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34155" y="424968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nào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92942" y="424968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jué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35130" y="411510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yú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651068"/>
            <a:chOff x="5918043" y="1656879"/>
            <a:chExt cx="2842162" cy="651068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405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是“其他人有说有笑有打有闹感觉自己很多余”的意思。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>
            <a:off x="5906302" y="2355726"/>
            <a:ext cx="2842162" cy="869076"/>
            <a:chOff x="5918043" y="1656879"/>
            <a:chExt cx="2842162" cy="869076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62331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朱自清</a:t>
              </a:r>
              <a:r>
                <a:rPr lang="en-US" altLang="zh-CN" sz="1100"/>
                <a:t>《</a:t>
              </a:r>
              <a:r>
                <a:rPr lang="zh-CN" altLang="en-US" sz="1100"/>
                <a:t>荷塘月色</a:t>
              </a:r>
              <a:r>
                <a:rPr lang="en-US" altLang="zh-CN" sz="1100"/>
                <a:t>》</a:t>
              </a:r>
              <a:r>
                <a:rPr lang="zh-CN" altLang="en-US" sz="1100"/>
                <a:t>一文中有“这时候最热闹的，要数树上的蝉声与水里的蛙声；但热闹是它们的，我什么也没有。”</a:t>
              </a: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331640" y="1938194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smtClean="0">
                <a:solidFill>
                  <a:srgbClr val="C00000"/>
                </a:solidFill>
                <a:latin typeface="方正超粗黑简体" pitchFamily="65" charset="-122"/>
                <a:ea typeface="方正超粗黑简体" pitchFamily="65" charset="-122"/>
              </a:rPr>
              <a:t>说闹</a:t>
            </a:r>
            <a:endParaRPr lang="zh-CN" altLang="en-US" sz="9600">
              <a:solidFill>
                <a:srgbClr val="C00000"/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 rot="19946410">
            <a:off x="2666906" y="850077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smtClean="0"/>
              <a:t>余</a:t>
            </a:r>
            <a:endParaRPr lang="zh-CN" altLang="en-US" sz="5400"/>
          </a:p>
        </p:txBody>
      </p:sp>
      <p:sp>
        <p:nvSpPr>
          <p:cNvPr id="6" name="TextBox 5"/>
          <p:cNvSpPr txBox="1"/>
          <p:nvPr/>
        </p:nvSpPr>
        <p:spPr>
          <a:xfrm rot="19625176">
            <a:off x="2630042" y="768496"/>
            <a:ext cx="103105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smtClean="0">
                <a:solidFill>
                  <a:srgbClr val="FF0000"/>
                </a:solidFill>
              </a:rPr>
              <a:t>×</a:t>
            </a:r>
            <a:endParaRPr lang="zh-CN" altLang="en-US" sz="6600">
              <a:solidFill>
                <a:srgbClr val="FF0000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2686930" y="1706087"/>
            <a:ext cx="214731" cy="246491"/>
          </a:xfrm>
          <a:custGeom>
            <a:avLst/>
            <a:gdLst>
              <a:gd name="connsiteX0" fmla="*/ 0 w 214731"/>
              <a:gd name="connsiteY0" fmla="*/ 246491 h 246491"/>
              <a:gd name="connsiteX1" fmla="*/ 23853 w 214731"/>
              <a:gd name="connsiteY1" fmla="*/ 166978 h 246491"/>
              <a:gd name="connsiteX2" fmla="*/ 31805 w 214731"/>
              <a:gd name="connsiteY2" fmla="*/ 143124 h 246491"/>
              <a:gd name="connsiteX3" fmla="*/ 55659 w 214731"/>
              <a:gd name="connsiteY3" fmla="*/ 119270 h 246491"/>
              <a:gd name="connsiteX4" fmla="*/ 103366 w 214731"/>
              <a:gd name="connsiteY4" fmla="*/ 103367 h 246491"/>
              <a:gd name="connsiteX5" fmla="*/ 166977 w 214731"/>
              <a:gd name="connsiteY5" fmla="*/ 111318 h 246491"/>
              <a:gd name="connsiteX6" fmla="*/ 174928 w 214731"/>
              <a:gd name="connsiteY6" fmla="*/ 190832 h 246491"/>
              <a:gd name="connsiteX7" fmla="*/ 135172 w 214731"/>
              <a:gd name="connsiteY7" fmla="*/ 182880 h 246491"/>
              <a:gd name="connsiteX8" fmla="*/ 127220 w 214731"/>
              <a:gd name="connsiteY8" fmla="*/ 159026 h 246491"/>
              <a:gd name="connsiteX9" fmla="*/ 151074 w 214731"/>
              <a:gd name="connsiteY9" fmla="*/ 71562 h 246491"/>
              <a:gd name="connsiteX10" fmla="*/ 174928 w 214731"/>
              <a:gd name="connsiteY10" fmla="*/ 47708 h 246491"/>
              <a:gd name="connsiteX11" fmla="*/ 190831 w 214731"/>
              <a:gd name="connsiteY11" fmla="*/ 23854 h 246491"/>
              <a:gd name="connsiteX12" fmla="*/ 214685 w 214731"/>
              <a:gd name="connsiteY12" fmla="*/ 0 h 246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4731" h="246491">
                <a:moveTo>
                  <a:pt x="0" y="246491"/>
                </a:moveTo>
                <a:cubicBezTo>
                  <a:pt x="14459" y="145275"/>
                  <a:pt x="-5074" y="224832"/>
                  <a:pt x="23853" y="166978"/>
                </a:cubicBezTo>
                <a:cubicBezTo>
                  <a:pt x="27601" y="159481"/>
                  <a:pt x="27156" y="150098"/>
                  <a:pt x="31805" y="143124"/>
                </a:cubicBezTo>
                <a:cubicBezTo>
                  <a:pt x="38043" y="133768"/>
                  <a:pt x="45829" y="124731"/>
                  <a:pt x="55659" y="119270"/>
                </a:cubicBezTo>
                <a:cubicBezTo>
                  <a:pt x="70312" y="111129"/>
                  <a:pt x="103366" y="103367"/>
                  <a:pt x="103366" y="103367"/>
                </a:cubicBezTo>
                <a:cubicBezTo>
                  <a:pt x="124570" y="106017"/>
                  <a:pt x="147137" y="103382"/>
                  <a:pt x="166977" y="111318"/>
                </a:cubicBezTo>
                <a:cubicBezTo>
                  <a:pt x="197186" y="123401"/>
                  <a:pt x="176564" y="179379"/>
                  <a:pt x="174928" y="190832"/>
                </a:cubicBezTo>
                <a:cubicBezTo>
                  <a:pt x="161676" y="188181"/>
                  <a:pt x="146417" y="190377"/>
                  <a:pt x="135172" y="182880"/>
                </a:cubicBezTo>
                <a:cubicBezTo>
                  <a:pt x="128198" y="178231"/>
                  <a:pt x="127220" y="167408"/>
                  <a:pt x="127220" y="159026"/>
                </a:cubicBezTo>
                <a:cubicBezTo>
                  <a:pt x="127220" y="115520"/>
                  <a:pt x="127406" y="99964"/>
                  <a:pt x="151074" y="71562"/>
                </a:cubicBezTo>
                <a:cubicBezTo>
                  <a:pt x="158273" y="62923"/>
                  <a:pt x="167729" y="56347"/>
                  <a:pt x="174928" y="47708"/>
                </a:cubicBezTo>
                <a:cubicBezTo>
                  <a:pt x="181046" y="40367"/>
                  <a:pt x="184074" y="30611"/>
                  <a:pt x="190831" y="23854"/>
                </a:cubicBezTo>
                <a:cubicBezTo>
                  <a:pt x="216891" y="-2205"/>
                  <a:pt x="214685" y="19918"/>
                  <a:pt x="214685" y="0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2429710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十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面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霾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伏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63875" y="424968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shí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82860" y="424968"/>
            <a:ext cx="6286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miàn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57676" y="424968"/>
            <a:ext cx="5277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maí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57572" y="41151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fū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463772"/>
            <a:chOff x="5918043" y="1656879"/>
            <a:chExt cx="2842162" cy="463772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2180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变自成语“十面埋伏”</a:t>
              </a:r>
              <a:r>
                <a:rPr lang="zh-CN" altLang="en-US" sz="1100" smtClean="0"/>
                <a:t>。</a:t>
              </a:r>
              <a:endParaRPr lang="zh-CN" altLang="en-US" sz="1100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1" name="组合 50"/>
          <p:cNvGrpSpPr/>
          <p:nvPr/>
        </p:nvGrpSpPr>
        <p:grpSpPr>
          <a:xfrm>
            <a:off x="5906302" y="2139702"/>
            <a:ext cx="2842162" cy="869076"/>
            <a:chOff x="5918043" y="1656879"/>
            <a:chExt cx="2842162" cy="869076"/>
          </a:xfrm>
        </p:grpSpPr>
        <p:sp>
          <p:nvSpPr>
            <p:cNvPr id="52" name="TextBox 51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966503" y="1902643"/>
              <a:ext cx="2793702" cy="62331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今冬我国各地数个城市相继大雾重重，空气质量出现严重污染，网友造出“十面霾伏”以形容境况。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79"/>
          <a:stretch/>
        </p:blipFill>
        <p:spPr>
          <a:xfrm>
            <a:off x="1043608" y="1283467"/>
            <a:ext cx="3312368" cy="2296395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 rot="15028605">
            <a:off x="715221" y="2441603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 rot="19972263">
            <a:off x="1220045" y="802403"/>
            <a:ext cx="14157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96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 rot="10800000">
            <a:off x="2127404" y="2787750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 rot="4718991">
            <a:off x="3456054" y="1779638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 rot="11817458">
            <a:off x="1382936" y="291795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 rot="17760926">
            <a:off x="687244" y="1563614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 rot="7906885">
            <a:off x="2919492" y="2802266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 rot="6591604">
            <a:off x="3584843" y="2438661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152645" y="833701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 rot="2260566">
            <a:off x="3011157" y="1021094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smtClean="0">
                <a:solidFill>
                  <a:schemeClr val="tx1">
                    <a:alpha val="3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霾</a:t>
            </a:r>
            <a:endParaRPr lang="zh-CN" altLang="en-US" sz="8800">
              <a:solidFill>
                <a:schemeClr val="tx1">
                  <a:alpha val="3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160439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社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病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09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我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药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35822" y="424968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shè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05301" y="424968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bìng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98552" y="424968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wǒ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78224" y="411510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yào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433059"/>
            <a:chOff x="5918043" y="1656879"/>
            <a:chExt cx="2842162" cy="433059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18729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是“社会生病了，为什么让我吃药”的意思。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4" t="5255" r="7017" b="22243"/>
          <a:stretch/>
        </p:blipFill>
        <p:spPr>
          <a:xfrm>
            <a:off x="1586144" y="2078230"/>
            <a:ext cx="2625816" cy="1494285"/>
          </a:xfrm>
          <a:prstGeom prst="rect">
            <a:avLst/>
          </a:prstGeom>
        </p:spPr>
      </p:pic>
      <p:sp>
        <p:nvSpPr>
          <p:cNvPr id="4" name="圆角矩形标注 3"/>
          <p:cNvSpPr/>
          <p:nvPr/>
        </p:nvSpPr>
        <p:spPr>
          <a:xfrm>
            <a:off x="1296677" y="868665"/>
            <a:ext cx="1300795" cy="411722"/>
          </a:xfrm>
          <a:prstGeom prst="wedgeRoundRectCallout">
            <a:avLst>
              <a:gd name="adj1" fmla="val -60073"/>
              <a:gd name="adj2" fmla="val -29955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326396" y="88720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/>
              <a:t>你有病啊！</a:t>
            </a:r>
            <a:endParaRPr lang="zh-CN" altLang="en-US" sz="1600"/>
          </a:p>
        </p:txBody>
      </p:sp>
      <p:sp>
        <p:nvSpPr>
          <p:cNvPr id="51" name="圆角矩形标注 50"/>
          <p:cNvSpPr/>
          <p:nvPr/>
        </p:nvSpPr>
        <p:spPr>
          <a:xfrm flipH="1">
            <a:off x="2813496" y="1406089"/>
            <a:ext cx="1300795" cy="411722"/>
          </a:xfrm>
          <a:prstGeom prst="wedgeRoundRectCallout">
            <a:avLst>
              <a:gd name="adj1" fmla="val -60073"/>
              <a:gd name="adj2" fmla="val -29955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 flipH="1">
            <a:off x="2899052" y="1424626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/>
              <a:t>我有药啊！</a:t>
            </a:r>
            <a:endParaRPr lang="zh-CN" altLang="en-US" sz="1600"/>
          </a:p>
        </p:txBody>
      </p:sp>
      <p:sp>
        <p:nvSpPr>
          <p:cNvPr id="53" name="圆角矩形标注 52"/>
          <p:cNvSpPr/>
          <p:nvPr/>
        </p:nvSpPr>
        <p:spPr>
          <a:xfrm flipH="1">
            <a:off x="1594011" y="3816212"/>
            <a:ext cx="2532797" cy="411722"/>
          </a:xfrm>
          <a:prstGeom prst="wedgeRoundRectCallout">
            <a:avLst>
              <a:gd name="adj1" fmla="val -54736"/>
              <a:gd name="adj2" fmla="val -28023"/>
              <a:gd name="adj3" fmla="val 16667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TextBox 56"/>
          <p:cNvSpPr txBox="1"/>
          <p:nvPr/>
        </p:nvSpPr>
        <p:spPr>
          <a:xfrm flipH="1">
            <a:off x="1673887" y="3834749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/>
              <a:t>你想吃吗！让妈妈买去！</a:t>
            </a:r>
            <a:endParaRPr lang="zh-CN" altLang="en-US" sz="1600"/>
          </a:p>
        </p:txBody>
      </p:sp>
    </p:spTree>
    <p:extLst>
      <p:ext uri="{BB962C8B-B14F-4D97-AF65-F5344CB8AC3E}">
        <p14:creationId xmlns:p14="http://schemas.microsoft.com/office/powerpoint/2010/main" val="778341592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啊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痛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09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悟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5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蜡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44024" y="424968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ā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05301" y="424968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tòng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98552" y="424968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wù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63984" y="411510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là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117798"/>
            <a:chOff x="5918043" y="1656879"/>
            <a:chExt cx="2842162" cy="1117798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87203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是</a:t>
              </a:r>
              <a:r>
                <a:rPr lang="zh-CN" altLang="en-US" sz="1100"/>
                <a:t>“啊多么痛的领悟”的缩略形式，亦被引申为“啊多么痛的</a:t>
              </a:r>
              <a:r>
                <a:rPr lang="zh-CN" altLang="en-US" sz="1100" smtClean="0"/>
                <a:t>领悟，你</a:t>
              </a:r>
              <a:r>
                <a:rPr lang="zh-CN" altLang="en-US" sz="1100"/>
                <a:t>为什么用蜡烛滴我”。后面的“蜡”是因为网友说这句话时，常在最后加个“蜡烛”图标以示“杯具”。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1" name="组合 50"/>
          <p:cNvGrpSpPr/>
          <p:nvPr/>
        </p:nvGrpSpPr>
        <p:grpSpPr>
          <a:xfrm>
            <a:off x="5906302" y="2782794"/>
            <a:ext cx="2842162" cy="433059"/>
            <a:chOff x="5918043" y="1656879"/>
            <a:chExt cx="2842162" cy="433059"/>
          </a:xfrm>
        </p:grpSpPr>
        <p:sp>
          <p:nvSpPr>
            <p:cNvPr id="52" name="TextBox 51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966503" y="1902643"/>
              <a:ext cx="2793702" cy="18729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来源于辛晓琪的歌曲</a:t>
              </a:r>
              <a:r>
                <a:rPr lang="en-US" altLang="zh-CN" sz="1100"/>
                <a:t>《</a:t>
              </a:r>
              <a:r>
                <a:rPr lang="zh-CN" altLang="en-US" sz="1100"/>
                <a:t>领悟</a:t>
              </a:r>
              <a:r>
                <a:rPr lang="en-US" altLang="zh-CN" sz="1100"/>
                <a:t>》</a:t>
              </a:r>
              <a:r>
                <a:rPr lang="zh-CN" altLang="en-US" sz="1100"/>
                <a:t>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7574"/>
            <a:ext cx="3649588" cy="3242051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1939508" y="3279910"/>
            <a:ext cx="724049" cy="724049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23373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毒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德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09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大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5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学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87118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dú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91062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dé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15384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dà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78223" y="411510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xúe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117798"/>
            <a:chOff x="5918043" y="1656879"/>
            <a:chExt cx="2842162" cy="1117798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87203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摄影论坛流行语，“什么镜头拍的？毒！德味！大师！学习了！”意指讽刺现在的摄影论坛尽是些毫无营养的回帖，看到什么作品都机械式的回复这句话。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1" name="组合 50"/>
          <p:cNvGrpSpPr/>
          <p:nvPr/>
        </p:nvGrpSpPr>
        <p:grpSpPr>
          <a:xfrm>
            <a:off x="5906302" y="2782794"/>
            <a:ext cx="2842162" cy="1335806"/>
            <a:chOff x="5918043" y="1656879"/>
            <a:chExt cx="2842162" cy="1335806"/>
          </a:xfrm>
        </p:grpSpPr>
        <p:sp>
          <p:nvSpPr>
            <p:cNvPr id="52" name="TextBox 51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966503" y="1902643"/>
              <a:ext cx="2793702" cy="109004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毒，就是中毒，讽刺摄影新手所普遍认为的好的器材决定照片质量的观点；德味，讽刺德国相机镜头的味道（用德系相机拍得的照片在红色和蓝色上</a:t>
              </a:r>
              <a:r>
                <a:rPr lang="zh-CN" altLang="en-US" sz="1100" smtClean="0"/>
                <a:t>显得比较</a:t>
              </a:r>
              <a:r>
                <a:rPr lang="zh-CN" altLang="en-US" sz="1100"/>
                <a:t>浓郁，焦外色彩过渡自然）之说法。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182" y="1412596"/>
            <a:ext cx="3185561" cy="238917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16"/>
          <a:stretch/>
        </p:blipFill>
        <p:spPr>
          <a:xfrm>
            <a:off x="3779911" y="2690961"/>
            <a:ext cx="1199659" cy="729549"/>
          </a:xfrm>
          <a:prstGeom prst="rect">
            <a:avLst/>
          </a:prstGeom>
        </p:spPr>
      </p:pic>
      <p:sp>
        <p:nvSpPr>
          <p:cNvPr id="5" name="椭圆形标注 4"/>
          <p:cNvSpPr/>
          <p:nvPr/>
        </p:nvSpPr>
        <p:spPr>
          <a:xfrm>
            <a:off x="4154248" y="1851670"/>
            <a:ext cx="792088" cy="772062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300391" y="1967851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smtClean="0">
                <a:latin typeface="+mn-ea"/>
              </a:rPr>
              <a:t>你好</a:t>
            </a:r>
            <a:endParaRPr lang="en-US" altLang="zh-CN" sz="1200" smtClean="0">
              <a:latin typeface="+mn-ea"/>
            </a:endParaRPr>
          </a:p>
          <a:p>
            <a:pPr algn="ctr"/>
            <a:r>
              <a:rPr lang="zh-CN" altLang="en-US" sz="1600" b="1" smtClean="0">
                <a:latin typeface="+mn-ea"/>
              </a:rPr>
              <a:t>毒</a:t>
            </a:r>
            <a:endParaRPr lang="zh-CN" altLang="en-US" sz="1600" b="1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7351392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飞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蝗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09" y="713441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芜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5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湖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92729" y="424968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fēi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20343" y="424968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huáng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98553" y="424968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wú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29519" y="411510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hú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899789"/>
            <a:chOff x="5918043" y="1656879"/>
            <a:chExt cx="2842162" cy="899789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654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即</a:t>
              </a:r>
              <a:r>
                <a:rPr lang="zh-CN" altLang="en-US" sz="1100"/>
                <a:t>非黄勿</a:t>
              </a:r>
              <a:r>
                <a:rPr lang="zh-CN" altLang="en-US" sz="1100" smtClean="0"/>
                <a:t>护，非</a:t>
              </a:r>
              <a:r>
                <a:rPr lang="zh-CN" altLang="en-US" sz="1100"/>
                <a:t>黄</a:t>
              </a:r>
              <a:r>
                <a:rPr lang="en-US" altLang="zh-CN" sz="1100"/>
                <a:t>(</a:t>
              </a:r>
              <a:r>
                <a:rPr lang="zh-CN" altLang="en-US" sz="1100"/>
                <a:t>本贴非黄色类贴子</a:t>
              </a:r>
              <a:r>
                <a:rPr lang="en-US" altLang="zh-CN" sz="1100"/>
                <a:t>)</a:t>
              </a:r>
              <a:r>
                <a:rPr lang="zh-CN" altLang="en-US" sz="1100"/>
                <a:t>，勿护</a:t>
              </a:r>
              <a:r>
                <a:rPr lang="en-US" altLang="zh-CN" sz="1100"/>
                <a:t>(</a:t>
              </a:r>
              <a:r>
                <a:rPr lang="zh-CN" altLang="en-US" sz="1100"/>
                <a:t>不要删除</a:t>
              </a:r>
              <a:r>
                <a:rPr lang="en-US" altLang="zh-CN" sz="1100"/>
                <a:t>)</a:t>
              </a:r>
              <a:r>
                <a:rPr lang="zh-CN" altLang="en-US" sz="1100"/>
                <a:t>，整体解释为：本贴子非黄色，请管理员不要删除。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1" name="组合 50"/>
          <p:cNvGrpSpPr/>
          <p:nvPr/>
        </p:nvGrpSpPr>
        <p:grpSpPr>
          <a:xfrm>
            <a:off x="5906302" y="2532088"/>
            <a:ext cx="2842162" cy="1335806"/>
            <a:chOff x="5918043" y="1656879"/>
            <a:chExt cx="2842162" cy="1335806"/>
          </a:xfrm>
        </p:grpSpPr>
        <p:sp>
          <p:nvSpPr>
            <p:cNvPr id="52" name="TextBox 51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966503" y="1902643"/>
              <a:ext cx="2793702" cy="109004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在百度贴吧中，护就是删帖的意思，因为足球运动员李毅以护球而出名，所以李毅吧绝大多数动词</a:t>
              </a:r>
              <a:r>
                <a:rPr lang="zh-CN" altLang="en-US" sz="1100" smtClean="0"/>
                <a:t>都用护</a:t>
              </a:r>
              <a:r>
                <a:rPr lang="zh-CN" altLang="en-US" sz="1100"/>
                <a:t>来代替。意思就是某些吧友发的帖子标题很黄，但内容实际上是很温馨很感人的，就会加这么一句。</a:t>
              </a:r>
            </a:p>
          </p:txBody>
        </p:sp>
      </p:grpSp>
      <p:pic>
        <p:nvPicPr>
          <p:cNvPr id="54" name="图片 5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27" b="7216"/>
          <a:stretch/>
        </p:blipFill>
        <p:spPr>
          <a:xfrm>
            <a:off x="1" y="1842337"/>
            <a:ext cx="4572000" cy="3027863"/>
          </a:xfrm>
          <a:prstGeom prst="rect">
            <a:avLst/>
          </a:prstGeom>
        </p:spPr>
      </p:pic>
      <p:sp>
        <p:nvSpPr>
          <p:cNvPr id="55" name="矩形 54"/>
          <p:cNvSpPr/>
          <p:nvPr/>
        </p:nvSpPr>
        <p:spPr>
          <a:xfrm>
            <a:off x="0" y="704287"/>
            <a:ext cx="899592" cy="76944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6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84900"/>
            <a:ext cx="235182" cy="59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79422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52"/>
          <a:stretch/>
        </p:blipFill>
        <p:spPr>
          <a:xfrm>
            <a:off x="396" y="0"/>
            <a:ext cx="9143603" cy="51435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95736" y="3917790"/>
            <a:ext cx="6741402" cy="122571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 flipH="1">
            <a:off x="-2604" y="0"/>
            <a:ext cx="540000" cy="5143500"/>
            <a:chOff x="8597974" y="0"/>
            <a:chExt cx="540000" cy="5143500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8597974" y="699542"/>
              <a:ext cx="540000" cy="0"/>
            </a:xfrm>
            <a:prstGeom prst="line">
              <a:avLst/>
            </a:prstGeom>
            <a:ln w="19050">
              <a:solidFill>
                <a:schemeClr val="bg2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8597974" y="2037978"/>
              <a:ext cx="540000" cy="0"/>
            </a:xfrm>
            <a:prstGeom prst="line">
              <a:avLst/>
            </a:prstGeom>
            <a:ln w="19050">
              <a:solidFill>
                <a:schemeClr val="bg2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8597974" y="2974082"/>
              <a:ext cx="540000" cy="0"/>
            </a:xfrm>
            <a:prstGeom prst="line">
              <a:avLst/>
            </a:prstGeom>
            <a:ln w="19050">
              <a:solidFill>
                <a:schemeClr val="bg2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8597974" y="4443958"/>
              <a:ext cx="540000" cy="0"/>
            </a:xfrm>
            <a:prstGeom prst="line">
              <a:avLst/>
            </a:prstGeom>
            <a:ln w="19050">
              <a:solidFill>
                <a:schemeClr val="bg2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597974" y="0"/>
              <a:ext cx="0" cy="5143500"/>
            </a:xfrm>
            <a:prstGeom prst="line">
              <a:avLst/>
            </a:prstGeom>
            <a:ln w="19050">
              <a:solidFill>
                <a:schemeClr val="bg2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3993828" y="843558"/>
            <a:ext cx="46730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smtClean="0">
                <a:latin typeface="+mn-ea"/>
              </a:rPr>
              <a:t>所用插图素材均来自网络，版权归原作者所有。</a:t>
            </a:r>
            <a:endParaRPr lang="en-US" altLang="zh-CN" sz="1400" smtClean="0">
              <a:latin typeface="+mn-ea"/>
            </a:endParaRPr>
          </a:p>
          <a:p>
            <a:pPr algn="r">
              <a:lnSpc>
                <a:spcPct val="150000"/>
              </a:lnSpc>
            </a:pPr>
            <a:r>
              <a:rPr lang="zh-CN" altLang="en-US" sz="1400" smtClean="0">
                <a:latin typeface="+mn-ea"/>
              </a:rPr>
              <a:t>词源释义均来源于网络，谬误在所难免，大家一笑了之！</a:t>
            </a:r>
            <a:endParaRPr lang="zh-CN" altLang="en-US" sz="1400">
              <a:latin typeface="+mn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46087" y="55250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mtClean="0">
                <a:latin typeface="微软雅黑" pitchFamily="34" charset="-122"/>
                <a:ea typeface="微软雅黑" pitchFamily="34" charset="-122"/>
              </a:rPr>
              <a:t>作者声明</a:t>
            </a: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788" y="1595939"/>
            <a:ext cx="442040" cy="442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88336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5021" y="1707654"/>
            <a:ext cx="8032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>
                <a:latin typeface="方正隶二简体" pitchFamily="65" charset="-122"/>
                <a:ea typeface="方正隶二简体" pitchFamily="65" charset="-122"/>
              </a:rPr>
              <a:t>复习文学</a:t>
            </a:r>
            <a:r>
              <a:rPr lang="zh-CN" altLang="en-US" sz="3600" smtClean="0">
                <a:latin typeface="方正隶二简体" pitchFamily="65" charset="-122"/>
                <a:ea typeface="方正隶二简体" pitchFamily="65" charset="-122"/>
              </a:rPr>
              <a:t>艺术是人类进步科技生产力！</a:t>
            </a:r>
            <a:endParaRPr lang="zh-CN" altLang="en-US" sz="3600">
              <a:latin typeface="方正隶二简体" pitchFamily="65" charset="-122"/>
              <a:ea typeface="方正隶二简体" pitchFamily="65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26829" y="241553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smtClean="0">
                <a:latin typeface="方正隶二简体" pitchFamily="65" charset="-122"/>
                <a:ea typeface="方正隶二简体" pitchFamily="65" charset="-122"/>
              </a:rPr>
              <a:t>——</a:t>
            </a:r>
            <a:r>
              <a:rPr lang="zh-CN" altLang="en-US" sz="2800" smtClean="0">
                <a:latin typeface="方正隶二简体" pitchFamily="65" charset="-122"/>
                <a:ea typeface="方正隶二简体" pitchFamily="65" charset="-122"/>
              </a:rPr>
              <a:t>呐谁谁谁</a:t>
            </a:r>
            <a:endParaRPr lang="zh-CN" altLang="en-US" sz="2800">
              <a:latin typeface="方正隶二简体" pitchFamily="65" charset="-122"/>
              <a:ea typeface="方正隶二简体" pitchFamily="65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789437" y="771550"/>
            <a:ext cx="595035" cy="607714"/>
            <a:chOff x="3497037" y="616597"/>
            <a:chExt cx="595035" cy="607714"/>
          </a:xfrm>
        </p:grpSpPr>
        <p:sp>
          <p:nvSpPr>
            <p:cNvPr id="5" name="矩形 4"/>
            <p:cNvSpPr/>
            <p:nvPr/>
          </p:nvSpPr>
          <p:spPr>
            <a:xfrm rot="2700000">
              <a:off x="3518473" y="691198"/>
              <a:ext cx="533113" cy="533113"/>
            </a:xfrm>
            <a:prstGeom prst="rect">
              <a:avLst/>
            </a:prstGeom>
            <a:solidFill>
              <a:srgbClr val="A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97037" y="616597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smtClean="0">
                  <a:solidFill>
                    <a:schemeClr val="bg1"/>
                  </a:solidFill>
                </a:rPr>
                <a:t>前</a:t>
              </a:r>
              <a:endParaRPr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726862" y="790599"/>
            <a:ext cx="595035" cy="588664"/>
            <a:chOff x="3487512" y="635647"/>
            <a:chExt cx="595035" cy="588664"/>
          </a:xfrm>
        </p:grpSpPr>
        <p:sp>
          <p:nvSpPr>
            <p:cNvPr id="9" name="矩形 8"/>
            <p:cNvSpPr/>
            <p:nvPr/>
          </p:nvSpPr>
          <p:spPr>
            <a:xfrm rot="2700000">
              <a:off x="3518473" y="691198"/>
              <a:ext cx="533113" cy="533113"/>
            </a:xfrm>
            <a:prstGeom prst="rect">
              <a:avLst/>
            </a:prstGeom>
            <a:solidFill>
              <a:srgbClr val="A4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87512" y="635647"/>
              <a:ext cx="5950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smtClean="0">
                  <a:solidFill>
                    <a:schemeClr val="bg1"/>
                  </a:solidFill>
                </a:rPr>
                <a:t>言</a:t>
              </a:r>
              <a:endParaRPr lang="zh-CN" altLang="en-US" sz="320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0" y="3995116"/>
            <a:ext cx="9144001" cy="880890"/>
            <a:chOff x="1376833" y="3723877"/>
            <a:chExt cx="9144001" cy="88089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90" b="82874"/>
            <a:stretch/>
          </p:blipFill>
          <p:spPr>
            <a:xfrm>
              <a:off x="1376833" y="3723879"/>
              <a:ext cx="5148808" cy="88088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8" t="1" r="37310" b="82873"/>
            <a:stretch/>
          </p:blipFill>
          <p:spPr>
            <a:xfrm>
              <a:off x="6506592" y="3723877"/>
              <a:ext cx="4014242" cy="880889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 rot="19467487">
            <a:off x="1282220" y="359218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不明觉厉</a:t>
            </a:r>
            <a:endParaRPr lang="zh-CN" altLang="en-US" sz="14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 rot="540794">
            <a:off x="5418259" y="3773163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不明觉厉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 rot="20879889">
            <a:off x="7258873" y="372689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不明觉厉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1383862" y="4022292"/>
            <a:ext cx="72008" cy="12972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endCxn id="15" idx="3"/>
          </p:cNvCxnSpPr>
          <p:nvPr/>
        </p:nvCxnSpPr>
        <p:spPr>
          <a:xfrm flipH="1" flipV="1">
            <a:off x="6213537" y="3974345"/>
            <a:ext cx="70996" cy="7788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V="1">
            <a:off x="7308304" y="4013287"/>
            <a:ext cx="72008" cy="12972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012837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>
                <a:latin typeface="方正楷体简体" pitchFamily="65" charset="-122"/>
                <a:ea typeface="方正楷体简体" pitchFamily="65" charset="-122"/>
              </a:rPr>
              <a:t>不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明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觉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厉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87119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bù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76450" y="424968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míng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92943" y="424968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júe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92037" y="411510"/>
            <a:ext cx="287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lì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305093"/>
            <a:chOff x="5918043" y="1656879"/>
            <a:chExt cx="2842162" cy="1305093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105932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虽然不明白你在说什么，但是听起来感觉很厉害的样子。表面词义用于表达菜鸟对专业型技术型高手的崇拜，引申词义用于吐槽对方过于深奥不知所云，或作为伪装自己深藏不露的托辞。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06302" y="2966120"/>
            <a:ext cx="2842162" cy="899789"/>
            <a:chOff x="5918043" y="1656879"/>
            <a:chExt cx="2842162" cy="899789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654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源自周星驰电影</a:t>
              </a:r>
              <a:r>
                <a:rPr lang="en-US" altLang="zh-CN" sz="1100"/>
                <a:t>《</a:t>
              </a:r>
              <a:r>
                <a:rPr lang="zh-CN" altLang="en-US" sz="1100"/>
                <a:t>食神</a:t>
              </a:r>
              <a:r>
                <a:rPr lang="en-US" altLang="zh-CN" sz="1100"/>
                <a:t>》</a:t>
              </a:r>
              <a:r>
                <a:rPr lang="zh-CN" altLang="en-US" sz="1100"/>
                <a:t>里的一句台词</a:t>
              </a:r>
              <a:r>
                <a:rPr lang="zh-CN" altLang="en-US" sz="1100" smtClean="0"/>
                <a:t>：虽然</a:t>
              </a:r>
              <a:r>
                <a:rPr lang="zh-CN" altLang="en-US" sz="1100"/>
                <a:t>不明白你在说什么，但感觉好厉害的样子</a:t>
              </a:r>
              <a:r>
                <a:rPr lang="zh-CN" altLang="en-US" sz="1100" smtClean="0"/>
                <a:t>。经</a:t>
              </a:r>
              <a:r>
                <a:rPr lang="zh-CN" altLang="en-US" sz="1100"/>
                <a:t>网友简化引用，就成了</a:t>
              </a:r>
              <a:r>
                <a:rPr lang="zh-CN" altLang="en-US" sz="1100" smtClean="0"/>
                <a:t>“不明觉厉”。</a:t>
              </a:r>
              <a:endParaRPr lang="zh-CN" altLang="en-US" sz="1100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507250"/>
            <a:ext cx="1417817" cy="17651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7584" y="848689"/>
            <a:ext cx="34758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mtClean="0">
                <a:latin typeface="+mn-ea"/>
              </a:rPr>
              <a:t>昨晚，</a:t>
            </a:r>
            <a:r>
              <a:rPr lang="zh-CN" altLang="en-US" sz="1600" smtClean="0">
                <a:solidFill>
                  <a:srgbClr val="FF0000"/>
                </a:solidFill>
                <a:latin typeface="+mn-ea"/>
              </a:rPr>
              <a:t>苍老师</a:t>
            </a:r>
            <a:r>
              <a:rPr lang="zh-CN" altLang="en-US" sz="1600" smtClean="0">
                <a:latin typeface="+mn-ea"/>
              </a:rPr>
              <a:t>亲自来家指导我，手把手教给我技术动作。正因为她的无私奉献，才使我取得今天的成就，我要深深地感谢老师</a:t>
            </a:r>
            <a:r>
              <a:rPr lang="en-US" altLang="zh-CN" sz="1600" smtClean="0">
                <a:latin typeface="+mn-ea"/>
              </a:rPr>
              <a:t>~</a:t>
            </a:r>
            <a:endParaRPr lang="zh-CN" altLang="en-US" sz="16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892539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573" y="627298"/>
            <a:ext cx="1709468" cy="4055441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人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艰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不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拆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52654" y="424968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rén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46180" y="424968"/>
            <a:ext cx="5020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jiān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15385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bù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49370" y="411510"/>
            <a:ext cx="572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chaī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305093"/>
            <a:chOff x="5918043" y="1656879"/>
            <a:chExt cx="2842162" cy="1305093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105932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是“人生已经如此艰难，有些事情就不要拆穿了”的意思</a:t>
              </a:r>
              <a:r>
                <a:rPr lang="zh-CN" altLang="en-US" sz="1100" smtClean="0"/>
                <a:t>。</a:t>
              </a:r>
              <a:r>
                <a:rPr lang="zh-CN" altLang="en-US" sz="1100"/>
                <a:t>此语常出现在网友的回复中，尤其当博主、楼主说出让人难以承受的真相时。</a:t>
              </a:r>
            </a:p>
            <a:p>
              <a:pPr algn="just">
                <a:lnSpc>
                  <a:spcPts val="1700"/>
                </a:lnSpc>
              </a:pPr>
              <a:endParaRPr lang="zh-CN" altLang="en-US" sz="1100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06302" y="2752081"/>
            <a:ext cx="2842162" cy="1117798"/>
            <a:chOff x="5918043" y="1656879"/>
            <a:chExt cx="2842162" cy="1117798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87203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出自林宥嘉的歌曲</a:t>
              </a:r>
              <a:r>
                <a:rPr lang="en-US" altLang="zh-CN" sz="1100"/>
                <a:t>《</a:t>
              </a:r>
              <a:r>
                <a:rPr lang="zh-CN" altLang="en-US" sz="1100"/>
                <a:t>说谎</a:t>
              </a:r>
              <a:r>
                <a:rPr lang="en-US" altLang="zh-CN" sz="1100"/>
                <a:t>》</a:t>
              </a:r>
              <a:r>
                <a:rPr lang="zh-CN" altLang="en-US" sz="1100"/>
                <a:t>，其中有段歌词是这样的</a:t>
              </a:r>
              <a:r>
                <a:rPr lang="zh-CN" altLang="en-US" sz="1100" smtClean="0"/>
                <a:t>：人生</a:t>
              </a:r>
              <a:r>
                <a:rPr lang="zh-CN" altLang="en-US" sz="1100"/>
                <a:t>已经如此的艰难，有些事情就不要拆穿</a:t>
              </a:r>
              <a:r>
                <a:rPr lang="zh-CN" altLang="en-US" sz="1100" smtClean="0"/>
                <a:t>。继而</a:t>
              </a:r>
              <a:r>
                <a:rPr lang="zh-CN" altLang="en-US" sz="1100"/>
                <a:t>在贴吧和暴走漫画被大量网友引用。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738" l="0" r="972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338" y="1482882"/>
            <a:ext cx="717444" cy="72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96057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男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默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女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泪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30212" y="424968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nán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62209" y="424968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mò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15383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nǚ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41542" y="411510"/>
            <a:ext cx="388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lèi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899789"/>
            <a:chOff x="5918043" y="1656879"/>
            <a:chExt cx="2842162" cy="899789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65402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是“</a:t>
              </a:r>
              <a:r>
                <a:rPr lang="zh-CN" altLang="en-US" sz="1100"/>
                <a:t>男生看了会沉默，女生看了会流泪”</a:t>
              </a:r>
              <a:r>
                <a:rPr lang="zh-CN" altLang="en-US" sz="1100" smtClean="0"/>
                <a:t>，的意思。常用</a:t>
              </a:r>
              <a:r>
                <a:rPr lang="zh-CN" altLang="en-US" sz="1100"/>
                <a:t>来形容某篇文章的主题，多与情感爱情有关。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4" name="组合 53"/>
          <p:cNvGrpSpPr/>
          <p:nvPr/>
        </p:nvGrpSpPr>
        <p:grpSpPr>
          <a:xfrm>
            <a:off x="5906302" y="2568754"/>
            <a:ext cx="2842162" cy="651068"/>
            <a:chOff x="5918043" y="1656879"/>
            <a:chExt cx="2842162" cy="651068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405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en-US" altLang="zh-CN" sz="1100"/>
                <a:t>2010</a:t>
              </a:r>
              <a:r>
                <a:rPr lang="zh-CN" altLang="en-US" sz="1100"/>
                <a:t>年初在网络上产生的一个新名词，其发源地为百度李毅吧。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62"/>
          <a:stretch/>
        </p:blipFill>
        <p:spPr>
          <a:xfrm>
            <a:off x="1403648" y="1461117"/>
            <a:ext cx="2908224" cy="2766817"/>
          </a:xfrm>
          <a:prstGeom prst="rect">
            <a:avLst/>
          </a:prstGeom>
        </p:spPr>
      </p:pic>
      <p:pic>
        <p:nvPicPr>
          <p:cNvPr id="57" name="Picture 9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07680">
            <a:off x="1734293" y="886401"/>
            <a:ext cx="1007761" cy="100749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0853711">
            <a:off x="2512866" y="99980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smtClean="0">
                <a:solidFill>
                  <a:srgbClr val="787A86"/>
                </a:solidFill>
                <a:latin typeface="微软雅黑" pitchFamily="34" charset="-122"/>
                <a:ea typeface="微软雅黑" pitchFamily="34" charset="-122"/>
              </a:rPr>
              <a:t>已孕</a:t>
            </a:r>
            <a:endParaRPr lang="zh-CN" altLang="en-US" sz="2800" b="1">
              <a:solidFill>
                <a:srgbClr val="787A86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42454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330170">
            <a:off x="1908987" y="1328124"/>
            <a:ext cx="2749471" cy="3170099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OffAxis2Top"/>
              <a:lightRig rig="threePt" dir="t"/>
            </a:scene3d>
          </a:bodyPr>
          <a:lstStyle/>
          <a:p>
            <a:r>
              <a:rPr lang="zh-CN" altLang="en-US" sz="20000" smtClean="0">
                <a:solidFill>
                  <a:schemeClr val="bg1">
                    <a:lumMod val="85000"/>
                  </a:schemeClr>
                </a:solidFill>
                <a:latin typeface="方正粗圆简体" pitchFamily="65" charset="-122"/>
                <a:ea typeface="方正粗圆简体" pitchFamily="65" charset="-122"/>
              </a:rPr>
              <a:t>爱</a:t>
            </a:r>
            <a:endParaRPr lang="zh-CN" altLang="en-US" sz="20000">
              <a:solidFill>
                <a:schemeClr val="bg1">
                  <a:lumMod val="85000"/>
                </a:schemeClr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累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觉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不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爱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99141" y="424968"/>
            <a:ext cx="388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lèi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68623" y="424968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júe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15385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bú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57572" y="411510"/>
            <a:ext cx="356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aì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651068"/>
            <a:chOff x="5918043" y="1656879"/>
            <a:chExt cx="2842162" cy="651068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40530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是“很累，感觉自己不会再爱了”的缩略形式。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06302" y="2350746"/>
            <a:ext cx="2842162" cy="869076"/>
            <a:chOff x="5918043" y="1656879"/>
            <a:chExt cx="2842162" cy="869076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62331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源自一个帖子，一名</a:t>
              </a:r>
              <a:r>
                <a:rPr lang="en-US" altLang="zh-CN" sz="1100"/>
                <a:t>95</a:t>
              </a:r>
              <a:r>
                <a:rPr lang="zh-CN" altLang="en-US" sz="1100"/>
                <a:t>后男孩感叹“很累，感觉自己不会再爱了”，后引发众多二三十岁的青年议论。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899592" y="1382389"/>
            <a:ext cx="2108269" cy="240065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LeftDown"/>
              <a:lightRig rig="harsh" dir="t"/>
            </a:scene3d>
            <a:sp3d extrusionH="457200"/>
          </a:bodyPr>
          <a:lstStyle/>
          <a:p>
            <a:r>
              <a:rPr lang="zh-CN" altLang="en-US" sz="15000" smtClean="0">
                <a:solidFill>
                  <a:schemeClr val="bg2">
                    <a:lumMod val="2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累</a:t>
            </a:r>
            <a:endParaRPr lang="zh-CN" altLang="en-US" sz="15000">
              <a:solidFill>
                <a:schemeClr val="bg2">
                  <a:lumMod val="2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631854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喜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大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普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>
                <a:latin typeface="方正楷体简体" pitchFamily="65" charset="-122"/>
                <a:ea typeface="方正楷体简体" pitchFamily="65" charset="-122"/>
              </a:rPr>
              <a:t>奔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127194" y="424968"/>
            <a:ext cx="332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xǐ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91064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dà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15385" y="424968"/>
            <a:ext cx="412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pǔ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72613" y="411510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bēn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087085"/>
            <a:chOff x="5918043" y="1656879"/>
            <a:chExt cx="2842162" cy="1087085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8413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该词为缩略形式，喜，即“喜闻乐见”；大，即“大快人心”；普，即“普天同庆”；奔，即“奔走相告”。生动表达了对一件事情的极度激动之情，大家要分享出去，相互告知。</a:t>
              </a:r>
              <a:endParaRPr lang="zh-CN" altLang="en-US" sz="1100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16"/>
          <a:stretch/>
        </p:blipFill>
        <p:spPr>
          <a:xfrm>
            <a:off x="1231608" y="2821291"/>
            <a:ext cx="3096344" cy="119061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792" y="1550817"/>
            <a:ext cx="1800646" cy="12784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855788"/>
            <a:ext cx="162897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0" smtClean="0">
                <a:solidFill>
                  <a:srgbClr val="FF0000"/>
                </a:solidFill>
                <a:latin typeface="方正粗圆简体" pitchFamily="65" charset="-122"/>
                <a:ea typeface="方正粗圆简体" pitchFamily="65" charset="-122"/>
              </a:rPr>
              <a:t>18</a:t>
            </a:r>
            <a:endParaRPr lang="zh-CN" altLang="en-US" sz="12000">
              <a:solidFill>
                <a:srgbClr val="FF0000"/>
              </a:solidFill>
              <a:latin typeface="方正粗圆简体" pitchFamily="65" charset="-122"/>
              <a:ea typeface="方正粗圆简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3436955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899215"/>
            <a:ext cx="26468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smtClean="0">
                <a:solidFill>
                  <a:schemeClr val="bg1">
                    <a:lumMod val="85000"/>
                  </a:schemeClr>
                </a:solidFill>
                <a:latin typeface="方正超粗黑简体" pitchFamily="65" charset="-122"/>
                <a:ea typeface="方正超粗黑简体" pitchFamily="65" charset="-122"/>
              </a:rPr>
              <a:t>情书</a:t>
            </a:r>
            <a:endParaRPr lang="zh-CN" altLang="en-US" sz="9600">
              <a:solidFill>
                <a:schemeClr val="bg1">
                  <a:lumMod val="85000"/>
                </a:schemeClr>
              </a:solidFill>
              <a:latin typeface="方正超粗黑简体" pitchFamily="65" charset="-122"/>
              <a:ea typeface="方正超粗黑简体" pitchFamily="65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十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动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>
                <a:latin typeface="方正楷体简体" pitchFamily="65" charset="-122"/>
                <a:ea typeface="方正楷体简体" pitchFamily="65" charset="-122"/>
              </a:rPr>
              <a:t>然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拒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63875" y="424968"/>
            <a:ext cx="458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shí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677250" y="42496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dòng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480921" y="424968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rán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263984" y="411510"/>
            <a:ext cx="343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jù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463772"/>
            <a:chOff x="5918043" y="1656879"/>
            <a:chExt cx="2842162" cy="463772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2180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是“</a:t>
              </a:r>
              <a:r>
                <a:rPr lang="zh-CN" altLang="en-US" sz="1100"/>
                <a:t>十分感动，然后拒绝了他”的缩略形式。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06302" y="2139702"/>
            <a:ext cx="2842162" cy="1335806"/>
            <a:chOff x="5918043" y="1656879"/>
            <a:chExt cx="2842162" cy="1335806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109004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源自某大学一男生向他心仪的女生送出一封耗时</a:t>
              </a:r>
              <a:r>
                <a:rPr lang="en-US" altLang="zh-CN" sz="1100"/>
                <a:t>212</a:t>
              </a:r>
              <a:r>
                <a:rPr lang="zh-CN" altLang="en-US" sz="1100"/>
                <a:t>天写成的</a:t>
              </a:r>
              <a:r>
                <a:rPr lang="en-US" altLang="zh-CN" sz="1100"/>
                <a:t>16</a:t>
              </a:r>
              <a:r>
                <a:rPr lang="zh-CN" altLang="en-US" sz="1100"/>
                <a:t>万字情书，内容包括散文、诗歌等多种文体。他将其装订成册并取名</a:t>
              </a:r>
              <a:r>
                <a:rPr lang="en-US" altLang="zh-CN" sz="1100"/>
                <a:t>《</a:t>
              </a:r>
              <a:r>
                <a:rPr lang="zh-CN" altLang="en-US" sz="1100"/>
                <a:t>我不愿让你一个人</a:t>
              </a:r>
              <a:r>
                <a:rPr lang="en-US" altLang="zh-CN" sz="1100"/>
                <a:t>》</a:t>
              </a:r>
              <a:r>
                <a:rPr lang="zh-CN" altLang="en-US" sz="1100"/>
                <a:t>。女孩十分感动，然后拒绝了他。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310" b="97050" l="17219" r="799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036" t="4777" r="14299" b="2833"/>
          <a:stretch/>
        </p:blipFill>
        <p:spPr>
          <a:xfrm>
            <a:off x="1807849" y="1083560"/>
            <a:ext cx="1716284" cy="314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28894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/>
        </p:nvSpPr>
        <p:spPr>
          <a:xfrm>
            <a:off x="770195" y="899043"/>
            <a:ext cx="3960440" cy="3248388"/>
          </a:xfrm>
          <a:prstGeom prst="triangl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62900">
                <a:srgbClr val="D9D9D9">
                  <a:alpha val="0"/>
                </a:srgbClr>
              </a:gs>
              <a:gs pos="100000">
                <a:schemeClr val="bg1">
                  <a:lumMod val="85000"/>
                  <a:shade val="100000"/>
                  <a:satMod val="115000"/>
                  <a:alpha val="0"/>
                </a:schemeClr>
              </a:gs>
            </a:gsLst>
            <a:lin ang="16200000" scaled="1"/>
            <a:tileRect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5968727" y="763522"/>
            <a:ext cx="2791478" cy="649075"/>
            <a:chOff x="5416886" y="987574"/>
            <a:chExt cx="3096504" cy="720000"/>
          </a:xfrm>
        </p:grpSpPr>
        <p:grpSp>
          <p:nvGrpSpPr>
            <p:cNvPr id="20" name="组合 19"/>
            <p:cNvGrpSpPr/>
            <p:nvPr/>
          </p:nvGrpSpPr>
          <p:grpSpPr>
            <a:xfrm>
              <a:off x="5416886" y="987574"/>
              <a:ext cx="720000" cy="720000"/>
              <a:chOff x="1907704" y="1187916"/>
              <a:chExt cx="720000" cy="7200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>
                <a:stCxn id="11" idx="0"/>
                <a:endCxn id="11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>
                <a:stCxn id="11" idx="1"/>
                <a:endCxn id="11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6209054" y="987574"/>
              <a:ext cx="720000" cy="720000"/>
              <a:chOff x="1907704" y="1187916"/>
              <a:chExt cx="720000" cy="720000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  <a:endCxn id="22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>
                <a:stCxn id="22" idx="1"/>
                <a:endCxn id="22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7001222" y="987574"/>
              <a:ext cx="720000" cy="720000"/>
              <a:chOff x="1907704" y="1187916"/>
              <a:chExt cx="720000" cy="7200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" name="直接连接符 28"/>
              <p:cNvCxnSpPr>
                <a:stCxn id="28" idx="0"/>
                <a:endCxn id="28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>
                <a:stCxn id="28" idx="1"/>
                <a:endCxn id="28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7793390" y="987574"/>
              <a:ext cx="720000" cy="720000"/>
              <a:chOff x="1907704" y="1187916"/>
              <a:chExt cx="720000" cy="720000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907704" y="1187916"/>
                <a:ext cx="720000" cy="720000"/>
              </a:xfrm>
              <a:prstGeom prst="rect">
                <a:avLst/>
              </a:prstGeom>
              <a:noFill/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" name="直接连接符 34"/>
              <p:cNvCxnSpPr>
                <a:stCxn id="34" idx="0"/>
                <a:endCxn id="34" idx="2"/>
              </p:cNvCxnSpPr>
              <p:nvPr/>
            </p:nvCxnSpPr>
            <p:spPr>
              <a:xfrm>
                <a:off x="2267704" y="1187916"/>
                <a:ext cx="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>
                <a:stCxn id="34" idx="1"/>
                <a:endCxn id="34" idx="3"/>
              </p:cNvCxnSpPr>
              <p:nvPr/>
            </p:nvCxnSpPr>
            <p:spPr>
              <a:xfrm>
                <a:off x="1907704" y="1547916"/>
                <a:ext cx="720000" cy="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H="1">
                <a:off x="1907704" y="1187916"/>
                <a:ext cx="720000" cy="720000"/>
              </a:xfrm>
              <a:prstGeom prst="line">
                <a:avLst/>
              </a:prstGeom>
              <a:ln w="3175">
                <a:solidFill>
                  <a:schemeClr val="accent6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TextBox 39"/>
          <p:cNvSpPr txBox="1"/>
          <p:nvPr/>
        </p:nvSpPr>
        <p:spPr>
          <a:xfrm>
            <a:off x="5914888" y="704288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火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329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钳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60511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刘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9036" y="713441"/>
            <a:ext cx="7489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smtClean="0">
                <a:latin typeface="方正楷体简体" pitchFamily="65" charset="-122"/>
                <a:ea typeface="方正楷体简体" pitchFamily="65" charset="-122"/>
              </a:rPr>
              <a:t>明</a:t>
            </a:r>
            <a:endParaRPr lang="zh-CN" altLang="en-US" sz="4400">
              <a:latin typeface="方正楷体简体" pitchFamily="65" charset="-122"/>
              <a:ea typeface="方正楷体简体" pitchFamily="65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30212" y="424968"/>
            <a:ext cx="52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hǔo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05304" y="424968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qían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520995" y="424968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líu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114905" y="411510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smtClean="0">
                <a:latin typeface="Arial" pitchFamily="34" charset="0"/>
                <a:ea typeface="方正楷体简体" pitchFamily="65" charset="-122"/>
                <a:cs typeface="Arial" pitchFamily="34" charset="0"/>
              </a:rPr>
              <a:t>míng</a:t>
            </a:r>
            <a:endParaRPr lang="zh-CN" altLang="en-US" sz="1600">
              <a:latin typeface="Arial" pitchFamily="34" charset="0"/>
              <a:ea typeface="方正楷体简体" pitchFamily="65" charset="-122"/>
              <a:cs typeface="Arial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918043" y="1573163"/>
            <a:ext cx="2842162" cy="1087085"/>
            <a:chOff x="5918043" y="1656879"/>
            <a:chExt cx="2842162" cy="1087085"/>
          </a:xfrm>
        </p:grpSpPr>
        <p:sp>
          <p:nvSpPr>
            <p:cNvPr id="48" name="TextBox 47"/>
            <p:cNvSpPr txBox="1"/>
            <p:nvPr/>
          </p:nvSpPr>
          <p:spPr>
            <a:xfrm>
              <a:off x="5918043" y="1656879"/>
              <a:ext cx="564257" cy="253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释义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966503" y="1902643"/>
              <a:ext cx="2793702" cy="84132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/>
                <a:t>是“火前留名”的意思，通常在一些有争议的作品刚出来时使用，表示看好这作品会火的可能性，而在前排留名。此外，“山前刘明”是“删前留名”的意思。</a:t>
              </a: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06302" y="2754065"/>
            <a:ext cx="2842162" cy="681781"/>
            <a:chOff x="5918043" y="1656879"/>
            <a:chExt cx="2842162" cy="681781"/>
          </a:xfrm>
        </p:grpSpPr>
        <p:sp>
          <p:nvSpPr>
            <p:cNvPr id="55" name="TextBox 54"/>
            <p:cNvSpPr txBox="1"/>
            <p:nvPr/>
          </p:nvSpPr>
          <p:spPr>
            <a:xfrm>
              <a:off x="5918043" y="1656879"/>
              <a:ext cx="564257" cy="21422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【</a:t>
              </a:r>
              <a:r>
                <a:rPr lang="zh-CN" altLang="en-US" sz="1100" smtClean="0">
                  <a:latin typeface="宋体" pitchFamily="2" charset="-122"/>
                  <a:ea typeface="宋体" pitchFamily="2" charset="-122"/>
                </a:rPr>
                <a:t>词源</a:t>
              </a:r>
              <a:r>
                <a:rPr lang="en-US" altLang="zh-CN" sz="1100" smtClean="0">
                  <a:latin typeface="宋体" pitchFamily="2" charset="-122"/>
                  <a:ea typeface="宋体" pitchFamily="2" charset="-122"/>
                </a:rPr>
                <a:t>】</a:t>
              </a:r>
              <a:endParaRPr lang="zh-CN" altLang="en-US" sz="1100">
                <a:latin typeface="宋体" pitchFamily="2" charset="-122"/>
                <a:ea typeface="宋体" pitchFamily="2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5966503" y="1902643"/>
              <a:ext cx="2793702" cy="43601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ts val="1700"/>
                </a:lnSpc>
              </a:pPr>
              <a:r>
                <a:rPr lang="zh-CN" altLang="en-US" sz="1100" smtClean="0"/>
                <a:t>火钳</a:t>
              </a:r>
              <a:r>
                <a:rPr lang="zh-CN" altLang="en-US" sz="1100"/>
                <a:t>是烧火时用来添加柴火或煤炭的一种工具，现指在帖子火之前先留个名。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40"/>
          <a:stretch/>
        </p:blipFill>
        <p:spPr>
          <a:xfrm>
            <a:off x="7668345" y="4168508"/>
            <a:ext cx="1475656" cy="6287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99043"/>
            <a:ext cx="1397390" cy="125765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 rot="20460329">
            <a:off x="1780535" y="2837495"/>
            <a:ext cx="1620000" cy="923330"/>
            <a:chOff x="474833" y="1997348"/>
            <a:chExt cx="1025021" cy="584218"/>
          </a:xfrm>
        </p:grpSpPr>
        <p:sp>
          <p:nvSpPr>
            <p:cNvPr id="4" name="矩形 3"/>
            <p:cNvSpPr/>
            <p:nvPr/>
          </p:nvSpPr>
          <p:spPr>
            <a:xfrm>
              <a:off x="474833" y="2030065"/>
              <a:ext cx="1025021" cy="523900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6329" y="1997348"/>
              <a:ext cx="993170" cy="584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b="1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刘明</a:t>
              </a:r>
              <a:endParaRPr lang="zh-CN" altLang="en-US" sz="5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1" name="Freeform 164"/>
          <p:cNvSpPr>
            <a:spLocks noEditPoints="1"/>
          </p:cNvSpPr>
          <p:nvPr/>
        </p:nvSpPr>
        <p:spPr bwMode="black">
          <a:xfrm>
            <a:off x="3079759" y="3132053"/>
            <a:ext cx="738702" cy="1023873"/>
          </a:xfrm>
          <a:custGeom>
            <a:avLst/>
            <a:gdLst>
              <a:gd name="T0" fmla="*/ 221 w 288"/>
              <a:gd name="T1" fmla="*/ 373 h 399"/>
              <a:gd name="T2" fmla="*/ 194 w 288"/>
              <a:gd name="T3" fmla="*/ 350 h 399"/>
              <a:gd name="T4" fmla="*/ 137 w 288"/>
              <a:gd name="T5" fmla="*/ 150 h 399"/>
              <a:gd name="T6" fmla="*/ 165 w 288"/>
              <a:gd name="T7" fmla="*/ 398 h 399"/>
              <a:gd name="T8" fmla="*/ 94 w 288"/>
              <a:gd name="T9" fmla="*/ 325 h 399"/>
              <a:gd name="T10" fmla="*/ 192 w 288"/>
              <a:gd name="T11" fmla="*/ 269 h 399"/>
              <a:gd name="T12" fmla="*/ 223 w 288"/>
              <a:gd name="T13" fmla="*/ 371 h 399"/>
              <a:gd name="T14" fmla="*/ 135 w 288"/>
              <a:gd name="T15" fmla="*/ 170 h 399"/>
              <a:gd name="T16" fmla="*/ 179 w 288"/>
              <a:gd name="T17" fmla="*/ 395 h 399"/>
              <a:gd name="T18" fmla="*/ 135 w 288"/>
              <a:gd name="T19" fmla="*/ 324 h 399"/>
              <a:gd name="T20" fmla="*/ 154 w 288"/>
              <a:gd name="T21" fmla="*/ 308 h 399"/>
              <a:gd name="T22" fmla="*/ 208 w 288"/>
              <a:gd name="T23" fmla="*/ 382 h 399"/>
              <a:gd name="T24" fmla="*/ 85 w 288"/>
              <a:gd name="T25" fmla="*/ 380 h 399"/>
              <a:gd name="T26" fmla="*/ 143 w 288"/>
              <a:gd name="T27" fmla="*/ 82 h 399"/>
              <a:gd name="T28" fmla="*/ 228 w 288"/>
              <a:gd name="T29" fmla="*/ 288 h 399"/>
              <a:gd name="T30" fmla="*/ 253 w 288"/>
              <a:gd name="T31" fmla="*/ 340 h 399"/>
              <a:gd name="T32" fmla="*/ 247 w 288"/>
              <a:gd name="T33" fmla="*/ 233 h 399"/>
              <a:gd name="T34" fmla="*/ 20 w 288"/>
              <a:gd name="T35" fmla="*/ 263 h 399"/>
              <a:gd name="T36" fmla="*/ 85 w 288"/>
              <a:gd name="T37" fmla="*/ 380 h 399"/>
              <a:gd name="T38" fmla="*/ 219 w 288"/>
              <a:gd name="T39" fmla="*/ 242 h 399"/>
              <a:gd name="T40" fmla="*/ 56 w 288"/>
              <a:gd name="T41" fmla="*/ 305 h 399"/>
              <a:gd name="T42" fmla="*/ 129 w 288"/>
              <a:gd name="T43" fmla="*/ 397 h 399"/>
              <a:gd name="T44" fmla="*/ 137 w 288"/>
              <a:gd name="T45" fmla="*/ 115 h 399"/>
              <a:gd name="T46" fmla="*/ 210 w 288"/>
              <a:gd name="T47" fmla="*/ 334 h 399"/>
              <a:gd name="T48" fmla="*/ 239 w 288"/>
              <a:gd name="T49" fmla="*/ 357 h 399"/>
              <a:gd name="T50" fmla="*/ 0 w 288"/>
              <a:gd name="T51" fmla="*/ 202 h 399"/>
              <a:gd name="T52" fmla="*/ 144 w 288"/>
              <a:gd name="T53" fmla="*/ 51 h 399"/>
              <a:gd name="T54" fmla="*/ 252 w 288"/>
              <a:gd name="T55" fmla="*/ 298 h 399"/>
              <a:gd name="T56" fmla="*/ 266 w 288"/>
              <a:gd name="T57" fmla="*/ 320 h 399"/>
              <a:gd name="T58" fmla="*/ 277 w 288"/>
              <a:gd name="T59" fmla="*/ 221 h 399"/>
              <a:gd name="T60" fmla="*/ 3 w 288"/>
              <a:gd name="T61" fmla="*/ 162 h 399"/>
              <a:gd name="T62" fmla="*/ 0 w 288"/>
              <a:gd name="T63" fmla="*/ 202 h 399"/>
              <a:gd name="T64" fmla="*/ 145 w 288"/>
              <a:gd name="T65" fmla="*/ 0 h 399"/>
              <a:gd name="T66" fmla="*/ 144 w 288"/>
              <a:gd name="T67" fmla="*/ 18 h 399"/>
              <a:gd name="T68" fmla="*/ 142 w 288"/>
              <a:gd name="T69" fmla="*/ 308 h 399"/>
              <a:gd name="T70" fmla="*/ 137 w 288"/>
              <a:gd name="T71" fmla="*/ 201 h 399"/>
              <a:gd name="T72" fmla="*/ 130 w 288"/>
              <a:gd name="T73" fmla="*/ 208 h 399"/>
              <a:gd name="T74" fmla="*/ 142 w 288"/>
              <a:gd name="T75" fmla="*/ 308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88" h="399">
                <a:moveTo>
                  <a:pt x="223" y="371"/>
                </a:moveTo>
                <a:cubicBezTo>
                  <a:pt x="221" y="373"/>
                  <a:pt x="221" y="373"/>
                  <a:pt x="221" y="373"/>
                </a:cubicBezTo>
                <a:cubicBezTo>
                  <a:pt x="220" y="374"/>
                  <a:pt x="218" y="375"/>
                  <a:pt x="217" y="376"/>
                </a:cubicBezTo>
                <a:cubicBezTo>
                  <a:pt x="215" y="374"/>
                  <a:pt x="205" y="366"/>
                  <a:pt x="194" y="350"/>
                </a:cubicBezTo>
                <a:cubicBezTo>
                  <a:pt x="181" y="332"/>
                  <a:pt x="177" y="299"/>
                  <a:pt x="180" y="268"/>
                </a:cubicBezTo>
                <a:cubicBezTo>
                  <a:pt x="186" y="212"/>
                  <a:pt x="180" y="148"/>
                  <a:pt x="137" y="150"/>
                </a:cubicBezTo>
                <a:cubicBezTo>
                  <a:pt x="90" y="152"/>
                  <a:pt x="69" y="245"/>
                  <a:pt x="106" y="319"/>
                </a:cubicBezTo>
                <a:cubicBezTo>
                  <a:pt x="125" y="357"/>
                  <a:pt x="150" y="384"/>
                  <a:pt x="165" y="398"/>
                </a:cubicBezTo>
                <a:cubicBezTo>
                  <a:pt x="161" y="398"/>
                  <a:pt x="157" y="399"/>
                  <a:pt x="153" y="399"/>
                </a:cubicBezTo>
                <a:cubicBezTo>
                  <a:pt x="137" y="384"/>
                  <a:pt x="115" y="364"/>
                  <a:pt x="94" y="325"/>
                </a:cubicBezTo>
                <a:cubicBezTo>
                  <a:pt x="46" y="236"/>
                  <a:pt x="82" y="134"/>
                  <a:pt x="137" y="134"/>
                </a:cubicBezTo>
                <a:cubicBezTo>
                  <a:pt x="195" y="134"/>
                  <a:pt x="201" y="201"/>
                  <a:pt x="192" y="269"/>
                </a:cubicBezTo>
                <a:cubicBezTo>
                  <a:pt x="188" y="301"/>
                  <a:pt x="191" y="329"/>
                  <a:pt x="202" y="346"/>
                </a:cubicBezTo>
                <a:cubicBezTo>
                  <a:pt x="213" y="363"/>
                  <a:pt x="224" y="370"/>
                  <a:pt x="223" y="371"/>
                </a:cubicBezTo>
                <a:close/>
                <a:moveTo>
                  <a:pt x="166" y="306"/>
                </a:moveTo>
                <a:cubicBezTo>
                  <a:pt x="163" y="275"/>
                  <a:pt x="185" y="172"/>
                  <a:pt x="135" y="170"/>
                </a:cubicBezTo>
                <a:cubicBezTo>
                  <a:pt x="104" y="169"/>
                  <a:pt x="77" y="248"/>
                  <a:pt x="125" y="329"/>
                </a:cubicBezTo>
                <a:cubicBezTo>
                  <a:pt x="143" y="361"/>
                  <a:pt x="166" y="383"/>
                  <a:pt x="179" y="395"/>
                </a:cubicBezTo>
                <a:cubicBezTo>
                  <a:pt x="182" y="394"/>
                  <a:pt x="185" y="393"/>
                  <a:pt x="188" y="392"/>
                </a:cubicBezTo>
                <a:cubicBezTo>
                  <a:pt x="177" y="381"/>
                  <a:pt x="153" y="358"/>
                  <a:pt x="135" y="324"/>
                </a:cubicBezTo>
                <a:cubicBezTo>
                  <a:pt x="101" y="266"/>
                  <a:pt x="110" y="186"/>
                  <a:pt x="135" y="186"/>
                </a:cubicBezTo>
                <a:cubicBezTo>
                  <a:pt x="168" y="186"/>
                  <a:pt x="149" y="268"/>
                  <a:pt x="154" y="308"/>
                </a:cubicBezTo>
                <a:cubicBezTo>
                  <a:pt x="160" y="352"/>
                  <a:pt x="187" y="377"/>
                  <a:pt x="200" y="386"/>
                </a:cubicBezTo>
                <a:cubicBezTo>
                  <a:pt x="203" y="385"/>
                  <a:pt x="205" y="384"/>
                  <a:pt x="208" y="382"/>
                </a:cubicBezTo>
                <a:cubicBezTo>
                  <a:pt x="199" y="375"/>
                  <a:pt x="170" y="350"/>
                  <a:pt x="166" y="306"/>
                </a:cubicBezTo>
                <a:close/>
                <a:moveTo>
                  <a:pt x="85" y="380"/>
                </a:moveTo>
                <a:cubicBezTo>
                  <a:pt x="65" y="357"/>
                  <a:pt x="36" y="313"/>
                  <a:pt x="31" y="261"/>
                </a:cubicBezTo>
                <a:cubicBezTo>
                  <a:pt x="25" y="164"/>
                  <a:pt x="66" y="82"/>
                  <a:pt x="143" y="82"/>
                </a:cubicBezTo>
                <a:cubicBezTo>
                  <a:pt x="213" y="82"/>
                  <a:pt x="241" y="157"/>
                  <a:pt x="235" y="231"/>
                </a:cubicBezTo>
                <a:cubicBezTo>
                  <a:pt x="234" y="251"/>
                  <a:pt x="228" y="269"/>
                  <a:pt x="228" y="288"/>
                </a:cubicBezTo>
                <a:cubicBezTo>
                  <a:pt x="227" y="320"/>
                  <a:pt x="236" y="334"/>
                  <a:pt x="248" y="347"/>
                </a:cubicBezTo>
                <a:cubicBezTo>
                  <a:pt x="250" y="345"/>
                  <a:pt x="251" y="343"/>
                  <a:pt x="253" y="340"/>
                </a:cubicBezTo>
                <a:cubicBezTo>
                  <a:pt x="246" y="330"/>
                  <a:pt x="237" y="313"/>
                  <a:pt x="238" y="289"/>
                </a:cubicBezTo>
                <a:cubicBezTo>
                  <a:pt x="239" y="273"/>
                  <a:pt x="243" y="254"/>
                  <a:pt x="247" y="233"/>
                </a:cubicBezTo>
                <a:cubicBezTo>
                  <a:pt x="257" y="169"/>
                  <a:pt x="233" y="66"/>
                  <a:pt x="143" y="65"/>
                </a:cubicBezTo>
                <a:cubicBezTo>
                  <a:pt x="77" y="64"/>
                  <a:pt x="7" y="129"/>
                  <a:pt x="20" y="263"/>
                </a:cubicBezTo>
                <a:cubicBezTo>
                  <a:pt x="24" y="299"/>
                  <a:pt x="39" y="330"/>
                  <a:pt x="54" y="354"/>
                </a:cubicBezTo>
                <a:cubicBezTo>
                  <a:pt x="64" y="365"/>
                  <a:pt x="74" y="373"/>
                  <a:pt x="85" y="380"/>
                </a:cubicBezTo>
                <a:close/>
                <a:moveTo>
                  <a:pt x="219" y="331"/>
                </a:moveTo>
                <a:cubicBezTo>
                  <a:pt x="211" y="309"/>
                  <a:pt x="212" y="277"/>
                  <a:pt x="219" y="242"/>
                </a:cubicBezTo>
                <a:cubicBezTo>
                  <a:pt x="228" y="183"/>
                  <a:pt x="216" y="99"/>
                  <a:pt x="137" y="99"/>
                </a:cubicBezTo>
                <a:cubicBezTo>
                  <a:pt x="73" y="99"/>
                  <a:pt x="16" y="198"/>
                  <a:pt x="56" y="305"/>
                </a:cubicBezTo>
                <a:cubicBezTo>
                  <a:pt x="72" y="346"/>
                  <a:pt x="96" y="376"/>
                  <a:pt x="113" y="393"/>
                </a:cubicBezTo>
                <a:cubicBezTo>
                  <a:pt x="118" y="395"/>
                  <a:pt x="123" y="396"/>
                  <a:pt x="129" y="397"/>
                </a:cubicBezTo>
                <a:cubicBezTo>
                  <a:pt x="113" y="382"/>
                  <a:pt x="84" y="348"/>
                  <a:pt x="67" y="300"/>
                </a:cubicBezTo>
                <a:cubicBezTo>
                  <a:pt x="37" y="213"/>
                  <a:pt x="79" y="116"/>
                  <a:pt x="137" y="115"/>
                </a:cubicBezTo>
                <a:cubicBezTo>
                  <a:pt x="189" y="114"/>
                  <a:pt x="216" y="168"/>
                  <a:pt x="208" y="239"/>
                </a:cubicBezTo>
                <a:cubicBezTo>
                  <a:pt x="201" y="274"/>
                  <a:pt x="200" y="310"/>
                  <a:pt x="210" y="334"/>
                </a:cubicBezTo>
                <a:cubicBezTo>
                  <a:pt x="217" y="351"/>
                  <a:pt x="228" y="359"/>
                  <a:pt x="233" y="363"/>
                </a:cubicBezTo>
                <a:cubicBezTo>
                  <a:pt x="235" y="361"/>
                  <a:pt x="237" y="359"/>
                  <a:pt x="239" y="357"/>
                </a:cubicBezTo>
                <a:cubicBezTo>
                  <a:pt x="235" y="354"/>
                  <a:pt x="225" y="347"/>
                  <a:pt x="219" y="331"/>
                </a:cubicBezTo>
                <a:close/>
                <a:moveTo>
                  <a:pt x="0" y="202"/>
                </a:moveTo>
                <a:cubicBezTo>
                  <a:pt x="0" y="217"/>
                  <a:pt x="1" y="231"/>
                  <a:pt x="4" y="245"/>
                </a:cubicBezTo>
                <a:cubicBezTo>
                  <a:pt x="6" y="146"/>
                  <a:pt x="40" y="49"/>
                  <a:pt x="144" y="51"/>
                </a:cubicBezTo>
                <a:cubicBezTo>
                  <a:pt x="230" y="51"/>
                  <a:pt x="271" y="143"/>
                  <a:pt x="262" y="219"/>
                </a:cubicBezTo>
                <a:cubicBezTo>
                  <a:pt x="259" y="248"/>
                  <a:pt x="252" y="276"/>
                  <a:pt x="252" y="298"/>
                </a:cubicBezTo>
                <a:cubicBezTo>
                  <a:pt x="252" y="315"/>
                  <a:pt x="258" y="326"/>
                  <a:pt x="260" y="330"/>
                </a:cubicBezTo>
                <a:cubicBezTo>
                  <a:pt x="262" y="327"/>
                  <a:pt x="264" y="323"/>
                  <a:pt x="266" y="320"/>
                </a:cubicBezTo>
                <a:cubicBezTo>
                  <a:pt x="263" y="314"/>
                  <a:pt x="261" y="308"/>
                  <a:pt x="262" y="298"/>
                </a:cubicBezTo>
                <a:cubicBezTo>
                  <a:pt x="262" y="279"/>
                  <a:pt x="272" y="252"/>
                  <a:pt x="277" y="221"/>
                </a:cubicBezTo>
                <a:cubicBezTo>
                  <a:pt x="288" y="144"/>
                  <a:pt x="247" y="31"/>
                  <a:pt x="144" y="31"/>
                </a:cubicBezTo>
                <a:cubicBezTo>
                  <a:pt x="62" y="32"/>
                  <a:pt x="18" y="92"/>
                  <a:pt x="3" y="162"/>
                </a:cubicBezTo>
                <a:cubicBezTo>
                  <a:pt x="1" y="175"/>
                  <a:pt x="0" y="188"/>
                  <a:pt x="0" y="201"/>
                </a:cubicBezTo>
                <a:cubicBezTo>
                  <a:pt x="0" y="201"/>
                  <a:pt x="0" y="202"/>
                  <a:pt x="0" y="202"/>
                </a:cubicBezTo>
                <a:close/>
                <a:moveTo>
                  <a:pt x="262" y="75"/>
                </a:moveTo>
                <a:cubicBezTo>
                  <a:pt x="244" y="44"/>
                  <a:pt x="206" y="0"/>
                  <a:pt x="145" y="0"/>
                </a:cubicBezTo>
                <a:cubicBezTo>
                  <a:pt x="108" y="0"/>
                  <a:pt x="80" y="18"/>
                  <a:pt x="58" y="40"/>
                </a:cubicBezTo>
                <a:cubicBezTo>
                  <a:pt x="60" y="39"/>
                  <a:pt x="91" y="18"/>
                  <a:pt x="144" y="18"/>
                </a:cubicBezTo>
                <a:cubicBezTo>
                  <a:pt x="220" y="18"/>
                  <a:pt x="262" y="75"/>
                  <a:pt x="262" y="75"/>
                </a:cubicBezTo>
                <a:close/>
                <a:moveTo>
                  <a:pt x="142" y="308"/>
                </a:moveTo>
                <a:cubicBezTo>
                  <a:pt x="140" y="294"/>
                  <a:pt x="141" y="277"/>
                  <a:pt x="142" y="260"/>
                </a:cubicBezTo>
                <a:cubicBezTo>
                  <a:pt x="143" y="238"/>
                  <a:pt x="144" y="209"/>
                  <a:pt x="137" y="201"/>
                </a:cubicBezTo>
                <a:cubicBezTo>
                  <a:pt x="137" y="201"/>
                  <a:pt x="137" y="201"/>
                  <a:pt x="135" y="201"/>
                </a:cubicBezTo>
                <a:cubicBezTo>
                  <a:pt x="135" y="201"/>
                  <a:pt x="132" y="202"/>
                  <a:pt x="130" y="208"/>
                </a:cubicBezTo>
                <a:cubicBezTo>
                  <a:pt x="122" y="227"/>
                  <a:pt x="122" y="271"/>
                  <a:pt x="141" y="308"/>
                </a:cubicBezTo>
                <a:cubicBezTo>
                  <a:pt x="141" y="309"/>
                  <a:pt x="142" y="309"/>
                  <a:pt x="142" y="308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286"/>
            <a:endParaRPr lang="en-US" sz="180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550134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1182</Words>
  <Application>Microsoft Office PowerPoint</Application>
  <PresentationFormat>全屏显示(16:9)</PresentationFormat>
  <Paragraphs>201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</cp:lastModifiedBy>
  <cp:revision>68</cp:revision>
  <dcterms:created xsi:type="dcterms:W3CDTF">2014-01-21T01:15:01Z</dcterms:created>
  <dcterms:modified xsi:type="dcterms:W3CDTF">2016-10-09T05:34:57Z</dcterms:modified>
</cp:coreProperties>
</file>