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sldIdLst>
    <p:sldId id="293" r:id="rId3"/>
    <p:sldId id="291" r:id="rId4"/>
    <p:sldId id="258" r:id="rId5"/>
    <p:sldId id="260" r:id="rId6"/>
    <p:sldId id="288" r:id="rId7"/>
    <p:sldId id="284" r:id="rId8"/>
    <p:sldId id="261" r:id="rId9"/>
    <p:sldId id="274" r:id="rId10"/>
    <p:sldId id="286" r:id="rId11"/>
    <p:sldId id="289" r:id="rId12"/>
    <p:sldId id="283" r:id="rId13"/>
    <p:sldId id="269" r:id="rId14"/>
    <p:sldId id="276" r:id="rId15"/>
    <p:sldId id="277" r:id="rId16"/>
    <p:sldId id="279" r:id="rId17"/>
    <p:sldId id="290" r:id="rId18"/>
    <p:sldId id="270" r:id="rId19"/>
    <p:sldId id="278" r:id="rId20"/>
    <p:sldId id="281" r:id="rId21"/>
    <p:sldId id="292" r:id="rId22"/>
    <p:sldId id="272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DEDE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83"/>
    <p:restoredTop sz="95313"/>
  </p:normalViewPr>
  <p:slideViewPr>
    <p:cSldViewPr snapToGrid="0" snapToObjects="1" showGuides="1">
      <p:cViewPr varScale="1">
        <p:scale>
          <a:sx n="84" d="100"/>
          <a:sy n="84" d="100"/>
        </p:scale>
        <p:origin x="1402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>
                <a:alpha val="95000"/>
              </a:schemeClr>
            </a:solidFill>
            <a:ln>
              <a:noFill/>
            </a:ln>
            <a:effectLst/>
          </c:spPr>
          <c:cat>
            <c:numRef>
              <c:f>工作表1!$A$2:$A$6</c:f>
              <c:numCache>
                <c:formatCode>m/d/yy</c:formatCode>
                <c:ptCount val="5"/>
                <c:pt idx="0" c:formatCode="m/d/yy">
                  <c:v>42009</c:v>
                </c:pt>
                <c:pt idx="1" c:formatCode="m/d/yy">
                  <c:v>42010</c:v>
                </c:pt>
                <c:pt idx="2" c:formatCode="m/d/yy">
                  <c:v>42011</c:v>
                </c:pt>
                <c:pt idx="3" c:formatCode="m/d/yy">
                  <c:v>42012</c:v>
                </c:pt>
                <c:pt idx="4" c:formatCode="m/d/yy">
                  <c:v>42013</c:v>
                </c:pt>
              </c:numCache>
            </c:numRef>
          </c:cat>
          <c:val>
            <c:numRef>
              <c:f>工作表1!$B$2:$B$6</c:f>
              <c:numCache>
                <c:formatCode>General</c:formatCode>
                <c:ptCount val="5"/>
                <c:pt idx="0" c:formatCode="General">
                  <c:v>10</c:v>
                </c:pt>
                <c:pt idx="1" c:formatCode="General">
                  <c:v>12</c:v>
                </c:pt>
                <c:pt idx="2" c:formatCode="General">
                  <c:v>15</c:v>
                </c:pt>
                <c:pt idx="3" c:formatCode="General">
                  <c:v>20</c:v>
                </c:pt>
                <c:pt idx="4" c:formatCode="General">
                  <c:v>40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65000"/>
                <a:alpha val="49000"/>
              </a:schemeClr>
            </a:solidFill>
            <a:ln>
              <a:noFill/>
            </a:ln>
            <a:effectLst/>
          </c:spPr>
          <c:cat>
            <c:numRef>
              <c:f>工作表1!$A$2:$A$6</c:f>
              <c:numCache>
                <c:formatCode>m/d/yy</c:formatCode>
                <c:ptCount val="5"/>
                <c:pt idx="0" c:formatCode="m/d/yy">
                  <c:v>42009</c:v>
                </c:pt>
                <c:pt idx="1" c:formatCode="m/d/yy">
                  <c:v>42010</c:v>
                </c:pt>
                <c:pt idx="2" c:formatCode="m/d/yy">
                  <c:v>42011</c:v>
                </c:pt>
                <c:pt idx="3" c:formatCode="m/d/yy">
                  <c:v>42012</c:v>
                </c:pt>
                <c:pt idx="4" c:formatCode="m/d/yy">
                  <c:v>42013</c:v>
                </c:pt>
              </c:numCache>
            </c:numRef>
          </c:cat>
          <c:val>
            <c:numRef>
              <c:f>工作表1!$C$2:$C$6</c:f>
              <c:numCache>
                <c:formatCode>General</c:formatCode>
                <c:ptCount val="5"/>
                <c:pt idx="0" c:formatCode="General">
                  <c:v>12</c:v>
                </c:pt>
                <c:pt idx="1" c:formatCode="General">
                  <c:v>15</c:v>
                </c:pt>
                <c:pt idx="2" c:formatCode="General">
                  <c:v>20</c:v>
                </c:pt>
                <c:pt idx="3" c:formatCode="General">
                  <c:v>30</c:v>
                </c:pt>
                <c:pt idx="4" c:formatCode="General">
                  <c:v>70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3901184"/>
        <c:axId val="44430400"/>
      </c:areaChart>
      <c:dateAx>
        <c:axId val="63901184"/>
        <c:scaling>
          <c:orientation val="minMax"/>
        </c:scaling>
        <c:delete val="0"/>
        <c:axPos val="b"/>
        <c:numFmt formatCode="m/d/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FZQingKeBenYueSongS-R-GB" charset="0"/>
                <a:ea typeface="FZQingKeBenYueSongS-R-GB" charset="0"/>
                <a:cs typeface="FZQingKeBenYueSongS-R-GB" charset="0"/>
              </a:defRPr>
            </a:pPr>
          </a:p>
        </c:txPr>
        <c:crossAx val="44430400"/>
        <c:crosses val="autoZero"/>
        <c:auto val="1"/>
        <c:lblOffset val="100"/>
        <c:baseTimeUnit val="days"/>
      </c:dateAx>
      <c:valAx>
        <c:axId val="444304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spPr>
          <a:ln>
            <a:noFill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/>
            </a:pPr>
          </a:p>
        </c:txPr>
        <c:crossAx val="63901184"/>
        <c:crosses val="autoZero"/>
        <c:crossBetween val="midCat"/>
      </c:valAx>
      <c:spPr>
        <a:noFill/>
        <a:ln w="25400"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cat>
            <c:numRef>
              <c:f>工作表1!$A$2:$A$7</c:f>
              <c:numCache>
                <c:formatCode>General</c:formatCode>
                <c:ptCount val="6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</c:numCache>
            </c:numRef>
          </c:cat>
          <c:val>
            <c:numRef>
              <c:f>工作表1!$B$2:$B$7</c:f>
              <c:numCache>
                <c:formatCode>General</c:formatCode>
                <c:ptCount val="6"/>
                <c:pt idx="0" c:formatCode="General">
                  <c:v>4.3</c:v>
                </c:pt>
                <c:pt idx="1" c:formatCode="General">
                  <c:v>2.5</c:v>
                </c:pt>
                <c:pt idx="2" c:formatCode="General">
                  <c:v>3.5</c:v>
                </c:pt>
                <c:pt idx="3" c:formatCode="General">
                  <c:v>4.5</c:v>
                </c:pt>
                <c:pt idx="4" c:formatCode="General">
                  <c:v>4.1</c:v>
                </c:pt>
                <c:pt idx="5" c:formatCode="General">
                  <c:v>4.26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bg1">
                  <a:lumMod val="75000"/>
                  <a:alpha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工作表1!$A$2:$A$7</c:f>
              <c:numCache>
                <c:formatCode>General</c:formatCode>
                <c:ptCount val="6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</c:numCache>
            </c:numRef>
          </c:cat>
          <c:val>
            <c:numRef>
              <c:f>工作表1!$C$2:$C$7</c:f>
              <c:numCache>
                <c:formatCode>General</c:formatCode>
                <c:ptCount val="6"/>
                <c:pt idx="0" c:formatCode="General">
                  <c:v>2.4</c:v>
                </c:pt>
                <c:pt idx="1" c:formatCode="General">
                  <c:v>4.4</c:v>
                </c:pt>
                <c:pt idx="2" c:formatCode="General">
                  <c:v>1.8</c:v>
                </c:pt>
                <c:pt idx="3" c:formatCode="General">
                  <c:v>2.8</c:v>
                </c:pt>
                <c:pt idx="4" c:formatCode="General">
                  <c:v>2.5</c:v>
                </c:pt>
                <c:pt idx="5" c:formatCode="General">
                  <c:v>2.36</c:v>
                </c:pt>
              </c:numCache>
            </c:numRef>
          </c:val>
          <c:smooth val="1"/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  <a:effectLst/>
          </c:spPr>
          <c:marker>
            <c:symbol val="none"/>
          </c:marker>
          <c:cat>
            <c:numRef>
              <c:f>工作表1!$A$2:$A$7</c:f>
              <c:numCache>
                <c:formatCode>General</c:formatCode>
                <c:ptCount val="6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</c:numCache>
            </c:numRef>
          </c:cat>
          <c:val>
            <c:numRef>
              <c:f>工作表1!$D$2:$D$7</c:f>
              <c:numCache>
                <c:formatCode>General</c:formatCode>
                <c:ptCount val="6"/>
                <c:pt idx="0" c:formatCode="General">
                  <c:v>2</c:v>
                </c:pt>
                <c:pt idx="1" c:formatCode="General">
                  <c:v>2</c:v>
                </c:pt>
                <c:pt idx="2" c:formatCode="General">
                  <c:v>3</c:v>
                </c:pt>
                <c:pt idx="3" c:formatCode="General">
                  <c:v>5</c:v>
                </c:pt>
                <c:pt idx="4" c:formatCode="General">
                  <c:v>5.5</c:v>
                </c:pt>
                <c:pt idx="5" c:formatCode="General">
                  <c:v>6.5</c:v>
                </c:pt>
              </c:numCache>
            </c:numRef>
          </c:val>
          <c:smooth val="1"/>
        </c:ser>
        <c:dLbls>
          <c:dLblPos val="r"/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1"/>
        <c:axId val="63835136"/>
        <c:axId val="47801472"/>
      </c:lineChart>
      <c:catAx>
        <c:axId val="63835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7801472"/>
        <c:crosses val="autoZero"/>
        <c:auto val="1"/>
        <c:lblAlgn val="ctr"/>
        <c:lblOffset val="100"/>
        <c:tickMarkSkip val="1"/>
        <c:noMultiLvlLbl val="0"/>
      </c:catAx>
      <c:valAx>
        <c:axId val="478014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spPr>
          <a:ln>
            <a:noFill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/>
            </a:pPr>
          </a:p>
        </c:txPr>
        <c:crossAx val="638351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 c:formatCode="General">
                  <c:v>4.3</c:v>
                </c:pt>
                <c:pt idx="1" c:formatCode="General">
                  <c:v>2.5</c:v>
                </c:pt>
                <c:pt idx="2" c:formatCode="General">
                  <c:v>3.5</c:v>
                </c:pt>
                <c:pt idx="3" c:formatCode="General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 c:formatCode="General">
                  <c:v>2.4</c:v>
                </c:pt>
                <c:pt idx="1" c:formatCode="General">
                  <c:v>4.4</c:v>
                </c:pt>
                <c:pt idx="2" c:formatCode="General">
                  <c:v>1.8</c:v>
                </c:pt>
                <c:pt idx="3" c:formatCode="General">
                  <c:v>2.8</c:v>
                </c:pt>
              </c:numCache>
            </c:numRef>
          </c:val>
        </c:ser>
        <c:dLbls>
          <c:dLblPos val="outEnd"/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2940032"/>
        <c:axId val="92440832"/>
      </c:barChart>
      <c:catAx>
        <c:axId val="112940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2440832"/>
        <c:crosses val="autoZero"/>
        <c:auto val="1"/>
        <c:lblAlgn val="ctr"/>
        <c:lblOffset val="100"/>
        <c:tickMarkSkip val="1"/>
        <c:noMultiLvlLbl val="0"/>
      </c:catAx>
      <c:valAx>
        <c:axId val="924408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spPr>
          <a:ln>
            <a:noFill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/>
            </a:pPr>
          </a:p>
        </c:txPr>
        <c:crossAx val="1129400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 c:formatCode="General">
                  <c:v>4.3</c:v>
                </c:pt>
                <c:pt idx="1" c:formatCode="General">
                  <c:v>2.5</c:v>
                </c:pt>
                <c:pt idx="2" c:formatCode="General">
                  <c:v>3.5</c:v>
                </c:pt>
                <c:pt idx="3" c:formatCode="General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 c:formatCode="General">
                  <c:v>2.4</c:v>
                </c:pt>
                <c:pt idx="1" c:formatCode="General">
                  <c:v>4.4</c:v>
                </c:pt>
                <c:pt idx="2" c:formatCode="General">
                  <c:v>1.8</c:v>
                </c:pt>
                <c:pt idx="3" c:formatCode="General">
                  <c:v>2.8</c:v>
                </c:pt>
              </c:numCache>
            </c:numRef>
          </c:val>
        </c:ser>
        <c:dLbls>
          <c:dLblPos val="outEnd"/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12946688"/>
        <c:axId val="92408064"/>
      </c:barChart>
      <c:catAx>
        <c:axId val="1129466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2408064"/>
        <c:crosses val="autoZero"/>
        <c:auto val="1"/>
        <c:lblAlgn val="ctr"/>
        <c:lblOffset val="100"/>
        <c:tickMarkSkip val="1"/>
        <c:noMultiLvlLbl val="0"/>
      </c:catAx>
      <c:valAx>
        <c:axId val="9240806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spPr>
          <a:ln>
            <a:noFill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/>
            </a:pPr>
          </a:p>
        </c:txPr>
        <c:crossAx val="1129466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8BD85A-FF0E-42D8-933D-A6DC6305364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C10D63-7D56-4687-AC7F-C18CB57CA7D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microsoft.com/office/2007/relationships/hdphoto" Target="../media/hdphoto1.wdp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jpe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microsoft.com/office/2007/relationships/hdphoto" Target="../media/hdphoto8.wdp"/><Relationship Id="rId7" Type="http://schemas.openxmlformats.org/officeDocument/2006/relationships/image" Target="../media/image16.png"/><Relationship Id="rId6" Type="http://schemas.microsoft.com/office/2007/relationships/hdphoto" Target="../media/hdphoto7.wdp"/><Relationship Id="rId5" Type="http://schemas.openxmlformats.org/officeDocument/2006/relationships/image" Target="../media/image15.jpeg"/><Relationship Id="rId4" Type="http://schemas.openxmlformats.org/officeDocument/2006/relationships/image" Target="../media/image14.png"/><Relationship Id="rId3" Type="http://schemas.openxmlformats.org/officeDocument/2006/relationships/image" Target="../media/image6.png"/><Relationship Id="rId2" Type="http://schemas.openxmlformats.org/officeDocument/2006/relationships/image" Target="../media/image13.jpeg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hdphoto9.wdp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chart" Target="../charts/chart1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chart" Target="../charts/chart2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chart" Target="../charts/chart4.xml"/><Relationship Id="rId1" Type="http://schemas.openxmlformats.org/officeDocument/2006/relationships/chart" Target="../charts/chart3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microsoft.com/office/2007/relationships/hdphoto" Target="../media/hdphoto10.wdp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3.emf"/><Relationship Id="rId4" Type="http://schemas.openxmlformats.org/officeDocument/2006/relationships/image" Target="../media/image22.emf"/><Relationship Id="rId3" Type="http://schemas.openxmlformats.org/officeDocument/2006/relationships/image" Target="../media/image21.emf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6.emf"/><Relationship Id="rId5" Type="http://schemas.openxmlformats.org/officeDocument/2006/relationships/image" Target="../media/image25.emf"/><Relationship Id="rId4" Type="http://schemas.openxmlformats.org/officeDocument/2006/relationships/image" Target="../media/image23.emf"/><Relationship Id="rId3" Type="http://schemas.openxmlformats.org/officeDocument/2006/relationships/image" Target="../media/image24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hdphoto11.wdp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hdphoto2.wdp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hdphoto3.wdp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microsoft.com/office/2007/relationships/hdphoto" Target="../media/hdphoto4.wdp"/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microsoft.com/office/2007/relationships/hdphoto" Target="../media/hdphoto5.wdp"/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microsoft.com/office/2007/relationships/hdphoto" Target="../media/hdphoto6.wdp"/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PaintBrush/>
                    </a14:imgEffect>
                    <a14:imgEffect>
                      <a14:brightnessContrast bright="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839" y="1"/>
            <a:ext cx="7217228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0067" y="351472"/>
            <a:ext cx="2781300" cy="5972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461205"/>
            <a:ext cx="575188" cy="2867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452" y="262707"/>
            <a:ext cx="1371598" cy="68371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58329" y="262707"/>
            <a:ext cx="4357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itchFamily="2" charset="-122"/>
                <a:ea typeface="禹卫书法行书简体&#10;" pitchFamily="2" charset="-122"/>
                <a:cs typeface="yuweij Medium" charset="0"/>
              </a:rPr>
              <a:t>天人合一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552459" y="2751602"/>
            <a:ext cx="3720143" cy="273921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5400" dirty="0" smtClean="0">
                <a:latin typeface="禹卫书法行书简体&#10;" pitchFamily="2" charset="-122"/>
                <a:ea typeface="禹卫书法行书简体&#10;" pitchFamily="2" charset="-122"/>
                <a:cs typeface="yuweij Medium" charset="0"/>
              </a:rPr>
              <a:t>天人合一</a:t>
            </a:r>
            <a:endParaRPr lang="zh-CN" altLang="en-US" sz="5400" dirty="0" smtClean="0">
              <a:latin typeface="禹卫书法行书简体&#10;" pitchFamily="2" charset="-122"/>
              <a:ea typeface="禹卫书法行书简体&#10;" pitchFamily="2" charset="-122"/>
              <a:cs typeface="yuweij Medium" charset="0"/>
            </a:endParaRPr>
          </a:p>
          <a:p>
            <a:endParaRPr lang="zh-CN" altLang="en-US" sz="12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endParaRPr lang="zh-CN" altLang="en-US" sz="12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endParaRPr lang="zh-CN" altLang="en-US" sz="12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endParaRPr lang="zh-CN" altLang="en-US" sz="12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400" dirty="0">
                <a:latin typeface="FZQingKeBenYueSongS-R-GB" charset="0"/>
                <a:ea typeface="FZQingKeBenYueSongS-R-GB" charset="0"/>
                <a:cs typeface="FZQingKeBenYueSongS-R-GB" charset="0"/>
              </a:rPr>
              <a:t>天 下 皆 知 美 之 为 美 ， 斯 恶 已 </a:t>
            </a:r>
            <a:endParaRPr lang="zh-CN" altLang="en-US" sz="14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4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皆 </a:t>
            </a:r>
            <a:r>
              <a:rPr lang="zh-CN" altLang="en-US" sz="1400" dirty="0">
                <a:latin typeface="FZQingKeBenYueSongS-R-GB" charset="0"/>
                <a:ea typeface="FZQingKeBenYueSongS-R-GB" charset="0"/>
                <a:cs typeface="FZQingKeBenYueSongS-R-GB" charset="0"/>
              </a:rPr>
              <a:t>知 善 之 为 善 ， 斯 不 善 已 </a:t>
            </a:r>
            <a:endParaRPr lang="zh-CN" altLang="en-US" sz="14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400" dirty="0">
                <a:latin typeface="FZQingKeBenYueSongS-R-GB" charset="0"/>
                <a:ea typeface="FZQingKeBenYueSongS-R-GB" charset="0"/>
                <a:cs typeface="FZQingKeBenYueSongS-R-GB" charset="0"/>
              </a:rPr>
              <a:t>有 无 相 生 ， 难 易 相 成 ， 长 短 相 形 </a:t>
            </a:r>
            <a:endParaRPr lang="zh-CN" altLang="en-US" sz="14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4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高 </a:t>
            </a:r>
            <a:r>
              <a:rPr lang="zh-CN" altLang="en-US" sz="1400" dirty="0">
                <a:latin typeface="FZQingKeBenYueSongS-R-GB" charset="0"/>
                <a:ea typeface="FZQingKeBenYueSongS-R-GB" charset="0"/>
                <a:cs typeface="FZQingKeBenYueSongS-R-GB" charset="0"/>
              </a:rPr>
              <a:t>下 相 盈 ， 音 声 相 和 ， 前 后 相 随 </a:t>
            </a:r>
            <a:endParaRPr lang="zh-CN" altLang="en-US" sz="14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400" dirty="0">
                <a:latin typeface="FZQingKeBenYueSongS-R-GB" charset="0"/>
                <a:ea typeface="FZQingKeBenYueSongS-R-GB" charset="0"/>
                <a:cs typeface="FZQingKeBenYueSongS-R-GB" charset="0"/>
              </a:rPr>
              <a:t>恒 也 </a:t>
            </a:r>
            <a:endParaRPr lang="zh-CN" altLang="en-US" sz="14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87594" y="1369426"/>
            <a:ext cx="5750860" cy="55035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461205"/>
            <a:ext cx="575188" cy="28671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 flipH="1" flipV="1">
            <a:off x="666051" y="1610437"/>
            <a:ext cx="6285750" cy="45226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452" y="262707"/>
            <a:ext cx="1371598" cy="68371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58329" y="262707"/>
            <a:ext cx="4357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itchFamily="2" charset="-122"/>
                <a:ea typeface="禹卫书法行书简体&#10;" pitchFamily="2" charset="-122"/>
                <a:cs typeface="yuweij Medium" charset="0"/>
              </a:rPr>
              <a:t>天人合一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8926" y="1972235"/>
            <a:ext cx="7623721" cy="416089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2957" t="944" r="5533" b="9657"/>
          <a:stretch>
            <a:fillRect/>
          </a:stretch>
        </p:blipFill>
        <p:spPr>
          <a:xfrm>
            <a:off x="5300789" y="2205317"/>
            <a:ext cx="4758029" cy="281694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300789" y="2205316"/>
            <a:ext cx="4758030" cy="2816946"/>
          </a:xfrm>
          <a:prstGeom prst="rect">
            <a:avLst/>
          </a:prstGeom>
          <a:solidFill>
            <a:schemeClr val="tx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Photocopy trans="30000" detail="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18433" y="3111436"/>
            <a:ext cx="1004705" cy="1004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942218" y="1408670"/>
            <a:ext cx="18473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kumimoji="1" lang="zh-CN" altLang="en-US" sz="4400" dirty="0" smtClean="0">
              <a:solidFill>
                <a:schemeClr val="tx1">
                  <a:lumMod val="95000"/>
                  <a:lumOff val="5000"/>
                </a:schemeClr>
              </a:solidFill>
              <a:latin typeface="禹卫书法行书简体&#10;" pitchFamily="2" charset="-122"/>
              <a:ea typeface="禹卫书法行书简体&#10;" pitchFamily="2" charset="-122"/>
              <a:cs typeface="yuweij Medium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19795" y="1341987"/>
            <a:ext cx="63524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400" dirty="0" smtClean="0">
                <a:latin typeface="+mj-ea"/>
                <a:ea typeface="+mj-ea"/>
                <a:cs typeface="yuweij Medium" charset="0"/>
              </a:rPr>
              <a:t>项目标题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82658" y="2178111"/>
            <a:ext cx="56266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FZQingKeBenYueSongS-R-GB" charset="0"/>
                <a:ea typeface="FZQingKeBenYueSongS-R-GB" charset="0"/>
                <a:cs typeface="FZQingKeBenYueSongS-R-GB" charset="0"/>
              </a:rPr>
              <a:t>天 下 皆 知 美 之 为 美 ， 斯 恶 </a:t>
            </a:r>
            <a:r>
              <a:rPr lang="zh-CN" altLang="en-US" sz="1400">
                <a:latin typeface="FZQingKeBenYueSongS-R-GB" charset="0"/>
                <a:ea typeface="FZQingKeBenYueSongS-R-GB" charset="0"/>
                <a:cs typeface="FZQingKeBenYueSongS-R-GB" charset="0"/>
              </a:rPr>
              <a:t>已 </a:t>
            </a:r>
            <a:r>
              <a:rPr lang="zh-CN" altLang="en-US" sz="140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；皆 </a:t>
            </a:r>
            <a:r>
              <a:rPr lang="zh-CN" altLang="en-US" sz="1400" dirty="0">
                <a:latin typeface="FZQingKeBenYueSongS-R-GB" charset="0"/>
                <a:ea typeface="FZQingKeBenYueSongS-R-GB" charset="0"/>
                <a:cs typeface="FZQingKeBenYueSongS-R-GB" charset="0"/>
              </a:rPr>
              <a:t>知 善 之 为 善 ， 斯 不 善 已 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969804" y="3183869"/>
            <a:ext cx="252391" cy="2958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halkSketch/>
                    </a14:imgEffect>
                    <a14:imgEffect>
                      <a14:brightnessContrast bright="54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86037" y="2628900"/>
            <a:ext cx="7019925" cy="4229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58329" y="262707"/>
            <a:ext cx="4357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itchFamily="2" charset="-122"/>
                <a:ea typeface="禹卫书法行书简体&#10;" pitchFamily="2" charset="-122"/>
                <a:cs typeface="yuweij Medium" charset="0"/>
              </a:rPr>
              <a:t>项目标题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126014" y="2501905"/>
            <a:ext cx="8905103" cy="293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禹卫书法行书简体&#10;" pitchFamily="2" charset="-122"/>
                <a:ea typeface="禹卫书法行书简体&#10;" pitchFamily="2" charset="-122"/>
                <a:cs typeface="yuweij Medium" charset="0"/>
              </a:rPr>
              <a:t>天 地 不 仁 ， 以 万 物 为 刍 狗 </a:t>
            </a:r>
            <a:r>
              <a:rPr lang="zh-CN" altLang="en-US" sz="2000" dirty="0" smtClean="0">
                <a:latin typeface="禹卫书法行书简体&#10;" pitchFamily="2" charset="-122"/>
                <a:ea typeface="禹卫书法行书简体&#10;" pitchFamily="2" charset="-122"/>
                <a:cs typeface="yuweij Medium" charset="0"/>
              </a:rPr>
              <a:t>  </a:t>
            </a:r>
            <a:endParaRPr lang="zh-CN" altLang="en-US" sz="2000" dirty="0" smtClean="0">
              <a:latin typeface="禹卫书法行书简体&#10;" pitchFamily="2" charset="-122"/>
              <a:ea typeface="禹卫书法行书简体&#10;" pitchFamily="2" charset="-122"/>
              <a:cs typeface="yuweij Medium" charset="0"/>
            </a:endParaRPr>
          </a:p>
          <a:p>
            <a:r>
              <a:rPr lang="zh-CN" altLang="en-US" sz="2000" dirty="0" smtClean="0">
                <a:latin typeface="禹卫书法行书简体&#10;" pitchFamily="2" charset="-122"/>
                <a:ea typeface="禹卫书法行书简体&#10;" pitchFamily="2" charset="-122"/>
                <a:cs typeface="yuweij Medium" charset="0"/>
              </a:rPr>
              <a:t>圣 </a:t>
            </a:r>
            <a:r>
              <a:rPr lang="zh-CN" altLang="en-US" sz="2000" dirty="0">
                <a:latin typeface="禹卫书法行书简体&#10;" pitchFamily="2" charset="-122"/>
                <a:ea typeface="禹卫书法行书简体&#10;" pitchFamily="2" charset="-122"/>
                <a:cs typeface="yuweij Medium" charset="0"/>
              </a:rPr>
              <a:t>人 不 仁 ， 以 百 姓 为 刍 </a:t>
            </a:r>
            <a:r>
              <a:rPr lang="zh-CN" altLang="en-US" sz="2000" dirty="0" smtClean="0">
                <a:latin typeface="禹卫书法行书简体&#10;" pitchFamily="2" charset="-122"/>
                <a:ea typeface="禹卫书法行书简体&#10;" pitchFamily="2" charset="-122"/>
                <a:cs typeface="yuweij Medium" charset="0"/>
              </a:rPr>
              <a:t>狗</a:t>
            </a:r>
            <a:endParaRPr lang="zh-CN" altLang="en-US" sz="2000" dirty="0" smtClean="0">
              <a:latin typeface="禹卫书法行书简体&#10;" pitchFamily="2" charset="-122"/>
              <a:ea typeface="禹卫书法行书简体&#10;" pitchFamily="2" charset="-122"/>
              <a:cs typeface="yuweij Medium" charset="0"/>
            </a:endParaRPr>
          </a:p>
          <a:p>
            <a:endParaRPr lang="zh-CN" altLang="en-US" sz="12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endParaRPr lang="zh-CN" altLang="en-US" sz="11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ja-JP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上 善 若 水 。</a:t>
            </a:r>
            <a:endParaRPr lang="ja-JP" altLang="en-US" sz="11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水 善 利 万 物 而 不 争 </a:t>
            </a:r>
            <a:r>
              <a:rPr lang="zh-CN" altLang="en-US" sz="11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，处 </a:t>
            </a:r>
            <a:r>
              <a:rPr lang="zh-CN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众 人 之 所 恶 ， 故 几 于 道 。</a:t>
            </a:r>
            <a:endParaRPr lang="zh-CN" altLang="en-US" sz="11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居 善 地 ， 心 善 渊 ， 与 善 仁 </a:t>
            </a:r>
            <a:r>
              <a:rPr lang="zh-CN" altLang="en-US" sz="11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</a:t>
            </a:r>
            <a:r>
              <a:rPr lang="ja-JP" altLang="en-US" sz="11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言 </a:t>
            </a:r>
            <a:r>
              <a:rPr lang="ja-JP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善 信 ， 政 善 治 ， 事 善 能 ，</a:t>
            </a:r>
            <a:endParaRPr lang="ja-JP" altLang="en-US" sz="11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动 善 时 。 夫 唯 不 争 ， 故 无 尤 。 </a:t>
            </a:r>
            <a:r>
              <a:rPr lang="ja-JP" altLang="en-US" sz="11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上 </a:t>
            </a:r>
            <a:r>
              <a:rPr lang="ja-JP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善 若 水 。</a:t>
            </a:r>
            <a:endParaRPr lang="ja-JP" altLang="en-US" sz="11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水 善 利 万 物 而 不 争 </a:t>
            </a:r>
            <a:r>
              <a:rPr lang="zh-CN" altLang="en-US" sz="11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，处 </a:t>
            </a:r>
            <a:r>
              <a:rPr lang="zh-CN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众 人 之 所 恶 ， 故 几 于 道 。</a:t>
            </a:r>
            <a:endParaRPr lang="zh-CN" altLang="en-US" sz="11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居 善 地 ， 心 善 渊 ， 与 善 仁 </a:t>
            </a:r>
            <a:r>
              <a:rPr lang="zh-CN" altLang="en-US" sz="11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</a:t>
            </a:r>
            <a:r>
              <a:rPr lang="ja-JP" altLang="en-US" sz="11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言 </a:t>
            </a:r>
            <a:r>
              <a:rPr lang="ja-JP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善 信 ， 政 善 治 ， 事 善 能 ，</a:t>
            </a:r>
            <a:endParaRPr lang="ja-JP" altLang="en-US" sz="11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动 善 时 。 夫 唯 不 争 ， 故 无 尤 </a:t>
            </a:r>
            <a:r>
              <a:rPr lang="zh-CN" altLang="en-US" sz="11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</a:t>
            </a:r>
            <a:endParaRPr lang="zh-CN" altLang="en-US" sz="11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1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水 </a:t>
            </a:r>
            <a:r>
              <a:rPr lang="zh-CN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善 利 万 物 而 不 争 ，处 众 人 之 所 恶 ， 故 几 于 道 。</a:t>
            </a:r>
            <a:endParaRPr lang="zh-CN" altLang="en-US" sz="11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居 善 地 ， 心 善 渊 ， 与 善 仁 ，</a:t>
            </a:r>
            <a:r>
              <a:rPr lang="ja-JP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言 善 信 ， 政 善 治 ， 事 善 能 ，</a:t>
            </a:r>
            <a:endParaRPr lang="ja-JP" altLang="en-US" sz="11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动 善 时 。 夫 唯 不 争 ， 故 无 尤 。 </a:t>
            </a:r>
            <a:r>
              <a:rPr lang="ja-JP" altLang="en-US" sz="1100" dirty="0">
                <a:latin typeface="FZQingKeBenYueSongS-R-GB" charset="0"/>
                <a:ea typeface="FZQingKeBenYueSongS-R-GB" charset="0"/>
                <a:cs typeface="FZQingKeBenYueSongS-R-GB" charset="0"/>
              </a:rPr>
              <a:t>上 善 若 水 </a:t>
            </a:r>
            <a:r>
              <a:rPr lang="ja-JP" altLang="en-US" sz="11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</a:t>
            </a:r>
            <a:endParaRPr lang="zh-CN" altLang="en-US" sz="12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endParaRPr lang="zh-CN" altLang="en-US" sz="12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</p:txBody>
      </p:sp>
      <p:graphicFrame>
        <p:nvGraphicFramePr>
          <p:cNvPr id="2" name="图表 1"/>
          <p:cNvGraphicFramePr/>
          <p:nvPr/>
        </p:nvGraphicFramePr>
        <p:xfrm>
          <a:off x="575188" y="2188599"/>
          <a:ext cx="5520812" cy="32525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61205"/>
            <a:ext cx="575188" cy="2867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452" y="262707"/>
            <a:ext cx="1371598" cy="6837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58329" y="262707"/>
            <a:ext cx="4357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itchFamily="2" charset="-122"/>
                <a:ea typeface="禹卫书法行书简体&#10;" pitchFamily="2" charset="-122"/>
                <a:cs typeface="yuweij Medium" charset="0"/>
              </a:rPr>
              <a:t>项目标题</a:t>
            </a:r>
          </a:p>
        </p:txBody>
      </p:sp>
      <p:graphicFrame>
        <p:nvGraphicFramePr>
          <p:cNvPr id="6" name="图表 5"/>
          <p:cNvGraphicFramePr/>
          <p:nvPr/>
        </p:nvGraphicFramePr>
        <p:xfrm>
          <a:off x="3704897" y="1492467"/>
          <a:ext cx="7677807" cy="41515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942666" y="1798545"/>
            <a:ext cx="2031325" cy="35394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           </a:t>
            </a:r>
            <a:r>
              <a:rPr lang="zh-CN" altLang="en-US" sz="2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孔 </a:t>
            </a:r>
            <a:r>
              <a:rPr lang="zh-CN" altLang="en-US" sz="2000" dirty="0">
                <a:latin typeface="FZQingKeBenYueSongS-R-GB" charset="0"/>
                <a:ea typeface="FZQingKeBenYueSongS-R-GB" charset="0"/>
                <a:cs typeface="FZQingKeBenYueSongS-R-GB" charset="0"/>
              </a:rPr>
              <a:t>德 之 容 </a:t>
            </a:r>
            <a:endParaRPr lang="zh-CN" altLang="en-US" sz="20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FZQingKeBenYueSongS-R-GB" charset="0"/>
                <a:ea typeface="FZQingKeBenYueSongS-R-GB" charset="0"/>
                <a:cs typeface="FZQingKeBenYueSongS-R-GB" charset="0"/>
              </a:rPr>
              <a:t> </a:t>
            </a:r>
            <a:r>
              <a:rPr lang="en-US" altLang="zh-CN" sz="2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                          </a:t>
            </a:r>
            <a:r>
              <a:rPr lang="zh-CN" altLang="en-US" sz="2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惟 </a:t>
            </a:r>
            <a:r>
              <a:rPr lang="zh-CN" altLang="en-US" sz="2000" dirty="0">
                <a:latin typeface="FZQingKeBenYueSongS-R-GB" charset="0"/>
                <a:ea typeface="FZQingKeBenYueSongS-R-GB" charset="0"/>
                <a:cs typeface="FZQingKeBenYueSongS-R-GB" charset="0"/>
              </a:rPr>
              <a:t>道 是 从 </a:t>
            </a:r>
            <a:endParaRPr lang="zh-CN" altLang="en-US" sz="20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FZQingKeBenYueSongS-R-GB" charset="0"/>
                <a:ea typeface="FZQingKeBenYueSongS-R-GB" charset="0"/>
                <a:cs typeface="FZQingKeBenYueSongS-R-GB" charset="0"/>
              </a:rPr>
              <a:t>道 之 为 物 </a:t>
            </a:r>
            <a:endParaRPr lang="zh-CN" altLang="en-US" sz="20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           </a:t>
            </a:r>
            <a:r>
              <a:rPr lang="zh-CN" altLang="en-US" sz="2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惟 </a:t>
            </a:r>
            <a:r>
              <a:rPr lang="zh-CN" altLang="en-US" sz="2000" dirty="0">
                <a:latin typeface="FZQingKeBenYueSongS-R-GB" charset="0"/>
                <a:ea typeface="FZQingKeBenYueSongS-R-GB" charset="0"/>
                <a:cs typeface="FZQingKeBenYueSongS-R-GB" charset="0"/>
              </a:rPr>
              <a:t>恍 惟 惚 </a:t>
            </a:r>
            <a:endParaRPr kumimoji="1" lang="zh-CN" altLang="en-US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FZQingKeBenYueSongS-R-GB" charset="0"/>
              <a:ea typeface="FZQingKeBenYueSongS-R-GB" charset="0"/>
              <a:cs typeface="FZQingKeBenYueSongS-R-GB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61205"/>
            <a:ext cx="575188" cy="28671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452" y="262707"/>
            <a:ext cx="1371598" cy="6837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alphaModFix amt="50000"/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452" y="688290"/>
            <a:ext cx="6094360" cy="619132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958329" y="262707"/>
            <a:ext cx="4357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itchFamily="2" charset="-122"/>
                <a:ea typeface="禹卫书法行书简体&#10;" pitchFamily="2" charset="-122"/>
                <a:cs typeface="yuweij Medium" charset="0"/>
              </a:rPr>
              <a:t>项目标题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61205"/>
            <a:ext cx="575188" cy="28671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452" y="262707"/>
            <a:ext cx="1371598" cy="683714"/>
          </a:xfrm>
          <a:prstGeom prst="rect">
            <a:avLst/>
          </a:prstGeom>
        </p:spPr>
      </p:pic>
      <p:grpSp>
        <p:nvGrpSpPr>
          <p:cNvPr id="20" name="组 19"/>
          <p:cNvGrpSpPr/>
          <p:nvPr/>
        </p:nvGrpSpPr>
        <p:grpSpPr>
          <a:xfrm>
            <a:off x="4583574" y="3190484"/>
            <a:ext cx="205580" cy="357763"/>
            <a:chOff x="6979532" y="1689904"/>
            <a:chExt cx="405114" cy="70500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" name="椭圆 5"/>
            <p:cNvSpPr/>
            <p:nvPr/>
          </p:nvSpPr>
          <p:spPr>
            <a:xfrm>
              <a:off x="6979532" y="1689904"/>
              <a:ext cx="405114" cy="4051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" name="三角形 18"/>
            <p:cNvSpPr/>
            <p:nvPr/>
          </p:nvSpPr>
          <p:spPr>
            <a:xfrm flipV="1">
              <a:off x="7018098" y="2015504"/>
              <a:ext cx="327985" cy="37940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1" name="组 20"/>
          <p:cNvGrpSpPr/>
          <p:nvPr/>
        </p:nvGrpSpPr>
        <p:grpSpPr>
          <a:xfrm>
            <a:off x="4034535" y="3747184"/>
            <a:ext cx="205580" cy="357763"/>
            <a:chOff x="6979534" y="1689904"/>
            <a:chExt cx="405114" cy="70500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" name="椭圆 21"/>
            <p:cNvSpPr/>
            <p:nvPr/>
          </p:nvSpPr>
          <p:spPr>
            <a:xfrm>
              <a:off x="6979534" y="1689904"/>
              <a:ext cx="405114" cy="4051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" name="三角形 22"/>
            <p:cNvSpPr/>
            <p:nvPr/>
          </p:nvSpPr>
          <p:spPr>
            <a:xfrm flipV="1">
              <a:off x="7018098" y="2015504"/>
              <a:ext cx="327985" cy="37940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4" name="组 23"/>
          <p:cNvGrpSpPr/>
          <p:nvPr/>
        </p:nvGrpSpPr>
        <p:grpSpPr>
          <a:xfrm>
            <a:off x="5101335" y="4397295"/>
            <a:ext cx="205580" cy="357763"/>
            <a:chOff x="6979534" y="1689904"/>
            <a:chExt cx="405114" cy="70500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5" name="椭圆 24"/>
            <p:cNvSpPr/>
            <p:nvPr/>
          </p:nvSpPr>
          <p:spPr>
            <a:xfrm>
              <a:off x="6979534" y="1689904"/>
              <a:ext cx="405114" cy="4051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" name="三角形 25"/>
            <p:cNvSpPr/>
            <p:nvPr/>
          </p:nvSpPr>
          <p:spPr>
            <a:xfrm flipV="1">
              <a:off x="7018098" y="2015504"/>
              <a:ext cx="327985" cy="37940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4500355" y="5116854"/>
            <a:ext cx="205580" cy="357763"/>
            <a:chOff x="6979534" y="1689904"/>
            <a:chExt cx="405114" cy="70500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8" name="椭圆 27"/>
            <p:cNvSpPr/>
            <p:nvPr/>
          </p:nvSpPr>
          <p:spPr>
            <a:xfrm>
              <a:off x="6979534" y="1689904"/>
              <a:ext cx="405114" cy="4051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" name="三角形 28"/>
            <p:cNvSpPr/>
            <p:nvPr/>
          </p:nvSpPr>
          <p:spPr>
            <a:xfrm flipV="1">
              <a:off x="7018098" y="2015504"/>
              <a:ext cx="327985" cy="37940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6698974" y="2172591"/>
            <a:ext cx="5049077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itchFamily="2" charset="-122"/>
                <a:ea typeface="禹卫书法行书简体&#10;" pitchFamily="2" charset="-122"/>
                <a:cs typeface="yuweij Medium" charset="0"/>
              </a:rPr>
              <a:t>壹贰叁肆伍</a:t>
            </a:r>
            <a:endParaRPr kumimoji="1" lang="zh-CN" altLang="en-US" sz="4400" dirty="0" smtClean="0">
              <a:solidFill>
                <a:schemeClr val="tx1">
                  <a:lumMod val="95000"/>
                  <a:lumOff val="5000"/>
                </a:schemeClr>
              </a:solidFill>
              <a:latin typeface="禹卫书法行书简体&#10;" pitchFamily="2" charset="-122"/>
              <a:ea typeface="禹卫书法行书简体&#10;" pitchFamily="2" charset="-122"/>
              <a:cs typeface="yuweij Medium" charset="0"/>
            </a:endParaRPr>
          </a:p>
          <a:p>
            <a:endParaRPr lang="zh-CN" altLang="en-US" sz="12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ja-JP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上 </a:t>
            </a:r>
            <a:r>
              <a:rPr lang="ja-JP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善 若 水 。</a:t>
            </a:r>
            <a:endParaRPr lang="ja-JP" altLang="en-US" sz="12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水 善 利 万 物 而 不 争 ，处 众 人 之 所 恶 ， 故 几 于 道 。</a:t>
            </a:r>
            <a:endParaRPr lang="zh-CN" altLang="en-US" sz="12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居 善 地 ， 心 善 渊 ， 与 善 仁 ，</a:t>
            </a:r>
            <a:r>
              <a:rPr lang="ja-JP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言 善 信 ， 政 善 治 ， 事 善 能 ，</a:t>
            </a:r>
            <a:endParaRPr lang="ja-JP" altLang="en-US" sz="12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动 善 时 。 夫 唯 不 争 ， 故 无 尤 。 </a:t>
            </a:r>
            <a:r>
              <a:rPr lang="ja-JP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上 善 若 水 </a:t>
            </a:r>
            <a:r>
              <a:rPr lang="ja-JP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</a:t>
            </a:r>
            <a:endParaRPr kumimoji="1" lang="zh-CN" altLang="en-US" sz="4400" dirty="0">
              <a:solidFill>
                <a:schemeClr val="tx1">
                  <a:lumMod val="95000"/>
                  <a:lumOff val="5000"/>
                </a:schemeClr>
              </a:solidFill>
              <a:latin typeface="禹卫书法行书简体&#10;" pitchFamily="2" charset="-122"/>
              <a:ea typeface="禹卫书法行书简体&#10;" pitchFamily="2" charset="-122"/>
              <a:cs typeface="yuweij Medium" charset="0"/>
            </a:endParaRPr>
          </a:p>
          <a:p>
            <a:r>
              <a:rPr lang="ja-JP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上 善 若 水 。</a:t>
            </a:r>
            <a:endParaRPr lang="ja-JP" altLang="en-US" sz="12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水 善 利 万 物 而 不 争 ，处 众 人 之 所 恶 ， 故 几 于 道 。</a:t>
            </a:r>
            <a:endParaRPr lang="zh-CN" altLang="en-US" sz="12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居 善 地 ， 心 善 渊 ， 与 善 仁 ，</a:t>
            </a:r>
            <a:r>
              <a:rPr lang="ja-JP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言 善 信 ， 政 善 治 ， 事 善 能 ，</a:t>
            </a:r>
            <a:endParaRPr lang="ja-JP" altLang="en-US" sz="12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动 善 时 。 夫 唯 不 争 ， 故 无 尤 。 </a:t>
            </a:r>
            <a:r>
              <a:rPr lang="ja-JP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上 善 若 水 。</a:t>
            </a:r>
            <a:endParaRPr lang="ja-JP" altLang="en-US" sz="12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ja-JP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上 善 若 水 。</a:t>
            </a:r>
            <a:endParaRPr lang="ja-JP" altLang="en-US" sz="12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水 善 利 万 物 而 不 争 ，处 众 人 之 所 恶 ， 故 几 于 道 。</a:t>
            </a:r>
            <a:endParaRPr lang="zh-CN" altLang="en-US" sz="12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居 善 地 ， 心 善 渊 ， 与 善 仁 ，</a:t>
            </a:r>
            <a:r>
              <a:rPr lang="ja-JP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言 善 信 ， 政 善 治 ， 事 善 能 ，</a:t>
            </a:r>
            <a:endParaRPr lang="ja-JP" altLang="en-US" sz="12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动 善 时 。 夫 唯 不 争 ， 故 无 尤 。 </a:t>
            </a:r>
            <a:r>
              <a:rPr lang="ja-JP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上 善 若 水 。</a:t>
            </a:r>
            <a:endParaRPr lang="ja-JP" altLang="en-US" sz="12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endParaRPr lang="ja-JP" altLang="en-US" sz="12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58329" y="262707"/>
            <a:ext cx="4357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itchFamily="2" charset="-122"/>
                <a:ea typeface="禹卫书法行书简体&#10;" pitchFamily="2" charset="-122"/>
                <a:cs typeface="yuweij Medium" charset="0"/>
              </a:rPr>
              <a:t>项目标题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61205"/>
            <a:ext cx="575188" cy="28671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452" y="262707"/>
            <a:ext cx="1371598" cy="683714"/>
          </a:xfrm>
          <a:prstGeom prst="rect">
            <a:avLst/>
          </a:prstGeom>
        </p:spPr>
      </p:pic>
      <p:graphicFrame>
        <p:nvGraphicFramePr>
          <p:cNvPr id="2" name="图表 1"/>
          <p:cNvGraphicFramePr/>
          <p:nvPr/>
        </p:nvGraphicFramePr>
        <p:xfrm>
          <a:off x="938910" y="2038662"/>
          <a:ext cx="4452552" cy="31918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3" name="图表 2"/>
          <p:cNvGraphicFramePr/>
          <p:nvPr/>
        </p:nvGraphicFramePr>
        <p:xfrm>
          <a:off x="6590675" y="2038662"/>
          <a:ext cx="4818505" cy="31918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GlowDiffused/>
                    </a14:imgEffect>
                  </a14:imgLayer>
                </a14:imgProps>
              </a:ext>
            </a:extLst>
          </a:blip>
          <a:srcRect t="3599"/>
          <a:stretch>
            <a:fillRect/>
          </a:stretch>
        </p:blipFill>
        <p:spPr>
          <a:xfrm>
            <a:off x="0" y="1309817"/>
            <a:ext cx="12192000" cy="55715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19795" y="1114589"/>
            <a:ext cx="63524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000" dirty="0" smtClean="0">
                <a:latin typeface="+mj-ea"/>
                <a:ea typeface="+mj-ea"/>
                <a:cs typeface="yuweij Medium" charset="0"/>
              </a:rPr>
              <a:t>项目标题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569449" y="2187701"/>
            <a:ext cx="70531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+mj-ea"/>
                <a:ea typeface="+mj-ea"/>
                <a:cs typeface="FZQingKeBenYueSongS-R-GB" charset="0"/>
              </a:rPr>
              <a:t>天 下 皆 知 美 之 为 美 ， 斯 恶 已 </a:t>
            </a:r>
            <a:r>
              <a:rPr lang="zh-CN" altLang="en-US" sz="1400" dirty="0" smtClean="0">
                <a:latin typeface="+mj-ea"/>
                <a:ea typeface="+mj-ea"/>
                <a:cs typeface="FZQingKeBenYueSongS-R-GB" charset="0"/>
              </a:rPr>
              <a:t>；皆 </a:t>
            </a:r>
            <a:r>
              <a:rPr lang="zh-CN" altLang="en-US" sz="1400" dirty="0">
                <a:latin typeface="+mj-ea"/>
                <a:ea typeface="+mj-ea"/>
                <a:cs typeface="FZQingKeBenYueSongS-R-GB" charset="0"/>
              </a:rPr>
              <a:t>知 善 之 为 善 ， 斯 不 善 已 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69804" y="3183869"/>
            <a:ext cx="252391" cy="29581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heel spokes="4"/>
      </p:transition>
    </mc:Choice>
    <mc:Fallback>
      <p:transition spd="slow">
        <p:wheel spokes="4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58329" y="262707"/>
            <a:ext cx="4357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itchFamily="2" charset="-122"/>
                <a:ea typeface="禹卫书法行书简体&#10;" pitchFamily="2" charset="-122"/>
                <a:cs typeface="yuweij Medium" charset="0"/>
              </a:rPr>
              <a:t>无为而治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461205"/>
            <a:ext cx="575188" cy="28671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452" y="262707"/>
            <a:ext cx="1371598" cy="68371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5413" y="2334609"/>
            <a:ext cx="762000" cy="660400"/>
          </a:xfrm>
          <a:prstGeom prst="rect">
            <a:avLst/>
          </a:prstGeom>
        </p:spPr>
      </p:pic>
      <p:sp>
        <p:nvSpPr>
          <p:cNvPr id="3" name="空心弧 2"/>
          <p:cNvSpPr/>
          <p:nvPr/>
        </p:nvSpPr>
        <p:spPr>
          <a:xfrm rot="12086548">
            <a:off x="1909378" y="1867775"/>
            <a:ext cx="1594069" cy="1594069"/>
          </a:xfrm>
          <a:prstGeom prst="blockArc">
            <a:avLst>
              <a:gd name="adj1" fmla="val 19399289"/>
              <a:gd name="adj2" fmla="val 16993691"/>
              <a:gd name="adj3" fmla="val 187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1" name="空心弧 10"/>
          <p:cNvSpPr/>
          <p:nvPr/>
        </p:nvSpPr>
        <p:spPr>
          <a:xfrm rot="12086548">
            <a:off x="5298965" y="1867775"/>
            <a:ext cx="1594069" cy="1594069"/>
          </a:xfrm>
          <a:prstGeom prst="blockArc">
            <a:avLst>
              <a:gd name="adj1" fmla="val 19399289"/>
              <a:gd name="adj2" fmla="val 16993691"/>
              <a:gd name="adj3" fmla="val 187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3" name="空心弧 12"/>
          <p:cNvSpPr/>
          <p:nvPr/>
        </p:nvSpPr>
        <p:spPr>
          <a:xfrm rot="12086548">
            <a:off x="8688552" y="1867776"/>
            <a:ext cx="1594069" cy="1594069"/>
          </a:xfrm>
          <a:prstGeom prst="blockArc">
            <a:avLst>
              <a:gd name="adj1" fmla="val 19399289"/>
              <a:gd name="adj2" fmla="val 16993691"/>
              <a:gd name="adj3" fmla="val 187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6899" y="2245709"/>
            <a:ext cx="838200" cy="838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79186" y="2271109"/>
            <a:ext cx="812800" cy="8128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290143" y="3683162"/>
            <a:ext cx="283253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禹卫书法行书简体&#10;" pitchFamily="2" charset="-122"/>
                <a:ea typeface="禹卫书法行书简体&#10;" pitchFamily="2" charset="-122"/>
                <a:cs typeface="yuweij Medium" charset="0"/>
              </a:rPr>
              <a:t>无为而治</a:t>
            </a:r>
            <a:endParaRPr lang="zh-CN" altLang="en-US" sz="3200" dirty="0" smtClean="0">
              <a:latin typeface="禹卫书法行书简体&#10;" pitchFamily="2" charset="-122"/>
              <a:ea typeface="禹卫书法行书简体&#10;" pitchFamily="2" charset="-122"/>
              <a:cs typeface="yuweij Medium" charset="0"/>
            </a:endParaRPr>
          </a:p>
          <a:p>
            <a:pPr algn="ctr"/>
            <a:endParaRPr lang="en-US" altLang="zh-CN" sz="10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不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尚 贤 ， 使 民 不 争</a:t>
            </a:r>
            <a:endParaRPr lang="zh-CN" altLang="en-US" sz="10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不 贵 难 得 之 货 ， 使 民 不 为 盗 </a:t>
            </a:r>
            <a:r>
              <a:rPr lang="en-US" altLang="zh-CN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﹔</a:t>
            </a:r>
            <a:endParaRPr lang="en-US" altLang="zh-CN" sz="10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不 见 可 欲 ， 使 民 心 不 乱 。</a:t>
            </a:r>
            <a:endParaRPr lang="zh-CN" altLang="en-US" sz="10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是 以 圣 人 之 治 ，</a:t>
            </a:r>
            <a:endParaRPr lang="zh-CN" altLang="en-US" sz="10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虚 其 心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，实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腹 ，</a:t>
            </a:r>
            <a:endParaRPr lang="zh-CN" altLang="en-US" sz="10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弱 其 志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，强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骨 。</a:t>
            </a:r>
            <a:endParaRPr lang="zh-CN" altLang="en-US" sz="10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常 使 民 无 知 无 欲 。</a:t>
            </a:r>
            <a:endParaRPr lang="zh-CN" altLang="en-US" sz="10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使 夫 智 者 不 敢 为 也 。</a:t>
            </a:r>
            <a:endParaRPr lang="zh-CN" altLang="en-US" sz="10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为 无 为 ， 则 无 不 治 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679731" y="3683162"/>
            <a:ext cx="283253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禹卫书法行书简体&#10;" pitchFamily="2" charset="-122"/>
                <a:ea typeface="禹卫书法行书简体&#10;" pitchFamily="2" charset="-122"/>
                <a:cs typeface="yuweij Medium" charset="0"/>
              </a:rPr>
              <a:t>无为而治</a:t>
            </a:r>
            <a:endParaRPr lang="zh-CN" altLang="en-US" sz="3200" dirty="0" smtClean="0">
              <a:latin typeface="禹卫书法行书简体&#10;" pitchFamily="2" charset="-122"/>
              <a:ea typeface="禹卫书法行书简体&#10;" pitchFamily="2" charset="-122"/>
              <a:cs typeface="yuweij Medium" charset="0"/>
            </a:endParaRPr>
          </a:p>
          <a:p>
            <a:pPr algn="ctr"/>
            <a:endParaRPr lang="en-US" altLang="zh-CN" sz="10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不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尚 贤 ， 使 民 不 争</a:t>
            </a:r>
            <a:endParaRPr lang="zh-CN" altLang="en-US" sz="10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不 贵 难 得 之 货 ， 使 民 不 为 盗 </a:t>
            </a:r>
            <a:r>
              <a:rPr lang="en-US" altLang="zh-CN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﹔</a:t>
            </a:r>
            <a:endParaRPr lang="en-US" altLang="zh-CN" sz="10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不 见 可 欲 ， 使 民 心 不 乱 。</a:t>
            </a:r>
            <a:endParaRPr lang="zh-CN" altLang="en-US" sz="10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是 以 圣 人 之 治 ，</a:t>
            </a:r>
            <a:endParaRPr lang="zh-CN" altLang="en-US" sz="10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虚 其 心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，实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腹 ，</a:t>
            </a:r>
            <a:endParaRPr lang="zh-CN" altLang="en-US" sz="10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弱 其 志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，强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骨 。</a:t>
            </a:r>
            <a:endParaRPr lang="zh-CN" altLang="en-US" sz="10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常 使 民 无 知 无 欲 。</a:t>
            </a:r>
            <a:endParaRPr lang="zh-CN" altLang="en-US" sz="10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使 夫 智 者 不 敢 为 也 。</a:t>
            </a:r>
            <a:endParaRPr lang="zh-CN" altLang="en-US" sz="10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为 无 为 ， 则 无 不 治 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069317" y="3683162"/>
            <a:ext cx="283253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禹卫书法行书简体&#10;" pitchFamily="2" charset="-122"/>
                <a:ea typeface="禹卫书法行书简体&#10;" pitchFamily="2" charset="-122"/>
                <a:cs typeface="yuweij Medium" charset="0"/>
              </a:rPr>
              <a:t>无为而治</a:t>
            </a:r>
            <a:endParaRPr lang="zh-CN" altLang="en-US" sz="3200" dirty="0" smtClean="0">
              <a:latin typeface="禹卫书法行书简体&#10;" pitchFamily="2" charset="-122"/>
              <a:ea typeface="禹卫书法行书简体&#10;" pitchFamily="2" charset="-122"/>
              <a:cs typeface="yuweij Medium" charset="0"/>
            </a:endParaRPr>
          </a:p>
          <a:p>
            <a:pPr algn="ctr"/>
            <a:endParaRPr lang="en-US" altLang="zh-CN" sz="10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不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尚 贤 ， 使 民 不 争</a:t>
            </a:r>
            <a:endParaRPr lang="zh-CN" altLang="en-US" sz="10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不 贵 难 得 之 货 ， 使 民 不 为 盗 </a:t>
            </a:r>
            <a:r>
              <a:rPr lang="en-US" altLang="zh-CN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﹔</a:t>
            </a:r>
            <a:endParaRPr lang="en-US" altLang="zh-CN" sz="10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不 见 可 欲 ， 使 民 心 不 乱 。</a:t>
            </a:r>
            <a:endParaRPr lang="zh-CN" altLang="en-US" sz="10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是 以 圣 人 之 治 ，</a:t>
            </a:r>
            <a:endParaRPr lang="zh-CN" altLang="en-US" sz="10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虚 其 心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，实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腹 ，</a:t>
            </a:r>
            <a:endParaRPr lang="zh-CN" altLang="en-US" sz="10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弱 其 志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，强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骨 。</a:t>
            </a:r>
            <a:endParaRPr lang="zh-CN" altLang="en-US" sz="10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常 使 民 无 知 无 欲 。</a:t>
            </a:r>
            <a:endParaRPr lang="zh-CN" altLang="en-US" sz="10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使 夫 智 者 不 敢 为 也 。</a:t>
            </a:r>
            <a:endParaRPr lang="zh-CN" altLang="en-US" sz="10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为 无 为 ， 则 无 不 治 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heel spokes="4"/>
      </p:transition>
    </mc:Choice>
    <mc:Fallback>
      <p:transition spd="slow">
        <p:wheel spokes="4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58329" y="262707"/>
            <a:ext cx="4357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itchFamily="2" charset="-122"/>
                <a:ea typeface="禹卫书法行书简体&#10;" pitchFamily="2" charset="-122"/>
                <a:cs typeface="yuweij Medium" charset="0"/>
              </a:rPr>
              <a:t>无为而治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461205"/>
            <a:ext cx="575188" cy="28671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452" y="262707"/>
            <a:ext cx="1371598" cy="683714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6096000" y="1698240"/>
            <a:ext cx="553502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禹卫书法行书简体&#10;" pitchFamily="2" charset="-122"/>
                <a:ea typeface="禹卫书法行书简体&#10;" pitchFamily="2" charset="-122"/>
                <a:cs typeface="yuweij Medium" charset="0"/>
              </a:rPr>
              <a:t>无为而治</a:t>
            </a:r>
            <a:endParaRPr lang="en-US" altLang="zh-CN" sz="10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不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尚 贤 ， 使 民 不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争</a:t>
            </a:r>
            <a:r>
              <a:rPr lang="en-US" altLang="zh-CN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,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不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贵 难 得 之 货 ， 使 民 不 为 盗 </a:t>
            </a:r>
            <a:r>
              <a:rPr lang="en-US" altLang="zh-CN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﹔</a:t>
            </a:r>
            <a:endParaRPr lang="en-US" altLang="zh-CN" sz="10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不 见 可 欲 ， 使 民 心 不 乱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。是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以 圣 人 之 治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，虚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心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，实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腹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，弱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志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，强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骨 。</a:t>
            </a:r>
            <a:endParaRPr lang="zh-CN" altLang="en-US" sz="10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常 使 民 无 知 无 欲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。使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夫 智 者 不 敢 为 也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。为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无 为 ， 则 无 不 治 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>
          <a:xfrm rot="16200000">
            <a:off x="791715" y="1159799"/>
            <a:ext cx="3493067" cy="5076497"/>
          </a:xfrm>
          <a:prstGeom prst="rect">
            <a:avLst/>
          </a:prstGeom>
        </p:spPr>
      </p:pic>
      <p:sp>
        <p:nvSpPr>
          <p:cNvPr id="6" name="弧 5"/>
          <p:cNvSpPr/>
          <p:nvPr/>
        </p:nvSpPr>
        <p:spPr>
          <a:xfrm rot="1910213">
            <a:off x="2075352" y="1596207"/>
            <a:ext cx="3795077" cy="3795077"/>
          </a:xfrm>
          <a:prstGeom prst="arc">
            <a:avLst>
              <a:gd name="adj1" fmla="val 16200000"/>
              <a:gd name="adj2" fmla="val 1696768"/>
            </a:avLst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089945" y="1951513"/>
            <a:ext cx="539896" cy="539896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580214" y="3159052"/>
            <a:ext cx="539896" cy="539896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089945" y="4489305"/>
            <a:ext cx="539896" cy="539896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68719" y="3247557"/>
            <a:ext cx="362886" cy="36288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73758" y="4640181"/>
            <a:ext cx="379897" cy="23814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189790" y="2051358"/>
            <a:ext cx="340205" cy="340205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6096000" y="4236033"/>
            <a:ext cx="553502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禹卫书法行书简体&#10;" pitchFamily="2" charset="-122"/>
                <a:ea typeface="禹卫书法行书简体&#10;" pitchFamily="2" charset="-122"/>
                <a:cs typeface="yuweij Medium" charset="0"/>
              </a:rPr>
              <a:t>无为而治</a:t>
            </a:r>
            <a:endParaRPr lang="en-US" altLang="zh-CN" sz="10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不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尚 贤 ， 使 民 不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争</a:t>
            </a:r>
            <a:r>
              <a:rPr lang="en-US" altLang="zh-CN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,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不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贵 难 得 之 货 ， 使 民 不 为 盗 </a:t>
            </a:r>
            <a:r>
              <a:rPr lang="en-US" altLang="zh-CN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﹔</a:t>
            </a:r>
            <a:endParaRPr lang="en-US" altLang="zh-CN" sz="10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不 见 可 欲 ， 使 民 心 不 乱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。是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以 圣 人 之 治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，虚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心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，实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腹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，弱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志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，强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骨 。</a:t>
            </a:r>
            <a:endParaRPr lang="zh-CN" altLang="en-US" sz="10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常 使 民 无 知 无 欲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。使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夫 智 者 不 敢 为 也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。为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无 为 ， 则 无 不 治 。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457493" y="2970525"/>
            <a:ext cx="553502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禹卫书法行书简体&#10;" pitchFamily="2" charset="-122"/>
                <a:ea typeface="禹卫书法行书简体&#10;" pitchFamily="2" charset="-122"/>
                <a:cs typeface="yuweij Medium" charset="0"/>
              </a:rPr>
              <a:t>无为而治</a:t>
            </a:r>
            <a:endParaRPr lang="en-US" altLang="zh-CN" sz="10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不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尚 贤 ， 使 民 不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争</a:t>
            </a:r>
            <a:r>
              <a:rPr lang="en-US" altLang="zh-CN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,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不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贵 难 得 之 货 ， 使 民 不 为 盗 </a:t>
            </a:r>
            <a:r>
              <a:rPr lang="en-US" altLang="zh-CN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﹔</a:t>
            </a:r>
            <a:endParaRPr lang="en-US" altLang="zh-CN" sz="10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不 见 可 欲 ， 使 民 心 不 乱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。是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以 圣 人 之 治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，虚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心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，实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腹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，弱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志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，强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其 骨 。</a:t>
            </a:r>
            <a:endParaRPr lang="zh-CN" altLang="en-US" sz="10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常 使 民 无 知 无 欲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。使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夫 智 者 不 敢 为 也 </a:t>
            </a:r>
            <a:r>
              <a:rPr lang="zh-CN" altLang="en-US" sz="10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。为 </a:t>
            </a:r>
            <a:r>
              <a:rPr lang="zh-CN" altLang="en-US" sz="1000" dirty="0">
                <a:latin typeface="FZQingKeBenYueSongS-R-GB" charset="0"/>
                <a:ea typeface="FZQingKeBenYueSongS-R-GB" charset="0"/>
                <a:cs typeface="FZQingKeBenYueSongS-R-GB" charset="0"/>
              </a:rPr>
              <a:t>无 为 ， 则 无 不 治 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heel spokes="4"/>
      </p:transition>
    </mc:Choice>
    <mc:Fallback>
      <p:transition spd="slow">
        <p:wheel spokes="4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9063" y="-114300"/>
            <a:ext cx="12430125" cy="70866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799799" y="1170402"/>
            <a:ext cx="6774441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4400" dirty="0" smtClean="0">
                <a:latin typeface="+mj-ea"/>
                <a:ea typeface="+mj-ea"/>
                <a:cs typeface="yuweij Medium" charset="0"/>
              </a:rPr>
              <a:t>序</a:t>
            </a:r>
            <a:endParaRPr lang="zh-CN" altLang="en-US" sz="4400" dirty="0" smtClean="0">
              <a:latin typeface="+mj-ea"/>
              <a:ea typeface="+mj-ea"/>
              <a:cs typeface="yuweij Medium" charset="0"/>
            </a:endParaRPr>
          </a:p>
          <a:p>
            <a:pPr algn="ctr">
              <a:lnSpc>
                <a:spcPct val="200000"/>
              </a:lnSpc>
            </a:pPr>
            <a:endParaRPr lang="zh-CN" altLang="en-US" sz="14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600" dirty="0" smtClean="0">
                <a:latin typeface="+mj-ea"/>
                <a:ea typeface="+mj-ea"/>
                <a:cs typeface="FZQingKeBenYueSongS-R-GB" charset="0"/>
              </a:rPr>
              <a:t>天 地 不 仁 ， 以 万 物 为 刍 狗 </a:t>
            </a:r>
            <a:r>
              <a:rPr lang="en-US" altLang="zh-CN" sz="1600" dirty="0" smtClean="0">
                <a:latin typeface="+mj-ea"/>
                <a:ea typeface="+mj-ea"/>
                <a:cs typeface="FZQingKeBenYueSongS-R-GB" charset="0"/>
              </a:rPr>
              <a:t>﹔ </a:t>
            </a:r>
            <a:r>
              <a:rPr lang="zh-CN" altLang="en-US" sz="1600" dirty="0" smtClean="0">
                <a:latin typeface="+mj-ea"/>
                <a:ea typeface="+mj-ea"/>
                <a:cs typeface="FZQingKeBenYueSongS-R-GB" charset="0"/>
              </a:rPr>
              <a:t>圣 人 不 仁 ， 以 百 姓 为 刍 狗 。</a:t>
            </a:r>
            <a:endParaRPr lang="zh-CN" altLang="en-US" sz="1600" dirty="0" smtClean="0">
              <a:latin typeface="+mj-ea"/>
              <a:ea typeface="+mj-ea"/>
              <a:cs typeface="FZQingKeBenYueSongS-R-GB" charset="0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600" dirty="0" smtClean="0">
                <a:latin typeface="+mj-ea"/>
                <a:ea typeface="+mj-ea"/>
                <a:cs typeface="FZQingKeBenYueSongS-R-GB" charset="0"/>
              </a:rPr>
              <a:t>天 地 之 间 ， 其 犹 橐 龠 乎 。 虚 而 不 屈 ， 动 而 愈 出 。</a:t>
            </a:r>
            <a:endParaRPr lang="zh-CN" altLang="en-US" sz="1600" dirty="0" smtClean="0">
              <a:latin typeface="+mj-ea"/>
              <a:ea typeface="+mj-ea"/>
              <a:cs typeface="FZQingKeBenYueSongS-R-GB" charset="0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600" dirty="0" smtClean="0">
                <a:latin typeface="+mj-ea"/>
                <a:ea typeface="+mj-ea"/>
                <a:cs typeface="FZQingKeBenYueSongS-R-GB" charset="0"/>
              </a:rPr>
              <a:t>多 言 数 穷 ， 不 如 守 中 。</a:t>
            </a:r>
            <a:endParaRPr lang="zh-CN" altLang="en-US" sz="1600" dirty="0">
              <a:latin typeface="+mj-ea"/>
              <a:ea typeface="+mj-ea"/>
              <a:cs typeface="FZQingKeBenYueSongS-R-GB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533" y="1539125"/>
            <a:ext cx="6217467" cy="457809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058042" y="712773"/>
            <a:ext cx="677108" cy="31154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kumimoji="1"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yuweij Medium" charset="0"/>
              </a:rPr>
              <a:t>项目标题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47594" y="1694134"/>
            <a:ext cx="4062651" cy="533169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1400" dirty="0">
                <a:latin typeface="+mj-ea"/>
                <a:ea typeface="+mj-ea"/>
                <a:cs typeface="FZQingKeBenYueSongS-R-GB" charset="0"/>
              </a:rPr>
              <a:t>道 可 道 ， 非 常 道 。 名 可 名 ， 非 常 </a:t>
            </a:r>
            <a:r>
              <a:rPr lang="zh-TW" altLang="en-US" sz="1400" dirty="0" smtClean="0">
                <a:latin typeface="+mj-ea"/>
                <a:ea typeface="+mj-ea"/>
                <a:cs typeface="FZQingKeBenYueSongS-R-GB" charset="0"/>
              </a:rPr>
              <a:t>名</a:t>
            </a:r>
            <a:endParaRPr lang="zh-TW" altLang="en-US" sz="1400" dirty="0">
              <a:latin typeface="+mj-ea"/>
              <a:ea typeface="+mj-ea"/>
              <a:cs typeface="FZQingKeBenYueSongS-R-GB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+mj-ea"/>
                <a:ea typeface="+mj-ea"/>
                <a:cs typeface="FZQingKeBenYueSongS-R-GB" charset="0"/>
              </a:rPr>
              <a:t>无 名 天 地 之 始 </a:t>
            </a:r>
            <a:r>
              <a:rPr lang="en-US" altLang="zh-CN" sz="1400" dirty="0">
                <a:latin typeface="+mj-ea"/>
                <a:ea typeface="+mj-ea"/>
                <a:cs typeface="FZQingKeBenYueSongS-R-GB" charset="0"/>
              </a:rPr>
              <a:t>﹔ </a:t>
            </a:r>
            <a:r>
              <a:rPr lang="zh-CN" altLang="en-US" sz="1400" dirty="0">
                <a:latin typeface="+mj-ea"/>
                <a:ea typeface="+mj-ea"/>
                <a:cs typeface="FZQingKeBenYueSongS-R-GB" charset="0"/>
              </a:rPr>
              <a:t>有 名 万 物 之 母 </a:t>
            </a:r>
            <a:endParaRPr lang="zh-CN" altLang="en-US" sz="1400" dirty="0">
              <a:latin typeface="+mj-ea"/>
              <a:ea typeface="+mj-ea"/>
              <a:cs typeface="FZQingKeBenYueSongS-R-GB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+mj-ea"/>
                <a:ea typeface="+mj-ea"/>
                <a:cs typeface="FZQingKeBenYueSongS-R-GB" charset="0"/>
              </a:rPr>
              <a:t>故 常 无 ， 欲 以 观 其 妙 </a:t>
            </a:r>
            <a:r>
              <a:rPr lang="en-US" altLang="zh-CN" sz="1400" dirty="0">
                <a:latin typeface="+mj-ea"/>
                <a:ea typeface="+mj-ea"/>
                <a:cs typeface="FZQingKeBenYueSongS-R-GB" charset="0"/>
              </a:rPr>
              <a:t>﹔ </a:t>
            </a:r>
            <a:r>
              <a:rPr lang="zh-CN" altLang="en-US" sz="1400" dirty="0">
                <a:latin typeface="+mj-ea"/>
                <a:ea typeface="+mj-ea"/>
                <a:cs typeface="FZQingKeBenYueSongS-R-GB" charset="0"/>
              </a:rPr>
              <a:t>常 有 ， 欲 以 观 其 徼 </a:t>
            </a:r>
            <a:endParaRPr lang="zh-CN" altLang="en-US" sz="1400" dirty="0">
              <a:latin typeface="+mj-ea"/>
              <a:ea typeface="+mj-ea"/>
              <a:cs typeface="FZQingKeBenYueSongS-R-GB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+mj-ea"/>
                <a:ea typeface="+mj-ea"/>
                <a:cs typeface="FZQingKeBenYueSongS-R-GB" charset="0"/>
              </a:rPr>
              <a:t>此 两 者 ， 同 出 而 异 名 ， 同 谓 之 玄 </a:t>
            </a:r>
            <a:endParaRPr lang="zh-CN" altLang="en-US" sz="1400" dirty="0">
              <a:latin typeface="+mj-ea"/>
              <a:ea typeface="+mj-ea"/>
              <a:cs typeface="FZQingKeBenYueSongS-R-GB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+mj-ea"/>
                <a:ea typeface="+mj-ea"/>
                <a:cs typeface="FZQingKeBenYueSongS-R-GB" charset="0"/>
              </a:rPr>
              <a:t>玄 之 又 玄 ， 众 妙 之 门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heel spokes="4"/>
      </p:transition>
    </mc:Choice>
    <mc:Fallback>
      <p:transition spd="slow">
        <p:wheel spokes="4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biLevel thresh="75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3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99298" y="0"/>
            <a:ext cx="519157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074131" y="2257062"/>
            <a:ext cx="6667175" cy="2471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yuweij Medium" charset="0"/>
              </a:rPr>
              <a:t>终</a:t>
            </a:r>
            <a:endParaRPr kumimoji="1" lang="zh-CN" altLang="en-US" sz="11500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yuweij Medium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heel spokes="4"/>
      </p:transition>
    </mc:Choice>
    <mc:Fallback>
      <p:transition spd="slow">
        <p:wheel spokes="4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2639029" y="2061514"/>
            <a:ext cx="9552972" cy="479648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583110" y="3197843"/>
            <a:ext cx="553998" cy="16403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2400" spc="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yuweij Medium" charset="0"/>
              </a:rPr>
              <a:t>道法自然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213098" y="3170473"/>
            <a:ext cx="553998" cy="16403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2400" spc="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yuweij Medium" charset="0"/>
              </a:rPr>
              <a:t>项目标题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785212" y="3170472"/>
            <a:ext cx="553998" cy="16403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2400" spc="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yuweij Medium" charset="0"/>
              </a:rPr>
              <a:t>项目标题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305578" y="3170473"/>
            <a:ext cx="553998" cy="16403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2400" spc="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yuweij Medium" charset="0"/>
              </a:rPr>
              <a:t>无为而治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210345" y="1440421"/>
            <a:ext cx="677108" cy="12662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yuweij Medium" charset="0"/>
              </a:rPr>
              <a:t>梗  概</a:t>
            </a:r>
          </a:p>
        </p:txBody>
      </p:sp>
      <p:sp>
        <p:nvSpPr>
          <p:cNvPr id="3" name="椭圆 2"/>
          <p:cNvSpPr/>
          <p:nvPr/>
        </p:nvSpPr>
        <p:spPr>
          <a:xfrm flipV="1">
            <a:off x="2527661" y="2888219"/>
            <a:ext cx="72000" cy="720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flipV="1">
            <a:off x="3990701" y="2888219"/>
            <a:ext cx="72000" cy="720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flipV="1">
            <a:off x="5430881" y="2895839"/>
            <a:ext cx="72000" cy="720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 flipV="1">
            <a:off x="6802481" y="2903459"/>
            <a:ext cx="72000" cy="720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线连接符 8"/>
          <p:cNvCxnSpPr/>
          <p:nvPr/>
        </p:nvCxnSpPr>
        <p:spPr>
          <a:xfrm flipH="1">
            <a:off x="8262427" y="1155091"/>
            <a:ext cx="57930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线连接符 8"/>
          <p:cNvCxnSpPr/>
          <p:nvPr/>
        </p:nvCxnSpPr>
        <p:spPr>
          <a:xfrm flipH="1">
            <a:off x="8268523" y="2834539"/>
            <a:ext cx="57930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线连接符 11"/>
          <p:cNvCxnSpPr/>
          <p:nvPr/>
        </p:nvCxnSpPr>
        <p:spPr>
          <a:xfrm>
            <a:off x="6602887" y="2639031"/>
            <a:ext cx="0" cy="2465371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线连接符 11"/>
          <p:cNvCxnSpPr/>
          <p:nvPr/>
        </p:nvCxnSpPr>
        <p:spPr>
          <a:xfrm>
            <a:off x="5192710" y="2640956"/>
            <a:ext cx="0" cy="2465371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线连接符 11"/>
          <p:cNvCxnSpPr/>
          <p:nvPr/>
        </p:nvCxnSpPr>
        <p:spPr>
          <a:xfrm>
            <a:off x="3805680" y="2642881"/>
            <a:ext cx="0" cy="2465371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线连接符 11"/>
          <p:cNvCxnSpPr/>
          <p:nvPr/>
        </p:nvCxnSpPr>
        <p:spPr>
          <a:xfrm>
            <a:off x="2302907" y="2691110"/>
            <a:ext cx="0" cy="2465371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461205"/>
            <a:ext cx="575188" cy="2867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452" y="262707"/>
            <a:ext cx="1371598" cy="68371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57991" y="262707"/>
            <a:ext cx="4357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itchFamily="2" charset="-122"/>
                <a:ea typeface="禹卫书法行书简体&#10;" pitchFamily="2" charset="-122"/>
                <a:cs typeface="yuweij Medium" charset="0"/>
              </a:rPr>
              <a:t>道法自然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49084" y="3198167"/>
            <a:ext cx="106938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禹卫书法行书简体&#10;" pitchFamily="2" charset="-122"/>
                <a:ea typeface="禹卫书法行书简体&#10;" pitchFamily="2" charset="-122"/>
                <a:cs typeface="yuweij Medium" charset="0"/>
              </a:rPr>
              <a:t>————————————————————————————————————————————</a:t>
            </a:r>
            <a:endParaRPr lang="zh-CN" altLang="en-US" sz="2400" dirty="0" smtClean="0">
              <a:latin typeface="禹卫书法行书简体&#10;" pitchFamily="2" charset="-122"/>
              <a:ea typeface="禹卫书法行书简体&#10;" pitchFamily="2" charset="-122"/>
              <a:cs typeface="yuweij Medium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5534" y="3187776"/>
            <a:ext cx="983427" cy="446809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-361101" y="3865096"/>
            <a:ext cx="4176695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第一阶段 </a:t>
            </a:r>
            <a:endParaRPr lang="zh-CN" altLang="en-US" sz="2000" b="1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endParaRPr lang="zh-CN" altLang="en-US" sz="9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9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道 </a:t>
            </a:r>
            <a:r>
              <a:rPr lang="zh-TW" altLang="en-US" sz="900" dirty="0">
                <a:latin typeface="FZQingKeBenYueSongS-R-GB" charset="0"/>
                <a:ea typeface="FZQingKeBenYueSongS-R-GB" charset="0"/>
                <a:cs typeface="FZQingKeBenYueSongS-R-GB" charset="0"/>
              </a:rPr>
              <a:t>可 道 ， 非 常 道 </a:t>
            </a:r>
            <a:r>
              <a:rPr lang="zh-TW" altLang="en-US" sz="9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 </a:t>
            </a:r>
            <a:endParaRPr lang="zh-CN" altLang="en-US" sz="9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9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名 </a:t>
            </a:r>
            <a:r>
              <a:rPr lang="zh-TW" altLang="en-US" sz="900" dirty="0">
                <a:latin typeface="FZQingKeBenYueSongS-R-GB" charset="0"/>
                <a:ea typeface="FZQingKeBenYueSongS-R-GB" charset="0"/>
                <a:cs typeface="FZQingKeBenYueSongS-R-GB" charset="0"/>
              </a:rPr>
              <a:t>可 名 ， 非 常 名 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97493" y="3180027"/>
            <a:ext cx="983427" cy="446809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5500858" y="3865096"/>
            <a:ext cx="4176695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第三阶段 </a:t>
            </a:r>
            <a:endParaRPr lang="zh-CN" altLang="en-US" sz="2000" b="1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endParaRPr lang="zh-CN" altLang="en-US" sz="9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9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道 </a:t>
            </a:r>
            <a:r>
              <a:rPr lang="zh-TW" altLang="en-US" sz="900" dirty="0">
                <a:latin typeface="FZQingKeBenYueSongS-R-GB" charset="0"/>
                <a:ea typeface="FZQingKeBenYueSongS-R-GB" charset="0"/>
                <a:cs typeface="FZQingKeBenYueSongS-R-GB" charset="0"/>
              </a:rPr>
              <a:t>可 道 ， 非 常 道 </a:t>
            </a:r>
            <a:r>
              <a:rPr lang="zh-TW" altLang="en-US" sz="9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 </a:t>
            </a:r>
            <a:endParaRPr lang="zh-CN" altLang="en-US" sz="9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9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名 </a:t>
            </a:r>
            <a:r>
              <a:rPr lang="zh-TW" altLang="en-US" sz="900" dirty="0">
                <a:latin typeface="FZQingKeBenYueSongS-R-GB" charset="0"/>
                <a:ea typeface="FZQingKeBenYueSongS-R-GB" charset="0"/>
                <a:cs typeface="FZQingKeBenYueSongS-R-GB" charset="0"/>
              </a:rPr>
              <a:t>可 名 ， 非 常 名 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1419340">
            <a:off x="4011542" y="3218772"/>
            <a:ext cx="983427" cy="446809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414909" y="2008298"/>
            <a:ext cx="4176695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9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9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道 </a:t>
            </a:r>
            <a:r>
              <a:rPr lang="zh-TW" altLang="en-US" sz="900" dirty="0">
                <a:latin typeface="FZQingKeBenYueSongS-R-GB" charset="0"/>
                <a:ea typeface="FZQingKeBenYueSongS-R-GB" charset="0"/>
                <a:cs typeface="FZQingKeBenYueSongS-R-GB" charset="0"/>
              </a:rPr>
              <a:t>可 道 ， 非 常 道 </a:t>
            </a:r>
            <a:r>
              <a:rPr lang="zh-TW" altLang="en-US" sz="9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 </a:t>
            </a:r>
            <a:endParaRPr lang="zh-CN" altLang="en-US" sz="9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9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名 </a:t>
            </a:r>
            <a:r>
              <a:rPr lang="zh-TW" altLang="en-US" sz="900" dirty="0">
                <a:latin typeface="FZQingKeBenYueSongS-R-GB" charset="0"/>
                <a:ea typeface="FZQingKeBenYueSongS-R-GB" charset="0"/>
                <a:cs typeface="FZQingKeBenYueSongS-R-GB" charset="0"/>
              </a:rPr>
              <a:t>可 名 ， 非 常 </a:t>
            </a:r>
            <a:r>
              <a:rPr lang="zh-TW" altLang="en-US" sz="9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名</a:t>
            </a:r>
            <a:endParaRPr lang="zh-CN" altLang="en-US" sz="9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9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 </a:t>
            </a:r>
            <a:endParaRPr lang="zh-CN" altLang="en-US" sz="9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CN" altLang="en-US" sz="2000" b="1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第二阶段 </a:t>
            </a:r>
            <a:endParaRPr lang="zh-CN" altLang="en-US" sz="2000" b="1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endParaRPr lang="zh-TW" altLang="en-US" sz="9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1681674">
            <a:off x="9824509" y="3195525"/>
            <a:ext cx="983427" cy="446809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8227876" y="2008298"/>
            <a:ext cx="4176695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9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9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道 </a:t>
            </a:r>
            <a:r>
              <a:rPr lang="zh-TW" altLang="en-US" sz="900" dirty="0">
                <a:latin typeface="FZQingKeBenYueSongS-R-GB" charset="0"/>
                <a:ea typeface="FZQingKeBenYueSongS-R-GB" charset="0"/>
                <a:cs typeface="FZQingKeBenYueSongS-R-GB" charset="0"/>
              </a:rPr>
              <a:t>可 道 ， 非 常 道 </a:t>
            </a:r>
            <a:r>
              <a:rPr lang="zh-TW" altLang="en-US" sz="9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 </a:t>
            </a:r>
            <a:endParaRPr lang="zh-CN" altLang="en-US" sz="9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9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名 </a:t>
            </a:r>
            <a:r>
              <a:rPr lang="zh-TW" altLang="en-US" sz="900" dirty="0">
                <a:latin typeface="FZQingKeBenYueSongS-R-GB" charset="0"/>
                <a:ea typeface="FZQingKeBenYueSongS-R-GB" charset="0"/>
                <a:cs typeface="FZQingKeBenYueSongS-R-GB" charset="0"/>
              </a:rPr>
              <a:t>可 名 ， 非 常 </a:t>
            </a:r>
            <a:r>
              <a:rPr lang="zh-TW" altLang="en-US" sz="9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名</a:t>
            </a:r>
            <a:endParaRPr lang="zh-CN" altLang="en-US" sz="9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9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 </a:t>
            </a:r>
            <a:endParaRPr lang="zh-CN" altLang="en-US" sz="9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CN" altLang="en-US" sz="2000" b="1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第四阶段 </a:t>
            </a:r>
            <a:endParaRPr lang="zh-CN" altLang="en-US" sz="2000" b="1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endParaRPr lang="zh-TW" altLang="en-US" sz="9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461205"/>
            <a:ext cx="575188" cy="2867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452" y="262707"/>
            <a:ext cx="1371598" cy="68371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57991" y="262707"/>
            <a:ext cx="4357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itchFamily="2" charset="-122"/>
                <a:ea typeface="禹卫书法行书简体&#10;" pitchFamily="2" charset="-122"/>
                <a:cs typeface="yuweij Medium" charset="0"/>
              </a:rPr>
              <a:t>道法自然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-70397" y="3823785"/>
            <a:ext cx="41766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道法自然</a:t>
            </a:r>
            <a:endParaRPr lang="zh-CN" altLang="en-US" sz="105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endParaRPr lang="zh-CN" altLang="en-US" sz="12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道 </a:t>
            </a:r>
            <a:r>
              <a:rPr lang="zh-TW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可 道 ， 非 常 道 </a:t>
            </a:r>
            <a:r>
              <a:rPr lang="zh-TW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 </a:t>
            </a:r>
            <a:endParaRPr lang="zh-CN" altLang="en-US" sz="12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名 </a:t>
            </a:r>
            <a:r>
              <a:rPr lang="zh-TW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可 名 ， 非 常 名 </a:t>
            </a:r>
          </a:p>
        </p:txBody>
      </p:sp>
      <p:cxnSp>
        <p:nvCxnSpPr>
          <p:cNvPr id="21" name="直线连接符 20"/>
          <p:cNvCxnSpPr/>
          <p:nvPr/>
        </p:nvCxnSpPr>
        <p:spPr>
          <a:xfrm>
            <a:off x="1244770" y="2496389"/>
            <a:ext cx="1546363" cy="4244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线连接符 21"/>
          <p:cNvCxnSpPr/>
          <p:nvPr/>
        </p:nvCxnSpPr>
        <p:spPr>
          <a:xfrm>
            <a:off x="1244770" y="2961847"/>
            <a:ext cx="1546363" cy="4244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线连接符 22"/>
          <p:cNvCxnSpPr/>
          <p:nvPr/>
        </p:nvCxnSpPr>
        <p:spPr>
          <a:xfrm>
            <a:off x="1244770" y="3424756"/>
            <a:ext cx="1546363" cy="4244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线连接符 23"/>
          <p:cNvCxnSpPr/>
          <p:nvPr/>
        </p:nvCxnSpPr>
        <p:spPr>
          <a:xfrm>
            <a:off x="3962358" y="2496389"/>
            <a:ext cx="700600" cy="0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线连接符 24"/>
          <p:cNvCxnSpPr/>
          <p:nvPr/>
        </p:nvCxnSpPr>
        <p:spPr>
          <a:xfrm>
            <a:off x="3962358" y="2961847"/>
            <a:ext cx="1546363" cy="4244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线连接符 25"/>
          <p:cNvCxnSpPr/>
          <p:nvPr/>
        </p:nvCxnSpPr>
        <p:spPr>
          <a:xfrm>
            <a:off x="3962358" y="3424756"/>
            <a:ext cx="1546363" cy="4244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线连接符 26"/>
          <p:cNvCxnSpPr/>
          <p:nvPr/>
        </p:nvCxnSpPr>
        <p:spPr>
          <a:xfrm>
            <a:off x="4808121" y="2496389"/>
            <a:ext cx="700600" cy="0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线连接符 28"/>
          <p:cNvCxnSpPr/>
          <p:nvPr/>
        </p:nvCxnSpPr>
        <p:spPr>
          <a:xfrm>
            <a:off x="6806687" y="2492145"/>
            <a:ext cx="1546363" cy="4244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线连接符 29"/>
          <p:cNvCxnSpPr/>
          <p:nvPr/>
        </p:nvCxnSpPr>
        <p:spPr>
          <a:xfrm>
            <a:off x="6806687" y="3424756"/>
            <a:ext cx="1546363" cy="4244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线连接符 31"/>
          <p:cNvCxnSpPr/>
          <p:nvPr/>
        </p:nvCxnSpPr>
        <p:spPr>
          <a:xfrm>
            <a:off x="6806687" y="2940651"/>
            <a:ext cx="700600" cy="0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线连接符 32"/>
          <p:cNvCxnSpPr/>
          <p:nvPr/>
        </p:nvCxnSpPr>
        <p:spPr>
          <a:xfrm>
            <a:off x="7652450" y="2940651"/>
            <a:ext cx="700600" cy="0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线连接符 33"/>
          <p:cNvCxnSpPr/>
          <p:nvPr/>
        </p:nvCxnSpPr>
        <p:spPr>
          <a:xfrm>
            <a:off x="9594858" y="3424756"/>
            <a:ext cx="1546363" cy="4244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线连接符 34"/>
          <p:cNvCxnSpPr/>
          <p:nvPr/>
        </p:nvCxnSpPr>
        <p:spPr>
          <a:xfrm>
            <a:off x="9594858" y="2940651"/>
            <a:ext cx="700600" cy="0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线连接符 35"/>
          <p:cNvCxnSpPr/>
          <p:nvPr/>
        </p:nvCxnSpPr>
        <p:spPr>
          <a:xfrm>
            <a:off x="10440621" y="2940651"/>
            <a:ext cx="700600" cy="0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线连接符 36"/>
          <p:cNvCxnSpPr/>
          <p:nvPr/>
        </p:nvCxnSpPr>
        <p:spPr>
          <a:xfrm>
            <a:off x="9594858" y="2496389"/>
            <a:ext cx="700600" cy="0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线连接符 37"/>
          <p:cNvCxnSpPr/>
          <p:nvPr/>
        </p:nvCxnSpPr>
        <p:spPr>
          <a:xfrm>
            <a:off x="10440621" y="2496389"/>
            <a:ext cx="700600" cy="0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2647191" y="3823785"/>
            <a:ext cx="41766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道法自然</a:t>
            </a:r>
            <a:endParaRPr lang="zh-CN" altLang="en-US" sz="105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endParaRPr lang="zh-CN" altLang="en-US" sz="12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道 </a:t>
            </a:r>
            <a:r>
              <a:rPr lang="zh-TW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可 道 ， 非 常 道 </a:t>
            </a:r>
            <a:r>
              <a:rPr lang="zh-TW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 </a:t>
            </a:r>
            <a:endParaRPr lang="zh-CN" altLang="en-US" sz="12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名 </a:t>
            </a:r>
            <a:r>
              <a:rPr lang="zh-TW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可 名 ， 非 常 名 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5491520" y="3823785"/>
            <a:ext cx="41766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道法自然</a:t>
            </a:r>
            <a:endParaRPr lang="zh-CN" altLang="en-US" sz="105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endParaRPr lang="zh-CN" altLang="en-US" sz="12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道 </a:t>
            </a:r>
            <a:r>
              <a:rPr lang="zh-TW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可 道 ， 非 常 道 </a:t>
            </a:r>
            <a:r>
              <a:rPr lang="zh-TW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 </a:t>
            </a:r>
            <a:endParaRPr lang="zh-CN" altLang="en-US" sz="12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名 </a:t>
            </a:r>
            <a:r>
              <a:rPr lang="zh-TW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可 名 ， 非 常 名 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8279691" y="3823785"/>
            <a:ext cx="41766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道法自然</a:t>
            </a:r>
            <a:endParaRPr lang="zh-CN" altLang="en-US" sz="105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endParaRPr lang="zh-CN" altLang="en-US" sz="12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道 </a:t>
            </a:r>
            <a:r>
              <a:rPr lang="zh-TW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可 道 ， 非 常 道 </a:t>
            </a:r>
            <a:r>
              <a:rPr lang="zh-TW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 </a:t>
            </a:r>
            <a:endParaRPr lang="zh-CN" altLang="en-US" sz="12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ctr"/>
            <a:r>
              <a:rPr lang="zh-TW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名 </a:t>
            </a:r>
            <a:r>
              <a:rPr lang="zh-TW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可 名 ， 非 常 名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PaintBrush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"/>
            <a:ext cx="1224915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792474" y="1189890"/>
            <a:ext cx="63524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yuweij Medium" charset="0"/>
              </a:rPr>
              <a:t>天人合一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17167" y="2172984"/>
            <a:ext cx="115057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FZQingKeBenYueSongS-R-GB" charset="0"/>
              </a:rPr>
              <a:t>天 下 皆 知 美 之 为 美 ， 斯 恶 已 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FZQingKeBenYueSongS-R-GB" charset="0"/>
              </a:rPr>
              <a:t>；皆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FZQingKeBenYueSongS-R-GB" charset="0"/>
              </a:rPr>
              <a:t>知 善 之 为 善 ， 斯 不 善 已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461205"/>
            <a:ext cx="575188" cy="2867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452" y="262707"/>
            <a:ext cx="1371598" cy="68371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58329" y="262707"/>
            <a:ext cx="4357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itchFamily="2" charset="-122"/>
                <a:ea typeface="禹卫书法行书简体&#10;" pitchFamily="2" charset="-122"/>
                <a:cs typeface="yuweij Medium" charset="0"/>
              </a:rPr>
              <a:t>天人合一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halkSketch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7770" y="1666258"/>
            <a:ext cx="7670248" cy="352548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673930" y="3861218"/>
            <a:ext cx="7646002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600" dirty="0" smtClean="0">
                <a:latin typeface="禹卫书法行书简体&#10;" pitchFamily="2" charset="-122"/>
                <a:ea typeface="禹卫书法行书简体&#10;" pitchFamily="2" charset="-122"/>
                <a:cs typeface="yuweij Medium" charset="0"/>
              </a:rPr>
              <a:t>天人合一</a:t>
            </a:r>
            <a:endParaRPr lang="zh-CN" altLang="en-US" sz="11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r"/>
            <a:endParaRPr lang="zh-CN" altLang="en-US" sz="11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r"/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天 下 皆 知 美 之 为 美 ， 斯 恶 已 </a:t>
            </a:r>
            <a:r>
              <a:rPr lang="zh-CN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。皆 </a:t>
            </a:r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知 善 之 为 善 ， 斯 不 善 已 </a:t>
            </a:r>
            <a:endParaRPr lang="zh-CN" altLang="en-US" sz="12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r"/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有 无 相 生 ， 难 易 相 成 ， 长 短 相 形 </a:t>
            </a:r>
            <a:r>
              <a:rPr lang="zh-CN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，高 </a:t>
            </a:r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下 相 盈 ， 音 声 相 和 ， 前 后 相 随 </a:t>
            </a:r>
            <a:endParaRPr lang="zh-CN" altLang="en-US" sz="12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r"/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恒 也 。 是 以 圣 人 处 无 为 之 事 </a:t>
            </a:r>
            <a:r>
              <a:rPr lang="zh-CN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，行 </a:t>
            </a:r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不 言 之 教 </a:t>
            </a:r>
            <a:endParaRPr lang="zh-CN" altLang="en-US" sz="12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r"/>
            <a:r>
              <a:rPr lang="zh-CN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万 </a:t>
            </a:r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物 作 而 弗 始 </a:t>
            </a:r>
            <a:r>
              <a:rPr lang="zh-CN" altLang="en-US" sz="12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，生 </a:t>
            </a:r>
            <a:r>
              <a:rPr lang="zh-CN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而 弗 有 ， 为 而 弗 恃 ， 功 成 而 不 居 </a:t>
            </a:r>
            <a:endParaRPr lang="zh-CN" altLang="en-US" sz="12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pPr algn="r"/>
            <a:r>
              <a:rPr lang="zh-TW" altLang="en-US" sz="1200" dirty="0">
                <a:latin typeface="FZQingKeBenYueSongS-R-GB" charset="0"/>
                <a:ea typeface="FZQingKeBenYueSongS-R-GB" charset="0"/>
                <a:cs typeface="FZQingKeBenYueSongS-R-GB" charset="0"/>
              </a:rPr>
              <a:t>夫 唯 弗 居 ， 是 以 不 去 </a:t>
            </a:r>
            <a:endParaRPr lang="zh-CN" altLang="en-US" sz="12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491952" y="831324"/>
            <a:ext cx="861774" cy="57841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kumimoji="1" lang="en-US" altLang="zh-CN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itchFamily="2" charset="-122"/>
                <a:ea typeface="禹卫书法行书简体&#10;" pitchFamily="2" charset="-122"/>
                <a:cs typeface="yuweij Medium" charset="0"/>
              </a:rPr>
              <a:t>——————————</a:t>
            </a:r>
            <a:endParaRPr kumimoji="1" lang="zh-CN" altLang="en-US" sz="4400" dirty="0" smtClean="0">
              <a:solidFill>
                <a:schemeClr val="tx1">
                  <a:lumMod val="95000"/>
                  <a:lumOff val="5000"/>
                </a:schemeClr>
              </a:solidFill>
              <a:latin typeface="禹卫书法行书简体&#10;" pitchFamily="2" charset="-122"/>
              <a:ea typeface="禹卫书法行书简体&#10;" pitchFamily="2" charset="-122"/>
              <a:cs typeface="yuweij Medium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461205"/>
            <a:ext cx="575188" cy="2867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452" y="262707"/>
            <a:ext cx="1371598" cy="68371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58329" y="262707"/>
            <a:ext cx="4357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itchFamily="2" charset="-122"/>
                <a:ea typeface="禹卫书法行书简体&#10;" pitchFamily="2" charset="-122"/>
                <a:cs typeface="yuweij Medium" charset="0"/>
              </a:rPr>
              <a:t>天人合一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476288" y="1925118"/>
            <a:ext cx="1446550" cy="781609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2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400" dirty="0">
                <a:latin typeface="FZQingKeBenYueSongS-R-GB" charset="0"/>
                <a:ea typeface="FZQingKeBenYueSongS-R-GB" charset="0"/>
                <a:cs typeface="FZQingKeBenYueSongS-R-GB" charset="0"/>
              </a:rPr>
              <a:t>天 下 皆 知 美 之 为 美 ， 斯 恶 已 </a:t>
            </a:r>
            <a:endParaRPr lang="zh-CN" altLang="en-US" sz="14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4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皆 </a:t>
            </a:r>
            <a:r>
              <a:rPr lang="zh-CN" altLang="en-US" sz="1400" dirty="0">
                <a:latin typeface="FZQingKeBenYueSongS-R-GB" charset="0"/>
                <a:ea typeface="FZQingKeBenYueSongS-R-GB" charset="0"/>
                <a:cs typeface="FZQingKeBenYueSongS-R-GB" charset="0"/>
              </a:rPr>
              <a:t>知 善 之 为 善 ， 斯 不 善 已 </a:t>
            </a:r>
            <a:endParaRPr lang="zh-CN" altLang="en-US" sz="14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400" dirty="0">
                <a:latin typeface="FZQingKeBenYueSongS-R-GB" charset="0"/>
                <a:ea typeface="FZQingKeBenYueSongS-R-GB" charset="0"/>
                <a:cs typeface="FZQingKeBenYueSongS-R-GB" charset="0"/>
              </a:rPr>
              <a:t>有 无 相 生 ， 难 易 相 成 ， 长 短 相 形 </a:t>
            </a:r>
            <a:endParaRPr lang="zh-CN" altLang="en-US" sz="14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400" dirty="0" smtClean="0">
                <a:latin typeface="FZQingKeBenYueSongS-R-GB" charset="0"/>
                <a:ea typeface="FZQingKeBenYueSongS-R-GB" charset="0"/>
                <a:cs typeface="FZQingKeBenYueSongS-R-GB" charset="0"/>
              </a:rPr>
              <a:t>高 </a:t>
            </a:r>
            <a:r>
              <a:rPr lang="zh-CN" altLang="en-US" sz="1400" dirty="0">
                <a:latin typeface="FZQingKeBenYueSongS-R-GB" charset="0"/>
                <a:ea typeface="FZQingKeBenYueSongS-R-GB" charset="0"/>
                <a:cs typeface="FZQingKeBenYueSongS-R-GB" charset="0"/>
              </a:rPr>
              <a:t>下 相 盈 ， 音 声 相 和 ， 前 后 相 随 </a:t>
            </a:r>
            <a:endParaRPr lang="zh-CN" altLang="en-US" sz="1400" dirty="0"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400" dirty="0">
                <a:latin typeface="FZQingKeBenYueSongS-R-GB" charset="0"/>
                <a:ea typeface="FZQingKeBenYueSongS-R-GB" charset="0"/>
                <a:cs typeface="FZQingKeBenYueSongS-R-GB" charset="0"/>
              </a:rPr>
              <a:t>恒 也 </a:t>
            </a:r>
            <a:endParaRPr lang="zh-CN" altLang="en-US" sz="1400" dirty="0" smtClean="0">
              <a:latin typeface="FZQingKeBenYueSongS-R-GB" charset="0"/>
              <a:ea typeface="FZQingKeBenYueSongS-R-GB" charset="0"/>
              <a:cs typeface="FZQingKeBenYueSongS-R-GB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intBrush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200150" y="1925119"/>
            <a:ext cx="6029990" cy="3596522"/>
          </a:xfrm>
          <a:prstGeom prst="rect">
            <a:avLst/>
          </a:prstGeom>
        </p:spPr>
      </p:pic>
      <p:cxnSp>
        <p:nvCxnSpPr>
          <p:cNvPr id="11" name="直线连接符 10"/>
          <p:cNvCxnSpPr/>
          <p:nvPr/>
        </p:nvCxnSpPr>
        <p:spPr>
          <a:xfrm>
            <a:off x="10922838" y="1925119"/>
            <a:ext cx="0" cy="3596522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461205"/>
            <a:ext cx="575188" cy="2867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452" y="262707"/>
            <a:ext cx="1371598" cy="68371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497778" y="2007236"/>
            <a:ext cx="9196443" cy="3659723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958329" y="262707"/>
            <a:ext cx="4357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&#10;" pitchFamily="2" charset="-122"/>
                <a:ea typeface="禹卫书法行书简体&#10;" pitchFamily="2" charset="-122"/>
                <a:cs typeface="yuweij Medium" charset="0"/>
              </a:rPr>
              <a:t>天人合一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3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497778" y="2007236"/>
            <a:ext cx="2846444" cy="3659723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031176" y="2913767"/>
            <a:ext cx="4663045" cy="184665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禹卫书法行书简体&#10;" pitchFamily="2" charset="-122"/>
                <a:ea typeface="禹卫书法行书简体&#10;" pitchFamily="2" charset="-122"/>
                <a:cs typeface="yuweij Medium" charset="0"/>
              </a:rPr>
              <a:t>天人合一</a:t>
            </a:r>
            <a:endParaRPr lang="zh-CN" altLang="en-US" sz="3200" dirty="0" smtClean="0">
              <a:solidFill>
                <a:schemeClr val="bg1"/>
              </a:solidFill>
              <a:latin typeface="禹卫书法行书简体&#10;" pitchFamily="2" charset="-122"/>
              <a:ea typeface="禹卫书法行书简体&#10;" pitchFamily="2" charset="-122"/>
              <a:cs typeface="yuweij Medium" charset="0"/>
            </a:endParaRPr>
          </a:p>
          <a:p>
            <a:endParaRPr lang="zh-CN" altLang="en-US" sz="1200" dirty="0">
              <a:solidFill>
                <a:schemeClr val="bg1"/>
              </a:solidFill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FZQingKeBenYueSongS-R-GB" charset="0"/>
                <a:ea typeface="FZQingKeBenYueSongS-R-GB" charset="0"/>
                <a:cs typeface="FZQingKeBenYueSongS-R-GB" charset="0"/>
              </a:rPr>
              <a:t>天 下 皆 知 美 之 为 美 ， 斯 恶 已 </a:t>
            </a:r>
            <a:endParaRPr lang="zh-CN" altLang="en-US" sz="1400" dirty="0" smtClean="0">
              <a:solidFill>
                <a:schemeClr val="bg1"/>
              </a:solidFill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FZQingKeBenYueSongS-R-GB" charset="0"/>
                <a:ea typeface="FZQingKeBenYueSongS-R-GB" charset="0"/>
                <a:cs typeface="FZQingKeBenYueSongS-R-GB" charset="0"/>
              </a:rPr>
              <a:t>皆 </a:t>
            </a:r>
            <a:r>
              <a:rPr lang="zh-CN" altLang="en-US" sz="1400" dirty="0">
                <a:solidFill>
                  <a:schemeClr val="bg1"/>
                </a:solidFill>
                <a:latin typeface="FZQingKeBenYueSongS-R-GB" charset="0"/>
                <a:ea typeface="FZQingKeBenYueSongS-R-GB" charset="0"/>
                <a:cs typeface="FZQingKeBenYueSongS-R-GB" charset="0"/>
              </a:rPr>
              <a:t>知 善 之 为 善 ， 斯 不 善 已 </a:t>
            </a:r>
            <a:endParaRPr lang="zh-CN" altLang="en-US" sz="1400" dirty="0">
              <a:solidFill>
                <a:schemeClr val="bg1"/>
              </a:solidFill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FZQingKeBenYueSongS-R-GB" charset="0"/>
                <a:ea typeface="FZQingKeBenYueSongS-R-GB" charset="0"/>
                <a:cs typeface="FZQingKeBenYueSongS-R-GB" charset="0"/>
              </a:rPr>
              <a:t>有 无 相 生 ， 难 易 相 成 ， 长 短 相 形 </a:t>
            </a:r>
            <a:endParaRPr lang="zh-CN" altLang="en-US" sz="1400" dirty="0" smtClean="0">
              <a:solidFill>
                <a:schemeClr val="bg1"/>
              </a:solidFill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FZQingKeBenYueSongS-R-GB" charset="0"/>
                <a:ea typeface="FZQingKeBenYueSongS-R-GB" charset="0"/>
                <a:cs typeface="FZQingKeBenYueSongS-R-GB" charset="0"/>
              </a:rPr>
              <a:t>高 </a:t>
            </a:r>
            <a:r>
              <a:rPr lang="zh-CN" altLang="en-US" sz="1400" dirty="0">
                <a:solidFill>
                  <a:schemeClr val="bg1"/>
                </a:solidFill>
                <a:latin typeface="FZQingKeBenYueSongS-R-GB" charset="0"/>
                <a:ea typeface="FZQingKeBenYueSongS-R-GB" charset="0"/>
                <a:cs typeface="FZQingKeBenYueSongS-R-GB" charset="0"/>
              </a:rPr>
              <a:t>下 相 盈 ， 音 声 相 和 ， 前 后 相 随 </a:t>
            </a:r>
            <a:endParaRPr lang="zh-CN" altLang="en-US" sz="1400" dirty="0">
              <a:solidFill>
                <a:schemeClr val="bg1"/>
              </a:solidFill>
              <a:latin typeface="FZQingKeBenYueSongS-R-GB" charset="0"/>
              <a:ea typeface="FZQingKeBenYueSongS-R-GB" charset="0"/>
              <a:cs typeface="FZQingKeBenYueSongS-R-GB" charset="0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FZQingKeBenYueSongS-R-GB" charset="0"/>
                <a:ea typeface="FZQingKeBenYueSongS-R-GB" charset="0"/>
                <a:cs typeface="FZQingKeBenYueSongS-R-GB" charset="0"/>
              </a:rPr>
              <a:t>恒 也 </a:t>
            </a:r>
            <a:endParaRPr lang="zh-CN" altLang="en-US" sz="1400" dirty="0" smtClean="0">
              <a:solidFill>
                <a:schemeClr val="bg1"/>
              </a:solidFill>
              <a:latin typeface="FZQingKeBenYueSongS-R-GB" charset="0"/>
              <a:ea typeface="FZQingKeBenYueSongS-R-GB" charset="0"/>
              <a:cs typeface="FZQingKeBenYueSongS-R-GB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中国风">
      <a:majorFont>
        <a:latin typeface="华文细黑"/>
        <a:ea typeface="方正清刻本悦宋简体"/>
        <a:cs typeface=""/>
      </a:majorFont>
      <a:minorFont>
        <a:latin typeface="华文细黑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ctr">
          <a:defRPr kumimoji="1" sz="4400" dirty="0" smtClean="0">
            <a:solidFill>
              <a:schemeClr val="tx1">
                <a:lumMod val="95000"/>
                <a:lumOff val="5000"/>
              </a:schemeClr>
            </a:solidFill>
            <a:latin typeface="yuweij Medium" charset="0"/>
            <a:ea typeface="yuweij Medium" charset="0"/>
            <a:cs typeface="yuweij Medium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3147</Words>
  <Application>Kingsoft Office WPP</Application>
  <PresentationFormat>宽屏</PresentationFormat>
  <Paragraphs>231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中国风古风类</dc:title>
  <dc:subject>RP</dc:subject>
  <cp:keywords>RP</cp:keywords>
  <dc:description>RP</dc:description>
  <cp:lastModifiedBy>apple</cp:lastModifiedBy>
  <cp:revision>257</cp:revision>
  <cp:lastPrinted>2016-07-13T07:14:00Z</cp:lastPrinted>
  <dcterms:created xsi:type="dcterms:W3CDTF">2016-04-30T07:28:00Z</dcterms:created>
  <dcterms:modified xsi:type="dcterms:W3CDTF">2018-01-02T13:41:53Z</dcterms:modified>
  <cp:category>RP</cp:category>
  <cp:contentStatus>RP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