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6" r:id="rId3"/>
    <p:sldId id="281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9" r:id="rId25"/>
    <p:sldId id="280" r:id="rId26"/>
    <p:sldId id="278" r:id="rId27"/>
    <p:sldId id="282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5E5D"/>
    <a:srgbClr val="66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0" d="100"/>
          <a:sy n="60" d="100"/>
        </p:scale>
        <p:origin x="232" y="1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D9DC8-C8F1-4363-9E26-745A5257A8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A365C-6227-429D-B6CF-E2C5BFAF350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D9DC8-C8F1-4363-9E26-745A5257A8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A365C-6227-429D-B6CF-E2C5BFAF350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D9DC8-C8F1-4363-9E26-745A5257A8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A365C-6227-429D-B6CF-E2C5BFAF350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D9DC8-C8F1-4363-9E26-745A5257A8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A365C-6227-429D-B6CF-E2C5BFAF350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D9DC8-C8F1-4363-9E26-745A5257A8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A365C-6227-429D-B6CF-E2C5BFAF350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D9DC8-C8F1-4363-9E26-745A5257A8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A365C-6227-429D-B6CF-E2C5BFAF350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D9DC8-C8F1-4363-9E26-745A5257A8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A365C-6227-429D-B6CF-E2C5BFAF350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D9DC8-C8F1-4363-9E26-745A5257A8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A365C-6227-429D-B6CF-E2C5BFAF350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D9DC8-C8F1-4363-9E26-745A5257A8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A365C-6227-429D-B6CF-E2C5BFAF350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D9DC8-C8F1-4363-9E26-745A5257A8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A365C-6227-429D-B6CF-E2C5BFAF350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D9DC8-C8F1-4363-9E26-745A5257A8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A365C-6227-429D-B6CF-E2C5BFAF350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l="-27000" r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1D9DC8-C8F1-4363-9E26-745A5257A8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BA365C-6227-429D-B6CF-E2C5BFAF350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emf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9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emf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9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emf"/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13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emf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9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emf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9.e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143"/>
          <a:stretch>
            <a:fillRect/>
          </a:stretch>
        </p:blipFill>
        <p:spPr>
          <a:xfrm>
            <a:off x="-1" y="-1"/>
            <a:ext cx="12192001" cy="6863361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8356115" y="1238693"/>
            <a:ext cx="1723549" cy="4380614"/>
            <a:chOff x="8494338" y="1392865"/>
            <a:chExt cx="1723549" cy="4380614"/>
          </a:xfrm>
        </p:grpSpPr>
        <p:sp>
          <p:nvSpPr>
            <p:cNvPr id="7" name="矩形 6"/>
            <p:cNvSpPr/>
            <p:nvPr/>
          </p:nvSpPr>
          <p:spPr>
            <a:xfrm>
              <a:off x="8494338" y="1392865"/>
              <a:ext cx="1723549" cy="4380614"/>
            </a:xfrm>
            <a:prstGeom prst="rect">
              <a:avLst/>
            </a:prstGeom>
            <a:noFill/>
            <a:ln w="63500">
              <a:solidFill>
                <a:srgbClr val="6633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494338" y="1603035"/>
              <a:ext cx="1723549" cy="404533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0000" b="1" dirty="0">
                  <a:solidFill>
                    <a:srgbClr val="D35E5D"/>
                  </a:solidFill>
                  <a:latin typeface="华文行楷" charset="0"/>
                  <a:ea typeface="华文行楷" charset="0"/>
                </a:rPr>
                <a:t>话冬至</a:t>
              </a:r>
              <a:endParaRPr lang="zh-CN" altLang="en-US" sz="10000" b="1" dirty="0">
                <a:solidFill>
                  <a:srgbClr val="D35E5D"/>
                </a:solidFill>
                <a:latin typeface="华文行楷" charset="0"/>
                <a:ea typeface="华文行楷" charset="0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264986" y="4542089"/>
            <a:ext cx="1826142" cy="107721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节气故事</a:t>
            </a:r>
            <a:endParaRPr lang="en-US" altLang="zh-CN" sz="3200" dirty="0">
              <a:solidFill>
                <a:schemeClr val="tx1">
                  <a:lumMod val="65000"/>
                  <a:lumOff val="3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 algn="ctr"/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闲话系列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</p:txBody>
      </p:sp>
    </p:spTree>
  </p:cSld>
  <p:clrMapOvr>
    <a:masterClrMapping/>
  </p:clrMapOvr>
  <p:transition>
    <p:split orient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230827"/>
            <a:ext cx="12192000" cy="523220"/>
            <a:chOff x="0" y="230827"/>
            <a:chExt cx="12192000" cy="523220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0" y="478465"/>
              <a:ext cx="12192000" cy="0"/>
            </a:xfrm>
            <a:prstGeom prst="line">
              <a:avLst/>
            </a:prstGeom>
            <a:ln w="63500">
              <a:solidFill>
                <a:srgbClr val="6633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 useBgFill="1">
          <p:nvSpPr>
            <p:cNvPr id="4" name="文本框 3"/>
            <p:cNvSpPr txBox="1"/>
            <p:nvPr/>
          </p:nvSpPr>
          <p:spPr>
            <a:xfrm>
              <a:off x="5362466" y="230827"/>
              <a:ext cx="1467068" cy="523220"/>
            </a:xfrm>
            <a:prstGeom prst="rect">
              <a:avLst/>
            </a:prstGeom>
          </p:spPr>
          <p:txBody>
            <a:bodyPr wrap="none" rtlCol="0" anchor="ctr">
              <a:spAutoFit/>
            </a:bodyPr>
            <a:lstStyle/>
            <a:p>
              <a:r>
                <a:rPr lang="zh-CN" altLang="en-US" sz="2800" spc="-300" dirty="0">
                  <a:solidFill>
                    <a:srgbClr val="663333"/>
                  </a:solidFill>
                  <a:latin typeface="华文行楷" charset="0"/>
                  <a:ea typeface="华文行楷" charset="0"/>
                </a:rPr>
                <a:t>冬至起源</a:t>
              </a:r>
              <a:endParaRPr lang="zh-CN" altLang="en-US" sz="2800" spc="-300" dirty="0">
                <a:solidFill>
                  <a:srgbClr val="663333"/>
                </a:solidFill>
                <a:latin typeface="华文行楷" charset="0"/>
                <a:ea typeface="华文行楷" charset="0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2"/>
          <a:stretch>
            <a:fillRect/>
          </a:stretch>
        </p:blipFill>
        <p:spPr>
          <a:xfrm>
            <a:off x="-1" y="1363056"/>
            <a:ext cx="5023531" cy="4580538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898482" y="2048312"/>
            <a:ext cx="5223180" cy="31700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ts val="4800"/>
              </a:lnSpc>
            </a:pPr>
            <a:r>
              <a: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早在二千五百多年前的春秋时代，中国就已经用土圭观测太阳，测定出了冬至，它是二十四节气中最早制订出的一个，时间在每年的公历</a:t>
            </a:r>
            <a:r>
              <a:rPr lang="en-US" altLang="zh-CN" sz="24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12</a:t>
            </a:r>
            <a:r>
              <a: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月</a:t>
            </a:r>
            <a:r>
              <a:rPr lang="en-US" altLang="zh-CN" sz="24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21~23</a:t>
            </a:r>
            <a:r>
              <a: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日。</a:t>
            </a:r>
            <a:endParaRPr lang="zh-CN" altLang="en-US" sz="2400" spc="300" dirty="0">
              <a:solidFill>
                <a:schemeClr val="tx1">
                  <a:lumMod val="95000"/>
                  <a:lumOff val="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975498" y="5433242"/>
            <a:ext cx="621650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2048313" y="4891057"/>
            <a:ext cx="2975217" cy="646331"/>
            <a:chOff x="1730506" y="5171778"/>
            <a:chExt cx="2975217" cy="646331"/>
          </a:xfrm>
        </p:grpSpPr>
        <p:sp>
          <p:nvSpPr>
            <p:cNvPr id="20" name="矩形 19"/>
            <p:cNvSpPr/>
            <p:nvPr/>
          </p:nvSpPr>
          <p:spPr>
            <a:xfrm>
              <a:off x="2176804" y="5171778"/>
              <a:ext cx="2082621" cy="64633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D35E5D"/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从何而来</a:t>
              </a:r>
              <a:endParaRPr lang="zh-CN" altLang="en-US" sz="3600" b="1" dirty="0">
                <a:solidFill>
                  <a:srgbClr val="D35E5D"/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6200000">
              <a:off x="1600107" y="5314943"/>
              <a:ext cx="620797" cy="360000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5400000" flipH="1">
              <a:off x="4215324" y="5314943"/>
              <a:ext cx="620797" cy="3600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230827"/>
            <a:ext cx="12192000" cy="523220"/>
            <a:chOff x="0" y="230827"/>
            <a:chExt cx="12192000" cy="523220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0" y="478465"/>
              <a:ext cx="12192000" cy="0"/>
            </a:xfrm>
            <a:prstGeom prst="line">
              <a:avLst/>
            </a:prstGeom>
            <a:ln w="63500">
              <a:solidFill>
                <a:srgbClr val="6633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 useBgFill="1">
          <p:nvSpPr>
            <p:cNvPr id="4" name="文本框 3"/>
            <p:cNvSpPr txBox="1"/>
            <p:nvPr/>
          </p:nvSpPr>
          <p:spPr>
            <a:xfrm>
              <a:off x="5362466" y="230827"/>
              <a:ext cx="1467068" cy="523220"/>
            </a:xfrm>
            <a:prstGeom prst="rect">
              <a:avLst/>
            </a:prstGeom>
          </p:spPr>
          <p:txBody>
            <a:bodyPr wrap="none" rtlCol="0" anchor="ctr">
              <a:spAutoFit/>
            </a:bodyPr>
            <a:lstStyle/>
            <a:p>
              <a:r>
                <a:rPr lang="zh-CN" altLang="en-US" sz="2800" spc="-300" dirty="0">
                  <a:solidFill>
                    <a:srgbClr val="663333"/>
                  </a:solidFill>
                  <a:latin typeface="华文行楷" charset="0"/>
                  <a:ea typeface="华文行楷" charset="0"/>
                </a:rPr>
                <a:t>冬至起源</a:t>
              </a:r>
              <a:endParaRPr lang="zh-CN" altLang="en-US" sz="2800" spc="-300" dirty="0">
                <a:solidFill>
                  <a:srgbClr val="663333"/>
                </a:solidFill>
                <a:latin typeface="华文行楷" charset="0"/>
                <a:ea typeface="华文行楷" charset="0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050365" y="2898209"/>
            <a:ext cx="4890909" cy="30162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ts val="3800"/>
              </a:lnSpc>
            </a:pPr>
            <a:r>
              <a:rPr lang="zh-CN" altLang="en-US" sz="20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人们最初过冬至节是为了庆祝新的一年的到来。古人认为自冬至起，天地阳气开始兴作渐强，代表下一个循环开始，是大吉之日。因此，后来一般春节期间的祭祖、家庭聚餐等习俗，也往往出现在冬至。</a:t>
            </a:r>
            <a:endParaRPr lang="zh-CN" altLang="en-US" sz="2000" spc="300" dirty="0">
              <a:solidFill>
                <a:schemeClr val="tx1">
                  <a:lumMod val="95000"/>
                  <a:lumOff val="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116409" y="2799921"/>
            <a:ext cx="473264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1389316" y="1937393"/>
            <a:ext cx="4295547" cy="646331"/>
            <a:chOff x="6010942" y="1352589"/>
            <a:chExt cx="4295547" cy="646331"/>
          </a:xfrm>
        </p:grpSpPr>
        <p:sp>
          <p:nvSpPr>
            <p:cNvPr id="10" name="矩形 9"/>
            <p:cNvSpPr/>
            <p:nvPr/>
          </p:nvSpPr>
          <p:spPr>
            <a:xfrm>
              <a:off x="6405672" y="1352589"/>
              <a:ext cx="3506088" cy="64633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D35E5D"/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土圭测景有冬至</a:t>
              </a:r>
              <a:endParaRPr lang="zh-CN" altLang="en-US" sz="3600" b="1" dirty="0">
                <a:solidFill>
                  <a:srgbClr val="D35E5D"/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6200000">
              <a:off x="5880543" y="1495754"/>
              <a:ext cx="620797" cy="36000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5400000" flipH="1">
              <a:off x="9816090" y="1495754"/>
              <a:ext cx="620797" cy="360000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9534" y="-297707"/>
            <a:ext cx="5369197" cy="715691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230827"/>
            <a:ext cx="12192000" cy="523220"/>
            <a:chOff x="0" y="230827"/>
            <a:chExt cx="12192000" cy="523220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0" y="478465"/>
              <a:ext cx="12192000" cy="0"/>
            </a:xfrm>
            <a:prstGeom prst="line">
              <a:avLst/>
            </a:prstGeom>
            <a:ln w="63500">
              <a:solidFill>
                <a:srgbClr val="6633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 useBgFill="1">
          <p:nvSpPr>
            <p:cNvPr id="4" name="文本框 3"/>
            <p:cNvSpPr txBox="1"/>
            <p:nvPr/>
          </p:nvSpPr>
          <p:spPr>
            <a:xfrm>
              <a:off x="5362466" y="230827"/>
              <a:ext cx="1467068" cy="523220"/>
            </a:xfrm>
            <a:prstGeom prst="rect">
              <a:avLst/>
            </a:prstGeom>
          </p:spPr>
          <p:txBody>
            <a:bodyPr wrap="none" rtlCol="0" anchor="ctr">
              <a:spAutoFit/>
            </a:bodyPr>
            <a:lstStyle/>
            <a:p>
              <a:r>
                <a:rPr lang="zh-CN" altLang="en-US" sz="2800" spc="-300" dirty="0">
                  <a:solidFill>
                    <a:srgbClr val="663333"/>
                  </a:solidFill>
                  <a:latin typeface="华文行楷" charset="0"/>
                  <a:ea typeface="华文行楷" charset="0"/>
                </a:rPr>
                <a:t>冬至起源</a:t>
              </a:r>
              <a:endParaRPr lang="zh-CN" altLang="en-US" sz="2800" spc="-300" dirty="0">
                <a:solidFill>
                  <a:srgbClr val="663333"/>
                </a:solidFill>
                <a:latin typeface="华文行楷" charset="0"/>
                <a:ea typeface="华文行楷" charset="0"/>
              </a:endParaRPr>
            </a:p>
          </p:txBody>
        </p:sp>
      </p:grpSp>
      <p:cxnSp>
        <p:nvCxnSpPr>
          <p:cNvPr id="5" name="直接连接符 4"/>
          <p:cNvCxnSpPr/>
          <p:nvPr/>
        </p:nvCxnSpPr>
        <p:spPr>
          <a:xfrm>
            <a:off x="0" y="3684817"/>
            <a:ext cx="12192000" cy="0"/>
          </a:xfrm>
          <a:prstGeom prst="line">
            <a:avLst/>
          </a:prstGeom>
          <a:ln w="635000">
            <a:solidFill>
              <a:srgbClr val="D35E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3989078" y="1447047"/>
            <a:ext cx="4213844" cy="830997"/>
            <a:chOff x="3221764" y="1797923"/>
            <a:chExt cx="4213844" cy="83099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5400000">
              <a:off x="3152189" y="1918025"/>
              <a:ext cx="729948" cy="590797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3957238" y="1797923"/>
              <a:ext cx="2710999" cy="83099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4800" b="1" dirty="0">
                  <a:solidFill>
                    <a:srgbClr val="D35E5D"/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冬至三候</a:t>
              </a:r>
              <a:endParaRPr lang="zh-CN" altLang="en-US" sz="4800" b="1" dirty="0">
                <a:solidFill>
                  <a:srgbClr val="D35E5D"/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6200000" flipH="1">
              <a:off x="6775236" y="1918024"/>
              <a:ext cx="729948" cy="590797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1821863" y="2850162"/>
            <a:ext cx="1734941" cy="3143986"/>
            <a:chOff x="1821863" y="2786364"/>
            <a:chExt cx="1734941" cy="3143986"/>
          </a:xfrm>
        </p:grpSpPr>
        <p:grpSp>
          <p:nvGrpSpPr>
            <p:cNvPr id="13" name="组合 12"/>
            <p:cNvGrpSpPr/>
            <p:nvPr/>
          </p:nvGrpSpPr>
          <p:grpSpPr>
            <a:xfrm>
              <a:off x="1854678" y="2786364"/>
              <a:ext cx="1669310" cy="1669310"/>
              <a:chOff x="4724552" y="2913955"/>
              <a:chExt cx="1669310" cy="1669310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4724552" y="2913955"/>
                <a:ext cx="1669310" cy="1669310"/>
              </a:xfrm>
              <a:prstGeom prst="ellipse">
                <a:avLst/>
              </a:prstGeom>
              <a:solidFill>
                <a:schemeClr val="bg1"/>
              </a:solidFill>
              <a:ln w="63500">
                <a:solidFill>
                  <a:srgbClr val="D35E5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8" name="图片 17"/>
              <p:cNvPicPr>
                <a:picLocks noChangeAspect="1"/>
              </p:cNvPicPr>
              <p:nvPr/>
            </p:nvPicPr>
            <p:blipFill rotWithShape="1">
              <a:blip r:embed="rId2"/>
              <a:srcRect t="2068" b="2068"/>
              <a:stretch>
                <a:fillRect/>
              </a:stretch>
            </p:blipFill>
            <p:spPr>
              <a:xfrm>
                <a:off x="4875269" y="3064672"/>
                <a:ext cx="1367876" cy="1367876"/>
              </a:xfrm>
              <a:prstGeom prst="ellipse">
                <a:avLst/>
              </a:prstGeom>
            </p:spPr>
          </p:pic>
        </p:grpSp>
        <p:sp>
          <p:nvSpPr>
            <p:cNvPr id="14" name="矩形 13"/>
            <p:cNvSpPr/>
            <p:nvPr/>
          </p:nvSpPr>
          <p:spPr>
            <a:xfrm>
              <a:off x="1904503" y="4712484"/>
              <a:ext cx="1569660" cy="64633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蚯蚓结</a:t>
              </a:r>
              <a:endPara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1821863" y="5415520"/>
              <a:ext cx="173494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1909311" y="5468685"/>
              <a:ext cx="156485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 UI Light" pitchFamily="34" charset="-122"/>
                  <a:ea typeface="Microsoft YaHei UI Light" pitchFamily="34" charset="-122"/>
                </a:defRPr>
              </a:lvl1pPr>
            </a:lstStyle>
            <a:p>
              <a:r>
                <a:rPr lang="en-US" altLang="zh-CN" dirty="0"/>
                <a:t>QIUYINJIE</a:t>
              </a:r>
              <a:endParaRPr lang="zh-CN" altLang="en-US" dirty="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212580" y="2850162"/>
            <a:ext cx="1734941" cy="3143986"/>
            <a:chOff x="1821863" y="2786364"/>
            <a:chExt cx="1734941" cy="3143986"/>
          </a:xfrm>
        </p:grpSpPr>
        <p:grpSp>
          <p:nvGrpSpPr>
            <p:cNvPr id="20" name="组合 19"/>
            <p:cNvGrpSpPr/>
            <p:nvPr/>
          </p:nvGrpSpPr>
          <p:grpSpPr>
            <a:xfrm>
              <a:off x="1854678" y="2786364"/>
              <a:ext cx="1669310" cy="1669310"/>
              <a:chOff x="4724552" y="2913955"/>
              <a:chExt cx="1669310" cy="1669310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4724552" y="2913955"/>
                <a:ext cx="1669310" cy="1669310"/>
              </a:xfrm>
              <a:prstGeom prst="ellipse">
                <a:avLst/>
              </a:prstGeom>
              <a:solidFill>
                <a:schemeClr val="bg1"/>
              </a:solidFill>
              <a:ln w="63500">
                <a:solidFill>
                  <a:srgbClr val="D35E5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5" name="图片 24"/>
              <p:cNvPicPr>
                <a:picLocks noChangeAspect="1"/>
              </p:cNvPicPr>
              <p:nvPr/>
            </p:nvPicPr>
            <p:blipFill rotWithShape="1">
              <a:blip r:embed="rId2"/>
              <a:srcRect t="2068" b="2068"/>
              <a:stretch>
                <a:fillRect/>
              </a:stretch>
            </p:blipFill>
            <p:spPr>
              <a:xfrm>
                <a:off x="4875269" y="3064672"/>
                <a:ext cx="1367876" cy="1367876"/>
              </a:xfrm>
              <a:prstGeom prst="ellipse">
                <a:avLst/>
              </a:prstGeom>
            </p:spPr>
          </p:pic>
        </p:grpSp>
        <p:sp>
          <p:nvSpPr>
            <p:cNvPr id="21" name="矩形 20"/>
            <p:cNvSpPr/>
            <p:nvPr/>
          </p:nvSpPr>
          <p:spPr>
            <a:xfrm>
              <a:off x="1904503" y="4712484"/>
              <a:ext cx="1569660" cy="64633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麋角解</a:t>
              </a:r>
              <a:endPara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1821863" y="5415520"/>
              <a:ext cx="173494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/>
            <p:cNvSpPr txBox="1"/>
            <p:nvPr/>
          </p:nvSpPr>
          <p:spPr>
            <a:xfrm>
              <a:off x="1962476" y="5468685"/>
              <a:ext cx="152234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 UI Light" pitchFamily="34" charset="-122"/>
                  <a:ea typeface="Microsoft YaHei UI Light" pitchFamily="34" charset="-122"/>
                </a:defRPr>
              </a:lvl1pPr>
            </a:lstStyle>
            <a:p>
              <a:r>
                <a:rPr lang="en-US" altLang="zh-CN" dirty="0"/>
                <a:t>MIJIAOJIE</a:t>
              </a:r>
              <a:endParaRPr lang="zh-CN" altLang="en-US" dirty="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433141" y="2796762"/>
            <a:ext cx="2253822" cy="3143986"/>
            <a:chOff x="1569067" y="2786364"/>
            <a:chExt cx="2253822" cy="3143986"/>
          </a:xfrm>
        </p:grpSpPr>
        <p:grpSp>
          <p:nvGrpSpPr>
            <p:cNvPr id="27" name="组合 26"/>
            <p:cNvGrpSpPr/>
            <p:nvPr/>
          </p:nvGrpSpPr>
          <p:grpSpPr>
            <a:xfrm>
              <a:off x="1854678" y="2786364"/>
              <a:ext cx="1669310" cy="1669310"/>
              <a:chOff x="4724552" y="2913955"/>
              <a:chExt cx="1669310" cy="1669310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4724552" y="2913955"/>
                <a:ext cx="1669310" cy="1669310"/>
              </a:xfrm>
              <a:prstGeom prst="ellipse">
                <a:avLst/>
              </a:prstGeom>
              <a:solidFill>
                <a:schemeClr val="bg1"/>
              </a:solidFill>
              <a:ln w="63500">
                <a:solidFill>
                  <a:srgbClr val="D35E5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2" name="图片 31"/>
              <p:cNvPicPr>
                <a:picLocks noChangeAspect="1"/>
              </p:cNvPicPr>
              <p:nvPr/>
            </p:nvPicPr>
            <p:blipFill rotWithShape="1">
              <a:blip r:embed="rId2"/>
              <a:srcRect t="2068" b="2068"/>
              <a:stretch>
                <a:fillRect/>
              </a:stretch>
            </p:blipFill>
            <p:spPr>
              <a:xfrm>
                <a:off x="4875269" y="3064672"/>
                <a:ext cx="1367876" cy="1367876"/>
              </a:xfrm>
              <a:prstGeom prst="ellipse">
                <a:avLst/>
              </a:prstGeom>
            </p:spPr>
          </p:pic>
        </p:grpSp>
        <p:sp>
          <p:nvSpPr>
            <p:cNvPr id="28" name="矩形 27"/>
            <p:cNvSpPr/>
            <p:nvPr/>
          </p:nvSpPr>
          <p:spPr>
            <a:xfrm>
              <a:off x="1904503" y="4712484"/>
              <a:ext cx="1569660" cy="64633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水泉动</a:t>
              </a:r>
              <a:endPara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1821863" y="5415520"/>
              <a:ext cx="173494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29"/>
            <p:cNvSpPr txBox="1"/>
            <p:nvPr/>
          </p:nvSpPr>
          <p:spPr>
            <a:xfrm>
              <a:off x="1569067" y="5468685"/>
              <a:ext cx="225382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 UI Light" pitchFamily="34" charset="-122"/>
                  <a:ea typeface="Microsoft YaHei UI Light" pitchFamily="34" charset="-122"/>
                </a:defRPr>
              </a:lvl1pPr>
            </a:lstStyle>
            <a:p>
              <a:r>
                <a:rPr lang="en-US" altLang="zh-CN" dirty="0"/>
                <a:t>SHUIQUANYIN</a:t>
              </a:r>
              <a:endParaRPr lang="zh-CN" altLang="en-US" dirty="0"/>
            </a:p>
          </p:txBody>
        </p:sp>
      </p:grp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230827"/>
            <a:ext cx="12192000" cy="523220"/>
            <a:chOff x="0" y="230827"/>
            <a:chExt cx="12192000" cy="523220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0" y="478465"/>
              <a:ext cx="12192000" cy="0"/>
            </a:xfrm>
            <a:prstGeom prst="line">
              <a:avLst/>
            </a:prstGeom>
            <a:ln w="63500">
              <a:solidFill>
                <a:srgbClr val="6633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 useBgFill="1">
          <p:nvSpPr>
            <p:cNvPr id="4" name="文本框 3"/>
            <p:cNvSpPr txBox="1"/>
            <p:nvPr/>
          </p:nvSpPr>
          <p:spPr>
            <a:xfrm>
              <a:off x="5362466" y="230827"/>
              <a:ext cx="1467068" cy="523220"/>
            </a:xfrm>
            <a:prstGeom prst="rect">
              <a:avLst/>
            </a:prstGeom>
          </p:spPr>
          <p:txBody>
            <a:bodyPr wrap="none" rtlCol="0" anchor="ctr">
              <a:spAutoFit/>
            </a:bodyPr>
            <a:lstStyle/>
            <a:p>
              <a:r>
                <a:rPr lang="zh-CN" altLang="en-US" sz="2800" spc="-300" dirty="0">
                  <a:solidFill>
                    <a:srgbClr val="663333"/>
                  </a:solidFill>
                  <a:latin typeface="华文行楷" charset="0"/>
                  <a:ea typeface="华文行楷" charset="0"/>
                </a:rPr>
                <a:t>冬至起源</a:t>
              </a:r>
              <a:endParaRPr lang="zh-CN" altLang="en-US" sz="2800" spc="-300" dirty="0">
                <a:solidFill>
                  <a:srgbClr val="663333"/>
                </a:solidFill>
                <a:latin typeface="华文行楷" charset="0"/>
                <a:ea typeface="华文行楷" charset="0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1303375" y="1836135"/>
            <a:ext cx="9585251" cy="157447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ts val="4000"/>
              </a:lnSpc>
            </a:pPr>
            <a:r>
              <a: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人们认为：过了冬至，白昼一天比一天长，阳气回升，是一个节气循环的开始，也是一个吉日，应该庆贺。</a:t>
            </a:r>
            <a:r>
              <a:rPr lang="en-US" altLang="zh-CN" sz="24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《</a:t>
            </a:r>
            <a:r>
              <a: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晋书</a:t>
            </a:r>
            <a:r>
              <a:rPr lang="en-US" altLang="zh-CN" sz="24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》</a:t>
            </a:r>
            <a:r>
              <a: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上记载有“魏晋冬至日受万国及百僚称贺</a:t>
            </a:r>
            <a:r>
              <a:rPr lang="en-US" altLang="zh-CN" sz="24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……</a:t>
            </a:r>
            <a:r>
              <a: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其仪亚于正旦。”</a:t>
            </a:r>
            <a:endParaRPr lang="zh-CN" altLang="en-US" sz="2400" spc="300" dirty="0">
              <a:solidFill>
                <a:schemeClr val="tx1">
                  <a:lumMod val="95000"/>
                  <a:lumOff val="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" t="73495" r="446" b="922"/>
          <a:stretch>
            <a:fillRect/>
          </a:stretch>
        </p:blipFill>
        <p:spPr>
          <a:xfrm>
            <a:off x="0" y="4497571"/>
            <a:ext cx="12192000" cy="23604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3078" y="1552353"/>
            <a:ext cx="3741810" cy="3732028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6602806" y="1389342"/>
            <a:ext cx="4072271" cy="4079316"/>
            <a:chOff x="7028120" y="1389342"/>
            <a:chExt cx="4072271" cy="407931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28120" y="1389342"/>
              <a:ext cx="4072271" cy="4079316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8625674" y="4156210"/>
              <a:ext cx="877163" cy="92333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5400" dirty="0">
                  <a:solidFill>
                    <a:srgbClr val="663333"/>
                  </a:solidFill>
                  <a:latin typeface="华文行楷" charset="0"/>
                  <a:ea typeface="华文行楷" charset="0"/>
                </a:rPr>
                <a:t>叁</a:t>
              </a:r>
              <a:endParaRPr lang="zh-CN" altLang="en-US" sz="5400" dirty="0">
                <a:solidFill>
                  <a:srgbClr val="663333"/>
                </a:solidFill>
                <a:latin typeface="华文行楷" charset="0"/>
                <a:ea typeface="华文行楷" charset="0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083982" y="2089154"/>
            <a:ext cx="2820003" cy="291361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ts val="11000"/>
              </a:lnSpc>
            </a:pPr>
            <a:r>
              <a:rPr lang="zh-CN" altLang="en-US" sz="10000" b="1" dirty="0">
                <a:solidFill>
                  <a:srgbClr val="D35E5D"/>
                </a:solidFill>
                <a:latin typeface="华文行楷" charset="0"/>
                <a:ea typeface="华文行楷" charset="0"/>
              </a:rPr>
              <a:t>冬至</a:t>
            </a:r>
            <a:endParaRPr lang="en-US" altLang="zh-CN" sz="10000" b="1" dirty="0">
              <a:solidFill>
                <a:srgbClr val="D35E5D"/>
              </a:solidFill>
              <a:latin typeface="华文行楷" charset="0"/>
              <a:ea typeface="华文行楷" charset="0"/>
            </a:endParaRPr>
          </a:p>
          <a:p>
            <a:pPr>
              <a:lnSpc>
                <a:spcPts val="11000"/>
              </a:lnSpc>
            </a:pPr>
            <a:r>
              <a:rPr lang="zh-CN" altLang="en-US" sz="10000" b="1" dirty="0">
                <a:solidFill>
                  <a:srgbClr val="D35E5D"/>
                </a:solidFill>
                <a:latin typeface="华文行楷" charset="0"/>
                <a:ea typeface="华文行楷" charset="0"/>
              </a:rPr>
              <a:t>习俗</a:t>
            </a:r>
            <a:endParaRPr lang="zh-CN" altLang="en-US" sz="10000" b="1" dirty="0">
              <a:solidFill>
                <a:srgbClr val="D35E5D"/>
              </a:solidFill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3000">
        <p15:prstTrans prst="pageCurlDouble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230827"/>
            <a:ext cx="12192000" cy="523220"/>
            <a:chOff x="0" y="230827"/>
            <a:chExt cx="12192000" cy="523220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0" y="478465"/>
              <a:ext cx="12192000" cy="0"/>
            </a:xfrm>
            <a:prstGeom prst="line">
              <a:avLst/>
            </a:prstGeom>
            <a:ln w="63500">
              <a:solidFill>
                <a:srgbClr val="6633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 useBgFill="1">
          <p:nvSpPr>
            <p:cNvPr id="4" name="文本框 3"/>
            <p:cNvSpPr txBox="1"/>
            <p:nvPr/>
          </p:nvSpPr>
          <p:spPr>
            <a:xfrm>
              <a:off x="5362466" y="230827"/>
              <a:ext cx="1467068" cy="523220"/>
            </a:xfrm>
            <a:prstGeom prst="rect">
              <a:avLst/>
            </a:prstGeom>
          </p:spPr>
          <p:txBody>
            <a:bodyPr wrap="none" rtlCol="0" anchor="ctr">
              <a:spAutoFit/>
            </a:bodyPr>
            <a:lstStyle/>
            <a:p>
              <a:r>
                <a:rPr lang="zh-CN" altLang="en-US" sz="2800" spc="-300" dirty="0">
                  <a:solidFill>
                    <a:srgbClr val="663333"/>
                  </a:solidFill>
                  <a:latin typeface="华文行楷" charset="0"/>
                  <a:ea typeface="华文行楷" charset="0"/>
                </a:rPr>
                <a:t>冬至习俗</a:t>
              </a:r>
              <a:endParaRPr lang="zh-CN" altLang="en-US" sz="2800" spc="-300" dirty="0">
                <a:solidFill>
                  <a:srgbClr val="663333"/>
                </a:solidFill>
                <a:latin typeface="华文行楷" charset="0"/>
                <a:ea typeface="华文行楷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176289" y="1989000"/>
            <a:ext cx="3139307" cy="1440000"/>
            <a:chOff x="2064994" y="2026754"/>
            <a:chExt cx="3139307" cy="1440000"/>
          </a:xfrm>
        </p:grpSpPr>
        <p:grpSp>
          <p:nvGrpSpPr>
            <p:cNvPr id="9" name="组合 8"/>
            <p:cNvGrpSpPr/>
            <p:nvPr/>
          </p:nvGrpSpPr>
          <p:grpSpPr>
            <a:xfrm>
              <a:off x="2064994" y="2026754"/>
              <a:ext cx="1469161" cy="1440000"/>
              <a:chOff x="2064994" y="2026754"/>
              <a:chExt cx="1469161" cy="1440000"/>
            </a:xfrm>
          </p:grpSpPr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1">
                <a:lum bright="70000" contrast="-70000"/>
              </a:blip>
              <a:stretch>
                <a:fillRect/>
              </a:stretch>
            </p:blipFill>
            <p:spPr>
              <a:xfrm>
                <a:off x="2064994" y="2026754"/>
                <a:ext cx="1469161" cy="1440000"/>
              </a:xfrm>
              <a:prstGeom prst="rect">
                <a:avLst/>
              </a:prstGeo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5" name="文本框 14"/>
              <p:cNvSpPr txBox="1"/>
              <p:nvPr/>
            </p:nvSpPr>
            <p:spPr>
              <a:xfrm>
                <a:off x="2312100" y="2238922"/>
                <a:ext cx="974947" cy="1015663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6000" b="1" dirty="0">
                    <a:solidFill>
                      <a:srgbClr val="D35E5D"/>
                    </a:solidFill>
                    <a:latin typeface="华文行楷" charset="0"/>
                    <a:ea typeface="华文行楷" charset="0"/>
                  </a:rPr>
                  <a:t>周</a:t>
                </a:r>
                <a:endParaRPr lang="zh-CN" altLang="en-US" sz="6000" b="1" dirty="0">
                  <a:solidFill>
                    <a:srgbClr val="D35E5D"/>
                  </a:solidFill>
                  <a:latin typeface="华文行楷" charset="0"/>
                  <a:ea typeface="华文行楷" charset="0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3658194" y="2062778"/>
              <a:ext cx="1546107" cy="1367953"/>
              <a:chOff x="5508259" y="4733531"/>
              <a:chExt cx="1546107" cy="1367953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5624722" y="4733531"/>
                <a:ext cx="1313180" cy="769441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4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文悦古体仿宋 (非商业使用)" pitchFamily="50" charset="-122"/>
                    <a:ea typeface="文悦古体仿宋 (非商业使用)" pitchFamily="50" charset="-122"/>
                  </a:rPr>
                  <a:t>岁首</a:t>
                </a:r>
                <a:endParaRPr lang="zh-CN" altLang="en-US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5553815" y="5639819"/>
                <a:ext cx="149752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icrosoft YaHei UI Light" pitchFamily="34" charset="-122"/>
                    <a:ea typeface="Microsoft YaHei UI Light" pitchFamily="34" charset="-122"/>
                  </a:defRPr>
                </a:lvl1pPr>
              </a:lstStyle>
              <a:p>
                <a:r>
                  <a:rPr lang="en-US" altLang="zh-CN" dirty="0"/>
                  <a:t>SUISHOU</a:t>
                </a:r>
                <a:endParaRPr lang="zh-CN" altLang="en-US" dirty="0"/>
              </a:p>
            </p:txBody>
          </p:sp>
          <p:cxnSp>
            <p:nvCxnSpPr>
              <p:cNvPr id="13" name="直接连接符 12"/>
              <p:cNvCxnSpPr/>
              <p:nvPr/>
            </p:nvCxnSpPr>
            <p:spPr>
              <a:xfrm>
                <a:off x="5508259" y="5551440"/>
                <a:ext cx="1546107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6" name="组合 15"/>
          <p:cNvGrpSpPr/>
          <p:nvPr/>
        </p:nvGrpSpPr>
        <p:grpSpPr>
          <a:xfrm>
            <a:off x="6751833" y="1988999"/>
            <a:ext cx="3139307" cy="1440000"/>
            <a:chOff x="2064994" y="2026754"/>
            <a:chExt cx="3139307" cy="1440000"/>
          </a:xfrm>
        </p:grpSpPr>
        <p:grpSp>
          <p:nvGrpSpPr>
            <p:cNvPr id="17" name="组合 16"/>
            <p:cNvGrpSpPr/>
            <p:nvPr/>
          </p:nvGrpSpPr>
          <p:grpSpPr>
            <a:xfrm>
              <a:off x="2064994" y="2026754"/>
              <a:ext cx="1469161" cy="1440000"/>
              <a:chOff x="2064994" y="2026754"/>
              <a:chExt cx="1469161" cy="1440000"/>
            </a:xfrm>
          </p:grpSpPr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1">
                <a:lum bright="70000" contrast="-70000"/>
              </a:blip>
              <a:stretch>
                <a:fillRect/>
              </a:stretch>
            </p:blipFill>
            <p:spPr>
              <a:xfrm>
                <a:off x="2064994" y="2026754"/>
                <a:ext cx="1469161" cy="1440000"/>
              </a:xfrm>
              <a:prstGeom prst="rect">
                <a:avLst/>
              </a:prstGeo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23" name="文本框 22"/>
              <p:cNvSpPr txBox="1"/>
              <p:nvPr/>
            </p:nvSpPr>
            <p:spPr>
              <a:xfrm>
                <a:off x="2312100" y="2238922"/>
                <a:ext cx="974946" cy="1015663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6000" b="1" dirty="0">
                    <a:solidFill>
                      <a:srgbClr val="D35E5D"/>
                    </a:solidFill>
                    <a:latin typeface="华文行楷" charset="0"/>
                    <a:ea typeface="华文行楷" charset="0"/>
                  </a:rPr>
                  <a:t>汉</a:t>
                </a:r>
                <a:endParaRPr lang="zh-CN" altLang="en-US" sz="6000" b="1" dirty="0">
                  <a:solidFill>
                    <a:srgbClr val="D35E5D"/>
                  </a:solidFill>
                  <a:latin typeface="华文行楷" charset="0"/>
                  <a:ea typeface="华文行楷" charset="0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3658194" y="2062778"/>
              <a:ext cx="1546107" cy="1367953"/>
              <a:chOff x="5508259" y="4733531"/>
              <a:chExt cx="1546107" cy="1367953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5624723" y="4733531"/>
                <a:ext cx="1313180" cy="769441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4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文悦古体仿宋 (非商业使用)" pitchFamily="50" charset="-122"/>
                    <a:ea typeface="文悦古体仿宋 (非商业使用)" pitchFamily="50" charset="-122"/>
                  </a:rPr>
                  <a:t>冬节</a:t>
                </a:r>
                <a:endParaRPr lang="zh-CN" altLang="en-US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5575081" y="5639819"/>
                <a:ext cx="14686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icrosoft YaHei UI Light" pitchFamily="34" charset="-122"/>
                    <a:ea typeface="Microsoft YaHei UI Light" pitchFamily="34" charset="-122"/>
                  </a:defRPr>
                </a:lvl1pPr>
              </a:lstStyle>
              <a:p>
                <a:r>
                  <a:rPr lang="en-US" altLang="zh-CN" dirty="0"/>
                  <a:t>DONGJIE</a:t>
                </a:r>
                <a:endParaRPr lang="zh-CN" altLang="en-US" dirty="0"/>
              </a:p>
            </p:txBody>
          </p:sp>
          <p:cxnSp>
            <p:nvCxnSpPr>
              <p:cNvPr id="21" name="直接连接符 20"/>
              <p:cNvCxnSpPr/>
              <p:nvPr/>
            </p:nvCxnSpPr>
            <p:spPr>
              <a:xfrm>
                <a:off x="5508259" y="5551440"/>
                <a:ext cx="1546107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4" name="组合 23"/>
          <p:cNvGrpSpPr/>
          <p:nvPr/>
        </p:nvGrpSpPr>
        <p:grpSpPr>
          <a:xfrm>
            <a:off x="2173264" y="4341016"/>
            <a:ext cx="3139307" cy="1440000"/>
            <a:chOff x="2064994" y="2026754"/>
            <a:chExt cx="3139307" cy="1440000"/>
          </a:xfrm>
        </p:grpSpPr>
        <p:grpSp>
          <p:nvGrpSpPr>
            <p:cNvPr id="25" name="组合 24"/>
            <p:cNvGrpSpPr/>
            <p:nvPr/>
          </p:nvGrpSpPr>
          <p:grpSpPr>
            <a:xfrm>
              <a:off x="2064994" y="2026754"/>
              <a:ext cx="1469161" cy="1440000"/>
              <a:chOff x="2064994" y="2026754"/>
              <a:chExt cx="1469161" cy="1440000"/>
            </a:xfrm>
          </p:grpSpPr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1">
                <a:lum bright="70000" contrast="-70000"/>
              </a:blip>
              <a:stretch>
                <a:fillRect/>
              </a:stretch>
            </p:blipFill>
            <p:spPr>
              <a:xfrm>
                <a:off x="2064994" y="2026754"/>
                <a:ext cx="1469161" cy="1440000"/>
              </a:xfrm>
              <a:prstGeom prst="rect">
                <a:avLst/>
              </a:prstGeo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31" name="文本框 30"/>
              <p:cNvSpPr txBox="1"/>
              <p:nvPr/>
            </p:nvSpPr>
            <p:spPr>
              <a:xfrm>
                <a:off x="2312101" y="2238922"/>
                <a:ext cx="974946" cy="1015663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6000" b="1" dirty="0">
                    <a:solidFill>
                      <a:srgbClr val="D35E5D"/>
                    </a:solidFill>
                    <a:latin typeface="华文行楷" charset="0"/>
                    <a:ea typeface="华文行楷" charset="0"/>
                  </a:rPr>
                  <a:t>唐</a:t>
                </a:r>
                <a:endParaRPr lang="zh-CN" altLang="en-US" sz="6000" b="1" dirty="0">
                  <a:solidFill>
                    <a:srgbClr val="D35E5D"/>
                  </a:solidFill>
                  <a:latin typeface="华文行楷" charset="0"/>
                  <a:ea typeface="华文行楷" charset="0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3658194" y="2062778"/>
              <a:ext cx="1546107" cy="1367953"/>
              <a:chOff x="5508259" y="4733531"/>
              <a:chExt cx="1546107" cy="1367953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5624723" y="4733531"/>
                <a:ext cx="1313180" cy="769441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4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文悦古体仿宋 (非商业使用)" pitchFamily="50" charset="-122"/>
                    <a:ea typeface="文悦古体仿宋 (非商业使用)" pitchFamily="50" charset="-122"/>
                  </a:rPr>
                  <a:t>祭祀</a:t>
                </a:r>
                <a:endParaRPr lang="zh-CN" altLang="en-US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6000387" y="5639819"/>
                <a:ext cx="60785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icrosoft YaHei UI Light" pitchFamily="34" charset="-122"/>
                    <a:ea typeface="Microsoft YaHei UI Light" pitchFamily="34" charset="-122"/>
                  </a:defRPr>
                </a:lvl1pPr>
              </a:lstStyle>
              <a:p>
                <a:r>
                  <a:rPr lang="en-US" altLang="zh-CN" dirty="0"/>
                  <a:t>JISI</a:t>
                </a:r>
                <a:endParaRPr lang="zh-CN" altLang="en-US" dirty="0"/>
              </a:p>
            </p:txBody>
          </p:sp>
          <p:cxnSp>
            <p:nvCxnSpPr>
              <p:cNvPr id="29" name="直接连接符 28"/>
              <p:cNvCxnSpPr/>
              <p:nvPr/>
            </p:nvCxnSpPr>
            <p:spPr>
              <a:xfrm>
                <a:off x="5508259" y="5551440"/>
                <a:ext cx="1546107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2" name="组合 31"/>
          <p:cNvGrpSpPr/>
          <p:nvPr/>
        </p:nvGrpSpPr>
        <p:grpSpPr>
          <a:xfrm>
            <a:off x="6748808" y="4341015"/>
            <a:ext cx="3139307" cy="1440000"/>
            <a:chOff x="2064994" y="2026754"/>
            <a:chExt cx="3139307" cy="1440000"/>
          </a:xfrm>
        </p:grpSpPr>
        <p:grpSp>
          <p:nvGrpSpPr>
            <p:cNvPr id="34" name="组合 33"/>
            <p:cNvGrpSpPr/>
            <p:nvPr/>
          </p:nvGrpSpPr>
          <p:grpSpPr>
            <a:xfrm>
              <a:off x="2064994" y="2026754"/>
              <a:ext cx="1469161" cy="1440000"/>
              <a:chOff x="2064994" y="2026754"/>
              <a:chExt cx="1469161" cy="1440000"/>
            </a:xfrm>
          </p:grpSpPr>
          <p:pic>
            <p:nvPicPr>
              <p:cNvPr id="39" name="图片 38"/>
              <p:cNvPicPr>
                <a:picLocks noChangeAspect="1"/>
              </p:cNvPicPr>
              <p:nvPr/>
            </p:nvPicPr>
            <p:blipFill>
              <a:blip r:embed="rId1">
                <a:lum bright="70000" contrast="-70000"/>
              </a:blip>
              <a:stretch>
                <a:fillRect/>
              </a:stretch>
            </p:blipFill>
            <p:spPr>
              <a:xfrm>
                <a:off x="2064994" y="2026754"/>
                <a:ext cx="1469161" cy="1440000"/>
              </a:xfrm>
              <a:prstGeom prst="rect">
                <a:avLst/>
              </a:prstGeo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40" name="文本框 39"/>
              <p:cNvSpPr txBox="1"/>
              <p:nvPr/>
            </p:nvSpPr>
            <p:spPr>
              <a:xfrm>
                <a:off x="2312100" y="2238922"/>
                <a:ext cx="974947" cy="1015663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6000" b="1" dirty="0">
                    <a:solidFill>
                      <a:srgbClr val="D35E5D"/>
                    </a:solidFill>
                    <a:latin typeface="华文行楷" charset="0"/>
                    <a:ea typeface="华文行楷" charset="0"/>
                  </a:rPr>
                  <a:t>明</a:t>
                </a:r>
                <a:endParaRPr lang="zh-CN" altLang="en-US" sz="6000" b="1" dirty="0">
                  <a:solidFill>
                    <a:srgbClr val="D35E5D"/>
                  </a:solidFill>
                  <a:latin typeface="华文行楷" charset="0"/>
                  <a:ea typeface="华文行楷" charset="0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3658194" y="2062778"/>
              <a:ext cx="1546107" cy="1367953"/>
              <a:chOff x="5508259" y="4733531"/>
              <a:chExt cx="1546107" cy="1367953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5624725" y="4733531"/>
                <a:ext cx="1313180" cy="769441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4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文悦古体仿宋 (非商业使用)" pitchFamily="50" charset="-122"/>
                    <a:ea typeface="文悦古体仿宋 (非商业使用)" pitchFamily="50" charset="-122"/>
                  </a:rPr>
                  <a:t>郊天</a:t>
                </a:r>
                <a:endParaRPr lang="zh-CN" altLang="en-US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5564448" y="5639819"/>
                <a:ext cx="148919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icrosoft YaHei UI Light" pitchFamily="34" charset="-122"/>
                    <a:ea typeface="Microsoft YaHei UI Light" pitchFamily="34" charset="-122"/>
                  </a:defRPr>
                </a:lvl1pPr>
              </a:lstStyle>
              <a:p>
                <a:r>
                  <a:rPr lang="en-US" altLang="zh-CN" dirty="0"/>
                  <a:t>JIAOTIAN</a:t>
                </a:r>
                <a:endParaRPr lang="zh-CN" altLang="en-US" dirty="0"/>
              </a:p>
            </p:txBody>
          </p:sp>
          <p:cxnSp>
            <p:nvCxnSpPr>
              <p:cNvPr id="38" name="直接连接符 37"/>
              <p:cNvCxnSpPr/>
              <p:nvPr/>
            </p:nvCxnSpPr>
            <p:spPr>
              <a:xfrm>
                <a:off x="5508259" y="5551440"/>
                <a:ext cx="1546107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230827"/>
            <a:ext cx="12192000" cy="523220"/>
            <a:chOff x="0" y="230827"/>
            <a:chExt cx="12192000" cy="523220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0" y="478465"/>
              <a:ext cx="12192000" cy="0"/>
            </a:xfrm>
            <a:prstGeom prst="line">
              <a:avLst/>
            </a:prstGeom>
            <a:ln w="63500">
              <a:solidFill>
                <a:srgbClr val="6633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 useBgFill="1">
          <p:nvSpPr>
            <p:cNvPr id="4" name="文本框 3"/>
            <p:cNvSpPr txBox="1"/>
            <p:nvPr/>
          </p:nvSpPr>
          <p:spPr>
            <a:xfrm>
              <a:off x="5362466" y="230827"/>
              <a:ext cx="1467068" cy="523220"/>
            </a:xfrm>
            <a:prstGeom prst="rect">
              <a:avLst/>
            </a:prstGeom>
          </p:spPr>
          <p:txBody>
            <a:bodyPr wrap="none" rtlCol="0" anchor="ctr">
              <a:spAutoFit/>
            </a:bodyPr>
            <a:lstStyle/>
            <a:p>
              <a:r>
                <a:rPr lang="zh-CN" altLang="en-US" sz="2800" spc="-300" dirty="0">
                  <a:solidFill>
                    <a:srgbClr val="663333"/>
                  </a:solidFill>
                  <a:latin typeface="华文行楷" charset="0"/>
                  <a:ea typeface="华文行楷" charset="0"/>
                </a:rPr>
                <a:t>冬至习俗</a:t>
              </a:r>
              <a:endParaRPr lang="zh-CN" altLang="en-US" sz="2800" spc="-300" dirty="0">
                <a:solidFill>
                  <a:srgbClr val="663333"/>
                </a:solidFill>
                <a:latin typeface="华文行楷" charset="0"/>
                <a:ea typeface="华文行楷" charset="0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9218" y="0"/>
            <a:ext cx="4853089" cy="685800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1268604" y="3472622"/>
            <a:ext cx="49618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271881" y="3842992"/>
            <a:ext cx="861774" cy="1374735"/>
          </a:xfrm>
          <a:prstGeom prst="rect">
            <a:avLst/>
          </a:prstGeom>
          <a:noFill/>
        </p:spPr>
        <p:txBody>
          <a:bodyPr vert="eaVert" wrap="none" rtlCol="0" anchor="ctr">
            <a:spAutoFit/>
          </a:bodyPr>
          <a:lstStyle/>
          <a:p>
            <a:pPr algn="ctr"/>
            <a:r>
              <a:rPr lang="zh-CN" altLang="en-US" sz="4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除夕</a:t>
            </a:r>
            <a:endParaRPr lang="zh-CN" altLang="en-US" sz="4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36392" y="3842992"/>
            <a:ext cx="861774" cy="1374735"/>
          </a:xfrm>
          <a:prstGeom prst="rect">
            <a:avLst/>
          </a:prstGeom>
          <a:noFill/>
        </p:spPr>
        <p:txBody>
          <a:bodyPr vert="eaVert" wrap="none" rtlCol="0" anchor="ctr">
            <a:spAutoFit/>
          </a:bodyPr>
          <a:lstStyle/>
          <a:p>
            <a:pPr algn="ctr"/>
            <a:r>
              <a:rPr lang="zh-CN" altLang="en-US" sz="4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清明</a:t>
            </a:r>
            <a:endParaRPr lang="zh-CN" altLang="en-US" sz="4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00903" y="3842992"/>
            <a:ext cx="861774" cy="1374735"/>
          </a:xfrm>
          <a:prstGeom prst="rect">
            <a:avLst/>
          </a:prstGeom>
          <a:noFill/>
        </p:spPr>
        <p:txBody>
          <a:bodyPr vert="eaVert" wrap="none" rtlCol="0" anchor="ctr">
            <a:spAutoFit/>
          </a:bodyPr>
          <a:lstStyle/>
          <a:p>
            <a:pPr algn="ctr"/>
            <a:r>
              <a:rPr lang="zh-CN" altLang="en-US" sz="4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中元</a:t>
            </a:r>
            <a:endParaRPr lang="zh-CN" altLang="en-US" sz="4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65414" y="3842992"/>
            <a:ext cx="861774" cy="1374735"/>
          </a:xfrm>
          <a:prstGeom prst="rect">
            <a:avLst/>
          </a:prstGeom>
          <a:noFill/>
        </p:spPr>
        <p:txBody>
          <a:bodyPr vert="eaVert" wrap="none" rtlCol="0" anchor="ctr">
            <a:spAutoFit/>
          </a:bodyPr>
          <a:lstStyle/>
          <a:p>
            <a:pPr algn="ctr"/>
            <a:r>
              <a:rPr lang="zh-CN" altLang="en-US" sz="4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冬至</a:t>
            </a:r>
            <a:endParaRPr lang="zh-CN" altLang="en-US" sz="4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642612" y="2346996"/>
            <a:ext cx="4213844" cy="830997"/>
            <a:chOff x="3221764" y="1797923"/>
            <a:chExt cx="4213844" cy="830997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5400000">
              <a:off x="3152189" y="1918025"/>
              <a:ext cx="729948" cy="590797"/>
            </a:xfrm>
            <a:prstGeom prst="rect">
              <a:avLst/>
            </a:prstGeom>
          </p:spPr>
        </p:pic>
        <p:sp>
          <p:nvSpPr>
            <p:cNvPr id="15" name="矩形 14"/>
            <p:cNvSpPr/>
            <p:nvPr/>
          </p:nvSpPr>
          <p:spPr>
            <a:xfrm>
              <a:off x="3909150" y="1797923"/>
              <a:ext cx="2807179" cy="83099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4800" b="1" dirty="0">
                  <a:solidFill>
                    <a:srgbClr val="D35E5D"/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祭祀时节</a:t>
              </a:r>
              <a:endParaRPr lang="zh-CN" altLang="en-US" sz="4800" b="1" dirty="0">
                <a:solidFill>
                  <a:srgbClr val="D35E5D"/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6200000" flipH="1">
              <a:off x="6775236" y="1918024"/>
              <a:ext cx="729948" cy="590797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230827"/>
            <a:ext cx="12192000" cy="523220"/>
            <a:chOff x="0" y="230827"/>
            <a:chExt cx="12192000" cy="523220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0" y="478465"/>
              <a:ext cx="12192000" cy="0"/>
            </a:xfrm>
            <a:prstGeom prst="line">
              <a:avLst/>
            </a:prstGeom>
            <a:ln w="63500">
              <a:solidFill>
                <a:srgbClr val="6633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 useBgFill="1">
          <p:nvSpPr>
            <p:cNvPr id="4" name="文本框 3"/>
            <p:cNvSpPr txBox="1"/>
            <p:nvPr/>
          </p:nvSpPr>
          <p:spPr>
            <a:xfrm>
              <a:off x="5362466" y="230827"/>
              <a:ext cx="1467068" cy="523220"/>
            </a:xfrm>
            <a:prstGeom prst="rect">
              <a:avLst/>
            </a:prstGeom>
          </p:spPr>
          <p:txBody>
            <a:bodyPr wrap="none" rtlCol="0" anchor="ctr">
              <a:spAutoFit/>
            </a:bodyPr>
            <a:lstStyle/>
            <a:p>
              <a:r>
                <a:rPr lang="zh-CN" altLang="en-US" sz="2800" spc="-300" dirty="0">
                  <a:solidFill>
                    <a:srgbClr val="663333"/>
                  </a:solidFill>
                  <a:latin typeface="华文行楷" charset="0"/>
                  <a:ea typeface="华文行楷" charset="0"/>
                </a:rPr>
                <a:t>冬至习俗</a:t>
              </a:r>
              <a:endParaRPr lang="zh-CN" altLang="en-US" sz="2800" spc="-300" dirty="0">
                <a:solidFill>
                  <a:srgbClr val="663333"/>
                </a:solidFill>
                <a:latin typeface="华文行楷" charset="0"/>
                <a:ea typeface="华文行楷" charset="0"/>
              </a:endParaRPr>
            </a:p>
          </p:txBody>
        </p:sp>
      </p:grpSp>
      <p:cxnSp>
        <p:nvCxnSpPr>
          <p:cNvPr id="5" name="直接连接符 4"/>
          <p:cNvCxnSpPr/>
          <p:nvPr/>
        </p:nvCxnSpPr>
        <p:spPr>
          <a:xfrm>
            <a:off x="6965830" y="2768520"/>
            <a:ext cx="373202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7056749" y="1899987"/>
            <a:ext cx="3571457" cy="646332"/>
            <a:chOff x="7478774" y="1804994"/>
            <a:chExt cx="3571457" cy="646332"/>
          </a:xfrm>
        </p:grpSpPr>
        <p:sp>
          <p:nvSpPr>
            <p:cNvPr id="9" name="矩形 8"/>
            <p:cNvSpPr/>
            <p:nvPr/>
          </p:nvSpPr>
          <p:spPr>
            <a:xfrm>
              <a:off x="7985947" y="1804995"/>
              <a:ext cx="2557110" cy="64633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D35E5D"/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气始于冬至</a:t>
              </a:r>
              <a:endParaRPr lang="zh-CN" altLang="en-US" sz="3600" b="1" dirty="0">
                <a:solidFill>
                  <a:srgbClr val="D35E5D"/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6200000">
              <a:off x="7348375" y="1948159"/>
              <a:ext cx="620797" cy="36000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5400000" flipH="1">
              <a:off x="10559832" y="1935393"/>
              <a:ext cx="620797" cy="360000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7622493" y="3016256"/>
            <a:ext cx="2429334" cy="579646"/>
            <a:chOff x="7861653" y="3723098"/>
            <a:chExt cx="2429334" cy="579646"/>
          </a:xfrm>
        </p:grpSpPr>
        <p:sp>
          <p:nvSpPr>
            <p:cNvPr id="13" name="矩形 12"/>
            <p:cNvSpPr/>
            <p:nvPr/>
          </p:nvSpPr>
          <p:spPr>
            <a:xfrm>
              <a:off x="8265692" y="3723098"/>
              <a:ext cx="2025295" cy="57964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ts val="3800"/>
                </a:lnSpc>
              </a:pPr>
              <a:r>
                <a:rPr lang="zh-CN" altLang="en-US" sz="3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北方水饺</a:t>
              </a:r>
              <a:endParaRPr lang="zh-CN" altLang="en-US" sz="3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7861653" y="3854864"/>
              <a:ext cx="329609" cy="329609"/>
            </a:xfrm>
            <a:prstGeom prst="ellipse">
              <a:avLst/>
            </a:prstGeom>
            <a:solidFill>
              <a:srgbClr val="D35E5D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622493" y="3782188"/>
            <a:ext cx="2429334" cy="579646"/>
            <a:chOff x="7861653" y="3723098"/>
            <a:chExt cx="2429334" cy="579646"/>
          </a:xfrm>
        </p:grpSpPr>
        <p:sp>
          <p:nvSpPr>
            <p:cNvPr id="16" name="矩形 15"/>
            <p:cNvSpPr/>
            <p:nvPr/>
          </p:nvSpPr>
          <p:spPr>
            <a:xfrm>
              <a:off x="8265692" y="3723098"/>
              <a:ext cx="2025295" cy="57964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ts val="3800"/>
                </a:lnSpc>
              </a:pPr>
              <a:r>
                <a:rPr lang="zh-CN" altLang="en-US" sz="3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潮汕汤圆</a:t>
              </a:r>
              <a:endParaRPr lang="zh-CN" altLang="en-US" sz="3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7861653" y="3854864"/>
              <a:ext cx="329609" cy="329609"/>
            </a:xfrm>
            <a:prstGeom prst="ellipse">
              <a:avLst/>
            </a:prstGeom>
            <a:solidFill>
              <a:srgbClr val="D35E5D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622493" y="4548120"/>
            <a:ext cx="2429334" cy="579646"/>
            <a:chOff x="7861653" y="3723098"/>
            <a:chExt cx="2429334" cy="579646"/>
          </a:xfrm>
        </p:grpSpPr>
        <p:sp>
          <p:nvSpPr>
            <p:cNvPr id="19" name="矩形 18"/>
            <p:cNvSpPr/>
            <p:nvPr/>
          </p:nvSpPr>
          <p:spPr>
            <a:xfrm>
              <a:off x="8265692" y="3723098"/>
              <a:ext cx="2025295" cy="57964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ts val="3800"/>
                </a:lnSpc>
              </a:pPr>
              <a:r>
                <a:rPr lang="zh-CN" altLang="en-US" sz="3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东南麻吉</a:t>
              </a:r>
              <a:endParaRPr lang="zh-CN" altLang="en-US" sz="3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7861653" y="3854864"/>
              <a:ext cx="329609" cy="329609"/>
            </a:xfrm>
            <a:prstGeom prst="ellipse">
              <a:avLst/>
            </a:prstGeom>
            <a:solidFill>
              <a:srgbClr val="D35E5D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622493" y="5314051"/>
            <a:ext cx="2429334" cy="579646"/>
            <a:chOff x="7861653" y="3723098"/>
            <a:chExt cx="2429334" cy="579646"/>
          </a:xfrm>
        </p:grpSpPr>
        <p:sp>
          <p:nvSpPr>
            <p:cNvPr id="22" name="矩形 21"/>
            <p:cNvSpPr/>
            <p:nvPr/>
          </p:nvSpPr>
          <p:spPr>
            <a:xfrm>
              <a:off x="8265692" y="3723098"/>
              <a:ext cx="2025295" cy="57964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ts val="3800"/>
                </a:lnSpc>
              </a:pPr>
              <a:r>
                <a:rPr lang="zh-CN" altLang="en-US" sz="3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台州擂圆</a:t>
              </a:r>
              <a:endParaRPr lang="zh-CN" altLang="en-US" sz="3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7861653" y="3854864"/>
              <a:ext cx="329609" cy="329609"/>
            </a:xfrm>
            <a:prstGeom prst="ellipse">
              <a:avLst/>
            </a:prstGeom>
            <a:solidFill>
              <a:srgbClr val="D35E5D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40" t="14238" r="4946" b="9690"/>
          <a:stretch>
            <a:fillRect/>
          </a:stretch>
        </p:blipFill>
        <p:spPr>
          <a:xfrm>
            <a:off x="510096" y="2191396"/>
            <a:ext cx="6200780" cy="4273197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230827"/>
            <a:ext cx="12192000" cy="523220"/>
            <a:chOff x="0" y="230827"/>
            <a:chExt cx="12192000" cy="523220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0" y="478465"/>
              <a:ext cx="12192000" cy="0"/>
            </a:xfrm>
            <a:prstGeom prst="line">
              <a:avLst/>
            </a:prstGeom>
            <a:ln w="63500">
              <a:solidFill>
                <a:srgbClr val="6633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 useBgFill="1">
          <p:nvSpPr>
            <p:cNvPr id="4" name="文本框 3"/>
            <p:cNvSpPr txBox="1"/>
            <p:nvPr/>
          </p:nvSpPr>
          <p:spPr>
            <a:xfrm>
              <a:off x="5362466" y="230827"/>
              <a:ext cx="1467068" cy="523220"/>
            </a:xfrm>
            <a:prstGeom prst="rect">
              <a:avLst/>
            </a:prstGeom>
          </p:spPr>
          <p:txBody>
            <a:bodyPr wrap="none" rtlCol="0" anchor="ctr">
              <a:spAutoFit/>
            </a:bodyPr>
            <a:lstStyle/>
            <a:p>
              <a:r>
                <a:rPr lang="zh-CN" altLang="en-US" sz="2800" spc="-300" dirty="0">
                  <a:solidFill>
                    <a:srgbClr val="663333"/>
                  </a:solidFill>
                  <a:latin typeface="华文行楷" charset="0"/>
                  <a:ea typeface="华文行楷" charset="0"/>
                </a:rPr>
                <a:t>冬至习俗</a:t>
              </a:r>
              <a:endParaRPr lang="zh-CN" altLang="en-US" sz="2800" spc="-300" dirty="0">
                <a:solidFill>
                  <a:srgbClr val="663333"/>
                </a:solidFill>
                <a:latin typeface="华文行楷" charset="0"/>
                <a:ea typeface="华文行楷" charset="0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1443823" y="1529962"/>
            <a:ext cx="2953621" cy="44012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4200"/>
              </a:lnSpc>
            </a:pP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罗浮山下梅花村</a:t>
            </a:r>
            <a:endParaRPr lang="en-US" altLang="zh-CN" sz="2400" spc="300" dirty="0">
              <a:solidFill>
                <a:schemeClr val="tx1">
                  <a:lumMod val="75000"/>
                  <a:lumOff val="2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 algn="ctr">
              <a:lnSpc>
                <a:spcPts val="4200"/>
              </a:lnSpc>
            </a:pP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玉雪为骨冰为魂</a:t>
            </a:r>
            <a:endParaRPr lang="en-US" altLang="zh-CN" sz="2400" spc="300" dirty="0">
              <a:solidFill>
                <a:schemeClr val="tx1">
                  <a:lumMod val="75000"/>
                  <a:lumOff val="2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 algn="ctr">
              <a:lnSpc>
                <a:spcPts val="4200"/>
              </a:lnSpc>
            </a:pP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纷纷初疑月挂树</a:t>
            </a:r>
            <a:endParaRPr lang="en-US" altLang="zh-CN" sz="2400" spc="300" dirty="0">
              <a:solidFill>
                <a:schemeClr val="tx1">
                  <a:lumMod val="75000"/>
                  <a:lumOff val="2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 algn="ctr">
              <a:lnSpc>
                <a:spcPts val="4200"/>
              </a:lnSpc>
            </a:pP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耿耿独与参横昏</a:t>
            </a:r>
            <a:endParaRPr lang="en-US" altLang="zh-CN" sz="2400" spc="300" dirty="0">
              <a:solidFill>
                <a:schemeClr val="tx1">
                  <a:lumMod val="75000"/>
                  <a:lumOff val="2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 algn="ctr">
              <a:lnSpc>
                <a:spcPts val="4200"/>
              </a:lnSpc>
            </a:pP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先生索居江海上</a:t>
            </a:r>
            <a:endParaRPr lang="en-US" altLang="zh-CN" sz="2400" spc="300" dirty="0">
              <a:solidFill>
                <a:schemeClr val="tx1">
                  <a:lumMod val="75000"/>
                  <a:lumOff val="2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 algn="ctr">
              <a:lnSpc>
                <a:spcPts val="4200"/>
              </a:lnSpc>
            </a:pP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悄如病鹤栖荒园</a:t>
            </a:r>
            <a:endParaRPr lang="en-US" altLang="zh-CN" sz="2400" spc="300" dirty="0">
              <a:solidFill>
                <a:schemeClr val="tx1">
                  <a:lumMod val="75000"/>
                  <a:lumOff val="2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 algn="ctr">
              <a:lnSpc>
                <a:spcPts val="4200"/>
              </a:lnSpc>
            </a:pP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天香国艳肯相顾</a:t>
            </a:r>
            <a:endParaRPr lang="en-US" altLang="zh-CN" sz="2400" spc="300" dirty="0">
              <a:solidFill>
                <a:schemeClr val="tx1">
                  <a:lumMod val="75000"/>
                  <a:lumOff val="2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 algn="ctr">
              <a:lnSpc>
                <a:spcPts val="4200"/>
              </a:lnSpc>
            </a:pP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知我酒熟诗清温</a:t>
            </a:r>
            <a:endParaRPr lang="zh-CN" altLang="en-US" sz="2400" spc="300" dirty="0">
              <a:solidFill>
                <a:schemeClr val="tx1">
                  <a:lumMod val="75000"/>
                  <a:lumOff val="2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29293" y="1233381"/>
            <a:ext cx="5533733" cy="49705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230827"/>
            <a:ext cx="12192000" cy="523220"/>
            <a:chOff x="0" y="230827"/>
            <a:chExt cx="12192000" cy="523220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0" y="478465"/>
              <a:ext cx="12192000" cy="0"/>
            </a:xfrm>
            <a:prstGeom prst="line">
              <a:avLst/>
            </a:prstGeom>
            <a:ln w="63500">
              <a:solidFill>
                <a:srgbClr val="6633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 useBgFill="1">
          <p:nvSpPr>
            <p:cNvPr id="4" name="文本框 3"/>
            <p:cNvSpPr txBox="1"/>
            <p:nvPr/>
          </p:nvSpPr>
          <p:spPr>
            <a:xfrm>
              <a:off x="5362466" y="230827"/>
              <a:ext cx="1467068" cy="523220"/>
            </a:xfrm>
            <a:prstGeom prst="rect">
              <a:avLst/>
            </a:prstGeom>
          </p:spPr>
          <p:txBody>
            <a:bodyPr wrap="none" rtlCol="0" anchor="ctr">
              <a:spAutoFit/>
            </a:bodyPr>
            <a:lstStyle/>
            <a:p>
              <a:r>
                <a:rPr lang="zh-CN" altLang="en-US" sz="2800" spc="-300" dirty="0">
                  <a:solidFill>
                    <a:srgbClr val="663333"/>
                  </a:solidFill>
                  <a:latin typeface="华文行楷" charset="0"/>
                  <a:ea typeface="华文行楷" charset="0"/>
                </a:rPr>
                <a:t>冬至习俗</a:t>
              </a:r>
              <a:endParaRPr lang="zh-CN" altLang="en-US" sz="2800" spc="-300" dirty="0">
                <a:solidFill>
                  <a:srgbClr val="663333"/>
                </a:solidFill>
                <a:latin typeface="华文行楷" charset="0"/>
                <a:ea typeface="华文行楷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15740" y="1663996"/>
            <a:ext cx="4086448" cy="4428460"/>
            <a:chOff x="915740" y="1525771"/>
            <a:chExt cx="4086448" cy="4428460"/>
          </a:xfrm>
        </p:grpSpPr>
        <p:sp>
          <p:nvSpPr>
            <p:cNvPr id="8" name="矩形 7"/>
            <p:cNvSpPr/>
            <p:nvPr/>
          </p:nvSpPr>
          <p:spPr>
            <a:xfrm>
              <a:off x="2418477" y="1525772"/>
              <a:ext cx="2583711" cy="1582737"/>
            </a:xfrm>
            <a:prstGeom prst="rect">
              <a:avLst/>
            </a:pr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915741" y="1525771"/>
              <a:ext cx="1382233" cy="1582737"/>
            </a:xfrm>
            <a:prstGeom prst="rect">
              <a:avLst/>
            </a:prstGeom>
            <a:solidFill>
              <a:srgbClr val="D35E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915741" y="3215589"/>
              <a:ext cx="2583711" cy="1582737"/>
            </a:xfrm>
            <a:prstGeom prst="rect">
              <a:avLst/>
            </a:pr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619955" y="3215589"/>
              <a:ext cx="1382233" cy="1582737"/>
            </a:xfrm>
            <a:prstGeom prst="rect">
              <a:avLst/>
            </a:prstGeom>
            <a:solidFill>
              <a:srgbClr val="D35E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915740" y="4905406"/>
              <a:ext cx="4086448" cy="1048825"/>
            </a:xfrm>
            <a:prstGeom prst="rect">
              <a:avLst/>
            </a:prstGeom>
            <a:solidFill>
              <a:srgbClr val="D35E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5606" y="1875888"/>
              <a:ext cx="882502" cy="882502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69820" y="3565706"/>
              <a:ext cx="882502" cy="882502"/>
            </a:xfrm>
            <a:prstGeom prst="rect">
              <a:avLst/>
            </a:prstGeom>
          </p:spPr>
        </p:pic>
        <p:sp>
          <p:nvSpPr>
            <p:cNvPr id="15" name="矩形 14"/>
            <p:cNvSpPr/>
            <p:nvPr/>
          </p:nvSpPr>
          <p:spPr>
            <a:xfrm>
              <a:off x="1414136" y="5139995"/>
              <a:ext cx="3089656" cy="57964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ts val="3800"/>
                </a:lnSpc>
              </a:pPr>
              <a:r>
                <a:rPr lang="zh-CN" altLang="en-US" sz="2800" spc="300" dirty="0">
                  <a:solidFill>
                    <a:schemeClr val="bg1"/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家家户户吃水饺</a:t>
              </a:r>
              <a:endParaRPr lang="zh-CN" altLang="en-US" sz="2800" spc="300" dirty="0">
                <a:solidFill>
                  <a:schemeClr val="bg1"/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5951124" y="3212076"/>
            <a:ext cx="518868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6759740" y="2343543"/>
            <a:ext cx="3571457" cy="646332"/>
            <a:chOff x="7478774" y="1804994"/>
            <a:chExt cx="3571457" cy="646332"/>
          </a:xfrm>
        </p:grpSpPr>
        <p:sp>
          <p:nvSpPr>
            <p:cNvPr id="18" name="矩形 17"/>
            <p:cNvSpPr/>
            <p:nvPr/>
          </p:nvSpPr>
          <p:spPr>
            <a:xfrm>
              <a:off x="7985950" y="1804995"/>
              <a:ext cx="2557110" cy="64633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D35E5D"/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冬至大如年</a:t>
              </a:r>
              <a:endParaRPr lang="zh-CN" altLang="en-US" sz="3600" b="1" dirty="0">
                <a:solidFill>
                  <a:srgbClr val="D35E5D"/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6200000">
              <a:off x="7348375" y="1948159"/>
              <a:ext cx="620797" cy="360000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5400000" flipH="1">
              <a:off x="10559832" y="1935393"/>
              <a:ext cx="620797" cy="360000"/>
            </a:xfrm>
            <a:prstGeom prst="rect">
              <a:avLst/>
            </a:prstGeom>
          </p:spPr>
        </p:pic>
      </p:grpSp>
      <p:sp>
        <p:nvSpPr>
          <p:cNvPr id="21" name="矩形 20"/>
          <p:cNvSpPr/>
          <p:nvPr/>
        </p:nvSpPr>
        <p:spPr>
          <a:xfrm>
            <a:off x="5729614" y="3325009"/>
            <a:ext cx="5631709" cy="234936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4400"/>
              </a:lnSpc>
            </a:pP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蓬莱宫中花鸟使，绿衣倒挂扶桑暾</a:t>
            </a:r>
            <a:endParaRPr lang="en-US" altLang="zh-CN" sz="2400" spc="300" dirty="0">
              <a:solidFill>
                <a:schemeClr val="tx1">
                  <a:lumMod val="75000"/>
                  <a:lumOff val="2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 algn="ctr">
              <a:lnSpc>
                <a:spcPts val="4400"/>
              </a:lnSpc>
            </a:pP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抱丛窥我方醉卧，故遣啄木先敲门</a:t>
            </a:r>
            <a:endParaRPr lang="en-US" altLang="zh-CN" sz="2400" spc="300" dirty="0">
              <a:solidFill>
                <a:schemeClr val="tx1">
                  <a:lumMod val="75000"/>
                  <a:lumOff val="2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 algn="ctr">
              <a:lnSpc>
                <a:spcPts val="4400"/>
              </a:lnSpc>
            </a:pP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麻姑过君急洒扫，鸟能歌舞花能言</a:t>
            </a:r>
            <a:endParaRPr lang="en-US" altLang="zh-CN" sz="2400" spc="300" dirty="0">
              <a:solidFill>
                <a:schemeClr val="tx1">
                  <a:lumMod val="75000"/>
                  <a:lumOff val="2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 algn="ctr">
              <a:lnSpc>
                <a:spcPts val="4400"/>
              </a:lnSpc>
            </a:pP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酒醒人散山寂寂，惟有落蕊粘空樽</a:t>
            </a:r>
            <a:endParaRPr lang="zh-CN" altLang="en-US" sz="2400" spc="300" dirty="0">
              <a:solidFill>
                <a:schemeClr val="tx1">
                  <a:lumMod val="75000"/>
                  <a:lumOff val="2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3000">
        <p15:prstTrans prst="peelOff" invX="1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143"/>
          <a:stretch>
            <a:fillRect/>
          </a:stretch>
        </p:blipFill>
        <p:spPr>
          <a:xfrm>
            <a:off x="-1" y="-1"/>
            <a:ext cx="12192001" cy="6863361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8356115" y="1238693"/>
            <a:ext cx="1723549" cy="4380614"/>
            <a:chOff x="8494338" y="1392865"/>
            <a:chExt cx="1723549" cy="4380614"/>
          </a:xfrm>
        </p:grpSpPr>
        <p:sp>
          <p:nvSpPr>
            <p:cNvPr id="7" name="矩形 6"/>
            <p:cNvSpPr/>
            <p:nvPr/>
          </p:nvSpPr>
          <p:spPr>
            <a:xfrm>
              <a:off x="8494338" y="1392865"/>
              <a:ext cx="1723549" cy="4380614"/>
            </a:xfrm>
            <a:prstGeom prst="rect">
              <a:avLst/>
            </a:prstGeom>
            <a:noFill/>
            <a:ln w="63500">
              <a:solidFill>
                <a:srgbClr val="6633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494338" y="1603035"/>
              <a:ext cx="1723549" cy="404533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0000" b="1" dirty="0">
                  <a:solidFill>
                    <a:srgbClr val="D35E5D"/>
                  </a:solidFill>
                  <a:latin typeface="华文行楷" charset="0"/>
                  <a:ea typeface="华文行楷" charset="0"/>
                </a:rPr>
                <a:t>话冬至</a:t>
              </a:r>
              <a:endParaRPr lang="zh-CN" altLang="en-US" sz="10000" b="1" dirty="0">
                <a:solidFill>
                  <a:srgbClr val="D35E5D"/>
                </a:solidFill>
                <a:latin typeface="华文行楷" charset="0"/>
                <a:ea typeface="华文行楷" charset="0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264986" y="4542089"/>
            <a:ext cx="1826142" cy="107721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节气故事</a:t>
            </a:r>
            <a:endParaRPr lang="en-US" altLang="zh-CN" sz="3200" dirty="0">
              <a:solidFill>
                <a:schemeClr val="tx1">
                  <a:lumMod val="65000"/>
                  <a:lumOff val="3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 algn="ctr"/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闲话系列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</p:txBody>
      </p:sp>
      <p:pic>
        <p:nvPicPr>
          <p:cNvPr id="2" name="骆集益 - 雪暖晴岚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406401" y="832293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3000">
        <p:blinds dir="vert"/>
      </p:transition>
    </mc:Choice>
    <mc:Fallback>
      <p:transition spd="slow" advClick="0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 numSld="999">
                <p:cTn id="1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230827"/>
            <a:ext cx="12192000" cy="523220"/>
            <a:chOff x="0" y="230827"/>
            <a:chExt cx="12192000" cy="523220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0" y="478465"/>
              <a:ext cx="12192000" cy="0"/>
            </a:xfrm>
            <a:prstGeom prst="line">
              <a:avLst/>
            </a:prstGeom>
            <a:ln w="63500">
              <a:solidFill>
                <a:srgbClr val="6633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 useBgFill="1">
          <p:nvSpPr>
            <p:cNvPr id="4" name="文本框 3"/>
            <p:cNvSpPr txBox="1"/>
            <p:nvPr/>
          </p:nvSpPr>
          <p:spPr>
            <a:xfrm>
              <a:off x="5362466" y="230827"/>
              <a:ext cx="1467068" cy="523220"/>
            </a:xfrm>
            <a:prstGeom prst="rect">
              <a:avLst/>
            </a:prstGeom>
          </p:spPr>
          <p:txBody>
            <a:bodyPr wrap="none" rtlCol="0" anchor="ctr">
              <a:spAutoFit/>
            </a:bodyPr>
            <a:lstStyle/>
            <a:p>
              <a:r>
                <a:rPr lang="zh-CN" altLang="en-US" sz="2800" spc="-300" dirty="0">
                  <a:solidFill>
                    <a:srgbClr val="663333"/>
                  </a:solidFill>
                  <a:latin typeface="华文行楷" charset="0"/>
                  <a:ea typeface="华文行楷" charset="0"/>
                </a:rPr>
                <a:t>冬至习俗</a:t>
              </a:r>
              <a:endParaRPr lang="zh-CN" altLang="en-US" sz="2800" spc="-300" dirty="0">
                <a:solidFill>
                  <a:srgbClr val="663333"/>
                </a:solidFill>
                <a:latin typeface="华文行楷" charset="0"/>
                <a:ea typeface="华文行楷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129492" y="2136768"/>
            <a:ext cx="5821756" cy="579646"/>
            <a:chOff x="2365314" y="1807154"/>
            <a:chExt cx="5821756" cy="57964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5400000">
              <a:off x="2314439" y="1903926"/>
              <a:ext cx="533749" cy="432000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2965434" y="1807154"/>
              <a:ext cx="5221636" cy="57964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ts val="3800"/>
                </a:lnSpc>
              </a:pPr>
              <a:r>
                <a:rPr lang="zh-CN" altLang="en-US" sz="32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疏枝横玉瘦，小萼点珠光</a:t>
              </a:r>
              <a:endParaRPr lang="zh-CN" altLang="en-US" sz="3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129492" y="3096662"/>
            <a:ext cx="5821756" cy="579646"/>
            <a:chOff x="2365314" y="1807154"/>
            <a:chExt cx="5821756" cy="579646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5400000">
              <a:off x="2314439" y="1903926"/>
              <a:ext cx="533749" cy="432000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2965434" y="1807154"/>
              <a:ext cx="5221636" cy="57964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ts val="3800"/>
                </a:lnSpc>
              </a:pPr>
              <a:r>
                <a:rPr lang="zh-CN" altLang="en-US" sz="32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一朵忽先发，百花皆后春</a:t>
              </a:r>
              <a:endParaRPr lang="zh-CN" altLang="en-US" sz="3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29492" y="4056556"/>
            <a:ext cx="5821756" cy="579646"/>
            <a:chOff x="2365314" y="1807154"/>
            <a:chExt cx="5821756" cy="579646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5400000">
              <a:off x="2314439" y="1903926"/>
              <a:ext cx="533749" cy="432000"/>
            </a:xfrm>
            <a:prstGeom prst="rect">
              <a:avLst/>
            </a:prstGeom>
          </p:spPr>
        </p:pic>
        <p:sp>
          <p:nvSpPr>
            <p:cNvPr id="15" name="矩形 14"/>
            <p:cNvSpPr/>
            <p:nvPr/>
          </p:nvSpPr>
          <p:spPr>
            <a:xfrm>
              <a:off x="2965434" y="1807154"/>
              <a:ext cx="5221636" cy="57964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ts val="3800"/>
                </a:lnSpc>
              </a:pPr>
              <a:r>
                <a:rPr lang="zh-CN" altLang="en-US" sz="32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欲传春信息，不怕雪埋藏</a:t>
              </a:r>
              <a:endParaRPr lang="zh-CN" altLang="en-US" sz="3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129492" y="5016451"/>
            <a:ext cx="5821756" cy="579646"/>
            <a:chOff x="2365314" y="1807154"/>
            <a:chExt cx="5821756" cy="579646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5400000">
              <a:off x="2314439" y="1903926"/>
              <a:ext cx="533749" cy="432000"/>
            </a:xfrm>
            <a:prstGeom prst="rect">
              <a:avLst/>
            </a:prstGeom>
          </p:spPr>
        </p:pic>
        <p:sp>
          <p:nvSpPr>
            <p:cNvPr id="18" name="矩形 17"/>
            <p:cNvSpPr/>
            <p:nvPr/>
          </p:nvSpPr>
          <p:spPr>
            <a:xfrm>
              <a:off x="2965434" y="1807154"/>
              <a:ext cx="5221636" cy="57964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ts val="3800"/>
                </a:lnSpc>
              </a:pPr>
              <a:r>
                <a:rPr lang="zh-CN" altLang="en-US" sz="32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玉笛休三弄，东君正主张</a:t>
              </a:r>
              <a:endParaRPr lang="zh-CN" altLang="en-US" sz="3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5" b="19222"/>
          <a:stretch>
            <a:fillRect/>
          </a:stretch>
        </p:blipFill>
        <p:spPr>
          <a:xfrm>
            <a:off x="7016534" y="735862"/>
            <a:ext cx="5175466" cy="6122138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230827"/>
            <a:ext cx="12192000" cy="523220"/>
            <a:chOff x="0" y="230827"/>
            <a:chExt cx="12192000" cy="523220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0" y="478465"/>
              <a:ext cx="12192000" cy="0"/>
            </a:xfrm>
            <a:prstGeom prst="line">
              <a:avLst/>
            </a:prstGeom>
            <a:ln w="63500">
              <a:solidFill>
                <a:srgbClr val="6633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 useBgFill="1">
          <p:nvSpPr>
            <p:cNvPr id="4" name="文本框 3"/>
            <p:cNvSpPr txBox="1"/>
            <p:nvPr/>
          </p:nvSpPr>
          <p:spPr>
            <a:xfrm>
              <a:off x="5362466" y="230827"/>
              <a:ext cx="1467068" cy="523220"/>
            </a:xfrm>
            <a:prstGeom prst="rect">
              <a:avLst/>
            </a:prstGeom>
          </p:spPr>
          <p:txBody>
            <a:bodyPr wrap="none" rtlCol="0" anchor="ctr">
              <a:spAutoFit/>
            </a:bodyPr>
            <a:lstStyle/>
            <a:p>
              <a:r>
                <a:rPr lang="zh-CN" altLang="en-US" sz="2800" spc="-300" dirty="0">
                  <a:solidFill>
                    <a:srgbClr val="663333"/>
                  </a:solidFill>
                  <a:latin typeface="华文行楷" charset="0"/>
                  <a:ea typeface="华文行楷" charset="0"/>
                </a:rPr>
                <a:t>冬至习俗</a:t>
              </a:r>
              <a:endParaRPr lang="zh-CN" altLang="en-US" sz="2800" spc="-300" dirty="0">
                <a:solidFill>
                  <a:srgbClr val="663333"/>
                </a:solidFill>
                <a:latin typeface="华文行楷" charset="0"/>
                <a:ea typeface="华文行楷" charset="0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558710"/>
            <a:ext cx="7240773" cy="5309656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6496832" y="2084873"/>
            <a:ext cx="3843953" cy="579646"/>
            <a:chOff x="5777023" y="2000324"/>
            <a:chExt cx="3843953" cy="579646"/>
          </a:xfrm>
        </p:grpSpPr>
        <p:sp>
          <p:nvSpPr>
            <p:cNvPr id="22" name="矩形 21"/>
            <p:cNvSpPr/>
            <p:nvPr/>
          </p:nvSpPr>
          <p:spPr>
            <a:xfrm>
              <a:off x="5777023" y="2000324"/>
              <a:ext cx="3326552" cy="57964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>
                <a:lnSpc>
                  <a:spcPts val="3800"/>
                </a:lnSpc>
              </a:pPr>
              <a:r>
                <a:rPr lang="zh-CN" altLang="en-US" sz="32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日转堂阴一线添</a:t>
              </a:r>
              <a:endParaRPr lang="zh-CN" altLang="en-US" sz="3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6200000" flipH="1">
              <a:off x="9138101" y="2084780"/>
              <a:ext cx="533749" cy="432000"/>
            </a:xfrm>
            <a:prstGeom prst="rect">
              <a:avLst/>
            </a:prstGeom>
          </p:spPr>
        </p:pic>
      </p:grpSp>
      <p:sp useBgFill="1">
        <p:nvSpPr>
          <p:cNvPr id="2" name="矩形 1"/>
          <p:cNvSpPr/>
          <p:nvPr/>
        </p:nvSpPr>
        <p:spPr>
          <a:xfrm>
            <a:off x="5837274" y="2817628"/>
            <a:ext cx="1403498" cy="9271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6496832" y="3087877"/>
            <a:ext cx="3843953" cy="579646"/>
            <a:chOff x="5777023" y="2000324"/>
            <a:chExt cx="3843953" cy="579646"/>
          </a:xfrm>
        </p:grpSpPr>
        <p:sp>
          <p:nvSpPr>
            <p:cNvPr id="25" name="矩形 24"/>
            <p:cNvSpPr/>
            <p:nvPr/>
          </p:nvSpPr>
          <p:spPr>
            <a:xfrm>
              <a:off x="5777023" y="2000324"/>
              <a:ext cx="3326552" cy="57964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>
                <a:lnSpc>
                  <a:spcPts val="3800"/>
                </a:lnSpc>
              </a:pPr>
              <a:r>
                <a:rPr lang="zh-CN" altLang="en-US" sz="32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使君和气作春妍</a:t>
              </a:r>
              <a:endParaRPr lang="zh-CN" altLang="en-US" sz="3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6200000" flipH="1">
              <a:off x="9138101" y="2084780"/>
              <a:ext cx="533749" cy="432000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6496832" y="4030242"/>
            <a:ext cx="3843953" cy="579646"/>
            <a:chOff x="5777023" y="2000324"/>
            <a:chExt cx="3843953" cy="579646"/>
          </a:xfrm>
        </p:grpSpPr>
        <p:sp>
          <p:nvSpPr>
            <p:cNvPr id="28" name="矩形 27"/>
            <p:cNvSpPr/>
            <p:nvPr/>
          </p:nvSpPr>
          <p:spPr>
            <a:xfrm>
              <a:off x="5777023" y="2000324"/>
              <a:ext cx="3326552" cy="57964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>
                <a:lnSpc>
                  <a:spcPts val="3800"/>
                </a:lnSpc>
              </a:pPr>
              <a:r>
                <a:rPr lang="zh-CN" altLang="en-US" sz="32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残月夜来收不尽</a:t>
              </a:r>
              <a:endParaRPr lang="zh-CN" altLang="en-US" sz="3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6200000" flipH="1">
              <a:off x="9138101" y="2084780"/>
              <a:ext cx="533749" cy="432000"/>
            </a:xfrm>
            <a:prstGeom prst="rect">
              <a:avLst/>
            </a:prstGeom>
          </p:spPr>
        </p:pic>
      </p:grpSp>
      <p:grpSp>
        <p:nvGrpSpPr>
          <p:cNvPr id="30" name="组合 29"/>
          <p:cNvGrpSpPr/>
          <p:nvPr/>
        </p:nvGrpSpPr>
        <p:grpSpPr>
          <a:xfrm>
            <a:off x="6496832" y="5018503"/>
            <a:ext cx="3843953" cy="579646"/>
            <a:chOff x="5777023" y="2000324"/>
            <a:chExt cx="3843953" cy="579646"/>
          </a:xfrm>
        </p:grpSpPr>
        <p:sp>
          <p:nvSpPr>
            <p:cNvPr id="31" name="矩形 30"/>
            <p:cNvSpPr/>
            <p:nvPr/>
          </p:nvSpPr>
          <p:spPr>
            <a:xfrm>
              <a:off x="5777023" y="2000324"/>
              <a:ext cx="3326552" cy="57964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>
                <a:lnSpc>
                  <a:spcPts val="3800"/>
                </a:lnSpc>
              </a:pPr>
              <a:r>
                <a:rPr lang="zh-CN" altLang="en-US" sz="32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行云早起更留连</a:t>
              </a:r>
              <a:endParaRPr lang="zh-CN" altLang="en-US" sz="3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6200000" flipH="1">
              <a:off x="9138101" y="2084780"/>
              <a:ext cx="533749" cy="432000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 advClick="0" advTm="3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230827"/>
            <a:ext cx="12192000" cy="523220"/>
            <a:chOff x="0" y="230827"/>
            <a:chExt cx="12192000" cy="523220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0" y="478465"/>
              <a:ext cx="12192000" cy="0"/>
            </a:xfrm>
            <a:prstGeom prst="line">
              <a:avLst/>
            </a:prstGeom>
            <a:ln w="63500">
              <a:solidFill>
                <a:srgbClr val="6633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 useBgFill="1">
          <p:nvSpPr>
            <p:cNvPr id="4" name="文本框 3"/>
            <p:cNvSpPr txBox="1"/>
            <p:nvPr/>
          </p:nvSpPr>
          <p:spPr>
            <a:xfrm>
              <a:off x="5362466" y="230827"/>
              <a:ext cx="1467068" cy="523220"/>
            </a:xfrm>
            <a:prstGeom prst="rect">
              <a:avLst/>
            </a:prstGeom>
          </p:spPr>
          <p:txBody>
            <a:bodyPr wrap="none" rtlCol="0" anchor="ctr">
              <a:spAutoFit/>
            </a:bodyPr>
            <a:lstStyle/>
            <a:p>
              <a:r>
                <a:rPr lang="zh-CN" altLang="en-US" sz="2800" spc="-300" dirty="0">
                  <a:solidFill>
                    <a:srgbClr val="663333"/>
                  </a:solidFill>
                  <a:latin typeface="华文行楷" charset="0"/>
                  <a:ea typeface="华文行楷" charset="0"/>
                </a:rPr>
                <a:t>冬至习俗</a:t>
              </a:r>
              <a:endParaRPr lang="zh-CN" altLang="en-US" sz="2800" spc="-300" dirty="0">
                <a:solidFill>
                  <a:srgbClr val="663333"/>
                </a:solidFill>
                <a:latin typeface="华文行楷" charset="0"/>
                <a:ea typeface="华文行楷" charset="0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364033" y="2780065"/>
            <a:ext cx="3977917" cy="30877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4800"/>
              </a:lnSpc>
            </a:pP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一九二九不出手</a:t>
            </a:r>
            <a:endParaRPr lang="zh-CN" altLang="en-US" sz="2400" spc="300" dirty="0">
              <a:solidFill>
                <a:schemeClr val="tx1">
                  <a:lumMod val="75000"/>
                  <a:lumOff val="2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 algn="ctr">
              <a:lnSpc>
                <a:spcPts val="4800"/>
              </a:lnSpc>
            </a:pP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三九四九冰上走</a:t>
            </a:r>
            <a:endParaRPr lang="zh-CN" altLang="en-US" sz="2400" spc="300" dirty="0">
              <a:solidFill>
                <a:schemeClr val="tx1">
                  <a:lumMod val="75000"/>
                  <a:lumOff val="2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 algn="ctr">
              <a:lnSpc>
                <a:spcPts val="4800"/>
              </a:lnSpc>
            </a:pP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五九六九沿河看柳</a:t>
            </a:r>
            <a:endParaRPr lang="zh-CN" altLang="en-US" sz="2400" spc="300" dirty="0">
              <a:solidFill>
                <a:schemeClr val="tx1">
                  <a:lumMod val="75000"/>
                  <a:lumOff val="2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 algn="ctr">
              <a:lnSpc>
                <a:spcPts val="4800"/>
              </a:lnSpc>
            </a:pP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七九河开，八九燕来</a:t>
            </a:r>
            <a:endParaRPr lang="zh-CN" altLang="en-US" sz="2400" spc="300" dirty="0">
              <a:solidFill>
                <a:schemeClr val="tx1">
                  <a:lumMod val="75000"/>
                  <a:lumOff val="2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 algn="ctr">
              <a:lnSpc>
                <a:spcPts val="4800"/>
              </a:lnSpc>
            </a:pP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九九加一九，耕牛遍地走</a:t>
            </a:r>
            <a:endParaRPr lang="zh-CN" altLang="en-US" sz="2400" spc="300" dirty="0">
              <a:solidFill>
                <a:schemeClr val="tx1">
                  <a:lumMod val="75000"/>
                  <a:lumOff val="2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122131" y="2704716"/>
            <a:ext cx="246172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2122131" y="1803352"/>
            <a:ext cx="2465665" cy="646331"/>
            <a:chOff x="2206238" y="1588632"/>
            <a:chExt cx="2465665" cy="646331"/>
          </a:xfrm>
        </p:grpSpPr>
        <p:sp>
          <p:nvSpPr>
            <p:cNvPr id="11" name="矩形 10"/>
            <p:cNvSpPr/>
            <p:nvPr/>
          </p:nvSpPr>
          <p:spPr>
            <a:xfrm>
              <a:off x="2635004" y="1588632"/>
              <a:ext cx="1608133" cy="64633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D35E5D"/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数九歌</a:t>
              </a:r>
              <a:endParaRPr lang="zh-CN" altLang="en-US" sz="3600" b="1" dirty="0">
                <a:solidFill>
                  <a:srgbClr val="D35E5D"/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6200000">
              <a:off x="2075839" y="1731797"/>
              <a:ext cx="620797" cy="36000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5400000" flipH="1">
              <a:off x="4181504" y="1731797"/>
              <a:ext cx="620797" cy="360000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338"/>
          <a:stretch>
            <a:fillRect/>
          </a:stretch>
        </p:blipFill>
        <p:spPr>
          <a:xfrm flipH="1">
            <a:off x="6096000" y="505132"/>
            <a:ext cx="6096000" cy="6278438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3078" y="1552353"/>
            <a:ext cx="3741810" cy="3732028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6602806" y="1389342"/>
            <a:ext cx="4072271" cy="4079316"/>
            <a:chOff x="7028120" y="1389342"/>
            <a:chExt cx="4072271" cy="407931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28120" y="1389342"/>
              <a:ext cx="4072271" cy="4079316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8625675" y="4156210"/>
              <a:ext cx="877163" cy="92333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5400" dirty="0">
                  <a:solidFill>
                    <a:srgbClr val="663333"/>
                  </a:solidFill>
                  <a:latin typeface="华文行楷" charset="0"/>
                  <a:ea typeface="华文行楷" charset="0"/>
                </a:rPr>
                <a:t>肆</a:t>
              </a:r>
              <a:endParaRPr lang="zh-CN" altLang="en-US" sz="5400" dirty="0">
                <a:solidFill>
                  <a:srgbClr val="663333"/>
                </a:solidFill>
                <a:latin typeface="华文行楷" charset="0"/>
                <a:ea typeface="华文行楷" charset="0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083982" y="2089154"/>
            <a:ext cx="2820003" cy="291361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ts val="11000"/>
              </a:lnSpc>
            </a:pPr>
            <a:r>
              <a:rPr lang="zh-CN" altLang="en-US" sz="10000" b="1" dirty="0">
                <a:solidFill>
                  <a:srgbClr val="D35E5D"/>
                </a:solidFill>
                <a:latin typeface="华文行楷" charset="0"/>
                <a:ea typeface="华文行楷" charset="0"/>
              </a:rPr>
              <a:t>冬至</a:t>
            </a:r>
            <a:endParaRPr lang="en-US" altLang="zh-CN" sz="10000" b="1" dirty="0">
              <a:solidFill>
                <a:srgbClr val="D35E5D"/>
              </a:solidFill>
              <a:latin typeface="华文行楷" charset="0"/>
              <a:ea typeface="华文行楷" charset="0"/>
            </a:endParaRPr>
          </a:p>
          <a:p>
            <a:pPr>
              <a:lnSpc>
                <a:spcPts val="11000"/>
              </a:lnSpc>
            </a:pPr>
            <a:r>
              <a:rPr lang="zh-CN" altLang="en-US" sz="10000" b="1" dirty="0">
                <a:solidFill>
                  <a:srgbClr val="D35E5D"/>
                </a:solidFill>
                <a:latin typeface="华文行楷" charset="0"/>
                <a:ea typeface="华文行楷" charset="0"/>
              </a:rPr>
              <a:t>诗歌</a:t>
            </a:r>
            <a:endParaRPr lang="zh-CN" altLang="en-US" sz="10000" b="1" dirty="0">
              <a:solidFill>
                <a:srgbClr val="D35E5D"/>
              </a:solidFill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3000">
        <p15:prstTrans prst="pageCurlDouble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clrChange>
              <a:clrFrom>
                <a:srgbClr val="DADADA">
                  <a:alpha val="85882"/>
                </a:srgbClr>
              </a:clrFrom>
              <a:clrTo>
                <a:srgbClr val="DADAD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205" y="0"/>
            <a:ext cx="4583604" cy="68580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0" y="230827"/>
            <a:ext cx="12192000" cy="523220"/>
            <a:chOff x="0" y="230827"/>
            <a:chExt cx="12192000" cy="523220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0" y="478465"/>
              <a:ext cx="12192000" cy="0"/>
            </a:xfrm>
            <a:prstGeom prst="line">
              <a:avLst/>
            </a:prstGeom>
            <a:ln w="63500">
              <a:solidFill>
                <a:srgbClr val="6633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 useBgFill="1">
          <p:nvSpPr>
            <p:cNvPr id="4" name="文本框 3"/>
            <p:cNvSpPr txBox="1"/>
            <p:nvPr/>
          </p:nvSpPr>
          <p:spPr>
            <a:xfrm>
              <a:off x="5362466" y="230827"/>
              <a:ext cx="1467068" cy="523220"/>
            </a:xfrm>
            <a:prstGeom prst="rect">
              <a:avLst/>
            </a:prstGeom>
          </p:spPr>
          <p:txBody>
            <a:bodyPr wrap="none" rtlCol="0" anchor="ctr">
              <a:spAutoFit/>
            </a:bodyPr>
            <a:lstStyle/>
            <a:p>
              <a:r>
                <a:rPr lang="zh-CN" altLang="en-US" sz="2800" spc="-300" dirty="0">
                  <a:solidFill>
                    <a:srgbClr val="663333"/>
                  </a:solidFill>
                  <a:latin typeface="华文行楷" charset="0"/>
                  <a:ea typeface="华文行楷" charset="0"/>
                </a:rPr>
                <a:t>冬至习俗</a:t>
              </a:r>
              <a:endParaRPr lang="zh-CN" altLang="en-US" sz="2800" spc="-300" dirty="0">
                <a:solidFill>
                  <a:srgbClr val="663333"/>
                </a:solidFill>
                <a:latin typeface="华文行楷" charset="0"/>
                <a:ea typeface="华文行楷" charset="0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6265399" y="3126909"/>
            <a:ext cx="4698722" cy="3071878"/>
          </a:xfrm>
          <a:prstGeom prst="rect">
            <a:avLst/>
          </a:prstGeom>
          <a:noFill/>
        </p:spPr>
        <p:txBody>
          <a:bodyPr vert="eaVert" wrap="square" rtlCol="0" anchor="t">
            <a:spAutoFit/>
          </a:bodyPr>
          <a:lstStyle/>
          <a:p>
            <a:pPr>
              <a:lnSpc>
                <a:spcPts val="4400"/>
              </a:lnSpc>
            </a:pPr>
            <a:r>
              <a: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天时人事日相催</a:t>
            </a:r>
            <a:endParaRPr lang="en-US" altLang="zh-CN" sz="2400" spc="300" dirty="0">
              <a:solidFill>
                <a:schemeClr val="tx1">
                  <a:lumMod val="95000"/>
                  <a:lumOff val="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>
              <a:lnSpc>
                <a:spcPts val="4400"/>
              </a:lnSpc>
            </a:pPr>
            <a:r>
              <a: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冬至阳生春又来</a:t>
            </a:r>
            <a:br>
              <a: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</a:br>
            <a:r>
              <a: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刺绣五纹添弱线</a:t>
            </a:r>
            <a:endParaRPr lang="en-US" altLang="zh-CN" sz="2400" spc="300" dirty="0">
              <a:solidFill>
                <a:schemeClr val="tx1">
                  <a:lumMod val="95000"/>
                  <a:lumOff val="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>
              <a:lnSpc>
                <a:spcPts val="4400"/>
              </a:lnSpc>
            </a:pPr>
            <a:r>
              <a: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吹葭六管动浮灰</a:t>
            </a:r>
            <a:endParaRPr lang="en-US" altLang="zh-CN" sz="2400" spc="300" dirty="0">
              <a:solidFill>
                <a:schemeClr val="tx1">
                  <a:lumMod val="95000"/>
                  <a:lumOff val="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>
              <a:lnSpc>
                <a:spcPts val="4400"/>
              </a:lnSpc>
            </a:pPr>
            <a:r>
              <a: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岸容待腊将舒柳</a:t>
            </a:r>
            <a:endParaRPr lang="en-US" altLang="zh-CN" sz="2400" spc="300" dirty="0">
              <a:solidFill>
                <a:schemeClr val="tx1">
                  <a:lumMod val="95000"/>
                  <a:lumOff val="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>
              <a:lnSpc>
                <a:spcPts val="4400"/>
              </a:lnSpc>
            </a:pPr>
            <a:r>
              <a: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山意冲寒欲放梅</a:t>
            </a:r>
            <a:endParaRPr lang="en-US" altLang="zh-CN" sz="2400" spc="300" dirty="0">
              <a:solidFill>
                <a:schemeClr val="tx1">
                  <a:lumMod val="95000"/>
                  <a:lumOff val="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>
              <a:lnSpc>
                <a:spcPts val="4400"/>
              </a:lnSpc>
            </a:pPr>
            <a:r>
              <a: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云物不殊乡国异</a:t>
            </a:r>
            <a:endParaRPr lang="en-US" altLang="zh-CN" sz="2400" spc="300" dirty="0">
              <a:solidFill>
                <a:schemeClr val="tx1">
                  <a:lumMod val="95000"/>
                  <a:lumOff val="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>
              <a:lnSpc>
                <a:spcPts val="4400"/>
              </a:lnSpc>
            </a:pPr>
            <a:r>
              <a: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教儿且覆掌中杯</a:t>
            </a:r>
            <a:endParaRPr lang="zh-CN" altLang="en-US" sz="2400" spc="300" dirty="0">
              <a:solidFill>
                <a:schemeClr val="tx1">
                  <a:lumMod val="95000"/>
                  <a:lumOff val="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405738" y="1758037"/>
            <a:ext cx="2332980" cy="830997"/>
            <a:chOff x="1666037" y="1956207"/>
            <a:chExt cx="2332980" cy="830997"/>
          </a:xfrm>
        </p:grpSpPr>
        <p:sp>
          <p:nvSpPr>
            <p:cNvPr id="10" name="文本框 9"/>
            <p:cNvSpPr txBox="1"/>
            <p:nvPr/>
          </p:nvSpPr>
          <p:spPr>
            <a:xfrm>
              <a:off x="2125818" y="1956207"/>
              <a:ext cx="1370888" cy="830997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zh-CN" altLang="en-US" sz="4800" b="1" spc="-300" dirty="0">
                  <a:solidFill>
                    <a:srgbClr val="D35E5D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小至</a:t>
              </a:r>
              <a:endParaRPr lang="zh-CN" altLang="en-US" sz="4800" b="1" spc="-300" dirty="0">
                <a:solidFill>
                  <a:srgbClr val="D35E5D"/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6200000">
              <a:off x="1535638" y="2191704"/>
              <a:ext cx="620797" cy="36000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5400000" flipH="1">
              <a:off x="3508618" y="2191703"/>
              <a:ext cx="620797" cy="360000"/>
            </a:xfrm>
            <a:prstGeom prst="rect">
              <a:avLst/>
            </a:prstGeom>
          </p:spPr>
        </p:pic>
      </p:grpSp>
      <p:cxnSp>
        <p:nvCxnSpPr>
          <p:cNvPr id="13" name="直接连接符 12"/>
          <p:cNvCxnSpPr/>
          <p:nvPr/>
        </p:nvCxnSpPr>
        <p:spPr>
          <a:xfrm>
            <a:off x="6260962" y="2795357"/>
            <a:ext cx="464379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230827"/>
            <a:ext cx="12192000" cy="523220"/>
            <a:chOff x="0" y="230827"/>
            <a:chExt cx="12192000" cy="523220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0" y="478465"/>
              <a:ext cx="12192000" cy="0"/>
            </a:xfrm>
            <a:prstGeom prst="line">
              <a:avLst/>
            </a:prstGeom>
            <a:ln w="63500">
              <a:solidFill>
                <a:srgbClr val="6633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 useBgFill="1">
          <p:nvSpPr>
            <p:cNvPr id="4" name="文本框 3"/>
            <p:cNvSpPr txBox="1"/>
            <p:nvPr/>
          </p:nvSpPr>
          <p:spPr>
            <a:xfrm>
              <a:off x="5362466" y="230827"/>
              <a:ext cx="1467068" cy="523220"/>
            </a:xfrm>
            <a:prstGeom prst="rect">
              <a:avLst/>
            </a:prstGeom>
          </p:spPr>
          <p:txBody>
            <a:bodyPr wrap="none" rtlCol="0" anchor="ctr">
              <a:spAutoFit/>
            </a:bodyPr>
            <a:lstStyle/>
            <a:p>
              <a:r>
                <a:rPr lang="zh-CN" altLang="en-US" sz="2800" spc="-300" dirty="0">
                  <a:solidFill>
                    <a:srgbClr val="663333"/>
                  </a:solidFill>
                  <a:latin typeface="华文行楷" charset="0"/>
                  <a:ea typeface="华文行楷" charset="0"/>
                </a:rPr>
                <a:t>冬至习俗</a:t>
              </a:r>
              <a:endParaRPr lang="zh-CN" altLang="en-US" sz="2800" spc="-300" dirty="0">
                <a:solidFill>
                  <a:srgbClr val="663333"/>
                </a:solidFill>
                <a:latin typeface="华文行楷" charset="0"/>
                <a:ea typeface="华文行楷" charset="0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156123" y="3153884"/>
            <a:ext cx="3076355" cy="234936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4400"/>
              </a:lnSpc>
            </a:pP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西北风袭百草衰</a:t>
            </a:r>
            <a:b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</a:b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几番寒起一阳来</a:t>
            </a:r>
            <a:b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</a:b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白天最是时光短</a:t>
            </a:r>
            <a:b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</a:b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却见金梅竞艳开</a:t>
            </a:r>
            <a:endParaRPr lang="zh-CN" altLang="en-US" sz="2400" spc="300" dirty="0">
              <a:solidFill>
                <a:schemeClr val="tx1">
                  <a:lumMod val="75000"/>
                  <a:lumOff val="2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527810" y="2184097"/>
            <a:ext cx="2332980" cy="830997"/>
            <a:chOff x="1666037" y="1956207"/>
            <a:chExt cx="2332980" cy="830997"/>
          </a:xfrm>
        </p:grpSpPr>
        <p:sp>
          <p:nvSpPr>
            <p:cNvPr id="9" name="文本框 8"/>
            <p:cNvSpPr txBox="1"/>
            <p:nvPr/>
          </p:nvSpPr>
          <p:spPr>
            <a:xfrm>
              <a:off x="2125817" y="1956207"/>
              <a:ext cx="1370888" cy="830997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zh-CN" altLang="en-US" sz="4800" b="1" spc="-300" dirty="0">
                  <a:solidFill>
                    <a:srgbClr val="D35E5D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冬至</a:t>
              </a:r>
              <a:endParaRPr lang="zh-CN" altLang="en-US" sz="4800" b="1" spc="-300" dirty="0">
                <a:solidFill>
                  <a:srgbClr val="D35E5D"/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6200000">
              <a:off x="1535638" y="2191704"/>
              <a:ext cx="620797" cy="36000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5400000" flipH="1">
              <a:off x="3508618" y="2191703"/>
              <a:ext cx="620797" cy="360000"/>
            </a:xfrm>
            <a:prstGeom prst="rect">
              <a:avLst/>
            </a:prstGeom>
          </p:spPr>
        </p:pic>
      </p:grpSp>
      <p:cxnSp>
        <p:nvCxnSpPr>
          <p:cNvPr id="12" name="直接连接符 11"/>
          <p:cNvCxnSpPr/>
          <p:nvPr/>
        </p:nvCxnSpPr>
        <p:spPr>
          <a:xfrm>
            <a:off x="1278532" y="3082434"/>
            <a:ext cx="283153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3"/>
          <a:stretch>
            <a:fillRect/>
          </a:stretch>
        </p:blipFill>
        <p:spPr>
          <a:xfrm>
            <a:off x="4066900" y="1064924"/>
            <a:ext cx="7986874" cy="5229889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 advClick="0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143"/>
          <a:stretch>
            <a:fillRect/>
          </a:stretch>
        </p:blipFill>
        <p:spPr>
          <a:xfrm>
            <a:off x="-1" y="-1"/>
            <a:ext cx="12192001" cy="6863361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8356115" y="1238693"/>
            <a:ext cx="1723549" cy="4380614"/>
            <a:chOff x="8494338" y="1392865"/>
            <a:chExt cx="1723549" cy="4380614"/>
          </a:xfrm>
        </p:grpSpPr>
        <p:sp>
          <p:nvSpPr>
            <p:cNvPr id="7" name="矩形 6"/>
            <p:cNvSpPr/>
            <p:nvPr/>
          </p:nvSpPr>
          <p:spPr>
            <a:xfrm>
              <a:off x="8494338" y="1392865"/>
              <a:ext cx="1723549" cy="4380614"/>
            </a:xfrm>
            <a:prstGeom prst="rect">
              <a:avLst/>
            </a:prstGeom>
            <a:noFill/>
            <a:ln w="63500">
              <a:solidFill>
                <a:srgbClr val="6633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494338" y="1603035"/>
              <a:ext cx="1723549" cy="404533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0000" b="1" dirty="0">
                  <a:solidFill>
                    <a:srgbClr val="D35E5D"/>
                  </a:solidFill>
                  <a:latin typeface="华文行楷" charset="0"/>
                  <a:ea typeface="华文行楷" charset="0"/>
                </a:rPr>
                <a:t>感谢您</a:t>
              </a:r>
              <a:endParaRPr lang="zh-CN" altLang="en-US" sz="10000" b="1" dirty="0">
                <a:solidFill>
                  <a:srgbClr val="D35E5D"/>
                </a:solidFill>
                <a:latin typeface="华文行楷" charset="0"/>
                <a:ea typeface="华文行楷" charset="0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264986" y="4542089"/>
            <a:ext cx="1826142" cy="107721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节气故事</a:t>
            </a:r>
            <a:endParaRPr lang="en-US" altLang="zh-CN" sz="3200" dirty="0">
              <a:solidFill>
                <a:schemeClr val="tx1">
                  <a:lumMod val="65000"/>
                  <a:lumOff val="3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 algn="ctr"/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闲话系列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3000">
        <p15:prstTrans prst="drape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9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536565" y="4624339"/>
            <a:ext cx="2031325" cy="120032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7200" dirty="0">
                <a:solidFill>
                  <a:srgbClr val="D35E5D"/>
                </a:solidFill>
                <a:latin typeface="华文行楷" charset="0"/>
                <a:ea typeface="华文行楷" charset="0"/>
              </a:rPr>
              <a:t>目录</a:t>
            </a:r>
            <a:endParaRPr lang="zh-CN" altLang="en-US" sz="7200" dirty="0">
              <a:solidFill>
                <a:srgbClr val="D35E5D"/>
              </a:solidFill>
              <a:latin typeface="华文行楷" charset="0"/>
              <a:ea typeface="华文行楷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8654902" y="5739604"/>
            <a:ext cx="3537098" cy="0"/>
          </a:xfrm>
          <a:prstGeom prst="line">
            <a:avLst/>
          </a:prstGeom>
          <a:ln w="12700">
            <a:solidFill>
              <a:srgbClr val="66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8654902" y="5824668"/>
            <a:ext cx="1997535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pc="600" dirty="0">
                <a:solidFill>
                  <a:srgbClr val="663333"/>
                </a:solidFill>
                <a:latin typeface="微软雅黑 Light" pitchFamily="34" charset="-122"/>
                <a:ea typeface="微软雅黑 Light" pitchFamily="34" charset="-122"/>
              </a:rPr>
              <a:t>CONTENTS</a:t>
            </a:r>
            <a:endParaRPr lang="zh-CN" altLang="en-US" spc="600" dirty="0">
              <a:solidFill>
                <a:srgbClr val="663333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529607" y="1380259"/>
            <a:ext cx="2738675" cy="861238"/>
            <a:chOff x="3009015" y="3200400"/>
            <a:chExt cx="2738675" cy="861238"/>
          </a:xfrm>
        </p:grpSpPr>
        <p:grpSp>
          <p:nvGrpSpPr>
            <p:cNvPr id="15" name="组合 14"/>
            <p:cNvGrpSpPr/>
            <p:nvPr/>
          </p:nvGrpSpPr>
          <p:grpSpPr>
            <a:xfrm>
              <a:off x="3009015" y="3200400"/>
              <a:ext cx="861238" cy="861238"/>
              <a:chOff x="1318438" y="1626781"/>
              <a:chExt cx="861238" cy="861238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1318438" y="1626781"/>
                <a:ext cx="861238" cy="861238"/>
              </a:xfrm>
              <a:prstGeom prst="ellipse">
                <a:avLst/>
              </a:prstGeom>
              <a:solidFill>
                <a:srgbClr val="D35E5D"/>
              </a:solidFill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1425892" y="1734235"/>
                <a:ext cx="646331" cy="646331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3600" dirty="0">
                    <a:solidFill>
                      <a:schemeClr val="bg1"/>
                    </a:solidFill>
                    <a:latin typeface="华文行楷" charset="0"/>
                    <a:ea typeface="华文行楷" charset="0"/>
                  </a:rPr>
                  <a:t>壹</a:t>
                </a:r>
                <a:endParaRPr lang="zh-CN" altLang="en-US" sz="3600" dirty="0">
                  <a:solidFill>
                    <a:schemeClr val="bg1"/>
                  </a:solidFill>
                  <a:latin typeface="华文行楷" charset="0"/>
                  <a:ea typeface="华文行楷" charset="0"/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3870253" y="3307854"/>
              <a:ext cx="1877437" cy="64633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3600" spc="-300" dirty="0">
                  <a:solidFill>
                    <a:srgbClr val="663333"/>
                  </a:solidFill>
                  <a:latin typeface="华文行楷" charset="0"/>
                  <a:ea typeface="华文行楷" charset="0"/>
                </a:rPr>
                <a:t>节气常识</a:t>
              </a:r>
              <a:endParaRPr lang="zh-CN" altLang="en-US" sz="3600" spc="-300" dirty="0">
                <a:solidFill>
                  <a:srgbClr val="663333"/>
                </a:solidFill>
                <a:latin typeface="华文行楷" charset="0"/>
                <a:ea typeface="华文行楷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529607" y="2545637"/>
            <a:ext cx="2738675" cy="861238"/>
            <a:chOff x="3009015" y="3200400"/>
            <a:chExt cx="2738675" cy="861238"/>
          </a:xfrm>
        </p:grpSpPr>
        <p:grpSp>
          <p:nvGrpSpPr>
            <p:cNvPr id="19" name="组合 18"/>
            <p:cNvGrpSpPr/>
            <p:nvPr/>
          </p:nvGrpSpPr>
          <p:grpSpPr>
            <a:xfrm>
              <a:off x="3009015" y="3200400"/>
              <a:ext cx="861238" cy="861238"/>
              <a:chOff x="1318438" y="1626781"/>
              <a:chExt cx="861238" cy="861238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1318438" y="1626781"/>
                <a:ext cx="861238" cy="861238"/>
              </a:xfrm>
              <a:prstGeom prst="ellipse">
                <a:avLst/>
              </a:prstGeom>
              <a:solidFill>
                <a:srgbClr val="D35E5D"/>
              </a:solidFill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1425891" y="1734235"/>
                <a:ext cx="646332" cy="646331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3600" dirty="0">
                    <a:solidFill>
                      <a:schemeClr val="bg1"/>
                    </a:solidFill>
                    <a:latin typeface="华文行楷" charset="0"/>
                    <a:ea typeface="华文行楷" charset="0"/>
                  </a:rPr>
                  <a:t>贰</a:t>
                </a:r>
                <a:endParaRPr lang="zh-CN" altLang="en-US" sz="3600" dirty="0">
                  <a:solidFill>
                    <a:schemeClr val="bg1"/>
                  </a:solidFill>
                  <a:latin typeface="华文行楷" charset="0"/>
                  <a:ea typeface="华文行楷" charset="0"/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3870253" y="3307854"/>
              <a:ext cx="1877437" cy="64633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3600" spc="-300" dirty="0">
                  <a:solidFill>
                    <a:srgbClr val="663333"/>
                  </a:solidFill>
                  <a:latin typeface="华文行楷" charset="0"/>
                  <a:ea typeface="华文行楷" charset="0"/>
                </a:rPr>
                <a:t>冬至起源</a:t>
              </a:r>
              <a:endParaRPr lang="zh-CN" altLang="en-US" sz="3600" spc="-300" dirty="0">
                <a:solidFill>
                  <a:srgbClr val="663333"/>
                </a:solidFill>
                <a:latin typeface="华文行楷" charset="0"/>
                <a:ea typeface="华文行楷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529607" y="3711015"/>
            <a:ext cx="2738675" cy="861238"/>
            <a:chOff x="3009015" y="3200400"/>
            <a:chExt cx="2738675" cy="861238"/>
          </a:xfrm>
        </p:grpSpPr>
        <p:grpSp>
          <p:nvGrpSpPr>
            <p:cNvPr id="24" name="组合 23"/>
            <p:cNvGrpSpPr/>
            <p:nvPr/>
          </p:nvGrpSpPr>
          <p:grpSpPr>
            <a:xfrm>
              <a:off x="3009015" y="3200400"/>
              <a:ext cx="861238" cy="861238"/>
              <a:chOff x="1318438" y="1626781"/>
              <a:chExt cx="861238" cy="861238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1318438" y="1626781"/>
                <a:ext cx="861238" cy="861238"/>
              </a:xfrm>
              <a:prstGeom prst="ellipse">
                <a:avLst/>
              </a:prstGeom>
              <a:solidFill>
                <a:srgbClr val="D35E5D"/>
              </a:solidFill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425892" y="1734235"/>
                <a:ext cx="646331" cy="646331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3600" dirty="0">
                    <a:solidFill>
                      <a:schemeClr val="bg1"/>
                    </a:solidFill>
                    <a:latin typeface="华文行楷" charset="0"/>
                    <a:ea typeface="华文行楷" charset="0"/>
                  </a:rPr>
                  <a:t>叁</a:t>
                </a:r>
                <a:endParaRPr lang="zh-CN" altLang="en-US" sz="3600" dirty="0">
                  <a:solidFill>
                    <a:schemeClr val="bg1"/>
                  </a:solidFill>
                  <a:latin typeface="华文行楷" charset="0"/>
                  <a:ea typeface="华文行楷" charset="0"/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3870253" y="3307854"/>
              <a:ext cx="1877437" cy="64633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3600" spc="-300" dirty="0">
                  <a:solidFill>
                    <a:srgbClr val="663333"/>
                  </a:solidFill>
                  <a:latin typeface="华文行楷" charset="0"/>
                  <a:ea typeface="华文行楷" charset="0"/>
                </a:rPr>
                <a:t>冬至习俗</a:t>
              </a:r>
              <a:endParaRPr lang="zh-CN" altLang="en-US" sz="3600" spc="-300" dirty="0">
                <a:solidFill>
                  <a:srgbClr val="663333"/>
                </a:solidFill>
                <a:latin typeface="华文行楷" charset="0"/>
                <a:ea typeface="华文行楷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529607" y="4876392"/>
            <a:ext cx="2738675" cy="861238"/>
            <a:chOff x="3009015" y="3200400"/>
            <a:chExt cx="2738675" cy="861238"/>
          </a:xfrm>
        </p:grpSpPr>
        <p:grpSp>
          <p:nvGrpSpPr>
            <p:cNvPr id="29" name="组合 28"/>
            <p:cNvGrpSpPr/>
            <p:nvPr/>
          </p:nvGrpSpPr>
          <p:grpSpPr>
            <a:xfrm>
              <a:off x="3009015" y="3200400"/>
              <a:ext cx="861238" cy="861238"/>
              <a:chOff x="1318438" y="1626781"/>
              <a:chExt cx="861238" cy="861238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1318438" y="1626781"/>
                <a:ext cx="861238" cy="861238"/>
              </a:xfrm>
              <a:prstGeom prst="ellipse">
                <a:avLst/>
              </a:prstGeom>
              <a:solidFill>
                <a:srgbClr val="D35E5D"/>
              </a:solidFill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1425892" y="1734235"/>
                <a:ext cx="646331" cy="646331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3600" dirty="0">
                    <a:solidFill>
                      <a:schemeClr val="bg1"/>
                    </a:solidFill>
                    <a:latin typeface="华文行楷" charset="0"/>
                    <a:ea typeface="华文行楷" charset="0"/>
                  </a:rPr>
                  <a:t>肆</a:t>
                </a:r>
                <a:endParaRPr lang="zh-CN" altLang="en-US" sz="3600" dirty="0">
                  <a:solidFill>
                    <a:schemeClr val="bg1"/>
                  </a:solidFill>
                  <a:latin typeface="华文行楷" charset="0"/>
                  <a:ea typeface="华文行楷" charset="0"/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3870253" y="3307854"/>
              <a:ext cx="1877437" cy="64633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3600" spc="-300" dirty="0">
                  <a:solidFill>
                    <a:srgbClr val="663333"/>
                  </a:solidFill>
                  <a:latin typeface="华文行楷" charset="0"/>
                  <a:ea typeface="华文行楷" charset="0"/>
                </a:rPr>
                <a:t>冬至诗歌</a:t>
              </a:r>
              <a:endParaRPr lang="zh-CN" altLang="en-US" sz="3600" spc="-300" dirty="0">
                <a:solidFill>
                  <a:srgbClr val="663333"/>
                </a:solidFill>
                <a:latin typeface="华文行楷" charset="0"/>
                <a:ea typeface="华文行楷" charset="0"/>
              </a:endParaRPr>
            </a:p>
          </p:txBody>
        </p:sp>
      </p:grpSp>
    </p:spTree>
  </p:cSld>
  <p:clrMapOvr>
    <a:masterClrMapping/>
  </p:clrMapOvr>
  <p:transition spd="slow" advClick="0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3078" y="1552353"/>
            <a:ext cx="3741810" cy="3732028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6602806" y="1389342"/>
            <a:ext cx="4072271" cy="4079316"/>
            <a:chOff x="7028120" y="1389342"/>
            <a:chExt cx="4072271" cy="407931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28120" y="1389342"/>
              <a:ext cx="4072271" cy="4079316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8625673" y="4156210"/>
              <a:ext cx="877163" cy="92333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5400" dirty="0">
                  <a:solidFill>
                    <a:srgbClr val="663333"/>
                  </a:solidFill>
                  <a:latin typeface="华文行楷" charset="0"/>
                  <a:ea typeface="华文行楷" charset="0"/>
                </a:rPr>
                <a:t>壹</a:t>
              </a:r>
              <a:endParaRPr lang="zh-CN" altLang="en-US" sz="5400" dirty="0">
                <a:solidFill>
                  <a:srgbClr val="663333"/>
                </a:solidFill>
                <a:latin typeface="华文行楷" charset="0"/>
                <a:ea typeface="华文行楷" charset="0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083982" y="2089154"/>
            <a:ext cx="2820003" cy="291361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ts val="11000"/>
              </a:lnSpc>
            </a:pPr>
            <a:r>
              <a:rPr lang="zh-CN" altLang="en-US" sz="10000" b="1" dirty="0">
                <a:solidFill>
                  <a:srgbClr val="D35E5D"/>
                </a:solidFill>
                <a:latin typeface="华文行楷" charset="0"/>
                <a:ea typeface="华文行楷" charset="0"/>
              </a:rPr>
              <a:t>节气</a:t>
            </a:r>
            <a:endParaRPr lang="en-US" altLang="zh-CN" sz="10000" b="1" dirty="0">
              <a:solidFill>
                <a:srgbClr val="D35E5D"/>
              </a:solidFill>
              <a:latin typeface="华文行楷" charset="0"/>
              <a:ea typeface="华文行楷" charset="0"/>
            </a:endParaRPr>
          </a:p>
          <a:p>
            <a:pPr>
              <a:lnSpc>
                <a:spcPts val="11000"/>
              </a:lnSpc>
            </a:pPr>
            <a:r>
              <a:rPr lang="zh-CN" altLang="en-US" sz="10000" b="1" dirty="0">
                <a:solidFill>
                  <a:srgbClr val="D35E5D"/>
                </a:solidFill>
                <a:latin typeface="华文行楷" charset="0"/>
                <a:ea typeface="华文行楷" charset="0"/>
              </a:rPr>
              <a:t>常识</a:t>
            </a:r>
            <a:endParaRPr lang="zh-CN" altLang="en-US" sz="10000" b="1" dirty="0">
              <a:solidFill>
                <a:srgbClr val="D35E5D"/>
              </a:solidFill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3000">
        <p15:prstTrans prst="pageCurlDouble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230827"/>
            <a:ext cx="12192000" cy="523220"/>
            <a:chOff x="0" y="230827"/>
            <a:chExt cx="12192000" cy="523220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0" y="478465"/>
              <a:ext cx="12192000" cy="0"/>
            </a:xfrm>
            <a:prstGeom prst="line">
              <a:avLst/>
            </a:prstGeom>
            <a:ln w="63500">
              <a:solidFill>
                <a:srgbClr val="6633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 useBgFill="1">
          <p:nvSpPr>
            <p:cNvPr id="4" name="文本框 3"/>
            <p:cNvSpPr txBox="1"/>
            <p:nvPr/>
          </p:nvSpPr>
          <p:spPr>
            <a:xfrm>
              <a:off x="5362466" y="230827"/>
              <a:ext cx="1467068" cy="523220"/>
            </a:xfrm>
            <a:prstGeom prst="rect">
              <a:avLst/>
            </a:prstGeom>
          </p:spPr>
          <p:txBody>
            <a:bodyPr wrap="none" rtlCol="0" anchor="ctr">
              <a:spAutoFit/>
            </a:bodyPr>
            <a:lstStyle/>
            <a:p>
              <a:r>
                <a:rPr lang="zh-CN" altLang="en-US" sz="2800" spc="-300" dirty="0">
                  <a:solidFill>
                    <a:srgbClr val="663333"/>
                  </a:solidFill>
                  <a:latin typeface="华文行楷" charset="0"/>
                  <a:ea typeface="华文行楷" charset="0"/>
                </a:rPr>
                <a:t>节气常识</a:t>
              </a:r>
              <a:endParaRPr lang="zh-CN" altLang="en-US" sz="2800" spc="-300" dirty="0">
                <a:solidFill>
                  <a:srgbClr val="663333"/>
                </a:solidFill>
                <a:latin typeface="华文行楷" charset="0"/>
                <a:ea typeface="华文行楷" charset="0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" y="478465"/>
            <a:ext cx="5950003" cy="539070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518298" y="1924493"/>
            <a:ext cx="6673702" cy="3434263"/>
          </a:xfrm>
          <a:prstGeom prst="rect">
            <a:avLst/>
          </a:prstGeom>
          <a:solidFill>
            <a:srgbClr val="D35E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35E5D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69771" y="2492592"/>
            <a:ext cx="5570756" cy="22980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ts val="8600"/>
              </a:lnSpc>
            </a:pPr>
            <a:r>
              <a:rPr lang="zh-CN" altLang="en-US" sz="6000" dirty="0">
                <a:solidFill>
                  <a:schemeClr val="bg1"/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春雨惊春清谷天</a:t>
            </a:r>
            <a:endParaRPr lang="en-US" altLang="zh-CN" sz="6000" dirty="0">
              <a:solidFill>
                <a:schemeClr val="bg1"/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>
              <a:lnSpc>
                <a:spcPts val="8600"/>
              </a:lnSpc>
            </a:pPr>
            <a:r>
              <a:rPr lang="zh-CN" altLang="en-US" sz="6000" dirty="0">
                <a:solidFill>
                  <a:schemeClr val="bg1"/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夏芒芒夏暑相连</a:t>
            </a:r>
            <a:endParaRPr lang="zh-CN" altLang="en-US" sz="6000" dirty="0">
              <a:solidFill>
                <a:schemeClr val="bg1"/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230827"/>
            <a:ext cx="12192000" cy="523220"/>
            <a:chOff x="0" y="230827"/>
            <a:chExt cx="12192000" cy="523220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0" y="478465"/>
              <a:ext cx="12192000" cy="0"/>
            </a:xfrm>
            <a:prstGeom prst="line">
              <a:avLst/>
            </a:prstGeom>
            <a:ln w="63500">
              <a:solidFill>
                <a:srgbClr val="6633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 useBgFill="1">
          <p:nvSpPr>
            <p:cNvPr id="4" name="文本框 3"/>
            <p:cNvSpPr txBox="1"/>
            <p:nvPr/>
          </p:nvSpPr>
          <p:spPr>
            <a:xfrm>
              <a:off x="5362466" y="230827"/>
              <a:ext cx="1467068" cy="523220"/>
            </a:xfrm>
            <a:prstGeom prst="rect">
              <a:avLst/>
            </a:prstGeom>
          </p:spPr>
          <p:txBody>
            <a:bodyPr wrap="none" rtlCol="0" anchor="ctr">
              <a:spAutoFit/>
            </a:bodyPr>
            <a:lstStyle/>
            <a:p>
              <a:r>
                <a:rPr lang="zh-CN" altLang="en-US" sz="2800" spc="-300" dirty="0">
                  <a:solidFill>
                    <a:srgbClr val="663333"/>
                  </a:solidFill>
                  <a:latin typeface="华文行楷" charset="0"/>
                  <a:ea typeface="华文行楷" charset="0"/>
                </a:rPr>
                <a:t>节气常识</a:t>
              </a:r>
              <a:endParaRPr lang="zh-CN" altLang="en-US" sz="2800" spc="-300" dirty="0">
                <a:solidFill>
                  <a:srgbClr val="663333"/>
                </a:solidFill>
                <a:latin typeface="华文行楷" charset="0"/>
                <a:ea typeface="华文行楷" charset="0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1997" y="478465"/>
            <a:ext cx="5950003" cy="539070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-21" y="1924493"/>
            <a:ext cx="6673702" cy="3434263"/>
          </a:xfrm>
          <a:prstGeom prst="rect">
            <a:avLst/>
          </a:prstGeom>
          <a:solidFill>
            <a:srgbClr val="D35E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35E5D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1452" y="2541098"/>
            <a:ext cx="5570756" cy="220105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>
              <a:lnSpc>
                <a:spcPts val="8600"/>
              </a:lnSpc>
            </a:pPr>
            <a:r>
              <a:rPr lang="zh-CN" altLang="en-US" sz="6000" dirty="0">
                <a:solidFill>
                  <a:schemeClr val="bg1"/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秋处露秋寒霜降</a:t>
            </a:r>
            <a:endParaRPr lang="zh-CN" altLang="en-US" sz="6000" dirty="0">
              <a:solidFill>
                <a:schemeClr val="bg1"/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 algn="r">
              <a:lnSpc>
                <a:spcPts val="8600"/>
              </a:lnSpc>
            </a:pPr>
            <a:r>
              <a:rPr lang="zh-CN" altLang="en-US" sz="6000" dirty="0">
                <a:solidFill>
                  <a:schemeClr val="bg1"/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冬雪雪冬寒又寒</a:t>
            </a:r>
            <a:endParaRPr lang="zh-CN" altLang="en-US" sz="6000" dirty="0">
              <a:solidFill>
                <a:schemeClr val="bg1"/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230827"/>
            <a:ext cx="12192000" cy="523220"/>
            <a:chOff x="0" y="230827"/>
            <a:chExt cx="12192000" cy="523220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0" y="478465"/>
              <a:ext cx="12192000" cy="0"/>
            </a:xfrm>
            <a:prstGeom prst="line">
              <a:avLst/>
            </a:prstGeom>
            <a:ln w="63500">
              <a:solidFill>
                <a:srgbClr val="6633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 useBgFill="1">
          <p:nvSpPr>
            <p:cNvPr id="4" name="文本框 3"/>
            <p:cNvSpPr txBox="1"/>
            <p:nvPr/>
          </p:nvSpPr>
          <p:spPr>
            <a:xfrm>
              <a:off x="5362466" y="230827"/>
              <a:ext cx="1467068" cy="523220"/>
            </a:xfrm>
            <a:prstGeom prst="rect">
              <a:avLst/>
            </a:prstGeom>
          </p:spPr>
          <p:txBody>
            <a:bodyPr wrap="none" rtlCol="0" anchor="ctr">
              <a:spAutoFit/>
            </a:bodyPr>
            <a:lstStyle/>
            <a:p>
              <a:r>
                <a:rPr lang="zh-CN" altLang="en-US" sz="2800" spc="-300" dirty="0">
                  <a:solidFill>
                    <a:srgbClr val="663333"/>
                  </a:solidFill>
                  <a:latin typeface="华文行楷" charset="0"/>
                  <a:ea typeface="华文行楷" charset="0"/>
                </a:rPr>
                <a:t>节气常识</a:t>
              </a:r>
              <a:endParaRPr lang="zh-CN" altLang="en-US" sz="2800" spc="-300" dirty="0">
                <a:solidFill>
                  <a:srgbClr val="663333"/>
                </a:solidFill>
                <a:latin typeface="华文行楷" charset="0"/>
                <a:ea typeface="华文行楷" charset="0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5653446" y="1880010"/>
            <a:ext cx="5404043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D35E5D"/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夏尽秋分日，春生冬至时</a:t>
            </a:r>
            <a:endParaRPr lang="zh-CN" altLang="en-US" sz="3600" b="1" dirty="0">
              <a:solidFill>
                <a:srgbClr val="D35E5D"/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5716620" y="2736115"/>
            <a:ext cx="527769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5604978" y="2923110"/>
            <a:ext cx="5500979" cy="30162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ts val="3800"/>
              </a:lnSpc>
            </a:pPr>
            <a:r>
              <a:rPr lang="zh-CN" altLang="en-US" sz="20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冬至是天文意义的冬天的开始，冬至一到表示寒冬到来，从这一天开始数九。冬至当天北半球白天最短，黑夜最长，从冬至之后白天一天比一天变长。冬至是古时的一个重要节日，每逢这一天都会放假一天过冬节，故有</a:t>
            </a:r>
            <a:r>
              <a:rPr lang="en-US" altLang="zh-CN" sz="20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"</a:t>
            </a:r>
            <a:r>
              <a:rPr lang="zh-CN" altLang="en-US" sz="20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冬至如年</a:t>
            </a:r>
            <a:r>
              <a:rPr lang="en-US" altLang="zh-CN" sz="20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"</a:t>
            </a:r>
            <a:r>
              <a:rPr lang="zh-CN" altLang="en-US" sz="20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的说法。</a:t>
            </a:r>
            <a:endParaRPr lang="zh-CN" altLang="en-US" sz="2000" spc="300" dirty="0">
              <a:solidFill>
                <a:schemeClr val="tx1">
                  <a:lumMod val="95000"/>
                  <a:lumOff val="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776357" cy="685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0" y="6379535"/>
            <a:ext cx="287079" cy="478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230827"/>
            <a:ext cx="12192000" cy="523220"/>
            <a:chOff x="0" y="230827"/>
            <a:chExt cx="12192000" cy="523220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0" y="478465"/>
              <a:ext cx="12192000" cy="0"/>
            </a:xfrm>
            <a:prstGeom prst="line">
              <a:avLst/>
            </a:prstGeom>
            <a:ln w="63500">
              <a:solidFill>
                <a:srgbClr val="6633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 useBgFill="1">
          <p:nvSpPr>
            <p:cNvPr id="4" name="文本框 3"/>
            <p:cNvSpPr txBox="1"/>
            <p:nvPr/>
          </p:nvSpPr>
          <p:spPr>
            <a:xfrm>
              <a:off x="5362466" y="230827"/>
              <a:ext cx="1467068" cy="523220"/>
            </a:xfrm>
            <a:prstGeom prst="rect">
              <a:avLst/>
            </a:prstGeom>
          </p:spPr>
          <p:txBody>
            <a:bodyPr wrap="none" rtlCol="0" anchor="ctr">
              <a:spAutoFit/>
            </a:bodyPr>
            <a:lstStyle/>
            <a:p>
              <a:r>
                <a:rPr lang="zh-CN" altLang="en-US" sz="2800" spc="-300" dirty="0">
                  <a:solidFill>
                    <a:srgbClr val="663333"/>
                  </a:solidFill>
                  <a:latin typeface="华文行楷" charset="0"/>
                  <a:ea typeface="华文行楷" charset="0"/>
                </a:rPr>
                <a:t>节气常识</a:t>
              </a:r>
              <a:endParaRPr lang="zh-CN" altLang="en-US" sz="2800" spc="-300" dirty="0">
                <a:solidFill>
                  <a:srgbClr val="663333"/>
                </a:solidFill>
                <a:latin typeface="华文行楷" charset="0"/>
                <a:ea typeface="华文行楷" charset="0"/>
              </a:endParaRPr>
            </a:p>
          </p:txBody>
        </p:sp>
      </p:grpSp>
      <p:cxnSp>
        <p:nvCxnSpPr>
          <p:cNvPr id="5" name="直接连接符 4"/>
          <p:cNvCxnSpPr/>
          <p:nvPr/>
        </p:nvCxnSpPr>
        <p:spPr>
          <a:xfrm>
            <a:off x="1765007" y="2619163"/>
            <a:ext cx="5402496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2229291" y="1735369"/>
            <a:ext cx="4295547" cy="646331"/>
            <a:chOff x="6010942" y="1352589"/>
            <a:chExt cx="4295547" cy="646331"/>
          </a:xfrm>
        </p:grpSpPr>
        <p:sp>
          <p:nvSpPr>
            <p:cNvPr id="9" name="矩形 8"/>
            <p:cNvSpPr/>
            <p:nvPr/>
          </p:nvSpPr>
          <p:spPr>
            <a:xfrm>
              <a:off x="6405672" y="1352589"/>
              <a:ext cx="3506088" cy="64633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D35E5D"/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冬至阳生春又来</a:t>
              </a:r>
              <a:endParaRPr lang="zh-CN" altLang="en-US" sz="3600" b="1" dirty="0">
                <a:solidFill>
                  <a:srgbClr val="D35E5D"/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6200000">
              <a:off x="5880543" y="1495754"/>
              <a:ext cx="620797" cy="36000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5400000" flipH="1">
              <a:off x="9816090" y="1495754"/>
              <a:ext cx="620797" cy="360000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1672850" y="2858930"/>
            <a:ext cx="5408428" cy="579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ts val="3800"/>
              </a:lnSpc>
            </a:pPr>
            <a:r>
              <a: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六阴消尽一阳生。暗藏萌。雪花轻。</a:t>
            </a:r>
            <a:endParaRPr lang="zh-CN" altLang="en-US" sz="2400" spc="300" dirty="0">
              <a:solidFill>
                <a:schemeClr val="tx1">
                  <a:lumMod val="95000"/>
                  <a:lumOff val="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72850" y="3693159"/>
            <a:ext cx="5408428" cy="579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ts val="3800"/>
              </a:lnSpc>
            </a:pPr>
            <a:r>
              <a: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二气周流无所住，阳数足，化龙升。</a:t>
            </a:r>
            <a:endParaRPr lang="zh-CN" altLang="en-US" sz="2400" spc="300" dirty="0">
              <a:solidFill>
                <a:schemeClr val="tx1">
                  <a:lumMod val="95000"/>
                  <a:lumOff val="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72850" y="4502221"/>
            <a:ext cx="5408428" cy="579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ts val="3800"/>
              </a:lnSpc>
            </a:pPr>
            <a:r>
              <a: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归根复命性灵明。过天庭。入无形。</a:t>
            </a:r>
            <a:endParaRPr lang="zh-CN" altLang="en-US" sz="2400" spc="300" dirty="0">
              <a:solidFill>
                <a:schemeClr val="tx1">
                  <a:lumMod val="95000"/>
                  <a:lumOff val="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672850" y="5311283"/>
            <a:ext cx="5408428" cy="579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ts val="3800"/>
              </a:lnSpc>
            </a:pPr>
            <a:r>
              <a: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夺得乾坤真造化，功行满，赴蓬瀛。</a:t>
            </a:r>
            <a:endParaRPr lang="zh-CN" altLang="en-US" sz="2400" spc="300" dirty="0">
              <a:solidFill>
                <a:schemeClr val="tx1">
                  <a:lumMod val="95000"/>
                  <a:lumOff val="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5" t="2212"/>
          <a:stretch>
            <a:fillRect/>
          </a:stretch>
        </p:blipFill>
        <p:spPr>
          <a:xfrm flipH="1">
            <a:off x="8114168" y="478465"/>
            <a:ext cx="4077832" cy="5890437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3078" y="1552353"/>
            <a:ext cx="3741810" cy="3732028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6602806" y="1389342"/>
            <a:ext cx="4072271" cy="4079316"/>
            <a:chOff x="7028120" y="1389342"/>
            <a:chExt cx="4072271" cy="407931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28120" y="1389342"/>
              <a:ext cx="4072271" cy="4079316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8625673" y="4156210"/>
              <a:ext cx="877164" cy="92333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5400" dirty="0">
                  <a:solidFill>
                    <a:srgbClr val="663333"/>
                  </a:solidFill>
                  <a:latin typeface="华文行楷" charset="0"/>
                  <a:ea typeface="华文行楷" charset="0"/>
                </a:rPr>
                <a:t>贰</a:t>
              </a:r>
              <a:endParaRPr lang="zh-CN" altLang="en-US" sz="5400" dirty="0">
                <a:solidFill>
                  <a:srgbClr val="663333"/>
                </a:solidFill>
                <a:latin typeface="华文行楷" charset="0"/>
                <a:ea typeface="华文行楷" charset="0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083982" y="2089154"/>
            <a:ext cx="2820003" cy="291361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ts val="11000"/>
              </a:lnSpc>
            </a:pPr>
            <a:r>
              <a:rPr lang="zh-CN" altLang="en-US" sz="10000" b="1" dirty="0">
                <a:solidFill>
                  <a:srgbClr val="D35E5D"/>
                </a:solidFill>
                <a:latin typeface="华文行楷" charset="0"/>
                <a:ea typeface="华文行楷" charset="0"/>
              </a:rPr>
              <a:t>冬至</a:t>
            </a:r>
            <a:endParaRPr lang="en-US" altLang="zh-CN" sz="10000" b="1" dirty="0">
              <a:solidFill>
                <a:srgbClr val="D35E5D"/>
              </a:solidFill>
              <a:latin typeface="华文行楷" charset="0"/>
              <a:ea typeface="华文行楷" charset="0"/>
            </a:endParaRPr>
          </a:p>
          <a:p>
            <a:pPr>
              <a:lnSpc>
                <a:spcPts val="11000"/>
              </a:lnSpc>
            </a:pPr>
            <a:r>
              <a:rPr lang="zh-CN" altLang="en-US" sz="10000" b="1" dirty="0">
                <a:solidFill>
                  <a:srgbClr val="D35E5D"/>
                </a:solidFill>
                <a:latin typeface="华文行楷" charset="0"/>
                <a:ea typeface="华文行楷" charset="0"/>
              </a:rPr>
              <a:t>起源</a:t>
            </a:r>
            <a:endParaRPr lang="zh-CN" altLang="en-US" sz="10000" b="1" dirty="0">
              <a:solidFill>
                <a:srgbClr val="D35E5D"/>
              </a:solidFill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3000">
        <p15:prstTrans prst="pageCurlDouble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1070</Words>
  <Application>Kingsoft Office WPP</Application>
  <PresentationFormat>宽屏</PresentationFormat>
  <Paragraphs>235</Paragraphs>
  <Slides>26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中国风古风类</dc:title>
  <dc:subject>RP</dc:subject>
  <cp:keywords>RP</cp:keywords>
  <dc:description>RP</dc:description>
  <cp:lastModifiedBy>apple</cp:lastModifiedBy>
  <cp:revision>103</cp:revision>
  <dcterms:created xsi:type="dcterms:W3CDTF">2017-11-23T05:51:00Z</dcterms:created>
  <dcterms:modified xsi:type="dcterms:W3CDTF">2018-01-02T14:43:13Z</dcterms:modified>
  <cp:category>RP</cp:category>
  <cp:contentStatus>RP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