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93" r:id="rId2"/>
    <p:sldId id="291" r:id="rId3"/>
    <p:sldId id="258" r:id="rId4"/>
    <p:sldId id="260" r:id="rId5"/>
    <p:sldId id="288" r:id="rId6"/>
    <p:sldId id="284" r:id="rId7"/>
    <p:sldId id="261" r:id="rId8"/>
    <p:sldId id="274" r:id="rId9"/>
    <p:sldId id="286" r:id="rId10"/>
    <p:sldId id="289" r:id="rId11"/>
    <p:sldId id="283" r:id="rId12"/>
    <p:sldId id="269" r:id="rId13"/>
    <p:sldId id="276" r:id="rId14"/>
    <p:sldId id="277" r:id="rId15"/>
    <p:sldId id="279" r:id="rId16"/>
    <p:sldId id="290" r:id="rId17"/>
    <p:sldId id="270" r:id="rId18"/>
    <p:sldId id="278" r:id="rId19"/>
    <p:sldId id="281" r:id="rId20"/>
    <p:sldId id="292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3"/>
    <p:restoredTop sz="95313"/>
  </p:normalViewPr>
  <p:slideViewPr>
    <p:cSldViewPr snapToGrid="0" snapToObjects="1" showGuides="1">
      <p:cViewPr varScale="1">
        <p:scale>
          <a:sx n="84" d="100"/>
          <a:sy n="84" d="100"/>
        </p:scale>
        <p:origin x="140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alpha val="95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20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8C-478E-824A-9E7708233368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  <a:alpha val="49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20</c:v>
                </c:pt>
                <c:pt idx="3">
                  <c:v>30</c:v>
                </c:pt>
                <c:pt idx="4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8C-478E-824A-9E77082333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901184"/>
        <c:axId val="44430400"/>
      </c:areaChart>
      <c:dateAx>
        <c:axId val="6390118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ZQingKeBenYueSongS-R-GB" charset="0"/>
                <a:ea typeface="FZQingKeBenYueSongS-R-GB" charset="0"/>
                <a:cs typeface="FZQingKeBenYueSongS-R-GB" charset="0"/>
              </a:defRPr>
            </a:pPr>
            <a:endParaRPr lang="zh-CN"/>
          </a:p>
        </c:txPr>
        <c:crossAx val="44430400"/>
        <c:crosses val="autoZero"/>
        <c:auto val="1"/>
        <c:lblOffset val="100"/>
        <c:baseTimeUnit val="days"/>
      </c:dateAx>
      <c:valAx>
        <c:axId val="44430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90118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E05-447F-B0CB-1406F6DCCB7B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2.36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E05-447F-B0CB-1406F6DCCB7B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0E05-447F-B0CB-1406F6DCCB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3835136"/>
        <c:axId val="47801472"/>
      </c:lineChart>
      <c:catAx>
        <c:axId val="6383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801472"/>
        <c:crosses val="autoZero"/>
        <c:auto val="1"/>
        <c:lblAlgn val="ctr"/>
        <c:lblOffset val="100"/>
        <c:noMultiLvlLbl val="0"/>
      </c:catAx>
      <c:valAx>
        <c:axId val="47801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835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5-4D20-8D41-C8F09392CE77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F5-4D20-8D41-C8F09392CE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940032"/>
        <c:axId val="92440832"/>
      </c:barChart>
      <c:catAx>
        <c:axId val="11294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40832"/>
        <c:crosses val="autoZero"/>
        <c:auto val="1"/>
        <c:lblAlgn val="ctr"/>
        <c:lblOffset val="100"/>
        <c:noMultiLvlLbl val="0"/>
      </c:catAx>
      <c:valAx>
        <c:axId val="92440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294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F1-4E18-A9D7-73D6E1DA210D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F1-4E18-A9D7-73D6E1DA21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12946688"/>
        <c:axId val="92408064"/>
      </c:barChart>
      <c:catAx>
        <c:axId val="112946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08064"/>
        <c:crosses val="autoZero"/>
        <c:auto val="1"/>
        <c:lblAlgn val="ctr"/>
        <c:lblOffset val="100"/>
        <c:noMultiLvlLbl val="0"/>
      </c:catAx>
      <c:valAx>
        <c:axId val="92408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2946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BD85A-FF0E-42D8-933D-A6DC6305364F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10D63-7D56-4687-AC7F-C18CB57CA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43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57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27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jpg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3.emf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39" y="1"/>
            <a:ext cx="7217228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067" y="351472"/>
            <a:ext cx="27813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5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52459" y="2751602"/>
            <a:ext cx="3720143" cy="27392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594" y="1369426"/>
            <a:ext cx="5750860" cy="550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666051" y="1610437"/>
            <a:ext cx="6285750" cy="4522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926" y="1972235"/>
            <a:ext cx="7623721" cy="4160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957" t="944" r="5533" b="9657"/>
          <a:stretch/>
        </p:blipFill>
        <p:spPr>
          <a:xfrm>
            <a:off x="5300789" y="2205317"/>
            <a:ext cx="4758029" cy="28169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0789" y="2205316"/>
            <a:ext cx="4758030" cy="2816946"/>
          </a:xfrm>
          <a:prstGeom prst="rect">
            <a:avLst/>
          </a:prstGeom>
          <a:solidFill>
            <a:schemeClr val="tx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433" y="3111436"/>
            <a:ext cx="1004705" cy="100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66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42218" y="140867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9795" y="1341987"/>
            <a:ext cx="6352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 smtClean="0"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2658" y="2178111"/>
            <a:ext cx="5626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</a:t>
            </a:r>
            <a:r>
              <a:rPr lang="zh-CN" altLang="en-US" sz="1400">
                <a:latin typeface="FZQingKeBenYueSongS-R-GB" charset="0"/>
                <a:ea typeface="FZQingKeBenYueSongS-R-GB" charset="0"/>
                <a:cs typeface="FZQingKeBenYueSongS-R-GB" charset="0"/>
              </a:rPr>
              <a:t>已 </a:t>
            </a:r>
            <a:r>
              <a:rPr lang="zh-CN" altLang="en-US" sz="140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；皆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brightnessContrast bright="5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6037" y="2628900"/>
            <a:ext cx="70199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项目标题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26014" y="2501905"/>
            <a:ext cx="890510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 地 不 仁 ， 以 万 物 为 刍 狗 </a:t>
            </a:r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  </a:t>
            </a:r>
          </a:p>
          <a:p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圣 </a:t>
            </a:r>
            <a:r>
              <a:rPr lang="zh-CN" altLang="en-US" sz="2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人 不 仁 ， 以 百 姓 为 刍 </a:t>
            </a:r>
            <a:r>
              <a:rPr lang="zh-CN" altLang="en-US" sz="20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狗</a:t>
            </a: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</a:p>
          <a:p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水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利 万 物 而 不 争 ，处 众 人 之 所 恶 ， 故 几 于 道 。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255179497"/>
              </p:ext>
            </p:extLst>
          </p:nvPr>
        </p:nvGraphicFramePr>
        <p:xfrm>
          <a:off x="575188" y="2188599"/>
          <a:ext cx="5520812" cy="3252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项目标题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255179497"/>
              </p:ext>
            </p:extLst>
          </p:nvPr>
        </p:nvGraphicFramePr>
        <p:xfrm>
          <a:off x="3704897" y="1492467"/>
          <a:ext cx="7677807" cy="4151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42666" y="1798545"/>
            <a:ext cx="2031325" cy="353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孔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德 之 容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    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是 从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之 为 物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恍 惟 惚 </a:t>
            </a:r>
            <a:endParaRPr kumimoji="1"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5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688290"/>
            <a:ext cx="6094360" cy="61913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项目标题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pSp>
        <p:nvGrpSpPr>
          <p:cNvPr id="20" name="组 19"/>
          <p:cNvGrpSpPr/>
          <p:nvPr/>
        </p:nvGrpSpPr>
        <p:grpSpPr>
          <a:xfrm>
            <a:off x="4583574" y="3190484"/>
            <a:ext cx="205580" cy="357763"/>
            <a:chOff x="6979532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椭圆 5"/>
            <p:cNvSpPr/>
            <p:nvPr/>
          </p:nvSpPr>
          <p:spPr>
            <a:xfrm>
              <a:off x="6979532" y="1689904"/>
              <a:ext cx="405114" cy="4051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三角形 1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34535" y="374718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101335" y="4397295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椭圆 24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4500355" y="511685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椭圆 27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三角形 2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698974" y="2172591"/>
            <a:ext cx="504907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壹贰叁肆伍</a:t>
            </a: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kumimoji="1"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</a:p>
          <a:p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75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项目标题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16087764"/>
              </p:ext>
            </p:extLst>
          </p:nvPr>
        </p:nvGraphicFramePr>
        <p:xfrm>
          <a:off x="938910" y="2038662"/>
          <a:ext cx="4452552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275373743"/>
              </p:ext>
            </p:extLst>
          </p:nvPr>
        </p:nvGraphicFramePr>
        <p:xfrm>
          <a:off x="6590675" y="2038662"/>
          <a:ext cx="4818505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2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599"/>
          <a:stretch/>
        </p:blipFill>
        <p:spPr>
          <a:xfrm>
            <a:off x="0" y="1309817"/>
            <a:ext cx="12192000" cy="557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9795" y="1114589"/>
            <a:ext cx="635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dirty="0" smtClean="0"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69449" y="2187701"/>
            <a:ext cx="7053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天 下 皆 知 美 之 为 美 ， 斯 恶 已 </a:t>
            </a:r>
            <a:r>
              <a:rPr lang="zh-CN" altLang="en-US" sz="1400" dirty="0" smtClean="0">
                <a:latin typeface="+mj-ea"/>
                <a:ea typeface="+mj-ea"/>
                <a:cs typeface="FZQingKeBenYueSongS-R-GB" charset="0"/>
              </a:rPr>
              <a:t>；皆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1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413" y="2334609"/>
            <a:ext cx="762000" cy="660400"/>
          </a:xfrm>
          <a:prstGeom prst="rect">
            <a:avLst/>
          </a:prstGeom>
        </p:spPr>
      </p:pic>
      <p:sp>
        <p:nvSpPr>
          <p:cNvPr id="3" name="空心弧 2"/>
          <p:cNvSpPr/>
          <p:nvPr/>
        </p:nvSpPr>
        <p:spPr>
          <a:xfrm rot="12086548">
            <a:off x="1909378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12086548">
            <a:off x="5298965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2086548">
            <a:off x="8688552" y="1867776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899" y="2245709"/>
            <a:ext cx="838200" cy="838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9186" y="2271109"/>
            <a:ext cx="812800" cy="812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90143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79731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69317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</p:spTree>
    <p:extLst>
      <p:ext uri="{BB962C8B-B14F-4D97-AF65-F5344CB8AC3E}">
        <p14:creationId xmlns:p14="http://schemas.microsoft.com/office/powerpoint/2010/main" val="184852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96000" y="1698240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91715" y="1159799"/>
            <a:ext cx="3493067" cy="5076497"/>
          </a:xfrm>
          <a:prstGeom prst="rect">
            <a:avLst/>
          </a:prstGeom>
        </p:spPr>
      </p:pic>
      <p:sp>
        <p:nvSpPr>
          <p:cNvPr id="6" name="弧 5"/>
          <p:cNvSpPr/>
          <p:nvPr/>
        </p:nvSpPr>
        <p:spPr>
          <a:xfrm rot="1910213">
            <a:off x="2075352" y="1596207"/>
            <a:ext cx="3795077" cy="3795077"/>
          </a:xfrm>
          <a:prstGeom prst="arc">
            <a:avLst>
              <a:gd name="adj1" fmla="val 16200000"/>
              <a:gd name="adj2" fmla="val 1696768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89945" y="1951513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80214" y="3159052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89945" y="4489305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719" y="3247557"/>
            <a:ext cx="362886" cy="362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58" y="4640181"/>
            <a:ext cx="379897" cy="2381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790" y="2051358"/>
            <a:ext cx="340205" cy="3402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96000" y="4236033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57493" y="2970525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</p:spTree>
    <p:extLst>
      <p:ext uri="{BB962C8B-B14F-4D97-AF65-F5344CB8AC3E}">
        <p14:creationId xmlns:p14="http://schemas.microsoft.com/office/powerpoint/2010/main" val="8310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063" y="-114300"/>
            <a:ext cx="12430125" cy="7086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99799" y="1170402"/>
            <a:ext cx="677444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400" dirty="0" smtClean="0">
                <a:latin typeface="+mj-ea"/>
                <a:ea typeface="+mj-ea"/>
                <a:cs typeface="yuweij Medium" charset="0"/>
              </a:rPr>
              <a:t>序</a:t>
            </a:r>
          </a:p>
          <a:p>
            <a:pPr algn="ctr">
              <a:lnSpc>
                <a:spcPct val="200000"/>
              </a:lnSpc>
            </a:pP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天 地 不 仁 ， 以 万 物 为 刍 狗 </a:t>
            </a:r>
            <a:r>
              <a:rPr lang="en-US" altLang="zh-CN" sz="1600" dirty="0" smtClean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圣 人 不 仁 ， 以 百 姓 为 刍 狗 。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天 地 之 间 ， 其 犹 橐 龠 乎 。 虚 而 不 屈 ， 动 而 愈 出 。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多 言 数 穷 ， 不 如 守 中 。</a:t>
            </a:r>
            <a:endParaRPr lang="zh-CN" altLang="en-US" sz="1600" dirty="0">
              <a:latin typeface="+mj-ea"/>
              <a:ea typeface="+mj-ea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5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33" y="1539125"/>
            <a:ext cx="6217467" cy="457809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58042" y="712773"/>
            <a:ext cx="677108" cy="3115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7594" y="1694134"/>
            <a:ext cx="4062651" cy="53316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dirty="0">
                <a:latin typeface="+mj-ea"/>
                <a:ea typeface="+mj-ea"/>
                <a:cs typeface="FZQingKeBenYueSongS-R-GB" charset="0"/>
              </a:rPr>
              <a:t>道 可 道 ， 非 常 道 。 名 可 名 ， 非 常 </a:t>
            </a:r>
            <a:r>
              <a:rPr lang="zh-TW" altLang="en-US" sz="1400" dirty="0" smtClean="0">
                <a:latin typeface="+mj-ea"/>
                <a:ea typeface="+mj-ea"/>
                <a:cs typeface="FZQingKeBenYueSongS-R-GB" charset="0"/>
              </a:rPr>
              <a:t>名</a:t>
            </a:r>
            <a:endParaRPr lang="zh-TW" altLang="en-US" sz="1400" dirty="0">
              <a:latin typeface="+mj-ea"/>
              <a:ea typeface="+mj-ea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无 名 天 地 之 始 </a:t>
            </a:r>
            <a:r>
              <a:rPr lang="en-US" altLang="zh-CN" sz="1400" dirty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有 名 万 物 之 母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故 常 无 ， 欲 以 观 其 妙 </a:t>
            </a:r>
            <a:r>
              <a:rPr lang="en-US" altLang="zh-CN" sz="1400" dirty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常 有 ， 欲 以 观 其 徼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此 两 者 ， 同 出 而 异 名 ， 同 谓 之 玄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玄 之 又 玄 ， 众 妙 之 门 </a:t>
            </a:r>
          </a:p>
        </p:txBody>
      </p:sp>
    </p:spTree>
    <p:extLst>
      <p:ext uri="{BB962C8B-B14F-4D97-AF65-F5344CB8AC3E}">
        <p14:creationId xmlns:p14="http://schemas.microsoft.com/office/powerpoint/2010/main" val="58101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9298" y="0"/>
            <a:ext cx="519157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74131" y="2257062"/>
            <a:ext cx="6667175" cy="2471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yuweij Medium" charset="0"/>
              </a:rPr>
              <a:t>终</a:t>
            </a:r>
            <a:endParaRPr kumimoji="1" lang="zh-CN" altLang="en-US" sz="115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yuweij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84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9029" y="2061514"/>
            <a:ext cx="9552972" cy="47964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3110" y="319784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道法自然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13098" y="317047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85212" y="3170472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05578" y="317047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无为而治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210345" y="1440421"/>
            <a:ext cx="677108" cy="12662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梗  概</a:t>
            </a:r>
          </a:p>
        </p:txBody>
      </p:sp>
      <p:sp>
        <p:nvSpPr>
          <p:cNvPr id="3" name="椭圆 2"/>
          <p:cNvSpPr/>
          <p:nvPr/>
        </p:nvSpPr>
        <p:spPr>
          <a:xfrm flipV="1">
            <a:off x="2527661" y="288821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3990701" y="288821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5430881" y="289583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6802481" y="290345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线连接符 8"/>
          <p:cNvCxnSpPr/>
          <p:nvPr/>
        </p:nvCxnSpPr>
        <p:spPr>
          <a:xfrm flipH="1">
            <a:off x="8262427" y="1155091"/>
            <a:ext cx="579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8"/>
          <p:cNvCxnSpPr/>
          <p:nvPr/>
        </p:nvCxnSpPr>
        <p:spPr>
          <a:xfrm flipH="1">
            <a:off x="8268523" y="2834539"/>
            <a:ext cx="579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11"/>
          <p:cNvCxnSpPr/>
          <p:nvPr/>
        </p:nvCxnSpPr>
        <p:spPr>
          <a:xfrm>
            <a:off x="6602887" y="2639031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11"/>
          <p:cNvCxnSpPr/>
          <p:nvPr/>
        </p:nvCxnSpPr>
        <p:spPr>
          <a:xfrm>
            <a:off x="5192710" y="2640956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11"/>
          <p:cNvCxnSpPr/>
          <p:nvPr/>
        </p:nvCxnSpPr>
        <p:spPr>
          <a:xfrm>
            <a:off x="3805680" y="2642881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11"/>
          <p:cNvCxnSpPr/>
          <p:nvPr/>
        </p:nvCxnSpPr>
        <p:spPr>
          <a:xfrm>
            <a:off x="2302907" y="2691110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5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9084" y="3198167"/>
            <a:ext cx="1069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————————————————————————————————————————————</a:t>
            </a:r>
            <a:endParaRPr lang="zh-CN" altLang="en-US" sz="2400" dirty="0" smtClean="0"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534" y="3187776"/>
            <a:ext cx="983427" cy="4468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-361101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第一阶段 </a:t>
            </a: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493" y="3180027"/>
            <a:ext cx="983427" cy="4468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00858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第三阶段 </a:t>
            </a: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419340">
            <a:off x="4011542" y="3218772"/>
            <a:ext cx="983427" cy="44680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414909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第二阶段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681674">
            <a:off x="9824509" y="3195525"/>
            <a:ext cx="983427" cy="44680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27876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第四阶段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26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-70397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cxnSp>
        <p:nvCxnSpPr>
          <p:cNvPr id="21" name="直线连接符 20"/>
          <p:cNvCxnSpPr/>
          <p:nvPr/>
        </p:nvCxnSpPr>
        <p:spPr>
          <a:xfrm>
            <a:off x="1244770" y="2496389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1244770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1244770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/>
          <p:nvPr/>
        </p:nvCxnSpPr>
        <p:spPr>
          <a:xfrm>
            <a:off x="39623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>
            <a:off x="3962358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/>
          <p:nvPr/>
        </p:nvCxnSpPr>
        <p:spPr>
          <a:xfrm>
            <a:off x="39623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48081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806687" y="2492145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6806687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6806687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/>
          <p:cNvCxnSpPr/>
          <p:nvPr/>
        </p:nvCxnSpPr>
        <p:spPr>
          <a:xfrm>
            <a:off x="7652450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5948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连接符 34"/>
          <p:cNvCxnSpPr/>
          <p:nvPr/>
        </p:nvCxnSpPr>
        <p:spPr>
          <a:xfrm>
            <a:off x="9594858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/>
          <p:cNvCxnSpPr/>
          <p:nvPr/>
        </p:nvCxnSpPr>
        <p:spPr>
          <a:xfrm>
            <a:off x="10440621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36"/>
          <p:cNvCxnSpPr/>
          <p:nvPr/>
        </p:nvCxnSpPr>
        <p:spPr>
          <a:xfrm>
            <a:off x="95948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104406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6471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491520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2796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</p:spTree>
    <p:extLst>
      <p:ext uri="{BB962C8B-B14F-4D97-AF65-F5344CB8AC3E}">
        <p14:creationId xmlns:p14="http://schemas.microsoft.com/office/powerpoint/2010/main" val="32476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24915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92474" y="1189890"/>
            <a:ext cx="635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yuweij Medium" charset="0"/>
              </a:rPr>
              <a:t>天人合一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7167" y="2172984"/>
            <a:ext cx="11505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天 下 皆 知 美 之 为 美 ， 斯 恶 已 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；皆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知 善 之 为 善 ， 斯 不 善 已 </a:t>
            </a:r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70" y="1666258"/>
            <a:ext cx="7670248" cy="3525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73930" y="3861218"/>
            <a:ext cx="7646002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。皆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，高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。 是 以 圣 人 处 无 为 之 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，行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言 之 教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万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物 作 而 弗 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，生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而 弗 有 ， 为 而 弗 恃 ， 功 成 而 不 居 </a:t>
            </a:r>
          </a:p>
          <a:p>
            <a:pPr algn="r"/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唯 弗 居 ， 是 以 不 去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5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91952" y="831324"/>
            <a:ext cx="861774" cy="5784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——————————</a:t>
            </a:r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yuweij Medium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6288" y="1925118"/>
            <a:ext cx="1446550" cy="78160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150" y="1925119"/>
            <a:ext cx="6029990" cy="3596522"/>
          </a:xfrm>
          <a:prstGeom prst="rect">
            <a:avLst/>
          </a:prstGeom>
        </p:spPr>
      </p:pic>
      <p:cxnSp>
        <p:nvCxnSpPr>
          <p:cNvPr id="11" name="直线连接符 10"/>
          <p:cNvCxnSpPr/>
          <p:nvPr/>
        </p:nvCxnSpPr>
        <p:spPr>
          <a:xfrm>
            <a:off x="10922838" y="1925119"/>
            <a:ext cx="0" cy="3596522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80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97778" y="2007236"/>
            <a:ext cx="9196443" cy="365972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7778" y="2007236"/>
            <a:ext cx="2846444" cy="36597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31176" y="2913767"/>
            <a:ext cx="4663045" cy="18466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yuweij Medium" charset="0"/>
              </a:rPr>
              <a:t>天人合一</a:t>
            </a:r>
          </a:p>
          <a:p>
            <a:endParaRPr lang="zh-CN" altLang="en-US" sz="1200" dirty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9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kumimoji="1" sz="4400" dirty="0" smtClean="0">
            <a:solidFill>
              <a:schemeClr val="tx1">
                <a:lumMod val="95000"/>
                <a:lumOff val="5000"/>
              </a:schemeClr>
            </a:solidFill>
            <a:latin typeface="yuweij Medium" charset="0"/>
            <a:ea typeface="yuweij Medium" charset="0"/>
            <a:cs typeface="yuweij Medium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1559</Words>
  <Application>Microsoft Office PowerPoint</Application>
  <PresentationFormat>宽屏</PresentationFormat>
  <Paragraphs>179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FZQingKeBenYueSongS-R-GB</vt:lpstr>
      <vt:lpstr>yuweij Medium</vt:lpstr>
      <vt:lpstr>方正清刻本悦宋简体</vt:lpstr>
      <vt:lpstr>华文细黑</vt:lpstr>
      <vt:lpstr>宋体</vt:lpstr>
      <vt:lpstr>幼圆</vt:lpstr>
      <vt:lpstr>禹卫书法行书简体
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256</cp:revision>
  <cp:lastPrinted>2016-07-13T07:14:27Z</cp:lastPrinted>
  <dcterms:created xsi:type="dcterms:W3CDTF">2016-04-30T07:28:27Z</dcterms:created>
  <dcterms:modified xsi:type="dcterms:W3CDTF">2017-03-14T05:56:50Z</dcterms:modified>
</cp:coreProperties>
</file>