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5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313"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83" r:id="rId19"/>
    <p:sldId id="277" r:id="rId20"/>
    <p:sldId id="278" r:id="rId21"/>
    <p:sldId id="279" r:id="rId22"/>
    <p:sldId id="280" r:id="rId23"/>
    <p:sldId id="281" r:id="rId24"/>
    <p:sldId id="282"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260" r:id="rId54"/>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1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1"/>
    </p:ext>
    <p:ext uri="{D31A062A-798A-4329-ABDD-BBA856620510}">
      <p14:defaultImageDpi xmlns="" xmlns:p14="http://schemas.microsoft.com/office/powerpoint/2010/main" val="33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5" d="100"/>
          <a:sy n="65" d="100"/>
        </p:scale>
        <p:origin x="-918" y="-102"/>
      </p:cViewPr>
      <p:guideLst>
        <p:guide orient="horz" pos="281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A05133-71F9-44C4-BA52-CBA59C7A7F70}" type="datetimeFigureOut">
              <a:rPr lang="zh-CN" altLang="en-US" smtClean="0"/>
              <a:pPr/>
              <a:t>2018/3/30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0525C-2630-494B-9C7C-E49545788D31}" type="slidenum">
              <a:rPr lang="zh-CN" altLang="en-US" smtClean="0"/>
              <a:pPr/>
              <a:t>‹#›</a:t>
            </a:fld>
            <a:endParaRPr lang="zh-CN" altLang="en-US"/>
          </a:p>
        </p:txBody>
      </p:sp>
    </p:spTree>
    <p:extLst>
      <p:ext uri="{BB962C8B-B14F-4D97-AF65-F5344CB8AC3E}">
        <p14:creationId xmlns="" xmlns:p14="http://schemas.microsoft.com/office/powerpoint/2010/main" val="4167618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a:t>
            </a:fld>
            <a:endParaRPr lang="zh-CN" altLang="en-US"/>
          </a:p>
        </p:txBody>
      </p:sp>
    </p:spTree>
    <p:extLst>
      <p:ext uri="{BB962C8B-B14F-4D97-AF65-F5344CB8AC3E}">
        <p14:creationId xmlns="" xmlns:p14="http://schemas.microsoft.com/office/powerpoint/2010/main" val="4001276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10</a:t>
            </a:fld>
            <a:endParaRPr lang="zh-CN" altLang="en-US"/>
          </a:p>
        </p:txBody>
      </p:sp>
    </p:spTree>
    <p:extLst>
      <p:ext uri="{BB962C8B-B14F-4D97-AF65-F5344CB8AC3E}">
        <p14:creationId xmlns="" xmlns:p14="http://schemas.microsoft.com/office/powerpoint/2010/main" val="314225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11</a:t>
            </a:fld>
            <a:endParaRPr lang="zh-CN" altLang="en-US"/>
          </a:p>
        </p:txBody>
      </p:sp>
    </p:spTree>
    <p:extLst>
      <p:ext uri="{BB962C8B-B14F-4D97-AF65-F5344CB8AC3E}">
        <p14:creationId xmlns="" xmlns:p14="http://schemas.microsoft.com/office/powerpoint/2010/main" val="3375840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12</a:t>
            </a:fld>
            <a:endParaRPr lang="zh-CN" altLang="en-US"/>
          </a:p>
        </p:txBody>
      </p:sp>
    </p:spTree>
    <p:extLst>
      <p:ext uri="{BB962C8B-B14F-4D97-AF65-F5344CB8AC3E}">
        <p14:creationId xmlns="" xmlns:p14="http://schemas.microsoft.com/office/powerpoint/2010/main" val="77596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13</a:t>
            </a:fld>
            <a:endParaRPr lang="zh-CN" altLang="en-US"/>
          </a:p>
        </p:txBody>
      </p:sp>
    </p:spTree>
    <p:extLst>
      <p:ext uri="{BB962C8B-B14F-4D97-AF65-F5344CB8AC3E}">
        <p14:creationId xmlns="" xmlns:p14="http://schemas.microsoft.com/office/powerpoint/2010/main" val="3095690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14</a:t>
            </a:fld>
            <a:endParaRPr lang="zh-CN" altLang="en-US"/>
          </a:p>
        </p:txBody>
      </p:sp>
    </p:spTree>
    <p:extLst>
      <p:ext uri="{BB962C8B-B14F-4D97-AF65-F5344CB8AC3E}">
        <p14:creationId xmlns="" xmlns:p14="http://schemas.microsoft.com/office/powerpoint/2010/main" val="2632122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15</a:t>
            </a:fld>
            <a:endParaRPr lang="zh-CN" altLang="en-US"/>
          </a:p>
        </p:txBody>
      </p:sp>
    </p:spTree>
    <p:extLst>
      <p:ext uri="{BB962C8B-B14F-4D97-AF65-F5344CB8AC3E}">
        <p14:creationId xmlns="" xmlns:p14="http://schemas.microsoft.com/office/powerpoint/2010/main" val="2159305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16</a:t>
            </a:fld>
            <a:endParaRPr lang="zh-CN" altLang="en-US"/>
          </a:p>
        </p:txBody>
      </p:sp>
    </p:spTree>
    <p:extLst>
      <p:ext uri="{BB962C8B-B14F-4D97-AF65-F5344CB8AC3E}">
        <p14:creationId xmlns="" xmlns:p14="http://schemas.microsoft.com/office/powerpoint/2010/main" val="3711750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17</a:t>
            </a:fld>
            <a:endParaRPr lang="zh-CN" altLang="en-US"/>
          </a:p>
        </p:txBody>
      </p:sp>
    </p:spTree>
    <p:extLst>
      <p:ext uri="{BB962C8B-B14F-4D97-AF65-F5344CB8AC3E}">
        <p14:creationId xmlns="" xmlns:p14="http://schemas.microsoft.com/office/powerpoint/2010/main" val="3165812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18</a:t>
            </a:fld>
            <a:endParaRPr lang="zh-CN" altLang="en-US"/>
          </a:p>
        </p:txBody>
      </p:sp>
    </p:spTree>
    <p:extLst>
      <p:ext uri="{BB962C8B-B14F-4D97-AF65-F5344CB8AC3E}">
        <p14:creationId xmlns="" xmlns:p14="http://schemas.microsoft.com/office/powerpoint/2010/main" val="576950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19</a:t>
            </a:fld>
            <a:endParaRPr lang="zh-CN" altLang="en-US"/>
          </a:p>
        </p:txBody>
      </p:sp>
    </p:spTree>
    <p:extLst>
      <p:ext uri="{BB962C8B-B14F-4D97-AF65-F5344CB8AC3E}">
        <p14:creationId xmlns="" xmlns:p14="http://schemas.microsoft.com/office/powerpoint/2010/main" val="2000511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a:t>
            </a:fld>
            <a:endParaRPr lang="zh-CN" altLang="en-US"/>
          </a:p>
        </p:txBody>
      </p:sp>
    </p:spTree>
    <p:extLst>
      <p:ext uri="{BB962C8B-B14F-4D97-AF65-F5344CB8AC3E}">
        <p14:creationId xmlns="" xmlns:p14="http://schemas.microsoft.com/office/powerpoint/2010/main" val="2018604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20</a:t>
            </a:fld>
            <a:endParaRPr lang="zh-CN" altLang="en-US"/>
          </a:p>
        </p:txBody>
      </p:sp>
    </p:spTree>
    <p:extLst>
      <p:ext uri="{BB962C8B-B14F-4D97-AF65-F5344CB8AC3E}">
        <p14:creationId xmlns="" xmlns:p14="http://schemas.microsoft.com/office/powerpoint/2010/main" val="1757003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21</a:t>
            </a:fld>
            <a:endParaRPr lang="zh-CN" altLang="en-US"/>
          </a:p>
        </p:txBody>
      </p:sp>
    </p:spTree>
    <p:extLst>
      <p:ext uri="{BB962C8B-B14F-4D97-AF65-F5344CB8AC3E}">
        <p14:creationId xmlns="" xmlns:p14="http://schemas.microsoft.com/office/powerpoint/2010/main" val="3944074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22</a:t>
            </a:fld>
            <a:endParaRPr lang="zh-CN" altLang="en-US"/>
          </a:p>
        </p:txBody>
      </p:sp>
    </p:spTree>
    <p:extLst>
      <p:ext uri="{BB962C8B-B14F-4D97-AF65-F5344CB8AC3E}">
        <p14:creationId xmlns="" xmlns:p14="http://schemas.microsoft.com/office/powerpoint/2010/main" val="58155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23</a:t>
            </a:fld>
            <a:endParaRPr lang="zh-CN" altLang="en-US"/>
          </a:p>
        </p:txBody>
      </p:sp>
    </p:spTree>
    <p:extLst>
      <p:ext uri="{BB962C8B-B14F-4D97-AF65-F5344CB8AC3E}">
        <p14:creationId xmlns="" xmlns:p14="http://schemas.microsoft.com/office/powerpoint/2010/main" val="1388019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24</a:t>
            </a:fld>
            <a:endParaRPr lang="zh-CN" altLang="en-US"/>
          </a:p>
        </p:txBody>
      </p:sp>
    </p:spTree>
    <p:extLst>
      <p:ext uri="{BB962C8B-B14F-4D97-AF65-F5344CB8AC3E}">
        <p14:creationId xmlns="" xmlns:p14="http://schemas.microsoft.com/office/powerpoint/2010/main" val="1095309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25</a:t>
            </a:fld>
            <a:endParaRPr lang="zh-CN" altLang="en-US"/>
          </a:p>
        </p:txBody>
      </p:sp>
    </p:spTree>
    <p:extLst>
      <p:ext uri="{BB962C8B-B14F-4D97-AF65-F5344CB8AC3E}">
        <p14:creationId xmlns="" xmlns:p14="http://schemas.microsoft.com/office/powerpoint/2010/main" val="34764476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26</a:t>
            </a:fld>
            <a:endParaRPr lang="zh-CN" altLang="en-US"/>
          </a:p>
        </p:txBody>
      </p:sp>
    </p:spTree>
    <p:extLst>
      <p:ext uri="{BB962C8B-B14F-4D97-AF65-F5344CB8AC3E}">
        <p14:creationId xmlns="" xmlns:p14="http://schemas.microsoft.com/office/powerpoint/2010/main" val="2084170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27</a:t>
            </a:fld>
            <a:endParaRPr lang="zh-CN" altLang="en-US"/>
          </a:p>
        </p:txBody>
      </p:sp>
    </p:spTree>
    <p:extLst>
      <p:ext uri="{BB962C8B-B14F-4D97-AF65-F5344CB8AC3E}">
        <p14:creationId xmlns="" xmlns:p14="http://schemas.microsoft.com/office/powerpoint/2010/main" val="12065236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28</a:t>
            </a:fld>
            <a:endParaRPr lang="zh-CN" altLang="en-US"/>
          </a:p>
        </p:txBody>
      </p:sp>
    </p:spTree>
    <p:extLst>
      <p:ext uri="{BB962C8B-B14F-4D97-AF65-F5344CB8AC3E}">
        <p14:creationId xmlns="" xmlns:p14="http://schemas.microsoft.com/office/powerpoint/2010/main" val="1235126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29</a:t>
            </a:fld>
            <a:endParaRPr lang="zh-CN" altLang="en-US"/>
          </a:p>
        </p:txBody>
      </p:sp>
    </p:spTree>
    <p:extLst>
      <p:ext uri="{BB962C8B-B14F-4D97-AF65-F5344CB8AC3E}">
        <p14:creationId xmlns="" xmlns:p14="http://schemas.microsoft.com/office/powerpoint/2010/main" val="1123745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a:t>
            </a:fld>
            <a:endParaRPr lang="zh-CN" altLang="en-US"/>
          </a:p>
        </p:txBody>
      </p:sp>
    </p:spTree>
    <p:extLst>
      <p:ext uri="{BB962C8B-B14F-4D97-AF65-F5344CB8AC3E}">
        <p14:creationId xmlns="" xmlns:p14="http://schemas.microsoft.com/office/powerpoint/2010/main" val="2687411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30</a:t>
            </a:fld>
            <a:endParaRPr lang="zh-CN" altLang="en-US"/>
          </a:p>
        </p:txBody>
      </p:sp>
    </p:spTree>
    <p:extLst>
      <p:ext uri="{BB962C8B-B14F-4D97-AF65-F5344CB8AC3E}">
        <p14:creationId xmlns="" xmlns:p14="http://schemas.microsoft.com/office/powerpoint/2010/main" val="33503708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31</a:t>
            </a:fld>
            <a:endParaRPr lang="zh-CN" altLang="en-US"/>
          </a:p>
        </p:txBody>
      </p:sp>
    </p:spTree>
    <p:extLst>
      <p:ext uri="{BB962C8B-B14F-4D97-AF65-F5344CB8AC3E}">
        <p14:creationId xmlns="" xmlns:p14="http://schemas.microsoft.com/office/powerpoint/2010/main" val="22823224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32</a:t>
            </a:fld>
            <a:endParaRPr lang="zh-CN" altLang="en-US"/>
          </a:p>
        </p:txBody>
      </p:sp>
    </p:spTree>
    <p:extLst>
      <p:ext uri="{BB962C8B-B14F-4D97-AF65-F5344CB8AC3E}">
        <p14:creationId xmlns="" xmlns:p14="http://schemas.microsoft.com/office/powerpoint/2010/main" val="8816949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33</a:t>
            </a:fld>
            <a:endParaRPr lang="zh-CN" altLang="en-US"/>
          </a:p>
        </p:txBody>
      </p:sp>
    </p:spTree>
    <p:extLst>
      <p:ext uri="{BB962C8B-B14F-4D97-AF65-F5344CB8AC3E}">
        <p14:creationId xmlns="" xmlns:p14="http://schemas.microsoft.com/office/powerpoint/2010/main" val="9182823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34</a:t>
            </a:fld>
            <a:endParaRPr lang="zh-CN" altLang="en-US"/>
          </a:p>
        </p:txBody>
      </p:sp>
    </p:spTree>
    <p:extLst>
      <p:ext uri="{BB962C8B-B14F-4D97-AF65-F5344CB8AC3E}">
        <p14:creationId xmlns="" xmlns:p14="http://schemas.microsoft.com/office/powerpoint/2010/main" val="33416856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35</a:t>
            </a:fld>
            <a:endParaRPr lang="zh-CN" altLang="en-US"/>
          </a:p>
        </p:txBody>
      </p:sp>
    </p:spTree>
    <p:extLst>
      <p:ext uri="{BB962C8B-B14F-4D97-AF65-F5344CB8AC3E}">
        <p14:creationId xmlns="" xmlns:p14="http://schemas.microsoft.com/office/powerpoint/2010/main" val="8547878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36</a:t>
            </a:fld>
            <a:endParaRPr lang="zh-CN" altLang="en-US"/>
          </a:p>
        </p:txBody>
      </p:sp>
    </p:spTree>
    <p:extLst>
      <p:ext uri="{BB962C8B-B14F-4D97-AF65-F5344CB8AC3E}">
        <p14:creationId xmlns="" xmlns:p14="http://schemas.microsoft.com/office/powerpoint/2010/main" val="21915280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37</a:t>
            </a:fld>
            <a:endParaRPr lang="zh-CN" altLang="en-US"/>
          </a:p>
        </p:txBody>
      </p:sp>
    </p:spTree>
    <p:extLst>
      <p:ext uri="{BB962C8B-B14F-4D97-AF65-F5344CB8AC3E}">
        <p14:creationId xmlns="" xmlns:p14="http://schemas.microsoft.com/office/powerpoint/2010/main" val="3361790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38</a:t>
            </a:fld>
            <a:endParaRPr lang="zh-CN" altLang="en-US"/>
          </a:p>
        </p:txBody>
      </p:sp>
    </p:spTree>
    <p:extLst>
      <p:ext uri="{BB962C8B-B14F-4D97-AF65-F5344CB8AC3E}">
        <p14:creationId xmlns="" xmlns:p14="http://schemas.microsoft.com/office/powerpoint/2010/main" val="22699007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39</a:t>
            </a:fld>
            <a:endParaRPr lang="zh-CN" altLang="en-US"/>
          </a:p>
        </p:txBody>
      </p:sp>
    </p:spTree>
    <p:extLst>
      <p:ext uri="{BB962C8B-B14F-4D97-AF65-F5344CB8AC3E}">
        <p14:creationId xmlns="" xmlns:p14="http://schemas.microsoft.com/office/powerpoint/2010/main" val="3892297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a:t>
            </a:fld>
            <a:endParaRPr lang="zh-CN" altLang="en-US"/>
          </a:p>
        </p:txBody>
      </p:sp>
    </p:spTree>
    <p:extLst>
      <p:ext uri="{BB962C8B-B14F-4D97-AF65-F5344CB8AC3E}">
        <p14:creationId xmlns="" xmlns:p14="http://schemas.microsoft.com/office/powerpoint/2010/main" val="16779829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40</a:t>
            </a:fld>
            <a:endParaRPr lang="zh-CN" altLang="en-US"/>
          </a:p>
        </p:txBody>
      </p:sp>
    </p:spTree>
    <p:extLst>
      <p:ext uri="{BB962C8B-B14F-4D97-AF65-F5344CB8AC3E}">
        <p14:creationId xmlns="" xmlns:p14="http://schemas.microsoft.com/office/powerpoint/2010/main" val="5330205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41</a:t>
            </a:fld>
            <a:endParaRPr lang="zh-CN" altLang="en-US"/>
          </a:p>
        </p:txBody>
      </p:sp>
    </p:spTree>
    <p:extLst>
      <p:ext uri="{BB962C8B-B14F-4D97-AF65-F5344CB8AC3E}">
        <p14:creationId xmlns="" xmlns:p14="http://schemas.microsoft.com/office/powerpoint/2010/main" val="2376561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42</a:t>
            </a:fld>
            <a:endParaRPr lang="zh-CN" altLang="en-US"/>
          </a:p>
        </p:txBody>
      </p:sp>
    </p:spTree>
    <p:extLst>
      <p:ext uri="{BB962C8B-B14F-4D97-AF65-F5344CB8AC3E}">
        <p14:creationId xmlns="" xmlns:p14="http://schemas.microsoft.com/office/powerpoint/2010/main" val="8506558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43</a:t>
            </a:fld>
            <a:endParaRPr lang="zh-CN" altLang="en-US"/>
          </a:p>
        </p:txBody>
      </p:sp>
    </p:spTree>
    <p:extLst>
      <p:ext uri="{BB962C8B-B14F-4D97-AF65-F5344CB8AC3E}">
        <p14:creationId xmlns="" xmlns:p14="http://schemas.microsoft.com/office/powerpoint/2010/main" val="42277086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44</a:t>
            </a:fld>
            <a:endParaRPr lang="zh-CN" altLang="en-US"/>
          </a:p>
        </p:txBody>
      </p:sp>
    </p:spTree>
    <p:extLst>
      <p:ext uri="{BB962C8B-B14F-4D97-AF65-F5344CB8AC3E}">
        <p14:creationId xmlns="" xmlns:p14="http://schemas.microsoft.com/office/powerpoint/2010/main" val="33533951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45</a:t>
            </a:fld>
            <a:endParaRPr lang="zh-CN" altLang="en-US"/>
          </a:p>
        </p:txBody>
      </p:sp>
    </p:spTree>
    <p:extLst>
      <p:ext uri="{BB962C8B-B14F-4D97-AF65-F5344CB8AC3E}">
        <p14:creationId xmlns="" xmlns:p14="http://schemas.microsoft.com/office/powerpoint/2010/main" val="6167869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46</a:t>
            </a:fld>
            <a:endParaRPr lang="zh-CN" altLang="en-US"/>
          </a:p>
        </p:txBody>
      </p:sp>
    </p:spTree>
    <p:extLst>
      <p:ext uri="{BB962C8B-B14F-4D97-AF65-F5344CB8AC3E}">
        <p14:creationId xmlns="" xmlns:p14="http://schemas.microsoft.com/office/powerpoint/2010/main" val="14621074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47</a:t>
            </a:fld>
            <a:endParaRPr lang="zh-CN" altLang="en-US"/>
          </a:p>
        </p:txBody>
      </p:sp>
    </p:spTree>
    <p:extLst>
      <p:ext uri="{BB962C8B-B14F-4D97-AF65-F5344CB8AC3E}">
        <p14:creationId xmlns="" xmlns:p14="http://schemas.microsoft.com/office/powerpoint/2010/main" val="4522668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48</a:t>
            </a:fld>
            <a:endParaRPr lang="zh-CN" altLang="en-US"/>
          </a:p>
        </p:txBody>
      </p:sp>
    </p:spTree>
    <p:extLst>
      <p:ext uri="{BB962C8B-B14F-4D97-AF65-F5344CB8AC3E}">
        <p14:creationId xmlns="" xmlns:p14="http://schemas.microsoft.com/office/powerpoint/2010/main" val="38522571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49</a:t>
            </a:fld>
            <a:endParaRPr lang="zh-CN" altLang="en-US"/>
          </a:p>
        </p:txBody>
      </p:sp>
    </p:spTree>
    <p:extLst>
      <p:ext uri="{BB962C8B-B14F-4D97-AF65-F5344CB8AC3E}">
        <p14:creationId xmlns="" xmlns:p14="http://schemas.microsoft.com/office/powerpoint/2010/main" val="277701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5</a:t>
            </a:fld>
            <a:endParaRPr lang="zh-CN" altLang="en-US"/>
          </a:p>
        </p:txBody>
      </p:sp>
    </p:spTree>
    <p:extLst>
      <p:ext uri="{BB962C8B-B14F-4D97-AF65-F5344CB8AC3E}">
        <p14:creationId xmlns="" xmlns:p14="http://schemas.microsoft.com/office/powerpoint/2010/main" val="35083103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50</a:t>
            </a:fld>
            <a:endParaRPr lang="zh-CN" altLang="en-US"/>
          </a:p>
        </p:txBody>
      </p:sp>
    </p:spTree>
    <p:extLst>
      <p:ext uri="{BB962C8B-B14F-4D97-AF65-F5344CB8AC3E}">
        <p14:creationId xmlns="" xmlns:p14="http://schemas.microsoft.com/office/powerpoint/2010/main" val="22369043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51</a:t>
            </a:fld>
            <a:endParaRPr lang="zh-CN" altLang="en-US"/>
          </a:p>
        </p:txBody>
      </p:sp>
    </p:spTree>
    <p:extLst>
      <p:ext uri="{BB962C8B-B14F-4D97-AF65-F5344CB8AC3E}">
        <p14:creationId xmlns="" xmlns:p14="http://schemas.microsoft.com/office/powerpoint/2010/main" val="5150333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52</a:t>
            </a:fld>
            <a:endParaRPr lang="zh-CN" altLang="en-US"/>
          </a:p>
        </p:txBody>
      </p:sp>
    </p:spTree>
    <p:extLst>
      <p:ext uri="{BB962C8B-B14F-4D97-AF65-F5344CB8AC3E}">
        <p14:creationId xmlns="" xmlns:p14="http://schemas.microsoft.com/office/powerpoint/2010/main" val="6001675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53</a:t>
            </a:fld>
            <a:endParaRPr lang="zh-CN" altLang="en-US"/>
          </a:p>
        </p:txBody>
      </p:sp>
    </p:spTree>
    <p:extLst>
      <p:ext uri="{BB962C8B-B14F-4D97-AF65-F5344CB8AC3E}">
        <p14:creationId xmlns="" xmlns:p14="http://schemas.microsoft.com/office/powerpoint/2010/main" val="1770739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6</a:t>
            </a:fld>
            <a:endParaRPr lang="zh-CN" altLang="en-US"/>
          </a:p>
        </p:txBody>
      </p:sp>
    </p:spTree>
    <p:extLst>
      <p:ext uri="{BB962C8B-B14F-4D97-AF65-F5344CB8AC3E}">
        <p14:creationId xmlns="" xmlns:p14="http://schemas.microsoft.com/office/powerpoint/2010/main" val="94624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7</a:t>
            </a:fld>
            <a:endParaRPr lang="zh-CN" altLang="en-US"/>
          </a:p>
        </p:txBody>
      </p:sp>
    </p:spTree>
    <p:extLst>
      <p:ext uri="{BB962C8B-B14F-4D97-AF65-F5344CB8AC3E}">
        <p14:creationId xmlns="" xmlns:p14="http://schemas.microsoft.com/office/powerpoint/2010/main" val="2850715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8</a:t>
            </a:fld>
            <a:endParaRPr lang="zh-CN" altLang="en-US"/>
          </a:p>
        </p:txBody>
      </p:sp>
    </p:spTree>
    <p:extLst>
      <p:ext uri="{BB962C8B-B14F-4D97-AF65-F5344CB8AC3E}">
        <p14:creationId xmlns="" xmlns:p14="http://schemas.microsoft.com/office/powerpoint/2010/main" val="3603325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C0525C-2630-494B-9C7C-E49545788D31}" type="slidenum">
              <a:rPr lang="zh-CN" altLang="en-US" smtClean="0"/>
              <a:pPr/>
              <a:t>9</a:t>
            </a:fld>
            <a:endParaRPr lang="zh-CN" altLang="en-US"/>
          </a:p>
        </p:txBody>
      </p:sp>
    </p:spTree>
    <p:extLst>
      <p:ext uri="{BB962C8B-B14F-4D97-AF65-F5344CB8AC3E}">
        <p14:creationId xmlns="" xmlns:p14="http://schemas.microsoft.com/office/powerpoint/2010/main" val="3841744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5656917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9" name="圆角矩形 8"/>
          <p:cNvSpPr/>
          <p:nvPr userDrawn="1"/>
        </p:nvSpPr>
        <p:spPr>
          <a:xfrm>
            <a:off x="403412" y="1398494"/>
            <a:ext cx="11416553" cy="5123330"/>
          </a:xfrm>
          <a:prstGeom prst="roundRect">
            <a:avLst>
              <a:gd name="adj" fmla="val 4856"/>
            </a:avLst>
          </a:prstGeom>
          <a:solidFill>
            <a:schemeClr val="bg1">
              <a:alpha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8DC34C86-4C6A-4B32-965D-5D5AACEE5EAB}"/>
              </a:ext>
            </a:extLst>
          </p:cNvPr>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a:stretch/>
        </p:blipFill>
        <p:spPr>
          <a:xfrm>
            <a:off x="14516" y="81399"/>
            <a:ext cx="12192000" cy="914243"/>
          </a:xfrm>
          <a:prstGeom prst="rect">
            <a:avLst/>
          </a:prstGeom>
        </p:spPr>
      </p:pic>
      <p:sp>
        <p:nvSpPr>
          <p:cNvPr id="6" name="矩形 5">
            <a:extLst>
              <a:ext uri="{FF2B5EF4-FFF2-40B4-BE49-F238E27FC236}">
                <a16:creationId xmlns="" xmlns:a16="http://schemas.microsoft.com/office/drawing/2014/main" id="{9925E771-FFB6-4F88-8A04-5AF5D14B25EE}"/>
              </a:ext>
            </a:extLst>
          </p:cNvPr>
          <p:cNvSpPr/>
          <p:nvPr userDrawn="1"/>
        </p:nvSpPr>
        <p:spPr>
          <a:xfrm>
            <a:off x="1460417" y="1682945"/>
            <a:ext cx="10102933" cy="504825"/>
          </a:xfrm>
          <a:prstGeom prst="rect">
            <a:avLst/>
          </a:prstGeom>
          <a:gradFill flip="none" rotWithShape="1">
            <a:gsLst>
              <a:gs pos="0">
                <a:srgbClr val="C00000"/>
              </a:gs>
              <a:gs pos="30000">
                <a:srgbClr val="FF0000"/>
              </a:gs>
              <a:gs pos="68000">
                <a:srgbClr val="FADDD6"/>
              </a:gs>
              <a:gs pos="96000">
                <a:srgbClr val="FADED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zh-CN" altLang="en-US">
              <a:solidFill>
                <a:prstClr val="white"/>
              </a:solidFill>
              <a:latin typeface="Calibri"/>
              <a:ea typeface="等线" panose="02010600030101010101" pitchFamily="2" charset="-122"/>
            </a:endParaRPr>
          </a:p>
        </p:txBody>
      </p:sp>
      <p:pic>
        <p:nvPicPr>
          <p:cNvPr id="7" name="图片 6">
            <a:extLst>
              <a:ext uri="{FF2B5EF4-FFF2-40B4-BE49-F238E27FC236}">
                <a16:creationId xmlns="" xmlns:a16="http://schemas.microsoft.com/office/drawing/2014/main" id="{97656795-CAD7-40A7-9198-DDB660158BFA}"/>
              </a:ext>
            </a:extLst>
          </p:cNvPr>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769014" y="1330861"/>
            <a:ext cx="1085855" cy="1085855"/>
          </a:xfrm>
          <a:prstGeom prst="rect">
            <a:avLst/>
          </a:prstGeom>
        </p:spPr>
      </p:pic>
      <p:pic>
        <p:nvPicPr>
          <p:cNvPr id="8" name="图片 7">
            <a:extLst>
              <a:ext uri="{FF2B5EF4-FFF2-40B4-BE49-F238E27FC236}">
                <a16:creationId xmlns="" xmlns:a16="http://schemas.microsoft.com/office/drawing/2014/main" id="{6B5F1C22-7AF9-4836-827F-FEF580A78C53}"/>
              </a:ext>
            </a:extLst>
          </p:cNvPr>
          <p:cNvPicPr>
            <a:picLocks noChangeAspect="1"/>
          </p:cNvPicPr>
          <p:nvPr userDrawn="1"/>
        </p:nvPicPr>
        <p:blipFill rotWithShape="1">
          <a:blip r:embed="rId4" cstate="print">
            <a:extLst>
              <a:ext uri="{28A0092B-C50C-407E-A947-70E740481C1C}">
                <a14:useLocalDpi xmlns="" xmlns:a14="http://schemas.microsoft.com/office/drawing/2010/main" val="0"/>
              </a:ext>
            </a:extLst>
          </a:blip>
          <a:srcRect/>
          <a:stretch/>
        </p:blipFill>
        <p:spPr>
          <a:xfrm>
            <a:off x="10167256" y="5646057"/>
            <a:ext cx="2010227" cy="1206002"/>
          </a:xfrm>
          <a:prstGeom prst="rect">
            <a:avLst/>
          </a:prstGeom>
        </p:spPr>
      </p:pic>
    </p:spTree>
    <p:extLst>
      <p:ext uri="{BB962C8B-B14F-4D97-AF65-F5344CB8AC3E}">
        <p14:creationId xmlns="" xmlns:p14="http://schemas.microsoft.com/office/powerpoint/2010/main" val="894134180"/>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前言">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8DC34C86-4C6A-4B32-965D-5D5AACEE5EAB}"/>
              </a:ext>
            </a:extLst>
          </p:cNvPr>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a:stretch/>
        </p:blipFill>
        <p:spPr>
          <a:xfrm>
            <a:off x="513445" y="249221"/>
            <a:ext cx="11112498" cy="914243"/>
          </a:xfrm>
          <a:prstGeom prst="rect">
            <a:avLst/>
          </a:prstGeom>
        </p:spPr>
      </p:pic>
      <p:sp>
        <p:nvSpPr>
          <p:cNvPr id="6" name="圆角矩形 5"/>
          <p:cNvSpPr/>
          <p:nvPr userDrawn="1"/>
        </p:nvSpPr>
        <p:spPr>
          <a:xfrm>
            <a:off x="403412" y="1398494"/>
            <a:ext cx="11416553" cy="5123330"/>
          </a:xfrm>
          <a:prstGeom prst="roundRect">
            <a:avLst>
              <a:gd name="adj" fmla="val 4856"/>
            </a:avLst>
          </a:prstGeom>
          <a:solidFill>
            <a:schemeClr val="bg1">
              <a:alpha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6B5F1C22-7AF9-4836-827F-FEF580A78C53}"/>
              </a:ext>
            </a:extLst>
          </p:cNvPr>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a:stretch/>
        </p:blipFill>
        <p:spPr>
          <a:xfrm>
            <a:off x="10167256" y="5646057"/>
            <a:ext cx="2010227" cy="1206002"/>
          </a:xfrm>
          <a:prstGeom prst="rect">
            <a:avLst/>
          </a:prstGeom>
        </p:spPr>
      </p:pic>
    </p:spTree>
    <p:extLst>
      <p:ext uri="{BB962C8B-B14F-4D97-AF65-F5344CB8AC3E}">
        <p14:creationId xmlns="" xmlns:p14="http://schemas.microsoft.com/office/powerpoint/2010/main" val="249556218"/>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涂豆思">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88229203"/>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1F787454-7F72-431D-A719-5FB2A802CB72}"/>
              </a:ext>
            </a:extLst>
          </p:cNvPr>
          <p:cNvSpPr txBox="1"/>
          <p:nvPr userDrawn="1"/>
        </p:nvSpPr>
        <p:spPr>
          <a:xfrm>
            <a:off x="4318000" y="2971800"/>
            <a:ext cx="3556000" cy="229870"/>
          </a:xfrm>
          <a:prstGeom prst="rect">
            <a:avLst/>
          </a:prstGeom>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pic>
        <p:nvPicPr>
          <p:cNvPr id="3" name="图片 2" descr="图片10.jpg"/>
          <p:cNvPicPr>
            <a:picLocks noChangeAspect="1"/>
          </p:cNvPicPr>
          <p:nvPr userDrawn="1"/>
        </p:nvPicPr>
        <p:blipFill>
          <a:blip r:embed="rId7" cstate="print"/>
          <a:stretch>
            <a:fillRect/>
          </a:stretch>
        </p:blipFill>
        <p:spPr>
          <a:xfrm>
            <a:off x="692" y="0"/>
            <a:ext cx="12190615" cy="6858000"/>
          </a:xfrm>
          <a:prstGeom prst="rect">
            <a:avLst/>
          </a:prstGeom>
        </p:spPr>
      </p:pic>
    </p:spTree>
    <p:extLst>
      <p:ext uri="{BB962C8B-B14F-4D97-AF65-F5344CB8AC3E}">
        <p14:creationId xmlns="" xmlns:p14="http://schemas.microsoft.com/office/powerpoint/2010/main" val="6161205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Lst>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4.xml"/><Relationship Id="rId1" Type="http://schemas.openxmlformats.org/officeDocument/2006/relationships/audio"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12.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12.pn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12.pn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12.png"/></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12.png"/></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12.pn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1E5F9D06-50C7-4382-BC1A-A5F18588B782}"/>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050480" y="1820908"/>
            <a:ext cx="8273143" cy="2006113"/>
          </a:xfrm>
          <a:prstGeom prst="rect">
            <a:avLst/>
          </a:prstGeom>
        </p:spPr>
      </p:pic>
      <p:pic>
        <p:nvPicPr>
          <p:cNvPr id="23" name="图片 22" descr="图片包含 就坐, 蛋糕&#10;&#10;已生成高可信度的说明">
            <a:extLst>
              <a:ext uri="{FF2B5EF4-FFF2-40B4-BE49-F238E27FC236}">
                <a16:creationId xmlns="" xmlns:a16="http://schemas.microsoft.com/office/drawing/2014/main" id="{7F11BA5F-42A2-4099-B23B-42A5B83FC6A0}"/>
              </a:ext>
            </a:extLst>
          </p:cNvPr>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8867726" y="675617"/>
            <a:ext cx="3011902" cy="1861457"/>
          </a:xfrm>
          <a:prstGeom prst="rect">
            <a:avLst/>
          </a:prstGeom>
        </p:spPr>
      </p:pic>
      <p:pic>
        <p:nvPicPr>
          <p:cNvPr id="25" name="图片 24" descr="图片包含 文字&#10;&#10;已生成高可信度的说明">
            <a:extLst>
              <a:ext uri="{FF2B5EF4-FFF2-40B4-BE49-F238E27FC236}">
                <a16:creationId xmlns="" xmlns:a16="http://schemas.microsoft.com/office/drawing/2014/main" id="{1FC411CD-434F-4029-8885-A7EEFFBBEF17}"/>
              </a:ext>
            </a:extLst>
          </p:cNvPr>
          <p:cNvPicPr>
            <a:picLocks noChangeAspect="1"/>
          </p:cNvPicPr>
          <p:nvPr/>
        </p:nvPicPr>
        <p:blipFill rotWithShape="1">
          <a:blip r:embed="rId6" cstate="print">
            <a:extLst>
              <a:ext uri="{28A0092B-C50C-407E-A947-70E740481C1C}">
                <a14:useLocalDpi xmlns="" xmlns:a14="http://schemas.microsoft.com/office/drawing/2010/main" val="0"/>
              </a:ext>
            </a:extLst>
          </a:blip>
          <a:srcRect/>
          <a:stretch/>
        </p:blipFill>
        <p:spPr>
          <a:xfrm>
            <a:off x="2290155" y="3961278"/>
            <a:ext cx="8562512" cy="2006113"/>
          </a:xfrm>
          <a:prstGeom prst="rect">
            <a:avLst/>
          </a:prstGeom>
        </p:spPr>
      </p:pic>
      <p:pic>
        <p:nvPicPr>
          <p:cNvPr id="26" name="党建">
            <a:hlinkClick r:id="" action="ppaction://media"/>
            <a:extLst>
              <a:ext uri="{FF2B5EF4-FFF2-40B4-BE49-F238E27FC236}">
                <a16:creationId xmlns="" xmlns:a16="http://schemas.microsoft.com/office/drawing/2014/main" id="{926382B3-7FA5-4555-9456-011645275DA8}"/>
              </a:ext>
            </a:extLst>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stretch>
            <a:fillRect/>
          </a:stretch>
        </p:blipFill>
        <p:spPr>
          <a:xfrm>
            <a:off x="-312058" y="0"/>
            <a:ext cx="304800" cy="304800"/>
          </a:xfrm>
          <a:prstGeom prst="rect">
            <a:avLst/>
          </a:prstGeom>
        </p:spPr>
      </p:pic>
    </p:spTree>
    <p:extLst>
      <p:ext uri="{BB962C8B-B14F-4D97-AF65-F5344CB8AC3E}">
        <p14:creationId xmlns="" xmlns:p14="http://schemas.microsoft.com/office/powerpoint/2010/main" val="1320643826"/>
      </p:ext>
    </p:extLst>
  </p:cSld>
  <p:clrMapOvr>
    <a:masterClrMapping/>
  </p:clrMapOvr>
  <mc:AlternateContent xmlns:mc="http://schemas.openxmlformats.org/markup-compatibility/2006">
    <mc:Choice xmlns="" xmlns:p14="http://schemas.microsoft.com/office/powerpoint/2010/main"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ppt_x"/>
                                          </p:val>
                                        </p:tav>
                                        <p:tav tm="100000">
                                          <p:val>
                                            <p:strVal val="#ppt_x"/>
                                          </p:val>
                                        </p:tav>
                                      </p:tavLst>
                                    </p:anim>
                                    <p:anim calcmode="lin" valueType="num">
                                      <p:cBhvr additive="base">
                                        <p:cTn id="11" dur="500" fill="hold"/>
                                        <p:tgtEl>
                                          <p:spTgt spid="2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2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08</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对外开放</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204344" y="2171720"/>
            <a:ext cx="8861833" cy="14465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倡导和推动共建“一带一路”，发起创办亚投行，设立丝路基金，一批重大互联互通、经贸合作项目落地。设立上海等</a:t>
            </a:r>
            <a:r>
              <a:rPr lang="en-US" altLang="zh-CN"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11</a:t>
            </a:r>
            <a:r>
              <a:rPr lang="zh-CN" altLang="en-US"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个自贸试验区，一批改革试点成果向全国推广。改革出口退税负担机制、退税增量全部由中央财政负担，设立</a:t>
            </a:r>
            <a:r>
              <a:rPr lang="en-US" altLang="zh-CN"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13</a:t>
            </a:r>
            <a:r>
              <a:rPr lang="zh-CN" altLang="en-US"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个跨境电商综合试验区，国际贸易“单一窗口”覆盖全国，货物通关时间平均缩短一半以上，进出口实现回稳向好。外商投资由审批制转向负面清单管理，限制性措施削减三分之二。外商投资结构优化，高技术产业占比提高一倍。加大引智力度，来华工作的外国专家增加</a:t>
            </a:r>
            <a:r>
              <a:rPr lang="en-US" altLang="zh-CN"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40%</a:t>
            </a:r>
            <a:r>
              <a:rPr lang="zh-CN" altLang="en-US"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。引导对外投资健康发展。推进国际产能合作，高铁、核电等装备走向世界。新签和升级</a:t>
            </a:r>
            <a:r>
              <a:rPr lang="en-US" altLang="zh-CN"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8</a:t>
            </a:r>
            <a:r>
              <a:rPr lang="zh-CN" altLang="en-US" sz="11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个自由贸易协定。沪港通、深港通、债券通相继启动，人民币加入国际货币基金组织特别提款权货币篮子，人民币国际化迈出重要步伐。中国开放的扩大，有力促进了自身发展，给世界带来重大机遇。</a:t>
            </a:r>
            <a:endParaRPr kumimoji="0" lang="zh-CN" altLang="en-US" sz="11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68955"/>
            <a:ext cx="7343899" cy="1857432"/>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对外开放是实现我国社会主义现代化的一项长期的基本国策，是我国对外开放的重大举措，对吸收外资、引进技术、发展生产、推进经济体制改革起到了重大的作用，有力的推动了社会主义现代化建设。今后一个时期，我国在坚持引进来的同时，将更加积极主动地走出去，加快推进“一带一路”建设，加强国际产能和装备制造合作，建设立足周边、面向全球的高标准自由贸易区网络，这都要求加快体制机制创新，更好平衡引进来与走出去的双向利益，以进一步开放换取其他国家对我国的更大开放，在扩大开放中实现我国与世界各国互利共赢、共同发展。</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AC3BF930-A41C-47EC-99DF-400C1EBE5D4F}"/>
              </a:ext>
            </a:extLst>
          </p:cNvPr>
          <p:cNvPicPr>
            <a:picLocks noChangeAspect="1"/>
          </p:cNvPicPr>
          <p:nvPr/>
        </p:nvPicPr>
        <p:blipFill>
          <a:blip r:embed="rId5" cstate="print"/>
          <a:stretch>
            <a:fillRect/>
          </a:stretch>
        </p:blipFill>
        <p:spPr>
          <a:xfrm>
            <a:off x="986972" y="4339557"/>
            <a:ext cx="2706914" cy="2004983"/>
          </a:xfrm>
          <a:prstGeom prst="rect">
            <a:avLst/>
          </a:prstGeom>
        </p:spPr>
      </p:pic>
    </p:spTree>
    <p:extLst>
      <p:ext uri="{BB962C8B-B14F-4D97-AF65-F5344CB8AC3E}">
        <p14:creationId xmlns="" xmlns:p14="http://schemas.microsoft.com/office/powerpoint/2010/main" val="2562623329"/>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09</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巩固外贸</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107721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扩大出口信用保险覆盖面，整体通关时间再压缩三分之一。改革服务贸易发展机制。培育贸易新业态新模式。推动加工贸易向中西部梯度转移。积极扩大进口，办好首届中国国际进口博览会，下调汽车、部分日用消费品等进口关税。我们要以更大力度的市场开放，促进产业升级和贸易平衡发展，为消费者提供更多选择。</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815882"/>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从国际来看，当前全球经济虽然总体在复苏，但国际环境仍然错综复杂。从国内来讲，经济发展态势持续改善，但稳中向好的基础还需巩固。在一系列贸易强国措施的支持下，我国贸易规模将持续扩大，贸易基础持续稳固，贸易结构持续优化，贸易收益持续增加，贸易环境持续改善，贸易地位持续提高，贸易强国建设的整体基础将得到进一步的夯实。</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AB9EA0EC-3BE2-490D-9C29-ACFF3B3B1802}"/>
              </a:ext>
            </a:extLst>
          </p:cNvPr>
          <p:cNvPicPr>
            <a:picLocks noChangeAspect="1"/>
          </p:cNvPicPr>
          <p:nvPr/>
        </p:nvPicPr>
        <p:blipFill rotWithShape="1">
          <a:blip r:embed="rId5" cstate="print"/>
          <a:srcRect r="19205"/>
          <a:stretch/>
        </p:blipFill>
        <p:spPr>
          <a:xfrm>
            <a:off x="8573395" y="4412207"/>
            <a:ext cx="2644418" cy="1959769"/>
          </a:xfrm>
          <a:prstGeom prst="rect">
            <a:avLst/>
          </a:prstGeom>
          <a:ln>
            <a:solidFill>
              <a:schemeClr val="tx1"/>
            </a:solidFill>
          </a:ln>
        </p:spPr>
      </p:pic>
    </p:spTree>
    <p:extLst>
      <p:ext uri="{BB962C8B-B14F-4D97-AF65-F5344CB8AC3E}">
        <p14:creationId xmlns="" xmlns:p14="http://schemas.microsoft.com/office/powerpoint/2010/main" val="3182762673"/>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10</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建设制造强国</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107721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推动集成电路、第五代移动通信、飞机发动机、新能源汽车、新材料等产业发展，实施重大短板装备专项工程，发展工业互联网平台，创建“中国制造</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2025”</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示范区。大幅压减工业生产许可证，强化产品质量监管。全面开展质量提升行动，推进与国际先进水平对标达标，弘扬工匠精神，来一场中国制造的品质革命。</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68955"/>
            <a:ext cx="7343899" cy="1857432"/>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中国正处于转型发展的关键时期，支撑发展的要素条件发生深刻变化。国际上看，新一轮科技革命和产业变革正在孕育中，国际竞争加剧，发达国家新一轮贸易保护主义抬头，发展中国家利用低成本优势加速推进工业化，积极参与全球产业再分工，承接产业及资本转移，我国的一些劳动密集型产业开始转移。在这种国际国内大背景下，制造业不进则退，必须抓住机遇转型升级。中国的制造业发展空间还很大，只有坚定不移地进行产业升级、创新和提高劳动生产率，才能将潜在的优势转变为现实竞争优势。</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3" name="图片 2" descr="图片包含 文字&#10;&#10;已生成极高可信度的说明">
            <a:extLst>
              <a:ext uri="{FF2B5EF4-FFF2-40B4-BE49-F238E27FC236}">
                <a16:creationId xmlns="" xmlns:a16="http://schemas.microsoft.com/office/drawing/2014/main" id="{B74C438F-EC54-47A2-8558-3D2D9F3E1D3B}"/>
              </a:ext>
            </a:extLst>
          </p:cNvPr>
          <p:cNvPicPr>
            <a:picLocks noChangeAspect="1"/>
          </p:cNvPicPr>
          <p:nvPr/>
        </p:nvPicPr>
        <p:blipFill rotWithShape="1">
          <a:blip r:embed="rId5" cstate="print">
            <a:extLst>
              <a:ext uri="{28A0092B-C50C-407E-A947-70E740481C1C}">
                <a14:useLocalDpi xmlns="" xmlns:a14="http://schemas.microsoft.com/office/drawing/2010/main" val="0"/>
              </a:ext>
            </a:extLst>
          </a:blip>
          <a:srcRect b="-850"/>
          <a:stretch/>
        </p:blipFill>
        <p:spPr>
          <a:xfrm>
            <a:off x="986971" y="4384772"/>
            <a:ext cx="2874155" cy="1976438"/>
          </a:xfrm>
          <a:prstGeom prst="rect">
            <a:avLst/>
          </a:prstGeom>
          <a:ln>
            <a:solidFill>
              <a:schemeClr val="tx1"/>
            </a:solidFill>
          </a:ln>
        </p:spPr>
      </p:pic>
    </p:spTree>
    <p:extLst>
      <p:ext uri="{BB962C8B-B14F-4D97-AF65-F5344CB8AC3E}">
        <p14:creationId xmlns="" xmlns:p14="http://schemas.microsoft.com/office/powerpoint/2010/main" val="53536156"/>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11</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深化“放管服”改革</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303544"/>
            <a:ext cx="8861833" cy="138499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全面实施市场准入负面清单制度。在全国推开“证照分离”改革，重点是照后减证，各类证能减尽减、能合则合，进一步压缩企业开办时间。大幅缩短商标注册周期。工程建设项目审批时间再压减一半。全面实施“双随机、一公开”监管，决不允许假冒伪劣滋生蔓延，决不允许执法者吃拿卡要。深入推进“互联网</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政务服务”，使更多事项在网上办理，必须到现场办的也要力争做到“只进一扇门”、“最多跑一次”。大力推进综合执法机构机制改革，着力解决多头多层重复执法问题。加快政府信息系统互联互通，打通信息孤岛。清理群众和企业办事的各类证明，没有法律法规依据的一律取消。优化营商环境就是解放生产力、提高竞争力，要破障碍、去烦苛、筑坦途，为市场主体添活力，为人民群众增便利。</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635025"/>
            <a:ext cx="7391187" cy="1519032"/>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407066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405400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635878"/>
            <a:ext cx="7343899" cy="1319977"/>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简政放权、放管结合、优化服务”等，成为改革开放大背景下的新突破。“放管服”改革是加快政府职能转变的关键之举，需要持续进行利益格局的调整、权责关系的重塑、管理模式的再造、工作方式的转型，切实解决各级各部门抓落实的意愿和能力的问题。</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AAC3860A-6788-4B4A-B427-4CEE9FD02149}"/>
              </a:ext>
            </a:extLst>
          </p:cNvPr>
          <p:cNvPicPr>
            <a:picLocks noChangeAspect="1"/>
          </p:cNvPicPr>
          <p:nvPr/>
        </p:nvPicPr>
        <p:blipFill>
          <a:blip r:embed="rId5" cstate="print"/>
          <a:stretch>
            <a:fillRect/>
          </a:stretch>
        </p:blipFill>
        <p:spPr>
          <a:xfrm>
            <a:off x="8579405" y="4651694"/>
            <a:ext cx="2836081" cy="1499489"/>
          </a:xfrm>
          <a:prstGeom prst="rect">
            <a:avLst/>
          </a:prstGeom>
        </p:spPr>
      </p:pic>
    </p:spTree>
    <p:extLst>
      <p:ext uri="{BB962C8B-B14F-4D97-AF65-F5344CB8AC3E}">
        <p14:creationId xmlns="" xmlns:p14="http://schemas.microsoft.com/office/powerpoint/2010/main" val="2549187985"/>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12</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“一带一路”</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107721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推进“一带一路”国际合作。坚持共商共建共享，落实“一带一路”国际合作高峰论坛成果。推动国际大通道建设，深化沿线大通关合作。扩大国际产能合作，带动中国制造和中国服务走出去。优化对外投资结构。加大西部、内陆和沿边开放力度，拓展经济合作新空间。</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429090"/>
            <a:ext cx="7391187" cy="1752844"/>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64734"/>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848065"/>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429943"/>
            <a:ext cx="7343899" cy="1670073"/>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“一带一路”强调共商、共建、共享原则，给</a:t>
            </a:r>
            <a:r>
              <a:rPr lang="en-US" altLang="zh-CN" sz="1400" dirty="0">
                <a:latin typeface="微软雅黑" panose="020B0503020204020204" pitchFamily="34" charset="-122"/>
                <a:ea typeface="微软雅黑" panose="020B0503020204020204" pitchFamily="34" charset="-122"/>
              </a:rPr>
              <a:t>21</a:t>
            </a:r>
            <a:r>
              <a:rPr lang="zh-CN" altLang="en-US" sz="1400" dirty="0">
                <a:latin typeface="微软雅黑" panose="020B0503020204020204" pitchFamily="34" charset="-122"/>
                <a:ea typeface="微软雅黑" panose="020B0503020204020204" pitchFamily="34" charset="-122"/>
              </a:rPr>
              <a:t>世纪的国际合作带来新的理念。在欧亚大陆上至少有一半的国家已经明确表示愿意参与，愿意参与的国家数量还在不断增加中。“一带一路”战略目标是要建立一个政治互信、经济融合、文化包容的利益共同体、命运共同体和责任共同体。这也有利于推动形成全面开放新格局，进一步拓展开放范围和层次，完善开放结构布局和体制机制，以高水平开放推动高质量发展。</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04A44EA7-E2BA-4012-993D-E52BB98DF94A}"/>
              </a:ext>
            </a:extLst>
          </p:cNvPr>
          <p:cNvPicPr>
            <a:picLocks noChangeAspect="1"/>
          </p:cNvPicPr>
          <p:nvPr/>
        </p:nvPicPr>
        <p:blipFill>
          <a:blip r:embed="rId5" cstate="print"/>
          <a:stretch>
            <a:fillRect/>
          </a:stretch>
        </p:blipFill>
        <p:spPr>
          <a:xfrm>
            <a:off x="765501" y="4445757"/>
            <a:ext cx="3021773" cy="1752843"/>
          </a:xfrm>
          <a:prstGeom prst="rect">
            <a:avLst/>
          </a:prstGeom>
        </p:spPr>
      </p:pic>
    </p:spTree>
    <p:extLst>
      <p:ext uri="{BB962C8B-B14F-4D97-AF65-F5344CB8AC3E}">
        <p14:creationId xmlns="" xmlns:p14="http://schemas.microsoft.com/office/powerpoint/2010/main" val="236978533"/>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13</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促进外商投资</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10156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加强与国际通行经贸规则对接，建设国际一流营商环境。全面放开一般制造业，扩大电信、医疗、教育、养老、新能源汽车等领域开放。有序开放银行卡清算等市场，放开外资保险经纪公司经营范围限制，放宽或取消银行、证券、基金管理、期货、金融资产管理公司等外资股比限制，统一中外资银行市场准入标准。实施境外投资者境内利润再投资递延纳税。简化外资企业设立程序，商务备案与工商登记“一口办理”。全面复制推广自贸区经验，探索建设自由贸易港，打造改革开放新高地。</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461816"/>
            <a:ext cx="7391187" cy="1747179"/>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97460"/>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80791"/>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462669"/>
            <a:ext cx="7343899" cy="1670073"/>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目前，中国制造企业走出去的多，外资进来的少，利用外资格局面临巨大的挑战。未来吸引外资的核心是中国的消费优势，当前利用外资的新优势，就是我们巨大的中高端化的国内市场。围绕补短板、促进结构调整、促进实体企业发展、促进新旧动能转换和创新动能的加速形成，新一轮的加强引进外资要服务于调结构促转型、促进经济服务化、促进新兴产业发展的更高水平的对外开放。重点领域包括高技术制造业、战略新兴产业和生产性服务业领域。</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7D3662DF-D0FD-44D0-BDDF-AB1A71CA1AF2}"/>
              </a:ext>
            </a:extLst>
          </p:cNvPr>
          <p:cNvPicPr>
            <a:picLocks noChangeAspect="1"/>
          </p:cNvPicPr>
          <p:nvPr/>
        </p:nvPicPr>
        <p:blipFill>
          <a:blip r:embed="rId5" cstate="print"/>
          <a:stretch>
            <a:fillRect/>
          </a:stretch>
        </p:blipFill>
        <p:spPr>
          <a:xfrm>
            <a:off x="8710816" y="4478485"/>
            <a:ext cx="2425151" cy="1730510"/>
          </a:xfrm>
          <a:prstGeom prst="rect">
            <a:avLst/>
          </a:prstGeom>
          <a:ln>
            <a:solidFill>
              <a:schemeClr val="tx1"/>
            </a:solidFill>
          </a:ln>
        </p:spPr>
      </p:pic>
    </p:spTree>
    <p:extLst>
      <p:ext uri="{BB962C8B-B14F-4D97-AF65-F5344CB8AC3E}">
        <p14:creationId xmlns="" xmlns:p14="http://schemas.microsoft.com/office/powerpoint/2010/main" val="138238671"/>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14</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养老金并轨</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32443" y="2694804"/>
            <a:ext cx="8861833" cy="64633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李克强在讲话中提到我国建立统一的城乡居民基本养老、医疗保险制度，实现机关事业单位和企业养老保险制度并轨。</a:t>
            </a:r>
            <a:endParaRPr kumimoji="0" lang="zh-CN" altLang="en-US"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68955"/>
            <a:ext cx="7343899" cy="1857432"/>
          </a:xfrm>
          <a:prstGeom prst="rect">
            <a:avLst/>
          </a:prstGeom>
          <a:noFill/>
        </p:spPr>
        <p:txBody>
          <a:bodyPr wrap="square" rtlCol="0">
            <a:spAutoFit/>
          </a:bodyPr>
          <a:lstStyle/>
          <a:p>
            <a:pPr lvl="0">
              <a:lnSpc>
                <a:spcPct val="150000"/>
              </a:lnSpc>
              <a:defRPr/>
            </a:pP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年国务院出台</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关于机关事业单位工作人员养老保险制度改革的决定</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，宣告存在了近</a:t>
            </a:r>
            <a:r>
              <a:rPr lang="en-US" altLang="zh-CN" sz="1300" dirty="0">
                <a:latin typeface="微软雅黑" panose="020B0503020204020204" pitchFamily="34" charset="-122"/>
                <a:ea typeface="微软雅黑" panose="020B0503020204020204" pitchFamily="34" charset="-122"/>
              </a:rPr>
              <a:t>20</a:t>
            </a:r>
            <a:r>
              <a:rPr lang="zh-CN" altLang="en-US" sz="1300" dirty="0">
                <a:latin typeface="微软雅黑" panose="020B0503020204020204" pitchFamily="34" charset="-122"/>
                <a:ea typeface="微软雅黑" panose="020B0503020204020204" pitchFamily="34" charset="-122"/>
              </a:rPr>
              <a:t>年的养老金“双轨制”走向终结。同等学历，同等职称，同等职务，同等技能，同等贡献的人因退休时的单位性质不同，退休金也不同的深层次矛盾被消除。整合城乡居民医疗保险也在行进当中。重复参保、城乡居民医保待遇不够公平等问题一直是城镇居民医保和新农合分割管理的弊病。当前，全国</a:t>
            </a:r>
            <a:r>
              <a:rPr lang="en-US" altLang="zh-CN" sz="1300" dirty="0">
                <a:latin typeface="微软雅黑" panose="020B0503020204020204" pitchFamily="34" charset="-122"/>
                <a:ea typeface="微软雅黑" panose="020B0503020204020204" pitchFamily="34" charset="-122"/>
              </a:rPr>
              <a:t>31</a:t>
            </a:r>
            <a:r>
              <a:rPr lang="zh-CN" altLang="en-US" sz="1300" dirty="0">
                <a:latin typeface="微软雅黑" panose="020B0503020204020204" pitchFamily="34" charset="-122"/>
                <a:ea typeface="微软雅黑" panose="020B0503020204020204" pitchFamily="34" charset="-122"/>
              </a:rPr>
              <a:t>个省份出台了城镇居民医保和新农合整合规划，接下来更多省份城乡居民将不再受城乡身份的限制，医保管理服务实现一体化。</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E69E3715-CFCA-43BE-B5B1-F4345CBE51F5}"/>
              </a:ext>
            </a:extLst>
          </p:cNvPr>
          <p:cNvPicPr>
            <a:picLocks noChangeAspect="1"/>
          </p:cNvPicPr>
          <p:nvPr/>
        </p:nvPicPr>
        <p:blipFill>
          <a:blip r:embed="rId5" cstate="print"/>
          <a:stretch>
            <a:fillRect/>
          </a:stretch>
        </p:blipFill>
        <p:spPr>
          <a:xfrm>
            <a:off x="1051333" y="4368102"/>
            <a:ext cx="2615121" cy="1976438"/>
          </a:xfrm>
          <a:prstGeom prst="rect">
            <a:avLst/>
          </a:prstGeom>
          <a:ln>
            <a:solidFill>
              <a:schemeClr val="tx1"/>
            </a:solidFill>
          </a:ln>
        </p:spPr>
      </p:pic>
    </p:spTree>
    <p:extLst>
      <p:ext uri="{BB962C8B-B14F-4D97-AF65-F5344CB8AC3E}">
        <p14:creationId xmlns="" xmlns:p14="http://schemas.microsoft.com/office/powerpoint/2010/main" val="1539219226"/>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15</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破除无效供给</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坚持用市场化法治化手段，严格执行环保、质量、安全等法规标准，化解过剩产能、淘汰落后产能。今年再压减钢铁产能</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3000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万吨左右，退出煤炭产能</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1.5</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亿吨左右，淘汰关停不达标的</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万千瓦以下煤电机组。加大“僵尸企业”破产清算和重整力度，做好职工安置和债务处置。加快消化粮食库存。减少无效供给要抓出新成效。</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28442"/>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28" name="文本框 27">
            <a:extLst>
              <a:ext uri="{FF2B5EF4-FFF2-40B4-BE49-F238E27FC236}">
                <a16:creationId xmlns="" xmlns:a16="http://schemas.microsoft.com/office/drawing/2014/main" id="{59105A65-8BA7-4B71-B551-3ADBBB114568}"/>
              </a:ext>
            </a:extLst>
          </p:cNvPr>
          <p:cNvSpPr txBox="1"/>
          <p:nvPr/>
        </p:nvSpPr>
        <p:spPr>
          <a:xfrm>
            <a:off x="993367" y="3664727"/>
            <a:ext cx="10205266" cy="2862322"/>
          </a:xfrm>
          <a:prstGeom prst="rect">
            <a:avLst/>
          </a:prstGeom>
          <a:noFill/>
        </p:spPr>
        <p:txBody>
          <a:bodyPr wrap="square" rtlCol="0">
            <a:spAutoFit/>
          </a:bodyPr>
          <a:lstStyle/>
          <a:p>
            <a:pPr lvl="0">
              <a:lnSpc>
                <a:spcPct val="150000"/>
              </a:lnSpc>
              <a:defRPr/>
            </a:pPr>
            <a:r>
              <a:rPr lang="zh-CN" altLang="en-US" sz="1200" dirty="0">
                <a:latin typeface="微软雅黑" panose="020B0503020204020204" pitchFamily="34" charset="-122"/>
                <a:ea typeface="微软雅黑" panose="020B0503020204020204" pitchFamily="34" charset="-122"/>
              </a:rPr>
              <a:t>当去产能行动推进到</a:t>
            </a:r>
            <a:r>
              <a:rPr lang="en-US" altLang="zh-CN" sz="1200" dirty="0">
                <a:latin typeface="微软雅黑" panose="020B0503020204020204" pitchFamily="34" charset="-122"/>
                <a:ea typeface="微软雅黑" panose="020B0503020204020204" pitchFamily="34" charset="-122"/>
              </a:rPr>
              <a:t>2018</a:t>
            </a:r>
            <a:r>
              <a:rPr lang="zh-CN" altLang="en-US" sz="1200" dirty="0">
                <a:latin typeface="微软雅黑" panose="020B0503020204020204" pitchFamily="34" charset="-122"/>
                <a:ea typeface="微软雅黑" panose="020B0503020204020204" pitchFamily="34" charset="-122"/>
              </a:rPr>
              <a:t>年，“无效供给”成为了本年度新的关键词。根据政府工作报告的这份表述，今年去产能的主要任务包括了三个方面的内容：钢铁、煤炭、煤电机组压减、退出和淘汰的数字分别给出了</a:t>
            </a:r>
            <a:r>
              <a:rPr lang="en-US" altLang="zh-CN" sz="1200" dirty="0">
                <a:latin typeface="微软雅黑" panose="020B0503020204020204" pitchFamily="34" charset="-122"/>
                <a:ea typeface="微软雅黑" panose="020B0503020204020204" pitchFamily="34" charset="-122"/>
              </a:rPr>
              <a:t>3000</a:t>
            </a:r>
            <a:r>
              <a:rPr lang="zh-CN" altLang="en-US" sz="1200" dirty="0">
                <a:latin typeface="微软雅黑" panose="020B0503020204020204" pitchFamily="34" charset="-122"/>
                <a:ea typeface="微软雅黑" panose="020B0503020204020204" pitchFamily="34" charset="-122"/>
              </a:rPr>
              <a:t>万吨、</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亿吨、所有不达标的</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万千瓦以下的任务和标准；继续处理“僵尸企业”；消化粮食库存。和上一年政府工作报告中定下的目标任务相比，钢铁减少了</a:t>
            </a:r>
            <a:r>
              <a:rPr lang="en-US" altLang="zh-CN" sz="1200" dirty="0">
                <a:latin typeface="微软雅黑" panose="020B0503020204020204" pitchFamily="34" charset="-122"/>
                <a:ea typeface="微软雅黑" panose="020B0503020204020204" pitchFamily="34" charset="-122"/>
              </a:rPr>
              <a:t>2000</a:t>
            </a:r>
            <a:r>
              <a:rPr lang="zh-CN" altLang="en-US" sz="1200" dirty="0">
                <a:latin typeface="微软雅黑" panose="020B0503020204020204" pitchFamily="34" charset="-122"/>
                <a:ea typeface="微软雅黑" panose="020B0503020204020204" pitchFamily="34" charset="-122"/>
              </a:rPr>
              <a:t>万吨，煤炭持平，煤电的淘汰标准则更加明确。</a:t>
            </a:r>
          </a:p>
          <a:p>
            <a:pPr lvl="0">
              <a:lnSpc>
                <a:spcPct val="150000"/>
              </a:lnSpc>
              <a:defRPr/>
            </a:pPr>
            <a:r>
              <a:rPr lang="zh-CN" altLang="en-US" sz="1200" dirty="0">
                <a:latin typeface="微软雅黑" panose="020B0503020204020204" pitchFamily="34" charset="-122"/>
                <a:ea typeface="微软雅黑" panose="020B0503020204020204" pitchFamily="34" charset="-122"/>
              </a:rPr>
              <a:t>值得注意的是，</a:t>
            </a:r>
            <a:r>
              <a:rPr lang="en-US" altLang="zh-CN" sz="1200" dirty="0">
                <a:latin typeface="微软雅黑" panose="020B0503020204020204" pitchFamily="34" charset="-122"/>
                <a:ea typeface="微软雅黑" panose="020B0503020204020204" pitchFamily="34" charset="-122"/>
              </a:rPr>
              <a:t>2017</a:t>
            </a:r>
            <a:r>
              <a:rPr lang="zh-CN" altLang="en-US" sz="1200" dirty="0">
                <a:latin typeface="微软雅黑" panose="020B0503020204020204" pitchFamily="34" charset="-122"/>
                <a:ea typeface="微软雅黑" panose="020B0503020204020204" pitchFamily="34" charset="-122"/>
              </a:rPr>
              <a:t>年年终工信部相关司局对于下一年的重点工作思路介绍中表示，</a:t>
            </a:r>
            <a:r>
              <a:rPr lang="en-US" altLang="zh-CN" sz="1200" dirty="0">
                <a:latin typeface="微软雅黑" panose="020B0503020204020204" pitchFamily="34" charset="-122"/>
                <a:ea typeface="微软雅黑" panose="020B0503020204020204" pitchFamily="34" charset="-122"/>
              </a:rPr>
              <a:t>2018</a:t>
            </a:r>
            <a:r>
              <a:rPr lang="zh-CN" altLang="en-US" sz="1200" dirty="0">
                <a:latin typeface="微软雅黑" panose="020B0503020204020204" pitchFamily="34" charset="-122"/>
                <a:ea typeface="微软雅黑" panose="020B0503020204020204" pitchFamily="34" charset="-122"/>
              </a:rPr>
              <a:t>年将“指导督促相关省份以处置“僵尸”企业、去除低效产能、关停不符合布局规划产能为重点，切实将钢铁去产能任务落实到位，妥善做好职工安置和债务处置工作。”</a:t>
            </a:r>
            <a:r>
              <a:rPr lang="en-US" altLang="zh-CN" sz="1200" dirty="0">
                <a:latin typeface="微软雅黑" panose="020B0503020204020204" pitchFamily="34" charset="-122"/>
                <a:ea typeface="微软雅黑" panose="020B0503020204020204" pitchFamily="34" charset="-122"/>
              </a:rPr>
              <a:t>2018</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日，主管钢铁去产能工作的原材料工业司在工信部网站又发表题为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深化供给侧结构性改革开创中国钢铁工业高质量发展的新局面</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的文章，再次提及“低效产能”，表示将“督促地方以处置僵尸企业为抓手，坚定不移去除低效产能。”</a:t>
            </a:r>
          </a:p>
          <a:p>
            <a:pPr lvl="0">
              <a:lnSpc>
                <a:spcPct val="150000"/>
              </a:lnSpc>
              <a:defRPr/>
            </a:pPr>
            <a:r>
              <a:rPr lang="zh-CN" altLang="en-US" sz="1200" dirty="0">
                <a:latin typeface="微软雅黑" panose="020B0503020204020204" pitchFamily="34" charset="-122"/>
                <a:ea typeface="微软雅黑" panose="020B0503020204020204" pitchFamily="34" charset="-122"/>
              </a:rPr>
              <a:t>此次政府工作报告中使用的“无效供给”和上述主管部门数次提及的“低效产能”是何关系，“低效产能”的标准是什么，目前尚未见到官方做出明确的解释。不过，可以肯定的是，“无效供给”和“低效产能”强调的是“无效”或“低效”，这不同于此前“地条钢”被定性的“违法产能”。能够推断，在去产能次序上，继过去两年全面清理了“违法产能”之后，</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无效供给</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及“低效产能”正式进入主管部门的视野。</a:t>
            </a:r>
          </a:p>
        </p:txBody>
      </p:sp>
    </p:spTree>
    <p:extLst>
      <p:ext uri="{BB962C8B-B14F-4D97-AF65-F5344CB8AC3E}">
        <p14:creationId xmlns="" xmlns:p14="http://schemas.microsoft.com/office/powerpoint/2010/main" val="3560657160"/>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16</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网络提速降费</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73866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加大网络提速降费力度，实现高速宽带城乡全覆盖，扩大公共场所免费上网范围，明显降低家庭宽带、企业宽带和专线使用费，取消流量“漫游”费，移动网络流量资费年内至少降低</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，让群众和企业切实受益，为数字中国建设加油助力。</a:t>
            </a: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28442"/>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28" name="文本框 27">
            <a:extLst>
              <a:ext uri="{FF2B5EF4-FFF2-40B4-BE49-F238E27FC236}">
                <a16:creationId xmlns="" xmlns:a16="http://schemas.microsoft.com/office/drawing/2014/main" id="{59105A65-8BA7-4B71-B551-3ADBBB114568}"/>
              </a:ext>
            </a:extLst>
          </p:cNvPr>
          <p:cNvSpPr txBox="1"/>
          <p:nvPr/>
        </p:nvSpPr>
        <p:spPr>
          <a:xfrm>
            <a:off x="993367" y="3737287"/>
            <a:ext cx="10205266" cy="2552686"/>
          </a:xfrm>
          <a:prstGeom prst="rect">
            <a:avLst/>
          </a:prstGeom>
          <a:noFill/>
        </p:spPr>
        <p:txBody>
          <a:bodyPr wrap="square" rtlCol="0">
            <a:spAutoFit/>
          </a:bodyPr>
          <a:lstStyle/>
          <a:p>
            <a:pPr lvl="0">
              <a:lnSpc>
                <a:spcPct val="150000"/>
              </a:lnSpc>
              <a:defRPr/>
            </a:pPr>
            <a:r>
              <a:rPr lang="zh-CN" altLang="en-US" sz="1200" dirty="0">
                <a:latin typeface="微软雅黑" panose="020B0503020204020204" pitchFamily="34" charset="-122"/>
                <a:ea typeface="微软雅黑" panose="020B0503020204020204" pitchFamily="34" charset="-122"/>
              </a:rPr>
              <a:t>伴随着</a:t>
            </a:r>
            <a:r>
              <a:rPr lang="en-US" altLang="zh-CN" sz="1200" dirty="0">
                <a:latin typeface="微软雅黑" panose="020B0503020204020204" pitchFamily="34" charset="-122"/>
                <a:ea typeface="微软雅黑" panose="020B0503020204020204" pitchFamily="34" charset="-122"/>
              </a:rPr>
              <a:t>4G</a:t>
            </a:r>
            <a:r>
              <a:rPr lang="zh-CN" altLang="en-US" sz="1200" dirty="0">
                <a:latin typeface="微软雅黑" panose="020B0503020204020204" pitchFamily="34" charset="-122"/>
                <a:ea typeface="微软雅黑" panose="020B0503020204020204" pitchFamily="34" charset="-122"/>
              </a:rPr>
              <a:t>手机在中国的全面普及，移动通信早已从过去的语音通话时代步入了流量时代，上网成为人们在移动通信上的最大消费项。过去一年，国内移动互联网接入流量消费同比增长</a:t>
            </a:r>
            <a:r>
              <a:rPr lang="en-US" altLang="zh-CN" sz="1200" dirty="0">
                <a:latin typeface="微软雅黑" panose="020B0503020204020204" pitchFamily="34" charset="-122"/>
                <a:ea typeface="微软雅黑" panose="020B0503020204020204" pitchFamily="34" charset="-122"/>
              </a:rPr>
              <a:t>162.7%</a:t>
            </a:r>
            <a:r>
              <a:rPr lang="zh-CN" altLang="en-US" sz="1200" dirty="0">
                <a:latin typeface="微软雅黑" panose="020B0503020204020204" pitchFamily="34" charset="-122"/>
                <a:ea typeface="微软雅黑" panose="020B0503020204020204" pitchFamily="34" charset="-122"/>
              </a:rPr>
              <a:t>，平均每个手机用户一个月消费</a:t>
            </a:r>
            <a:r>
              <a:rPr lang="en-US" altLang="zh-CN" sz="1200" dirty="0">
                <a:latin typeface="微软雅黑" panose="020B0503020204020204" pitchFamily="34" charset="-122"/>
                <a:ea typeface="微软雅黑" panose="020B0503020204020204" pitchFamily="34" charset="-122"/>
              </a:rPr>
              <a:t>1775MB</a:t>
            </a:r>
            <a:r>
              <a:rPr lang="zh-CN" altLang="en-US" sz="1200" dirty="0">
                <a:latin typeface="微软雅黑" panose="020B0503020204020204" pitchFamily="34" charset="-122"/>
                <a:ea typeface="微软雅黑" panose="020B0503020204020204" pitchFamily="34" charset="-122"/>
              </a:rPr>
              <a:t>的流量，是上年的</a:t>
            </a:r>
            <a:r>
              <a:rPr lang="en-US" altLang="zh-CN" sz="1200" dirty="0">
                <a:latin typeface="微软雅黑" panose="020B0503020204020204" pitchFamily="34" charset="-122"/>
                <a:ea typeface="微软雅黑" panose="020B0503020204020204" pitchFamily="34" charset="-122"/>
              </a:rPr>
              <a:t>2.3</a:t>
            </a:r>
            <a:r>
              <a:rPr lang="zh-CN" altLang="en-US" sz="1200" dirty="0">
                <a:latin typeface="微软雅黑" panose="020B0503020204020204" pitchFamily="34" charset="-122"/>
                <a:ea typeface="微软雅黑" panose="020B0503020204020204" pitchFamily="34" charset="-122"/>
              </a:rPr>
              <a:t>倍。与此同时，这一年国内移动数据及互联网业务收入对电信业务收入增长贡献率达到</a:t>
            </a:r>
            <a:r>
              <a:rPr lang="en-US" altLang="zh-CN" sz="1200" dirty="0">
                <a:latin typeface="微软雅黑" panose="020B0503020204020204" pitchFamily="34" charset="-122"/>
                <a:ea typeface="微软雅黑" panose="020B0503020204020204" pitchFamily="34" charset="-122"/>
              </a:rPr>
              <a:t>150%</a:t>
            </a:r>
            <a:r>
              <a:rPr lang="zh-CN" altLang="en-US" sz="1200" dirty="0">
                <a:latin typeface="微软雅黑" panose="020B0503020204020204" pitchFamily="34" charset="-122"/>
                <a:ea typeface="微软雅黑" panose="020B0503020204020204" pitchFamily="34" charset="-122"/>
              </a:rPr>
              <a:t>以上。</a:t>
            </a:r>
          </a:p>
          <a:p>
            <a:pPr lvl="0">
              <a:lnSpc>
                <a:spcPct val="150000"/>
              </a:lnSpc>
              <a:defRPr/>
            </a:pPr>
            <a:r>
              <a:rPr lang="en-US" altLang="zh-CN" sz="1200" dirty="0">
                <a:latin typeface="微软雅黑" panose="020B0503020204020204" pitchFamily="34" charset="-122"/>
                <a:ea typeface="微软雅黑" panose="020B0503020204020204" pitchFamily="34" charset="-122"/>
              </a:rPr>
              <a:t>2017</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9</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中国移动、中国电信、中国联通三大电信运营商全面取消了手机国内长途和漫游费。这意味着，从那一天起，国内手机通话资费不再区分本地和外地长途。当年年底，国家工信部在总结移动通信“提速降费”方面的工作时指出，</a:t>
            </a:r>
            <a:r>
              <a:rPr lang="en-US" altLang="zh-CN" sz="1200" dirty="0">
                <a:latin typeface="微软雅黑" panose="020B0503020204020204" pitchFamily="34" charset="-122"/>
                <a:ea typeface="微软雅黑" panose="020B0503020204020204" pitchFamily="34" charset="-122"/>
              </a:rPr>
              <a:t>2017</a:t>
            </a:r>
            <a:r>
              <a:rPr lang="zh-CN" altLang="en-US" sz="1200" dirty="0">
                <a:latin typeface="微软雅黑" panose="020B0503020204020204" pitchFamily="34" charset="-122"/>
                <a:ea typeface="微软雅黑" panose="020B0503020204020204" pitchFamily="34" charset="-122"/>
              </a:rPr>
              <a:t>年超前完成了全面取消手机国内长途和漫游费，降低中小企业互联网专线资费和国际长途电话资费等</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政府工作报告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确定的年度任务。但对于降低上网资费，才是近年群众更加迫切的呼声。业内观察人士认为，电信运营商降低资费的三大动力，第一个是技术的进步，第二个是竞争，第三个是政府的压力。</a:t>
            </a:r>
          </a:p>
          <a:p>
            <a:pPr lvl="0">
              <a:lnSpc>
                <a:spcPct val="150000"/>
              </a:lnSpc>
              <a:defRPr/>
            </a:pPr>
            <a:r>
              <a:rPr lang="en-US" altLang="zh-CN" sz="1200" dirty="0">
                <a:latin typeface="微软雅黑" panose="020B0503020204020204" pitchFamily="34" charset="-122"/>
                <a:ea typeface="微软雅黑" panose="020B0503020204020204" pitchFamily="34" charset="-122"/>
              </a:rPr>
              <a:t>2018</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日，在国家发改委的宏观经济运行情况发布会上，新闻发言人曾就清理规范涉企收费时表示：“将督促基础电信企业降低流量资费和中小企业专线标准资费，以及国际港澳台漫游资费。”到今年的政府工作报告，这一惠民政策终于落下石锤。</a:t>
            </a:r>
          </a:p>
        </p:txBody>
      </p:sp>
    </p:spTree>
    <p:extLst>
      <p:ext uri="{BB962C8B-B14F-4D97-AF65-F5344CB8AC3E}">
        <p14:creationId xmlns="" xmlns:p14="http://schemas.microsoft.com/office/powerpoint/2010/main" val="633526592"/>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17</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医保支付异地就医</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89069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深化养老保险制度改革，建立企业职工基本养老保险基金中央调剂制度。深化公立医院综合改革，协调推进医疗价格、人事薪酬、药品流通、医保支付改革，提高医疗卫生服务质量，下大力气解决群众看病就医难题。深入推进教育、文化、体育等改革，充分释放社会领域巨大发展潜力。</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993238"/>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医疗、医保、医药这“三驾马车”的联动改革，依旧在完善当中。</a:t>
            </a:r>
          </a:p>
          <a:p>
            <a:pPr lvl="0">
              <a:lnSpc>
                <a:spcPct val="150000"/>
              </a:lnSpc>
              <a:defRPr/>
            </a:pPr>
            <a:r>
              <a:rPr lang="zh-CN" altLang="en-US" sz="1400" dirty="0">
                <a:latin typeface="微软雅黑" panose="020B0503020204020204" pitchFamily="34" charset="-122"/>
                <a:ea typeface="微软雅黑" panose="020B0503020204020204" pitchFamily="34" charset="-122"/>
              </a:rPr>
              <a:t>过去几年来，持续“实施医疗、医保、医药联动改革，全面推开公立医院综合改革，取消长期实行的药品加成政策，药品医疗器械审批制度改革取得突破。不过，值得注意的是，由于利益分割上的均衡博弈，目前推行异地就医即时报销有时仍会遇阻。问题的焦点是要厘清“利益的分割”。如何在一种新的制度安排下，消解地方政府、投保单位和投保人之间的利益冲突，从而同时提高他们对设计安排的支持，将是关键中的关键。</a:t>
            </a:r>
          </a:p>
        </p:txBody>
      </p:sp>
      <p:pic>
        <p:nvPicPr>
          <p:cNvPr id="2" name="图片 1">
            <a:extLst>
              <a:ext uri="{FF2B5EF4-FFF2-40B4-BE49-F238E27FC236}">
                <a16:creationId xmlns="" xmlns:a16="http://schemas.microsoft.com/office/drawing/2014/main" id="{91E255B4-8B0B-462B-998C-7AA677CDDC7E}"/>
              </a:ext>
            </a:extLst>
          </p:cNvPr>
          <p:cNvPicPr>
            <a:picLocks noChangeAspect="1"/>
          </p:cNvPicPr>
          <p:nvPr/>
        </p:nvPicPr>
        <p:blipFill>
          <a:blip r:embed="rId5" cstate="print"/>
          <a:stretch>
            <a:fillRect/>
          </a:stretch>
        </p:blipFill>
        <p:spPr>
          <a:xfrm>
            <a:off x="8522088" y="4412207"/>
            <a:ext cx="2857112" cy="1921687"/>
          </a:xfrm>
          <a:prstGeom prst="rect">
            <a:avLst/>
          </a:prstGeom>
          <a:ln>
            <a:solidFill>
              <a:schemeClr val="tx1"/>
            </a:solidFill>
          </a:ln>
        </p:spPr>
      </p:pic>
    </p:spTree>
    <p:extLst>
      <p:ext uri="{BB962C8B-B14F-4D97-AF65-F5344CB8AC3E}">
        <p14:creationId xmlns="" xmlns:p14="http://schemas.microsoft.com/office/powerpoint/2010/main" val="2913140405"/>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01</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乡村振兴战略</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10156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实施乡村振兴战略，科学制定规划，健全城乡融合发展体制机制，依靠改革创新壮大乡村发展新动能。推进农业供给侧结构性改革。促进农林牧渔业和种业创新发展，加快建设现代农业产业园和特色农产品优势区，稳定和优化粮食生产。新增高标准农田</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8000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万亩以上、高效节水灌溉面积</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万亩。培育新型经营主体，加强面向小农户的社会化服务。发展“互联网</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农业”，多渠道增加农民收入，促进农村一二三产业融合发展。</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993238"/>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继十九大提出，一号文件全面部署之后，乡村振兴战略被写入政府工作报告。</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的中央一号文件对乡村振兴战略做出了系统性的部署，本次政府工作报告的重申，无疑再次加重了这一战略的分量。从新农村建设，到乡村振兴，战略的调整，意味着中国农村发展面临的矛盾转变，寻求高质量的发展已经迫在眉睫。李克强总理提到，脱贫攻坚任务艰巨，农业基础仍然薄弱，城乡区域发展和收入分配差距依然较大。这是政府报告对乡村短板问题的总概括，也是未来乡村战略需要解决的课题。</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31" name="图片 30">
            <a:extLst>
              <a:ext uri="{FF2B5EF4-FFF2-40B4-BE49-F238E27FC236}">
                <a16:creationId xmlns="" xmlns:a16="http://schemas.microsoft.com/office/drawing/2014/main" id="{8B0E4506-D237-47B8-A52B-88ACE03B371C}"/>
              </a:ext>
            </a:extLst>
          </p:cNvPr>
          <p:cNvPicPr>
            <a:picLocks noChangeAspect="1"/>
          </p:cNvPicPr>
          <p:nvPr/>
        </p:nvPicPr>
        <p:blipFill>
          <a:blip r:embed="rId5" cstate="print"/>
          <a:stretch>
            <a:fillRect/>
          </a:stretch>
        </p:blipFill>
        <p:spPr>
          <a:xfrm>
            <a:off x="8656604" y="4404792"/>
            <a:ext cx="2542029" cy="1976438"/>
          </a:xfrm>
          <a:prstGeom prst="rect">
            <a:avLst/>
          </a:prstGeom>
        </p:spPr>
      </p:pic>
    </p:spTree>
    <p:extLst>
      <p:ext uri="{BB962C8B-B14F-4D97-AF65-F5344CB8AC3E}">
        <p14:creationId xmlns="" xmlns:p14="http://schemas.microsoft.com/office/powerpoint/2010/main" val="2268482991"/>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18</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6272070"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赤字率拟按</a:t>
            </a:r>
            <a:r>
              <a:rPr lang="en-US" altLang="zh-CN" sz="2133" b="1" dirty="0">
                <a:solidFill>
                  <a:prstClr val="white"/>
                </a:solidFill>
                <a:latin typeface="微软雅黑" panose="020B0503020204020204" pitchFamily="34" charset="-122"/>
                <a:ea typeface="微软雅黑" panose="020B0503020204020204" pitchFamily="34" charset="-122"/>
              </a:rPr>
              <a:t>2.6%</a:t>
            </a:r>
            <a:r>
              <a:rPr lang="zh-CN" altLang="en-US" sz="2133" b="1" dirty="0">
                <a:solidFill>
                  <a:prstClr val="white"/>
                </a:solidFill>
                <a:latin typeface="微软雅黑" panose="020B0503020204020204" pitchFamily="34" charset="-122"/>
                <a:ea typeface="微软雅黑" panose="020B0503020204020204" pitchFamily="34" charset="-122"/>
              </a:rPr>
              <a:t>安排，积极的财政政策取向不变</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32443" y="2331173"/>
            <a:ext cx="8861833" cy="181588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积极的财政政策取向不变，要聚力增效。今年赤字率拟按</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2.6%</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安排，比去年预算低</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0.4</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个百分点；财政赤字</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2.38</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万亿元，其中中央财政赤字</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1.55</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万亿元，地方财政赤字</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8300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亿元。调低赤字率，主要是我国经济稳中向好、财政增收有基础，也为宏观调控留下更多政策空间。今年全国财政支出</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21</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万亿元，支出规模进一步加大。中央对地方一般性转移支付增长</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10.9%</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增强地方特别是中西部地区财力。优化财政支出结构，提高财政支出的公共性、普惠性，加大对三大攻坚战的支持，更多向创新驱动、“三农”、民生等领域倾斜。当前财政状况出现好转，各级政府仍要坚持过紧日子，执守简朴、力戒浮华，严控一般性支出，把宝贵的资金更多用于为发展增添后劲、为民生雪中送炭。</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73104" y="4221780"/>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35612" y="4925155"/>
            <a:ext cx="7391187" cy="1009441"/>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09046" y="436079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31086" y="434413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82899" y="4926008"/>
            <a:ext cx="7343899" cy="957185"/>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赤字率降为</a:t>
            </a:r>
            <a:r>
              <a:rPr lang="en-US" altLang="zh-CN" sz="1300" dirty="0">
                <a:latin typeface="微软雅黑" panose="020B0503020204020204" pitchFamily="34" charset="-122"/>
                <a:ea typeface="微软雅黑" panose="020B0503020204020204" pitchFamily="34" charset="-122"/>
              </a:rPr>
              <a:t>2.6%</a:t>
            </a:r>
            <a:r>
              <a:rPr lang="zh-CN" altLang="en-US" sz="1300" dirty="0">
                <a:latin typeface="微软雅黑" panose="020B0503020204020204" pitchFamily="34" charset="-122"/>
                <a:ea typeface="微软雅黑" panose="020B0503020204020204" pitchFamily="34" charset="-122"/>
              </a:rPr>
              <a:t>，有利于防范系统性风险，有利于加强地方债务管理，其次一直在推进的财政事权与支出责任改革今年又要向前推进，地方政府的事权也会随之变化，支出结构也会随之变化，在降低赤字率的同时不断的减税，降低企业非税负担，保证了积极财政政策的稳定性。</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867FDFEC-EE6C-4B39-94E2-382EE3CAB38D}"/>
              </a:ext>
            </a:extLst>
          </p:cNvPr>
          <p:cNvPicPr>
            <a:picLocks noChangeAspect="1"/>
          </p:cNvPicPr>
          <p:nvPr/>
        </p:nvPicPr>
        <p:blipFill>
          <a:blip r:embed="rId5" cstate="print"/>
          <a:stretch>
            <a:fillRect/>
          </a:stretch>
        </p:blipFill>
        <p:spPr>
          <a:xfrm>
            <a:off x="1414868" y="4473575"/>
            <a:ext cx="1604974" cy="1704987"/>
          </a:xfrm>
          <a:prstGeom prst="rect">
            <a:avLst/>
          </a:prstGeom>
        </p:spPr>
      </p:pic>
    </p:spTree>
    <p:extLst>
      <p:ext uri="{BB962C8B-B14F-4D97-AF65-F5344CB8AC3E}">
        <p14:creationId xmlns="" xmlns:p14="http://schemas.microsoft.com/office/powerpoint/2010/main" val="421076824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19</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减轻企业税负</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10156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进一步减轻企业税负。改革完善增值税，按照三档并两档方向调整税率水平，重点降低制造业、交通运输等行业税率，提高小规模纳税人年销售额标准。大幅扩展享受减半征收所得税优惠政策的小微企业范围。大幅提高企业新购入仪器设备税前扣除上限。实施企业境外所得综合抵免政策。扩大物流企业仓储用地税收优惠范围。继续实施企业重组土地增值税、契税等到期优惠政策。全年再为企业和个人减税</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8000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多亿元，促进实体经济转型升级，着力激发市场活力和社会创造力。</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509105"/>
            <a:ext cx="7391187" cy="1439204"/>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94474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92808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509958"/>
            <a:ext cx="7343899" cy="1319977"/>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减税是积极财政的一个方式，减轻企业税负保持了积极的财政政策，同时给企业让出了足够的空间进行发展，这些年中国政府一直在不断的减税，从营改增，到高科技，到固定资产折旧等等，今年有针对性的对制造业降低税负，有利于实体经济的转型发展。</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7114068E-CBA9-486E-AB7A-AFD0F5AEA6CA}"/>
              </a:ext>
            </a:extLst>
          </p:cNvPr>
          <p:cNvPicPr>
            <a:picLocks noChangeAspect="1"/>
          </p:cNvPicPr>
          <p:nvPr/>
        </p:nvPicPr>
        <p:blipFill>
          <a:blip r:embed="rId5" cstate="print"/>
          <a:stretch>
            <a:fillRect/>
          </a:stretch>
        </p:blipFill>
        <p:spPr>
          <a:xfrm>
            <a:off x="8836583" y="4409551"/>
            <a:ext cx="2109803" cy="1638312"/>
          </a:xfrm>
          <a:prstGeom prst="rect">
            <a:avLst/>
          </a:prstGeom>
        </p:spPr>
      </p:pic>
    </p:spTree>
    <p:extLst>
      <p:ext uri="{BB962C8B-B14F-4D97-AF65-F5344CB8AC3E}">
        <p14:creationId xmlns="" xmlns:p14="http://schemas.microsoft.com/office/powerpoint/2010/main" val="1356221167"/>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20</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科技投入向民生倾斜</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加快国家创新体系建设，强化基础研究和应用基础研究，启动一批科技创新重大项目，高标准建设国家实验室，鼓励企业牵头实施重大科技项目，支持科研院所、高校与企业融通创新，加快创新科技成果转化应用，国家科技投入要向民生领域倾斜，加强雾霾治理、癌症等重大疾病防治攻关，使科技更好造福人民。</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9" y="4312061"/>
            <a:ext cx="7343899" cy="2032479"/>
          </a:xfrm>
          <a:prstGeom prst="rect">
            <a:avLst/>
          </a:prstGeom>
          <a:noFill/>
        </p:spPr>
        <p:txBody>
          <a:bodyPr wrap="square" rtlCol="0">
            <a:spAutoFit/>
          </a:bodyPr>
          <a:lstStyle/>
          <a:p>
            <a:pPr lvl="0">
              <a:lnSpc>
                <a:spcPct val="200000"/>
              </a:lnSpc>
              <a:defRPr/>
            </a:pPr>
            <a:r>
              <a:rPr lang="zh-CN" altLang="en-US" sz="1300" dirty="0">
                <a:latin typeface="微软雅黑" panose="020B0503020204020204" pitchFamily="34" charset="-122"/>
                <a:ea typeface="微软雅黑" panose="020B0503020204020204" pitchFamily="34" charset="-122"/>
              </a:rPr>
              <a:t>“科技惠民”、“民生科技”是近年来频繁被提及的两个词汇，比如今年全国科技工作会议中，科技部部长万钢提出新时代科技创新工作的历史使命之一即为“坚持以人民为中心的发展思想，紧扣社会主要矛盾变化，大力推进科技惠民，切实增强人民群众获得感幸福感”</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可以预想，在未来一段时间中，大量的科研经费将会直接投入到这些可以“增强人民群众获得感、幸福感”的领域中，比如医疗、环保等领域。</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4A1BFF26-9CE1-4AE7-AC4B-1F0F298F7036}"/>
              </a:ext>
            </a:extLst>
          </p:cNvPr>
          <p:cNvPicPr>
            <a:picLocks noChangeAspect="1"/>
          </p:cNvPicPr>
          <p:nvPr/>
        </p:nvPicPr>
        <p:blipFill rotWithShape="1">
          <a:blip r:embed="rId5" cstate="print"/>
          <a:srcRect l="32045" r="2524"/>
          <a:stretch/>
        </p:blipFill>
        <p:spPr>
          <a:xfrm>
            <a:off x="1051332" y="4384771"/>
            <a:ext cx="2659909" cy="1976438"/>
          </a:xfrm>
          <a:prstGeom prst="rect">
            <a:avLst/>
          </a:prstGeom>
        </p:spPr>
      </p:pic>
    </p:spTree>
    <p:extLst>
      <p:ext uri="{BB962C8B-B14F-4D97-AF65-F5344CB8AC3E}">
        <p14:creationId xmlns="" xmlns:p14="http://schemas.microsoft.com/office/powerpoint/2010/main" val="1612293457"/>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21</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民资进得来、能发展</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12491"/>
            <a:ext cx="8861833" cy="116769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今年要完成铁路投资</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7320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亿元、公路水路投资</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1.8</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万亿元左右，水利在建投资规模达到</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万亿元，重大基础设施建设继续向中西部倾斜。实施新一轮重大技术改造升级工程。中央预算内投资安排</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5376</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亿元，比去年增加</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亿。落实鼓励民间投资政策措施，在铁路、民航、油气、电信等领域推出一批有吸引力的项目，务必使民资进得来、能发展。</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473575"/>
            <a:ext cx="7391187" cy="1802061"/>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90921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9255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474428"/>
            <a:ext cx="7343899" cy="1670073"/>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此前中国民间投资下滑的趋势多次获得政策层的关注，一系列旨在推动民间投资的政策不断出台，同时，一系列领域也开始向民资开放。比如在</a:t>
            </a:r>
            <a:r>
              <a:rPr lang="en-US" altLang="zh-CN" sz="1400" dirty="0">
                <a:latin typeface="微软雅黑" panose="020B0503020204020204" pitchFamily="34" charset="-122"/>
                <a:ea typeface="微软雅黑" panose="020B0503020204020204" pitchFamily="34" charset="-122"/>
              </a:rPr>
              <a:t>2017</a:t>
            </a:r>
            <a:r>
              <a:rPr lang="zh-CN" altLang="en-US" sz="1400" dirty="0">
                <a:latin typeface="微软雅黑" panose="020B0503020204020204" pitchFamily="34" charset="-122"/>
                <a:ea typeface="微软雅黑" panose="020B0503020204020204" pitchFamily="34" charset="-122"/>
              </a:rPr>
              <a:t>年即落地了中国第一条民资控股的高速铁路。但值得关注的是，垄断领域的开放从来都不是一蹴而就的，“民资进的来”还只是第一步，要如何让民资在这些领域发挥作用，获得回报，实现共赢仍然要经过不断的摸索和尝试。</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C2C06F10-E116-4D41-B003-0FB72FCF5AB3}"/>
              </a:ext>
            </a:extLst>
          </p:cNvPr>
          <p:cNvPicPr>
            <a:picLocks noChangeAspect="1"/>
          </p:cNvPicPr>
          <p:nvPr/>
        </p:nvPicPr>
        <p:blipFill>
          <a:blip r:embed="rId5" cstate="print"/>
          <a:stretch>
            <a:fillRect/>
          </a:stretch>
        </p:blipFill>
        <p:spPr>
          <a:xfrm>
            <a:off x="8552330" y="4473574"/>
            <a:ext cx="2768814" cy="1802061"/>
          </a:xfrm>
          <a:prstGeom prst="rect">
            <a:avLst/>
          </a:prstGeom>
        </p:spPr>
      </p:pic>
    </p:spTree>
    <p:extLst>
      <p:ext uri="{BB962C8B-B14F-4D97-AF65-F5344CB8AC3E}">
        <p14:creationId xmlns="" xmlns:p14="http://schemas.microsoft.com/office/powerpoint/2010/main" val="2216762530"/>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22</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大气、水、土壤污染防治</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五年来，生态环境状况逐步好转。制定实施大气、水、土壤污染防治三个“十条”并取得扎实成效。单位国内生产总值能耗、水耗均下降</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以上，主要污染物排放量持续下降，重点城市重污染天数减少一半，森林面积增加</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1.63</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亿亩，沙化土地面积年均缩减近</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2000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平方公里，绿色发展呈现可喜局面。</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18156"/>
            <a:ext cx="7343899" cy="2032479"/>
          </a:xfrm>
          <a:prstGeom prst="rect">
            <a:avLst/>
          </a:prstGeom>
          <a:noFill/>
        </p:spPr>
        <p:txBody>
          <a:bodyPr wrap="square" rtlCol="0">
            <a:spAutoFit/>
          </a:bodyPr>
          <a:lstStyle/>
          <a:p>
            <a:pPr lvl="0">
              <a:lnSpc>
                <a:spcPct val="200000"/>
              </a:lnSpc>
              <a:defRPr/>
            </a:pPr>
            <a:r>
              <a:rPr lang="zh-CN" altLang="en-US" sz="1300" dirty="0">
                <a:latin typeface="微软雅黑" panose="020B0503020204020204" pitchFamily="34" charset="-122"/>
                <a:ea typeface="微软雅黑" panose="020B0503020204020204" pitchFamily="34" charset="-122"/>
              </a:rPr>
              <a:t>过去五年，中国环保执法力度大大升级，环境改善成效明显，</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年底，首个针对环境突出问题开展综合治理的行动计划</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大气污染防治行动计划</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（简称“大气十条”）所确定的各项任务指标已全面完成。</a:t>
            </a:r>
            <a:r>
              <a:rPr lang="en-US" altLang="zh-CN" sz="1300" dirty="0">
                <a:latin typeface="微软雅黑" panose="020B0503020204020204" pitchFamily="34" charset="-122"/>
                <a:ea typeface="微软雅黑" panose="020B0503020204020204" pitchFamily="34" charset="-122"/>
              </a:rPr>
              <a:t>2018</a:t>
            </a:r>
            <a:r>
              <a:rPr lang="zh-CN" altLang="en-US" sz="1300" dirty="0">
                <a:latin typeface="微软雅黑" panose="020B0503020204020204" pitchFamily="34" charset="-122"/>
                <a:ea typeface="微软雅黑" panose="020B0503020204020204" pitchFamily="34" charset="-122"/>
              </a:rPr>
              <a:t>年环保部将在巩固已有成果的基础上，继续保持环境执法高压态势，更加突出和深化大气、水、土壤三大领域污染治理。同时，着力开展清水行动，扎实推进净土行动，制定</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土壤污染防治法</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，深入推进环保领域改革。</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150747E0-E9D5-40F0-B91D-B7582C9DB71D}"/>
              </a:ext>
            </a:extLst>
          </p:cNvPr>
          <p:cNvPicPr>
            <a:picLocks noChangeAspect="1"/>
          </p:cNvPicPr>
          <p:nvPr/>
        </p:nvPicPr>
        <p:blipFill rotWithShape="1">
          <a:blip r:embed="rId5" cstate="print"/>
          <a:srcRect l="6623" t="171" r="8514" b="-171"/>
          <a:stretch/>
        </p:blipFill>
        <p:spPr>
          <a:xfrm>
            <a:off x="1047658" y="4343556"/>
            <a:ext cx="2666082" cy="2032479"/>
          </a:xfrm>
          <a:prstGeom prst="rect">
            <a:avLst/>
          </a:prstGeom>
        </p:spPr>
      </p:pic>
    </p:spTree>
    <p:extLst>
      <p:ext uri="{BB962C8B-B14F-4D97-AF65-F5344CB8AC3E}">
        <p14:creationId xmlns="" xmlns:p14="http://schemas.microsoft.com/office/powerpoint/2010/main" val="1991926991"/>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23</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2" y="1736615"/>
            <a:ext cx="4893213" cy="397483"/>
          </a:xfrm>
          <a:prstGeom prst="rect">
            <a:avLst/>
          </a:prstGeom>
          <a:effectLst/>
        </p:spPr>
        <p:txBody>
          <a:bodyPr vert="horz" wrap="square" lIns="68580" tIns="34291" rIns="68580" bIns="34291">
            <a:spAutoFit/>
          </a:bodyPr>
          <a:lstStyle/>
          <a:p>
            <a:pPr defTabSz="913742"/>
            <a:r>
              <a:rPr lang="en-US" altLang="zh-CN" sz="2133" b="1" dirty="0">
                <a:solidFill>
                  <a:prstClr val="white"/>
                </a:solidFill>
                <a:latin typeface="微软雅黑" panose="020B0503020204020204" pitchFamily="34" charset="-122"/>
                <a:ea typeface="微软雅黑" panose="020B0503020204020204" pitchFamily="34" charset="-122"/>
              </a:rPr>
              <a:t>PM2.5</a:t>
            </a:r>
            <a:r>
              <a:rPr lang="zh-CN" altLang="en-US" sz="2133" b="1" dirty="0">
                <a:solidFill>
                  <a:prstClr val="white"/>
                </a:solidFill>
                <a:latin typeface="微软雅黑" panose="020B0503020204020204" pitchFamily="34" charset="-122"/>
                <a:ea typeface="微软雅黑" panose="020B0503020204020204" pitchFamily="34" charset="-122"/>
              </a:rPr>
              <a:t>、重点流域海域水污染防治</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799" y="2236260"/>
            <a:ext cx="8861833" cy="156966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五年来，我们坚持人与自然和谐发展，着力治理环境污染，生态文明建设取得明显成效。树立绿水青山就是金山银山理念，以前所未有的决心和力度加强生态环境保护。重拳整治大气污染，重点地区细颗粒物（</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PM2.5</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）平均浓度下降</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以上。加强散煤治理，推进重点行业节能减排，</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71%</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的煤电机组实现超低排放。优化能源结构，煤炭消费比重下降</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8.1</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个百分点，清洁能源消费比重提高</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6.3</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个百分点。提高燃油品质，淘汰黄标车和老旧车</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多万辆。加强重点流域海域水污染防治，化肥农药使用量实现零增长。推进重大生态保护和修复工程，扩大退耕还林还草还湿，加强荒漠化、石漠化、水土流失综合治理。开展中央环保督察，严肃查处违法案件。积极推动</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巴黎协定</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签署生效，我国在应对全球气候变化中发挥了重要作用。</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78809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468110"/>
            <a:ext cx="7391187" cy="1874632"/>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903754"/>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87085"/>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468963"/>
            <a:ext cx="7343899" cy="1750864"/>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“大气十条”实施以来，</a:t>
            </a:r>
            <a:r>
              <a:rPr lang="en-US" altLang="zh-CN" sz="1400" dirty="0">
                <a:latin typeface="微软雅黑" panose="020B0503020204020204" pitchFamily="34" charset="-122"/>
                <a:ea typeface="微软雅黑" panose="020B0503020204020204" pitchFamily="34" charset="-122"/>
              </a:rPr>
              <a:t>PM2.5</a:t>
            </a:r>
            <a:r>
              <a:rPr lang="zh-CN" altLang="en-US" sz="1400" dirty="0">
                <a:latin typeface="微软雅黑" panose="020B0503020204020204" pitchFamily="34" charset="-122"/>
                <a:ea typeface="微软雅黑" panose="020B0503020204020204" pitchFamily="34" charset="-122"/>
              </a:rPr>
              <a:t>浓度持续下降。今年政府工作报告指出，五年来，重点地区</a:t>
            </a:r>
            <a:r>
              <a:rPr lang="en-US" altLang="zh-CN" sz="1400" dirty="0">
                <a:latin typeface="微软雅黑" panose="020B0503020204020204" pitchFamily="34" charset="-122"/>
                <a:ea typeface="微软雅黑" panose="020B0503020204020204" pitchFamily="34" charset="-122"/>
              </a:rPr>
              <a:t>PM2.5</a:t>
            </a:r>
            <a:r>
              <a:rPr lang="zh-CN" altLang="en-US" sz="1400" dirty="0">
                <a:latin typeface="微软雅黑" panose="020B0503020204020204" pitchFamily="34" charset="-122"/>
                <a:ea typeface="微软雅黑" panose="020B0503020204020204" pitchFamily="34" charset="-122"/>
              </a:rPr>
              <a:t>平均浓度下降</a:t>
            </a: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以上。同时数据显示，</a:t>
            </a:r>
            <a:r>
              <a:rPr lang="en-US" altLang="zh-CN" sz="1400" dirty="0">
                <a:latin typeface="微软雅黑" panose="020B0503020204020204" pitchFamily="34" charset="-122"/>
                <a:ea typeface="微软雅黑" panose="020B0503020204020204" pitchFamily="34" charset="-122"/>
              </a:rPr>
              <a:t>2017</a:t>
            </a:r>
            <a:r>
              <a:rPr lang="zh-CN" altLang="en-US" sz="1400" dirty="0">
                <a:latin typeface="微软雅黑" panose="020B0503020204020204" pitchFamily="34" charset="-122"/>
                <a:ea typeface="微软雅黑" panose="020B0503020204020204" pitchFamily="34" charset="-122"/>
              </a:rPr>
              <a:t>年京津冀、长三角、珠三角等重点区域</a:t>
            </a:r>
            <a:r>
              <a:rPr lang="en-US" altLang="zh-CN" sz="1400" dirty="0">
                <a:latin typeface="微软雅黑" panose="020B0503020204020204" pitchFamily="34" charset="-122"/>
                <a:ea typeface="微软雅黑" panose="020B0503020204020204" pitchFamily="34" charset="-122"/>
              </a:rPr>
              <a:t>PM2.5</a:t>
            </a:r>
            <a:r>
              <a:rPr lang="zh-CN" altLang="en-US" sz="1400" dirty="0">
                <a:latin typeface="微软雅黑" panose="020B0503020204020204" pitchFamily="34" charset="-122"/>
                <a:ea typeface="微软雅黑" panose="020B0503020204020204" pitchFamily="34" charset="-122"/>
              </a:rPr>
              <a:t>平均浓度，比</a:t>
            </a:r>
            <a:r>
              <a:rPr lang="en-US" altLang="zh-CN" sz="1400" dirty="0">
                <a:latin typeface="微软雅黑" panose="020B0503020204020204" pitchFamily="34" charset="-122"/>
                <a:ea typeface="微软雅黑" panose="020B0503020204020204" pitchFamily="34" charset="-122"/>
              </a:rPr>
              <a:t>2013</a:t>
            </a:r>
            <a:r>
              <a:rPr lang="zh-CN" altLang="en-US" sz="1400" dirty="0">
                <a:latin typeface="微软雅黑" panose="020B0503020204020204" pitchFamily="34" charset="-122"/>
                <a:ea typeface="微软雅黑" panose="020B0503020204020204" pitchFamily="34" charset="-122"/>
              </a:rPr>
              <a:t>年分别下降</a:t>
            </a:r>
            <a:r>
              <a:rPr lang="en-US" altLang="zh-CN" sz="1400" dirty="0">
                <a:latin typeface="微软雅黑" panose="020B0503020204020204" pitchFamily="34" charset="-122"/>
                <a:ea typeface="微软雅黑" panose="020B0503020204020204" pitchFamily="34" charset="-122"/>
              </a:rPr>
              <a:t>39.6</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34.3</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27.7</a:t>
            </a:r>
            <a:r>
              <a:rPr lang="zh-CN" altLang="en-US" sz="1400" dirty="0">
                <a:latin typeface="微软雅黑" panose="020B0503020204020204" pitchFamily="34" charset="-122"/>
                <a:ea typeface="微软雅黑" panose="020B0503020204020204" pitchFamily="34" charset="-122"/>
              </a:rPr>
              <a:t>％。可以说，政策效应已经初显，但是要明显增强人民的蓝天幸福感，持续打好</a:t>
            </a:r>
            <a:r>
              <a:rPr lang="en-US" altLang="zh-CN" sz="1400" dirty="0">
                <a:latin typeface="微软雅黑" panose="020B0503020204020204" pitchFamily="34" charset="-122"/>
                <a:ea typeface="微软雅黑" panose="020B0503020204020204" pitchFamily="34" charset="-122"/>
              </a:rPr>
              <a:t>PM2.5</a:t>
            </a:r>
            <a:r>
              <a:rPr lang="zh-CN" altLang="en-US" sz="1400" dirty="0">
                <a:latin typeface="微软雅黑" panose="020B0503020204020204" pitchFamily="34" charset="-122"/>
                <a:ea typeface="微软雅黑" panose="020B0503020204020204" pitchFamily="34" charset="-122"/>
              </a:rPr>
              <a:t>之仗仍会是今后环保工作的重点。</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9420E773-99BA-4696-9679-47EA8470C73E}"/>
              </a:ext>
            </a:extLst>
          </p:cNvPr>
          <p:cNvPicPr>
            <a:picLocks noChangeAspect="1"/>
          </p:cNvPicPr>
          <p:nvPr/>
        </p:nvPicPr>
        <p:blipFill>
          <a:blip r:embed="rId5" cstate="print"/>
          <a:stretch>
            <a:fillRect/>
          </a:stretch>
        </p:blipFill>
        <p:spPr>
          <a:xfrm>
            <a:off x="8710815" y="4476062"/>
            <a:ext cx="2276499" cy="1849354"/>
          </a:xfrm>
          <a:prstGeom prst="rect">
            <a:avLst/>
          </a:prstGeom>
        </p:spPr>
      </p:pic>
    </p:spTree>
    <p:extLst>
      <p:ext uri="{BB962C8B-B14F-4D97-AF65-F5344CB8AC3E}">
        <p14:creationId xmlns="" xmlns:p14="http://schemas.microsoft.com/office/powerpoint/2010/main" val="191299292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24</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蓝天保卫战</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39701" y="2262213"/>
            <a:ext cx="8861833" cy="138499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推进污染防治要取得更大成效。巩固蓝天保卫战成果，今年二氧化硫、氮氧化物排放量要下降</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，重点地区细颗粒物（</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PM2.5</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）浓度继续下降。推动钢铁等行业超低排放改造。提高污染排放标准，实行限期达标。开展柴油货车超标排放专项治理。深入推进水、土壤污染防治，今年化学需氧量、氨氮排放量要下降</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。实施重点流域和海域综合治理，全面整治黑臭水体。加大污水处理设施建设力度，完善收费政策。严禁“洋垃圾”入境。加强生态系统保护和修复，全面划定生态保护红线，完成造林</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亿亩以上，耕地轮作休耕试点面积增加到</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万亩，扩大湿地保护和恢复范围，深化国家公园体制改革试点。严控填海造地。严格环境执法。我们要携手行动，建设天蓝、地绿、水清的美丽中国。</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473575"/>
            <a:ext cx="7391187" cy="1558202"/>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90921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89255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474428"/>
            <a:ext cx="7343899" cy="1557349"/>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今年国家明确把打赢蓝天保卫战作为打好污染防治攻坚战的重中之重，打赢蓝天保卫战被放在最为优先考虑的位置。这不仅重点突出，而且主要环境指标非常明确。目前，环保部正抓紧研究起草蓝天保卫战三年作战计划，确立具体战役，一个战役接着一个战役打，现在已明确主攻阵地、主攻方向和突破点。同时，环保部将出台重点区域大气污染防治实施方案，稳步推进北方地区清洁取暖，加快淘汰燃煤小锅炉等。</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F9B6B5FF-9484-4ADC-A280-05DC4525D593}"/>
              </a:ext>
            </a:extLst>
          </p:cNvPr>
          <p:cNvPicPr>
            <a:picLocks noChangeAspect="1"/>
          </p:cNvPicPr>
          <p:nvPr/>
        </p:nvPicPr>
        <p:blipFill>
          <a:blip r:embed="rId5" cstate="print"/>
          <a:stretch>
            <a:fillRect/>
          </a:stretch>
        </p:blipFill>
        <p:spPr>
          <a:xfrm>
            <a:off x="986971" y="4473575"/>
            <a:ext cx="2800303" cy="1557348"/>
          </a:xfrm>
          <a:prstGeom prst="rect">
            <a:avLst/>
          </a:prstGeom>
        </p:spPr>
      </p:pic>
    </p:spTree>
    <p:extLst>
      <p:ext uri="{BB962C8B-B14F-4D97-AF65-F5344CB8AC3E}">
        <p14:creationId xmlns="" xmlns:p14="http://schemas.microsoft.com/office/powerpoint/2010/main" val="87833545"/>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25</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产教融合</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支持社会力量举办职业教育。鼓励企业牵头实施重大科技项目，支持科研院所、高校与企业融通创新，加快创新成果转化应用。要提供全方位创新创业服务，推进“双创”示范基地建设，鼓励大企业、高校和科研院所开放创新资源，发展平台经济、共享经济，形成线上线下结合、产学研用协同、大中小企业融合的创新创业格局，打造“双创”升级版。</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838347"/>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750864"/>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去年年底，国务院办公厅印发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关于深化产教融合的若干意见</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指出要强化企业在应用型人才培养中的重要主体作用，鼓励企业以独立、合资、合作等方式依法参与举办职业教育和高等教育。此次政府工作报告中有一次强调了职业教育的重要性。产教融合、校企合作、鼓励培训将是大势所趋，职业教育行业或将迎来快速发展期。</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BD098704-887E-4FDA-A91D-717C03D5B2C1}"/>
              </a:ext>
            </a:extLst>
          </p:cNvPr>
          <p:cNvPicPr>
            <a:picLocks noChangeAspect="1"/>
          </p:cNvPicPr>
          <p:nvPr/>
        </p:nvPicPr>
        <p:blipFill>
          <a:blip r:embed="rId5" cstate="print"/>
          <a:stretch>
            <a:fillRect/>
          </a:stretch>
        </p:blipFill>
        <p:spPr>
          <a:xfrm>
            <a:off x="8710816" y="4447905"/>
            <a:ext cx="2547956" cy="1647837"/>
          </a:xfrm>
          <a:prstGeom prst="rect">
            <a:avLst/>
          </a:prstGeom>
        </p:spPr>
      </p:pic>
    </p:spTree>
    <p:extLst>
      <p:ext uri="{BB962C8B-B14F-4D97-AF65-F5344CB8AC3E}">
        <p14:creationId xmlns="" xmlns:p14="http://schemas.microsoft.com/office/powerpoint/2010/main" val="1971611826"/>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26</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维护教育公平</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推动城乡义务教育一体化发展，教育投入继续向困难地区和薄弱环节倾斜。切实降低农村学生辍学率，抓紧消除城镇“大班额”，着力解决中小学生课外负担重问题。要多渠道增加学前教育资源供给。继续实施农村和贫困地区专项招生计划。加强师资队伍和师德师风建设。要办好人民满意的教育，让每个人都有平等机会通过教育改变自身命运、成就人生梦想。</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18156"/>
            <a:ext cx="7343899" cy="2032479"/>
          </a:xfrm>
          <a:prstGeom prst="rect">
            <a:avLst/>
          </a:prstGeom>
          <a:noFill/>
        </p:spPr>
        <p:txBody>
          <a:bodyPr wrap="square" rtlCol="0">
            <a:spAutoFit/>
          </a:bodyPr>
          <a:lstStyle/>
          <a:p>
            <a:pPr lvl="0">
              <a:lnSpc>
                <a:spcPct val="200000"/>
              </a:lnSpc>
              <a:defRPr/>
            </a:pPr>
            <a:r>
              <a:rPr lang="zh-CN" altLang="en-US" sz="1300" dirty="0">
                <a:latin typeface="微软雅黑" panose="020B0503020204020204" pitchFamily="34" charset="-122"/>
                <a:ea typeface="微软雅黑" panose="020B0503020204020204" pitchFamily="34" charset="-122"/>
              </a:rPr>
              <a:t>财政是教育发展的支撑点。继</a:t>
            </a: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年国家财政性教育经费支出占国内生产总值比例首次超过</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后，过去五年中，财政性教育投入经费连续五年保持在</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以上。教育将继续延续“优先发展”的地位。城乡教育失衡的问题在近几年尤为凸显，择校热、竞赛热、中小学生课业负担重、中产阶层教育焦虑等社会关注的教育热点问题，实际上都与教育公平问题密切相关。在接下来的教育规划中，国家教育投入将继续向困难地区和薄弱环节倾斜，多渠道增加教育供给，从根源上解决教育难题。</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68457991-2AB1-4FBC-B4FC-DB4AB07CCDDE}"/>
              </a:ext>
            </a:extLst>
          </p:cNvPr>
          <p:cNvPicPr>
            <a:picLocks noChangeAspect="1"/>
          </p:cNvPicPr>
          <p:nvPr/>
        </p:nvPicPr>
        <p:blipFill>
          <a:blip r:embed="rId5" cstate="print"/>
          <a:stretch>
            <a:fillRect/>
          </a:stretch>
        </p:blipFill>
        <p:spPr>
          <a:xfrm>
            <a:off x="1044306" y="4388722"/>
            <a:ext cx="2691718" cy="1955818"/>
          </a:xfrm>
          <a:prstGeom prst="rect">
            <a:avLst/>
          </a:prstGeom>
        </p:spPr>
      </p:pic>
    </p:spTree>
    <p:extLst>
      <p:ext uri="{BB962C8B-B14F-4D97-AF65-F5344CB8AC3E}">
        <p14:creationId xmlns="" xmlns:p14="http://schemas.microsoft.com/office/powerpoint/2010/main" val="393194319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27</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提升教育质量</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10237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要多渠道增加学前教育资源供给，运用互联网等信息化手段，加强对儿童托育全过程监管，一定要让家长放心安心。以经济社会发展需要为导向，优化高等教育结构，加快“双一流”建设，支持中西部建设有特色、高水平大学。</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509105"/>
            <a:ext cx="7391187" cy="1736747"/>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94474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92808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509958"/>
            <a:ext cx="7343899" cy="1670073"/>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在教育资源供给数量不断增加的背景下，教育质量成为人们日益迫切的需求。李克强总理在政府工作报告中提及要“发展有质量的教育”，高质量的教育水平一方面需要互联网等信息化技术的赋能，另一方面则需要教育政策关注点由数量向质量转变。去年九月，双一流高校建设方案公布，这对于高等院校转向以质量提升为核心的内涵式发展而言，具有里程碑式的意义。</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552C9897-8A47-4644-A2E0-3CEBD99AA59E}"/>
              </a:ext>
            </a:extLst>
          </p:cNvPr>
          <p:cNvPicPr>
            <a:picLocks noChangeAspect="1"/>
          </p:cNvPicPr>
          <p:nvPr/>
        </p:nvPicPr>
        <p:blipFill>
          <a:blip r:embed="rId5" cstate="print"/>
          <a:stretch>
            <a:fillRect/>
          </a:stretch>
        </p:blipFill>
        <p:spPr>
          <a:xfrm>
            <a:off x="8769022" y="4525774"/>
            <a:ext cx="2429611" cy="1720078"/>
          </a:xfrm>
          <a:prstGeom prst="rect">
            <a:avLst/>
          </a:prstGeom>
          <a:ln>
            <a:solidFill>
              <a:schemeClr val="tx1"/>
            </a:solidFill>
          </a:ln>
        </p:spPr>
      </p:pic>
    </p:spTree>
    <p:extLst>
      <p:ext uri="{BB962C8B-B14F-4D97-AF65-F5344CB8AC3E}">
        <p14:creationId xmlns="" xmlns:p14="http://schemas.microsoft.com/office/powerpoint/2010/main" val="169588647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 xmlns:a16="http://schemas.microsoft.com/office/drawing/2014/main" id="{1F8100E6-D01E-44DA-ACD8-B352B192A9B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215617" y="1816860"/>
            <a:ext cx="2359433" cy="2359433"/>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8" name="Text Box 12">
            <a:extLst>
              <a:ext uri="{FF2B5EF4-FFF2-40B4-BE49-F238E27FC236}">
                <a16:creationId xmlns="" xmlns:a16="http://schemas.microsoft.com/office/drawing/2014/main" id="{95925402-0F13-44FC-9695-359A8A5C4DCF}"/>
              </a:ext>
            </a:extLst>
          </p:cNvPr>
          <p:cNvSpPr txBox="1">
            <a:spLocks noChangeArrowheads="1"/>
          </p:cNvSpPr>
          <p:nvPr/>
        </p:nvSpPr>
        <p:spPr bwMode="auto">
          <a:xfrm>
            <a:off x="3952421" y="1918411"/>
            <a:ext cx="7294290" cy="206210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en-US" altLang="zh-CN"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2018</a:t>
            </a:r>
            <a:r>
              <a:rPr lang="zh-CN" altLang="en-US"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年</a:t>
            </a:r>
            <a:r>
              <a:rPr lang="en-US" altLang="zh-CN"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a:t>
            </a:r>
            <a:r>
              <a:rPr lang="zh-CN" altLang="en-US"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月</a:t>
            </a:r>
            <a:r>
              <a:rPr lang="en-US" altLang="zh-CN"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a:t>
            </a:r>
            <a:r>
              <a:rPr lang="zh-CN" altLang="en-US"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日上午</a:t>
            </a:r>
            <a:r>
              <a:rPr lang="en-US" altLang="zh-CN"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9</a:t>
            </a:r>
            <a:r>
              <a:rPr lang="zh-CN" altLang="en-US" sz="3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时，第十三届全国人民代表大会一次会议开幕，国务院总理李克强作政府工作报告。报告都有哪些亮点？</a:t>
            </a:r>
            <a:endParaRPr kumimoji="0" lang="zh-CN" altLang="en-US" sz="3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2C8A321E-4505-4F8F-8DB2-DE160BD7B2F2}"/>
              </a:ext>
            </a:extLst>
          </p:cNvPr>
          <p:cNvSpPr/>
          <p:nvPr/>
        </p:nvSpPr>
        <p:spPr>
          <a:xfrm>
            <a:off x="983388" y="4283075"/>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2" name="矩形 1">
            <a:extLst>
              <a:ext uri="{FF2B5EF4-FFF2-40B4-BE49-F238E27FC236}">
                <a16:creationId xmlns="" xmlns:a16="http://schemas.microsoft.com/office/drawing/2014/main" id="{F5A9CEB0-2126-4B7F-8382-F99AF3E34320}"/>
              </a:ext>
            </a:extLst>
          </p:cNvPr>
          <p:cNvSpPr/>
          <p:nvPr/>
        </p:nvSpPr>
        <p:spPr>
          <a:xfrm>
            <a:off x="1035049" y="4388469"/>
            <a:ext cx="10211662" cy="1477328"/>
          </a:xfrm>
          <a:prstGeom prst="rect">
            <a:avLst/>
          </a:prstGeom>
        </p:spPr>
        <p:txBody>
          <a:bodyPr wrap="square">
            <a:spAutoFit/>
          </a:bodyPr>
          <a:lstStyle/>
          <a:p>
            <a:r>
              <a:rPr lang="en-US" altLang="zh-CN" b="1" dirty="0">
                <a:solidFill>
                  <a:srgbClr val="333333"/>
                </a:solidFill>
                <a:latin typeface="楷体" panose="02010609060101010101" pitchFamily="49" charset="-122"/>
                <a:ea typeface="楷体" panose="02010609060101010101" pitchFamily="49" charset="-122"/>
              </a:rPr>
              <a:t>《2018</a:t>
            </a:r>
            <a:r>
              <a:rPr lang="zh-CN" altLang="en-US" b="1" dirty="0">
                <a:solidFill>
                  <a:srgbClr val="333333"/>
                </a:solidFill>
                <a:latin typeface="楷体" panose="02010609060101010101" pitchFamily="49" charset="-122"/>
                <a:ea typeface="楷体" panose="02010609060101010101" pitchFamily="49" charset="-122"/>
              </a:rPr>
              <a:t>年国务院政府工作报告</a:t>
            </a:r>
            <a:r>
              <a:rPr lang="en-US" altLang="zh-CN" b="1" dirty="0">
                <a:solidFill>
                  <a:srgbClr val="333333"/>
                </a:solidFill>
                <a:latin typeface="楷体" panose="02010609060101010101" pitchFamily="49" charset="-122"/>
                <a:ea typeface="楷体" panose="02010609060101010101" pitchFamily="49" charset="-122"/>
              </a:rPr>
              <a:t>》</a:t>
            </a:r>
            <a:r>
              <a:rPr lang="zh-CN" altLang="en-US" b="1" dirty="0">
                <a:solidFill>
                  <a:srgbClr val="333333"/>
                </a:solidFill>
                <a:latin typeface="楷体" panose="02010609060101010101" pitchFamily="49" charset="-122"/>
                <a:ea typeface="楷体" panose="02010609060101010101" pitchFamily="49" charset="-122"/>
              </a:rPr>
              <a:t>是国务院总理李克强</a:t>
            </a:r>
            <a:r>
              <a:rPr lang="en-US" altLang="zh-CN" b="1" dirty="0">
                <a:solidFill>
                  <a:srgbClr val="333333"/>
                </a:solidFill>
                <a:latin typeface="楷体" panose="02010609060101010101" pitchFamily="49" charset="-122"/>
                <a:ea typeface="楷体" panose="02010609060101010101" pitchFamily="49" charset="-122"/>
              </a:rPr>
              <a:t>2018</a:t>
            </a:r>
            <a:r>
              <a:rPr lang="zh-CN" altLang="en-US" b="1" dirty="0">
                <a:solidFill>
                  <a:srgbClr val="333333"/>
                </a:solidFill>
                <a:latin typeface="楷体" panose="02010609060101010101" pitchFamily="49" charset="-122"/>
                <a:ea typeface="楷体" panose="02010609060101010101" pitchFamily="49" charset="-122"/>
              </a:rPr>
              <a:t>年</a:t>
            </a:r>
            <a:r>
              <a:rPr lang="en-US" altLang="zh-CN" b="1" dirty="0">
                <a:solidFill>
                  <a:srgbClr val="333333"/>
                </a:solidFill>
                <a:latin typeface="楷体" panose="02010609060101010101" pitchFamily="49" charset="-122"/>
                <a:ea typeface="楷体" panose="02010609060101010101" pitchFamily="49" charset="-122"/>
              </a:rPr>
              <a:t>3</a:t>
            </a:r>
            <a:r>
              <a:rPr lang="zh-CN" altLang="en-US" b="1" dirty="0">
                <a:solidFill>
                  <a:srgbClr val="333333"/>
                </a:solidFill>
                <a:latin typeface="楷体" panose="02010609060101010101" pitchFamily="49" charset="-122"/>
                <a:ea typeface="楷体" panose="02010609060101010101" pitchFamily="49" charset="-122"/>
              </a:rPr>
              <a:t>月</a:t>
            </a:r>
            <a:r>
              <a:rPr lang="en-US" altLang="zh-CN" b="1" dirty="0">
                <a:solidFill>
                  <a:srgbClr val="333333"/>
                </a:solidFill>
                <a:latin typeface="楷体" panose="02010609060101010101" pitchFamily="49" charset="-122"/>
                <a:ea typeface="楷体" panose="02010609060101010101" pitchFamily="49" charset="-122"/>
              </a:rPr>
              <a:t>5</a:t>
            </a:r>
            <a:r>
              <a:rPr lang="zh-CN" altLang="en-US" b="1" dirty="0">
                <a:solidFill>
                  <a:srgbClr val="333333"/>
                </a:solidFill>
                <a:latin typeface="楷体" panose="02010609060101010101" pitchFamily="49" charset="-122"/>
                <a:ea typeface="楷体" panose="02010609060101010101" pitchFamily="49" charset="-122"/>
              </a:rPr>
              <a:t>日在中华人民共和国第十三届全国人民代表大会第一次会议上所做的报告，提请全国人大代表进行审议。</a:t>
            </a:r>
          </a:p>
          <a:p>
            <a:r>
              <a:rPr lang="en-US" altLang="zh-CN" b="1" dirty="0">
                <a:solidFill>
                  <a:srgbClr val="333333"/>
                </a:solidFill>
                <a:latin typeface="楷体" panose="02010609060101010101" pitchFamily="49" charset="-122"/>
                <a:ea typeface="楷体" panose="02010609060101010101" pitchFamily="49" charset="-122"/>
              </a:rPr>
              <a:t>2018</a:t>
            </a:r>
            <a:r>
              <a:rPr lang="zh-CN" altLang="en-US" b="1" dirty="0">
                <a:solidFill>
                  <a:srgbClr val="333333"/>
                </a:solidFill>
                <a:latin typeface="楷体" panose="02010609060101010101" pitchFamily="49" charset="-122"/>
                <a:ea typeface="楷体" panose="02010609060101010101" pitchFamily="49" charset="-122"/>
              </a:rPr>
              <a:t>年</a:t>
            </a:r>
            <a:r>
              <a:rPr lang="en-US" altLang="zh-CN" b="1" dirty="0">
                <a:solidFill>
                  <a:srgbClr val="333333"/>
                </a:solidFill>
                <a:latin typeface="楷体" panose="02010609060101010101" pitchFamily="49" charset="-122"/>
                <a:ea typeface="楷体" panose="02010609060101010101" pitchFamily="49" charset="-122"/>
              </a:rPr>
              <a:t>3</a:t>
            </a:r>
            <a:r>
              <a:rPr lang="zh-CN" altLang="en-US" b="1" dirty="0">
                <a:solidFill>
                  <a:srgbClr val="333333"/>
                </a:solidFill>
                <a:latin typeface="楷体" panose="02010609060101010101" pitchFamily="49" charset="-122"/>
                <a:ea typeface="楷体" panose="02010609060101010101" pitchFamily="49" charset="-122"/>
              </a:rPr>
              <a:t>月</a:t>
            </a:r>
            <a:r>
              <a:rPr lang="en-US" altLang="zh-CN" b="1" dirty="0">
                <a:solidFill>
                  <a:srgbClr val="333333"/>
                </a:solidFill>
                <a:latin typeface="楷体" panose="02010609060101010101" pitchFamily="49" charset="-122"/>
                <a:ea typeface="楷体" panose="02010609060101010101" pitchFamily="49" charset="-122"/>
              </a:rPr>
              <a:t>5</a:t>
            </a:r>
            <a:r>
              <a:rPr lang="zh-CN" altLang="en-US" b="1" dirty="0">
                <a:solidFill>
                  <a:srgbClr val="333333"/>
                </a:solidFill>
                <a:latin typeface="楷体" panose="02010609060101010101" pitchFamily="49" charset="-122"/>
                <a:ea typeface="楷体" panose="02010609060101010101" pitchFamily="49" charset="-122"/>
              </a:rPr>
              <a:t>日上午</a:t>
            </a:r>
            <a:r>
              <a:rPr lang="en-US" altLang="zh-CN" b="1" dirty="0">
                <a:solidFill>
                  <a:srgbClr val="333333"/>
                </a:solidFill>
                <a:latin typeface="楷体" panose="02010609060101010101" pitchFamily="49" charset="-122"/>
                <a:ea typeface="楷体" panose="02010609060101010101" pitchFamily="49" charset="-122"/>
              </a:rPr>
              <a:t>9</a:t>
            </a:r>
            <a:r>
              <a:rPr lang="zh-CN" altLang="en-US" b="1" dirty="0">
                <a:solidFill>
                  <a:srgbClr val="333333"/>
                </a:solidFill>
                <a:latin typeface="楷体" panose="02010609060101010101" pitchFamily="49" charset="-122"/>
                <a:ea typeface="楷体" panose="02010609060101010101" pitchFamily="49" charset="-122"/>
              </a:rPr>
              <a:t>时，十三届全国人大一次会议在人民大会堂开幕，听取和审议国务院总理李克强关于政府工作的报告，报告全文约</a:t>
            </a:r>
            <a:r>
              <a:rPr lang="en-US" altLang="zh-CN" b="1" dirty="0">
                <a:solidFill>
                  <a:srgbClr val="333333"/>
                </a:solidFill>
                <a:latin typeface="楷体" panose="02010609060101010101" pitchFamily="49" charset="-122"/>
                <a:ea typeface="楷体" panose="02010609060101010101" pitchFamily="49" charset="-122"/>
              </a:rPr>
              <a:t>1.9</a:t>
            </a:r>
            <a:r>
              <a:rPr lang="zh-CN" altLang="en-US" b="1" dirty="0">
                <a:solidFill>
                  <a:srgbClr val="333333"/>
                </a:solidFill>
                <a:latin typeface="楷体" panose="02010609060101010101" pitchFamily="49" charset="-122"/>
                <a:ea typeface="楷体" panose="02010609060101010101" pitchFamily="49" charset="-122"/>
              </a:rPr>
              <a:t>万字，回顾了过去五年取得的成就，并部署了</a:t>
            </a:r>
            <a:r>
              <a:rPr lang="en-US" altLang="zh-CN" b="1" dirty="0">
                <a:solidFill>
                  <a:srgbClr val="333333"/>
                </a:solidFill>
                <a:latin typeface="楷体" panose="02010609060101010101" pitchFamily="49" charset="-122"/>
                <a:ea typeface="楷体" panose="02010609060101010101" pitchFamily="49" charset="-122"/>
              </a:rPr>
              <a:t>2018</a:t>
            </a:r>
            <a:r>
              <a:rPr lang="zh-CN" altLang="en-US" b="1" dirty="0">
                <a:solidFill>
                  <a:srgbClr val="333333"/>
                </a:solidFill>
                <a:latin typeface="楷体" panose="02010609060101010101" pitchFamily="49" charset="-122"/>
                <a:ea typeface="楷体" panose="02010609060101010101" pitchFamily="49" charset="-122"/>
              </a:rPr>
              <a:t>年九大工作任务。</a:t>
            </a:r>
            <a:endParaRPr lang="zh-CN" altLang="en-US" b="1" i="0" dirty="0">
              <a:solidFill>
                <a:srgbClr val="333333"/>
              </a:solidFill>
              <a:effectLst/>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4243469261"/>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28</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健全对金融控股公司监管</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131253" y="2307771"/>
            <a:ext cx="1015092" cy="1015092"/>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427311"/>
            <a:ext cx="8861833" cy="8744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强化金融监管统筹协调，健全对影子银行、互联网金融、金融控股公司等监管，进一步完善金融监管。</a:t>
            </a:r>
            <a:endParaRPr kumimoji="0" lang="zh-CN" altLang="en-US"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7727" y="3376443"/>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005092"/>
            <a:ext cx="7391187" cy="2395709"/>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440737"/>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424068"/>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005946"/>
            <a:ext cx="7343899" cy="2457596"/>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这是政府工作报告首次提出健全对金融控股公司监管这样的表述。在过去十年国内，金融混业发展趋势日益明显，一方面是金融机构发起设立的金控集团，旗下有银行、保险、证券等金融牌照，同时一些实业资本也在发起设立金控集团，如央企金控，及民营资本金控越来越多。然而，金融风险存在具有隐蔽性、复杂性和传染性，何况现代金融产品呈现复杂化，且交易频率高、资金流动快，经常跨市场、跨机构、跨产品，一旦出现风险，后果不可想象，这都对监管提出了挑战。再加上，此前银监会主席郭树清表示，少数不法分子通过复杂架构，虚假出资，循环注资，违规构建庞大的金融集团，已经成为深化金融改革和维护银行体系安全的严重障碍，必须依法予以严肃处理。由此，健全对金融控股公司监管已然十分迫切。</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6C3BA954-DF45-40B1-8955-04F37C4923EC}"/>
              </a:ext>
            </a:extLst>
          </p:cNvPr>
          <p:cNvPicPr>
            <a:picLocks noChangeAspect="1"/>
          </p:cNvPicPr>
          <p:nvPr/>
        </p:nvPicPr>
        <p:blipFill>
          <a:blip r:embed="rId5" cstate="print"/>
          <a:stretch>
            <a:fillRect/>
          </a:stretch>
        </p:blipFill>
        <p:spPr>
          <a:xfrm>
            <a:off x="857126" y="4021761"/>
            <a:ext cx="2843233" cy="2283787"/>
          </a:xfrm>
          <a:prstGeom prst="rect">
            <a:avLst/>
          </a:prstGeom>
        </p:spPr>
      </p:pic>
    </p:spTree>
    <p:extLst>
      <p:ext uri="{BB962C8B-B14F-4D97-AF65-F5344CB8AC3E}">
        <p14:creationId xmlns="" xmlns:p14="http://schemas.microsoft.com/office/powerpoint/2010/main" val="1160237279"/>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29</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放宽或取消外资股比限制</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375481"/>
            <a:ext cx="8861833" cy="115685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有序开放银行卡清算等市场，放开外资保险经纪公司经营范围限制，放宽或取消银行、证券、基金管理、期货、金融资产管理公司等外资股比限制，统一中外资银行市场准入标准。</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993238"/>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放宽外资投资中国金融机构的比例，在</a:t>
            </a:r>
            <a:r>
              <a:rPr lang="en-US" altLang="zh-CN" sz="1400" dirty="0">
                <a:latin typeface="微软雅黑" panose="020B0503020204020204" pitchFamily="34" charset="-122"/>
                <a:ea typeface="微软雅黑" panose="020B0503020204020204" pitchFamily="34" charset="-122"/>
              </a:rPr>
              <a:t>2017</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11</a:t>
            </a:r>
            <a:r>
              <a:rPr lang="zh-CN" altLang="en-US" sz="1400" dirty="0">
                <a:latin typeface="微软雅黑" panose="020B0503020204020204" pitchFamily="34" charset="-122"/>
                <a:ea typeface="微软雅黑" panose="020B0503020204020204" pitchFamily="34" charset="-122"/>
              </a:rPr>
              <a:t>月已经官方提及，包括投资比例限制放宽和不受限制的情况与条件。此次在</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两会政府工作报告中阐述，更加体现了中国继续开放金融业的信心和决心。尤其是报告中明确表示，在银行、证券、基金等领域放宽或者取消外资股比限制，这一重要变革，将给外资金融机构以更多投资机遇和话语权，也将为中国金融业带来更加多元的投资和激发市场活力。可以期待的是，未来，第一家外资券商、外资公募基金将有望出现。</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74FCD729-441A-4F74-B205-2CCB78862DE1}"/>
              </a:ext>
            </a:extLst>
          </p:cNvPr>
          <p:cNvPicPr>
            <a:picLocks noChangeAspect="1"/>
          </p:cNvPicPr>
          <p:nvPr/>
        </p:nvPicPr>
        <p:blipFill>
          <a:blip r:embed="rId5" cstate="print"/>
          <a:stretch>
            <a:fillRect/>
          </a:stretch>
        </p:blipFill>
        <p:spPr>
          <a:xfrm>
            <a:off x="8852573" y="4395539"/>
            <a:ext cx="1990740" cy="1890726"/>
          </a:xfrm>
          <a:prstGeom prst="rect">
            <a:avLst/>
          </a:prstGeom>
          <a:ln>
            <a:solidFill>
              <a:schemeClr val="tx1"/>
            </a:solidFill>
          </a:ln>
        </p:spPr>
      </p:pic>
    </p:spTree>
    <p:extLst>
      <p:ext uri="{BB962C8B-B14F-4D97-AF65-F5344CB8AC3E}">
        <p14:creationId xmlns="" xmlns:p14="http://schemas.microsoft.com/office/powerpoint/2010/main" val="3865800373"/>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30</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人工智能</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476878"/>
            <a:ext cx="8861833" cy="10237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发展壮大新动能。做大做强新兴产业集群，实施大数据发展行动，加强新一代人工智能研发应用，在医疗、养老、教育、文化、体育等多领域推进“互联网</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。发展智能产业，拓展智能生活。运用新技术、新业态、新模式，大力改造提升传统产业。</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709302"/>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68955"/>
            <a:ext cx="7343899" cy="1632370"/>
          </a:xfrm>
          <a:prstGeom prst="rect">
            <a:avLst/>
          </a:prstGeom>
          <a:noFill/>
        </p:spPr>
        <p:txBody>
          <a:bodyPr wrap="square" rtlCol="0">
            <a:spAutoFit/>
          </a:bodyPr>
          <a:lstStyle/>
          <a:p>
            <a:pPr lvl="0">
              <a:lnSpc>
                <a:spcPct val="200000"/>
              </a:lnSpc>
              <a:defRPr/>
            </a:pPr>
            <a:r>
              <a:rPr lang="zh-CN" altLang="en-US" sz="1300" dirty="0">
                <a:latin typeface="微软雅黑" panose="020B0503020204020204" pitchFamily="34" charset="-122"/>
                <a:ea typeface="微软雅黑" panose="020B0503020204020204" pitchFamily="34" charset="-122"/>
              </a:rPr>
              <a:t>自“人工智能”这一表述进入政府工作报告以来，在本次报告中首次被强调与传统产业融合的必要性。</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年来，在学术界、企业界共同努力下，人工智能各细分领域的技术正在向交通、金融、安防、法务等传统行业渗透，进入了从技术到行业落地的关键时刻。其中智能驾驶领域已进入法律落地阶段。</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0F6DF822-0B98-4F4D-BF3B-046237F7F4E3}"/>
              </a:ext>
            </a:extLst>
          </p:cNvPr>
          <p:cNvPicPr>
            <a:picLocks noChangeAspect="1"/>
          </p:cNvPicPr>
          <p:nvPr/>
        </p:nvPicPr>
        <p:blipFill>
          <a:blip r:embed="rId5" cstate="print"/>
          <a:stretch>
            <a:fillRect/>
          </a:stretch>
        </p:blipFill>
        <p:spPr>
          <a:xfrm>
            <a:off x="1227129" y="4329674"/>
            <a:ext cx="2320346" cy="1747729"/>
          </a:xfrm>
          <a:prstGeom prst="rect">
            <a:avLst/>
          </a:prstGeom>
        </p:spPr>
      </p:pic>
    </p:spTree>
    <p:extLst>
      <p:ext uri="{BB962C8B-B14F-4D97-AF65-F5344CB8AC3E}">
        <p14:creationId xmlns="" xmlns:p14="http://schemas.microsoft.com/office/powerpoint/2010/main" val="1163898996"/>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31</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科技进步贡献率提高明显</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361823"/>
            <a:ext cx="8861833" cy="116769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五年来，创新驱动发展成果丰硕。全社会研发投入年均增长</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11%</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，规模跃居世界第二位。科技进步贡献率由</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52.2%</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提高到</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57.5%</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。载人航天、深海探测、量子通信、大飞机等重大创新成果不断涌现。高铁网络、电子商务、移动支付、共享经济等引领世界潮流。“互联网</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广泛融入各行各业。大众创业、万众创新蓬勃发展，日均新设企业由</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千多户增加到</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6</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千多户。</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569710"/>
            <a:ext cx="7391187" cy="1337604"/>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4005354"/>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988685"/>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7" y="4684097"/>
            <a:ext cx="7343899" cy="961289"/>
          </a:xfrm>
          <a:prstGeom prst="rect">
            <a:avLst/>
          </a:prstGeom>
          <a:noFill/>
        </p:spPr>
        <p:txBody>
          <a:bodyPr wrap="square" rtlCol="0">
            <a:spAutoFit/>
          </a:bodyPr>
          <a:lstStyle/>
          <a:p>
            <a:pPr lvl="0">
              <a:lnSpc>
                <a:spcPct val="150000"/>
              </a:lnSpc>
              <a:defRPr/>
            </a:pPr>
            <a:r>
              <a:rPr lang="zh-CN" altLang="en-US" sz="2000" dirty="0">
                <a:latin typeface="微软雅黑" panose="020B0503020204020204" pitchFamily="34" charset="-122"/>
                <a:ea typeface="微软雅黑" panose="020B0503020204020204" pitchFamily="34" charset="-122"/>
              </a:rPr>
              <a:t>快速崛起的新动能，正在重塑经济增长格局、深刻改变生产生活方式，成为中国创新发展的新标志。</a:t>
            </a:r>
            <a:endParaRPr kumimoji="0" lang="zh-CN" altLang="en-US" sz="20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EF900D6A-AF23-4262-A7F0-E5059B6E3B4D}"/>
              </a:ext>
            </a:extLst>
          </p:cNvPr>
          <p:cNvPicPr>
            <a:picLocks noChangeAspect="1"/>
          </p:cNvPicPr>
          <p:nvPr/>
        </p:nvPicPr>
        <p:blipFill>
          <a:blip r:embed="rId5" cstate="print"/>
          <a:stretch>
            <a:fillRect/>
          </a:stretch>
        </p:blipFill>
        <p:spPr>
          <a:xfrm>
            <a:off x="8952233" y="4333337"/>
            <a:ext cx="2028840" cy="1819288"/>
          </a:xfrm>
          <a:prstGeom prst="rect">
            <a:avLst/>
          </a:prstGeom>
          <a:ln>
            <a:solidFill>
              <a:schemeClr val="tx1"/>
            </a:solidFill>
          </a:ln>
        </p:spPr>
      </p:pic>
    </p:spTree>
    <p:extLst>
      <p:ext uri="{BB962C8B-B14F-4D97-AF65-F5344CB8AC3E}">
        <p14:creationId xmlns="" xmlns:p14="http://schemas.microsoft.com/office/powerpoint/2010/main" val="624442897"/>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32</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加快技术创新成果转化</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72571" y="217929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370028"/>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加强国家创新体系建设。强化基础研究和应用基础研究，启动一批科技创新重大项目，高标准建设国家实验室。鼓励企业牵头实施重大科技项目，支持科研院所、高校与企业融通创新，加快创新成果转化应用。国家科技投入要向民生领域倾斜，加强雾霾治理、癌症等重大疾病防治攻关，使科技更好造福人民。</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7727" y="3399982"/>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42870" y="4066062"/>
            <a:ext cx="7391187" cy="2319047"/>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16304" y="3501707"/>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38344" y="3485038"/>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42871" y="4066916"/>
            <a:ext cx="7391186" cy="2366674"/>
          </a:xfrm>
          <a:prstGeom prst="rect">
            <a:avLst/>
          </a:prstGeom>
          <a:noFill/>
        </p:spPr>
        <p:txBody>
          <a:bodyPr wrap="square" rtlCol="0">
            <a:spAutoFit/>
          </a:bodyPr>
          <a:lstStyle/>
          <a:p>
            <a:pPr lvl="0">
              <a:lnSpc>
                <a:spcPct val="150000"/>
              </a:lnSpc>
              <a:defRPr/>
            </a:pPr>
            <a:r>
              <a:rPr lang="zh-CN" altLang="en-US" sz="1250" dirty="0">
                <a:latin typeface="微软雅黑" panose="020B0503020204020204" pitchFamily="34" charset="-122"/>
                <a:ea typeface="微软雅黑" panose="020B0503020204020204" pitchFamily="34" charset="-122"/>
              </a:rPr>
              <a:t>在</a:t>
            </a:r>
            <a:r>
              <a:rPr lang="en-US" altLang="zh-CN" sz="1250" dirty="0">
                <a:latin typeface="微软雅黑" panose="020B0503020204020204" pitchFamily="34" charset="-122"/>
                <a:ea typeface="微软雅黑" panose="020B0503020204020204" pitchFamily="34" charset="-122"/>
              </a:rPr>
              <a:t>2015</a:t>
            </a:r>
            <a:r>
              <a:rPr lang="zh-CN" altLang="en-US" sz="1250" dirty="0">
                <a:latin typeface="微软雅黑" panose="020B0503020204020204" pitchFamily="34" charset="-122"/>
                <a:ea typeface="微软雅黑" panose="020B0503020204020204" pitchFamily="34" charset="-122"/>
              </a:rPr>
              <a:t>年，国务院就印发了</a:t>
            </a:r>
            <a:r>
              <a:rPr lang="en-US" altLang="zh-CN" sz="1250" dirty="0">
                <a:latin typeface="微软雅黑" panose="020B0503020204020204" pitchFamily="34" charset="-122"/>
                <a:ea typeface="微软雅黑" panose="020B0503020204020204" pitchFamily="34" charset="-122"/>
              </a:rPr>
              <a:t>《</a:t>
            </a:r>
            <a:r>
              <a:rPr lang="zh-CN" altLang="en-US" sz="1250" dirty="0">
                <a:latin typeface="微软雅黑" panose="020B0503020204020204" pitchFamily="34" charset="-122"/>
                <a:ea typeface="微软雅黑" panose="020B0503020204020204" pitchFamily="34" charset="-122"/>
              </a:rPr>
              <a:t>关于进一步做好新形势下就业创业工作的意见</a:t>
            </a:r>
            <a:r>
              <a:rPr lang="en-US" altLang="zh-CN" sz="1250" dirty="0">
                <a:latin typeface="微软雅黑" panose="020B0503020204020204" pitchFamily="34" charset="-122"/>
                <a:ea typeface="微软雅黑" panose="020B0503020204020204" pitchFamily="34" charset="-122"/>
              </a:rPr>
              <a:t>》</a:t>
            </a:r>
            <a:r>
              <a:rPr lang="zh-CN" altLang="en-US" sz="1250" dirty="0">
                <a:latin typeface="微软雅黑" panose="020B0503020204020204" pitchFamily="34" charset="-122"/>
                <a:ea typeface="微软雅黑" panose="020B0503020204020204" pitchFamily="34" charset="-122"/>
              </a:rPr>
              <a:t>，推动高校、科研院所等事业单位专业技术人员在职创业、离岗创业。随后，人力社保部在</a:t>
            </a:r>
            <a:r>
              <a:rPr lang="en-US" altLang="zh-CN" sz="1250" dirty="0">
                <a:latin typeface="微软雅黑" panose="020B0503020204020204" pitchFamily="34" charset="-122"/>
                <a:ea typeface="微软雅黑" panose="020B0503020204020204" pitchFamily="34" charset="-122"/>
              </a:rPr>
              <a:t>2017</a:t>
            </a:r>
            <a:r>
              <a:rPr lang="zh-CN" altLang="en-US" sz="1250" dirty="0">
                <a:latin typeface="微软雅黑" panose="020B0503020204020204" pitchFamily="34" charset="-122"/>
                <a:ea typeface="微软雅黑" panose="020B0503020204020204" pitchFamily="34" charset="-122"/>
              </a:rPr>
              <a:t>年印发</a:t>
            </a:r>
            <a:r>
              <a:rPr lang="en-US" altLang="zh-CN" sz="1250" dirty="0">
                <a:latin typeface="微软雅黑" panose="020B0503020204020204" pitchFamily="34" charset="-122"/>
                <a:ea typeface="微软雅黑" panose="020B0503020204020204" pitchFamily="34" charset="-122"/>
              </a:rPr>
              <a:t>《</a:t>
            </a:r>
            <a:r>
              <a:rPr lang="zh-CN" altLang="en-US" sz="1250" dirty="0">
                <a:latin typeface="微软雅黑" panose="020B0503020204020204" pitchFamily="34" charset="-122"/>
                <a:ea typeface="微软雅黑" panose="020B0503020204020204" pitchFamily="34" charset="-122"/>
              </a:rPr>
              <a:t>关于支持和鼓励事业单位专业技术人员创新创业的指导意见</a:t>
            </a:r>
            <a:r>
              <a:rPr lang="en-US" altLang="zh-CN" sz="1250" dirty="0">
                <a:latin typeface="微软雅黑" panose="020B0503020204020204" pitchFamily="34" charset="-122"/>
                <a:ea typeface="微软雅黑" panose="020B0503020204020204" pitchFamily="34" charset="-122"/>
              </a:rPr>
              <a:t>》</a:t>
            </a:r>
            <a:r>
              <a:rPr lang="zh-CN" altLang="en-US" sz="1250" dirty="0">
                <a:latin typeface="微软雅黑" panose="020B0503020204020204" pitchFamily="34" charset="-122"/>
                <a:ea typeface="微软雅黑" panose="020B0503020204020204" pitchFamily="34" charset="-122"/>
              </a:rPr>
              <a:t>，离岗创业人员的待遇主要包括：一是离岗创业期间，依法继续在原单位参加社会保险。二是离岗创业期间继续执行原单位职称评审、培训、考核、奖励等管理制度。三是离岗创业期间的工资、医疗等待遇，由各地各部门根据国家和地方有关政策结合实际确定。四是事业单位应当与离岗创业人员订立离岗协议。五是可在</a:t>
            </a:r>
            <a:r>
              <a:rPr lang="en-US" altLang="zh-CN" sz="1250" dirty="0">
                <a:latin typeface="微软雅黑" panose="020B0503020204020204" pitchFamily="34" charset="-122"/>
                <a:ea typeface="微软雅黑" panose="020B0503020204020204" pitchFamily="34" charset="-122"/>
              </a:rPr>
              <a:t>3</a:t>
            </a:r>
            <a:r>
              <a:rPr lang="zh-CN" altLang="en-US" sz="1250" dirty="0">
                <a:latin typeface="微软雅黑" panose="020B0503020204020204" pitchFamily="34" charset="-122"/>
                <a:ea typeface="微软雅黑" panose="020B0503020204020204" pitchFamily="34" charset="-122"/>
              </a:rPr>
              <a:t>年内保留人事关系。离岗创业人员离岗创业期间，本人提出与原单位解除聘用合同的，原单位应当依法解除聘用合同；本人提出提前返回的，可以提前返回原单位。离岗创业人员返回的，如无相应岗位空缺，可暂时突破岗位总量聘用，并逐步消化。</a:t>
            </a:r>
            <a:endParaRPr kumimoji="0" lang="zh-CN" altLang="en-US" sz="125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325A5C9A-623B-4484-9441-9E776722D68C}"/>
              </a:ext>
            </a:extLst>
          </p:cNvPr>
          <p:cNvPicPr>
            <a:picLocks noChangeAspect="1"/>
          </p:cNvPicPr>
          <p:nvPr/>
        </p:nvPicPr>
        <p:blipFill>
          <a:blip r:embed="rId5" cstate="print"/>
          <a:stretch>
            <a:fillRect/>
          </a:stretch>
        </p:blipFill>
        <p:spPr>
          <a:xfrm>
            <a:off x="1125186" y="4066062"/>
            <a:ext cx="2570297" cy="2319046"/>
          </a:xfrm>
          <a:prstGeom prst="rect">
            <a:avLst/>
          </a:prstGeom>
          <a:ln>
            <a:solidFill>
              <a:schemeClr val="tx1"/>
            </a:solidFill>
          </a:ln>
        </p:spPr>
      </p:pic>
    </p:spTree>
    <p:extLst>
      <p:ext uri="{BB962C8B-B14F-4D97-AF65-F5344CB8AC3E}">
        <p14:creationId xmlns="" xmlns:p14="http://schemas.microsoft.com/office/powerpoint/2010/main" val="1779154139"/>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33</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支持社会力量增加医疗供给</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375481"/>
            <a:ext cx="8861833" cy="115685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积极扩大消费和促进有效投资。顺应居民需求新变化扩大消费，着眼调结构增加投资，形成供给结构优化和总需求适度扩大的良性循环。</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支持社会力量增加医疗、养老、教育、文化、体育等服务供给。</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417310"/>
            <a:ext cx="7391187" cy="1856036"/>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52954"/>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36285"/>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418163"/>
            <a:ext cx="7343899" cy="1750864"/>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社会力量正成为中国医疗供给越来越重要的组成部分。自</a:t>
            </a:r>
            <a:r>
              <a:rPr lang="en-US" altLang="zh-CN" sz="1400" dirty="0">
                <a:latin typeface="微软雅黑" panose="020B0503020204020204" pitchFamily="34" charset="-122"/>
                <a:ea typeface="微软雅黑" panose="020B0503020204020204" pitchFamily="34" charset="-122"/>
              </a:rPr>
              <a:t>2012</a:t>
            </a:r>
            <a:r>
              <a:rPr lang="zh-CN" altLang="en-US" sz="1400" dirty="0">
                <a:latin typeface="微软雅黑" panose="020B0503020204020204" pitchFamily="34" charset="-122"/>
                <a:ea typeface="微软雅黑" panose="020B0503020204020204" pitchFamily="34" charset="-122"/>
              </a:rPr>
              <a:t>年以来，中国资本市场对民营医院和公立医院的投资呈现井喷增长，交易金额年复合增长率高达</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，增长约</a:t>
            </a:r>
            <a:r>
              <a:rPr lang="en-US" altLang="zh-CN" sz="1400" dirty="0">
                <a:latin typeface="微软雅黑" panose="020B0503020204020204" pitchFamily="34" charset="-122"/>
                <a:ea typeface="微软雅黑" panose="020B0503020204020204" pitchFamily="34" charset="-122"/>
              </a:rPr>
              <a:t>50</a:t>
            </a:r>
            <a:r>
              <a:rPr lang="zh-CN" altLang="en-US" sz="1400" dirty="0">
                <a:latin typeface="微软雅黑" panose="020B0503020204020204" pitchFamily="34" charset="-122"/>
                <a:ea typeface="微软雅黑" panose="020B0503020204020204" pitchFamily="34" charset="-122"/>
              </a:rPr>
              <a:t>倍。投资机构、医药集团、保险资金和医药相关产业链企业组成多元化的资本结构，成为社会办医疗机构持续发展的核心推动力。</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98E33A53-AF8A-4924-A85C-1DA52D15D7B2}"/>
              </a:ext>
            </a:extLst>
          </p:cNvPr>
          <p:cNvPicPr>
            <a:picLocks noChangeAspect="1"/>
          </p:cNvPicPr>
          <p:nvPr/>
        </p:nvPicPr>
        <p:blipFill>
          <a:blip r:embed="rId5" cstate="print"/>
          <a:stretch>
            <a:fillRect/>
          </a:stretch>
        </p:blipFill>
        <p:spPr>
          <a:xfrm>
            <a:off x="8876838" y="4417309"/>
            <a:ext cx="2321795" cy="1862963"/>
          </a:xfrm>
          <a:prstGeom prst="rect">
            <a:avLst/>
          </a:prstGeom>
          <a:ln>
            <a:solidFill>
              <a:schemeClr val="tx1"/>
            </a:solidFill>
          </a:ln>
        </p:spPr>
      </p:pic>
    </p:spTree>
    <p:extLst>
      <p:ext uri="{BB962C8B-B14F-4D97-AF65-F5344CB8AC3E}">
        <p14:creationId xmlns="" xmlns:p14="http://schemas.microsoft.com/office/powerpoint/2010/main" val="2365747278"/>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34</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基本医保补助再增</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78752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实施健康中国战略。提高基本医保和大病保险保障水平，居民基本医保人均财政补助标准再增加</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40</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元，一半用于大病保险。</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07447" y="4541093"/>
            <a:ext cx="7391187" cy="1353702"/>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0881" y="3976737"/>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2921" y="3960068"/>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54734" y="4541946"/>
            <a:ext cx="7343899" cy="1232260"/>
          </a:xfrm>
          <a:prstGeom prst="rect">
            <a:avLst/>
          </a:prstGeom>
          <a:noFill/>
        </p:spPr>
        <p:txBody>
          <a:bodyPr wrap="square" rtlCol="0">
            <a:spAutoFit/>
          </a:bodyPr>
          <a:lstStyle/>
          <a:p>
            <a:pPr lvl="0">
              <a:lnSpc>
                <a:spcPct val="200000"/>
              </a:lnSpc>
              <a:defRPr/>
            </a:pPr>
            <a:r>
              <a:rPr lang="zh-CN" altLang="en-US" sz="1300" dirty="0">
                <a:latin typeface="微软雅黑" panose="020B0503020204020204" pitchFamily="34" charset="-122"/>
                <a:ea typeface="微软雅黑" panose="020B0503020204020204" pitchFamily="34" charset="-122"/>
              </a:rPr>
              <a:t>目前，我国基本医疗保险覆盖</a:t>
            </a:r>
            <a:r>
              <a:rPr lang="en-US" altLang="zh-CN" sz="1300" dirty="0">
                <a:latin typeface="微软雅黑" panose="020B0503020204020204" pitchFamily="34" charset="-122"/>
                <a:ea typeface="微软雅黑" panose="020B0503020204020204" pitchFamily="34" charset="-122"/>
              </a:rPr>
              <a:t>13.5</a:t>
            </a:r>
            <a:r>
              <a:rPr lang="zh-CN" altLang="en-US" sz="1300" dirty="0">
                <a:latin typeface="微软雅黑" panose="020B0503020204020204" pitchFamily="34" charset="-122"/>
                <a:ea typeface="微软雅黑" panose="020B0503020204020204" pitchFamily="34" charset="-122"/>
              </a:rPr>
              <a:t>亿人。城乡居民医保财政补助从</a:t>
            </a: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年的</a:t>
            </a:r>
            <a:r>
              <a:rPr lang="en-US" altLang="zh-CN" sz="1300" dirty="0">
                <a:latin typeface="微软雅黑" panose="020B0503020204020204" pitchFamily="34" charset="-122"/>
                <a:ea typeface="微软雅黑" panose="020B0503020204020204" pitchFamily="34" charset="-122"/>
              </a:rPr>
              <a:t>380</a:t>
            </a:r>
            <a:r>
              <a:rPr lang="zh-CN" altLang="en-US" sz="1300" dirty="0">
                <a:latin typeface="微软雅黑" panose="020B0503020204020204" pitchFamily="34" charset="-122"/>
                <a:ea typeface="微软雅黑" panose="020B0503020204020204" pitchFamily="34" charset="-122"/>
              </a:rPr>
              <a:t>元提高到</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年的</a:t>
            </a:r>
            <a:r>
              <a:rPr lang="en-US" altLang="zh-CN" sz="1300" dirty="0">
                <a:latin typeface="微软雅黑" panose="020B0503020204020204" pitchFamily="34" charset="-122"/>
                <a:ea typeface="微软雅黑" panose="020B0503020204020204" pitchFamily="34" charset="-122"/>
              </a:rPr>
              <a:t>450</a:t>
            </a:r>
            <a:r>
              <a:rPr lang="zh-CN" altLang="en-US" sz="1300" dirty="0">
                <a:latin typeface="微软雅黑" panose="020B0503020204020204" pitchFamily="34" charset="-122"/>
                <a:ea typeface="微软雅黑" panose="020B0503020204020204" pitchFamily="34" charset="-122"/>
              </a:rPr>
              <a:t>元。大病保险制度基本建立、已有</a:t>
            </a:r>
            <a:r>
              <a:rPr lang="en-US" altLang="zh-CN" sz="1300" dirty="0">
                <a:latin typeface="微软雅黑" panose="020B0503020204020204" pitchFamily="34" charset="-122"/>
                <a:ea typeface="微软雅黑" panose="020B0503020204020204" pitchFamily="34" charset="-122"/>
              </a:rPr>
              <a:t>1700</a:t>
            </a:r>
            <a:r>
              <a:rPr lang="zh-CN" altLang="en-US" sz="1300" dirty="0">
                <a:latin typeface="微软雅黑" panose="020B0503020204020204" pitchFamily="34" charset="-122"/>
                <a:ea typeface="微软雅黑" panose="020B0503020204020204" pitchFamily="34" charset="-122"/>
              </a:rPr>
              <a:t>多万人次受益。今年的政府工作报告中，明确提出“一半用于大病保险”。这将在政策上，为民众防范大病返贫建设了有力的社会保障网络。</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6520F4E6-7824-443C-849B-F68DBFAACDB9}"/>
              </a:ext>
            </a:extLst>
          </p:cNvPr>
          <p:cNvPicPr>
            <a:picLocks noChangeAspect="1"/>
          </p:cNvPicPr>
          <p:nvPr/>
        </p:nvPicPr>
        <p:blipFill>
          <a:blip r:embed="rId5" cstate="print"/>
          <a:stretch>
            <a:fillRect/>
          </a:stretch>
        </p:blipFill>
        <p:spPr>
          <a:xfrm>
            <a:off x="1345285" y="4541093"/>
            <a:ext cx="2171716" cy="1353702"/>
          </a:xfrm>
          <a:prstGeom prst="rect">
            <a:avLst/>
          </a:prstGeom>
        </p:spPr>
      </p:pic>
    </p:spTree>
    <p:extLst>
      <p:ext uri="{BB962C8B-B14F-4D97-AF65-F5344CB8AC3E}">
        <p14:creationId xmlns="" xmlns:p14="http://schemas.microsoft.com/office/powerpoint/2010/main" val="60642736"/>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35</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加强食药品监管</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397694"/>
            <a:ext cx="8861833" cy="116769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政府报告指出，要创新食品药品监管方式，注重用互联网、大数据等提升监管效能，加快实现全程留痕、信息可追溯，让问题产品无处藏身、不法制售者难逃法网，让消费者买得放心、吃得安全。做好北京冬奥会、冬残奥会筹办工作，多渠道增加全民健身场所和设施。人民群众身心健康、向善向上，国家必将生机勃勃、走向繁荣富强。</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750864"/>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食品、药品安全一直是个重要问题。从多年来的产业发展形势看，伴随着药品监管体系的改革，药品安全已经达到相对安全的局面。而食品由于市场化程度高，零散乱等原因，监管效果不尽如人意，或许实施更可行的监管、处罚措施才能真正保证老百姓餐桌的安全，从而从口开始实现健康。</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784F2A0F-7492-446E-98A8-DFFEC58413CE}"/>
              </a:ext>
            </a:extLst>
          </p:cNvPr>
          <p:cNvPicPr>
            <a:picLocks noChangeAspect="1"/>
          </p:cNvPicPr>
          <p:nvPr/>
        </p:nvPicPr>
        <p:blipFill>
          <a:blip r:embed="rId5" cstate="print"/>
          <a:stretch>
            <a:fillRect/>
          </a:stretch>
        </p:blipFill>
        <p:spPr>
          <a:xfrm>
            <a:off x="8541344" y="4413091"/>
            <a:ext cx="2657290" cy="1958886"/>
          </a:xfrm>
          <a:prstGeom prst="rect">
            <a:avLst/>
          </a:prstGeom>
          <a:ln>
            <a:solidFill>
              <a:schemeClr val="tx1"/>
            </a:solidFill>
          </a:ln>
        </p:spPr>
      </p:pic>
    </p:spTree>
    <p:extLst>
      <p:ext uri="{BB962C8B-B14F-4D97-AF65-F5344CB8AC3E}">
        <p14:creationId xmlns="" xmlns:p14="http://schemas.microsoft.com/office/powerpoint/2010/main" val="3315881877"/>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36</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教育均衡发展</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316140" y="2511355"/>
            <a:ext cx="750674" cy="750674"/>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648677"/>
            <a:ext cx="8861833" cy="46166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2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完善城乡义务教育均衡发展促进机制，改革考试招生制度。</a:t>
            </a:r>
            <a:endParaRPr kumimoji="0" lang="zh-CN" altLang="en-US" sz="2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flipV="1">
            <a:off x="1204547" y="3216310"/>
            <a:ext cx="8977225" cy="45719"/>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132444" y="4010024"/>
            <a:ext cx="10079842" cy="2192907"/>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85058" y="3429000"/>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16572" y="342900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211805" y="4010878"/>
            <a:ext cx="10000480" cy="2192908"/>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根据教育部对</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年全国义务教育均衡发展督导评估有关情况的介绍，据各地接受实地检查时所报数据统计，自</a:t>
            </a: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年启动督导评估认定以来，各地推进义务教育均衡发展投入不断增加，新建改扩建学校约</a:t>
            </a:r>
            <a:r>
              <a:rPr lang="en-US" altLang="zh-CN" sz="1300" dirty="0">
                <a:latin typeface="微软雅黑" panose="020B0503020204020204" pitchFamily="34" charset="-122"/>
                <a:ea typeface="微软雅黑" panose="020B0503020204020204" pitchFamily="34" charset="-122"/>
              </a:rPr>
              <a:t>26</a:t>
            </a:r>
            <a:r>
              <a:rPr lang="zh-CN" altLang="en-US" sz="1300" dirty="0">
                <a:latin typeface="微软雅黑" panose="020B0503020204020204" pitchFamily="34" charset="-122"/>
                <a:ea typeface="微软雅黑" panose="020B0503020204020204" pitchFamily="34" charset="-122"/>
              </a:rPr>
              <a:t>万所（注：含多次改扩建学校的重复统计），增加学位</a:t>
            </a:r>
            <a:r>
              <a:rPr lang="en-US" altLang="zh-CN" sz="1300" dirty="0">
                <a:latin typeface="微软雅黑" panose="020B0503020204020204" pitchFamily="34" charset="-122"/>
                <a:ea typeface="微软雅黑" panose="020B0503020204020204" pitchFamily="34" charset="-122"/>
              </a:rPr>
              <a:t>2725</a:t>
            </a:r>
            <a:r>
              <a:rPr lang="zh-CN" altLang="en-US" sz="1300" dirty="0">
                <a:latin typeface="微软雅黑" panose="020B0503020204020204" pitchFamily="34" charset="-122"/>
                <a:ea typeface="微软雅黑" panose="020B0503020204020204" pitchFamily="34" charset="-122"/>
              </a:rPr>
              <a:t>万个，补充教师</a:t>
            </a:r>
            <a:r>
              <a:rPr lang="en-US" altLang="zh-CN" sz="1300" dirty="0">
                <a:latin typeface="微软雅黑" panose="020B0503020204020204" pitchFamily="34" charset="-122"/>
                <a:ea typeface="微软雅黑" panose="020B0503020204020204" pitchFamily="34" charset="-122"/>
              </a:rPr>
              <a:t>172</a:t>
            </a:r>
            <a:r>
              <a:rPr lang="zh-CN" altLang="en-US" sz="1300" dirty="0">
                <a:latin typeface="微软雅黑" panose="020B0503020204020204" pitchFamily="34" charset="-122"/>
                <a:ea typeface="微软雅黑" panose="020B0503020204020204" pitchFamily="34" charset="-122"/>
              </a:rPr>
              <a:t>万人，参与交流的校长和教师</a:t>
            </a:r>
            <a:r>
              <a:rPr lang="en-US" altLang="zh-CN" sz="1300" dirty="0">
                <a:latin typeface="微软雅黑" panose="020B0503020204020204" pitchFamily="34" charset="-122"/>
                <a:ea typeface="微软雅黑" panose="020B0503020204020204" pitchFamily="34" charset="-122"/>
              </a:rPr>
              <a:t>243</a:t>
            </a:r>
            <a:r>
              <a:rPr lang="zh-CN" altLang="en-US" sz="1300" dirty="0">
                <a:latin typeface="微软雅黑" panose="020B0503020204020204" pitchFamily="34" charset="-122"/>
                <a:ea typeface="微软雅黑" panose="020B0503020204020204" pitchFamily="34" charset="-122"/>
              </a:rPr>
              <a:t>万人次。</a:t>
            </a:r>
          </a:p>
          <a:p>
            <a:pPr lvl="0">
              <a:lnSpc>
                <a:spcPct val="150000"/>
              </a:lnSpc>
              <a:defRPr/>
            </a:pP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教育部</a:t>
            </a:r>
            <a:r>
              <a:rPr lang="en-US" altLang="zh-CN" sz="1300" dirty="0">
                <a:latin typeface="微软雅黑" panose="020B0503020204020204" pitchFamily="34" charset="-122"/>
                <a:ea typeface="微软雅黑" panose="020B0503020204020204" pitchFamily="34" charset="-122"/>
              </a:rPr>
              <a:t>2018</a:t>
            </a:r>
            <a:r>
              <a:rPr lang="zh-CN" altLang="en-US" sz="1300" dirty="0">
                <a:latin typeface="微软雅黑" panose="020B0503020204020204" pitchFamily="34" charset="-122"/>
                <a:ea typeface="微软雅黑" panose="020B0503020204020204" pitchFamily="34" charset="-122"/>
              </a:rPr>
              <a:t>工作要点</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中提到，在中高考改革方面，积极稳妥推进考试招生制度改革。指导上海、浙江落实 高考综合改革试点完善方案。指导北京、天津、山东、海南等第二批试点省份 制订出台高考综合改革试点方案。指导有关省份加强基础条件建设</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积极稳妥 启动高考综合改革。发布</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普通高校本科招生专业选考科目要求指引</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试行</a:t>
            </a:r>
            <a:r>
              <a:rPr lang="en-US" altLang="zh-CN" sz="1300" dirty="0">
                <a:latin typeface="微软雅黑" panose="020B0503020204020204" pitchFamily="34" charset="-122"/>
                <a:ea typeface="微软雅黑" panose="020B0503020204020204" pitchFamily="34" charset="-122"/>
              </a:rPr>
              <a:t>)》, </a:t>
            </a:r>
            <a:r>
              <a:rPr lang="zh-CN" altLang="en-US" sz="1300" dirty="0">
                <a:latin typeface="微软雅黑" panose="020B0503020204020204" pitchFamily="34" charset="-122"/>
                <a:ea typeface="微软雅黑" panose="020B0503020204020204" pitchFamily="34" charset="-122"/>
              </a:rPr>
              <a:t>指导高校在高考综合改革试点省份优化选考科目要求。深入推进中考改革</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建立地方中考改革动态跟踪机制。推进外语能力测评体系建设。</a:t>
            </a:r>
          </a:p>
        </p:txBody>
      </p:sp>
    </p:spTree>
    <p:extLst>
      <p:ext uri="{BB962C8B-B14F-4D97-AF65-F5344CB8AC3E}">
        <p14:creationId xmlns="" xmlns:p14="http://schemas.microsoft.com/office/powerpoint/2010/main" val="363785135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37</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物流减负</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381313"/>
            <a:ext cx="8861833" cy="120032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进一步减轻企业税负。改革完善增值税，按照三档并两档方向调整税率水平，重点降低制造业、交通运输等行业税率，提高小规模纳税人年销售额标准。扩大物流企业仓储用地税收优惠范围。继续实施企业重组土地增值税、契税等到期优惠政策。全年再为企业和个人减税</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8000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多亿元，促进实体经济转型升级，着力激发市场活力和社会创造力。深化收费公路制度改革，降低过路过桥费用。加大中介服务收费清理整顿力度。全年要为市场主体减轻非税负担</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3000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多亿元，不合理的坚决取消，过高的坚决降下来，让企业轻装上阵、聚力发展。</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051333" y="4403169"/>
            <a:ext cx="7467271" cy="2031325"/>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物流总费用占 </a:t>
            </a:r>
            <a:r>
              <a:rPr lang="en-US" altLang="zh-CN" sz="1400" dirty="0">
                <a:latin typeface="微软雅黑" panose="020B0503020204020204" pitchFamily="34" charset="-122"/>
                <a:ea typeface="微软雅黑" panose="020B0503020204020204" pitchFamily="34" charset="-122"/>
              </a:rPr>
              <a:t>GDP</a:t>
            </a:r>
            <a:r>
              <a:rPr lang="zh-CN" altLang="en-US" sz="1400" dirty="0">
                <a:latin typeface="微软雅黑" panose="020B0503020204020204" pitchFamily="34" charset="-122"/>
                <a:ea typeface="微软雅黑" panose="020B0503020204020204" pitchFamily="34" charset="-122"/>
              </a:rPr>
              <a:t>的比例是国际通用评价物流效率的指标</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该比例越低</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说明物流效率越高。</a:t>
            </a:r>
            <a:r>
              <a:rPr lang="en-US" altLang="zh-CN" sz="1400" dirty="0">
                <a:latin typeface="微软雅黑" panose="020B0503020204020204" pitchFamily="34" charset="-122"/>
                <a:ea typeface="微软雅黑" panose="020B0503020204020204" pitchFamily="34" charset="-122"/>
              </a:rPr>
              <a:t>2017 </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我国社会物流总费用与 </a:t>
            </a:r>
            <a:r>
              <a:rPr lang="en-US" altLang="zh-CN" sz="1400" dirty="0">
                <a:latin typeface="微软雅黑" panose="020B0503020204020204" pitchFamily="34" charset="-122"/>
                <a:ea typeface="微软雅黑" panose="020B0503020204020204" pitchFamily="34" charset="-122"/>
              </a:rPr>
              <a:t>GDP </a:t>
            </a:r>
            <a:r>
              <a:rPr lang="zh-CN" altLang="en-US" sz="1400" dirty="0">
                <a:latin typeface="微软雅黑" panose="020B0503020204020204" pitchFamily="34" charset="-122"/>
                <a:ea typeface="微软雅黑" panose="020B0503020204020204" pitchFamily="34" charset="-122"/>
              </a:rPr>
              <a:t>的比率为 </a:t>
            </a:r>
            <a:r>
              <a:rPr lang="en-US" altLang="zh-CN" sz="1400" dirty="0">
                <a:latin typeface="微软雅黑" panose="020B0503020204020204" pitchFamily="34" charset="-122"/>
                <a:ea typeface="微软雅黑" panose="020B0503020204020204" pitchFamily="34" charset="-122"/>
              </a:rPr>
              <a:t>14.6%,</a:t>
            </a:r>
            <a:r>
              <a:rPr lang="zh-CN" altLang="en-US" sz="1400" dirty="0">
                <a:latin typeface="微软雅黑" panose="020B0503020204020204" pitchFamily="34" charset="-122"/>
                <a:ea typeface="微软雅黑" panose="020B0503020204020204" pitchFamily="34" charset="-122"/>
              </a:rPr>
              <a:t>该比例自 </a:t>
            </a:r>
            <a:r>
              <a:rPr lang="en-US" altLang="zh-CN" sz="1400" dirty="0">
                <a:latin typeface="微软雅黑" panose="020B0503020204020204" pitchFamily="34" charset="-122"/>
                <a:ea typeface="微软雅黑" panose="020B0503020204020204" pitchFamily="34" charset="-122"/>
              </a:rPr>
              <a:t>2013 </a:t>
            </a:r>
            <a:r>
              <a:rPr lang="zh-CN" altLang="en-US" sz="1400" dirty="0">
                <a:latin typeface="微软雅黑" panose="020B0503020204020204" pitchFamily="34" charset="-122"/>
                <a:ea typeface="微软雅黑" panose="020B0503020204020204" pitchFamily="34" charset="-122"/>
              </a:rPr>
              <a:t>年以来持续下降</a:t>
            </a: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但是与发达国家相比</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这一比例仍然较高</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欧美日等发达国家均低于 </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我国物流效率仍有较大提升空间。 </a:t>
            </a:r>
            <a:r>
              <a:rPr lang="en-US" altLang="zh-CN" sz="1400" dirty="0">
                <a:latin typeface="微软雅黑" panose="020B0503020204020204" pitchFamily="34" charset="-122"/>
                <a:ea typeface="微软雅黑" panose="020B0503020204020204" pitchFamily="34" charset="-122"/>
              </a:rPr>
              <a:t>2017</a:t>
            </a:r>
            <a:r>
              <a:rPr lang="zh-CN" altLang="en-US" sz="1400" dirty="0">
                <a:latin typeface="微软雅黑" panose="020B0503020204020204" pitchFamily="34" charset="-122"/>
                <a:ea typeface="微软雅黑" panose="020B0503020204020204" pitchFamily="34" charset="-122"/>
              </a:rPr>
              <a:t>年，国务院印发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 于进一步推进物流降本增效促进实体经济发展意见</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强调物流 对于第一、二、三产业发展的重要性</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从信息化、设施建设等方面降低物流成本</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鼓励智能物流及第三方物流。此次</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政府工作报告</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再提为物流行业减负，行业转型再迎政策利好。</a:t>
            </a:r>
          </a:p>
        </p:txBody>
      </p:sp>
      <p:pic>
        <p:nvPicPr>
          <p:cNvPr id="2" name="图片 1">
            <a:extLst>
              <a:ext uri="{FF2B5EF4-FFF2-40B4-BE49-F238E27FC236}">
                <a16:creationId xmlns="" xmlns:a16="http://schemas.microsoft.com/office/drawing/2014/main" id="{174439F2-087B-4214-889C-D57561824A71}"/>
              </a:ext>
            </a:extLst>
          </p:cNvPr>
          <p:cNvPicPr>
            <a:picLocks noChangeAspect="1"/>
          </p:cNvPicPr>
          <p:nvPr/>
        </p:nvPicPr>
        <p:blipFill>
          <a:blip r:embed="rId5" cstate="print"/>
          <a:stretch>
            <a:fillRect/>
          </a:stretch>
        </p:blipFill>
        <p:spPr>
          <a:xfrm>
            <a:off x="8545170" y="4395539"/>
            <a:ext cx="2833708" cy="1976438"/>
          </a:xfrm>
          <a:prstGeom prst="rect">
            <a:avLst/>
          </a:prstGeom>
          <a:ln>
            <a:solidFill>
              <a:schemeClr val="tx1"/>
            </a:solidFill>
          </a:ln>
        </p:spPr>
      </p:pic>
    </p:spTree>
    <p:extLst>
      <p:ext uri="{BB962C8B-B14F-4D97-AF65-F5344CB8AC3E}">
        <p14:creationId xmlns="" xmlns:p14="http://schemas.microsoft.com/office/powerpoint/2010/main" val="2232227965"/>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02</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土地改革</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落实第二轮土地承包到期后再延长</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年的政策。探索宅基地所有权、资格权、使用权分置改革。改进耕地占补平衡管理办法，建立新增耕地指标、城乡建设用地增减挂钩节余指标跨省域调剂机制，所得收益全部用于脱贫攻坚和支持乡村振兴。深化粮食收储、集体产权、集体林权、国有林区林场、农垦、供销社等改革，使农业农村充满生机活力。</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68955"/>
            <a:ext cx="7343899" cy="1857432"/>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乡村振兴和城镇化进程都离不开农村土地改革。第二轮土地承包到期后再延长</a:t>
            </a:r>
            <a:r>
              <a:rPr lang="en-US" altLang="zh-CN" sz="1300" dirty="0">
                <a:latin typeface="微软雅黑" panose="020B0503020204020204" pitchFamily="34" charset="-122"/>
                <a:ea typeface="微软雅黑" panose="020B0503020204020204" pitchFamily="34" charset="-122"/>
              </a:rPr>
              <a:t>30</a:t>
            </a:r>
            <a:r>
              <a:rPr lang="zh-CN" altLang="en-US" sz="1300" dirty="0">
                <a:latin typeface="微软雅黑" panose="020B0503020204020204" pitchFamily="34" charset="-122"/>
                <a:ea typeface="微软雅黑" panose="020B0503020204020204" pitchFamily="34" charset="-122"/>
              </a:rPr>
              <a:t>年给承包土地的农民吃下了定心丸，接下来的产权改革将会赋予他们更多的财产权利。所谓宅基地资格权，是农村集体经济组织成员依法享有的从集体经济组织那里申请使用宅基地的权利，资格权和使用权的分离，将带动未来逐渐推进的宅基地改革。中国特殊的土地所有制度，使得城镇化所需的土地一定程度上依靠农村集体用地的“转国有”，这使得建设用地指标在不同区域的调剂成为必要，城乡建设用地增减挂钩节余指标跨省域调剂机制，即是从调剂指标中，促进城镇化进程。</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A4F1E127-FED1-450A-A144-F1D1D06FD1D2}"/>
              </a:ext>
            </a:extLst>
          </p:cNvPr>
          <p:cNvPicPr>
            <a:picLocks noChangeAspect="1"/>
          </p:cNvPicPr>
          <p:nvPr/>
        </p:nvPicPr>
        <p:blipFill>
          <a:blip r:embed="rId5" cstate="print"/>
          <a:stretch>
            <a:fillRect/>
          </a:stretch>
        </p:blipFill>
        <p:spPr>
          <a:xfrm>
            <a:off x="841717" y="4406616"/>
            <a:ext cx="2851867" cy="1899410"/>
          </a:xfrm>
          <a:prstGeom prst="rect">
            <a:avLst/>
          </a:prstGeom>
        </p:spPr>
      </p:pic>
    </p:spTree>
    <p:extLst>
      <p:ext uri="{BB962C8B-B14F-4D97-AF65-F5344CB8AC3E}">
        <p14:creationId xmlns="" xmlns:p14="http://schemas.microsoft.com/office/powerpoint/2010/main" val="538116587"/>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38</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出境游</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78752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五年来，居民收入年均增长</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7.4%</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、超过经济增速，形成世界上人口最多的中等收入群体。出境旅游人次由</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8300</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万增加到</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亿</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千多万。</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9" y="4468210"/>
            <a:ext cx="7343899" cy="1632370"/>
          </a:xfrm>
          <a:prstGeom prst="rect">
            <a:avLst/>
          </a:prstGeom>
          <a:noFill/>
        </p:spPr>
        <p:txBody>
          <a:bodyPr wrap="square" rtlCol="0">
            <a:spAutoFit/>
          </a:bodyPr>
          <a:lstStyle/>
          <a:p>
            <a:pPr lvl="0">
              <a:lnSpc>
                <a:spcPct val="200000"/>
              </a:lnSpc>
              <a:defRPr/>
            </a:pP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中国旅游研究院出境游报告</a:t>
            </a:r>
            <a:r>
              <a:rPr lang="en-US" altLang="zh-CN" sz="1300" dirty="0">
                <a:latin typeface="微软雅黑" panose="020B0503020204020204" pitchFamily="34" charset="-122"/>
                <a:ea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rPr>
              <a:t>显示，</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年中国公民出境旅游突破</a:t>
            </a:r>
            <a:r>
              <a:rPr lang="en-US" altLang="zh-CN" sz="1300" dirty="0">
                <a:latin typeface="微软雅黑" panose="020B0503020204020204" pitchFamily="34" charset="-122"/>
                <a:ea typeface="微软雅黑" panose="020B0503020204020204" pitchFamily="34" charset="-122"/>
              </a:rPr>
              <a:t>1.3</a:t>
            </a:r>
            <a:r>
              <a:rPr lang="zh-CN" altLang="en-US" sz="1300" dirty="0">
                <a:latin typeface="微软雅黑" panose="020B0503020204020204" pitchFamily="34" charset="-122"/>
                <a:ea typeface="微软雅黑" panose="020B0503020204020204" pitchFamily="34" charset="-122"/>
              </a:rPr>
              <a:t>亿人次，花费达</a:t>
            </a:r>
            <a:r>
              <a:rPr lang="en-US" altLang="zh-CN" sz="1300" dirty="0">
                <a:latin typeface="微软雅黑" panose="020B0503020204020204" pitchFamily="34" charset="-122"/>
                <a:ea typeface="微软雅黑" panose="020B0503020204020204" pitchFamily="34" charset="-122"/>
              </a:rPr>
              <a:t>1152.9</a:t>
            </a:r>
            <a:r>
              <a:rPr lang="zh-CN" altLang="en-US" sz="1300" dirty="0">
                <a:latin typeface="微软雅黑" panose="020B0503020204020204" pitchFamily="34" charset="-122"/>
                <a:ea typeface="微软雅黑" panose="020B0503020204020204" pitchFamily="34" charset="-122"/>
              </a:rPr>
              <a:t>亿美元，保持世界第一大出境旅游客源国地位。出境旅游呈现“消费升级、品质旅游”的特征与趋势。选择升级型、个性化的旅游产品，深度体验目的地的游客占比提升。出国目的也从观光购物转向享受海外优质生活环境和服务。出境旅游已成为衡量中国城市家庭和年轻人幸福度的一大标准。</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2DCE55DA-0E90-417D-81E4-1F0E9814D0E6}"/>
              </a:ext>
            </a:extLst>
          </p:cNvPr>
          <p:cNvPicPr>
            <a:picLocks noChangeAspect="1"/>
          </p:cNvPicPr>
          <p:nvPr/>
        </p:nvPicPr>
        <p:blipFill>
          <a:blip r:embed="rId5" cstate="print"/>
          <a:stretch>
            <a:fillRect/>
          </a:stretch>
        </p:blipFill>
        <p:spPr>
          <a:xfrm>
            <a:off x="1350048" y="4325288"/>
            <a:ext cx="2140638" cy="2041839"/>
          </a:xfrm>
          <a:prstGeom prst="rect">
            <a:avLst/>
          </a:prstGeom>
          <a:ln>
            <a:solidFill>
              <a:schemeClr val="tx1"/>
            </a:solidFill>
          </a:ln>
        </p:spPr>
      </p:pic>
    </p:spTree>
    <p:extLst>
      <p:ext uri="{BB962C8B-B14F-4D97-AF65-F5344CB8AC3E}">
        <p14:creationId xmlns="" xmlns:p14="http://schemas.microsoft.com/office/powerpoint/2010/main" val="2622366557"/>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39</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服务业比重上升</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78752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五年来，经济结构出现重大变革。消费贡献率由</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54.9%</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提高到</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58.8%</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，服务业比重从</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45.3%</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上升到</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51.6%</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，成为经济增长主动力。</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987852"/>
          </a:xfrm>
          <a:prstGeom prst="rect">
            <a:avLst/>
          </a:prstGeom>
          <a:noFill/>
        </p:spPr>
        <p:txBody>
          <a:bodyPr wrap="square" rtlCol="0">
            <a:spAutoFit/>
          </a:bodyPr>
          <a:lstStyle/>
          <a:p>
            <a:pPr lvl="0">
              <a:lnSpc>
                <a:spcPct val="200000"/>
              </a:lnSpc>
              <a:defRPr/>
            </a:pPr>
            <a:r>
              <a:rPr lang="zh-CN" altLang="en-US" sz="1600" dirty="0">
                <a:latin typeface="微软雅黑" panose="020B0503020204020204" pitchFamily="34" charset="-122"/>
                <a:ea typeface="微软雅黑" panose="020B0503020204020204" pitchFamily="34" charset="-122"/>
              </a:rPr>
              <a:t>“十三五计划”明确指出，要发展现代服务业，推动生产性服务业向专业化和价值链高端延伸，将使金融保险、商务服务、科技服务、信息服务和创意等生产性服务业，以及研发、设计、标准、供应链管理等生产性服务环节成为新的经济增长点。目前，服务业增速稳步推进。</a:t>
            </a: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D27986D8-2BE6-4CC1-B3FA-4620F756A36C}"/>
              </a:ext>
            </a:extLst>
          </p:cNvPr>
          <p:cNvPicPr>
            <a:picLocks noChangeAspect="1"/>
          </p:cNvPicPr>
          <p:nvPr/>
        </p:nvPicPr>
        <p:blipFill>
          <a:blip r:embed="rId5" cstate="print"/>
          <a:stretch>
            <a:fillRect/>
          </a:stretch>
        </p:blipFill>
        <p:spPr>
          <a:xfrm>
            <a:off x="8592457" y="4377396"/>
            <a:ext cx="2606175" cy="1914547"/>
          </a:xfrm>
          <a:prstGeom prst="rect">
            <a:avLst/>
          </a:prstGeom>
        </p:spPr>
      </p:pic>
    </p:spTree>
    <p:extLst>
      <p:ext uri="{BB962C8B-B14F-4D97-AF65-F5344CB8AC3E}">
        <p14:creationId xmlns="" xmlns:p14="http://schemas.microsoft.com/office/powerpoint/2010/main" val="2785122922"/>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40</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降低国有景区门票价格</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8744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增强消费对经济发展的基础性作用。推进消费升级，发展消费新业态新模式。创建全域旅游示范区，降低重点国有景区门票价格。</a:t>
            </a:r>
            <a:endParaRPr kumimoji="0" lang="zh-CN" altLang="en-US"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68955"/>
            <a:ext cx="7343899" cy="1857432"/>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“十三五规划”明确指出到</a:t>
            </a:r>
            <a:r>
              <a:rPr lang="en-US" altLang="zh-CN" sz="1300" dirty="0">
                <a:latin typeface="微软雅黑" panose="020B0503020204020204" pitchFamily="34" charset="-122"/>
                <a:ea typeface="微软雅黑" panose="020B0503020204020204" pitchFamily="34" charset="-122"/>
              </a:rPr>
              <a:t>2020</a:t>
            </a:r>
            <a:r>
              <a:rPr lang="zh-CN" altLang="en-US" sz="1300" dirty="0">
                <a:latin typeface="微软雅黑" panose="020B0503020204020204" pitchFamily="34" charset="-122"/>
                <a:ea typeface="微软雅黑" panose="020B0503020204020204" pitchFamily="34" charset="-122"/>
              </a:rPr>
              <a:t>年，旅游市场总规模达到</a:t>
            </a:r>
            <a:r>
              <a:rPr lang="en-US" altLang="zh-CN" sz="1300" dirty="0">
                <a:latin typeface="微软雅黑" panose="020B0503020204020204" pitchFamily="34" charset="-122"/>
                <a:ea typeface="微软雅黑" panose="020B0503020204020204" pitchFamily="34" charset="-122"/>
              </a:rPr>
              <a:t>67</a:t>
            </a:r>
            <a:r>
              <a:rPr lang="zh-CN" altLang="en-US" sz="1300" dirty="0">
                <a:latin typeface="微软雅黑" panose="020B0503020204020204" pitchFamily="34" charset="-122"/>
                <a:ea typeface="微软雅黑" panose="020B0503020204020204" pitchFamily="34" charset="-122"/>
              </a:rPr>
              <a:t>亿人次，旅游投资总额</a:t>
            </a:r>
            <a:r>
              <a:rPr lang="en-US" altLang="zh-CN" sz="1300" dirty="0">
                <a:latin typeface="微软雅黑" panose="020B0503020204020204" pitchFamily="34" charset="-122"/>
                <a:ea typeface="微软雅黑" panose="020B0503020204020204" pitchFamily="34" charset="-122"/>
              </a:rPr>
              <a:t>2</a:t>
            </a:r>
            <a:r>
              <a:rPr lang="zh-CN" altLang="en-US" sz="1300" dirty="0">
                <a:latin typeface="微软雅黑" panose="020B0503020204020204" pitchFamily="34" charset="-122"/>
                <a:ea typeface="微软雅黑" panose="020B0503020204020204" pitchFamily="34" charset="-122"/>
              </a:rPr>
              <a:t>万亿元，旅游业总收入达到</a:t>
            </a:r>
            <a:r>
              <a:rPr lang="en-US" altLang="zh-CN" sz="1300" dirty="0">
                <a:latin typeface="微软雅黑" panose="020B0503020204020204" pitchFamily="34" charset="-122"/>
                <a:ea typeface="微软雅黑" panose="020B0503020204020204" pitchFamily="34" charset="-122"/>
              </a:rPr>
              <a:t>7</a:t>
            </a:r>
            <a:r>
              <a:rPr lang="zh-CN" altLang="en-US" sz="1300" dirty="0">
                <a:latin typeface="微软雅黑" panose="020B0503020204020204" pitchFamily="34" charset="-122"/>
                <a:ea typeface="微软雅黑" panose="020B0503020204020204" pitchFamily="34" charset="-122"/>
              </a:rPr>
              <a:t>万亿元。届时，旅游业对国民经济的综合贡献度达到</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，对餐饮、住宿、民航、铁路客运业的综合贡献率达到</a:t>
            </a:r>
            <a:r>
              <a:rPr lang="en-US" altLang="zh-CN" sz="1300" dirty="0">
                <a:latin typeface="微软雅黑" panose="020B0503020204020204" pitchFamily="34" charset="-122"/>
                <a:ea typeface="微软雅黑" panose="020B0503020204020204" pitchFamily="34" charset="-122"/>
              </a:rPr>
              <a:t>85%</a:t>
            </a:r>
            <a:r>
              <a:rPr lang="zh-CN" altLang="en-US" sz="1300" dirty="0">
                <a:latin typeface="微软雅黑" panose="020B0503020204020204" pitchFamily="34" charset="-122"/>
                <a:ea typeface="微软雅黑" panose="020B0503020204020204" pitchFamily="34" charset="-122"/>
              </a:rPr>
              <a:t>以上，年均新增旅游就业人数</a:t>
            </a:r>
            <a:r>
              <a:rPr lang="en-US" altLang="zh-CN" sz="1300" dirty="0">
                <a:latin typeface="微软雅黑" panose="020B0503020204020204" pitchFamily="34" charset="-122"/>
                <a:ea typeface="微软雅黑" panose="020B0503020204020204" pitchFamily="34" charset="-122"/>
              </a:rPr>
              <a:t>100</a:t>
            </a:r>
            <a:r>
              <a:rPr lang="zh-CN" altLang="en-US" sz="1300" dirty="0">
                <a:latin typeface="微软雅黑" panose="020B0503020204020204" pitchFamily="34" charset="-122"/>
                <a:ea typeface="微软雅黑" panose="020B0503020204020204" pitchFamily="34" charset="-122"/>
              </a:rPr>
              <a:t>万人以上。</a:t>
            </a:r>
          </a:p>
          <a:p>
            <a:pPr lvl="0">
              <a:lnSpc>
                <a:spcPct val="150000"/>
              </a:lnSpc>
              <a:defRPr/>
            </a:pPr>
            <a:r>
              <a:rPr lang="zh-CN" altLang="en-US" sz="1300" dirty="0">
                <a:latin typeface="微软雅黑" panose="020B0503020204020204" pitchFamily="34" charset="-122"/>
                <a:ea typeface="微软雅黑" panose="020B0503020204020204" pitchFamily="34" charset="-122"/>
              </a:rPr>
              <a:t>国家统计局数据显示，</a:t>
            </a: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年至</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年我国游客接待量从</a:t>
            </a:r>
            <a:r>
              <a:rPr lang="en-US" altLang="zh-CN" sz="1300" dirty="0">
                <a:latin typeface="微软雅黑" panose="020B0503020204020204" pitchFamily="34" charset="-122"/>
                <a:ea typeface="微软雅黑" panose="020B0503020204020204" pitchFamily="34" charset="-122"/>
              </a:rPr>
              <a:t>26</a:t>
            </a:r>
            <a:r>
              <a:rPr lang="zh-CN" altLang="en-US" sz="1300" dirty="0">
                <a:latin typeface="微软雅黑" panose="020B0503020204020204" pitchFamily="34" charset="-122"/>
                <a:ea typeface="微软雅黑" panose="020B0503020204020204" pitchFamily="34" charset="-122"/>
              </a:rPr>
              <a:t>亿增长至</a:t>
            </a:r>
            <a:r>
              <a:rPr lang="en-US" altLang="zh-CN" sz="1300" dirty="0">
                <a:latin typeface="微软雅黑" panose="020B0503020204020204" pitchFamily="34" charset="-122"/>
                <a:ea typeface="微软雅黑" panose="020B0503020204020204" pitchFamily="34" charset="-122"/>
              </a:rPr>
              <a:t>50</a:t>
            </a:r>
            <a:r>
              <a:rPr lang="zh-CN" altLang="en-US" sz="1300" dirty="0">
                <a:latin typeface="微软雅黑" panose="020B0503020204020204" pitchFamily="34" charset="-122"/>
                <a:ea typeface="微软雅黑" panose="020B0503020204020204" pitchFamily="34" charset="-122"/>
              </a:rPr>
              <a:t>亿，旅游收入从</a:t>
            </a:r>
            <a:r>
              <a:rPr lang="en-US" altLang="zh-CN" sz="1300" dirty="0">
                <a:latin typeface="微软雅黑" panose="020B0503020204020204" pitchFamily="34" charset="-122"/>
                <a:ea typeface="微软雅黑" panose="020B0503020204020204" pitchFamily="34" charset="-122"/>
              </a:rPr>
              <a:t>1.93</a:t>
            </a:r>
            <a:r>
              <a:rPr lang="zh-CN" altLang="en-US" sz="1300" dirty="0">
                <a:latin typeface="微软雅黑" panose="020B0503020204020204" pitchFamily="34" charset="-122"/>
                <a:ea typeface="微软雅黑" panose="020B0503020204020204" pitchFamily="34" charset="-122"/>
              </a:rPr>
              <a:t>万亿增长到</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万亿，两项指标均翻番。我国常年国内旅游市场规模保持年</a:t>
            </a:r>
            <a:r>
              <a:rPr lang="en-US" altLang="zh-CN" sz="1300" dirty="0">
                <a:latin typeface="微软雅黑" panose="020B0503020204020204" pitchFamily="34" charset="-122"/>
                <a:ea typeface="微软雅黑" panose="020B0503020204020204" pitchFamily="34" charset="-122"/>
              </a:rPr>
              <a:t>15%</a:t>
            </a:r>
            <a:r>
              <a:rPr lang="zh-CN" altLang="en-US" sz="1300" dirty="0">
                <a:latin typeface="微软雅黑" panose="020B0503020204020204" pitchFamily="34" charset="-122"/>
                <a:ea typeface="微软雅黑" panose="020B0503020204020204" pitchFamily="34" charset="-122"/>
              </a:rPr>
              <a:t>左右的增速，总收入保持</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左右的增长速度，远超</a:t>
            </a:r>
            <a:r>
              <a:rPr lang="en-US" altLang="zh-CN" sz="1300" dirty="0">
                <a:latin typeface="微软雅黑" panose="020B0503020204020204" pitchFamily="34" charset="-122"/>
                <a:ea typeface="微软雅黑" panose="020B0503020204020204" pitchFamily="34" charset="-122"/>
              </a:rPr>
              <a:t>GDP</a:t>
            </a:r>
            <a:r>
              <a:rPr lang="zh-CN" altLang="en-US" sz="1300" dirty="0">
                <a:latin typeface="微软雅黑" panose="020B0503020204020204" pitchFamily="34" charset="-122"/>
                <a:ea typeface="微软雅黑" panose="020B0503020204020204" pitchFamily="34" charset="-122"/>
              </a:rPr>
              <a:t>增长速度。</a:t>
            </a:r>
          </a:p>
        </p:txBody>
      </p:sp>
      <p:pic>
        <p:nvPicPr>
          <p:cNvPr id="2" name="图片 1">
            <a:extLst>
              <a:ext uri="{FF2B5EF4-FFF2-40B4-BE49-F238E27FC236}">
                <a16:creationId xmlns="" xmlns:a16="http://schemas.microsoft.com/office/drawing/2014/main" id="{72384FD5-E95C-4866-87C4-CCF7452A67F1}"/>
              </a:ext>
            </a:extLst>
          </p:cNvPr>
          <p:cNvPicPr>
            <a:picLocks noChangeAspect="1"/>
          </p:cNvPicPr>
          <p:nvPr/>
        </p:nvPicPr>
        <p:blipFill rotWithShape="1">
          <a:blip r:embed="rId5" cstate="print"/>
          <a:srcRect r="10409"/>
          <a:stretch/>
        </p:blipFill>
        <p:spPr>
          <a:xfrm>
            <a:off x="1051333" y="4384770"/>
            <a:ext cx="2588555" cy="1959769"/>
          </a:xfrm>
          <a:prstGeom prst="rect">
            <a:avLst/>
          </a:prstGeom>
        </p:spPr>
      </p:pic>
    </p:spTree>
    <p:extLst>
      <p:ext uri="{BB962C8B-B14F-4D97-AF65-F5344CB8AC3E}">
        <p14:creationId xmlns="" xmlns:p14="http://schemas.microsoft.com/office/powerpoint/2010/main" val="774640823"/>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41</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加快新旧发展动能接续转换</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30109"/>
            <a:ext cx="8861833" cy="10237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加快新旧发展动能接续转换。深入开展“互联网</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行动，实行包容审慎监管，推动大数据、云计算、物联网广泛应用，新兴产业蓬勃发展，传统产业深刻重塑。实施“中国制造</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2025”</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，推进工业强基、智能制造、绿色制造等重大工程，先进制造业加快发展。</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993238"/>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政府已经在山东设立了全国首个新旧动能转换综合试验区。山东成立了</a:t>
            </a:r>
            <a:r>
              <a:rPr lang="en-US" altLang="zh-CN" sz="1400" dirty="0">
                <a:latin typeface="微软雅黑" panose="020B0503020204020204" pitchFamily="34" charset="-122"/>
                <a:ea typeface="微软雅黑" panose="020B0503020204020204" pitchFamily="34" charset="-122"/>
              </a:rPr>
              <a:t>6000</a:t>
            </a:r>
            <a:r>
              <a:rPr lang="zh-CN" altLang="en-US" sz="1400" dirty="0">
                <a:latin typeface="微软雅黑" panose="020B0503020204020204" pitchFamily="34" charset="-122"/>
                <a:ea typeface="微软雅黑" panose="020B0503020204020204" pitchFamily="34" charset="-122"/>
              </a:rPr>
              <a:t>亿元规模的新旧动能转换基金，充分发挥财政资金的杠杆放大和引导作用，吸引金融和社会资本加大对新旧动能转换重点领域投入，壮大培育新动能，改造提升传统动能，支持山东创新发展、持续发展、领先发展。按照山东新旧动能综改区规划，山东新旧动能转换综改试验区到</a:t>
            </a:r>
            <a:r>
              <a:rPr lang="en-US" altLang="zh-CN" sz="1400" dirty="0">
                <a:latin typeface="微软雅黑" panose="020B0503020204020204" pitchFamily="34" charset="-122"/>
                <a:ea typeface="微软雅黑" panose="020B0503020204020204" pitchFamily="34" charset="-122"/>
              </a:rPr>
              <a:t>2022</a:t>
            </a:r>
            <a:r>
              <a:rPr lang="zh-CN" altLang="en-US" sz="1400" dirty="0">
                <a:latin typeface="微软雅黑" panose="020B0503020204020204" pitchFamily="34" charset="-122"/>
                <a:ea typeface="微软雅黑" panose="020B0503020204020204" pitchFamily="34" charset="-122"/>
              </a:rPr>
              <a:t>年将基本形成新动能主导经济发展的新格局，经济质量优势显著增强，现代化经济体系建设取得积极进展。新兴产业逐步成长为新的增长引擎，成为引领经济发展的主要动能。</a:t>
            </a:r>
          </a:p>
        </p:txBody>
      </p:sp>
      <p:pic>
        <p:nvPicPr>
          <p:cNvPr id="2" name="图片 1">
            <a:extLst>
              <a:ext uri="{FF2B5EF4-FFF2-40B4-BE49-F238E27FC236}">
                <a16:creationId xmlns="" xmlns:a16="http://schemas.microsoft.com/office/drawing/2014/main" id="{1981D0B7-4AA0-401A-802E-02606CB547F6}"/>
              </a:ext>
            </a:extLst>
          </p:cNvPr>
          <p:cNvPicPr>
            <a:picLocks noChangeAspect="1"/>
          </p:cNvPicPr>
          <p:nvPr/>
        </p:nvPicPr>
        <p:blipFill>
          <a:blip r:embed="rId5" cstate="print"/>
          <a:stretch>
            <a:fillRect/>
          </a:stretch>
        </p:blipFill>
        <p:spPr>
          <a:xfrm>
            <a:off x="8616524" y="4412207"/>
            <a:ext cx="2524143" cy="1959769"/>
          </a:xfrm>
          <a:prstGeom prst="rect">
            <a:avLst/>
          </a:prstGeom>
        </p:spPr>
      </p:pic>
    </p:spTree>
    <p:extLst>
      <p:ext uri="{BB962C8B-B14F-4D97-AF65-F5344CB8AC3E}">
        <p14:creationId xmlns="" xmlns:p14="http://schemas.microsoft.com/office/powerpoint/2010/main" val="3109127642"/>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42</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优化投资结构</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8744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优化投资结构，鼓励民间投资，发挥政府投资撬动作用，引导更多资金投向强基础、增后劲、惠民生领域。</a:t>
            </a:r>
            <a:endParaRPr kumimoji="0" lang="zh-CN" altLang="en-US"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368955"/>
            <a:ext cx="7343899" cy="1692771"/>
          </a:xfrm>
          <a:prstGeom prst="rect">
            <a:avLst/>
          </a:prstGeom>
          <a:noFill/>
        </p:spPr>
        <p:txBody>
          <a:bodyPr wrap="square" rtlCol="0">
            <a:spAutoFit/>
          </a:bodyPr>
          <a:lstStyle/>
          <a:p>
            <a:pPr lvl="0">
              <a:lnSpc>
                <a:spcPct val="200000"/>
              </a:lnSpc>
              <a:defRPr/>
            </a:pPr>
            <a:r>
              <a:rPr lang="zh-CN" altLang="en-US" sz="1300" dirty="0">
                <a:latin typeface="微软雅黑" panose="020B0503020204020204" pitchFamily="34" charset="-122"/>
                <a:ea typeface="微软雅黑" panose="020B0503020204020204" pitchFamily="34" charset="-122"/>
              </a:rPr>
              <a:t>优化投资结构最重要的是把投资用在需要的地方。在投资过程中进一步提高公共投资决策的透明度，所有公共投资项目都要坚持科学决策、民主决策，防止以扩大内需为名搞形象工程和政绩工程。此外，地方政府应该认真落实地方配套资金，对不重视民生项目、有投资能力而没有优先落实中央投资项目配套资金的地区，要减少中央投资的安排。</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64A4AEA9-53C1-408E-9B2A-B21D967B6EEC}"/>
              </a:ext>
            </a:extLst>
          </p:cNvPr>
          <p:cNvPicPr>
            <a:picLocks noChangeAspect="1"/>
          </p:cNvPicPr>
          <p:nvPr/>
        </p:nvPicPr>
        <p:blipFill>
          <a:blip r:embed="rId5" cstate="print"/>
          <a:stretch>
            <a:fillRect/>
          </a:stretch>
        </p:blipFill>
        <p:spPr>
          <a:xfrm>
            <a:off x="1125187" y="4368102"/>
            <a:ext cx="2604984" cy="1976438"/>
          </a:xfrm>
          <a:prstGeom prst="rect">
            <a:avLst/>
          </a:prstGeom>
          <a:ln>
            <a:solidFill>
              <a:schemeClr val="tx1"/>
            </a:solidFill>
          </a:ln>
        </p:spPr>
      </p:pic>
    </p:spTree>
    <p:extLst>
      <p:ext uri="{BB962C8B-B14F-4D97-AF65-F5344CB8AC3E}">
        <p14:creationId xmlns="" xmlns:p14="http://schemas.microsoft.com/office/powerpoint/2010/main" val="148436273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43</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推进“互联网</a:t>
            </a:r>
            <a:r>
              <a:rPr lang="en-US" altLang="zh-CN" sz="2133" b="1" dirty="0">
                <a:solidFill>
                  <a:prstClr val="white"/>
                </a:solidFill>
                <a:latin typeface="微软雅黑" panose="020B0503020204020204" pitchFamily="34" charset="-122"/>
                <a:ea typeface="微软雅黑" panose="020B0503020204020204" pitchFamily="34" charset="-122"/>
              </a:rPr>
              <a:t>+”</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78752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做大做强新兴产业集群，实施大数据发展行动，加强新一代人工智能研发应用，在医疗、养老、教育、文化、体育等多领域推进“互联网</a:t>
            </a:r>
            <a:r>
              <a:rPr lang="en-US" altLang="zh-CN"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01542" y="4531039"/>
            <a:ext cx="7343899" cy="1670073"/>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自</a:t>
            </a:r>
            <a:r>
              <a:rPr lang="en-US" altLang="zh-CN" sz="1400" dirty="0">
                <a:latin typeface="微软雅黑" panose="020B0503020204020204" pitchFamily="34" charset="-122"/>
                <a:ea typeface="微软雅黑" panose="020B0503020204020204" pitchFamily="34" charset="-122"/>
              </a:rPr>
              <a:t>2015</a:t>
            </a:r>
            <a:r>
              <a:rPr lang="zh-CN" altLang="en-US" sz="1400" dirty="0">
                <a:latin typeface="微软雅黑" panose="020B0503020204020204" pitchFamily="34" charset="-122"/>
                <a:ea typeface="微软雅黑" panose="020B0503020204020204" pitchFamily="34" charset="-122"/>
              </a:rPr>
              <a:t>年“互联网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概念第一次写入政府工作报告，纳入国家经济社会发展的顶层设计后，我国已经大力推动网络技术在日常生活中的运用。这不仅有利于整个互联网行业的发展，而且对社会、经济、文化、环境、资源和基础设施等领域将产生重要作用，在今年的政府工作报告中，明确提到了要在医疗、养老、教育、文化、体育等多领域推进“互联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，这将成为打造我国发展“升级版”、引领创新驱动发展新常态的强动力。</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C3686E16-C6DF-4766-9562-BE758B384B8C}"/>
              </a:ext>
            </a:extLst>
          </p:cNvPr>
          <p:cNvPicPr>
            <a:picLocks noChangeAspect="1"/>
          </p:cNvPicPr>
          <p:nvPr/>
        </p:nvPicPr>
        <p:blipFill>
          <a:blip r:embed="rId5" cstate="print"/>
          <a:stretch>
            <a:fillRect/>
          </a:stretch>
        </p:blipFill>
        <p:spPr>
          <a:xfrm>
            <a:off x="8710816" y="4395539"/>
            <a:ext cx="2366383" cy="1976437"/>
          </a:xfrm>
          <a:prstGeom prst="rect">
            <a:avLst/>
          </a:prstGeom>
        </p:spPr>
      </p:pic>
    </p:spTree>
    <p:extLst>
      <p:ext uri="{BB962C8B-B14F-4D97-AF65-F5344CB8AC3E}">
        <p14:creationId xmlns="" xmlns:p14="http://schemas.microsoft.com/office/powerpoint/2010/main" val="3147805939"/>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44</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支持优质创新型企业上市融资</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32443" y="2420451"/>
            <a:ext cx="8861833" cy="116955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促进大众创业、万众创新上水平。我国拥有世界上规模最大的人力人才资源，这是创新发展的最大“富矿”。要提供全方位创新创业服务，推进“双创”示范基地建设，鼓励大企业、高校和科研院所开放创新资源，发展平台经济、共享经济，形成线上线下结合、产学研用协同、大中小企业融合的创新创业格局，打造“双创”升级版。设立国家融资担保基金，支持优质创新型企业上市融资，将创业投资、天使投资税收优惠政策试点范围扩大到全国。</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68102"/>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03746"/>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87077"/>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9" y="4476165"/>
            <a:ext cx="7343899" cy="1632370"/>
          </a:xfrm>
          <a:prstGeom prst="rect">
            <a:avLst/>
          </a:prstGeom>
          <a:noFill/>
        </p:spPr>
        <p:txBody>
          <a:bodyPr wrap="square" rtlCol="0">
            <a:spAutoFit/>
          </a:bodyPr>
          <a:lstStyle/>
          <a:p>
            <a:pPr lvl="0">
              <a:lnSpc>
                <a:spcPct val="200000"/>
              </a:lnSpc>
              <a:defRPr/>
            </a:pP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年全年上市新股共计</a:t>
            </a:r>
            <a:r>
              <a:rPr lang="en-US" altLang="zh-CN" sz="1300" dirty="0">
                <a:latin typeface="微软雅黑" panose="020B0503020204020204" pitchFamily="34" charset="-122"/>
                <a:ea typeface="微软雅黑" panose="020B0503020204020204" pitchFamily="34" charset="-122"/>
              </a:rPr>
              <a:t>438</a:t>
            </a:r>
            <a:r>
              <a:rPr lang="zh-CN" altLang="en-US" sz="1300" dirty="0">
                <a:latin typeface="微软雅黑" panose="020B0503020204020204" pitchFamily="34" charset="-122"/>
                <a:ea typeface="微软雅黑" panose="020B0503020204020204" pitchFamily="34" charset="-122"/>
              </a:rPr>
              <a:t>只，较</a:t>
            </a:r>
            <a:r>
              <a:rPr lang="en-US" altLang="zh-CN" sz="1300" dirty="0">
                <a:latin typeface="微软雅黑" panose="020B0503020204020204" pitchFamily="34" charset="-122"/>
                <a:ea typeface="微软雅黑" panose="020B0503020204020204" pitchFamily="34" charset="-122"/>
              </a:rPr>
              <a:t>2016</a:t>
            </a:r>
            <a:r>
              <a:rPr lang="zh-CN" altLang="en-US" sz="1300" dirty="0">
                <a:latin typeface="微软雅黑" panose="020B0503020204020204" pitchFamily="34" charset="-122"/>
                <a:ea typeface="微软雅黑" panose="020B0503020204020204" pitchFamily="34" charset="-122"/>
              </a:rPr>
              <a:t>年的</a:t>
            </a:r>
            <a:r>
              <a:rPr lang="en-US" altLang="zh-CN" sz="1300" dirty="0">
                <a:latin typeface="微软雅黑" panose="020B0503020204020204" pitchFamily="34" charset="-122"/>
                <a:ea typeface="微软雅黑" panose="020B0503020204020204" pitchFamily="34" charset="-122"/>
              </a:rPr>
              <a:t>227</a:t>
            </a:r>
            <a:r>
              <a:rPr lang="zh-CN" altLang="en-US" sz="1300" dirty="0">
                <a:latin typeface="微软雅黑" panose="020B0503020204020204" pitchFamily="34" charset="-122"/>
                <a:ea typeface="微软雅黑" panose="020B0503020204020204" pitchFamily="34" charset="-122"/>
              </a:rPr>
              <a:t>增幅达</a:t>
            </a:r>
            <a:r>
              <a:rPr lang="en-US" altLang="zh-CN" sz="1300" dirty="0">
                <a:latin typeface="微软雅黑" panose="020B0503020204020204" pitchFamily="34" charset="-122"/>
                <a:ea typeface="微软雅黑" panose="020B0503020204020204" pitchFamily="34" charset="-122"/>
              </a:rPr>
              <a:t>92.95%</a:t>
            </a:r>
            <a:r>
              <a:rPr lang="zh-CN" altLang="en-US" sz="1300" dirty="0">
                <a:latin typeface="微软雅黑" panose="020B0503020204020204" pitchFamily="34" charset="-122"/>
                <a:ea typeface="微软雅黑" panose="020B0503020204020204" pitchFamily="34" charset="-122"/>
              </a:rPr>
              <a:t>，从募集总金额看，</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2301.09</a:t>
            </a:r>
            <a:r>
              <a:rPr lang="zh-CN" altLang="en-US" sz="1300" dirty="0">
                <a:latin typeface="微软雅黑" panose="020B0503020204020204" pitchFamily="34" charset="-122"/>
                <a:ea typeface="微软雅黑" panose="020B0503020204020204" pitchFamily="34" charset="-122"/>
              </a:rPr>
              <a:t>亿元的</a:t>
            </a:r>
            <a:r>
              <a:rPr lang="en-US" altLang="zh-CN" sz="1300" dirty="0">
                <a:latin typeface="微软雅黑" panose="020B0503020204020204" pitchFamily="34" charset="-122"/>
                <a:ea typeface="微软雅黑" panose="020B0503020204020204" pitchFamily="34" charset="-122"/>
              </a:rPr>
              <a:t>IPO</a:t>
            </a:r>
            <a:r>
              <a:rPr lang="zh-CN" altLang="en-US" sz="1300" dirty="0">
                <a:latin typeface="微软雅黑" panose="020B0503020204020204" pitchFamily="34" charset="-122"/>
                <a:ea typeface="微软雅黑" panose="020B0503020204020204" pitchFamily="34" charset="-122"/>
              </a:rPr>
              <a:t>融资，较</a:t>
            </a:r>
            <a:r>
              <a:rPr lang="en-US" altLang="zh-CN" sz="1300" dirty="0">
                <a:latin typeface="微软雅黑" panose="020B0503020204020204" pitchFamily="34" charset="-122"/>
                <a:ea typeface="微软雅黑" panose="020B0503020204020204" pitchFamily="34" charset="-122"/>
              </a:rPr>
              <a:t>2016</a:t>
            </a:r>
            <a:r>
              <a:rPr lang="zh-CN" altLang="en-US" sz="1300" dirty="0">
                <a:latin typeface="微软雅黑" panose="020B0503020204020204" pitchFamily="34" charset="-122"/>
                <a:ea typeface="微软雅黑" panose="020B0503020204020204" pitchFamily="34" charset="-122"/>
              </a:rPr>
              <a:t>年的</a:t>
            </a:r>
            <a:r>
              <a:rPr lang="en-US" altLang="zh-CN" sz="1300" dirty="0">
                <a:latin typeface="微软雅黑" panose="020B0503020204020204" pitchFamily="34" charset="-122"/>
                <a:ea typeface="微软雅黑" panose="020B0503020204020204" pitchFamily="34" charset="-122"/>
              </a:rPr>
              <a:t>1496.08</a:t>
            </a:r>
            <a:r>
              <a:rPr lang="zh-CN" altLang="en-US" sz="1300" dirty="0">
                <a:latin typeface="微软雅黑" panose="020B0503020204020204" pitchFamily="34" charset="-122"/>
                <a:ea typeface="微软雅黑" panose="020B0503020204020204" pitchFamily="34" charset="-122"/>
              </a:rPr>
              <a:t>亿元上涨</a:t>
            </a:r>
            <a:r>
              <a:rPr lang="en-US" altLang="zh-CN" sz="1300" dirty="0">
                <a:latin typeface="微软雅黑" panose="020B0503020204020204" pitchFamily="34" charset="-122"/>
                <a:ea typeface="微软雅黑" panose="020B0503020204020204" pitchFamily="34" charset="-122"/>
              </a:rPr>
              <a:t>53.81%</a:t>
            </a:r>
            <a:r>
              <a:rPr lang="zh-CN" altLang="en-US" sz="1300" dirty="0">
                <a:latin typeface="微软雅黑" panose="020B0503020204020204" pitchFamily="34" charset="-122"/>
                <a:ea typeface="微软雅黑" panose="020B0503020204020204" pitchFamily="34" charset="-122"/>
              </a:rPr>
              <a:t>，</a:t>
            </a:r>
            <a:r>
              <a:rPr lang="en-US" altLang="zh-CN" sz="1300" dirty="0">
                <a:latin typeface="微软雅黑" panose="020B0503020204020204" pitchFamily="34" charset="-122"/>
                <a:ea typeface="微软雅黑" panose="020B0503020204020204" pitchFamily="34" charset="-122"/>
              </a:rPr>
              <a:t>IPO</a:t>
            </a:r>
            <a:r>
              <a:rPr lang="zh-CN" altLang="en-US" sz="1300" dirty="0">
                <a:latin typeface="微软雅黑" panose="020B0503020204020204" pitchFamily="34" charset="-122"/>
                <a:ea typeface="微软雅黑" panose="020B0503020204020204" pitchFamily="34" charset="-122"/>
              </a:rPr>
              <a:t>堰塞湖问题得到了极大的改善。证监会副主席姜洋接受证券时报采访时表示，证监会支持国家战略，对新技术新产业新业态新模式的“四新”产业，重点支持创新型、引领型、示范型企业。</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52AF3E8B-AB76-4061-84A5-8265891F4BB9}"/>
              </a:ext>
            </a:extLst>
          </p:cNvPr>
          <p:cNvPicPr>
            <a:picLocks noChangeAspect="1"/>
          </p:cNvPicPr>
          <p:nvPr/>
        </p:nvPicPr>
        <p:blipFill>
          <a:blip r:embed="rId5" cstate="print"/>
          <a:stretch>
            <a:fillRect/>
          </a:stretch>
        </p:blipFill>
        <p:spPr>
          <a:xfrm>
            <a:off x="1132442" y="4368102"/>
            <a:ext cx="2635251" cy="1976438"/>
          </a:xfrm>
          <a:prstGeom prst="rect">
            <a:avLst/>
          </a:prstGeom>
        </p:spPr>
      </p:pic>
    </p:spTree>
    <p:extLst>
      <p:ext uri="{BB962C8B-B14F-4D97-AF65-F5344CB8AC3E}">
        <p14:creationId xmlns="" xmlns:p14="http://schemas.microsoft.com/office/powerpoint/2010/main" val="3226049947"/>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45</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加强互联网内容建设</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30109"/>
            <a:ext cx="8861833" cy="10237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加快构建中国特色哲学社会科学，繁荣文艺创作，发展新闻出版、广播影视、档案等事业。加强文物保护利用和文化遗产保护传承。建好新型智库。加强互联网内容建设。深入实施文化惠民工程，培育新型文化业态。</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750864"/>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2017</a:t>
            </a:r>
            <a:r>
              <a:rPr lang="zh-CN" altLang="en-US" sz="1400" dirty="0">
                <a:latin typeface="微软雅黑" panose="020B0503020204020204" pitchFamily="34" charset="-122"/>
                <a:ea typeface="微软雅黑" panose="020B0503020204020204" pitchFamily="34" charset="-122"/>
              </a:rPr>
              <a:t>年的政府工作报告提出，加快培育文化产业，加强文化市场监管，净化网络环境。</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年明确提出将“加强互联网内容建设”作为重点工作。去年</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月，中共中央政治局就实施国家大数据战略进行第二次集体学习，会议提出的内容包括“要加强互联网内容建设，建立网络综合治理体系，营造清朗的网络空间。”</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270082C9-7418-4690-9F85-AEF2D983890C}"/>
              </a:ext>
            </a:extLst>
          </p:cNvPr>
          <p:cNvPicPr>
            <a:picLocks noChangeAspect="1"/>
          </p:cNvPicPr>
          <p:nvPr/>
        </p:nvPicPr>
        <p:blipFill>
          <a:blip r:embed="rId5" cstate="print"/>
          <a:stretch>
            <a:fillRect/>
          </a:stretch>
        </p:blipFill>
        <p:spPr>
          <a:xfrm>
            <a:off x="8516372" y="4389674"/>
            <a:ext cx="2790845" cy="1976437"/>
          </a:xfrm>
          <a:prstGeom prst="rect">
            <a:avLst/>
          </a:prstGeom>
        </p:spPr>
      </p:pic>
    </p:spTree>
    <p:extLst>
      <p:ext uri="{BB962C8B-B14F-4D97-AF65-F5344CB8AC3E}">
        <p14:creationId xmlns="" xmlns:p14="http://schemas.microsoft.com/office/powerpoint/2010/main" val="295883901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46</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新型城镇化质量</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116955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提高新型城镇化质量。今年再进城落户</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1300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人，加快农业转移人口市民化。优先发展公共交通，健全菜市场、停车场等便民服务设施。有序推进“城中村”、老旧小区改造，完善配套设施，鼓励有条件的加装电梯。加强排涝管网、地下综合管廊等建设。新型城镇化的核心在人，要加强精细化服务、人性化管理，使人人都有公平发展机会，让居民生活得方便、舒心。</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609625"/>
            <a:ext cx="7391187" cy="1448044"/>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404526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402860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610478"/>
            <a:ext cx="7343899" cy="1319977"/>
          </a:xfrm>
          <a:prstGeom prst="rect">
            <a:avLst/>
          </a:prstGeom>
          <a:noFill/>
        </p:spPr>
        <p:txBody>
          <a:bodyPr wrap="square" rtlCol="0">
            <a:spAutoFit/>
          </a:bodyPr>
          <a:lstStyle/>
          <a:p>
            <a:pPr lvl="0">
              <a:lnSpc>
                <a:spcPct val="200000"/>
              </a:lnSpc>
              <a:defRPr/>
            </a:pPr>
            <a:r>
              <a:rPr lang="zh-CN" altLang="en-US" sz="1400" dirty="0">
                <a:latin typeface="微软雅黑" panose="020B0503020204020204" pitchFamily="34" charset="-122"/>
                <a:ea typeface="微软雅黑" panose="020B0503020204020204" pitchFamily="34" charset="-122"/>
              </a:rPr>
              <a:t>国家对城镇化发展不同的阶段提出了不同的要求。今年总理的政府工作报告中，相关内容除了对进城人口做了数量要求，更多篇幅着眼在质量上，具体是城镇化的配套设施和人性化管理上。表明了中国的城镇化已由数量增长转变为以质量增长为主的阶段。</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a16="http://schemas.microsoft.com/office/drawing/2014/main" id="{4C3F69D1-DE29-4965-9135-1388C54374B0}"/>
              </a:ext>
            </a:extLst>
          </p:cNvPr>
          <p:cNvPicPr>
            <a:picLocks noChangeAspect="1"/>
          </p:cNvPicPr>
          <p:nvPr/>
        </p:nvPicPr>
        <p:blipFill>
          <a:blip r:embed="rId5" cstate="print"/>
          <a:stretch>
            <a:fillRect/>
          </a:stretch>
        </p:blipFill>
        <p:spPr>
          <a:xfrm>
            <a:off x="1051333" y="4381257"/>
            <a:ext cx="2462231" cy="1676412"/>
          </a:xfrm>
          <a:prstGeom prst="rect">
            <a:avLst/>
          </a:prstGeom>
          <a:ln>
            <a:solidFill>
              <a:schemeClr val="tx1"/>
            </a:solidFill>
          </a:ln>
        </p:spPr>
      </p:pic>
    </p:spTree>
    <p:extLst>
      <p:ext uri="{BB962C8B-B14F-4D97-AF65-F5344CB8AC3E}">
        <p14:creationId xmlns="" xmlns:p14="http://schemas.microsoft.com/office/powerpoint/2010/main" val="1945409176"/>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47</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新就业无房职工</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10156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更好解决群众住房问题。启动新的三年棚改攻坚计划，今年开工</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580</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万套。加大公租房保障力度，对低收入住房困难家庭要应保尽保，将符合条件的新就业无房职工、外来务工人员纳入保障范围。坚持房子是用来住的、不是用来炒的定位，落实地方主体责任，继续实行差别化调控，建立健全长效机制，促进房地产市场平稳健康发展。支持居民自住购房需求，培育住房租赁市场，发展共有产权住房。加快建立多主体供给、多渠道保障、租购并举的住房制度，让广大人民群众早日实现安居宜居。</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7" y="4627719"/>
            <a:ext cx="7343899" cy="1495409"/>
          </a:xfrm>
          <a:prstGeom prst="rect">
            <a:avLst/>
          </a:prstGeom>
          <a:noFill/>
        </p:spPr>
        <p:txBody>
          <a:bodyPr wrap="square" rtlCol="0">
            <a:spAutoFit/>
          </a:bodyPr>
          <a:lstStyle/>
          <a:p>
            <a:pPr lvl="0">
              <a:lnSpc>
                <a:spcPct val="200000"/>
              </a:lnSpc>
              <a:defRPr/>
            </a:pPr>
            <a:r>
              <a:rPr lang="zh-CN" altLang="en-US" sz="1600" dirty="0">
                <a:latin typeface="微软雅黑" panose="020B0503020204020204" pitchFamily="34" charset="-122"/>
                <a:ea typeface="微软雅黑" panose="020B0503020204020204" pitchFamily="34" charset="-122"/>
              </a:rPr>
              <a:t>“将符合条件的新就业无房职工、外来务工人员纳入保障范围”意味着中国的保障房覆盖面将在未来进一步扩大，保障房体系的层次感和渠道进一步丰富。真正向实现应保尽保迈出坚实一步。</a:t>
            </a: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97CDFCAC-2084-41C3-AEA1-9F5F361A0EF3}"/>
              </a:ext>
            </a:extLst>
          </p:cNvPr>
          <p:cNvPicPr>
            <a:picLocks noChangeAspect="1"/>
          </p:cNvPicPr>
          <p:nvPr/>
        </p:nvPicPr>
        <p:blipFill>
          <a:blip r:embed="rId5" cstate="print"/>
          <a:stretch>
            <a:fillRect/>
          </a:stretch>
        </p:blipFill>
        <p:spPr>
          <a:xfrm>
            <a:off x="8710816" y="4395539"/>
            <a:ext cx="2251843" cy="1976438"/>
          </a:xfrm>
          <a:prstGeom prst="rect">
            <a:avLst/>
          </a:prstGeom>
        </p:spPr>
      </p:pic>
    </p:spTree>
    <p:extLst>
      <p:ext uri="{BB962C8B-B14F-4D97-AF65-F5344CB8AC3E}">
        <p14:creationId xmlns="" xmlns:p14="http://schemas.microsoft.com/office/powerpoint/2010/main" val="2048902043"/>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03</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个人所得税起征点</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稳步提高居民收入水平。继续提高退休人员基本养老金和城乡居民基础养老金。合理调整社会最低工资标准。完善机关事业单位工资和津补贴制度，向艰苦地区、特殊岗位倾斜。提高个人所得税起征点，增加子女教育、大病医疗等专项费用扣除，合理减负，鼓励人民群众通过劳动增加收入、迈向富裕。</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504384"/>
            <a:ext cx="7391187" cy="1613375"/>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940028"/>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923359"/>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51753" y="4773398"/>
            <a:ext cx="7343899" cy="1156855"/>
          </a:xfrm>
          <a:prstGeom prst="rect">
            <a:avLst/>
          </a:prstGeom>
          <a:noFill/>
        </p:spPr>
        <p:txBody>
          <a:bodyPr wrap="square" rtlCol="0">
            <a:spAutoFit/>
          </a:bodyPr>
          <a:lstStyle/>
          <a:p>
            <a:pPr lvl="0">
              <a:lnSpc>
                <a:spcPct val="150000"/>
              </a:lnSpc>
              <a:defRPr/>
            </a:pPr>
            <a:r>
              <a:rPr lang="zh-CN" altLang="en-US" sz="1600" dirty="0">
                <a:latin typeface="微软雅黑" panose="020B0503020204020204" pitchFamily="34" charset="-122"/>
                <a:ea typeface="微软雅黑" panose="020B0503020204020204" pitchFamily="34" charset="-122"/>
              </a:rPr>
              <a:t>个人所得税起征点调整在七年之后又迎来了新的调整，此时的调整，与上次有着不同的时代背景，在调整起征点的同时还增加了抵扣的内容，既响应了百姓的呼声，也符合了个税改革的方向。</a:t>
            </a: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89ED246C-3E24-4EF2-AF64-B65B4BE71248}"/>
              </a:ext>
            </a:extLst>
          </p:cNvPr>
          <p:cNvPicPr>
            <a:picLocks noChangeAspect="1"/>
          </p:cNvPicPr>
          <p:nvPr/>
        </p:nvPicPr>
        <p:blipFill>
          <a:blip r:embed="rId5" cstate="print"/>
          <a:stretch>
            <a:fillRect/>
          </a:stretch>
        </p:blipFill>
        <p:spPr>
          <a:xfrm>
            <a:off x="8710816" y="4521053"/>
            <a:ext cx="2487817" cy="1602823"/>
          </a:xfrm>
          <a:prstGeom prst="rect">
            <a:avLst/>
          </a:prstGeom>
        </p:spPr>
      </p:pic>
    </p:spTree>
    <p:extLst>
      <p:ext uri="{BB962C8B-B14F-4D97-AF65-F5344CB8AC3E}">
        <p14:creationId xmlns="" xmlns:p14="http://schemas.microsoft.com/office/powerpoint/2010/main" val="3981282489"/>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48</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宅基地三权分置</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46957" y="2472823"/>
            <a:ext cx="8861833" cy="10237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探索宅基地所有权、资格权、使用权分置改革。改进耕地占补平衡管理办法，建立新增耕地指标、城乡建设用地增减挂钩节余指标跨省域调剂机制，所得收益全部用于脱贫攻坚和支持乡村振兴。</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418901"/>
            <a:ext cx="7391187" cy="1760102"/>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854545"/>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837876"/>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9" y="4510295"/>
            <a:ext cx="7343899" cy="1495409"/>
          </a:xfrm>
          <a:prstGeom prst="rect">
            <a:avLst/>
          </a:prstGeom>
          <a:noFill/>
        </p:spPr>
        <p:txBody>
          <a:bodyPr wrap="square" rtlCol="0">
            <a:spAutoFit/>
          </a:bodyPr>
          <a:lstStyle/>
          <a:p>
            <a:pPr lvl="0">
              <a:lnSpc>
                <a:spcPct val="200000"/>
              </a:lnSpc>
              <a:defRPr/>
            </a:pPr>
            <a:r>
              <a:rPr lang="zh-CN" altLang="en-US" sz="1600" dirty="0">
                <a:latin typeface="微软雅黑" panose="020B0503020204020204" pitchFamily="34" charset="-122"/>
                <a:ea typeface="微软雅黑" panose="020B0503020204020204" pitchFamily="34" charset="-122"/>
              </a:rPr>
              <a:t>探索宅基地三权分置改革，为农地改革提出了理论化的指针。另外，有关耕地指标调剂机制中的土地收益用于支持脱贫攻坚和乡村振兴的措施，有望为焕发农村生机活力创造新的动能。</a:t>
            </a: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78FF569D-5696-49A3-9FA3-9AC41AEDA453}"/>
              </a:ext>
            </a:extLst>
          </p:cNvPr>
          <p:cNvPicPr>
            <a:picLocks noChangeAspect="1"/>
          </p:cNvPicPr>
          <p:nvPr/>
        </p:nvPicPr>
        <p:blipFill>
          <a:blip r:embed="rId5" cstate="print"/>
          <a:stretch>
            <a:fillRect/>
          </a:stretch>
        </p:blipFill>
        <p:spPr>
          <a:xfrm>
            <a:off x="1388167" y="4435569"/>
            <a:ext cx="1918262" cy="1743433"/>
          </a:xfrm>
          <a:prstGeom prst="rect">
            <a:avLst/>
          </a:prstGeom>
          <a:ln>
            <a:solidFill>
              <a:schemeClr val="tx1"/>
            </a:solidFill>
          </a:ln>
        </p:spPr>
      </p:pic>
    </p:spTree>
    <p:extLst>
      <p:ext uri="{BB962C8B-B14F-4D97-AF65-F5344CB8AC3E}">
        <p14:creationId xmlns="" xmlns:p14="http://schemas.microsoft.com/office/powerpoint/2010/main" val="374021400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49</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新能源汽车购置税减免</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89069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spcBef>
                <a:spcPct val="0"/>
              </a:spcBef>
              <a:spcAft>
                <a:spcPct val="0"/>
              </a:spcAft>
              <a:defRPr/>
            </a:pP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加快制造强国建设，推动集成电路、第五代移动通信、飞机发动机、新能源汽车、新材料等产业发展。实施重大短板装备专项工程，发展工业互联网平台，创建“中国制造</a:t>
            </a:r>
            <a:r>
              <a:rPr lang="en-US" altLang="zh-CN"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2025”</a:t>
            </a:r>
            <a:r>
              <a:rPr lang="zh-CN" altLang="en-US" sz="12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示范区。同时，要推进消费升级，发展消费新业态新模式，将新能源汽车车辆购置税优惠政策再延长三年。</a:t>
            </a:r>
            <a:endParaRPr kumimoji="0" lang="zh-CN" altLang="en-US" sz="12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895519"/>
          </a:xfrm>
          <a:prstGeom prst="rect">
            <a:avLst/>
          </a:prstGeom>
          <a:noFill/>
        </p:spPr>
        <p:txBody>
          <a:bodyPr wrap="square" rtlCol="0">
            <a:spAutoFit/>
          </a:bodyPr>
          <a:lstStyle/>
          <a:p>
            <a:pPr lvl="0">
              <a:lnSpc>
                <a:spcPct val="150000"/>
              </a:lnSpc>
              <a:defRPr/>
            </a:pPr>
            <a:r>
              <a:rPr lang="zh-CN" altLang="en-US" sz="1600" dirty="0">
                <a:latin typeface="微软雅黑" panose="020B0503020204020204" pitchFamily="34" charset="-122"/>
                <a:ea typeface="微软雅黑" panose="020B0503020204020204" pitchFamily="34" charset="-122"/>
              </a:rPr>
              <a:t>今年新能源汽车补贴开始大幅度退坡，到</a:t>
            </a:r>
            <a:r>
              <a:rPr lang="en-US" altLang="zh-CN" sz="1600" dirty="0">
                <a:latin typeface="微软雅黑" panose="020B0503020204020204" pitchFamily="34" charset="-122"/>
                <a:ea typeface="微软雅黑" panose="020B0503020204020204" pitchFamily="34" charset="-122"/>
              </a:rPr>
              <a:t>2020</a:t>
            </a:r>
            <a:r>
              <a:rPr lang="zh-CN" altLang="en-US" sz="1600" dirty="0">
                <a:latin typeface="微软雅黑" panose="020B0503020204020204" pitchFamily="34" charset="-122"/>
                <a:ea typeface="微软雅黑" panose="020B0503020204020204" pitchFamily="34" charset="-122"/>
              </a:rPr>
              <a:t>完全取消。新能源汽车推广进入真正攻坚阶段，政策的支持也逐步向直接财政补贴以外的方式转变。今年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双积分”政策试实行，明年正式实行。确定购置税政策延长，可以稳定消费信心，促进消费热情，帮助新能源汽车度过转型期。但目前，新能源汽车私人消费市场仍面临诸多发展问题，未来仍需要政策组合拳支持。</a:t>
            </a: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435D75F5-91B1-42B0-9531-F3FD5E130B8E}"/>
              </a:ext>
            </a:extLst>
          </p:cNvPr>
          <p:cNvPicPr>
            <a:picLocks noChangeAspect="1"/>
          </p:cNvPicPr>
          <p:nvPr/>
        </p:nvPicPr>
        <p:blipFill>
          <a:blip r:embed="rId5" cstate="print"/>
          <a:stretch>
            <a:fillRect/>
          </a:stretch>
        </p:blipFill>
        <p:spPr>
          <a:xfrm>
            <a:off x="8723309" y="4414299"/>
            <a:ext cx="2390792" cy="1957677"/>
          </a:xfrm>
          <a:prstGeom prst="rect">
            <a:avLst/>
          </a:prstGeom>
        </p:spPr>
      </p:pic>
    </p:spTree>
    <p:extLst>
      <p:ext uri="{BB962C8B-B14F-4D97-AF65-F5344CB8AC3E}">
        <p14:creationId xmlns="" xmlns:p14="http://schemas.microsoft.com/office/powerpoint/2010/main" val="1501955150"/>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50</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二手车限迁</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437903" y="2403451"/>
            <a:ext cx="669038" cy="669038"/>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46166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2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全面取消二手车限迁政策。</a:t>
            </a:r>
            <a:endParaRPr kumimoji="0" lang="zh-CN" altLang="en-US" sz="2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125186" y="3112663"/>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799327" y="4106845"/>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72761" y="3542489"/>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394801" y="3525820"/>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46615" y="4147019"/>
            <a:ext cx="7343899" cy="1857432"/>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这是政府工作报告首次提及取消二手车限迁。在经过行业呼吁多年以后，取消二手车限迁终于成为两会热点。</a:t>
            </a:r>
            <a:r>
              <a:rPr lang="en-US" altLang="zh-CN" sz="1300" dirty="0">
                <a:latin typeface="微软雅黑" panose="020B0503020204020204" pitchFamily="34" charset="-122"/>
                <a:ea typeface="微软雅黑" panose="020B0503020204020204" pitchFamily="34" charset="-122"/>
              </a:rPr>
              <a:t>2017</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r>
              <a:rPr lang="en-US" altLang="zh-CN" sz="1300" dirty="0">
                <a:latin typeface="微软雅黑" panose="020B0503020204020204" pitchFamily="34" charset="-122"/>
                <a:ea typeface="微软雅黑" panose="020B0503020204020204" pitchFamily="34" charset="-122"/>
              </a:rPr>
              <a:t>16</a:t>
            </a:r>
            <a:r>
              <a:rPr lang="zh-CN" altLang="en-US" sz="1300" dirty="0">
                <a:latin typeface="微软雅黑" panose="020B0503020204020204" pitchFamily="34" charset="-122"/>
                <a:ea typeface="微软雅黑" panose="020B0503020204020204" pitchFamily="34" charset="-122"/>
              </a:rPr>
              <a:t>日，商务部、公安部与环境保护部曾联合下发“关于请提供取消二手车限制限入政策落实情况的函”，其中提到，商请各地区（北京、天津、河北、上海、江苏、浙江除外）提供取消二手车限迁政策情况。虽有几部委联合发文，但二手车限迁在不少地方依然存在，这次写入政府工作报告，这一顽疾有望被瓦解，一些有</a:t>
            </a:r>
            <a:r>
              <a:rPr lang="en-US" altLang="zh-CN" sz="1300" dirty="0">
                <a:latin typeface="微软雅黑" panose="020B0503020204020204" pitchFamily="34" charset="-122"/>
                <a:ea typeface="微软雅黑" panose="020B0503020204020204" pitchFamily="34" charset="-122"/>
              </a:rPr>
              <a:t>B</a:t>
            </a:r>
            <a:r>
              <a:rPr lang="zh-CN" altLang="en-US" sz="1300" dirty="0">
                <a:latin typeface="微软雅黑" panose="020B0503020204020204" pitchFamily="34" charset="-122"/>
                <a:ea typeface="微软雅黑" panose="020B0503020204020204" pitchFamily="34" charset="-122"/>
              </a:rPr>
              <a:t>端业务的汽车电商平台也将迎来更好的发展机遇。限迁的顽疾一除，二手车行业的大发展也将真正到来。</a:t>
            </a:r>
            <a:endParaRPr kumimoji="0" lang="zh-CN" altLang="en-US" sz="13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5113C398-BA0C-4F1A-8982-099C6C62A3EA}"/>
              </a:ext>
            </a:extLst>
          </p:cNvPr>
          <p:cNvPicPr>
            <a:picLocks noChangeAspect="1"/>
          </p:cNvPicPr>
          <p:nvPr/>
        </p:nvPicPr>
        <p:blipFill rotWithShape="1">
          <a:blip r:embed="rId5" cstate="print"/>
          <a:srcRect l="10833"/>
          <a:stretch/>
        </p:blipFill>
        <p:spPr>
          <a:xfrm>
            <a:off x="893105" y="4123514"/>
            <a:ext cx="2771275" cy="1976439"/>
          </a:xfrm>
          <a:prstGeom prst="rect">
            <a:avLst/>
          </a:prstGeom>
          <a:ln>
            <a:solidFill>
              <a:schemeClr val="tx1"/>
            </a:solidFill>
          </a:ln>
        </p:spPr>
      </p:pic>
    </p:spTree>
    <p:extLst>
      <p:ext uri="{BB962C8B-B14F-4D97-AF65-F5344CB8AC3E}">
        <p14:creationId xmlns="" xmlns:p14="http://schemas.microsoft.com/office/powerpoint/2010/main" val="1209251459"/>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1E5F9D06-50C7-4382-BC1A-A5F18588B782}"/>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050480" y="1820908"/>
            <a:ext cx="8273143" cy="2006113"/>
          </a:xfrm>
          <a:prstGeom prst="rect">
            <a:avLst/>
          </a:prstGeom>
        </p:spPr>
      </p:pic>
      <p:pic>
        <p:nvPicPr>
          <p:cNvPr id="3" name="图片 2" descr="图片包含 就坐, 蛋糕&#10;&#10;已生成高可信度的说明">
            <a:extLst>
              <a:ext uri="{FF2B5EF4-FFF2-40B4-BE49-F238E27FC236}">
                <a16:creationId xmlns="" xmlns:a16="http://schemas.microsoft.com/office/drawing/2014/main" id="{7F11BA5F-42A2-4099-B23B-42A5B83FC6A0}"/>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p:blipFill>
        <p:spPr>
          <a:xfrm>
            <a:off x="8867726" y="675617"/>
            <a:ext cx="3011902" cy="1861457"/>
          </a:xfrm>
          <a:prstGeom prst="rect">
            <a:avLst/>
          </a:prstGeom>
        </p:spPr>
      </p:pic>
      <p:pic>
        <p:nvPicPr>
          <p:cNvPr id="4" name="图片 3" descr="图片包含 文字&#10;&#10;已生成高可信度的说明">
            <a:extLst>
              <a:ext uri="{FF2B5EF4-FFF2-40B4-BE49-F238E27FC236}">
                <a16:creationId xmlns="" xmlns:a16="http://schemas.microsoft.com/office/drawing/2014/main" id="{1FC411CD-434F-4029-8885-A7EEFFBBEF17}"/>
              </a:ext>
            </a:extLst>
          </p:cNvPr>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p:blipFill>
        <p:spPr>
          <a:xfrm>
            <a:off x="2290155" y="3961278"/>
            <a:ext cx="8562512" cy="2006113"/>
          </a:xfrm>
          <a:prstGeom prst="rect">
            <a:avLst/>
          </a:prstGeom>
        </p:spPr>
      </p:pic>
    </p:spTree>
    <p:extLst>
      <p:ext uri="{BB962C8B-B14F-4D97-AF65-F5344CB8AC3E}">
        <p14:creationId xmlns="" xmlns:p14="http://schemas.microsoft.com/office/powerpoint/2010/main" val="85524460"/>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04</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降低企业非税负担</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116955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大幅降低企业非税负担。进一步清理规范行政事业性收费，调低部分政府性基金征收标准。继续阶段性降低企业“五险一金”缴费比例。降低电网环节收费和输配电价格，一般工商业电价平均降低</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10%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。深化收费公路制度改革，降低过路过桥费用。加大中介服务收费清理整顿力度。全年要为市场主体减轻非税负担</a:t>
            </a:r>
            <a:r>
              <a:rPr lang="en-US" altLang="zh-CN"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3000</a:t>
            </a: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多亿元，不合理的坚决取消，过高的坚决降下来，让企业轻装上阵、聚力发展。</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64641" y="4817609"/>
            <a:ext cx="7391187" cy="1031212"/>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38075" y="425325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60115" y="423658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911928" y="4818462"/>
            <a:ext cx="7343899" cy="787523"/>
          </a:xfrm>
          <a:prstGeom prst="rect">
            <a:avLst/>
          </a:prstGeom>
          <a:noFill/>
        </p:spPr>
        <p:txBody>
          <a:bodyPr wrap="square" rtlCol="0">
            <a:spAutoFit/>
          </a:bodyPr>
          <a:lstStyle/>
          <a:p>
            <a:pPr lvl="0">
              <a:lnSpc>
                <a:spcPct val="150000"/>
              </a:lnSpc>
              <a:defRPr/>
            </a:pPr>
            <a:r>
              <a:rPr lang="zh-CN" altLang="en-US" sz="1600" dirty="0">
                <a:latin typeface="微软雅黑" panose="020B0503020204020204" pitchFamily="34" charset="-122"/>
                <a:ea typeface="微软雅黑" panose="020B0503020204020204" pitchFamily="34" charset="-122"/>
              </a:rPr>
              <a:t>降低企业非税负担，既能给企业减轻实实在在的负担，又能营造良好的营商环境，有利于企业主体发展壮大，乃至走出国门竞争。</a:t>
            </a: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a16="http://schemas.microsoft.com/office/drawing/2014/main" id="{169853C7-76E8-49B9-8116-986F82CC9174}"/>
              </a:ext>
            </a:extLst>
          </p:cNvPr>
          <p:cNvPicPr>
            <a:picLocks noChangeAspect="1"/>
          </p:cNvPicPr>
          <p:nvPr/>
        </p:nvPicPr>
        <p:blipFill rotWithShape="1">
          <a:blip r:embed="rId5" cstate="print"/>
          <a:srcRect l="6696" t="5053" r="3735" b="5703"/>
          <a:stretch/>
        </p:blipFill>
        <p:spPr>
          <a:xfrm>
            <a:off x="1051333" y="4378130"/>
            <a:ext cx="2533697" cy="1668185"/>
          </a:xfrm>
          <a:prstGeom prst="rect">
            <a:avLst/>
          </a:prstGeom>
          <a:ln>
            <a:solidFill>
              <a:srgbClr val="C00000"/>
            </a:solidFill>
          </a:ln>
        </p:spPr>
      </p:pic>
    </p:spTree>
    <p:extLst>
      <p:ext uri="{BB962C8B-B14F-4D97-AF65-F5344CB8AC3E}">
        <p14:creationId xmlns="" xmlns:p14="http://schemas.microsoft.com/office/powerpoint/2010/main" val="724120553"/>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05</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房地产税立法</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83099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6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深化财税体制改革。推进中央与地方财政事权和支出责任划分改革，抓紧制定收入划分改革方案，完善转移支付制度。健全地方税体系，稳妥推进房地产税立法。改革个人所得税。全面实施绩效管理，使财政资金花得其所、用得安全。</a:t>
            </a:r>
            <a:endParaRPr kumimoji="0" lang="zh-CN" altLang="en-US" sz="16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580934"/>
            <a:ext cx="7391187" cy="1294061"/>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4016578"/>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999909"/>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581787"/>
            <a:ext cx="7343899" cy="1156855"/>
          </a:xfrm>
          <a:prstGeom prst="rect">
            <a:avLst/>
          </a:prstGeom>
          <a:noFill/>
        </p:spPr>
        <p:txBody>
          <a:bodyPr wrap="square" rtlCol="0">
            <a:spAutoFit/>
          </a:bodyPr>
          <a:lstStyle/>
          <a:p>
            <a:pPr lvl="0">
              <a:lnSpc>
                <a:spcPct val="150000"/>
              </a:lnSpc>
              <a:defRPr/>
            </a:pPr>
            <a:r>
              <a:rPr lang="zh-CN" altLang="en-US" sz="1600" dirty="0">
                <a:latin typeface="微软雅黑" panose="020B0503020204020204" pitchFamily="34" charset="-122"/>
                <a:ea typeface="微软雅黑" panose="020B0503020204020204" pitchFamily="34" charset="-122"/>
              </a:rPr>
              <a:t>相比个人所得税，迄今为止房地产税的思路依然在模糊之中，只透漏了几个征管方式。此次提出稳妥推进房地产税立法，还有税收立法的时间表，意味着，今年房地产税法面世的可能性很大。</a:t>
            </a: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F6BF46A7-0031-4F5B-8462-FA48CF67C341}"/>
              </a:ext>
            </a:extLst>
          </p:cNvPr>
          <p:cNvPicPr>
            <a:picLocks noChangeAspect="1"/>
          </p:cNvPicPr>
          <p:nvPr/>
        </p:nvPicPr>
        <p:blipFill>
          <a:blip r:embed="rId5" cstate="print"/>
          <a:stretch>
            <a:fillRect/>
          </a:stretch>
        </p:blipFill>
        <p:spPr>
          <a:xfrm>
            <a:off x="9083506" y="4577102"/>
            <a:ext cx="1943100" cy="1297893"/>
          </a:xfrm>
          <a:prstGeom prst="rect">
            <a:avLst/>
          </a:prstGeom>
        </p:spPr>
      </p:pic>
    </p:spTree>
    <p:extLst>
      <p:ext uri="{BB962C8B-B14F-4D97-AF65-F5344CB8AC3E}">
        <p14:creationId xmlns="" xmlns:p14="http://schemas.microsoft.com/office/powerpoint/2010/main" val="1273683662"/>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06</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重组、混改、出资人监管权责清单</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10066177" y="2457546"/>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1125186" y="2507138"/>
            <a:ext cx="8861833" cy="116955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推进国资国企改革。制定出资人监管权责清单。深化国有资本投资、运营公司等改革试点，赋予更多自主权。继续推进国有企业优化重组和央企股份制改革，加快形成有效制衡的法人治理结构和灵活高效的市场化经营机制，持续瘦身健体，提升主业核心竞争力，推动国有资本做强做优做大。稳妥推进混合所有制改革。落实向全国人大常委会报告国有资产管理情况的制度。国有企业要通过改革创新，走在高质量发展前列。</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3813841" y="4310045"/>
            <a:ext cx="7391187" cy="2076241"/>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87275" y="3745690"/>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9409315" y="3729021"/>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3861128" y="4274614"/>
            <a:ext cx="7343899" cy="2157514"/>
          </a:xfrm>
          <a:prstGeom prst="rect">
            <a:avLst/>
          </a:prstGeom>
          <a:noFill/>
        </p:spPr>
        <p:txBody>
          <a:bodyPr wrap="square" rtlCol="0">
            <a:spAutoFit/>
          </a:bodyPr>
          <a:lstStyle/>
          <a:p>
            <a:pPr lvl="0">
              <a:lnSpc>
                <a:spcPct val="150000"/>
              </a:lnSpc>
              <a:defRPr/>
            </a:pPr>
            <a:r>
              <a:rPr lang="zh-CN" altLang="en-US" sz="1300" dirty="0">
                <a:latin typeface="微软雅黑" panose="020B0503020204020204" pitchFamily="34" charset="-122"/>
                <a:ea typeface="微软雅黑" panose="020B0503020204020204" pitchFamily="34" charset="-122"/>
              </a:rPr>
              <a:t>过去几年来，国企国资改革扎实推进，公司制改革基本完成，兼并重组、压减层级、提质增效取得积极进展。国有企业效益明显好转，去年利润增长</a:t>
            </a:r>
            <a:r>
              <a:rPr lang="en-US" altLang="zh-CN" sz="1300" dirty="0">
                <a:latin typeface="微软雅黑" panose="020B0503020204020204" pitchFamily="34" charset="-122"/>
                <a:ea typeface="微软雅黑" panose="020B0503020204020204" pitchFamily="34" charset="-122"/>
              </a:rPr>
              <a:t>23.5%</a:t>
            </a:r>
            <a:r>
              <a:rPr lang="zh-CN" altLang="en-US" sz="1300" dirty="0">
                <a:latin typeface="微软雅黑" panose="020B0503020204020204" pitchFamily="34" charset="-122"/>
                <a:ea typeface="微软雅黑" panose="020B0503020204020204" pitchFamily="34" charset="-122"/>
              </a:rPr>
              <a:t>。深化能源、铁路、盐业等领域改革。</a:t>
            </a:r>
          </a:p>
          <a:p>
            <a:pPr lvl="0">
              <a:lnSpc>
                <a:spcPct val="150000"/>
              </a:lnSpc>
              <a:defRPr/>
            </a:pPr>
            <a:r>
              <a:rPr lang="zh-CN" altLang="en-US" sz="1300" dirty="0">
                <a:latin typeface="微软雅黑" panose="020B0503020204020204" pitchFamily="34" charset="-122"/>
                <a:ea typeface="微软雅黑" panose="020B0503020204020204" pitchFamily="34" charset="-122"/>
              </a:rPr>
              <a:t>对于下一步的央企优化重组，中国人民大学国企改革与发展研究中心研究员李锦预判，央企经历几次重组大潮，已经开始进入大企业时代，新时代将加快推进大企业时代到来。重组作为经济布局、结构调整的主要内容，</a:t>
            </a:r>
            <a:r>
              <a:rPr lang="en-US" altLang="zh-CN" sz="1300" dirty="0">
                <a:latin typeface="微软雅黑" panose="020B0503020204020204" pitchFamily="34" charset="-122"/>
                <a:ea typeface="微软雅黑" panose="020B0503020204020204" pitchFamily="34" charset="-122"/>
              </a:rPr>
              <a:t>2018</a:t>
            </a:r>
            <a:r>
              <a:rPr lang="zh-CN" altLang="en-US" sz="1300" dirty="0">
                <a:latin typeface="微软雅黑" panose="020B0503020204020204" pitchFamily="34" charset="-122"/>
                <a:ea typeface="微软雅黑" panose="020B0503020204020204" pitchFamily="34" charset="-122"/>
              </a:rPr>
              <a:t>年可能是重组的大年，这符合做强做大国有资本、建设世界一流企业的目标。他认为，虽然上述横向联合、纵向整合和专业化重组的方式引人注目，但是，实际上更应该重视聚焦发展实体经济，突出主业、做强主业。</a:t>
            </a:r>
          </a:p>
        </p:txBody>
      </p:sp>
      <p:pic>
        <p:nvPicPr>
          <p:cNvPr id="2" name="图片 1">
            <a:extLst>
              <a:ext uri="{FF2B5EF4-FFF2-40B4-BE49-F238E27FC236}">
                <a16:creationId xmlns="" xmlns:a16="http://schemas.microsoft.com/office/drawing/2014/main" id="{AA5056AB-FC75-4568-A3EC-02547ADF617A}"/>
              </a:ext>
            </a:extLst>
          </p:cNvPr>
          <p:cNvPicPr>
            <a:picLocks noChangeAspect="1"/>
          </p:cNvPicPr>
          <p:nvPr/>
        </p:nvPicPr>
        <p:blipFill rotWithShape="1">
          <a:blip r:embed="rId5" cstate="print"/>
          <a:srcRect r="6977"/>
          <a:stretch/>
        </p:blipFill>
        <p:spPr>
          <a:xfrm>
            <a:off x="923479" y="4310044"/>
            <a:ext cx="2826869" cy="2076241"/>
          </a:xfrm>
          <a:prstGeom prst="rect">
            <a:avLst/>
          </a:prstGeom>
        </p:spPr>
      </p:pic>
    </p:spTree>
    <p:extLst>
      <p:ext uri="{BB962C8B-B14F-4D97-AF65-F5344CB8AC3E}">
        <p14:creationId xmlns="" xmlns:p14="http://schemas.microsoft.com/office/powerpoint/2010/main" val="1714644844"/>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1594DEB-42D4-4DA4-AABB-E6A4C70C3ABD}"/>
              </a:ext>
            </a:extLst>
          </p:cNvPr>
          <p:cNvSpPr/>
          <p:nvPr/>
        </p:nvSpPr>
        <p:spPr>
          <a:xfrm>
            <a:off x="1679861" y="1736615"/>
            <a:ext cx="598882" cy="397483"/>
          </a:xfrm>
          <a:prstGeom prst="rect">
            <a:avLst/>
          </a:prstGeom>
          <a:effectLst/>
        </p:spPr>
        <p:txBody>
          <a:bodyPr vert="horz" wrap="square" lIns="68580" tIns="34291" rIns="68580" bIns="34291">
            <a:spAutoFit/>
          </a:bodyPr>
          <a:lstStyle/>
          <a:p>
            <a:pPr algn="ctr" defTabSz="913742"/>
            <a:r>
              <a:rPr lang="en-US" altLang="zh-CN" sz="2133" b="1" dirty="0">
                <a:solidFill>
                  <a:prstClr val="white"/>
                </a:solidFill>
                <a:latin typeface="微软雅黑" panose="020B0503020204020204" pitchFamily="34" charset="-122"/>
                <a:ea typeface="微软雅黑" panose="020B0503020204020204" pitchFamily="34" charset="-122"/>
              </a:rPr>
              <a:t>07</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ECA32E7C-B3FD-4187-9D8B-B765CDEE0082}"/>
              </a:ext>
            </a:extLst>
          </p:cNvPr>
          <p:cNvSpPr/>
          <p:nvPr/>
        </p:nvSpPr>
        <p:spPr>
          <a:xfrm>
            <a:off x="2204273" y="1736615"/>
            <a:ext cx="4248472" cy="397483"/>
          </a:xfrm>
          <a:prstGeom prst="rect">
            <a:avLst/>
          </a:prstGeom>
          <a:effectLst/>
        </p:spPr>
        <p:txBody>
          <a:bodyPr vert="horz" wrap="square" lIns="68580" tIns="34291" rIns="68580" bIns="34291">
            <a:spAutoFit/>
          </a:bodyPr>
          <a:lstStyle/>
          <a:p>
            <a:pPr defTabSz="913742"/>
            <a:r>
              <a:rPr lang="zh-CN" altLang="en-US" sz="2133" b="1" dirty="0">
                <a:solidFill>
                  <a:prstClr val="white"/>
                </a:solidFill>
                <a:latin typeface="微软雅黑" panose="020B0503020204020204" pitchFamily="34" charset="-122"/>
                <a:ea typeface="微软雅黑" panose="020B0503020204020204" pitchFamily="34" charset="-122"/>
              </a:rPr>
              <a:t>消费升级</a:t>
            </a:r>
          </a:p>
        </p:txBody>
      </p:sp>
      <p:pic>
        <p:nvPicPr>
          <p:cNvPr id="8" name="Picture 2">
            <a:extLst>
              <a:ext uri="{FF2B5EF4-FFF2-40B4-BE49-F238E27FC236}">
                <a16:creationId xmlns="" xmlns:a16="http://schemas.microsoft.com/office/drawing/2014/main" id="{949A7405-9BE9-40E7-9FB5-6294AE4FD26C}"/>
              </a:ext>
            </a:extLst>
          </p:cNvP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993367" y="2430109"/>
            <a:ext cx="1132456" cy="1132456"/>
          </a:xfrm>
          <a:prstGeom prst="ellipse">
            <a:avLst/>
          </a:prstGeom>
          <a:noFill/>
          <a:ln>
            <a:solidFill>
              <a:srgbClr val="C00000"/>
            </a:solidFill>
          </a:ln>
          <a:extLst>
            <a:ext uri="{909E8E84-426E-40DD-AFC4-6F175D3DCCD1}">
              <a14:hiddenFill xmlns="" xmlns:a14="http://schemas.microsoft.com/office/drawing/2010/main">
                <a:solidFill>
                  <a:srgbClr val="FFFFFF"/>
                </a:solidFill>
              </a14:hiddenFill>
            </a:ext>
          </a:extLst>
        </p:spPr>
      </p:pic>
      <p:sp>
        <p:nvSpPr>
          <p:cNvPr id="12" name="Text Box 12">
            <a:extLst>
              <a:ext uri="{FF2B5EF4-FFF2-40B4-BE49-F238E27FC236}">
                <a16:creationId xmlns="" xmlns:a16="http://schemas.microsoft.com/office/drawing/2014/main" id="{9177A638-FEE0-4C07-91D1-E32BF4C6E700}"/>
              </a:ext>
            </a:extLst>
          </p:cNvPr>
          <p:cNvSpPr txBox="1">
            <a:spLocks noChangeArrowheads="1"/>
          </p:cNvSpPr>
          <p:nvPr/>
        </p:nvSpPr>
        <p:spPr bwMode="auto">
          <a:xfrm>
            <a:off x="2336800" y="2499613"/>
            <a:ext cx="8861833" cy="9541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spcBef>
                <a:spcPct val="0"/>
              </a:spcBef>
              <a:spcAft>
                <a:spcPct val="0"/>
              </a:spcAft>
              <a:defRPr/>
            </a:pPr>
            <a:r>
              <a:rPr lang="zh-CN" altLang="en-US" sz="1400" b="1" spc="300" noProof="1">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增强消费对经济发展的基础性作用。推进消费升级，发展消费新业态新模式。将新能源汽车车辆购置税优惠政策再延长三年，全面取消二手车限迁政策。支持社会力量增加医疗、养老、教育、文化、体育等服务供给。创建全域旅游示范区，降低重点国有景区门票价格。推动网购、快递健康发展。对各类侵害消费者权益的行为，要依法惩处、决不姑息。</a:t>
            </a:r>
            <a:endParaRPr kumimoji="0" lang="zh-CN" altLang="en-US" sz="1400" b="1" i="0" u="none" strike="noStrike" kern="1200" cap="none" spc="300" normalizeH="0" baseline="0" noProof="1">
              <a:ln>
                <a:noFill/>
              </a:ln>
              <a:gradFill>
                <a:gsLst>
                  <a:gs pos="0">
                    <a:srgbClr val="C00000"/>
                  </a:gs>
                  <a:gs pos="100000">
                    <a:srgbClr val="FF0000"/>
                  </a:gs>
                </a:gsLst>
                <a:lin ang="3600000" scaled="0"/>
              </a:gradFill>
              <a:effectLst/>
              <a:uLnTx/>
              <a:uFillTx/>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782F7832-607E-4EE1-A6D0-9CC571CE9255}"/>
              </a:ext>
            </a:extLst>
          </p:cNvPr>
          <p:cNvSpPr/>
          <p:nvPr/>
        </p:nvSpPr>
        <p:spPr>
          <a:xfrm>
            <a:off x="1051333" y="3664727"/>
            <a:ext cx="10147300" cy="47625"/>
          </a:xfrm>
          <a:prstGeom prst="rect">
            <a:avLst/>
          </a:prstGeom>
          <a:solidFill>
            <a:srgbClr val="E61D18"/>
          </a:solidFill>
          <a:ln w="12700" cap="flat" cmpd="sng" algn="ctr">
            <a:solidFill>
              <a:srgbClr val="E61D1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 xmlns:a16="http://schemas.microsoft.com/office/drawing/2014/main" id="{5D6C06C3-F85E-4DD2-A23A-E42AE0567658}"/>
              </a:ext>
            </a:extLst>
          </p:cNvPr>
          <p:cNvSpPr/>
          <p:nvPr/>
        </p:nvSpPr>
        <p:spPr>
          <a:xfrm>
            <a:off x="1077899" y="4395539"/>
            <a:ext cx="7391187" cy="1976438"/>
          </a:xfrm>
          <a:prstGeom prst="rect">
            <a:avLst/>
          </a:prstGeom>
          <a:noFill/>
          <a:ln w="12700" cap="flat" cmpd="sng" algn="ctr">
            <a:solidFill>
              <a:srgbClr val="EA0000"/>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white"/>
              </a:solidFill>
              <a:effectLst/>
              <a:uLnTx/>
              <a:uFillTx/>
              <a:latin typeface="Arial"/>
              <a:ea typeface="微软雅黑"/>
              <a:cs typeface="+mn-cs"/>
            </a:endParaRPr>
          </a:p>
        </p:txBody>
      </p:sp>
      <p:pic>
        <p:nvPicPr>
          <p:cNvPr id="16" name="Picture 2" descr="C:\Users\Administrator\Desktop\5645abeecf4fb.png">
            <a:extLst>
              <a:ext uri="{FF2B5EF4-FFF2-40B4-BE49-F238E27FC236}">
                <a16:creationId xmlns="" xmlns:a16="http://schemas.microsoft.com/office/drawing/2014/main" id="{6A209FD5-3C3B-4D6E-86B1-03F862D1CEE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51333" y="3831183"/>
            <a:ext cx="200025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2" descr="C:\Users\Administrator\Desktop\5645abeecf4fb.png">
            <a:extLst>
              <a:ext uri="{FF2B5EF4-FFF2-40B4-BE49-F238E27FC236}">
                <a16:creationId xmlns="" xmlns:a16="http://schemas.microsoft.com/office/drawing/2014/main" id="{D4999E0B-92AC-479A-9FE0-5AC6FD2A676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flipH="1">
            <a:off x="6767716" y="3814514"/>
            <a:ext cx="19431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59105A65-8BA7-4B71-B551-3ADBBB114568}"/>
              </a:ext>
            </a:extLst>
          </p:cNvPr>
          <p:cNvSpPr txBox="1"/>
          <p:nvPr/>
        </p:nvSpPr>
        <p:spPr>
          <a:xfrm>
            <a:off x="1125186" y="4396392"/>
            <a:ext cx="7343899" cy="1993238"/>
          </a:xfrm>
          <a:prstGeom prst="rect">
            <a:avLst/>
          </a:prstGeom>
          <a:noFill/>
        </p:spPr>
        <p:txBody>
          <a:bodyPr wrap="square" rtlCol="0">
            <a:spAutoFit/>
          </a:bodyPr>
          <a:lstStyle/>
          <a:p>
            <a:pPr lvl="0">
              <a:lnSpc>
                <a:spcPct val="150000"/>
              </a:lnSpc>
              <a:defRPr/>
            </a:pPr>
            <a:r>
              <a:rPr lang="zh-CN" altLang="en-US" sz="1400" dirty="0">
                <a:latin typeface="微软雅黑" panose="020B0503020204020204" pitchFamily="34" charset="-122"/>
                <a:ea typeface="微软雅黑" panose="020B0503020204020204" pitchFamily="34" charset="-122"/>
              </a:rPr>
              <a:t>重大的结构性变革是，经济增长实现由主要依靠投资、出口拉动转向依靠消费、投资、出口协同拉动，由主要依靠第二产业带动转向依靠三次产业共同带动。中国</a:t>
            </a:r>
            <a:r>
              <a:rPr lang="en-US" altLang="zh-CN" sz="1400" dirty="0">
                <a:latin typeface="微软雅黑" panose="020B0503020204020204" pitchFamily="34" charset="-122"/>
                <a:ea typeface="微软雅黑" panose="020B0503020204020204" pitchFamily="34" charset="-122"/>
              </a:rPr>
              <a:t>14</a:t>
            </a:r>
            <a:r>
              <a:rPr lang="zh-CN" altLang="en-US" sz="1400" dirty="0">
                <a:latin typeface="微软雅黑" panose="020B0503020204020204" pitchFamily="34" charset="-122"/>
                <a:ea typeface="微软雅黑" panose="020B0503020204020204" pitchFamily="34" charset="-122"/>
              </a:rPr>
              <a:t>亿的庞大的人口数量对于消费的推动作用是巨大的，采取措施增加中低收入者收入，推动传统消费提档升级、新兴消费快速兴起。人们渴望更加自主的消费选择，愿意为高附加值的产品与服务付费；互联网的发展改变了传统的消费模式，人们对于储蓄和消费的理解，已经逐步改变了中国式的传统消费模型。</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 xmlns:a16="http://schemas.microsoft.com/office/drawing/2014/main" id="{9710582C-D2FA-4C59-AB10-0BAE569D077A}"/>
              </a:ext>
            </a:extLst>
          </p:cNvPr>
          <p:cNvPicPr>
            <a:picLocks noChangeAspect="1"/>
          </p:cNvPicPr>
          <p:nvPr/>
        </p:nvPicPr>
        <p:blipFill>
          <a:blip r:embed="rId5" cstate="print"/>
          <a:stretch>
            <a:fillRect/>
          </a:stretch>
        </p:blipFill>
        <p:spPr>
          <a:xfrm>
            <a:off x="8710816" y="4386855"/>
            <a:ext cx="2154594" cy="1993805"/>
          </a:xfrm>
          <a:prstGeom prst="rect">
            <a:avLst/>
          </a:prstGeom>
          <a:ln>
            <a:solidFill>
              <a:schemeClr val="tx1"/>
            </a:solidFill>
          </a:ln>
        </p:spPr>
      </p:pic>
    </p:spTree>
    <p:extLst>
      <p:ext uri="{BB962C8B-B14F-4D97-AF65-F5344CB8AC3E}">
        <p14:creationId xmlns="" xmlns:p14="http://schemas.microsoft.com/office/powerpoint/2010/main" val="293707108"/>
      </p:ext>
    </p:extLst>
  </p:cSld>
  <p:clrMapOvr>
    <a:masterClrMapping/>
  </p:clrMapOvr>
  <mc:AlternateContent xmlns:mc="http://schemas.openxmlformats.org/markup-compatibility/2006">
    <mc:Choice xmlns=""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par>
                                <p:cTn id="28" presetID="10"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P spid="13" grpId="0" animBg="1"/>
      <p:bldP spid="15" grpId="0" animBg="1"/>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36399D6-F121-41FC-9670-107777D1D53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2018全国两会50个亮点解读PPT模板"/>
</p:tagLst>
</file>

<file path=ppt/theme/theme1.xml><?xml version="1.0" encoding="utf-8"?>
<a:theme xmlns:a="http://schemas.openxmlformats.org/drawingml/2006/main" name="涂豆思">
  <a:themeElements>
    <a:clrScheme name="自定义 230">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FF00"/>
      </a:hlink>
      <a:folHlink>
        <a:srgbClr val="FFFF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190</TotalTime>
  <Words>10256</Words>
  <Application>Microsoft Office PowerPoint</Application>
  <PresentationFormat>自定义</PresentationFormat>
  <Paragraphs>264</Paragraphs>
  <Slides>53</Slides>
  <Notes>53</Notes>
  <HiddenSlides>0</HiddenSlides>
  <MMClips>1</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涂豆思</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2018全国两会50个亮点解读PPT模板</dc:title>
  <dc:creator>歉然安可</dc:creator>
  <cp:lastModifiedBy>hlf</cp:lastModifiedBy>
  <cp:revision>30</cp:revision>
  <dcterms:created xsi:type="dcterms:W3CDTF">2018-03-13T15:46:36Z</dcterms:created>
  <dcterms:modified xsi:type="dcterms:W3CDTF">2018-03-30T03:17:36Z</dcterms:modified>
</cp:coreProperties>
</file>