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7" r:id="rId15"/>
    <p:sldId id="263" r:id="rId16"/>
    <p:sldId id="278" r:id="rId17"/>
    <p:sldId id="272" r:id="rId18"/>
    <p:sldId id="274" r:id="rId19"/>
    <p:sldId id="275" r:id="rId20"/>
    <p:sldId id="279" r:id="rId21"/>
    <p:sldId id="264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2018"/>
    <a:srgbClr val="F7F8FB"/>
    <a:srgbClr val="6F0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66" y="84"/>
      </p:cViewPr>
      <p:guideLst>
        <p:guide orient="horz" pos="20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85FAC-8752-41FF-9233-0FE1DBF2DA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A05DB-BA16-42E7-AFE2-F8D98BA646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02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A9F5-C8D5-423C-A668-18E245B391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750D5-BFE2-4574-98D2-3E2DF06568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0" Type="http://schemas.openxmlformats.org/officeDocument/2006/relationships/notesSlide" Target="../notesSlides/notesSlide1.xml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6.png"/><Relationship Id="rId17" Type="http://schemas.microsoft.com/office/2007/relationships/media" Target="../media/media1.mp3"/><Relationship Id="rId16" Type="http://schemas.openxmlformats.org/officeDocument/2006/relationships/audio" Target="../media/media1.mp3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notesSlide" Target="../notesSlides/notesSlide10.xml"/><Relationship Id="rId15" Type="http://schemas.openxmlformats.org/officeDocument/2006/relationships/slideLayout" Target="../slideLayouts/slideLayout7.xml"/><Relationship Id="rId14" Type="http://schemas.microsoft.com/office/2007/relationships/hdphoto" Target="../media/hdphoto4.wdp"/><Relationship Id="rId13" Type="http://schemas.openxmlformats.org/officeDocument/2006/relationships/image" Target="../media/image32.png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notesSlide" Target="../notesSlides/notesSlide11.xml"/><Relationship Id="rId15" Type="http://schemas.openxmlformats.org/officeDocument/2006/relationships/slideLayout" Target="../slideLayouts/slideLayout7.xml"/><Relationship Id="rId14" Type="http://schemas.microsoft.com/office/2007/relationships/hdphoto" Target="../media/hdphoto3.wdp"/><Relationship Id="rId13" Type="http://schemas.openxmlformats.org/officeDocument/2006/relationships/image" Target="../media/image31.png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7.png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12" Type="http://schemas.openxmlformats.org/officeDocument/2006/relationships/image" Target="../media/image23.png"/><Relationship Id="rId11" Type="http://schemas.openxmlformats.org/officeDocument/2006/relationships/image" Target="../media/image15.png"/><Relationship Id="rId10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7.png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12" Type="http://schemas.openxmlformats.org/officeDocument/2006/relationships/image" Target="../media/image23.png"/><Relationship Id="rId11" Type="http://schemas.openxmlformats.org/officeDocument/2006/relationships/image" Target="../media/image15.png"/><Relationship Id="rId10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15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16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7.png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12" Type="http://schemas.openxmlformats.org/officeDocument/2006/relationships/image" Target="../media/image23.png"/><Relationship Id="rId11" Type="http://schemas.openxmlformats.org/officeDocument/2006/relationships/image" Target="../media/image15.png"/><Relationship Id="rId10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8.png"/><Relationship Id="rId7" Type="http://schemas.openxmlformats.org/officeDocument/2006/relationships/image" Target="../media/image15.png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9" Type="http://schemas.openxmlformats.org/officeDocument/2006/relationships/notesSlide" Target="../notesSlides/notesSlide20.xml"/><Relationship Id="rId18" Type="http://schemas.openxmlformats.org/officeDocument/2006/relationships/slideLayout" Target="../slideLayouts/slideLayout7.xml"/><Relationship Id="rId17" Type="http://schemas.openxmlformats.org/officeDocument/2006/relationships/image" Target="../media/image15.png"/><Relationship Id="rId16" Type="http://schemas.openxmlformats.org/officeDocument/2006/relationships/image" Target="../media/image14.png"/><Relationship Id="rId15" Type="http://schemas.openxmlformats.org/officeDocument/2006/relationships/image" Target="../media/image13.png"/><Relationship Id="rId14" Type="http://schemas.openxmlformats.org/officeDocument/2006/relationships/image" Target="../media/image12.png"/><Relationship Id="rId13" Type="http://schemas.openxmlformats.org/officeDocument/2006/relationships/image" Target="../media/image11.png"/><Relationship Id="rId12" Type="http://schemas.openxmlformats.org/officeDocument/2006/relationships/image" Target="../media/image33.png"/><Relationship Id="rId11" Type="http://schemas.openxmlformats.org/officeDocument/2006/relationships/image" Target="../media/image25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7.png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12" Type="http://schemas.openxmlformats.org/officeDocument/2006/relationships/image" Target="../media/image23.png"/><Relationship Id="rId11" Type="http://schemas.openxmlformats.org/officeDocument/2006/relationships/image" Target="../media/image15.png"/><Relationship Id="rId10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4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5.png"/><Relationship Id="rId7" Type="http://schemas.openxmlformats.org/officeDocument/2006/relationships/image" Target="../media/image28.png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7.xml"/><Relationship Id="rId14" Type="http://schemas.microsoft.com/office/2007/relationships/hdphoto" Target="../media/hdphoto1.wdp"/><Relationship Id="rId13" Type="http://schemas.openxmlformats.org/officeDocument/2006/relationships/image" Target="../media/image29.png"/><Relationship Id="rId12" Type="http://schemas.openxmlformats.org/officeDocument/2006/relationships/image" Target="../media/image27.png"/><Relationship Id="rId11" Type="http://schemas.openxmlformats.org/officeDocument/2006/relationships/image" Target="../media/image4.png"/><Relationship Id="rId10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7.xml"/><Relationship Id="rId14" Type="http://schemas.microsoft.com/office/2007/relationships/hdphoto" Target="../media/hdphoto1.wdp"/><Relationship Id="rId13" Type="http://schemas.openxmlformats.org/officeDocument/2006/relationships/image" Target="../media/image29.png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7.xml"/><Relationship Id="rId14" Type="http://schemas.microsoft.com/office/2007/relationships/hdphoto" Target="../media/hdphoto2.wdp"/><Relationship Id="rId13" Type="http://schemas.openxmlformats.org/officeDocument/2006/relationships/image" Target="../media/image30.png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27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7.xml"/><Relationship Id="rId14" Type="http://schemas.microsoft.com/office/2007/relationships/hdphoto" Target="../media/hdphoto3.wdp"/><Relationship Id="rId13" Type="http://schemas.openxmlformats.org/officeDocument/2006/relationships/image" Target="../media/image31.png"/><Relationship Id="rId12" Type="http://schemas.openxmlformats.org/officeDocument/2006/relationships/image" Target="../media/image8.png"/><Relationship Id="rId11" Type="http://schemas.openxmlformats.org/officeDocument/2006/relationships/image" Target="../media/image15.png"/><Relationship Id="rId10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02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5" y="1132022"/>
            <a:ext cx="4459438" cy="437356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5092699"/>
            <a:ext cx="12192000" cy="1783103"/>
            <a:chOff x="0" y="4079874"/>
            <a:chExt cx="12192000" cy="252775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34" y="2934921"/>
            <a:ext cx="3905175" cy="1700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35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489" y="3927405"/>
            <a:ext cx="2517775" cy="183409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49" y="3910353"/>
            <a:ext cx="2505776" cy="1825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58" y="3467341"/>
            <a:ext cx="2285442" cy="24268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3910354"/>
            <a:ext cx="2867024" cy="18003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71" y="3286588"/>
            <a:ext cx="612373" cy="7458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525" y="5027968"/>
            <a:ext cx="451028" cy="41802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35" y="4937587"/>
            <a:ext cx="678858" cy="5390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942" y="5360747"/>
            <a:ext cx="501222" cy="50122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300" y="5387964"/>
            <a:ext cx="446688" cy="49773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501" y="5243149"/>
            <a:ext cx="536289" cy="4675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50980" y="3035936"/>
            <a:ext cx="3830961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期待已久的圣诞，满载着梦想中的时尚、浪漫与无尽的厚礼登陆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※※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；盼望已久的元旦假日，也正悄悄向我们走近，为我们送来了新年的欢乐。同时，今年是某某某英语培训学校成立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周年，在这个特别的日子里，我们隆重举行圣诞晚会，庆祝我们共同的节日，释放我们所有的快乐！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20493" y="5255318"/>
            <a:ext cx="4361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latin typeface="+mn-ea"/>
              </a:rPr>
              <a:t>活动时间：</a:t>
            </a:r>
            <a:r>
              <a:rPr lang="en-US" altLang="zh-CN" sz="1100" b="1" dirty="0">
                <a:latin typeface="+mn-ea"/>
              </a:rPr>
              <a:t>201X</a:t>
            </a:r>
            <a:r>
              <a:rPr lang="zh-CN" altLang="en-US" sz="1100" b="1" dirty="0">
                <a:latin typeface="+mn-ea"/>
              </a:rPr>
              <a:t>年</a:t>
            </a:r>
            <a:r>
              <a:rPr lang="en-US" altLang="zh-CN" sz="1100" b="1" dirty="0">
                <a:latin typeface="+mn-ea"/>
              </a:rPr>
              <a:t>12</a:t>
            </a:r>
            <a:r>
              <a:rPr lang="zh-CN" altLang="en-US" sz="1100" b="1" dirty="0">
                <a:latin typeface="+mn-ea"/>
              </a:rPr>
              <a:t>月</a:t>
            </a:r>
            <a:r>
              <a:rPr lang="en-US" altLang="zh-CN" sz="1100" b="1" dirty="0">
                <a:latin typeface="+mn-ea"/>
              </a:rPr>
              <a:t>26</a:t>
            </a:r>
            <a:r>
              <a:rPr lang="zh-CN" altLang="en-US" sz="1100" b="1" dirty="0">
                <a:latin typeface="+mn-ea"/>
              </a:rPr>
              <a:t>日 </a:t>
            </a:r>
            <a:endParaRPr lang="en-US" altLang="zh-CN" sz="1100" b="1" dirty="0" smtClean="0">
              <a:latin typeface="+mn-ea"/>
            </a:endParaRPr>
          </a:p>
          <a:p>
            <a:pPr algn="just"/>
            <a:r>
              <a:rPr lang="zh-CN" altLang="en-US" sz="1100" dirty="0" smtClean="0">
                <a:latin typeface="+mn-ea"/>
              </a:rPr>
              <a:t>活动</a:t>
            </a:r>
            <a:r>
              <a:rPr lang="zh-CN" altLang="en-US" sz="1100" dirty="0">
                <a:latin typeface="+mn-ea"/>
              </a:rPr>
              <a:t>地点：</a:t>
            </a:r>
            <a:r>
              <a:rPr lang="zh-CN" altLang="en-US" sz="1100" b="1" dirty="0">
                <a:latin typeface="+mn-ea"/>
              </a:rPr>
              <a:t>集会大厅 </a:t>
            </a:r>
            <a:endParaRPr lang="en-US" altLang="zh-CN" sz="1100" b="1" dirty="0" smtClean="0">
              <a:latin typeface="+mn-ea"/>
            </a:endParaRPr>
          </a:p>
          <a:p>
            <a:pPr algn="just"/>
            <a:r>
              <a:rPr lang="zh-CN" altLang="en-US" sz="1100" dirty="0" smtClean="0">
                <a:latin typeface="+mn-ea"/>
              </a:rPr>
              <a:t>活动名称：</a:t>
            </a:r>
            <a:r>
              <a:rPr lang="zh-CN" altLang="en-US" sz="1100" b="1" dirty="0" smtClean="0">
                <a:latin typeface="+mn-ea"/>
              </a:rPr>
              <a:t>圣诞</a:t>
            </a:r>
            <a:r>
              <a:rPr lang="zh-CN" altLang="en-US" sz="1100" b="1" dirty="0">
                <a:latin typeface="+mn-ea"/>
              </a:rPr>
              <a:t>新年晚会 </a:t>
            </a:r>
            <a:endParaRPr lang="en-US" altLang="zh-CN" sz="1100" b="1" dirty="0" smtClean="0">
              <a:latin typeface="+mn-ea"/>
            </a:endParaRPr>
          </a:p>
          <a:p>
            <a:pPr algn="just"/>
            <a:r>
              <a:rPr lang="zh-CN" altLang="en-US" sz="1100" dirty="0" smtClean="0">
                <a:latin typeface="+mn-ea"/>
              </a:rPr>
              <a:t>参加</a:t>
            </a:r>
            <a:r>
              <a:rPr lang="zh-CN" altLang="en-US" sz="1100" dirty="0">
                <a:latin typeface="+mn-ea"/>
              </a:rPr>
              <a:t>人员：</a:t>
            </a:r>
            <a:r>
              <a:rPr lang="zh-CN" altLang="en-US" sz="1100" b="1" dirty="0">
                <a:latin typeface="+mn-ea"/>
              </a:rPr>
              <a:t>本校全体师生 活动形式：表演节目为主，互动游戏</a:t>
            </a:r>
            <a:r>
              <a:rPr lang="zh-CN" altLang="en-US" sz="1100" b="1" dirty="0" smtClean="0">
                <a:latin typeface="+mn-ea"/>
              </a:rPr>
              <a:t>为辅</a:t>
            </a:r>
            <a:endParaRPr lang="zh-CN" altLang="en-US" sz="1100" b="1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20493" y="5944622"/>
            <a:ext cx="373098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latin typeface="+mn-ea"/>
              </a:rPr>
              <a:t>主办单位：</a:t>
            </a:r>
            <a:r>
              <a:rPr lang="zh-CN" altLang="en-US" sz="1100" b="1" dirty="0">
                <a:latin typeface="+mn-ea"/>
              </a:rPr>
              <a:t>某某某英语培训学校 赞助单位：花火英语公司</a:t>
            </a:r>
            <a:endParaRPr lang="zh-CN" altLang="en-US" sz="1100" b="1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58087" y="6003088"/>
            <a:ext cx="6407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适用于 活动策划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圣诞节主题班会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计划报告等圣诞节主题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pic>
        <p:nvPicPr>
          <p:cNvPr id="7" name="christmascheer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667687" y="522422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14127" y="1527204"/>
            <a:ext cx="43487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merry </a:t>
            </a:r>
            <a:r>
              <a:rPr lang="en-US" altLang="zh-CN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Christmas</a:t>
            </a:r>
            <a:endParaRPr lang="zh-CN" altLang="en-US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4127" y="2048191"/>
            <a:ext cx="386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4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圣诞活动策划</a:t>
            </a:r>
            <a:endParaRPr lang="zh-CN" altLang="en-US" sz="44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7500"/>
                            </p:stCondLst>
                            <p:childTnLst>
                              <p:par>
                                <p:cTn id="10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4" grpId="0"/>
      <p:bldP spid="31" grpId="0"/>
      <p:bldP spid="5" grpId="0"/>
      <p:bldP spid="32" grpId="0"/>
      <p:bldP spid="6" grpId="0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112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（二）活动</a:t>
            </a:r>
            <a:r>
              <a:rPr lang="zh-CN" altLang="en-US" sz="2000" dirty="0" smtClean="0"/>
              <a:t>节目：</a:t>
            </a:r>
            <a:r>
              <a:rPr lang="zh-CN" altLang="en-US" sz="2000" dirty="0"/>
              <a:t>活动时间</a:t>
            </a:r>
            <a:r>
              <a:rPr lang="en-US" altLang="zh-CN" sz="2000" dirty="0"/>
              <a:t>26</a:t>
            </a:r>
            <a:r>
              <a:rPr lang="zh-CN" altLang="en-US" sz="2000" dirty="0"/>
              <a:t>日晚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30-9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endParaRPr lang="en-US" altLang="zh-CN" sz="2000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  <a:p>
            <a:pPr indent="457200">
              <a:lnSpc>
                <a:spcPct val="130000"/>
              </a:lnSpc>
            </a:pPr>
            <a:r>
              <a:rPr lang="zh-CN" altLang="en-US" dirty="0"/>
              <a:t>第三环节：辉煌</a:t>
            </a:r>
            <a:r>
              <a:rPr lang="en-US" altLang="zh-CN" dirty="0" smtClean="0"/>
              <a:t>201X</a:t>
            </a:r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524125" y="2679844"/>
            <a:ext cx="3725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457200" algn="just">
              <a:buAutoNum type="arabicPeriod"/>
            </a:pPr>
            <a:r>
              <a:rPr lang="zh-CN" altLang="en-US" dirty="0" smtClean="0"/>
              <a:t>英语</a:t>
            </a:r>
            <a:r>
              <a:rPr lang="zh-CN" altLang="en-US" dirty="0"/>
              <a:t>学校</a:t>
            </a:r>
            <a:r>
              <a:rPr lang="zh-CN" altLang="en-US" dirty="0" smtClean="0"/>
              <a:t>教师节</a:t>
            </a:r>
            <a:endParaRPr lang="en-US" altLang="zh-CN" dirty="0" smtClean="0"/>
          </a:p>
          <a:p>
            <a:pPr marL="342900" indent="457200" algn="just">
              <a:buAutoNum type="arabicPeriod" startAt="2"/>
            </a:pPr>
            <a:r>
              <a:rPr lang="zh-CN" altLang="en-US" dirty="0" smtClean="0"/>
              <a:t>学员</a:t>
            </a:r>
            <a:r>
              <a:rPr lang="zh-CN" altLang="en-US" dirty="0"/>
              <a:t>团体</a:t>
            </a:r>
            <a:r>
              <a:rPr lang="zh-CN" altLang="en-US" dirty="0" smtClean="0"/>
              <a:t>节目</a:t>
            </a:r>
            <a:endParaRPr lang="en-US" altLang="zh-CN" dirty="0" smtClean="0"/>
          </a:p>
          <a:p>
            <a:pPr marL="685800" indent="-342900" algn="just">
              <a:buAutoNum type="arabicPeriod" startAt="3"/>
            </a:pPr>
            <a:r>
              <a:rPr lang="zh-CN" altLang="en-US" dirty="0" smtClean="0"/>
              <a:t>  赞助单位节目</a:t>
            </a:r>
            <a:endParaRPr lang="en-US" altLang="zh-CN" dirty="0" smtClean="0"/>
          </a:p>
          <a:p>
            <a:pPr marL="685800" indent="-342900" algn="just">
              <a:buAutoNum type="arabicPeriod" startAt="3"/>
            </a:pPr>
            <a:r>
              <a:rPr lang="zh-CN" altLang="en-US" dirty="0"/>
              <a:t>互动游戏竖</a:t>
            </a:r>
            <a:r>
              <a:rPr lang="zh-CN" altLang="en-US" dirty="0" smtClean="0"/>
              <a:t>铅笔</a:t>
            </a:r>
            <a:r>
              <a:rPr lang="en-US" altLang="zh-CN" dirty="0" smtClean="0"/>
              <a:t>:</a:t>
            </a:r>
            <a:endParaRPr lang="en-US" altLang="zh-CN" dirty="0" smtClean="0"/>
          </a:p>
          <a:p>
            <a:pPr marL="342900" indent="457200" algn="just"/>
            <a:r>
              <a:rPr lang="en-US" altLang="zh-CN" dirty="0"/>
              <a:t>1</a:t>
            </a:r>
            <a:r>
              <a:rPr lang="zh-CN" altLang="en-US" dirty="0"/>
              <a:t>）在规定时间内，参加队员用鼻子或者嘴唇将横放在桌面的铅笔竖起，不得用手接触铅笔；</a:t>
            </a:r>
            <a:endParaRPr lang="zh-CN" altLang="en-US" dirty="0"/>
          </a:p>
          <a:p>
            <a:pPr marL="342900" indent="457200" algn="just"/>
            <a:r>
              <a:rPr lang="en-US" altLang="zh-CN" dirty="0"/>
              <a:t>2</a:t>
            </a:r>
            <a:r>
              <a:rPr lang="zh-CN" altLang="en-US" dirty="0"/>
              <a:t>）规定时间内，竖起数量最多者胜利。</a:t>
            </a:r>
            <a:endParaRPr lang="zh-CN" altLang="en-US" dirty="0"/>
          </a:p>
          <a:p>
            <a:pPr marL="342900" algn="just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8044" y="2432255"/>
            <a:ext cx="1943678" cy="3353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0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112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（二）活动</a:t>
            </a:r>
            <a:r>
              <a:rPr lang="zh-CN" altLang="en-US" sz="2000" dirty="0" smtClean="0"/>
              <a:t>节目：</a:t>
            </a:r>
            <a:r>
              <a:rPr lang="zh-CN" altLang="en-US" sz="2000" dirty="0"/>
              <a:t>活动时间</a:t>
            </a:r>
            <a:r>
              <a:rPr lang="en-US" altLang="zh-CN" sz="2000" dirty="0"/>
              <a:t>26</a:t>
            </a:r>
            <a:r>
              <a:rPr lang="zh-CN" altLang="en-US" sz="2000" dirty="0"/>
              <a:t>日晚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30-9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endParaRPr lang="en-US" altLang="zh-CN" sz="2000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  <a:p>
            <a:pPr indent="457200">
              <a:lnSpc>
                <a:spcPct val="130000"/>
              </a:lnSpc>
            </a:pPr>
            <a:r>
              <a:rPr lang="zh-CN" altLang="en-US" dirty="0"/>
              <a:t>第三环节：辉煌</a:t>
            </a:r>
            <a:r>
              <a:rPr lang="en-US" altLang="zh-CN" dirty="0" smtClean="0"/>
              <a:t>201X</a:t>
            </a:r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522130" y="2679844"/>
            <a:ext cx="37259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just"/>
            <a:r>
              <a:rPr lang="en-US" altLang="zh-CN" dirty="0" smtClean="0"/>
              <a:t>5.</a:t>
            </a:r>
            <a:r>
              <a:rPr lang="zh-CN" altLang="en-US" dirty="0"/>
              <a:t>抽奖</a:t>
            </a:r>
            <a:r>
              <a:rPr lang="zh-CN" altLang="en-US" dirty="0" smtClean="0"/>
              <a:t>环节</a:t>
            </a:r>
            <a:endParaRPr lang="en-US" altLang="zh-CN" dirty="0" smtClean="0"/>
          </a:p>
          <a:p>
            <a:pPr marL="342900" algn="just"/>
            <a:r>
              <a:rPr lang="zh-CN" altLang="en-US" dirty="0"/>
              <a:t>即时惊喜抽奖：参加晚会者，全部参加即时惊喜抽奖节日，请来宾保留好自己的号码，即抽即送，惊喜带给您！　</a:t>
            </a:r>
            <a:endParaRPr lang="zh-CN" altLang="en-US" dirty="0"/>
          </a:p>
          <a:p>
            <a:pPr marL="342900"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）此活动仅限活动当晚</a:t>
            </a:r>
            <a:r>
              <a:rPr lang="zh-CN" altLang="en-US" dirty="0" smtClean="0"/>
              <a:t>有效</a:t>
            </a:r>
            <a:endParaRPr lang="zh-CN" altLang="en-US" dirty="0"/>
          </a:p>
          <a:p>
            <a:pPr marL="342900"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）每人当晚中奖仅限一</a:t>
            </a:r>
            <a:r>
              <a:rPr lang="zh-CN" altLang="en-US" dirty="0" smtClean="0"/>
              <a:t>次重复</a:t>
            </a:r>
            <a:r>
              <a:rPr lang="zh-CN" altLang="en-US" dirty="0"/>
              <a:t>中奖取最大；</a:t>
            </a:r>
            <a:endParaRPr lang="zh-CN" altLang="en-US" dirty="0"/>
          </a:p>
          <a:p>
            <a:pPr marL="342900"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）制作彩票箱一只，来宾入场券（分正副券），入场时发放，留下副券。</a:t>
            </a:r>
            <a:endParaRPr lang="zh-CN" altLang="en-US" dirty="0"/>
          </a:p>
          <a:p>
            <a:pPr marL="342900" algn="just"/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056" y="3060805"/>
            <a:ext cx="3755564" cy="2503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文本框 4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67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5369455"/>
            <a:ext cx="12192000" cy="1783103"/>
            <a:chOff x="0" y="4079874"/>
            <a:chExt cx="12192000" cy="25277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88" y="1189024"/>
            <a:ext cx="4459438" cy="4373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51" y="3876674"/>
            <a:ext cx="5714343" cy="28045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80" y="5954823"/>
            <a:ext cx="628478" cy="70030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" y="4000500"/>
            <a:ext cx="5316414" cy="2260507"/>
            <a:chOff x="2030549" y="3910353"/>
            <a:chExt cx="4589944" cy="19516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8489" y="3927405"/>
              <a:ext cx="2517775" cy="183409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0549" y="3910353"/>
              <a:ext cx="2505776" cy="18253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4525" y="5027968"/>
              <a:ext cx="451028" cy="4180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1635" y="4937587"/>
              <a:ext cx="678858" cy="53909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3942" y="5360747"/>
              <a:ext cx="501222" cy="50122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501" y="5243149"/>
              <a:ext cx="536289" cy="46753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899" y="1551131"/>
            <a:ext cx="5146171" cy="2248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35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755132" y="247191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活动准备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76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/>
              <a:t>晚会所需准备物品</a:t>
            </a:r>
            <a:endParaRPr lang="en-US" altLang="zh-CN" sz="2000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379419" y="2239696"/>
            <a:ext cx="77806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/>
              <a:t>所需物品到位：晚会其他物如品奖品、纪念品、礼物等由专人负责，于晚会开始前两小时到位。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en-US" dirty="0"/>
              <a:t>圣诞树、彩灯、圣诞树挂件、圣诞节小礼物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en-US" dirty="0"/>
              <a:t>圣诞老人服</a:t>
            </a:r>
            <a:r>
              <a:rPr lang="en-US" altLang="zh-CN" dirty="0"/>
              <a:t>1</a:t>
            </a:r>
            <a:r>
              <a:rPr lang="zh-CN" altLang="en-US" dirty="0"/>
              <a:t>套、圣诞老人大头贴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气球、礼花、彩喷、彩带、彩条、荧光棒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4. </a:t>
            </a:r>
            <a:r>
              <a:rPr lang="zh-CN" altLang="en-US" dirty="0"/>
              <a:t>水果、瓜子、水果糖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8. </a:t>
            </a:r>
            <a:r>
              <a:rPr lang="zh-CN" altLang="en-US" dirty="0"/>
              <a:t>纸杯 、铅笔、乒乓球、吸管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9</a:t>
            </a:r>
            <a:r>
              <a:rPr lang="zh-CN" altLang="en-US" dirty="0"/>
              <a:t>、礼品类：文具（笔、本、文具盒）、水杯、财富本、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67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5369455"/>
            <a:ext cx="12192000" cy="1783103"/>
            <a:chOff x="0" y="4079874"/>
            <a:chExt cx="12192000" cy="25277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88" y="1189024"/>
            <a:ext cx="4459438" cy="4373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51" y="3876674"/>
            <a:ext cx="5714343" cy="28045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80" y="5954823"/>
            <a:ext cx="628478" cy="70030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" y="4000500"/>
            <a:ext cx="5316414" cy="2260507"/>
            <a:chOff x="2030549" y="3910353"/>
            <a:chExt cx="4589944" cy="19516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8489" y="3927405"/>
              <a:ext cx="2517775" cy="183409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0549" y="3910353"/>
              <a:ext cx="2505776" cy="18253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4525" y="5027968"/>
              <a:ext cx="451028" cy="4180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1635" y="4937587"/>
              <a:ext cx="678858" cy="53909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3942" y="5360747"/>
              <a:ext cx="501222" cy="50122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501" y="5243149"/>
              <a:ext cx="536289" cy="46753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899" y="1551131"/>
            <a:ext cx="5146171" cy="2248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35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755132" y="247191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执行方案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0" name="组合 29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（一）活动策划组</a:t>
            </a: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819400" y="2150614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组长</a:t>
            </a:r>
            <a:r>
              <a:rPr lang="zh-CN" altLang="en-US" dirty="0" smtClean="0"/>
              <a:t>：</a:t>
            </a:r>
            <a:r>
              <a:rPr lang="zh-CN" altLang="en-US" dirty="0"/>
              <a:t>某某某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副组长</a:t>
            </a:r>
            <a:r>
              <a:rPr lang="zh-CN" altLang="en-US" dirty="0" smtClean="0"/>
              <a:t>：</a:t>
            </a:r>
            <a:r>
              <a:rPr lang="zh-CN" altLang="en-US" dirty="0"/>
              <a:t>某某某</a:t>
            </a:r>
            <a:r>
              <a:rPr lang="zh-CN" altLang="en-US" dirty="0" smtClean="0"/>
              <a:t>、</a:t>
            </a:r>
            <a:r>
              <a:rPr lang="zh-CN" altLang="en-US" dirty="0"/>
              <a:t>某某</a:t>
            </a:r>
            <a:r>
              <a:rPr lang="zh-CN" altLang="en-US" dirty="0" smtClean="0"/>
              <a:t>某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组员：</a:t>
            </a:r>
            <a:r>
              <a:rPr lang="zh-CN" altLang="en-US" dirty="0"/>
              <a:t>某某某</a:t>
            </a:r>
            <a:r>
              <a:rPr lang="zh-CN" altLang="en-US" dirty="0" smtClean="0"/>
              <a:t>学校</a:t>
            </a:r>
            <a:r>
              <a:rPr lang="zh-CN" altLang="en-US" dirty="0"/>
              <a:t>全体工作人员和教师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089869" y="3595786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（二）第一项目组：节目组</a:t>
            </a:r>
            <a:endParaRPr lang="en-US" altLang="zh-CN" dirty="0" smtClean="0"/>
          </a:p>
        </p:txBody>
      </p:sp>
      <p:sp>
        <p:nvSpPr>
          <p:cNvPr id="25" name="矩形 24"/>
          <p:cNvSpPr/>
          <p:nvPr/>
        </p:nvSpPr>
        <p:spPr>
          <a:xfrm>
            <a:off x="2819400" y="3970004"/>
            <a:ext cx="6096000" cy="21209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组长</a:t>
            </a:r>
            <a:r>
              <a:rPr lang="zh-CN" altLang="en-US" dirty="0" smtClean="0"/>
              <a:t>：某某某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任务：负责排练圣诞晚会的所有节目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完成节目收集、筛选以及节目后期的排练、彩排工作。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负责节目的编排以及晚会全流程的衔接。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准备好晚会需要的一切服装和道具。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  <p:bldP spid="24" grpId="0"/>
      <p:bldP spid="25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2089869" y="1694541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（二）第一项目组：节目组</a:t>
            </a:r>
            <a:endParaRPr lang="en-US" altLang="zh-CN" dirty="0" smtClean="0"/>
          </a:p>
        </p:txBody>
      </p:sp>
      <p:sp>
        <p:nvSpPr>
          <p:cNvPr id="25" name="矩形 24"/>
          <p:cNvSpPr/>
          <p:nvPr/>
        </p:nvSpPr>
        <p:spPr>
          <a:xfrm>
            <a:off x="2819400" y="2068759"/>
            <a:ext cx="6096000" cy="8744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负责晚会台词，晚会主题设计。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负责晚会节目单制作。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089869" y="3032056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（三）第二项目组：舞台设计（场地设计）、宣传组</a:t>
            </a:r>
            <a:endParaRPr lang="en-US" altLang="zh-CN" dirty="0" smtClean="0"/>
          </a:p>
        </p:txBody>
      </p:sp>
      <p:sp>
        <p:nvSpPr>
          <p:cNvPr id="27" name="矩形 26"/>
          <p:cNvSpPr/>
          <p:nvPr/>
        </p:nvSpPr>
        <p:spPr>
          <a:xfrm>
            <a:off x="2819400" y="3406274"/>
            <a:ext cx="6096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组长</a:t>
            </a:r>
            <a:r>
              <a:rPr lang="zh-CN" altLang="en-US" dirty="0" smtClean="0"/>
              <a:t>：</a:t>
            </a:r>
            <a:r>
              <a:rPr lang="zh-CN" altLang="en-US" dirty="0"/>
              <a:t>某某某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任务：圣诞晚会的宣传及场地布置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、利用海报横幅、网络、传单等方式开展宣传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、现场摄影及ＤＶ摄像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、协调工作人员的舞台设计、布置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、负责晚会音响的安排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5</a:t>
            </a:r>
            <a:r>
              <a:rPr lang="zh-CN" altLang="en-US" dirty="0"/>
              <a:t>、负责晚会现场的布置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6</a:t>
            </a:r>
            <a:r>
              <a:rPr lang="zh-CN" altLang="en-US" dirty="0"/>
              <a:t>、负责晚会结束后的善后工作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2089869" y="1694541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（三）第二项目组：舞台设计（场地设计）、宣传组</a:t>
            </a:r>
            <a:endParaRPr lang="zh-CN" altLang="en-US" sz="2000" dirty="0"/>
          </a:p>
        </p:txBody>
      </p:sp>
      <p:sp>
        <p:nvSpPr>
          <p:cNvPr id="25" name="矩形 24"/>
          <p:cNvSpPr/>
          <p:nvPr/>
        </p:nvSpPr>
        <p:spPr>
          <a:xfrm>
            <a:off x="2819400" y="2068759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场地布置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en-US" dirty="0"/>
              <a:t>．舞台建设，圣诞树、气球、彩带，花等能表现圣诞气氛的装饰品为辅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en-US" dirty="0"/>
              <a:t>．气球</a:t>
            </a:r>
            <a:r>
              <a:rPr lang="en-US" altLang="zh-CN" dirty="0"/>
              <a:t>+</a:t>
            </a:r>
            <a:r>
              <a:rPr lang="zh-CN" altLang="en-US" dirty="0"/>
              <a:t>彩条</a:t>
            </a:r>
            <a:r>
              <a:rPr lang="en-US" altLang="zh-CN" dirty="0"/>
              <a:t>+</a:t>
            </a:r>
            <a:r>
              <a:rPr lang="zh-CN" altLang="en-US" dirty="0"/>
              <a:t>彩纸</a:t>
            </a:r>
            <a:r>
              <a:rPr lang="en-US" altLang="zh-CN" dirty="0"/>
              <a:t>+</a:t>
            </a:r>
            <a:r>
              <a:rPr lang="zh-CN" altLang="en-US" dirty="0"/>
              <a:t>彩灯</a:t>
            </a:r>
            <a:r>
              <a:rPr lang="en-US" altLang="zh-CN" dirty="0"/>
              <a:t>+</a:t>
            </a:r>
            <a:r>
              <a:rPr lang="zh-CN" altLang="en-US" dirty="0"/>
              <a:t>彩带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</a:t>
            </a:r>
            <a:r>
              <a:rPr lang="zh-CN" altLang="en-US" dirty="0"/>
              <a:t>．背景灯</a:t>
            </a:r>
            <a:r>
              <a:rPr lang="en-US" altLang="zh-CN" dirty="0"/>
              <a:t>+</a:t>
            </a:r>
            <a:r>
              <a:rPr lang="zh-CN" altLang="en-US" dirty="0"/>
              <a:t>横幅</a:t>
            </a:r>
            <a:r>
              <a:rPr lang="en-US" altLang="zh-CN" dirty="0"/>
              <a:t>+</a:t>
            </a:r>
            <a:r>
              <a:rPr lang="zh-CN" altLang="en-US" dirty="0"/>
              <a:t>霓红灯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2089869" y="4133184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（四）第三项目组：后勤组</a:t>
            </a:r>
            <a:endParaRPr lang="en-US" altLang="zh-CN" dirty="0" smtClean="0"/>
          </a:p>
        </p:txBody>
      </p:sp>
      <p:sp>
        <p:nvSpPr>
          <p:cNvPr id="27" name="矩形 26"/>
          <p:cNvSpPr/>
          <p:nvPr/>
        </p:nvSpPr>
        <p:spPr>
          <a:xfrm>
            <a:off x="2819400" y="450740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组长</a:t>
            </a:r>
            <a:r>
              <a:rPr lang="zh-CN" altLang="en-US" dirty="0" smtClean="0"/>
              <a:t>：某某某</a:t>
            </a:r>
            <a:endParaRPr lang="en-US" altLang="zh-CN" dirty="0"/>
          </a:p>
          <a:p>
            <a:pPr>
              <a:lnSpc>
                <a:spcPct val="120000"/>
              </a:lnSpc>
            </a:pPr>
            <a:r>
              <a:rPr lang="zh-CN" altLang="en-US" dirty="0"/>
              <a:t>任务：晚会期间，负责会场纪律维持、学员签到、报名收款以及会场后勤保障。 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、专人看管晚会硬件</a:t>
            </a:r>
            <a:r>
              <a:rPr lang="zh-CN" altLang="en-US" dirty="0" smtClean="0"/>
              <a:t>物品        </a:t>
            </a:r>
            <a:r>
              <a:rPr lang="en-US" altLang="zh-CN" dirty="0" smtClean="0"/>
              <a:t>2</a:t>
            </a:r>
            <a:r>
              <a:rPr lang="zh-CN" altLang="en-US" dirty="0"/>
              <a:t>、负责桌椅的搬送</a:t>
            </a:r>
            <a:endParaRPr lang="zh-CN" altLang="en-US" dirty="0"/>
          </a:p>
          <a:p>
            <a:pPr>
              <a:lnSpc>
                <a:spcPct val="12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、负责横幅的悬挂、</a:t>
            </a:r>
            <a:r>
              <a:rPr lang="zh-CN" altLang="en-US" dirty="0" smtClean="0"/>
              <a:t>回收        </a:t>
            </a:r>
            <a:r>
              <a:rPr lang="en-US" altLang="zh-CN" dirty="0" smtClean="0"/>
              <a:t>4</a:t>
            </a:r>
            <a:r>
              <a:rPr lang="zh-CN" altLang="en-US" dirty="0"/>
              <a:t>、负责其它相关后勤事宜 　 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67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5369455"/>
            <a:ext cx="12192000" cy="1783103"/>
            <a:chOff x="0" y="4079874"/>
            <a:chExt cx="12192000" cy="25277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88" y="1189024"/>
            <a:ext cx="4459438" cy="4373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51" y="3876674"/>
            <a:ext cx="5714343" cy="28045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80" y="5954823"/>
            <a:ext cx="628478" cy="70030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" y="4000500"/>
            <a:ext cx="5316414" cy="2260507"/>
            <a:chOff x="2030549" y="3910353"/>
            <a:chExt cx="4589944" cy="19516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8489" y="3927405"/>
              <a:ext cx="2517775" cy="183409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0549" y="3910353"/>
              <a:ext cx="2505776" cy="18253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4525" y="5027968"/>
              <a:ext cx="451028" cy="4180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1635" y="4937587"/>
              <a:ext cx="678858" cy="53909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3942" y="5360747"/>
              <a:ext cx="501222" cy="50122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501" y="5243149"/>
              <a:ext cx="536289" cy="46753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899" y="1551131"/>
            <a:ext cx="5146171" cy="2248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35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755132" y="247191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注意事项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392830" y="2235881"/>
            <a:ext cx="753222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/>
              <a:t>1. </a:t>
            </a:r>
            <a:r>
              <a:rPr lang="zh-CN" altLang="en-US" dirty="0"/>
              <a:t>晚会结束后，各工作人员按照会前安排的相应工作进行收场工作。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en-US" dirty="0"/>
              <a:t>各工作组在尚未开展自己的工作或完成自己的工作时，请自觉参加其他工作组的工作以加快整体工作进程。</a:t>
            </a:r>
            <a:endParaRPr lang="zh-CN" altLang="en-US" dirty="0"/>
          </a:p>
          <a:p>
            <a:pPr indent="457200">
              <a:lnSpc>
                <a:spcPct val="150000"/>
              </a:lnSpc>
            </a:pPr>
            <a:r>
              <a:rPr lang="en-US" altLang="zh-CN" dirty="0"/>
              <a:t>3. </a:t>
            </a:r>
            <a:r>
              <a:rPr lang="zh-CN" altLang="en-US" dirty="0"/>
              <a:t>晚会结束后立即开展清理会场工作，各负责人完成自己的工作即可离开会场 。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2089869" y="1694541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注意事项</a:t>
            </a:r>
            <a:endParaRPr lang="zh-CN" altLang="en-US" sz="2000" dirty="0"/>
          </a:p>
        </p:txBody>
      </p:sp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0" y="5479198"/>
            <a:ext cx="12192000" cy="1783103"/>
            <a:chOff x="0" y="4079874"/>
            <a:chExt cx="12192000" cy="252775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344375"/>
            <a:ext cx="2867024" cy="18003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683" y="4397734"/>
            <a:ext cx="2505776" cy="182535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076" y="5848128"/>
            <a:ext cx="501222" cy="5012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635" y="5730530"/>
            <a:ext cx="536289" cy="4675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834" y="3476147"/>
            <a:ext cx="2703955" cy="287127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22"/>
          <a:stretch>
            <a:fillRect/>
          </a:stretch>
        </p:blipFill>
        <p:spPr>
          <a:xfrm>
            <a:off x="4303440" y="197452"/>
            <a:ext cx="3585120" cy="1348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5998590" y="376454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</a:rPr>
              <a:t>目录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7" b="32233"/>
          <a:stretch>
            <a:fillRect/>
          </a:stretch>
        </p:blipFill>
        <p:spPr>
          <a:xfrm>
            <a:off x="2785299" y="1845231"/>
            <a:ext cx="2958419" cy="1043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5"/>
          <a:stretch>
            <a:fillRect/>
          </a:stretch>
        </p:blipFill>
        <p:spPr>
          <a:xfrm>
            <a:off x="6549625" y="1842337"/>
            <a:ext cx="2958418" cy="102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7" b="32233"/>
          <a:stretch>
            <a:fillRect/>
          </a:stretch>
        </p:blipFill>
        <p:spPr>
          <a:xfrm>
            <a:off x="2766049" y="3096615"/>
            <a:ext cx="2958419" cy="1043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55"/>
          <a:stretch>
            <a:fillRect/>
          </a:stretch>
        </p:blipFill>
        <p:spPr>
          <a:xfrm>
            <a:off x="6549625" y="3088713"/>
            <a:ext cx="2958418" cy="102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3862393" y="20451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</a:rPr>
              <a:t>活动</a:t>
            </a:r>
            <a:r>
              <a:rPr lang="zh-CN" altLang="en-US" sz="3200" dirty="0">
                <a:solidFill>
                  <a:schemeClr val="bg1"/>
                </a:solidFill>
              </a:rPr>
              <a:t>内容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1269" y="207268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活动准备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2814" y="330849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执行方案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19142" y="334244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注意事项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5" y="1132022"/>
            <a:ext cx="4459438" cy="437356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5092699"/>
            <a:ext cx="12192000" cy="1783103"/>
            <a:chOff x="0" y="4079874"/>
            <a:chExt cx="12192000" cy="252775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34" y="2934921"/>
            <a:ext cx="3905175" cy="17005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35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489" y="3927405"/>
            <a:ext cx="2517775" cy="183409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49" y="3910353"/>
            <a:ext cx="2505776" cy="182535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58" y="3467341"/>
            <a:ext cx="2285442" cy="24268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400" y="3910354"/>
            <a:ext cx="2867024" cy="18003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1871" y="3286588"/>
            <a:ext cx="612373" cy="74589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5836528" y="1736920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819" y="2190237"/>
            <a:ext cx="266401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525" y="5027968"/>
            <a:ext cx="451028" cy="41802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35" y="4937587"/>
            <a:ext cx="678858" cy="53909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942" y="5360747"/>
            <a:ext cx="501222" cy="50122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2300" y="5387964"/>
            <a:ext cx="446688" cy="49773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501" y="5243149"/>
            <a:ext cx="536289" cy="4675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50980" y="3035936"/>
            <a:ext cx="3830961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期待已久的圣诞，满载着梦想中的时尚、浪漫与无尽的厚礼登陆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※※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；盼望已久的元旦假日，也正悄悄向我们走近，为我们送来了新年的欢乐。同时，今年是某某某英语培训学校成立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周年，在这个特别的日子里，我们隆重举行圣诞晚会，庆祝我们共同的节日，释放我们所有的快乐！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20493" y="5255318"/>
            <a:ext cx="43619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latin typeface="+mn-ea"/>
              </a:rPr>
              <a:t>活动时间：</a:t>
            </a:r>
            <a:r>
              <a:rPr lang="en-US" altLang="zh-CN" sz="1100" b="1" dirty="0">
                <a:latin typeface="+mn-ea"/>
              </a:rPr>
              <a:t>201X</a:t>
            </a:r>
            <a:r>
              <a:rPr lang="zh-CN" altLang="en-US" sz="1100" b="1" dirty="0">
                <a:latin typeface="+mn-ea"/>
              </a:rPr>
              <a:t>年</a:t>
            </a:r>
            <a:r>
              <a:rPr lang="en-US" altLang="zh-CN" sz="1100" b="1" dirty="0">
                <a:latin typeface="+mn-ea"/>
              </a:rPr>
              <a:t>12</a:t>
            </a:r>
            <a:r>
              <a:rPr lang="zh-CN" altLang="en-US" sz="1100" b="1" dirty="0">
                <a:latin typeface="+mn-ea"/>
              </a:rPr>
              <a:t>月</a:t>
            </a:r>
            <a:r>
              <a:rPr lang="en-US" altLang="zh-CN" sz="1100" b="1" dirty="0">
                <a:latin typeface="+mn-ea"/>
              </a:rPr>
              <a:t>26</a:t>
            </a:r>
            <a:r>
              <a:rPr lang="zh-CN" altLang="en-US" sz="1100" b="1" dirty="0">
                <a:latin typeface="+mn-ea"/>
              </a:rPr>
              <a:t>日 </a:t>
            </a:r>
            <a:endParaRPr lang="en-US" altLang="zh-CN" sz="1100" b="1" dirty="0" smtClean="0">
              <a:latin typeface="+mn-ea"/>
            </a:endParaRPr>
          </a:p>
          <a:p>
            <a:pPr algn="just"/>
            <a:r>
              <a:rPr lang="zh-CN" altLang="en-US" sz="1100" dirty="0" smtClean="0">
                <a:latin typeface="+mn-ea"/>
              </a:rPr>
              <a:t>活动</a:t>
            </a:r>
            <a:r>
              <a:rPr lang="zh-CN" altLang="en-US" sz="1100" dirty="0">
                <a:latin typeface="+mn-ea"/>
              </a:rPr>
              <a:t>地点：</a:t>
            </a:r>
            <a:r>
              <a:rPr lang="zh-CN" altLang="en-US" sz="1100" b="1" dirty="0">
                <a:latin typeface="+mn-ea"/>
              </a:rPr>
              <a:t>集会大厅 </a:t>
            </a:r>
            <a:endParaRPr lang="en-US" altLang="zh-CN" sz="1100" b="1" dirty="0" smtClean="0">
              <a:latin typeface="+mn-ea"/>
            </a:endParaRPr>
          </a:p>
          <a:p>
            <a:pPr algn="just"/>
            <a:r>
              <a:rPr lang="zh-CN" altLang="en-US" sz="1100" dirty="0" smtClean="0">
                <a:latin typeface="+mn-ea"/>
              </a:rPr>
              <a:t>活动名称：</a:t>
            </a:r>
            <a:r>
              <a:rPr lang="zh-CN" altLang="en-US" sz="1100" b="1" dirty="0" smtClean="0">
                <a:latin typeface="+mn-ea"/>
              </a:rPr>
              <a:t>圣诞</a:t>
            </a:r>
            <a:r>
              <a:rPr lang="zh-CN" altLang="en-US" sz="1100" b="1" dirty="0">
                <a:latin typeface="+mn-ea"/>
              </a:rPr>
              <a:t>新年晚会 </a:t>
            </a:r>
            <a:endParaRPr lang="en-US" altLang="zh-CN" sz="1100" b="1" dirty="0" smtClean="0">
              <a:latin typeface="+mn-ea"/>
            </a:endParaRPr>
          </a:p>
          <a:p>
            <a:pPr algn="just"/>
            <a:r>
              <a:rPr lang="zh-CN" altLang="en-US" sz="1100" dirty="0" smtClean="0">
                <a:latin typeface="+mn-ea"/>
              </a:rPr>
              <a:t>参加</a:t>
            </a:r>
            <a:r>
              <a:rPr lang="zh-CN" altLang="en-US" sz="1100" dirty="0">
                <a:latin typeface="+mn-ea"/>
              </a:rPr>
              <a:t>人员：</a:t>
            </a:r>
            <a:r>
              <a:rPr lang="zh-CN" altLang="en-US" sz="1100" b="1" dirty="0">
                <a:latin typeface="+mn-ea"/>
              </a:rPr>
              <a:t>本校全体师生 活动形式：表演节目为主，互动游戏</a:t>
            </a:r>
            <a:r>
              <a:rPr lang="zh-CN" altLang="en-US" sz="1100" b="1" dirty="0" smtClean="0">
                <a:latin typeface="+mn-ea"/>
              </a:rPr>
              <a:t>为辅</a:t>
            </a:r>
            <a:endParaRPr lang="zh-CN" altLang="en-US" sz="1100" b="1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20493" y="5944622"/>
            <a:ext cx="373098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latin typeface="+mn-ea"/>
              </a:rPr>
              <a:t>主办单位：</a:t>
            </a:r>
            <a:r>
              <a:rPr lang="zh-CN" altLang="en-US" sz="1100" b="1" dirty="0">
                <a:latin typeface="+mn-ea"/>
              </a:rPr>
              <a:t>某某某英语培训学校 赞助单位：花火英语公司</a:t>
            </a:r>
            <a:endParaRPr lang="zh-CN" altLang="en-US" sz="1100" b="1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58087" y="6003088"/>
            <a:ext cx="6407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适用于 活动策划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圣诞节主题班会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计划报告等圣诞节主题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1" grpId="0"/>
      <p:bldP spid="5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r="67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5369455"/>
            <a:ext cx="12192000" cy="1783103"/>
            <a:chOff x="0" y="4079874"/>
            <a:chExt cx="12192000" cy="252775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488" y="1189024"/>
            <a:ext cx="4459438" cy="43735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51" y="3876674"/>
            <a:ext cx="5714343" cy="28045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80" y="5954823"/>
            <a:ext cx="628478" cy="70030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1" y="4000500"/>
            <a:ext cx="5316414" cy="2260507"/>
            <a:chOff x="2030549" y="3910353"/>
            <a:chExt cx="4589944" cy="19516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8489" y="3927405"/>
              <a:ext cx="2517775" cy="183409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0549" y="3910353"/>
              <a:ext cx="2505776" cy="18253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4525" y="5027968"/>
              <a:ext cx="451028" cy="41802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1635" y="4937587"/>
              <a:ext cx="678858" cy="53909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3942" y="5360747"/>
              <a:ext cx="501222" cy="50122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4501" y="5243149"/>
              <a:ext cx="536289" cy="46753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899" y="1551131"/>
            <a:ext cx="5146171" cy="2248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35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755132" y="2471913"/>
            <a:ext cx="29546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活动</a:t>
            </a:r>
            <a:r>
              <a:rPr lang="zh-CN" altLang="en-US" sz="5400" dirty="0">
                <a:solidFill>
                  <a:srgbClr val="FF0000"/>
                </a:solidFill>
              </a:rPr>
              <a:t>内容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48391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54965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211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（一）活动现场装饰：</a:t>
            </a:r>
            <a:r>
              <a:rPr lang="en-US" altLang="zh-CN" sz="2000" dirty="0"/>
              <a:t>26</a:t>
            </a:r>
            <a:r>
              <a:rPr lang="zh-CN" altLang="en-US" sz="2000" dirty="0"/>
              <a:t>日下午</a:t>
            </a:r>
            <a:r>
              <a:rPr lang="en-US" altLang="zh-CN" sz="2000" dirty="0"/>
              <a:t>4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r>
              <a:rPr lang="zh-CN" altLang="en-US" sz="2000" dirty="0"/>
              <a:t>之前准备</a:t>
            </a:r>
            <a:r>
              <a:rPr lang="zh-CN" altLang="en-US" sz="2000" dirty="0" smtClean="0"/>
              <a:t>完毕</a:t>
            </a:r>
            <a:endParaRPr lang="en-US" altLang="zh-CN" sz="2000" dirty="0" smtClean="0"/>
          </a:p>
          <a:p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zh-CN" altLang="en-US" dirty="0"/>
              <a:t>场地与物品准备：晚会前一小时所需舞台设备（灯光、扩音设备、话筒）</a:t>
            </a:r>
            <a:r>
              <a:rPr lang="en-US" altLang="zh-CN" dirty="0"/>
              <a:t>,</a:t>
            </a:r>
            <a:r>
              <a:rPr lang="zh-CN" altLang="en-US" dirty="0"/>
              <a:t>所有节目所需道具全部到位</a:t>
            </a:r>
            <a:r>
              <a:rPr lang="en-US" altLang="zh-CN" dirty="0"/>
              <a:t>. </a:t>
            </a:r>
            <a:r>
              <a:rPr lang="zh-CN" altLang="en-US" dirty="0"/>
              <a:t>灯光、音响等器械布置由专人负责（待定，熟悉灯光音响控制），在活动开始前将器械布置并调试好，整个活动期间还负责灯光音响的调控以及保护，活动结束后负责将器械运回原位</a:t>
            </a:r>
            <a:r>
              <a:rPr lang="en-US" altLang="zh-CN" dirty="0"/>
              <a:t>.</a:t>
            </a:r>
            <a:endParaRPr lang="en-US" altLang="zh-CN" dirty="0"/>
          </a:p>
        </p:txBody>
      </p:sp>
      <p:sp>
        <p:nvSpPr>
          <p:cNvPr id="24" name="矩形 23"/>
          <p:cNvSpPr/>
          <p:nvPr/>
        </p:nvSpPr>
        <p:spPr>
          <a:xfrm>
            <a:off x="2089869" y="3661648"/>
            <a:ext cx="7593355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dirty="0"/>
              <a:t>1</a:t>
            </a:r>
            <a:r>
              <a:rPr lang="zh-CN" altLang="en-US" dirty="0"/>
              <a:t>、气氛定位：轻松活泼，雅致亲切，突出节日气氛；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2</a:t>
            </a:r>
            <a:r>
              <a:rPr lang="zh-CN" altLang="en-US" dirty="0"/>
              <a:t>、晚会现场总体布局不变，以增添装饰物为手段，突出节日的欢欣氛围；新建各种标志，方便来宾快速适应环境；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3</a:t>
            </a:r>
            <a:r>
              <a:rPr lang="zh-CN" altLang="en-US" dirty="0"/>
              <a:t>、舞台部分做主要的装饰，突出节日气氛； 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4</a:t>
            </a:r>
            <a:r>
              <a:rPr lang="zh-CN" altLang="en-US" dirty="0"/>
              <a:t>、员工的服装统一，对参加晚会者做到热情服务；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5</a:t>
            </a:r>
            <a:r>
              <a:rPr lang="zh-CN" altLang="en-US" dirty="0"/>
              <a:t>、晚会开始前，播放圣诞歌曲，等候区放置糖果提高节日氛围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2089869" y="1668513"/>
            <a:ext cx="8070178" cy="3280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（二）活动</a:t>
            </a:r>
            <a:r>
              <a:rPr lang="zh-CN" altLang="en-US" sz="2000" dirty="0" smtClean="0"/>
              <a:t>节目：</a:t>
            </a:r>
            <a:r>
              <a:rPr lang="zh-CN" altLang="en-US" sz="2000" dirty="0"/>
              <a:t>活动时间</a:t>
            </a:r>
            <a:r>
              <a:rPr lang="en-US" altLang="zh-CN" sz="2000" dirty="0"/>
              <a:t>26</a:t>
            </a:r>
            <a:r>
              <a:rPr lang="zh-CN" altLang="en-US" sz="2000" dirty="0"/>
              <a:t>日晚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30-9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endParaRPr lang="en-US" altLang="zh-CN" sz="2000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  <a:p>
            <a:pPr indent="457200">
              <a:lnSpc>
                <a:spcPct val="130000"/>
              </a:lnSpc>
            </a:pPr>
            <a:r>
              <a:rPr lang="zh-CN" altLang="en-US" dirty="0" smtClean="0"/>
              <a:t>第一</a:t>
            </a:r>
            <a:r>
              <a:rPr lang="zh-CN" altLang="en-US" dirty="0"/>
              <a:t>环节：圣诞快乐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开场舞：由赞助单位提供，节目正在审核；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主持人出场：四位主持人（两男两女、两大两小）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外教节目：由</a:t>
            </a:r>
            <a:r>
              <a:rPr lang="en-US" altLang="zh-CN" dirty="0"/>
              <a:t>※※※</a:t>
            </a:r>
            <a:r>
              <a:rPr lang="zh-CN" altLang="en-US" dirty="0"/>
              <a:t>老师负责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学员团体节目（吉他独奏）：</a:t>
            </a:r>
            <a:r>
              <a:rPr lang="en-US" altLang="zh-CN" dirty="0"/>
              <a:t>※※※</a:t>
            </a:r>
            <a:r>
              <a:rPr lang="zh-CN" altLang="en-US" dirty="0"/>
              <a:t>老师平时班全体学员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5.</a:t>
            </a:r>
            <a:r>
              <a:rPr lang="zh-CN" altLang="en-US" dirty="0"/>
              <a:t>赞助单位节目：花火英语</a:t>
            </a:r>
            <a:r>
              <a:rPr lang="zh-CN" altLang="en-US" dirty="0" smtClean="0"/>
              <a:t>公司</a:t>
            </a:r>
            <a:endParaRPr lang="en-US" altLang="zh-CN" dirty="0" smtClean="0"/>
          </a:p>
          <a:p>
            <a:pPr indent="457200">
              <a:lnSpc>
                <a:spcPct val="130000"/>
              </a:lnSpc>
            </a:pPr>
            <a:r>
              <a:rPr lang="en-US" altLang="zh-CN" dirty="0" smtClean="0"/>
              <a:t>6.</a:t>
            </a:r>
            <a:r>
              <a:rPr lang="zh-CN" altLang="en-US" dirty="0" smtClean="0"/>
              <a:t>互动游戏顶气球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6.</a:t>
            </a:r>
            <a:r>
              <a:rPr lang="zh-CN" altLang="en-US" sz="2000" dirty="0" smtClean="0"/>
              <a:t>互动游戏</a:t>
            </a:r>
            <a:r>
              <a:rPr lang="zh-CN" altLang="en-US" sz="2000" dirty="0"/>
              <a:t>顶气球</a:t>
            </a:r>
            <a:r>
              <a:rPr lang="zh-CN" altLang="en-US" sz="2000" dirty="0" smtClean="0"/>
              <a:t>：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734" r="18143"/>
          <a:stretch>
            <a:fillRect/>
          </a:stretch>
        </p:blipFill>
        <p:spPr>
          <a:xfrm>
            <a:off x="2212961" y="2259143"/>
            <a:ext cx="2295526" cy="3727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矩形 12"/>
          <p:cNvSpPr/>
          <p:nvPr/>
        </p:nvSpPr>
        <p:spPr>
          <a:xfrm>
            <a:off x="4821450" y="2160750"/>
            <a:ext cx="5256000" cy="433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/>
              <a:t>规则</a:t>
            </a:r>
            <a:r>
              <a:rPr lang="en-US" altLang="zh-CN" dirty="0" smtClean="0"/>
              <a:t>:</a:t>
            </a:r>
            <a:endParaRPr lang="en-US" altLang="zh-CN" dirty="0" smtClean="0"/>
          </a:p>
          <a:p>
            <a:pPr indent="457200" algn="just">
              <a:lnSpc>
                <a:spcPct val="130000"/>
              </a:lnSpc>
            </a:pPr>
            <a:r>
              <a:rPr lang="en-US" altLang="zh-CN" dirty="0" smtClean="0"/>
              <a:t>1</a:t>
            </a:r>
            <a:r>
              <a:rPr lang="en-US" altLang="zh-CN" dirty="0"/>
              <a:t>)</a:t>
            </a:r>
            <a:r>
              <a:rPr lang="zh-CN" altLang="en-US" dirty="0"/>
              <a:t>、赛制：比赛分</a:t>
            </a:r>
            <a:r>
              <a:rPr lang="en-US" altLang="zh-CN" dirty="0"/>
              <a:t>6</a:t>
            </a:r>
            <a:r>
              <a:rPr lang="zh-CN" altLang="en-US" dirty="0"/>
              <a:t>队进行单淘汰制。经过抽签每两个队之间进行比赛，胜队进入第二轮，负队淘汰。每场比赛每队上场</a:t>
            </a:r>
            <a:r>
              <a:rPr lang="en-US" altLang="zh-CN" dirty="0"/>
              <a:t>4</a:t>
            </a:r>
            <a:r>
              <a:rPr lang="zh-CN" altLang="en-US" dirty="0"/>
              <a:t>人，至少</a:t>
            </a:r>
            <a:r>
              <a:rPr lang="en-US" altLang="zh-CN" dirty="0"/>
              <a:t>1</a:t>
            </a:r>
            <a:r>
              <a:rPr lang="zh-CN" altLang="en-US" dirty="0"/>
              <a:t>名女队员。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en-US" altLang="zh-CN" dirty="0"/>
              <a:t>2)</a:t>
            </a:r>
            <a:r>
              <a:rPr lang="zh-CN" altLang="en-US" dirty="0"/>
              <a:t>、开球：裁判中线抛球，球飘往那方场内，由那一方首先接球。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en-US" altLang="zh-CN" dirty="0"/>
              <a:t>3)</a:t>
            </a:r>
            <a:r>
              <a:rPr lang="zh-CN" altLang="en-US" dirty="0"/>
              <a:t>、接球：队员只能用头顶球，头部以外任意部位触球，视为违例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indent="457200" algn="just">
              <a:lnSpc>
                <a:spcPct val="130000"/>
              </a:lnSpc>
            </a:pPr>
            <a:r>
              <a:rPr lang="en-US" altLang="zh-CN" dirty="0"/>
              <a:t>4)</a:t>
            </a:r>
            <a:r>
              <a:rPr lang="zh-CN" altLang="en-US" dirty="0"/>
              <a:t>、得分：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zh-CN" altLang="en-US" dirty="0"/>
              <a:t>Ａ球在本方区域内（以中线为界分割）触及地面，对方得</a:t>
            </a:r>
            <a:r>
              <a:rPr lang="en-US" altLang="zh-CN" dirty="0"/>
              <a:t>1</a:t>
            </a:r>
            <a:r>
              <a:rPr lang="zh-CN" altLang="en-US" dirty="0"/>
              <a:t>分；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/>
              <a:t>6.</a:t>
            </a:r>
            <a:r>
              <a:rPr lang="zh-CN" altLang="en-US" sz="2000" dirty="0" smtClean="0"/>
              <a:t>互动游戏</a:t>
            </a:r>
            <a:r>
              <a:rPr lang="zh-CN" altLang="en-US" sz="2000" dirty="0"/>
              <a:t>顶气球</a:t>
            </a:r>
            <a:r>
              <a:rPr lang="zh-CN" altLang="en-US" sz="2000" dirty="0" smtClean="0"/>
              <a:t>：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734" r="18143"/>
          <a:stretch>
            <a:fillRect/>
          </a:stretch>
        </p:blipFill>
        <p:spPr>
          <a:xfrm>
            <a:off x="2212961" y="2259143"/>
            <a:ext cx="2295526" cy="3727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矩形 12"/>
          <p:cNvSpPr/>
          <p:nvPr/>
        </p:nvSpPr>
        <p:spPr>
          <a:xfrm>
            <a:off x="4821450" y="2160750"/>
            <a:ext cx="5256000" cy="361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/>
              <a:t>规则</a:t>
            </a:r>
            <a:r>
              <a:rPr lang="en-US" altLang="zh-CN" dirty="0" smtClean="0"/>
              <a:t>:</a:t>
            </a:r>
            <a:endParaRPr lang="en-US" altLang="zh-CN" dirty="0" smtClean="0"/>
          </a:p>
          <a:p>
            <a:pPr indent="457200" algn="just">
              <a:lnSpc>
                <a:spcPct val="130000"/>
              </a:lnSpc>
            </a:pPr>
            <a:r>
              <a:rPr lang="zh-CN" altLang="en-US" dirty="0" smtClean="0"/>
              <a:t>Ｂ</a:t>
            </a:r>
            <a:r>
              <a:rPr lang="zh-CN" altLang="en-US" dirty="0"/>
              <a:t>球在本方场区从中线下面进入对方场区，对方得</a:t>
            </a:r>
            <a:r>
              <a:rPr lang="en-US" altLang="zh-CN" dirty="0"/>
              <a:t>1</a:t>
            </a:r>
            <a:r>
              <a:rPr lang="zh-CN" altLang="en-US" dirty="0"/>
              <a:t>分；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zh-CN" altLang="en-US" dirty="0"/>
              <a:t>Ｃ对方队员违例一次，本方得</a:t>
            </a:r>
            <a:r>
              <a:rPr lang="en-US" altLang="zh-CN" dirty="0"/>
              <a:t>1</a:t>
            </a:r>
            <a:r>
              <a:rPr lang="zh-CN" altLang="en-US" dirty="0"/>
              <a:t>分。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en-US" altLang="zh-CN" dirty="0"/>
              <a:t>5)</a:t>
            </a:r>
            <a:r>
              <a:rPr lang="zh-CN" altLang="en-US" dirty="0"/>
              <a:t>、胜负：在</a:t>
            </a:r>
            <a:r>
              <a:rPr lang="en-US" altLang="zh-CN" dirty="0"/>
              <a:t>3</a:t>
            </a:r>
            <a:r>
              <a:rPr lang="zh-CN" altLang="en-US" dirty="0"/>
              <a:t>分钟内，率先获得</a:t>
            </a:r>
            <a:r>
              <a:rPr lang="en-US" altLang="zh-CN" dirty="0"/>
              <a:t>3</a:t>
            </a:r>
            <a:r>
              <a:rPr lang="zh-CN" altLang="en-US" dirty="0"/>
              <a:t>分的球队获胜。如在</a:t>
            </a:r>
            <a:r>
              <a:rPr lang="en-US" altLang="zh-CN" dirty="0"/>
              <a:t>3</a:t>
            </a:r>
            <a:r>
              <a:rPr lang="zh-CN" altLang="en-US" dirty="0"/>
              <a:t>分钟内没有一个队获得</a:t>
            </a:r>
            <a:r>
              <a:rPr lang="en-US" altLang="zh-CN" dirty="0"/>
              <a:t>3</a:t>
            </a:r>
            <a:r>
              <a:rPr lang="zh-CN" altLang="en-US" dirty="0"/>
              <a:t>分，加发“点球”。 </a:t>
            </a:r>
            <a:endParaRPr lang="zh-CN" altLang="en-US" dirty="0"/>
          </a:p>
          <a:p>
            <a:pPr indent="457200" algn="just">
              <a:lnSpc>
                <a:spcPct val="130000"/>
              </a:lnSpc>
            </a:pPr>
            <a:r>
              <a:rPr lang="en-US" altLang="zh-CN" dirty="0"/>
              <a:t>6)</a:t>
            </a:r>
            <a:r>
              <a:rPr lang="zh-CN" altLang="en-US" dirty="0"/>
              <a:t>、点球：由裁判在中线向上抛球，双方队员用口吹气（不得用身体任意部分触球），球一旦进入一方场区触及场区任何东西，则对方获得胜利。</a:t>
            </a:r>
            <a:endParaRPr lang="zh-CN" altLang="en-US" dirty="0"/>
          </a:p>
        </p:txBody>
      </p:sp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2920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（二）活动</a:t>
            </a:r>
            <a:r>
              <a:rPr lang="zh-CN" altLang="en-US" sz="2000" dirty="0" smtClean="0"/>
              <a:t>节目：</a:t>
            </a:r>
            <a:r>
              <a:rPr lang="zh-CN" altLang="en-US" sz="2000" dirty="0"/>
              <a:t>活动时间</a:t>
            </a:r>
            <a:r>
              <a:rPr lang="en-US" altLang="zh-CN" sz="2000" dirty="0"/>
              <a:t>26</a:t>
            </a:r>
            <a:r>
              <a:rPr lang="zh-CN" altLang="en-US" sz="2000" dirty="0"/>
              <a:t>日晚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30-9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endParaRPr lang="en-US" altLang="zh-CN" sz="2000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  <a:p>
            <a:pPr indent="457200">
              <a:lnSpc>
                <a:spcPct val="130000"/>
              </a:lnSpc>
            </a:pPr>
            <a:r>
              <a:rPr lang="zh-CN" altLang="en-US" dirty="0"/>
              <a:t>第二环节：重温快乐</a:t>
            </a:r>
            <a:r>
              <a:rPr lang="zh-CN" altLang="en-US" dirty="0" smtClean="0"/>
              <a:t>学习</a:t>
            </a:r>
            <a:endParaRPr lang="en-US" altLang="zh-CN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1.   </a:t>
            </a:r>
            <a:r>
              <a:rPr lang="zh-CN" altLang="en-US" dirty="0"/>
              <a:t>演讲比赛</a:t>
            </a:r>
            <a:r>
              <a:rPr lang="zh-CN" altLang="en-US" dirty="0" smtClean="0"/>
              <a:t>：圣诞新年新思考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2.   </a:t>
            </a:r>
            <a:r>
              <a:rPr lang="zh-CN" altLang="en-US" dirty="0"/>
              <a:t>学员经典节目重现、赞助单位节目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en-US" altLang="zh-CN" dirty="0"/>
              <a:t>3.    </a:t>
            </a:r>
            <a:r>
              <a:rPr lang="zh-CN" altLang="en-US" dirty="0"/>
              <a:t>互动游戏二：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r>
              <a:rPr lang="zh-CN" altLang="en-US" dirty="0"/>
              <a:t>乒乓接力游戏规则：</a:t>
            </a:r>
            <a:endParaRPr lang="zh-CN" altLang="en-US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</p:txBody>
      </p:sp>
      <p:sp>
        <p:nvSpPr>
          <p:cNvPr id="7" name="矩形 6"/>
          <p:cNvSpPr/>
          <p:nvPr/>
        </p:nvSpPr>
        <p:spPr>
          <a:xfrm>
            <a:off x="2566693" y="4114079"/>
            <a:ext cx="35293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/>
              <a:t>1</a:t>
            </a:r>
            <a:r>
              <a:rPr lang="zh-CN" altLang="en-US" dirty="0"/>
              <a:t>）每组</a:t>
            </a:r>
            <a:r>
              <a:rPr lang="en-US" altLang="zh-CN" dirty="0"/>
              <a:t>4-5</a:t>
            </a:r>
            <a:r>
              <a:rPr lang="zh-CN" altLang="en-US" dirty="0"/>
              <a:t>人，共分</a:t>
            </a:r>
            <a:r>
              <a:rPr lang="en-US" altLang="zh-CN" dirty="0"/>
              <a:t>3</a:t>
            </a:r>
            <a:r>
              <a:rPr lang="zh-CN" altLang="en-US" dirty="0"/>
              <a:t>组；</a:t>
            </a:r>
            <a:endParaRPr lang="zh-CN" altLang="en-US" dirty="0"/>
          </a:p>
          <a:p>
            <a:pPr algn="just"/>
            <a:r>
              <a:rPr lang="en-US" altLang="zh-CN" dirty="0"/>
              <a:t>2</a:t>
            </a:r>
            <a:r>
              <a:rPr lang="zh-CN" altLang="en-US" dirty="0"/>
              <a:t>）参加活动队员用吸管将乒乓球从</a:t>
            </a:r>
            <a:r>
              <a:rPr lang="en-US" altLang="zh-CN" dirty="0"/>
              <a:t>A</a:t>
            </a:r>
            <a:r>
              <a:rPr lang="zh-CN" altLang="en-US" dirty="0"/>
              <a:t>箱吸出，依次传递（不得用手接触乒乓球，违者视为此次传递失败），到达</a:t>
            </a:r>
            <a:r>
              <a:rPr lang="en-US" altLang="zh-CN" dirty="0"/>
              <a:t>B</a:t>
            </a:r>
            <a:r>
              <a:rPr lang="zh-CN" altLang="en-US" dirty="0"/>
              <a:t>箱，规定时间内传递乒乓球数量多者获胜。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81"/>
          <a:stretch>
            <a:fillRect/>
          </a:stretch>
        </p:blipFill>
        <p:spPr>
          <a:xfrm>
            <a:off x="6542042" y="3643264"/>
            <a:ext cx="3287653" cy="2140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9372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82625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23"/>
          <a:stretch>
            <a:fillRect/>
          </a:stretch>
        </p:blipFill>
        <p:spPr>
          <a:xfrm>
            <a:off x="4006132" y="54074"/>
            <a:ext cx="4179737" cy="453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436" y="460648"/>
            <a:ext cx="3867128" cy="7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0" y="5783998"/>
            <a:ext cx="12192000" cy="1783103"/>
            <a:chOff x="0" y="4079874"/>
            <a:chExt cx="12192000" cy="2527754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157"/>
            <a:stretch>
              <a:fillRect/>
            </a:stretch>
          </p:blipFill>
          <p:spPr>
            <a:xfrm>
              <a:off x="0" y="5718628"/>
              <a:ext cx="12192000" cy="889000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0" y="4079874"/>
              <a:ext cx="12192000" cy="1968500"/>
              <a:chOff x="0" y="4889499"/>
              <a:chExt cx="12192000" cy="19685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0" y="5137608"/>
                <a:ext cx="12192000" cy="1720391"/>
              </a:xfrm>
              <a:prstGeom prst="rect">
                <a:avLst/>
              </a:prstGeom>
              <a:solidFill>
                <a:srgbClr val="F7F8F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4889499"/>
                <a:ext cx="12192000" cy="1968500"/>
              </a:xfrm>
              <a:prstGeom prst="rect">
                <a:avLst/>
              </a:prstGeom>
            </p:spPr>
          </p:pic>
        </p:grp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826" y="1380338"/>
            <a:ext cx="8572348" cy="4953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355438"/>
            <a:ext cx="2392830" cy="1502562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9502674" y="5095875"/>
            <a:ext cx="2651150" cy="1844116"/>
            <a:chOff x="7787424" y="3332660"/>
            <a:chExt cx="4336874" cy="301669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59683" y="4397734"/>
              <a:ext cx="2505776" cy="1825357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23076" y="5848128"/>
              <a:ext cx="501222" cy="50122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3635" y="5730530"/>
              <a:ext cx="536289" cy="46753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87424" y="3332660"/>
              <a:ext cx="2703955" cy="2871279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089869" y="1668513"/>
            <a:ext cx="8070178" cy="1480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（二）活动</a:t>
            </a:r>
            <a:r>
              <a:rPr lang="zh-CN" altLang="en-US" sz="2000" dirty="0" smtClean="0"/>
              <a:t>节目：</a:t>
            </a:r>
            <a:r>
              <a:rPr lang="zh-CN" altLang="en-US" sz="2000" dirty="0"/>
              <a:t>活动时间</a:t>
            </a:r>
            <a:r>
              <a:rPr lang="en-US" altLang="zh-CN" sz="2000" dirty="0"/>
              <a:t>26</a:t>
            </a:r>
            <a:r>
              <a:rPr lang="zh-CN" altLang="en-US" sz="2000" dirty="0"/>
              <a:t>日晚</a:t>
            </a:r>
            <a:r>
              <a:rPr lang="en-US" altLang="zh-CN" sz="2000" dirty="0"/>
              <a:t>6</a:t>
            </a:r>
            <a:r>
              <a:rPr lang="zh-CN" altLang="en-US" sz="2000" dirty="0"/>
              <a:t>：</a:t>
            </a:r>
            <a:r>
              <a:rPr lang="en-US" altLang="zh-CN" sz="2000" dirty="0"/>
              <a:t>30-9</a:t>
            </a:r>
            <a:r>
              <a:rPr lang="zh-CN" altLang="en-US" sz="2000" dirty="0"/>
              <a:t>：</a:t>
            </a:r>
            <a:r>
              <a:rPr lang="en-US" altLang="zh-CN" sz="2000" dirty="0"/>
              <a:t>00</a:t>
            </a:r>
            <a:endParaRPr lang="en-US" altLang="zh-CN" sz="2000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  <a:p>
            <a:pPr indent="457200">
              <a:lnSpc>
                <a:spcPct val="130000"/>
              </a:lnSpc>
            </a:pPr>
            <a:r>
              <a:rPr lang="zh-CN" altLang="en-US" dirty="0"/>
              <a:t>第二环节：重温快乐</a:t>
            </a:r>
            <a:r>
              <a:rPr lang="zh-CN" altLang="en-US" dirty="0" smtClean="0"/>
              <a:t>学习</a:t>
            </a:r>
            <a:endParaRPr lang="en-US" altLang="zh-CN" dirty="0"/>
          </a:p>
          <a:p>
            <a:pPr indent="457200">
              <a:lnSpc>
                <a:spcPct val="130000"/>
              </a:lnSpc>
            </a:pPr>
            <a:endParaRPr lang="en-US" altLang="zh-CN" dirty="0" smtClean="0"/>
          </a:p>
        </p:txBody>
      </p:sp>
      <p:sp>
        <p:nvSpPr>
          <p:cNvPr id="10" name="矩形 9"/>
          <p:cNvSpPr/>
          <p:nvPr/>
        </p:nvSpPr>
        <p:spPr>
          <a:xfrm>
            <a:off x="2524124" y="2679844"/>
            <a:ext cx="35718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altLang="zh-CN" dirty="0"/>
              <a:t>4.    </a:t>
            </a:r>
            <a:r>
              <a:rPr lang="zh-CN" altLang="en-US" dirty="0"/>
              <a:t>抽奖环节一：</a:t>
            </a:r>
            <a:endParaRPr lang="zh-CN" altLang="en-US" dirty="0"/>
          </a:p>
          <a:p>
            <a:pPr indent="457200" algn="just"/>
            <a:r>
              <a:rPr lang="zh-CN" altLang="en-US" dirty="0"/>
              <a:t>即时惊喜抽奖：参加晚会</a:t>
            </a:r>
            <a:r>
              <a:rPr lang="zh-CN" altLang="en-US" dirty="0" smtClean="0"/>
              <a:t>者全部</a:t>
            </a:r>
            <a:r>
              <a:rPr lang="zh-CN" altLang="en-US" dirty="0"/>
              <a:t>参加即时惊喜抽奖节日，请来宾保留好自己的号码，即抽即送，惊喜带给您！　</a:t>
            </a:r>
            <a:endParaRPr lang="zh-CN" altLang="en-US" dirty="0"/>
          </a:p>
          <a:p>
            <a:pPr indent="457200" algn="just"/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）此活动仅限活动当晚有效；</a:t>
            </a:r>
            <a:endParaRPr lang="zh-CN" altLang="en-US" dirty="0"/>
          </a:p>
          <a:p>
            <a:pPr indent="457200" algn="just"/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）每人当晚中奖仅限一</a:t>
            </a:r>
            <a:r>
              <a:rPr lang="zh-CN" altLang="en-US" dirty="0" smtClean="0"/>
              <a:t>次重复</a:t>
            </a:r>
            <a:r>
              <a:rPr lang="zh-CN" altLang="en-US" dirty="0"/>
              <a:t>中奖取最大；</a:t>
            </a:r>
            <a:endParaRPr lang="zh-CN" altLang="en-US" dirty="0"/>
          </a:p>
          <a:p>
            <a:pPr indent="457200" algn="just"/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）制作彩票箱一只，来宾入场券（分正副券），入场时发放，留下副券。</a:t>
            </a:r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056" y="3060805"/>
            <a:ext cx="3755564" cy="2503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文本框 39"/>
          <p:cNvSpPr txBox="1"/>
          <p:nvPr/>
        </p:nvSpPr>
        <p:spPr>
          <a:xfrm>
            <a:off x="4463845" y="-6950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0" grpId="0"/>
      <p:bldP spid="4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2839</Words>
  <Application>WPS 演示</Application>
  <PresentationFormat>宽屏</PresentationFormat>
  <Paragraphs>230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等线</vt:lpstr>
      <vt:lpstr>Alex Brush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</dc:title>
  <dc:creator>acer1</dc:creator>
  <cp:lastModifiedBy>王方方1420520428</cp:lastModifiedBy>
  <cp:revision>117</cp:revision>
  <dcterms:created xsi:type="dcterms:W3CDTF">2017-10-30T11:45:00Z</dcterms:created>
  <dcterms:modified xsi:type="dcterms:W3CDTF">2017-12-01T00:47:18Z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