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5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notesSlides/notesSlide17.xml" ContentType="application/vnd.openxmlformats-officedocument.presentationml.notesSlide+xml"/>
  <Override PartName="/ppt/notesSlides/notesSlide28.xml" ContentType="application/vnd.openxmlformats-officedocument.presentationml.notesSlide+xml"/>
  <Default Extension="jpeg" ContentType="image/jpeg"/>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4"/>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10" r:id="rId53"/>
  </p:sldIdLst>
  <p:sldSz cx="12192000" cy="6858000"/>
  <p:notesSz cx="6858000" cy="9144000"/>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p:scale>
          <a:sx n="50" d="100"/>
          <a:sy n="50" d="100"/>
        </p:scale>
        <p:origin x="-1476" y="-41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61"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FC9641-8901-43AA-80C5-E5DFFE7B293E}" type="datetimeFigureOut">
              <a:rPr lang="zh-CN" altLang="en-US" smtClean="0"/>
              <a:pPr/>
              <a:t>2018/4/3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64C72A-D76C-4005-A1ED-7CE500CBC505}" type="slidenum">
              <a:rPr lang="zh-CN" altLang="en-US" smtClean="0"/>
              <a:pPr/>
              <a:t>‹#›</a:t>
            </a:fld>
            <a:endParaRPr lang="zh-CN" altLang="en-US"/>
          </a:p>
        </p:txBody>
      </p:sp>
    </p:spTree>
    <p:extLst>
      <p:ext uri="{BB962C8B-B14F-4D97-AF65-F5344CB8AC3E}">
        <p14:creationId xmlns:p14="http://schemas.microsoft.com/office/powerpoint/2010/main" xmlns="" val="24875689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15560936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7658157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23901684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28105373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29337155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33883456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30109563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18529920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33836064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9983761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26891265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42610751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635295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18902095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11651823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29873391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11814010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18905363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42830661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27294563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12943544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9069746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6543841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11059470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5125567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5907559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393013385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19665583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31005883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395100727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76398328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116288121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4498837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182824377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126103752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224707745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247816547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324308666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244761974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347319032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3154194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121235131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321059424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28948598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304730032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173562384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97447865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33503435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28668108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22710686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22750559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BE1363-FA49-4900-8AE2-14A07226C5C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230275858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pic>
        <p:nvPicPr>
          <p:cNvPr id="7" name="图片 6" descr="图片包含 室内, 就坐&#10;&#10;已生成高可信度的说明">
            <a:extLst>
              <a:ext uri="{FF2B5EF4-FFF2-40B4-BE49-F238E27FC236}">
                <a16:creationId xmlns:a16="http://schemas.microsoft.com/office/drawing/2014/main" xmlns="" id="{794BCA34-7805-405C-93DD-60F1AB6EAB73}"/>
              </a:ext>
            </a:extLst>
          </p:cNvPr>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763385"/>
            <a:ext cx="12192000" cy="6094615"/>
          </a:xfrm>
          <a:prstGeom prst="rect">
            <a:avLst/>
          </a:prstGeom>
        </p:spPr>
      </p:pic>
    </p:spTree>
    <p:extLst>
      <p:ext uri="{BB962C8B-B14F-4D97-AF65-F5344CB8AC3E}">
        <p14:creationId xmlns:p14="http://schemas.microsoft.com/office/powerpoint/2010/main" xmlns="" val="1458244806"/>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92F058F9-3444-477B-8C75-15001C34F651}"/>
              </a:ext>
            </a:extLst>
          </p:cNvPr>
          <p:cNvSpPr/>
          <p:nvPr userDrawn="1"/>
        </p:nvSpPr>
        <p:spPr>
          <a:xfrm>
            <a:off x="0" y="1709529"/>
            <a:ext cx="12192000" cy="3405809"/>
          </a:xfrm>
          <a:prstGeom prst="rect">
            <a:avLst/>
          </a:prstGeom>
          <a:blipFill dpi="0" rotWithShape="1">
            <a:blip r:embed="rId2"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 name="梯形 3">
            <a:extLst>
              <a:ext uri="{FF2B5EF4-FFF2-40B4-BE49-F238E27FC236}">
                <a16:creationId xmlns:a16="http://schemas.microsoft.com/office/drawing/2014/main" xmlns="" id="{FE90739B-37A1-4641-9FC3-C0E829195547}"/>
              </a:ext>
            </a:extLst>
          </p:cNvPr>
          <p:cNvSpPr/>
          <p:nvPr userDrawn="1"/>
        </p:nvSpPr>
        <p:spPr>
          <a:xfrm rot="5400000">
            <a:off x="-318053" y="3110947"/>
            <a:ext cx="1272209" cy="636104"/>
          </a:xfrm>
          <a:prstGeom prst="trapezoid">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 name="梯形 4">
            <a:extLst>
              <a:ext uri="{FF2B5EF4-FFF2-40B4-BE49-F238E27FC236}">
                <a16:creationId xmlns:a16="http://schemas.microsoft.com/office/drawing/2014/main" xmlns="" id="{B59C2D0E-E3B6-4336-8617-928DDC239F42}"/>
              </a:ext>
            </a:extLst>
          </p:cNvPr>
          <p:cNvSpPr/>
          <p:nvPr userDrawn="1"/>
        </p:nvSpPr>
        <p:spPr>
          <a:xfrm rot="16200000">
            <a:off x="11237844" y="3110947"/>
            <a:ext cx="1272209" cy="636104"/>
          </a:xfrm>
          <a:prstGeom prst="trapezoid">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cxnSp>
        <p:nvCxnSpPr>
          <p:cNvPr id="6" name="直接连接符 5">
            <a:extLst>
              <a:ext uri="{FF2B5EF4-FFF2-40B4-BE49-F238E27FC236}">
                <a16:creationId xmlns:a16="http://schemas.microsoft.com/office/drawing/2014/main" xmlns="" id="{E7CFC606-B137-4F94-B582-85B788F39226}"/>
              </a:ext>
            </a:extLst>
          </p:cNvPr>
          <p:cNvCxnSpPr/>
          <p:nvPr userDrawn="1"/>
        </p:nvCxnSpPr>
        <p:spPr>
          <a:xfrm>
            <a:off x="0" y="1669773"/>
            <a:ext cx="12192000" cy="0"/>
          </a:xfrm>
          <a:prstGeom prst="line">
            <a:avLst/>
          </a:prstGeom>
          <a:ln>
            <a:solidFill>
              <a:srgbClr val="CC0000"/>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FD219AF8-CCA6-4D6A-BD7F-AED62E3FB3AB}"/>
              </a:ext>
            </a:extLst>
          </p:cNvPr>
          <p:cNvCxnSpPr/>
          <p:nvPr userDrawn="1"/>
        </p:nvCxnSpPr>
        <p:spPr>
          <a:xfrm>
            <a:off x="0" y="5135218"/>
            <a:ext cx="12192000" cy="0"/>
          </a:xfrm>
          <a:prstGeom prst="line">
            <a:avLst/>
          </a:prstGeom>
          <a:ln>
            <a:solidFill>
              <a:srgbClr val="CC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309332085"/>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xmlns="" id="{AD3B01FC-8CAD-43E9-87E9-0078257891BE}"/>
              </a:ext>
            </a:extLst>
          </p:cNvPr>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pic>
        <p:nvPicPr>
          <p:cNvPr id="4" name="图片 3" descr="图片包含 天空, 户外, 放飞, 云彩&#10;&#10;已生成极高可信度的说明">
            <a:extLst>
              <a:ext uri="{FF2B5EF4-FFF2-40B4-BE49-F238E27FC236}">
                <a16:creationId xmlns:a16="http://schemas.microsoft.com/office/drawing/2014/main" xmlns="" id="{C34FBD2C-D515-4BAC-84DF-ADB9718ADBBD}"/>
              </a:ext>
            </a:extLst>
          </p:cNvPr>
          <p:cNvPicPr>
            <a:picLocks noChangeAspect="1"/>
          </p:cNvPicPr>
          <p:nvPr userDrawn="1"/>
        </p:nvPicPr>
        <p:blipFill rotWithShape="1">
          <a:blip r:embed="rId5" cstate="print">
            <a:extLst>
              <a:ext uri="{28A0092B-C50C-407E-A947-70E740481C1C}">
                <a14:useLocalDpi xmlns:a14="http://schemas.microsoft.com/office/drawing/2010/main" xmlns="" val="0"/>
              </a:ext>
            </a:extLst>
          </a:blip>
          <a:srcRect l="2119" r="1910" b="4128"/>
          <a:stretch/>
        </p:blipFill>
        <p:spPr>
          <a:xfrm>
            <a:off x="12487" y="-1"/>
            <a:ext cx="12179514" cy="6858001"/>
          </a:xfrm>
          <a:prstGeom prst="rect">
            <a:avLst/>
          </a:prstGeom>
        </p:spPr>
      </p:pic>
    </p:spTree>
    <p:extLst>
      <p:ext uri="{BB962C8B-B14F-4D97-AF65-F5344CB8AC3E}">
        <p14:creationId xmlns:p14="http://schemas.microsoft.com/office/powerpoint/2010/main" xmlns="" val="4058007926"/>
      </p:ext>
    </p:extLst>
  </p:cSld>
  <p:clrMap bg1="lt1" tx1="dk1" bg2="lt2" tx2="dk2" accent1="accent1" accent2="accent2" accent3="accent3" accent4="accent4" accent5="accent5" accent6="accent6" hlink="hlink" folHlink="folHlink"/>
  <p:sldLayoutIdLst>
    <p:sldLayoutId id="2147483661" r:id="rId1"/>
    <p:sldLayoutId id="2147483666" r:id="rId2"/>
  </p:sldLayoutIdLst>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1.xml"/><Relationship Id="rId7"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audio" Target="../media/media1.mp3"/><Relationship Id="rId6" Type="http://schemas.microsoft.com/office/2007/relationships/media" Target="../media/media1.mp3"/><Relationship Id="rId5" Type="http://schemas.openxmlformats.org/officeDocument/2006/relationships/image" Target="../media/image5.gif"/><Relationship Id="rId4" Type="http://schemas.openxmlformats.org/officeDocument/2006/relationships/image" Target="../media/image2.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hyperlink" Target="http://www.xiangdang.net/worddoc.aspx?id=35" TargetMode="External"/><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2.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5.gi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图片 10" descr="图片包含 天空, 户外, 放飞, 云彩&#10;&#10;已生成极高可信度的说明">
            <a:extLst>
              <a:ext uri="{FF2B5EF4-FFF2-40B4-BE49-F238E27FC236}">
                <a16:creationId xmlns:a16="http://schemas.microsoft.com/office/drawing/2014/main" xmlns="" id="{F8ED3D49-52F6-43B6-8286-1CF22DB02F68}"/>
              </a:ext>
            </a:extLst>
          </p:cNvPr>
          <p:cNvPicPr>
            <a:picLocks noChangeAspect="1"/>
          </p:cNvPicPr>
          <p:nvPr/>
        </p:nvPicPr>
        <p:blipFill rotWithShape="1">
          <a:blip r:embed="rId4" cstate="print">
            <a:extLst>
              <a:ext uri="{28A0092B-C50C-407E-A947-70E740481C1C}">
                <a14:useLocalDpi xmlns:a14="http://schemas.microsoft.com/office/drawing/2010/main" xmlns="" val="0"/>
              </a:ext>
            </a:extLst>
          </a:blip>
          <a:srcRect l="2119" r="1910" b="4128"/>
          <a:stretch/>
        </p:blipFill>
        <p:spPr>
          <a:xfrm>
            <a:off x="12487" y="-1"/>
            <a:ext cx="12179514" cy="6858001"/>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083707" y="429695"/>
            <a:ext cx="1800571" cy="1313502"/>
          </a:xfrm>
          <a:prstGeom prst="rect">
            <a:avLst/>
          </a:prstGeom>
        </p:spPr>
      </p:pic>
      <p:sp>
        <p:nvSpPr>
          <p:cNvPr id="7" name="矩形 6"/>
          <p:cNvSpPr/>
          <p:nvPr/>
        </p:nvSpPr>
        <p:spPr>
          <a:xfrm>
            <a:off x="1890284" y="2793433"/>
            <a:ext cx="10187404" cy="1015663"/>
          </a:xfrm>
          <a:prstGeom prst="rect">
            <a:avLst/>
          </a:prstGeom>
        </p:spPr>
        <p:txBody>
          <a:bodyPr wrap="square">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noFill/>
                </a:ln>
                <a:solidFill>
                  <a:srgbClr val="C00000"/>
                </a:solidFill>
                <a:effectLst/>
                <a:uLnTx/>
                <a:uFillTx/>
                <a:latin typeface="方正正大黑简体" panose="02000000000000000000" pitchFamily="2" charset="-122"/>
                <a:ea typeface="方正正大黑简体" panose="02000000000000000000" pitchFamily="2" charset="-122"/>
                <a:cs typeface="+mn-cs"/>
              </a:rPr>
              <a:t>先进性创新型党支部建设</a:t>
            </a:r>
            <a:endParaRPr kumimoji="0" lang="zh-CN" altLang="en-US" sz="6000" b="1" i="0" u="none" strike="noStrike" kern="1200" cap="none" spc="0" normalizeH="0" baseline="0" noProof="0" dirty="0">
              <a:ln>
                <a:noFill/>
              </a:ln>
              <a:solidFill>
                <a:srgbClr val="C00000"/>
              </a:solidFill>
              <a:effectLst/>
              <a:uLnTx/>
              <a:uFillTx/>
              <a:latin typeface="方正正大黑简体" panose="02000000000000000000" pitchFamily="2" charset="-122"/>
              <a:ea typeface="方正正大黑简体" panose="02000000000000000000" pitchFamily="2" charset="-122"/>
              <a:cs typeface="+mn-cs"/>
            </a:endParaRPr>
          </a:p>
        </p:txBody>
      </p:sp>
      <p:sp>
        <p:nvSpPr>
          <p:cNvPr id="8" name="文本框 7"/>
          <p:cNvSpPr txBox="1"/>
          <p:nvPr/>
        </p:nvSpPr>
        <p:spPr>
          <a:xfrm>
            <a:off x="3268677" y="2049447"/>
            <a:ext cx="7406046" cy="523220"/>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dirty="0">
                <a:solidFill>
                  <a:srgbClr val="C00000"/>
                </a:solidFill>
                <a:latin typeface="李旭科书法" panose="02000603000000000000" pitchFamily="2" charset="-122"/>
                <a:ea typeface="李旭科书法" panose="02000603000000000000" pitchFamily="2" charset="-122"/>
              </a:rPr>
              <a:t>第十九次全国党员代表大会</a:t>
            </a:r>
            <a:r>
              <a:rPr kumimoji="0" lang="zh-CN" altLang="en-US" sz="2800" b="0" i="0" u="none" strike="noStrike" kern="1200" cap="none" spc="0" normalizeH="0" baseline="0" noProof="0" dirty="0">
                <a:ln>
                  <a:noFill/>
                </a:ln>
                <a:solidFill>
                  <a:srgbClr val="C00000"/>
                </a:solidFill>
                <a:effectLst/>
                <a:uLnTx/>
                <a:uFillTx/>
                <a:latin typeface="李旭科书法" panose="02000603000000000000" pitchFamily="2" charset="-122"/>
                <a:ea typeface="李旭科书法" panose="02000603000000000000" pitchFamily="2" charset="-122"/>
              </a:rPr>
              <a:t>学习心得体会</a:t>
            </a:r>
          </a:p>
        </p:txBody>
      </p:sp>
      <p:sp>
        <p:nvSpPr>
          <p:cNvPr id="9" name="矩形 8"/>
          <p:cNvSpPr/>
          <p:nvPr/>
        </p:nvSpPr>
        <p:spPr>
          <a:xfrm>
            <a:off x="2716793" y="3758186"/>
            <a:ext cx="8534400" cy="605294"/>
          </a:xfrm>
          <a:prstGeom prst="rect">
            <a:avLst/>
          </a:prstGeom>
        </p:spPr>
        <p:txBody>
          <a:bodyPr wrap="square">
            <a:spAutoFit/>
          </a:bodyPr>
          <a:lstStyle/>
          <a:p>
            <a:pPr marL="0" marR="0" lvl="0" indent="0" algn="ctr" defTabSz="914400" rtl="0" eaLnBrk="1" fontAlgn="auto" latinLnBrk="0" hangingPunct="1">
              <a:lnSpc>
                <a:spcPts val="2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不忘初心，牢记使命，高举中国特色社会主义伟大旗帜，决胜全面建成小康社会，夺取新时代中国特色社会主义伟大胜利，为实现中华民族伟大复兴的中国梦不懈奋斗。</a:t>
            </a:r>
          </a:p>
        </p:txBody>
      </p:sp>
      <p:pic>
        <p:nvPicPr>
          <p:cNvPr id="2" name="上海电影乐团 - 红旗颂">
            <a:hlinkClick r:id="" action="ppaction://media"/>
          </p:cNvPr>
          <p:cNvPicPr>
            <a:picLocks noChangeAspect="1"/>
          </p:cNvPicPr>
          <p:nvPr>
            <a:audioFile r:link="rId1"/>
            <p:extLst>
              <p:ext uri="{DAA4B4D4-6D71-4841-9C94-3DE7FCFB9230}">
                <p14:media xmlns:p14="http://schemas.microsoft.com/office/powerpoint/2010/main" xmlns="" r:embed="rId6"/>
              </p:ext>
            </p:extLst>
          </p:nvPr>
        </p:nvPicPr>
        <p:blipFill>
          <a:blip r:embed="rId7" cstate="print"/>
          <a:stretch>
            <a:fillRect/>
          </a:stretch>
        </p:blipFill>
        <p:spPr>
          <a:xfrm>
            <a:off x="-597113" y="-1"/>
            <a:ext cx="609600" cy="609600"/>
          </a:xfrm>
          <a:prstGeom prst="rect">
            <a:avLst/>
          </a:prstGeom>
        </p:spPr>
      </p:pic>
      <p:pic>
        <p:nvPicPr>
          <p:cNvPr id="13" name="图片 12" descr="图片包含 天空, 红色, 户外, 建筑物&#10;&#10;已生成极高可信度的说明">
            <a:extLst>
              <a:ext uri="{FF2B5EF4-FFF2-40B4-BE49-F238E27FC236}">
                <a16:creationId xmlns:a16="http://schemas.microsoft.com/office/drawing/2014/main" xmlns="" id="{42A97EE0-B711-4E0C-B543-55DE98CB5A66}"/>
              </a:ext>
            </a:extLst>
          </p:cNvPr>
          <p:cNvPicPr>
            <a:picLocks noChangeAspect="1"/>
          </p:cNvPicPr>
          <p:nvPr/>
        </p:nvPicPr>
        <p:blipFill rotWithShape="1">
          <a:blip r:embed="rId8"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l="100" t="7592" r="1" b="5954"/>
          <a:stretch/>
        </p:blipFill>
        <p:spPr>
          <a:xfrm>
            <a:off x="-1" y="1587762"/>
            <a:ext cx="12179707" cy="5270238"/>
          </a:xfrm>
          <a:prstGeom prst="rect">
            <a:avLst/>
          </a:prstGeom>
        </p:spPr>
      </p:pic>
      <p:pic>
        <p:nvPicPr>
          <p:cNvPr id="15" name="图片 14">
            <a:extLst>
              <a:ext uri="{FF2B5EF4-FFF2-40B4-BE49-F238E27FC236}">
                <a16:creationId xmlns:a16="http://schemas.microsoft.com/office/drawing/2014/main" xmlns="" id="{67A4B9E4-9F8E-447C-A08D-082493316717}"/>
              </a:ext>
            </a:extLst>
          </p:cNvPr>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1" y="-1"/>
            <a:ext cx="12192000" cy="6596958"/>
          </a:xfrm>
          <a:prstGeom prst="rect">
            <a:avLst/>
          </a:prstGeom>
        </p:spPr>
      </p:pic>
    </p:spTree>
    <p:extLst>
      <p:ext uri="{BB962C8B-B14F-4D97-AF65-F5344CB8AC3E}">
        <p14:creationId xmlns:p14="http://schemas.microsoft.com/office/powerpoint/2010/main" xmlns="" val="1436128121"/>
      </p:ext>
    </p:extLst>
  </p:cSld>
  <p:clrMapOvr>
    <a:masterClrMapping/>
  </p:clrMapOvr>
  <mc:AlternateContent xmlns:mc="http://schemas.openxmlformats.org/markup-compatibility/2006">
    <mc:Choice xmlns:p14="http://schemas.microsoft.com/office/powerpoint/2010/main" xmlns="" Requires="p14">
      <p:transition spd="slow" p14:dur="2000" advClick="0" advTm="2000">
        <p14:ferris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53" presetClass="entr" presetSubtype="16"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 calcmode="lin" valueType="num">
                                      <p:cBhvr>
                                        <p:cTn id="9" dur="500" fill="hold"/>
                                        <p:tgtEl>
                                          <p:spTgt spid="6"/>
                                        </p:tgtEl>
                                        <p:attrNameLst>
                                          <p:attrName>ppt_w</p:attrName>
                                        </p:attrNameLst>
                                      </p:cBhvr>
                                      <p:tavLst>
                                        <p:tav tm="0">
                                          <p:val>
                                            <p:fltVal val="0"/>
                                          </p:val>
                                        </p:tav>
                                        <p:tav tm="100000">
                                          <p:val>
                                            <p:strVal val="#ppt_w"/>
                                          </p:val>
                                        </p:tav>
                                      </p:tavLst>
                                    </p:anim>
                                    <p:anim calcmode="lin" valueType="num">
                                      <p:cBhvr>
                                        <p:cTn id="10" dur="500" fill="hold"/>
                                        <p:tgtEl>
                                          <p:spTgt spid="6"/>
                                        </p:tgtEl>
                                        <p:attrNameLst>
                                          <p:attrName>ppt_h</p:attrName>
                                        </p:attrNameLst>
                                      </p:cBhvr>
                                      <p:tavLst>
                                        <p:tav tm="0">
                                          <p:val>
                                            <p:fltVal val="0"/>
                                          </p:val>
                                        </p:tav>
                                        <p:tav tm="100000">
                                          <p:val>
                                            <p:strVal val="#ppt_h"/>
                                          </p:val>
                                        </p:tav>
                                      </p:tavLst>
                                    </p:anim>
                                    <p:animEffect transition="in" filter="fade">
                                      <p:cBhvr>
                                        <p:cTn id="11" dur="500"/>
                                        <p:tgtEl>
                                          <p:spTgt spid="6"/>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100">
                <p:cTn id="21" repeatCount="2000" fill="hold" display="0">
                  <p:stCondLst>
                    <p:cond delay="indefinite"/>
                  </p:stCondLst>
                  <p:endCondLst>
                    <p:cond evt="onStopAudio" delay="0">
                      <p:tgtEl>
                        <p:sldTgt/>
                      </p:tgtEl>
                    </p:cond>
                  </p:endCondLst>
                </p:cTn>
                <p:tgtEl>
                  <p:spTgt spid="2"/>
                </p:tgtEl>
              </p:cMediaNode>
            </p:audio>
          </p:childTnLst>
        </p:cTn>
      </p:par>
    </p:tnLst>
    <p:bldLst>
      <p:bldP spid="7" grpId="0"/>
      <p:bldP spid="8"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570924" y="371060"/>
            <a:ext cx="7063408" cy="795130"/>
          </a:xfrm>
          <a:prstGeom prst="roundRect">
            <a:avLst/>
          </a:prstGeom>
          <a:solidFill>
            <a:srgbClr val="CC0000"/>
          </a:solidFill>
          <a:ln w="76200" cmpd="thinThick">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 name="矩形 5"/>
          <p:cNvSpPr/>
          <p:nvPr/>
        </p:nvSpPr>
        <p:spPr>
          <a:xfrm>
            <a:off x="3137714" y="476238"/>
            <a:ext cx="5929828" cy="58477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五、党支部宣传委员的工作职责</a:t>
            </a:r>
          </a:p>
        </p:txBody>
      </p:sp>
      <p:sp>
        <p:nvSpPr>
          <p:cNvPr id="2" name="矩形 1"/>
          <p:cNvSpPr/>
          <p:nvPr/>
        </p:nvSpPr>
        <p:spPr>
          <a:xfrm>
            <a:off x="7832035" y="3978390"/>
            <a:ext cx="3485322" cy="1054135"/>
          </a:xfrm>
          <a:prstGeom prst="rect">
            <a:avLst/>
          </a:prstGeom>
        </p:spPr>
        <p:txBody>
          <a:bodyPr wrap="square">
            <a:spAutoFit/>
          </a:bodyPr>
          <a:lstStyle/>
          <a:p>
            <a:pPr marL="0" marR="0" lvl="0" indent="457200" algn="l" defTabSz="914400" rtl="0" eaLnBrk="1" fontAlgn="auto" latinLnBrk="0" hangingPunct="1">
              <a:lnSpc>
                <a:spcPts val="25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指导本单位职工群众学习科学技术和文化知识，组织开展文体活动，推进精神文明建设。</a:t>
            </a:r>
          </a:p>
        </p:txBody>
      </p:sp>
      <p:sp>
        <p:nvSpPr>
          <p:cNvPr id="7" name="KSO_Shape"/>
          <p:cNvSpPr>
            <a:spLocks/>
          </p:cNvSpPr>
          <p:nvPr/>
        </p:nvSpPr>
        <p:spPr bwMode="auto">
          <a:xfrm>
            <a:off x="4683505" y="2250592"/>
            <a:ext cx="2824990" cy="2824990"/>
          </a:xfrm>
          <a:custGeom>
            <a:avLst/>
            <a:gdLst>
              <a:gd name="T0" fmla="*/ 1619882 w 3951"/>
              <a:gd name="T1" fmla="*/ 1800397 h 3950"/>
              <a:gd name="T2" fmla="*/ 179936 w 3951"/>
              <a:gd name="T3" fmla="*/ 1800397 h 3950"/>
              <a:gd name="T4" fmla="*/ 0 w 3951"/>
              <a:gd name="T5" fmla="*/ 1620357 h 3950"/>
              <a:gd name="T6" fmla="*/ 0 w 3951"/>
              <a:gd name="T7" fmla="*/ 180040 h 3950"/>
              <a:gd name="T8" fmla="*/ 179936 w 3951"/>
              <a:gd name="T9" fmla="*/ 0 h 3950"/>
              <a:gd name="T10" fmla="*/ 1619882 w 3951"/>
              <a:gd name="T11" fmla="*/ 0 h 3950"/>
              <a:gd name="T12" fmla="*/ 1799818 w 3951"/>
              <a:gd name="T13" fmla="*/ 180040 h 3950"/>
              <a:gd name="T14" fmla="*/ 1799818 w 3951"/>
              <a:gd name="T15" fmla="*/ 1620357 h 3950"/>
              <a:gd name="T16" fmla="*/ 1619882 w 3951"/>
              <a:gd name="T17" fmla="*/ 1800397 h 3950"/>
              <a:gd name="T18" fmla="*/ 72430 w 3951"/>
              <a:gd name="T19" fmla="*/ 252056 h 3950"/>
              <a:gd name="T20" fmla="*/ 72430 w 3951"/>
              <a:gd name="T21" fmla="*/ 900199 h 3950"/>
              <a:gd name="T22" fmla="*/ 900137 w 3951"/>
              <a:gd name="T23" fmla="*/ 900199 h 3950"/>
              <a:gd name="T24" fmla="*/ 900137 w 3951"/>
              <a:gd name="T25" fmla="*/ 1728381 h 3950"/>
              <a:gd name="T26" fmla="*/ 1547907 w 3951"/>
              <a:gd name="T27" fmla="*/ 1728381 h 3950"/>
              <a:gd name="T28" fmla="*/ 1727844 w 3951"/>
              <a:gd name="T29" fmla="*/ 1548341 h 3950"/>
              <a:gd name="T30" fmla="*/ 1727844 w 3951"/>
              <a:gd name="T31" fmla="*/ 900199 h 3950"/>
              <a:gd name="T32" fmla="*/ 900137 w 3951"/>
              <a:gd name="T33" fmla="*/ 900199 h 3950"/>
              <a:gd name="T34" fmla="*/ 900137 w 3951"/>
              <a:gd name="T35" fmla="*/ 72016 h 3950"/>
              <a:gd name="T36" fmla="*/ 251911 w 3951"/>
              <a:gd name="T37" fmla="*/ 72016 h 3950"/>
              <a:gd name="T38" fmla="*/ 72430 w 3951"/>
              <a:gd name="T39" fmla="*/ 252056 h 395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951" h="3950">
                <a:moveTo>
                  <a:pt x="3556" y="3950"/>
                </a:moveTo>
                <a:cubicBezTo>
                  <a:pt x="395" y="3950"/>
                  <a:pt x="395" y="3950"/>
                  <a:pt x="395" y="3950"/>
                </a:cubicBezTo>
                <a:cubicBezTo>
                  <a:pt x="177" y="3950"/>
                  <a:pt x="0" y="3774"/>
                  <a:pt x="0" y="3555"/>
                </a:cubicBezTo>
                <a:cubicBezTo>
                  <a:pt x="0" y="395"/>
                  <a:pt x="0" y="395"/>
                  <a:pt x="0" y="395"/>
                </a:cubicBezTo>
                <a:cubicBezTo>
                  <a:pt x="0" y="177"/>
                  <a:pt x="177" y="0"/>
                  <a:pt x="395" y="0"/>
                </a:cubicBezTo>
                <a:cubicBezTo>
                  <a:pt x="3556" y="0"/>
                  <a:pt x="3556" y="0"/>
                  <a:pt x="3556" y="0"/>
                </a:cubicBezTo>
                <a:cubicBezTo>
                  <a:pt x="3774" y="0"/>
                  <a:pt x="3951" y="177"/>
                  <a:pt x="3951" y="395"/>
                </a:cubicBezTo>
                <a:cubicBezTo>
                  <a:pt x="3951" y="3555"/>
                  <a:pt x="3951" y="3555"/>
                  <a:pt x="3951" y="3555"/>
                </a:cubicBezTo>
                <a:cubicBezTo>
                  <a:pt x="3951" y="3774"/>
                  <a:pt x="3774" y="3950"/>
                  <a:pt x="3556" y="3950"/>
                </a:cubicBezTo>
                <a:close/>
                <a:moveTo>
                  <a:pt x="159" y="553"/>
                </a:moveTo>
                <a:cubicBezTo>
                  <a:pt x="159" y="1975"/>
                  <a:pt x="159" y="1975"/>
                  <a:pt x="159" y="1975"/>
                </a:cubicBezTo>
                <a:cubicBezTo>
                  <a:pt x="1976" y="1975"/>
                  <a:pt x="1976" y="1975"/>
                  <a:pt x="1976" y="1975"/>
                </a:cubicBezTo>
                <a:cubicBezTo>
                  <a:pt x="1976" y="3792"/>
                  <a:pt x="1976" y="3792"/>
                  <a:pt x="1976" y="3792"/>
                </a:cubicBezTo>
                <a:cubicBezTo>
                  <a:pt x="3398" y="3792"/>
                  <a:pt x="3398" y="3792"/>
                  <a:pt x="3398" y="3792"/>
                </a:cubicBezTo>
                <a:cubicBezTo>
                  <a:pt x="3616" y="3792"/>
                  <a:pt x="3793" y="3616"/>
                  <a:pt x="3793" y="3397"/>
                </a:cubicBezTo>
                <a:cubicBezTo>
                  <a:pt x="3793" y="1975"/>
                  <a:pt x="3793" y="1975"/>
                  <a:pt x="3793" y="1975"/>
                </a:cubicBezTo>
                <a:cubicBezTo>
                  <a:pt x="1976" y="1975"/>
                  <a:pt x="1976" y="1975"/>
                  <a:pt x="1976" y="1975"/>
                </a:cubicBezTo>
                <a:cubicBezTo>
                  <a:pt x="1976" y="158"/>
                  <a:pt x="1976" y="158"/>
                  <a:pt x="1976" y="158"/>
                </a:cubicBezTo>
                <a:cubicBezTo>
                  <a:pt x="553" y="158"/>
                  <a:pt x="553" y="158"/>
                  <a:pt x="553" y="158"/>
                </a:cubicBezTo>
                <a:cubicBezTo>
                  <a:pt x="335" y="158"/>
                  <a:pt x="159" y="335"/>
                  <a:pt x="159" y="553"/>
                </a:cubicBezTo>
                <a:close/>
              </a:path>
            </a:pathLst>
          </a:custGeom>
          <a:solidFill>
            <a:srgbClr val="CC0000"/>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3" name="矩形 2"/>
          <p:cNvSpPr/>
          <p:nvPr/>
        </p:nvSpPr>
        <p:spPr>
          <a:xfrm>
            <a:off x="1033670" y="2264970"/>
            <a:ext cx="3538330" cy="1567096"/>
          </a:xfrm>
          <a:prstGeom prst="rect">
            <a:avLst/>
          </a:prstGeom>
        </p:spPr>
        <p:txBody>
          <a:bodyPr wrap="square">
            <a:spAutoFit/>
          </a:bodyPr>
          <a:lstStyle/>
          <a:p>
            <a:pPr marL="0" marR="0" lvl="0" indent="457200" algn="l" defTabSz="914400" rtl="0" eaLnBrk="1" fontAlgn="auto" latinLnBrk="0" hangingPunct="1">
              <a:lnSpc>
                <a:spcPts val="23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组织党员学习马列主义、毛泽东思想、邓小平理论和“三个代表”重要思想，学习党的基本路线、基本知识和基本理论，完成上级布置的学习任务。</a:t>
            </a:r>
          </a:p>
        </p:txBody>
      </p:sp>
      <p:sp>
        <p:nvSpPr>
          <p:cNvPr id="8" name="矩形 7"/>
          <p:cNvSpPr/>
          <p:nvPr/>
        </p:nvSpPr>
        <p:spPr>
          <a:xfrm>
            <a:off x="7739269" y="2264970"/>
            <a:ext cx="3485322" cy="1054135"/>
          </a:xfrm>
          <a:prstGeom prst="rect">
            <a:avLst/>
          </a:prstGeom>
        </p:spPr>
        <p:txBody>
          <a:bodyPr wrap="square">
            <a:spAutoFit/>
          </a:bodyPr>
          <a:lstStyle/>
          <a:p>
            <a:pPr marL="0" marR="0" lvl="0" indent="457200" algn="l" defTabSz="914400" rtl="0" eaLnBrk="1" fontAlgn="auto" latinLnBrk="0" hangingPunct="1">
              <a:lnSpc>
                <a:spcPts val="25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了解党内外的思想情况，提出宣传教育工作的意见，拟定学习计划及建议，并组织实施。</a:t>
            </a:r>
          </a:p>
        </p:txBody>
      </p:sp>
      <p:sp>
        <p:nvSpPr>
          <p:cNvPr id="9" name="矩形 8"/>
          <p:cNvSpPr/>
          <p:nvPr/>
        </p:nvSpPr>
        <p:spPr>
          <a:xfrm>
            <a:off x="1046922" y="3978390"/>
            <a:ext cx="3538330" cy="1092607"/>
          </a:xfrm>
          <a:prstGeom prst="rect">
            <a:avLst/>
          </a:prstGeom>
        </p:spPr>
        <p:txBody>
          <a:bodyPr wrap="square">
            <a:spAutoFit/>
          </a:bodyPr>
          <a:lstStyle/>
          <a:p>
            <a:pPr marL="0" marR="0" lvl="0" indent="457200" algn="l" defTabSz="914400" rtl="0" eaLnBrk="1" fontAlgn="auto" latinLnBrk="0" hangingPunct="1">
              <a:lnSpc>
                <a:spcPts val="26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根据上级党组织的安排、布置，围绕每个时期的中心任务，开展宣传和通讯报道工作。</a:t>
            </a:r>
          </a:p>
        </p:txBody>
      </p:sp>
      <p:sp>
        <p:nvSpPr>
          <p:cNvPr id="10" name="文本框 9"/>
          <p:cNvSpPr txBox="1"/>
          <p:nvPr/>
        </p:nvSpPr>
        <p:spPr>
          <a:xfrm>
            <a:off x="5236322" y="2623932"/>
            <a:ext cx="404278" cy="83099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0" i="0" u="none" strike="noStrike" kern="1200" cap="none" spc="0" normalizeH="0" baseline="0" noProof="0" dirty="0">
                <a:ln>
                  <a:noFill/>
                </a:ln>
                <a:solidFill>
                  <a:srgbClr val="CC0000"/>
                </a:solidFill>
                <a:effectLst/>
                <a:uLnTx/>
                <a:uFillTx/>
                <a:latin typeface="Segoe UI Light" panose="020B0502040204020203" pitchFamily="34" charset="0"/>
                <a:ea typeface="宋体" panose="02010600030101010101" pitchFamily="2" charset="-122"/>
                <a:cs typeface="Segoe UI Light" panose="020B0502040204020203" pitchFamily="34" charset="0"/>
              </a:rPr>
              <a:t>1</a:t>
            </a:r>
            <a:endParaRPr kumimoji="0" lang="zh-CN" altLang="en-US" sz="4800" b="0" i="0" u="none" strike="noStrike" kern="1200" cap="none" spc="0" normalizeH="0" baseline="0" noProof="0" dirty="0">
              <a:ln>
                <a:noFill/>
              </a:ln>
              <a:solidFill>
                <a:srgbClr val="CC0000"/>
              </a:solidFill>
              <a:effectLst/>
              <a:uLnTx/>
              <a:uFillTx/>
              <a:latin typeface="Segoe UI Light" panose="020B0502040204020203" pitchFamily="34" charset="0"/>
              <a:ea typeface="宋体" panose="02010600030101010101" pitchFamily="2" charset="-122"/>
              <a:cs typeface="Segoe UI Light" panose="020B0502040204020203" pitchFamily="34" charset="0"/>
            </a:endParaRPr>
          </a:p>
        </p:txBody>
      </p:sp>
      <p:sp>
        <p:nvSpPr>
          <p:cNvPr id="11" name="文本框 10"/>
          <p:cNvSpPr txBox="1"/>
          <p:nvPr/>
        </p:nvSpPr>
        <p:spPr>
          <a:xfrm>
            <a:off x="5180803" y="3889514"/>
            <a:ext cx="502061" cy="83099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0" i="0" u="none" strike="noStrike" kern="1200" cap="none" spc="0" normalizeH="0" baseline="0" noProof="0" dirty="0">
                <a:ln>
                  <a:noFill/>
                </a:ln>
                <a:solidFill>
                  <a:prstClr val="white"/>
                </a:solidFill>
                <a:effectLst/>
                <a:uLnTx/>
                <a:uFillTx/>
                <a:latin typeface="Segoe UI Light" panose="020B0502040204020203" pitchFamily="34" charset="0"/>
                <a:ea typeface="宋体" panose="02010600030101010101" pitchFamily="2" charset="-122"/>
                <a:cs typeface="Segoe UI Light" panose="020B0502040204020203" pitchFamily="34" charset="0"/>
              </a:rPr>
              <a:t>3</a:t>
            </a:r>
            <a:endParaRPr kumimoji="0" lang="zh-CN" altLang="en-US" sz="4800" b="0" i="0" u="none" strike="noStrike" kern="1200" cap="none" spc="0" normalizeH="0" baseline="0" noProof="0" dirty="0">
              <a:ln>
                <a:noFill/>
              </a:ln>
              <a:solidFill>
                <a:prstClr val="white"/>
              </a:solidFill>
              <a:effectLst/>
              <a:uLnTx/>
              <a:uFillTx/>
              <a:latin typeface="Segoe UI Light" panose="020B0502040204020203" pitchFamily="34" charset="0"/>
              <a:ea typeface="宋体" panose="02010600030101010101" pitchFamily="2" charset="-122"/>
              <a:cs typeface="Segoe UI Light" panose="020B0502040204020203" pitchFamily="34" charset="0"/>
            </a:endParaRPr>
          </a:p>
        </p:txBody>
      </p:sp>
      <p:sp>
        <p:nvSpPr>
          <p:cNvPr id="12" name="文本框 11"/>
          <p:cNvSpPr txBox="1"/>
          <p:nvPr/>
        </p:nvSpPr>
        <p:spPr>
          <a:xfrm>
            <a:off x="6468082" y="3882889"/>
            <a:ext cx="511679" cy="83099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0" i="0" u="none" strike="noStrike" kern="1200" cap="none" spc="0" normalizeH="0" baseline="0" noProof="0" dirty="0">
                <a:ln>
                  <a:noFill/>
                </a:ln>
                <a:solidFill>
                  <a:srgbClr val="CC0000"/>
                </a:solidFill>
                <a:effectLst/>
                <a:uLnTx/>
                <a:uFillTx/>
                <a:latin typeface="Segoe UI Light" panose="020B0502040204020203" pitchFamily="34" charset="0"/>
                <a:ea typeface="宋体" panose="02010600030101010101" pitchFamily="2" charset="-122"/>
                <a:cs typeface="Segoe UI Light" panose="020B0502040204020203" pitchFamily="34" charset="0"/>
              </a:rPr>
              <a:t>4</a:t>
            </a:r>
            <a:endParaRPr kumimoji="0" lang="zh-CN" altLang="en-US" sz="4800" b="0" i="0" u="none" strike="noStrike" kern="1200" cap="none" spc="0" normalizeH="0" baseline="0" noProof="0" dirty="0">
              <a:ln>
                <a:noFill/>
              </a:ln>
              <a:solidFill>
                <a:srgbClr val="CC0000"/>
              </a:solidFill>
              <a:effectLst/>
              <a:uLnTx/>
              <a:uFillTx/>
              <a:latin typeface="Segoe UI Light" panose="020B0502040204020203" pitchFamily="34" charset="0"/>
              <a:ea typeface="宋体" panose="02010600030101010101" pitchFamily="2" charset="-122"/>
              <a:cs typeface="Segoe UI Light" panose="020B0502040204020203" pitchFamily="34" charset="0"/>
            </a:endParaRPr>
          </a:p>
        </p:txBody>
      </p:sp>
      <p:sp>
        <p:nvSpPr>
          <p:cNvPr id="13" name="文本框 12"/>
          <p:cNvSpPr txBox="1"/>
          <p:nvPr/>
        </p:nvSpPr>
        <p:spPr>
          <a:xfrm>
            <a:off x="6506021" y="2590803"/>
            <a:ext cx="502061" cy="83099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0" i="0" u="none" strike="noStrike" kern="1200" cap="none" spc="0" normalizeH="0" baseline="0" noProof="0" dirty="0">
                <a:ln>
                  <a:noFill/>
                </a:ln>
                <a:solidFill>
                  <a:prstClr val="white"/>
                </a:solidFill>
                <a:effectLst/>
                <a:uLnTx/>
                <a:uFillTx/>
                <a:latin typeface="Segoe UI Light" panose="020B0502040204020203" pitchFamily="34" charset="0"/>
                <a:ea typeface="宋体" panose="02010600030101010101" pitchFamily="2" charset="-122"/>
                <a:cs typeface="Segoe UI Light" panose="020B0502040204020203" pitchFamily="34" charset="0"/>
              </a:rPr>
              <a:t>2</a:t>
            </a:r>
            <a:endParaRPr kumimoji="0" lang="zh-CN" altLang="en-US" sz="4800" b="0" i="0" u="none" strike="noStrike" kern="1200" cap="none" spc="0" normalizeH="0" baseline="0" noProof="0" dirty="0">
              <a:ln>
                <a:noFill/>
              </a:ln>
              <a:solidFill>
                <a:prstClr val="white"/>
              </a:solidFill>
              <a:effectLst/>
              <a:uLnTx/>
              <a:uFillTx/>
              <a:latin typeface="Segoe UI Light" panose="020B0502040204020203" pitchFamily="34" charset="0"/>
              <a:ea typeface="宋体" panose="02010600030101010101" pitchFamily="2" charset="-122"/>
              <a:cs typeface="Segoe UI Light" panose="020B0502040204020203" pitchFamily="34" charset="0"/>
            </a:endParaRPr>
          </a:p>
        </p:txBody>
      </p:sp>
    </p:spTree>
    <p:extLst>
      <p:ext uri="{BB962C8B-B14F-4D97-AF65-F5344CB8AC3E}">
        <p14:creationId xmlns:p14="http://schemas.microsoft.com/office/powerpoint/2010/main" xmlns="" val="2100835069"/>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a:xfrm>
            <a:off x="4144617" y="1477617"/>
            <a:ext cx="3902765" cy="3902765"/>
          </a:xfrm>
          <a:prstGeom prst="ellipse">
            <a:avLst/>
          </a:prstGeom>
          <a:no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 name="文本框 2"/>
          <p:cNvSpPr txBox="1"/>
          <p:nvPr/>
        </p:nvSpPr>
        <p:spPr>
          <a:xfrm>
            <a:off x="901148" y="2967334"/>
            <a:ext cx="10389703"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solidFill>
                  <a:prstClr val="white"/>
                </a:solidFill>
                <a:effectLst>
                  <a:glow rad="139700">
                    <a:srgbClr val="FFC000">
                      <a:satMod val="175000"/>
                      <a:alpha val="40000"/>
                    </a:srgbClr>
                  </a:glow>
                  <a:outerShdw blurRad="25400" dist="25400" dir="5400000" algn="t" rotWithShape="0">
                    <a:prstClr val="black"/>
                  </a:outerShdw>
                </a:effectLst>
                <a:uLnTx/>
                <a:uFillTx/>
                <a:latin typeface="微软雅黑" panose="020B0503020204020204" pitchFamily="34" charset="-122"/>
                <a:ea typeface="微软雅黑" panose="020B0503020204020204" pitchFamily="34" charset="-122"/>
                <a:cs typeface="+mn-cs"/>
              </a:rPr>
              <a:t>党支部的组织生活</a:t>
            </a:r>
          </a:p>
        </p:txBody>
      </p:sp>
      <p:sp>
        <p:nvSpPr>
          <p:cNvPr id="12" name="文本框 11"/>
          <p:cNvSpPr txBox="1"/>
          <p:nvPr/>
        </p:nvSpPr>
        <p:spPr>
          <a:xfrm>
            <a:off x="5739171" y="2160105"/>
            <a:ext cx="713657"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Eras Medium ITC" panose="020B0602030504020804" pitchFamily="34" charset="0"/>
                <a:ea typeface="宋体" panose="02010600030101010101" pitchFamily="2" charset="-122"/>
                <a:cs typeface="+mn-cs"/>
              </a:rPr>
              <a:t>TWO</a:t>
            </a:r>
            <a:endParaRPr kumimoji="0" lang="zh-CN" altLang="en-US" sz="1800" b="0" i="0" u="none" strike="noStrike" kern="1200" cap="none" spc="0" normalizeH="0" baseline="0" noProof="0" dirty="0">
              <a:ln>
                <a:noFill/>
              </a:ln>
              <a:solidFill>
                <a:prstClr val="white"/>
              </a:solidFill>
              <a:effectLst/>
              <a:uLnTx/>
              <a:uFillTx/>
              <a:latin typeface="Eras Medium ITC" panose="020B0602030504020804" pitchFamily="34" charset="0"/>
              <a:ea typeface="宋体" panose="02010600030101010101" pitchFamily="2" charset="-122"/>
              <a:cs typeface="+mn-cs"/>
            </a:endParaRPr>
          </a:p>
        </p:txBody>
      </p:sp>
      <p:grpSp>
        <p:nvGrpSpPr>
          <p:cNvPr id="11" name="组合 10"/>
          <p:cNvGrpSpPr/>
          <p:nvPr/>
        </p:nvGrpSpPr>
        <p:grpSpPr>
          <a:xfrm>
            <a:off x="5196000" y="914400"/>
            <a:ext cx="1800000" cy="1800000"/>
            <a:chOff x="5196000" y="914400"/>
            <a:chExt cx="1800000" cy="1800000"/>
          </a:xfrm>
        </p:grpSpPr>
        <p:sp>
          <p:nvSpPr>
            <p:cNvPr id="9" name="椭圆 8"/>
            <p:cNvSpPr/>
            <p:nvPr/>
          </p:nvSpPr>
          <p:spPr>
            <a:xfrm>
              <a:off x="5196000" y="914400"/>
              <a:ext cx="1800000" cy="1800000"/>
            </a:xfrm>
            <a:prstGeom prst="ellipse">
              <a:avLst/>
            </a:prstGeom>
            <a:solidFill>
              <a:srgbClr val="CC0000"/>
            </a:solidFill>
            <a:ln>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矩形 6"/>
            <p:cNvSpPr/>
            <p:nvPr/>
          </p:nvSpPr>
          <p:spPr>
            <a:xfrm>
              <a:off x="5383305" y="1128722"/>
              <a:ext cx="1425390" cy="1107996"/>
            </a:xfrm>
            <a:prstGeom prst="rect">
              <a:avLst/>
            </a:prstGeom>
            <a:ln>
              <a:noFill/>
            </a:ln>
            <a:effectLst>
              <a:outerShdw blurRad="190500" dist="228600" dir="2700000" algn="ctr">
                <a:srgbClr val="000000">
                  <a:alpha val="30000"/>
                </a:srgbClr>
              </a:outerShdw>
            </a:effectLst>
            <a:sp3d prstMaterial="matte">
              <a:bevelT w="127000" h="63500"/>
            </a:sp3d>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a:t>
              </a:r>
              <a:r>
                <a:rPr kumimoji="0" lang="en-US" altLang="zh-CN" sz="6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a:t>
              </a:r>
              <a:r>
                <a:rPr kumimoji="0" lang="zh-CN" altLang="en-US" sz="2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章</a:t>
              </a:r>
              <a:endParaRPr kumimoji="0" lang="zh-CN" altLang="en-US" sz="2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grpSp>
    </p:spTree>
    <p:extLst>
      <p:ext uri="{BB962C8B-B14F-4D97-AF65-F5344CB8AC3E}">
        <p14:creationId xmlns:p14="http://schemas.microsoft.com/office/powerpoint/2010/main" xmlns="" val="2626944990"/>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82303" y="315604"/>
            <a:ext cx="6340197"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一、组织生活的形式、内容和方法</a:t>
            </a:r>
          </a:p>
        </p:txBody>
      </p:sp>
      <p:sp>
        <p:nvSpPr>
          <p:cNvPr id="6" name="矩形 5"/>
          <p:cNvSpPr/>
          <p:nvPr/>
        </p:nvSpPr>
        <p:spPr>
          <a:xfrm>
            <a:off x="1749287" y="1051747"/>
            <a:ext cx="8189843" cy="685893"/>
          </a:xfrm>
          <a:prstGeom prst="rect">
            <a:avLst/>
          </a:prstGeom>
        </p:spPr>
        <p:txBody>
          <a:bodyPr wrap="square">
            <a:spAutoFit/>
          </a:bodyPr>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党支部的组织生活是党的组织生活的重要组成部分，是党支部对党员进行教育、管理和监督的重要形式。</a:t>
            </a:r>
            <a:endPar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 name="矩形 6"/>
          <p:cNvSpPr/>
          <p:nvPr/>
        </p:nvSpPr>
        <p:spPr>
          <a:xfrm>
            <a:off x="1298715" y="2253879"/>
            <a:ext cx="2716696" cy="2015936"/>
          </a:xfrm>
          <a:prstGeom prst="rect">
            <a:avLst/>
          </a:prstGeom>
        </p:spPr>
        <p:txBody>
          <a:bodyPr wrap="square">
            <a:spAutoFit/>
          </a:bodyPr>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（一）主要形式</a:t>
            </a:r>
          </a:p>
          <a:p>
            <a:pPr marL="0" marR="0" lvl="0" indent="0" algn="l" defTabSz="914400" rtl="0" eaLnBrk="1" fontAlgn="auto" latinLnBrk="0" hangingPunct="1">
              <a:lnSpc>
                <a:spcPts val="25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包括：支部党员大会、支部委员会、党小组会、党支部（小组）组织生活会、党支部委员民主生活会、上党课、民主评议党员、评选先进党员和党组织。</a:t>
            </a:r>
          </a:p>
        </p:txBody>
      </p:sp>
      <p:sp>
        <p:nvSpPr>
          <p:cNvPr id="8" name="等腰三角形 7"/>
          <p:cNvSpPr/>
          <p:nvPr/>
        </p:nvSpPr>
        <p:spPr>
          <a:xfrm rot="5400000">
            <a:off x="-192157" y="516835"/>
            <a:ext cx="649357" cy="265043"/>
          </a:xfrm>
          <a:prstGeom prst="triangl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矩形 8"/>
          <p:cNvSpPr/>
          <p:nvPr/>
        </p:nvSpPr>
        <p:spPr>
          <a:xfrm>
            <a:off x="1417983" y="1046921"/>
            <a:ext cx="185530" cy="675861"/>
          </a:xfrm>
          <a:prstGeom prst="rect">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矩形 9"/>
          <p:cNvSpPr/>
          <p:nvPr/>
        </p:nvSpPr>
        <p:spPr>
          <a:xfrm>
            <a:off x="4790663" y="2253879"/>
            <a:ext cx="2769704" cy="3298339"/>
          </a:xfrm>
          <a:prstGeom prst="rect">
            <a:avLst/>
          </a:prstGeom>
        </p:spPr>
        <p:txBody>
          <a:bodyPr wrap="square">
            <a:spAutoFit/>
          </a:bodyPr>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（二）主要内容</a:t>
            </a:r>
          </a:p>
          <a:p>
            <a:pPr marL="0" marR="0" lvl="0" indent="0" algn="l" defTabSz="914400" rtl="0" eaLnBrk="1" fontAlgn="auto" latinLnBrk="0" hangingPunct="1">
              <a:lnSpc>
                <a:spcPts val="25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包括：对党员进行教育，组织党员学习邓小平理论和“三个代表”重要思想，学习党的路线方针政策及有关业务知识，传达中央和上级党组织的文件、指示，开展批评与自我批评，发展党员，处理违纪党员和不合格党员，评选先进，开展适合党员特点的各种形式的活动。</a:t>
            </a:r>
          </a:p>
        </p:txBody>
      </p:sp>
      <p:sp>
        <p:nvSpPr>
          <p:cNvPr id="11" name="矩形 10"/>
          <p:cNvSpPr/>
          <p:nvPr/>
        </p:nvSpPr>
        <p:spPr>
          <a:xfrm>
            <a:off x="8335619" y="2253879"/>
            <a:ext cx="2835963" cy="4260141"/>
          </a:xfrm>
          <a:prstGeom prst="rect">
            <a:avLst/>
          </a:prstGeom>
        </p:spPr>
        <p:txBody>
          <a:bodyPr wrap="square">
            <a:spAutoFit/>
          </a:bodyPr>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（三）基本方法</a:t>
            </a:r>
          </a:p>
          <a:p>
            <a:pPr marL="0" marR="0" lvl="0" indent="0" algn="l" defTabSz="914400" rtl="0" eaLnBrk="1" fontAlgn="auto" latinLnBrk="0" hangingPunct="1">
              <a:lnSpc>
                <a:spcPts val="25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引导党员联系思想实际，认真检查自己的工作、学习情况，检查执行政策决议的情况，检查发挥党员先锋模范作用的情况。选好第一个发言和第一个提批评意见的人，第一个发言的非常重要，能起到导向任用。每个党员在作完自我批评之后，要发动大家客观地、全面地指出其优缺点，既要弄清问题，又要团结同志。对问题比较多的党员，采取重点剖析的方法。</a:t>
            </a:r>
          </a:p>
        </p:txBody>
      </p:sp>
      <p:sp>
        <p:nvSpPr>
          <p:cNvPr id="12" name="矩形 11"/>
          <p:cNvSpPr/>
          <p:nvPr/>
        </p:nvSpPr>
        <p:spPr>
          <a:xfrm>
            <a:off x="1126433" y="2007704"/>
            <a:ext cx="2955235" cy="4532244"/>
          </a:xfrm>
          <a:prstGeom prst="rect">
            <a:avLst/>
          </a:prstGeom>
          <a:noFill/>
          <a:ln>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nvSpPr>
        <p:spPr>
          <a:xfrm>
            <a:off x="8169964" y="2007704"/>
            <a:ext cx="2955235" cy="4538870"/>
          </a:xfrm>
          <a:prstGeom prst="rect">
            <a:avLst/>
          </a:prstGeom>
          <a:noFill/>
          <a:ln>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矩形 13"/>
          <p:cNvSpPr/>
          <p:nvPr/>
        </p:nvSpPr>
        <p:spPr>
          <a:xfrm>
            <a:off x="4648198" y="2007704"/>
            <a:ext cx="2955235" cy="4545496"/>
          </a:xfrm>
          <a:prstGeom prst="rect">
            <a:avLst/>
          </a:prstGeom>
          <a:noFill/>
          <a:ln>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1725937622"/>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2303" y="315604"/>
            <a:ext cx="3877985"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二、“三会一课”制</a:t>
            </a:r>
          </a:p>
        </p:txBody>
      </p:sp>
      <p:sp>
        <p:nvSpPr>
          <p:cNvPr id="4" name="等腰三角形 3"/>
          <p:cNvSpPr/>
          <p:nvPr/>
        </p:nvSpPr>
        <p:spPr>
          <a:xfrm rot="5400000">
            <a:off x="-192157" y="516835"/>
            <a:ext cx="649357" cy="265043"/>
          </a:xfrm>
          <a:prstGeom prst="triangl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 name="矩形 1"/>
          <p:cNvSpPr/>
          <p:nvPr/>
        </p:nvSpPr>
        <p:spPr>
          <a:xfrm>
            <a:off x="1302095" y="3168714"/>
            <a:ext cx="9660835" cy="2308324"/>
          </a:xfrm>
          <a:prstGeom prst="rect">
            <a:avLst/>
          </a:prstGeom>
        </p:spPr>
        <p:txBody>
          <a:bodyPr wrap="square">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认真坚持“三会一课”制度，对于加强支部建设，提高党的战斗力，具有重要意义。党支部通过“三会一课”组织党员学习和讨论党的路线、方针、政策和上级指示、决议，并研究贯彻执行的措施，这样可以更好地完成党的各项任务。</a:t>
            </a:r>
            <a:endParaRPr kumimoji="0" lang="zh-CN" altLang="en-US" sz="2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nvSpPr>
        <p:spPr>
          <a:xfrm>
            <a:off x="1908312" y="1204795"/>
            <a:ext cx="8454887" cy="1399870"/>
          </a:xfrm>
          <a:prstGeom prst="rect">
            <a:avLst/>
          </a:prstGeom>
        </p:spPr>
        <p:txBody>
          <a:bodyPr wrap="square">
            <a:spAutoFit/>
          </a:bodyPr>
          <a:lstStyle/>
          <a:p>
            <a:pPr marL="0" marR="0" lvl="0" indent="457200" algn="l" defTabSz="914400" rtl="0" eaLnBrk="1" fontAlgn="auto" latinLnBrk="0" hangingPunct="1">
              <a:lnSpc>
                <a:spcPts val="35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“三会一课”是指：定期召开支部党员大会、支部委员会、党小组会；按时上好党课。它是健全党的组织生活，严格党员管理，加强党员教育的重要制度。</a:t>
            </a:r>
          </a:p>
        </p:txBody>
      </p:sp>
      <p:sp>
        <p:nvSpPr>
          <p:cNvPr id="10" name="圆角矩形 9"/>
          <p:cNvSpPr/>
          <p:nvPr/>
        </p:nvSpPr>
        <p:spPr>
          <a:xfrm>
            <a:off x="834887" y="2955235"/>
            <a:ext cx="10628243" cy="2796208"/>
          </a:xfrm>
          <a:prstGeom prst="roundRect">
            <a:avLst>
              <a:gd name="adj" fmla="val 12876"/>
            </a:avLst>
          </a:prstGeom>
          <a:noFill/>
          <a:ln w="2857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3356607819"/>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132513" y="1345096"/>
            <a:ext cx="6059487" cy="2597426"/>
          </a:xfrm>
          <a:prstGeom prst="rect">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矩形 8"/>
          <p:cNvSpPr/>
          <p:nvPr/>
        </p:nvSpPr>
        <p:spPr>
          <a:xfrm>
            <a:off x="0" y="1351722"/>
            <a:ext cx="6048000" cy="2597426"/>
          </a:xfrm>
          <a:prstGeom prst="rect">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 name="矩形 2"/>
          <p:cNvSpPr/>
          <p:nvPr/>
        </p:nvSpPr>
        <p:spPr>
          <a:xfrm>
            <a:off x="482303" y="315604"/>
            <a:ext cx="3877985"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二、“三会一课”制</a:t>
            </a:r>
          </a:p>
        </p:txBody>
      </p:sp>
      <p:sp>
        <p:nvSpPr>
          <p:cNvPr id="4" name="等腰三角形 3"/>
          <p:cNvSpPr/>
          <p:nvPr/>
        </p:nvSpPr>
        <p:spPr>
          <a:xfrm rot="5400000">
            <a:off x="-192157" y="516835"/>
            <a:ext cx="649357" cy="265043"/>
          </a:xfrm>
          <a:prstGeom prst="triangl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 name="矩形 5"/>
          <p:cNvSpPr/>
          <p:nvPr/>
        </p:nvSpPr>
        <p:spPr>
          <a:xfrm>
            <a:off x="662609" y="1591933"/>
            <a:ext cx="5022574" cy="2246769"/>
          </a:xfrm>
          <a:prstGeom prst="rect">
            <a:avLst/>
          </a:prstGeom>
        </p:spPr>
        <p:txBody>
          <a:bodyPr wrap="square">
            <a:spAutoFit/>
          </a:bodyPr>
          <a:lstStyle/>
          <a:p>
            <a:pPr marL="0" marR="0" lvl="0" indent="457200" algn="l" defTabSz="914400" rtl="0" eaLnBrk="1" fontAlgn="auto" latinLnBrk="0" hangingPunct="1">
              <a:lnSpc>
                <a:spcPts val="28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坚持“三会一课”制度，可以使党员对一些重大问题，在党的会议上进行民主讨论，按照民主集中制的原则，统一思想，作出决议。同时，党员定期讨论支部工作，有利于发扬党内民主，总结经验，纠正错误，使党组织和党员更好地接受批评和监督。</a:t>
            </a:r>
          </a:p>
        </p:txBody>
      </p:sp>
      <p:sp>
        <p:nvSpPr>
          <p:cNvPr id="7" name="矩形 6"/>
          <p:cNvSpPr/>
          <p:nvPr/>
        </p:nvSpPr>
        <p:spPr>
          <a:xfrm>
            <a:off x="6692348" y="1605185"/>
            <a:ext cx="4810539" cy="1887696"/>
          </a:xfrm>
          <a:prstGeom prst="rect">
            <a:avLst/>
          </a:prstGeom>
        </p:spPr>
        <p:txBody>
          <a:bodyPr wrap="square">
            <a:spAutoFit/>
          </a:bodyPr>
          <a:lstStyle/>
          <a:p>
            <a:pPr marL="0" marR="0" lvl="0" indent="457200" algn="l" defTabSz="914400" rtl="0" eaLnBrk="1" fontAlgn="auto" latinLnBrk="0" hangingPunct="1">
              <a:lnSpc>
                <a:spcPts val="28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坚持“三会一课”制度，党员可以更好地受到党性教育、党的优良传统作风教育、怎样做一个合格的共产党员的教育，不断提高思想觉悟，增强党性观念，从而更好地发挥党员的先锋模范作用。</a:t>
            </a:r>
          </a:p>
        </p:txBody>
      </p:sp>
      <p:sp>
        <p:nvSpPr>
          <p:cNvPr id="8" name="矩形 7"/>
          <p:cNvSpPr/>
          <p:nvPr/>
        </p:nvSpPr>
        <p:spPr>
          <a:xfrm>
            <a:off x="1288847" y="4417801"/>
            <a:ext cx="9670704" cy="1195199"/>
          </a:xfrm>
          <a:prstGeom prst="rect">
            <a:avLst/>
          </a:prstGeom>
        </p:spPr>
        <p:txBody>
          <a:bodyPr wrap="square">
            <a:spAutoFit/>
          </a:bodyPr>
          <a:lstStyle/>
          <a:p>
            <a:pPr marL="0" marR="0" lvl="0" indent="0" algn="ctr" defTabSz="914400" rtl="0" eaLnBrk="1" fontAlgn="auto" latinLnBrk="0" hangingPunct="1">
              <a:lnSpc>
                <a:spcPts val="4300"/>
              </a:lnSpc>
              <a:spcBef>
                <a:spcPts val="0"/>
              </a:spcBef>
              <a:spcAft>
                <a:spcPts val="0"/>
              </a:spcAft>
              <a:buClrTx/>
              <a:buSzTx/>
              <a:buFontTx/>
              <a:buNone/>
              <a:tabLst/>
              <a:defRPr/>
            </a:pPr>
            <a:r>
              <a:rPr kumimoji="0" lang="zh-CN" altLang="en-US" sz="3200" b="1" i="1"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坚持“三会一课”制度，要注重质量，避免形式主义，要做到制度化、经常化。</a:t>
            </a:r>
            <a:endParaRPr kumimoji="0" lang="zh-CN" altLang="en-US" sz="3200" b="1" i="1"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xmlns="" val="3679024198"/>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正五边形 13"/>
          <p:cNvSpPr/>
          <p:nvPr/>
        </p:nvSpPr>
        <p:spPr>
          <a:xfrm>
            <a:off x="4741035" y="3114261"/>
            <a:ext cx="2782956" cy="2544417"/>
          </a:xfrm>
          <a:prstGeom prst="pentagon">
            <a:avLst/>
          </a:prstGeom>
          <a:solidFill>
            <a:srgbClr val="CC0000"/>
          </a:solidFill>
          <a:ln>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 name="矩形 3"/>
          <p:cNvSpPr/>
          <p:nvPr/>
        </p:nvSpPr>
        <p:spPr>
          <a:xfrm>
            <a:off x="482303" y="315604"/>
            <a:ext cx="3877985"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二、“三会一课”制</a:t>
            </a:r>
          </a:p>
        </p:txBody>
      </p:sp>
      <p:sp>
        <p:nvSpPr>
          <p:cNvPr id="6" name="等腰三角形 5"/>
          <p:cNvSpPr/>
          <p:nvPr/>
        </p:nvSpPr>
        <p:spPr>
          <a:xfrm rot="5400000">
            <a:off x="-192157" y="516835"/>
            <a:ext cx="649357" cy="265043"/>
          </a:xfrm>
          <a:prstGeom prst="triangl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 name="矩形 2"/>
          <p:cNvSpPr/>
          <p:nvPr/>
        </p:nvSpPr>
        <p:spPr>
          <a:xfrm>
            <a:off x="569842" y="1976019"/>
            <a:ext cx="11145079" cy="1054135"/>
          </a:xfrm>
          <a:prstGeom prst="rect">
            <a:avLst/>
          </a:prstGeom>
        </p:spPr>
        <p:txBody>
          <a:bodyPr wrap="square">
            <a:spAutoFit/>
          </a:bodyPr>
          <a:lstStyle/>
          <a:p>
            <a:pPr marL="0" marR="0" lvl="0" indent="457200" algn="l" defTabSz="914400" rtl="0" eaLnBrk="1" fontAlgn="auto" latinLnBrk="0" hangingPunct="1">
              <a:lnSpc>
                <a:spcPts val="25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支部党员大会是党支部全体党员参加的会议，是党支部的最高领导机关，在党支部中享有最高决策权、选举权和监督权。一般每季度召开一次，由支委会召集，支部书记主持。遇有特殊情况，经支部委员会决定可随时召开。针对党员人数多，分布范围广的实际，支部党员大会的形式除必须集中进行表决的外，可根据会议的内容灵活决定。</a:t>
            </a:r>
          </a:p>
        </p:txBody>
      </p:sp>
      <p:sp>
        <p:nvSpPr>
          <p:cNvPr id="7" name="矩形 6"/>
          <p:cNvSpPr/>
          <p:nvPr/>
        </p:nvSpPr>
        <p:spPr>
          <a:xfrm>
            <a:off x="4424353" y="1216752"/>
            <a:ext cx="3416320"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（一）支部党员大会</a:t>
            </a:r>
          </a:p>
        </p:txBody>
      </p:sp>
      <p:sp>
        <p:nvSpPr>
          <p:cNvPr id="8" name="矩形 7"/>
          <p:cNvSpPr/>
          <p:nvPr/>
        </p:nvSpPr>
        <p:spPr>
          <a:xfrm>
            <a:off x="7447722" y="4773519"/>
            <a:ext cx="3631095" cy="707886"/>
          </a:xfrm>
          <a:prstGeom prst="rect">
            <a:avLst/>
          </a:prstGeom>
        </p:spPr>
        <p:txBody>
          <a:bodyPr wrap="square">
            <a:spAutoFit/>
          </a:bodyPr>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(5)  </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提出对党员的奖励和处分意见，决定职权范围内的对党员的表彰和处分。</a:t>
            </a:r>
          </a:p>
        </p:txBody>
      </p:sp>
      <p:sp>
        <p:nvSpPr>
          <p:cNvPr id="13" name="矩形 12"/>
          <p:cNvSpPr/>
          <p:nvPr/>
        </p:nvSpPr>
        <p:spPr>
          <a:xfrm>
            <a:off x="5116850" y="4277136"/>
            <a:ext cx="2031325" cy="810478"/>
          </a:xfrm>
          <a:prstGeom prst="rect">
            <a:avLst/>
          </a:prstGeom>
        </p:spPr>
        <p:txBody>
          <a:bodyPr wrap="none">
            <a:spAutoFit/>
          </a:bodyPr>
          <a:lstStyle/>
          <a:p>
            <a:pPr marL="0" marR="0" lvl="0" indent="0" algn="ctr" defTabSz="914400" rtl="0" eaLnBrk="1" fontAlgn="auto" latinLnBrk="0" hangingPunct="1">
              <a:lnSpc>
                <a:spcPts val="28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支部党员大会</a:t>
            </a:r>
            <a:endParaRPr kumimoji="0" lang="en-US" altLang="zh-CN"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ts val="28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的主要任务</a:t>
            </a:r>
          </a:p>
        </p:txBody>
      </p:sp>
      <p:sp>
        <p:nvSpPr>
          <p:cNvPr id="15" name="矩形 14"/>
          <p:cNvSpPr/>
          <p:nvPr/>
        </p:nvSpPr>
        <p:spPr>
          <a:xfrm>
            <a:off x="1338469" y="3477759"/>
            <a:ext cx="3525078" cy="1015663"/>
          </a:xfrm>
          <a:prstGeom prst="rect">
            <a:avLst/>
          </a:prstGeom>
        </p:spPr>
        <p:txBody>
          <a:bodyPr wrap="square">
            <a:spAutoFit/>
          </a:bodyPr>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 </a:t>
            </a: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(1)  </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听取和审查支部委员会的工作报告，研究决定本支部的重大问题，传达贯彻上级党组织的决议、指示。</a:t>
            </a:r>
          </a:p>
        </p:txBody>
      </p:sp>
      <p:sp>
        <p:nvSpPr>
          <p:cNvPr id="16" name="矩形 15"/>
          <p:cNvSpPr/>
          <p:nvPr/>
        </p:nvSpPr>
        <p:spPr>
          <a:xfrm>
            <a:off x="1643270" y="4797839"/>
            <a:ext cx="3273287" cy="1015663"/>
          </a:xfrm>
          <a:prstGeom prst="rect">
            <a:avLst/>
          </a:prstGeom>
        </p:spPr>
        <p:txBody>
          <a:bodyPr wrap="square">
            <a:spAutoFit/>
          </a:bodyPr>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(2)  </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学习党的路线、方针、政策，学习党的基本知识，增强政策观念，提高业务水平。</a:t>
            </a:r>
          </a:p>
        </p:txBody>
      </p:sp>
      <p:sp>
        <p:nvSpPr>
          <p:cNvPr id="17" name="矩形 16"/>
          <p:cNvSpPr/>
          <p:nvPr/>
        </p:nvSpPr>
        <p:spPr>
          <a:xfrm>
            <a:off x="4079707" y="5919135"/>
            <a:ext cx="4105611" cy="365869"/>
          </a:xfrm>
          <a:prstGeom prst="rect">
            <a:avLst/>
          </a:prstGeom>
        </p:spPr>
        <p:txBody>
          <a:bodyPr wrap="none">
            <a:spAutoFit/>
          </a:bodyPr>
          <a:lstStyle/>
          <a:p>
            <a:pPr marL="0" marR="0" lvl="0" indent="0" algn="ctr" defTabSz="914400" rtl="0" eaLnBrk="1" fontAlgn="auto" latinLnBrk="0" hangingPunct="1">
              <a:lnSpc>
                <a:spcPts val="24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(3  )</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选举新的支部委员会，增补和撤销支部委员。</a:t>
            </a:r>
          </a:p>
        </p:txBody>
      </p:sp>
      <p:sp>
        <p:nvSpPr>
          <p:cNvPr id="18" name="矩形 17"/>
          <p:cNvSpPr/>
          <p:nvPr/>
        </p:nvSpPr>
        <p:spPr>
          <a:xfrm>
            <a:off x="7388188" y="3439707"/>
            <a:ext cx="3207929" cy="400110"/>
          </a:xfrm>
          <a:prstGeom prst="rect">
            <a:avLst/>
          </a:prstGeom>
        </p:spPr>
        <p:txBody>
          <a:bodyPr wrap="none">
            <a:spAutoFit/>
          </a:bodyPr>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(4)  </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讨论接收新党员和预备党员转正。</a:t>
            </a:r>
          </a:p>
        </p:txBody>
      </p:sp>
      <p:sp>
        <p:nvSpPr>
          <p:cNvPr id="19" name="文本框 18"/>
          <p:cNvSpPr txBox="1"/>
          <p:nvPr/>
        </p:nvSpPr>
        <p:spPr>
          <a:xfrm>
            <a:off x="5893505" y="3563251"/>
            <a:ext cx="478016" cy="70788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prstClr val="white"/>
                </a:solidFill>
                <a:effectLst/>
                <a:uLnTx/>
                <a:uFillTx/>
                <a:latin typeface="Eras Medium ITC" panose="020B0602030504020804" pitchFamily="34" charset="0"/>
                <a:ea typeface="宋体" panose="02010600030101010101" pitchFamily="2" charset="-122"/>
                <a:cs typeface="+mn-cs"/>
              </a:rPr>
              <a:t>1</a:t>
            </a:r>
            <a:endParaRPr kumimoji="0" lang="zh-CN" altLang="en-US" sz="4000" b="0" i="0" u="none" strike="noStrike" kern="1200" cap="none" spc="0" normalizeH="0" baseline="0" noProof="0" dirty="0">
              <a:ln>
                <a:noFill/>
              </a:ln>
              <a:solidFill>
                <a:prstClr val="white"/>
              </a:solidFill>
              <a:effectLst/>
              <a:uLnTx/>
              <a:uFillTx/>
              <a:latin typeface="Eras Medium ITC" panose="020B0602030504020804" pitchFamily="34" charset="0"/>
              <a:ea typeface="宋体" panose="02010600030101010101" pitchFamily="2" charset="-122"/>
              <a:cs typeface="+mn-cs"/>
            </a:endParaRPr>
          </a:p>
        </p:txBody>
      </p:sp>
    </p:spTree>
    <p:extLst>
      <p:ext uri="{BB962C8B-B14F-4D97-AF65-F5344CB8AC3E}">
        <p14:creationId xmlns:p14="http://schemas.microsoft.com/office/powerpoint/2010/main" xmlns="" val="902078732"/>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82303" y="315604"/>
            <a:ext cx="3877985"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二、“三会一课”制</a:t>
            </a:r>
          </a:p>
        </p:txBody>
      </p:sp>
      <p:sp>
        <p:nvSpPr>
          <p:cNvPr id="6" name="等腰三角形 5"/>
          <p:cNvSpPr/>
          <p:nvPr/>
        </p:nvSpPr>
        <p:spPr>
          <a:xfrm rot="5400000">
            <a:off x="-192157" y="516835"/>
            <a:ext cx="649357" cy="265043"/>
          </a:xfrm>
          <a:prstGeom prst="triangl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矩形 11"/>
          <p:cNvSpPr/>
          <p:nvPr/>
        </p:nvSpPr>
        <p:spPr>
          <a:xfrm>
            <a:off x="7855294" y="3647085"/>
            <a:ext cx="3607836" cy="2246769"/>
          </a:xfrm>
          <a:prstGeom prst="rect">
            <a:avLst/>
          </a:prstGeom>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(2)  </a:t>
            </a:r>
            <a:r>
              <a:rPr kumimoji="0" lang="zh-CN" altLang="en-US"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提前通知。支部委员会在会前一般要提前将会议的内容、目的、时间和要求等通知全体党员。根据党员大会的内容，有些支部党员大会可适当吸收一些非党同志参加。</a:t>
            </a:r>
          </a:p>
        </p:txBody>
      </p:sp>
      <p:sp>
        <p:nvSpPr>
          <p:cNvPr id="13" name="KSO_Shape"/>
          <p:cNvSpPr>
            <a:spLocks/>
          </p:cNvSpPr>
          <p:nvPr/>
        </p:nvSpPr>
        <p:spPr bwMode="auto">
          <a:xfrm>
            <a:off x="4754866" y="2255354"/>
            <a:ext cx="2755293" cy="2740715"/>
          </a:xfrm>
          <a:custGeom>
            <a:avLst/>
            <a:gdLst>
              <a:gd name="T0" fmla="*/ 1783492 w 3834"/>
              <a:gd name="T1" fmla="*/ 1774347 h 3814"/>
              <a:gd name="T2" fmla="*/ 1743107 w 3834"/>
              <a:gd name="T3" fmla="*/ 1791254 h 3814"/>
              <a:gd name="T4" fmla="*/ 1081929 w 3834"/>
              <a:gd name="T5" fmla="*/ 1791254 h 3814"/>
              <a:gd name="T6" fmla="*/ 1041544 w 3834"/>
              <a:gd name="T7" fmla="*/ 1774347 h 3814"/>
              <a:gd name="T8" fmla="*/ 1029335 w 3834"/>
              <a:gd name="T9" fmla="*/ 1755560 h 3814"/>
              <a:gd name="T10" fmla="*/ 1041544 w 3834"/>
              <a:gd name="T11" fmla="*/ 1693097 h 3814"/>
              <a:gd name="T12" fmla="*/ 1243467 w 3834"/>
              <a:gd name="T13" fmla="*/ 1542338 h 3814"/>
              <a:gd name="T14" fmla="*/ 945748 w 3834"/>
              <a:gd name="T15" fmla="*/ 1244579 h 3814"/>
              <a:gd name="T16" fmla="*/ 945748 w 3834"/>
              <a:gd name="T17" fmla="*/ 1244109 h 3814"/>
              <a:gd name="T18" fmla="*/ 943401 w 3834"/>
              <a:gd name="T19" fmla="*/ 1242230 h 3814"/>
              <a:gd name="T20" fmla="*/ 943401 w 3834"/>
              <a:gd name="T21" fmla="*/ 934138 h 3814"/>
              <a:gd name="T22" fmla="*/ 1251450 w 3834"/>
              <a:gd name="T23" fmla="*/ 934138 h 3814"/>
              <a:gd name="T24" fmla="*/ 1253328 w 3834"/>
              <a:gd name="T25" fmla="*/ 936017 h 3814"/>
              <a:gd name="T26" fmla="*/ 1253328 w 3834"/>
              <a:gd name="T27" fmla="*/ 936017 h 3814"/>
              <a:gd name="T28" fmla="*/ 1551516 w 3834"/>
              <a:gd name="T29" fmla="*/ 1234246 h 3814"/>
              <a:gd name="T30" fmla="*/ 1702253 w 3834"/>
              <a:gd name="T31" fmla="*/ 1032296 h 3814"/>
              <a:gd name="T32" fmla="*/ 1764708 w 3834"/>
              <a:gd name="T33" fmla="*/ 1019615 h 3814"/>
              <a:gd name="T34" fmla="*/ 1799927 w 3834"/>
              <a:gd name="T35" fmla="*/ 1072686 h 3814"/>
              <a:gd name="T36" fmla="*/ 1799927 w 3834"/>
              <a:gd name="T37" fmla="*/ 1733487 h 3814"/>
              <a:gd name="T38" fmla="*/ 1783492 w 3834"/>
              <a:gd name="T39" fmla="*/ 1774347 h 3814"/>
              <a:gd name="T40" fmla="*/ 548478 w 3834"/>
              <a:gd name="T41" fmla="*/ 857116 h 3814"/>
              <a:gd name="T42" fmla="*/ 546599 w 3834"/>
              <a:gd name="T43" fmla="*/ 854767 h 3814"/>
              <a:gd name="T44" fmla="*/ 546599 w 3834"/>
              <a:gd name="T45" fmla="*/ 855237 h 3814"/>
              <a:gd name="T46" fmla="*/ 248881 w 3834"/>
              <a:gd name="T47" fmla="*/ 557008 h 3814"/>
              <a:gd name="T48" fmla="*/ 97674 w 3834"/>
              <a:gd name="T49" fmla="*/ 758958 h 3814"/>
              <a:gd name="T50" fmla="*/ 35219 w 3834"/>
              <a:gd name="T51" fmla="*/ 771169 h 3814"/>
              <a:gd name="T52" fmla="*/ 0 w 3834"/>
              <a:gd name="T53" fmla="*/ 718568 h 3814"/>
              <a:gd name="T54" fmla="*/ 0 w 3834"/>
              <a:gd name="T55" fmla="*/ 57298 h 3814"/>
              <a:gd name="T56" fmla="*/ 16436 w 3834"/>
              <a:gd name="T57" fmla="*/ 16907 h 3814"/>
              <a:gd name="T58" fmla="*/ 57290 w 3834"/>
              <a:gd name="T59" fmla="*/ 0 h 3814"/>
              <a:gd name="T60" fmla="*/ 717999 w 3834"/>
              <a:gd name="T61" fmla="*/ 0 h 3814"/>
              <a:gd name="T62" fmla="*/ 758383 w 3834"/>
              <a:gd name="T63" fmla="*/ 16907 h 3814"/>
              <a:gd name="T64" fmla="*/ 771062 w 3834"/>
              <a:gd name="T65" fmla="*/ 35224 h 3814"/>
              <a:gd name="T66" fmla="*/ 758383 w 3834"/>
              <a:gd name="T67" fmla="*/ 98157 h 3814"/>
              <a:gd name="T68" fmla="*/ 538616 w 3834"/>
              <a:gd name="T69" fmla="*/ 248916 h 3814"/>
              <a:gd name="T70" fmla="*/ 854649 w 3834"/>
              <a:gd name="T71" fmla="*/ 547145 h 3814"/>
              <a:gd name="T72" fmla="*/ 854649 w 3834"/>
              <a:gd name="T73" fmla="*/ 547145 h 3814"/>
              <a:gd name="T74" fmla="*/ 856527 w 3834"/>
              <a:gd name="T75" fmla="*/ 549024 h 3814"/>
              <a:gd name="T76" fmla="*/ 838213 w 3834"/>
              <a:gd name="T77" fmla="*/ 857116 h 3814"/>
              <a:gd name="T78" fmla="*/ 548478 w 3834"/>
              <a:gd name="T79" fmla="*/ 857116 h 381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834" h="3814">
                <a:moveTo>
                  <a:pt x="3798" y="3778"/>
                </a:moveTo>
                <a:cubicBezTo>
                  <a:pt x="3775" y="3801"/>
                  <a:pt x="3744" y="3814"/>
                  <a:pt x="3712" y="3814"/>
                </a:cubicBezTo>
                <a:cubicBezTo>
                  <a:pt x="2304" y="3814"/>
                  <a:pt x="2304" y="3814"/>
                  <a:pt x="2304" y="3814"/>
                </a:cubicBezTo>
                <a:cubicBezTo>
                  <a:pt x="2271" y="3814"/>
                  <a:pt x="2240" y="3800"/>
                  <a:pt x="2218" y="3778"/>
                </a:cubicBezTo>
                <a:cubicBezTo>
                  <a:pt x="2207" y="3767"/>
                  <a:pt x="2198" y="3753"/>
                  <a:pt x="2192" y="3738"/>
                </a:cubicBezTo>
                <a:cubicBezTo>
                  <a:pt x="2173" y="3693"/>
                  <a:pt x="2183" y="3640"/>
                  <a:pt x="2218" y="3605"/>
                </a:cubicBezTo>
                <a:cubicBezTo>
                  <a:pt x="2648" y="3284"/>
                  <a:pt x="2648" y="3284"/>
                  <a:pt x="2648" y="3284"/>
                </a:cubicBezTo>
                <a:cubicBezTo>
                  <a:pt x="2014" y="2650"/>
                  <a:pt x="2014" y="2650"/>
                  <a:pt x="2014" y="2650"/>
                </a:cubicBezTo>
                <a:cubicBezTo>
                  <a:pt x="2014" y="2649"/>
                  <a:pt x="2014" y="2649"/>
                  <a:pt x="2014" y="2649"/>
                </a:cubicBezTo>
                <a:cubicBezTo>
                  <a:pt x="2012" y="2648"/>
                  <a:pt x="2011" y="2646"/>
                  <a:pt x="2009" y="2645"/>
                </a:cubicBezTo>
                <a:cubicBezTo>
                  <a:pt x="1828" y="2464"/>
                  <a:pt x="1828" y="2170"/>
                  <a:pt x="2009" y="1989"/>
                </a:cubicBezTo>
                <a:cubicBezTo>
                  <a:pt x="2190" y="1808"/>
                  <a:pt x="2484" y="1808"/>
                  <a:pt x="2665" y="1989"/>
                </a:cubicBezTo>
                <a:cubicBezTo>
                  <a:pt x="2667" y="1991"/>
                  <a:pt x="2668" y="1992"/>
                  <a:pt x="2669" y="1993"/>
                </a:cubicBezTo>
                <a:cubicBezTo>
                  <a:pt x="2669" y="1993"/>
                  <a:pt x="2669" y="1993"/>
                  <a:pt x="2669" y="1993"/>
                </a:cubicBezTo>
                <a:cubicBezTo>
                  <a:pt x="3304" y="2628"/>
                  <a:pt x="3304" y="2628"/>
                  <a:pt x="3304" y="2628"/>
                </a:cubicBezTo>
                <a:cubicBezTo>
                  <a:pt x="3625" y="2198"/>
                  <a:pt x="3625" y="2198"/>
                  <a:pt x="3625" y="2198"/>
                </a:cubicBezTo>
                <a:cubicBezTo>
                  <a:pt x="3660" y="2163"/>
                  <a:pt x="3713" y="2153"/>
                  <a:pt x="3758" y="2171"/>
                </a:cubicBezTo>
                <a:cubicBezTo>
                  <a:pt x="3804" y="2190"/>
                  <a:pt x="3834" y="2235"/>
                  <a:pt x="3833" y="2284"/>
                </a:cubicBezTo>
                <a:cubicBezTo>
                  <a:pt x="3833" y="3691"/>
                  <a:pt x="3833" y="3691"/>
                  <a:pt x="3833" y="3691"/>
                </a:cubicBezTo>
                <a:cubicBezTo>
                  <a:pt x="3834" y="3723"/>
                  <a:pt x="3821" y="3755"/>
                  <a:pt x="3798" y="3778"/>
                </a:cubicBezTo>
                <a:close/>
                <a:moveTo>
                  <a:pt x="1168" y="1825"/>
                </a:moveTo>
                <a:cubicBezTo>
                  <a:pt x="1167" y="1823"/>
                  <a:pt x="1166" y="1822"/>
                  <a:pt x="1164" y="1820"/>
                </a:cubicBezTo>
                <a:cubicBezTo>
                  <a:pt x="1164" y="1821"/>
                  <a:pt x="1164" y="1821"/>
                  <a:pt x="1164" y="1821"/>
                </a:cubicBezTo>
                <a:cubicBezTo>
                  <a:pt x="530" y="1186"/>
                  <a:pt x="530" y="1186"/>
                  <a:pt x="530" y="1186"/>
                </a:cubicBezTo>
                <a:cubicBezTo>
                  <a:pt x="208" y="1616"/>
                  <a:pt x="208" y="1616"/>
                  <a:pt x="208" y="1616"/>
                </a:cubicBezTo>
                <a:cubicBezTo>
                  <a:pt x="173" y="1651"/>
                  <a:pt x="121" y="1661"/>
                  <a:pt x="75" y="1642"/>
                </a:cubicBezTo>
                <a:cubicBezTo>
                  <a:pt x="29" y="1624"/>
                  <a:pt x="0" y="1579"/>
                  <a:pt x="0" y="1530"/>
                </a:cubicBezTo>
                <a:cubicBezTo>
                  <a:pt x="0" y="122"/>
                  <a:pt x="0" y="122"/>
                  <a:pt x="0" y="122"/>
                </a:cubicBezTo>
                <a:cubicBezTo>
                  <a:pt x="0" y="90"/>
                  <a:pt x="13" y="59"/>
                  <a:pt x="35" y="36"/>
                </a:cubicBezTo>
                <a:cubicBezTo>
                  <a:pt x="58" y="13"/>
                  <a:pt x="90" y="0"/>
                  <a:pt x="122" y="0"/>
                </a:cubicBezTo>
                <a:cubicBezTo>
                  <a:pt x="1529" y="0"/>
                  <a:pt x="1529" y="0"/>
                  <a:pt x="1529" y="0"/>
                </a:cubicBezTo>
                <a:cubicBezTo>
                  <a:pt x="1562" y="0"/>
                  <a:pt x="1593" y="14"/>
                  <a:pt x="1615" y="36"/>
                </a:cubicBezTo>
                <a:cubicBezTo>
                  <a:pt x="1627" y="47"/>
                  <a:pt x="1636" y="61"/>
                  <a:pt x="1642" y="75"/>
                </a:cubicBezTo>
                <a:cubicBezTo>
                  <a:pt x="1661" y="121"/>
                  <a:pt x="1650" y="174"/>
                  <a:pt x="1615" y="209"/>
                </a:cubicBezTo>
                <a:cubicBezTo>
                  <a:pt x="1147" y="530"/>
                  <a:pt x="1147" y="530"/>
                  <a:pt x="1147" y="530"/>
                </a:cubicBezTo>
                <a:cubicBezTo>
                  <a:pt x="1820" y="1165"/>
                  <a:pt x="1820" y="1165"/>
                  <a:pt x="1820" y="1165"/>
                </a:cubicBezTo>
                <a:cubicBezTo>
                  <a:pt x="1820" y="1165"/>
                  <a:pt x="1820" y="1165"/>
                  <a:pt x="1820" y="1165"/>
                </a:cubicBezTo>
                <a:cubicBezTo>
                  <a:pt x="1821" y="1166"/>
                  <a:pt x="1823" y="1167"/>
                  <a:pt x="1824" y="1169"/>
                </a:cubicBezTo>
                <a:cubicBezTo>
                  <a:pt x="2005" y="1350"/>
                  <a:pt x="1966" y="1644"/>
                  <a:pt x="1785" y="1825"/>
                </a:cubicBezTo>
                <a:cubicBezTo>
                  <a:pt x="1604" y="2006"/>
                  <a:pt x="1350" y="2006"/>
                  <a:pt x="1168" y="1825"/>
                </a:cubicBezTo>
                <a:close/>
              </a:path>
            </a:pathLst>
          </a:custGeom>
          <a:solidFill>
            <a:srgbClr val="CC0000"/>
          </a:solidFill>
          <a:ln w="101600" cmpd="thinThick">
            <a:solidFill>
              <a:srgbClr val="CC0000"/>
            </a:solid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5" name="矩形 14"/>
          <p:cNvSpPr/>
          <p:nvPr/>
        </p:nvSpPr>
        <p:spPr>
          <a:xfrm>
            <a:off x="1179444" y="2413337"/>
            <a:ext cx="3366052" cy="1852880"/>
          </a:xfrm>
          <a:prstGeom prst="rect">
            <a:avLst/>
          </a:prstGeom>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(1)  </a:t>
            </a:r>
            <a:r>
              <a:rPr kumimoji="0" lang="zh-CN" altLang="en-US"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明确议题。支部委员会在会前根据上级党组织的指示和工作需要，确定好支部党员大会的议题。议题要明确，中心要突出。</a:t>
            </a:r>
          </a:p>
        </p:txBody>
      </p:sp>
      <p:sp>
        <p:nvSpPr>
          <p:cNvPr id="14" name="圆角矩形 13"/>
          <p:cNvSpPr/>
          <p:nvPr/>
        </p:nvSpPr>
        <p:spPr>
          <a:xfrm>
            <a:off x="6466435" y="2579589"/>
            <a:ext cx="2976357" cy="733455"/>
          </a:xfrm>
          <a:prstGeom prst="roundRect">
            <a:avLst>
              <a:gd name="adj" fmla="val 50000"/>
            </a:avLst>
          </a:prstGeom>
          <a:solidFill>
            <a:srgbClr val="CC0000"/>
          </a:solidFill>
          <a:ln w="28575" cmpd="thinThick">
            <a:solidFill>
              <a:srgbClr val="CC0000"/>
            </a:solidFill>
          </a:ln>
        </p:spPr>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a:t>
            </a:r>
            <a:r>
              <a:rPr kumimoji="0" lang="zh-CN" altLang="en-US"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、会前准备</a:t>
            </a:r>
          </a:p>
        </p:txBody>
      </p:sp>
      <p:sp>
        <p:nvSpPr>
          <p:cNvPr id="16" name="矩形 15"/>
          <p:cNvSpPr/>
          <p:nvPr/>
        </p:nvSpPr>
        <p:spPr>
          <a:xfrm>
            <a:off x="4424353" y="1216752"/>
            <a:ext cx="3416320"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（一）支部党员大会</a:t>
            </a:r>
          </a:p>
        </p:txBody>
      </p:sp>
    </p:spTree>
    <p:extLst>
      <p:ext uri="{BB962C8B-B14F-4D97-AF65-F5344CB8AC3E}">
        <p14:creationId xmlns:p14="http://schemas.microsoft.com/office/powerpoint/2010/main" xmlns="" val="2540303265"/>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椭圆 18"/>
          <p:cNvSpPr/>
          <p:nvPr/>
        </p:nvSpPr>
        <p:spPr>
          <a:xfrm>
            <a:off x="4446173" y="2206485"/>
            <a:ext cx="3372679" cy="3372679"/>
          </a:xfrm>
          <a:prstGeom prst="ellipse">
            <a:avLst/>
          </a:prstGeom>
          <a:noFill/>
          <a:ln>
            <a:solidFill>
              <a:schemeClr val="tx1">
                <a:lumMod val="50000"/>
                <a:lumOff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椭圆 14"/>
          <p:cNvSpPr/>
          <p:nvPr/>
        </p:nvSpPr>
        <p:spPr>
          <a:xfrm>
            <a:off x="5300869" y="2968485"/>
            <a:ext cx="1656000" cy="1656000"/>
          </a:xfrm>
          <a:prstGeom prst="ellipse">
            <a:avLst/>
          </a:prstGeom>
          <a:solidFill>
            <a:srgbClr val="CC0000"/>
          </a:solidFill>
          <a:ln>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 name="矩形 1"/>
          <p:cNvSpPr/>
          <p:nvPr/>
        </p:nvSpPr>
        <p:spPr>
          <a:xfrm>
            <a:off x="7421220" y="2719434"/>
            <a:ext cx="2809458" cy="1054135"/>
          </a:xfrm>
          <a:prstGeom prst="rect">
            <a:avLst/>
          </a:prstGeom>
        </p:spPr>
        <p:txBody>
          <a:bodyPr wrap="square">
            <a:spAutoFit/>
          </a:bodyPr>
          <a:lstStyle/>
          <a:p>
            <a:pPr marL="342900" marR="0" lvl="0" indent="-342900" algn="l" defTabSz="914400" rtl="0" eaLnBrk="1" fontAlgn="auto" latinLnBrk="0" hangingPunct="1">
              <a:lnSpc>
                <a:spcPts val="2500"/>
              </a:lnSpc>
              <a:spcBef>
                <a:spcPts val="0"/>
              </a:spcBef>
              <a:spcAft>
                <a:spcPts val="0"/>
              </a:spcAft>
              <a:buClrTx/>
              <a:buSzTx/>
              <a:buFontTx/>
              <a:buAutoNum type="arabicParenBoth" startAt="4"/>
              <a:tabLst/>
              <a:defRPr/>
            </a:pPr>
            <a:r>
              <a:rPr kumimoji="0" lang="zh-CN" altLang="en-US" sz="20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 做好记录。</a:t>
            </a:r>
            <a:endParaRPr kumimoji="0" lang="en-US" altLang="zh-CN" sz="20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ts val="25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会议结束后，记录要归档保存，以备查考。</a:t>
            </a:r>
          </a:p>
        </p:txBody>
      </p:sp>
      <p:sp>
        <p:nvSpPr>
          <p:cNvPr id="4" name="矩形 3"/>
          <p:cNvSpPr/>
          <p:nvPr/>
        </p:nvSpPr>
        <p:spPr>
          <a:xfrm>
            <a:off x="482303" y="315604"/>
            <a:ext cx="3877985"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二、“三会一课”制</a:t>
            </a:r>
          </a:p>
        </p:txBody>
      </p:sp>
      <p:sp>
        <p:nvSpPr>
          <p:cNvPr id="6" name="等腰三角形 5"/>
          <p:cNvSpPr/>
          <p:nvPr/>
        </p:nvSpPr>
        <p:spPr>
          <a:xfrm rot="5400000">
            <a:off x="-192157" y="516835"/>
            <a:ext cx="649357" cy="265043"/>
          </a:xfrm>
          <a:prstGeom prst="triangl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nvSpPr>
        <p:spPr>
          <a:xfrm>
            <a:off x="4424353" y="1216752"/>
            <a:ext cx="3416320"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（一）支部党员大会</a:t>
            </a:r>
          </a:p>
        </p:txBody>
      </p:sp>
      <p:sp>
        <p:nvSpPr>
          <p:cNvPr id="14" name="矩形 13"/>
          <p:cNvSpPr/>
          <p:nvPr/>
        </p:nvSpPr>
        <p:spPr>
          <a:xfrm>
            <a:off x="5322034" y="3207025"/>
            <a:ext cx="1620957" cy="1029468"/>
          </a:xfrm>
          <a:prstGeom prst="rect">
            <a:avLst/>
          </a:prstGeom>
        </p:spPr>
        <p:txBody>
          <a:bodyPr wrap="none" anchor="ctr">
            <a:noAutofit/>
          </a:bodyPr>
          <a:lstStyle/>
          <a:p>
            <a:pPr marL="0" marR="0" lvl="0" indent="0" algn="ctr" defTabSz="914400" rtl="0" eaLnBrk="1" fontAlgn="auto" latinLnBrk="0" hangingPunct="1">
              <a:lnSpc>
                <a:spcPts val="3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3</a:t>
            </a:r>
          </a:p>
          <a:p>
            <a:pPr marL="0" marR="0" lvl="0" indent="0" algn="ctr" defTabSz="914400" rtl="0" eaLnBrk="1" fontAlgn="auto" latinLnBrk="0" hangingPunct="1">
              <a:lnSpc>
                <a:spcPts val="3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基本程序</a:t>
            </a:r>
          </a:p>
        </p:txBody>
      </p:sp>
      <p:sp>
        <p:nvSpPr>
          <p:cNvPr id="16" name="矩形 15"/>
          <p:cNvSpPr/>
          <p:nvPr/>
        </p:nvSpPr>
        <p:spPr>
          <a:xfrm>
            <a:off x="2279375" y="2757006"/>
            <a:ext cx="2928730" cy="1374735"/>
          </a:xfrm>
          <a:prstGeom prst="rect">
            <a:avLst/>
          </a:prstGeom>
        </p:spPr>
        <p:txBody>
          <a:bodyPr wrap="square">
            <a:spAutoFit/>
          </a:bodyPr>
          <a:lstStyle/>
          <a:p>
            <a:pPr marL="342900" marR="0" lvl="0" indent="-342900" algn="l" defTabSz="914400" rtl="0" eaLnBrk="1" fontAlgn="auto" latinLnBrk="0" hangingPunct="1">
              <a:lnSpc>
                <a:spcPts val="2500"/>
              </a:lnSpc>
              <a:spcBef>
                <a:spcPts val="0"/>
              </a:spcBef>
              <a:spcAft>
                <a:spcPts val="0"/>
              </a:spcAft>
              <a:buClrTx/>
              <a:buSzTx/>
              <a:buFontTx/>
              <a:buAutoNum type="arabicParenBoth"/>
              <a:tabLst/>
              <a:defRPr/>
            </a:pPr>
            <a:r>
              <a:rPr kumimoji="0" lang="zh-CN" altLang="en-US" sz="20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 清点人数</a:t>
            </a:r>
            <a:r>
              <a:rPr kumimoji="0" lang="zh-CN" altLang="en-US" sz="20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a:t>
            </a:r>
            <a:endParaRPr kumimoji="0" lang="en-US" altLang="zh-CN" sz="20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ts val="25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一般要有本支部半数以上的党员参加方为有效，会议由支部书记主持。</a:t>
            </a:r>
          </a:p>
        </p:txBody>
      </p:sp>
      <p:sp>
        <p:nvSpPr>
          <p:cNvPr id="17" name="矩形 16"/>
          <p:cNvSpPr/>
          <p:nvPr/>
        </p:nvSpPr>
        <p:spPr>
          <a:xfrm>
            <a:off x="3127513" y="4400275"/>
            <a:ext cx="2756452" cy="1054135"/>
          </a:xfrm>
          <a:prstGeom prst="rect">
            <a:avLst/>
          </a:prstGeom>
        </p:spPr>
        <p:txBody>
          <a:bodyPr wrap="square">
            <a:spAutoFit/>
          </a:bodyPr>
          <a:lstStyle/>
          <a:p>
            <a:pPr marL="342900" marR="0" lvl="0" indent="-342900" algn="l" defTabSz="914400" rtl="0" eaLnBrk="1" fontAlgn="auto" latinLnBrk="0" hangingPunct="1">
              <a:lnSpc>
                <a:spcPts val="2500"/>
              </a:lnSpc>
              <a:spcBef>
                <a:spcPts val="0"/>
              </a:spcBef>
              <a:spcAft>
                <a:spcPts val="0"/>
              </a:spcAft>
              <a:buClrTx/>
              <a:buSzTx/>
              <a:buFontTx/>
              <a:buAutoNum type="arabicParenBoth" startAt="2"/>
              <a:tabLst/>
              <a:defRPr/>
            </a:pPr>
            <a:r>
              <a:rPr kumimoji="0" lang="zh-CN" altLang="en-US" sz="20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 说明议题</a:t>
            </a:r>
            <a:r>
              <a:rPr kumimoji="0" lang="zh-CN" altLang="en-US" sz="20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a:t>
            </a:r>
            <a:endParaRPr kumimoji="0" lang="en-US" altLang="zh-CN" sz="20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ts val="25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主持人点明会议的议题，并就有关情况进行说明。</a:t>
            </a:r>
          </a:p>
        </p:txBody>
      </p:sp>
      <p:sp>
        <p:nvSpPr>
          <p:cNvPr id="18" name="矩形 17"/>
          <p:cNvSpPr/>
          <p:nvPr/>
        </p:nvSpPr>
        <p:spPr>
          <a:xfrm>
            <a:off x="6970643" y="4185264"/>
            <a:ext cx="3432313" cy="1695336"/>
          </a:xfrm>
          <a:prstGeom prst="rect">
            <a:avLst/>
          </a:prstGeom>
        </p:spPr>
        <p:txBody>
          <a:bodyPr wrap="square">
            <a:spAutoFit/>
          </a:bodyPr>
          <a:lstStyle/>
          <a:p>
            <a:pPr marL="342900" marR="0" lvl="0" indent="-342900" algn="l" defTabSz="914400" rtl="0" eaLnBrk="1" fontAlgn="auto" latinLnBrk="0" hangingPunct="1">
              <a:lnSpc>
                <a:spcPts val="2500"/>
              </a:lnSpc>
              <a:spcBef>
                <a:spcPts val="0"/>
              </a:spcBef>
              <a:spcAft>
                <a:spcPts val="0"/>
              </a:spcAft>
              <a:buClrTx/>
              <a:buSzTx/>
              <a:buFontTx/>
              <a:buAutoNum type="arabicParenBoth" startAt="3"/>
              <a:tabLst/>
              <a:defRPr/>
            </a:pPr>
            <a:r>
              <a:rPr kumimoji="0" lang="zh-CN" altLang="en-US" sz="20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 展开讨论</a:t>
            </a:r>
            <a:r>
              <a:rPr kumimoji="0" lang="zh-CN" altLang="en-US" sz="20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a:t>
            </a:r>
            <a:endParaRPr kumimoji="0" lang="en-US" altLang="zh-CN" sz="20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ts val="25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认真展开讨论，按少数服从多数的原则进行表决。大会决议必须经应到会正式党员半数以上通过，方能有效。</a:t>
            </a:r>
          </a:p>
        </p:txBody>
      </p:sp>
    </p:spTree>
    <p:extLst>
      <p:ext uri="{BB962C8B-B14F-4D97-AF65-F5344CB8AC3E}">
        <p14:creationId xmlns:p14="http://schemas.microsoft.com/office/powerpoint/2010/main" xmlns="" val="2435598629"/>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808384" y="3482008"/>
            <a:ext cx="10641496" cy="3077817"/>
          </a:xfrm>
          <a:prstGeom prst="rect">
            <a:avLst/>
          </a:prstGeom>
          <a:solidFill>
            <a:srgbClr val="D0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 name="矩形 1"/>
          <p:cNvSpPr/>
          <p:nvPr/>
        </p:nvSpPr>
        <p:spPr>
          <a:xfrm>
            <a:off x="1444489" y="3653283"/>
            <a:ext cx="9925878" cy="2605842"/>
          </a:xfrm>
          <a:prstGeom prst="rect">
            <a:avLst/>
          </a:prstGeom>
          <a:noFill/>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 </a:t>
            </a: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贯彻执行上级党组织的指示、决定和支部大会决议，讨论制定确保生产和工作任务完成的方针、办法。</a:t>
            </a:r>
          </a:p>
          <a:p>
            <a:pPr marL="0" marR="0" lvl="0" indent="0" algn="l" defTabSz="914400" rtl="0" eaLnBrk="1" fontAlgn="auto" latinLnBrk="0" hangingPunct="1">
              <a:lnSpc>
                <a:spcPts val="28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 </a:t>
            </a: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研究、制定围绕生产经营活动开展的各种党的活动方案及实施办法。</a:t>
            </a:r>
          </a:p>
          <a:p>
            <a:pPr marL="0" marR="0" lvl="0" indent="0" algn="l" defTabSz="914400" rtl="0" eaLnBrk="1" fontAlgn="auto" latinLnBrk="0" hangingPunct="1">
              <a:lnSpc>
                <a:spcPts val="28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(3) </a:t>
            </a: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研究党的建设和党员管理教育、培养发展新党员等方面的问题。</a:t>
            </a:r>
          </a:p>
          <a:p>
            <a:pPr marL="0" marR="0" lvl="0" indent="0" algn="l" defTabSz="914400" rtl="0" eaLnBrk="1" fontAlgn="auto" latinLnBrk="0" hangingPunct="1">
              <a:lnSpc>
                <a:spcPts val="28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(4) </a:t>
            </a: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研究有关干部选拔、培养和调整等方面的问题。</a:t>
            </a:r>
          </a:p>
          <a:p>
            <a:pPr marL="0" marR="0" lvl="0" indent="0" algn="l" defTabSz="914400" rtl="0" eaLnBrk="1" fontAlgn="auto" latinLnBrk="0" hangingPunct="1">
              <a:lnSpc>
                <a:spcPts val="28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(5) </a:t>
            </a: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处理好支部的日常事务，按期向支部党员大会和上级党组织报告工作。</a:t>
            </a:r>
          </a:p>
          <a:p>
            <a:pPr marL="0" marR="0" lvl="0" indent="0" algn="l" defTabSz="914400" rtl="0" eaLnBrk="1" fontAlgn="auto" latinLnBrk="0" hangingPunct="1">
              <a:lnSpc>
                <a:spcPts val="28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(6) </a:t>
            </a: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开展经常性的思想政治工作，关心群众的政治、经济、文化生活。</a:t>
            </a:r>
          </a:p>
          <a:p>
            <a:pPr marL="0" marR="0" lvl="0" indent="0" algn="l" defTabSz="914400" rtl="0" eaLnBrk="1" fontAlgn="auto" latinLnBrk="0" hangingPunct="1">
              <a:lnSpc>
                <a:spcPts val="28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(7) </a:t>
            </a: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讨论研究协调共青团、工会群众组织工作方面的问题。</a:t>
            </a:r>
          </a:p>
        </p:txBody>
      </p:sp>
      <p:sp>
        <p:nvSpPr>
          <p:cNvPr id="4" name="矩形 3"/>
          <p:cNvSpPr/>
          <p:nvPr/>
        </p:nvSpPr>
        <p:spPr>
          <a:xfrm>
            <a:off x="482303" y="315604"/>
            <a:ext cx="3877985"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二、“三会一课”制</a:t>
            </a:r>
          </a:p>
        </p:txBody>
      </p:sp>
      <p:sp>
        <p:nvSpPr>
          <p:cNvPr id="6" name="等腰三角形 5"/>
          <p:cNvSpPr/>
          <p:nvPr/>
        </p:nvSpPr>
        <p:spPr>
          <a:xfrm rot="5400000">
            <a:off x="-192157" y="516835"/>
            <a:ext cx="649357" cy="265043"/>
          </a:xfrm>
          <a:prstGeom prst="triangl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矩形 6"/>
          <p:cNvSpPr/>
          <p:nvPr/>
        </p:nvSpPr>
        <p:spPr>
          <a:xfrm>
            <a:off x="4603889" y="1243256"/>
            <a:ext cx="3057247"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（二）支部委员会</a:t>
            </a:r>
          </a:p>
        </p:txBody>
      </p:sp>
      <p:sp>
        <p:nvSpPr>
          <p:cNvPr id="3" name="矩形 2"/>
          <p:cNvSpPr/>
          <p:nvPr/>
        </p:nvSpPr>
        <p:spPr>
          <a:xfrm>
            <a:off x="1918322" y="1868701"/>
            <a:ext cx="8908704" cy="938719"/>
          </a:xfrm>
          <a:prstGeom prst="rect">
            <a:avLst/>
          </a:prstGeom>
        </p:spPr>
        <p:txBody>
          <a:bodyPr wrap="square">
            <a:spAutoFit/>
          </a:bodyPr>
          <a:lstStyle/>
          <a:p>
            <a:pPr marL="0" marR="0" lvl="0" indent="0" algn="ctr" defTabSz="914400" rtl="0" eaLnBrk="1" fontAlgn="auto" latinLnBrk="0" hangingPunct="1">
              <a:lnSpc>
                <a:spcPts val="22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党支部委员会是党支部的领导班子。支部委员会在支部党员大会闭会期间，负责领导和处理党支部的日常工作。支委会一般每月召开一次，由支部书记召集并主持。根据工作需要也可随时召开，</a:t>
            </a:r>
            <a:endParaRPr kumimoji="0" lang="en-US" altLang="zh-CN" sz="16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ts val="22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必要时也可召开支委扩大会议，吸收党小组和有关党员干部参加。</a:t>
            </a:r>
          </a:p>
        </p:txBody>
      </p:sp>
      <p:sp>
        <p:nvSpPr>
          <p:cNvPr id="8" name="矩形 7"/>
          <p:cNvSpPr/>
          <p:nvPr/>
        </p:nvSpPr>
        <p:spPr>
          <a:xfrm>
            <a:off x="4808428" y="2966903"/>
            <a:ext cx="2643672"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1</a:t>
            </a:r>
            <a:r>
              <a:rPr kumimoji="0" lang="zh-CN" altLang="en-US" sz="20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、支委会的主要任务</a:t>
            </a:r>
          </a:p>
        </p:txBody>
      </p:sp>
    </p:spTree>
    <p:extLst>
      <p:ext uri="{BB962C8B-B14F-4D97-AF65-F5344CB8AC3E}">
        <p14:creationId xmlns:p14="http://schemas.microsoft.com/office/powerpoint/2010/main" xmlns="" val="2351140061"/>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82303" y="315604"/>
            <a:ext cx="3877985"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二、“三会一课”制</a:t>
            </a:r>
          </a:p>
        </p:txBody>
      </p:sp>
      <p:sp>
        <p:nvSpPr>
          <p:cNvPr id="6" name="等腰三角形 5"/>
          <p:cNvSpPr/>
          <p:nvPr/>
        </p:nvSpPr>
        <p:spPr>
          <a:xfrm rot="5400000">
            <a:off x="-192157" y="516835"/>
            <a:ext cx="649357" cy="265043"/>
          </a:xfrm>
          <a:prstGeom prst="triangl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矩形 6"/>
          <p:cNvSpPr/>
          <p:nvPr/>
        </p:nvSpPr>
        <p:spPr>
          <a:xfrm>
            <a:off x="4603889" y="1243256"/>
            <a:ext cx="3057247"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（二）支部委员会</a:t>
            </a:r>
          </a:p>
        </p:txBody>
      </p:sp>
      <p:sp>
        <p:nvSpPr>
          <p:cNvPr id="8" name="矩形 7"/>
          <p:cNvSpPr/>
          <p:nvPr/>
        </p:nvSpPr>
        <p:spPr>
          <a:xfrm>
            <a:off x="5325798" y="2238031"/>
            <a:ext cx="1617751"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2</a:t>
            </a:r>
            <a:r>
              <a:rPr kumimoji="0" lang="zh-CN" altLang="en-US" sz="20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、会前准备</a:t>
            </a:r>
          </a:p>
        </p:txBody>
      </p:sp>
      <p:cxnSp>
        <p:nvCxnSpPr>
          <p:cNvPr id="9" name="直接连接符 8"/>
          <p:cNvCxnSpPr/>
          <p:nvPr/>
        </p:nvCxnSpPr>
        <p:spPr>
          <a:xfrm>
            <a:off x="834887" y="1997762"/>
            <a:ext cx="10601740" cy="0"/>
          </a:xfrm>
          <a:prstGeom prst="line">
            <a:avLst/>
          </a:prstGeom>
          <a:ln w="95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1444485" y="2968487"/>
            <a:ext cx="2623932" cy="2623932"/>
          </a:xfrm>
          <a:prstGeom prst="ellipse">
            <a:avLst/>
          </a:prstGeom>
          <a:solidFill>
            <a:schemeClr val="bg1"/>
          </a:solidFill>
          <a:ln w="57150">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椭圆 9"/>
          <p:cNvSpPr/>
          <p:nvPr/>
        </p:nvSpPr>
        <p:spPr>
          <a:xfrm>
            <a:off x="4817163" y="2968487"/>
            <a:ext cx="2623932" cy="2623932"/>
          </a:xfrm>
          <a:prstGeom prst="ellipse">
            <a:avLst/>
          </a:prstGeom>
          <a:solidFill>
            <a:schemeClr val="bg1"/>
          </a:solidFill>
          <a:ln w="57150">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椭圆 10"/>
          <p:cNvSpPr/>
          <p:nvPr/>
        </p:nvSpPr>
        <p:spPr>
          <a:xfrm>
            <a:off x="8189841" y="2968487"/>
            <a:ext cx="2623932" cy="2623932"/>
          </a:xfrm>
          <a:prstGeom prst="ellipse">
            <a:avLst/>
          </a:prstGeom>
          <a:solidFill>
            <a:schemeClr val="bg1"/>
          </a:solidFill>
          <a:ln w="57150">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矩形 11"/>
          <p:cNvSpPr/>
          <p:nvPr/>
        </p:nvSpPr>
        <p:spPr>
          <a:xfrm>
            <a:off x="1881807" y="3794948"/>
            <a:ext cx="1842053" cy="1220847"/>
          </a:xfrm>
          <a:prstGeom prst="rect">
            <a:avLst/>
          </a:prstGeom>
        </p:spPr>
        <p:txBody>
          <a:bodyPr wrap="square">
            <a:spAutoFit/>
          </a:bodyPr>
          <a:lstStyle/>
          <a:p>
            <a:pPr marL="0" marR="0" lvl="0" indent="0" algn="ctr" defTabSz="914400" rtl="0" eaLnBrk="1" fontAlgn="auto" latinLnBrk="0" hangingPunct="1">
              <a:lnSpc>
                <a:spcPts val="22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确定议题。议题一般由党支部书记确定，也可以由党支部书记和其他委员共同确定。</a:t>
            </a:r>
          </a:p>
        </p:txBody>
      </p:sp>
      <p:sp>
        <p:nvSpPr>
          <p:cNvPr id="13" name="矩形 12"/>
          <p:cNvSpPr/>
          <p:nvPr/>
        </p:nvSpPr>
        <p:spPr>
          <a:xfrm>
            <a:off x="5170108" y="3794948"/>
            <a:ext cx="1924809" cy="1502976"/>
          </a:xfrm>
          <a:prstGeom prst="rect">
            <a:avLst/>
          </a:prstGeom>
        </p:spPr>
        <p:txBody>
          <a:bodyPr wrap="square">
            <a:spAutoFit/>
          </a:bodyPr>
          <a:lstStyle/>
          <a:p>
            <a:pPr marL="0" marR="0" lvl="0" indent="0" algn="ctr" defTabSz="914400" rtl="0" eaLnBrk="1" fontAlgn="auto" latinLnBrk="0" hangingPunct="1">
              <a:lnSpc>
                <a:spcPts val="22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做好思想准备。提前将会议的议题、时间、地点通知各个委员，做好思想准备，保证出席会议。</a:t>
            </a:r>
          </a:p>
        </p:txBody>
      </p:sp>
      <p:sp>
        <p:nvSpPr>
          <p:cNvPr id="14" name="矩形 13"/>
          <p:cNvSpPr/>
          <p:nvPr/>
        </p:nvSpPr>
        <p:spPr>
          <a:xfrm>
            <a:off x="8627165" y="3794948"/>
            <a:ext cx="1828800" cy="1475147"/>
          </a:xfrm>
          <a:prstGeom prst="rect">
            <a:avLst/>
          </a:prstGeom>
        </p:spPr>
        <p:txBody>
          <a:bodyPr wrap="square">
            <a:spAutoFit/>
          </a:bodyPr>
          <a:lstStyle/>
          <a:p>
            <a:pPr marL="0" marR="0" lvl="0" indent="0" algn="l" defTabSz="914400" rtl="0" eaLnBrk="1" fontAlgn="auto" latinLnBrk="0" hangingPunct="1">
              <a:lnSpc>
                <a:spcPts val="22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会前交换意见。为便于统一思想，党支部书记可在会前就研究的有关问题与各委员沟通，交换意见。</a:t>
            </a:r>
          </a:p>
        </p:txBody>
      </p:sp>
      <p:sp>
        <p:nvSpPr>
          <p:cNvPr id="15" name="文本框 14"/>
          <p:cNvSpPr txBox="1"/>
          <p:nvPr/>
        </p:nvSpPr>
        <p:spPr>
          <a:xfrm>
            <a:off x="2104383" y="3244334"/>
            <a:ext cx="1245854"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p>
        </p:txBody>
      </p:sp>
      <p:sp>
        <p:nvSpPr>
          <p:cNvPr id="16" name="文本框 15"/>
          <p:cNvSpPr txBox="1"/>
          <p:nvPr/>
        </p:nvSpPr>
        <p:spPr>
          <a:xfrm>
            <a:off x="8896122" y="3244334"/>
            <a:ext cx="1245854"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a:t>
            </a:r>
            <a:r>
              <a:rPr kumimoji="0" lang="zh-CN" altLang="en-US"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p>
        </p:txBody>
      </p:sp>
      <p:sp>
        <p:nvSpPr>
          <p:cNvPr id="17" name="文本框 16"/>
          <p:cNvSpPr txBox="1"/>
          <p:nvPr/>
        </p:nvSpPr>
        <p:spPr>
          <a:xfrm>
            <a:off x="5509586" y="3244334"/>
            <a:ext cx="1245854"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a:t>
            </a:r>
            <a:r>
              <a:rPr kumimoji="0" lang="zh-CN" altLang="en-US"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p>
        </p:txBody>
      </p:sp>
    </p:spTree>
    <p:extLst>
      <p:ext uri="{BB962C8B-B14F-4D97-AF65-F5344CB8AC3E}">
        <p14:creationId xmlns:p14="http://schemas.microsoft.com/office/powerpoint/2010/main" xmlns="" val="1522569225"/>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309895" y="561560"/>
            <a:ext cx="4704521" cy="795130"/>
            <a:chOff x="3776870" y="371060"/>
            <a:chExt cx="4704521" cy="795130"/>
          </a:xfrm>
        </p:grpSpPr>
        <p:sp>
          <p:nvSpPr>
            <p:cNvPr id="16" name="圆角矩形 15"/>
            <p:cNvSpPr/>
            <p:nvPr/>
          </p:nvSpPr>
          <p:spPr>
            <a:xfrm>
              <a:off x="3776870" y="371060"/>
              <a:ext cx="4704521" cy="795130"/>
            </a:xfrm>
            <a:prstGeom prst="roundRect">
              <a:avLst/>
            </a:prstGeom>
            <a:solidFill>
              <a:srgbClr val="CC0000"/>
            </a:solidFill>
            <a:ln w="28575" cmpd="sng">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 name="矩形 2"/>
            <p:cNvSpPr/>
            <p:nvPr/>
          </p:nvSpPr>
          <p:spPr>
            <a:xfrm>
              <a:off x="5565512" y="474629"/>
              <a:ext cx="1127233" cy="58477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目 录</a:t>
              </a:r>
            </a:p>
          </p:txBody>
        </p:sp>
      </p:grpSp>
      <p:grpSp>
        <p:nvGrpSpPr>
          <p:cNvPr id="11" name="组合 10"/>
          <p:cNvGrpSpPr>
            <a:grpSpLocks noChangeAspect="1"/>
          </p:cNvGrpSpPr>
          <p:nvPr/>
        </p:nvGrpSpPr>
        <p:grpSpPr>
          <a:xfrm>
            <a:off x="981903" y="2139266"/>
            <a:ext cx="756000" cy="676421"/>
            <a:chOff x="1126434" y="1789740"/>
            <a:chExt cx="1139688" cy="1019721"/>
          </a:xfrm>
        </p:grpSpPr>
        <p:sp>
          <p:nvSpPr>
            <p:cNvPr id="9" name="六边形 8"/>
            <p:cNvSpPr/>
            <p:nvPr/>
          </p:nvSpPr>
          <p:spPr>
            <a:xfrm>
              <a:off x="1126434" y="1789740"/>
              <a:ext cx="1139688" cy="1019721"/>
            </a:xfrm>
            <a:prstGeom prst="hexagon">
              <a:avLst/>
            </a:prstGeom>
            <a:solidFill>
              <a:srgbClr val="CC0000"/>
            </a:solidFill>
            <a:ln w="38100">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文本框 9"/>
            <p:cNvSpPr txBox="1"/>
            <p:nvPr/>
          </p:nvSpPr>
          <p:spPr>
            <a:xfrm>
              <a:off x="1389501" y="1942060"/>
              <a:ext cx="610972" cy="788767"/>
            </a:xfrm>
            <a:prstGeom prst="rect">
              <a:avLst/>
            </a:prstGeom>
            <a:noFill/>
            <a:ln>
              <a:noFill/>
            </a:ln>
            <a:effectLst>
              <a:outerShdw blurRad="190500" dist="228600" dir="2700000" algn="ctr">
                <a:srgbClr val="000000">
                  <a:alpha val="30000"/>
                </a:srgbClr>
              </a:outerShdw>
            </a:effectLst>
            <a:sp3d prstMaterial="matte">
              <a:bevelT w="127000" h="63500"/>
            </a:sp3d>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a:t>
              </a:r>
              <a:endParaRPr kumimoji="0" lang="zh-CN" altLang="en-US"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17" name="组合 16"/>
          <p:cNvGrpSpPr>
            <a:grpSpLocks noChangeAspect="1"/>
          </p:cNvGrpSpPr>
          <p:nvPr/>
        </p:nvGrpSpPr>
        <p:grpSpPr>
          <a:xfrm>
            <a:off x="981903" y="3007283"/>
            <a:ext cx="756000" cy="676421"/>
            <a:chOff x="1126434" y="1789740"/>
            <a:chExt cx="1139688" cy="1019721"/>
          </a:xfrm>
        </p:grpSpPr>
        <p:sp>
          <p:nvSpPr>
            <p:cNvPr id="18" name="六边形 17"/>
            <p:cNvSpPr/>
            <p:nvPr/>
          </p:nvSpPr>
          <p:spPr>
            <a:xfrm>
              <a:off x="1126434" y="1789740"/>
              <a:ext cx="1139688" cy="1019721"/>
            </a:xfrm>
            <a:prstGeom prst="hexagon">
              <a:avLst/>
            </a:prstGeom>
            <a:solidFill>
              <a:srgbClr val="CC0000"/>
            </a:solidFill>
            <a:ln w="38100">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文本框 18"/>
            <p:cNvSpPr txBox="1"/>
            <p:nvPr/>
          </p:nvSpPr>
          <p:spPr>
            <a:xfrm>
              <a:off x="1389501" y="1942060"/>
              <a:ext cx="610972" cy="788767"/>
            </a:xfrm>
            <a:prstGeom prst="rect">
              <a:avLst/>
            </a:prstGeom>
            <a:noFill/>
            <a:ln>
              <a:noFill/>
            </a:ln>
            <a:effectLst>
              <a:outerShdw blurRad="190500" dist="228600" dir="2700000" algn="ctr">
                <a:srgbClr val="000000">
                  <a:alpha val="30000"/>
                </a:srgbClr>
              </a:outerShdw>
            </a:effectLst>
            <a:sp3d prstMaterial="matte">
              <a:bevelT w="127000" h="63500"/>
            </a:sp3d>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a:t>
              </a:r>
              <a:endParaRPr kumimoji="0" lang="zh-CN" altLang="en-US"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20" name="组合 19"/>
          <p:cNvGrpSpPr>
            <a:grpSpLocks noChangeAspect="1"/>
          </p:cNvGrpSpPr>
          <p:nvPr/>
        </p:nvGrpSpPr>
        <p:grpSpPr>
          <a:xfrm>
            <a:off x="981903" y="3875300"/>
            <a:ext cx="756000" cy="676421"/>
            <a:chOff x="1126434" y="1789740"/>
            <a:chExt cx="1139688" cy="1019721"/>
          </a:xfrm>
        </p:grpSpPr>
        <p:sp>
          <p:nvSpPr>
            <p:cNvPr id="21" name="六边形 20"/>
            <p:cNvSpPr/>
            <p:nvPr/>
          </p:nvSpPr>
          <p:spPr>
            <a:xfrm>
              <a:off x="1126434" y="1789740"/>
              <a:ext cx="1139688" cy="1019721"/>
            </a:xfrm>
            <a:prstGeom prst="hexagon">
              <a:avLst/>
            </a:prstGeom>
            <a:solidFill>
              <a:srgbClr val="CC0000"/>
            </a:solidFill>
            <a:ln w="38100">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2" name="文本框 21"/>
            <p:cNvSpPr txBox="1"/>
            <p:nvPr/>
          </p:nvSpPr>
          <p:spPr>
            <a:xfrm>
              <a:off x="1389501" y="1942060"/>
              <a:ext cx="610972" cy="788767"/>
            </a:xfrm>
            <a:prstGeom prst="rect">
              <a:avLst/>
            </a:prstGeom>
            <a:noFill/>
            <a:ln>
              <a:noFill/>
            </a:ln>
            <a:effectLst>
              <a:outerShdw blurRad="190500" dist="228600" dir="2700000" algn="ctr">
                <a:srgbClr val="000000">
                  <a:alpha val="30000"/>
                </a:srgbClr>
              </a:outerShdw>
            </a:effectLst>
            <a:sp3d prstMaterial="matte">
              <a:bevelT w="127000" h="63500"/>
            </a:sp3d>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3</a:t>
              </a:r>
              <a:endParaRPr kumimoji="0" lang="zh-CN" altLang="en-US"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23" name="组合 22"/>
          <p:cNvGrpSpPr>
            <a:grpSpLocks noChangeAspect="1"/>
          </p:cNvGrpSpPr>
          <p:nvPr/>
        </p:nvGrpSpPr>
        <p:grpSpPr>
          <a:xfrm>
            <a:off x="981903" y="4743317"/>
            <a:ext cx="756000" cy="676421"/>
            <a:chOff x="1126434" y="1789740"/>
            <a:chExt cx="1139688" cy="1019721"/>
          </a:xfrm>
        </p:grpSpPr>
        <p:sp>
          <p:nvSpPr>
            <p:cNvPr id="24" name="六边形 23"/>
            <p:cNvSpPr/>
            <p:nvPr/>
          </p:nvSpPr>
          <p:spPr>
            <a:xfrm>
              <a:off x="1126434" y="1789740"/>
              <a:ext cx="1139688" cy="1019721"/>
            </a:xfrm>
            <a:prstGeom prst="hexagon">
              <a:avLst/>
            </a:prstGeom>
            <a:solidFill>
              <a:srgbClr val="CC0000"/>
            </a:solidFill>
            <a:ln w="38100">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5" name="文本框 24"/>
            <p:cNvSpPr txBox="1"/>
            <p:nvPr/>
          </p:nvSpPr>
          <p:spPr>
            <a:xfrm>
              <a:off x="1389501" y="1942060"/>
              <a:ext cx="610972" cy="788767"/>
            </a:xfrm>
            <a:prstGeom prst="rect">
              <a:avLst/>
            </a:prstGeom>
            <a:noFill/>
            <a:ln>
              <a:noFill/>
            </a:ln>
            <a:effectLst>
              <a:outerShdw blurRad="190500" dist="228600" dir="2700000" algn="ctr">
                <a:srgbClr val="000000">
                  <a:alpha val="30000"/>
                </a:srgbClr>
              </a:outerShdw>
            </a:effectLst>
            <a:sp3d prstMaterial="matte">
              <a:bevelT w="127000" h="63500"/>
            </a:sp3d>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4</a:t>
              </a:r>
              <a:endParaRPr kumimoji="0" lang="zh-CN" altLang="en-US"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26" name="组合 25"/>
          <p:cNvGrpSpPr>
            <a:grpSpLocks noChangeAspect="1"/>
          </p:cNvGrpSpPr>
          <p:nvPr/>
        </p:nvGrpSpPr>
        <p:grpSpPr>
          <a:xfrm>
            <a:off x="981903" y="5611335"/>
            <a:ext cx="756000" cy="676421"/>
            <a:chOff x="1126434" y="1789740"/>
            <a:chExt cx="1139688" cy="1019721"/>
          </a:xfrm>
        </p:grpSpPr>
        <p:sp>
          <p:nvSpPr>
            <p:cNvPr id="27" name="六边形 26"/>
            <p:cNvSpPr/>
            <p:nvPr/>
          </p:nvSpPr>
          <p:spPr>
            <a:xfrm>
              <a:off x="1126434" y="1789740"/>
              <a:ext cx="1139688" cy="1019721"/>
            </a:xfrm>
            <a:prstGeom prst="hexagon">
              <a:avLst/>
            </a:prstGeom>
            <a:solidFill>
              <a:srgbClr val="CC0000"/>
            </a:solidFill>
            <a:ln w="38100">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8" name="文本框 27"/>
            <p:cNvSpPr txBox="1"/>
            <p:nvPr/>
          </p:nvSpPr>
          <p:spPr>
            <a:xfrm>
              <a:off x="1389501" y="1942060"/>
              <a:ext cx="610972" cy="788767"/>
            </a:xfrm>
            <a:prstGeom prst="rect">
              <a:avLst/>
            </a:prstGeom>
            <a:noFill/>
            <a:ln>
              <a:noFill/>
            </a:ln>
            <a:effectLst>
              <a:outerShdw blurRad="190500" dist="228600" dir="2700000" algn="ctr">
                <a:srgbClr val="000000">
                  <a:alpha val="30000"/>
                </a:srgbClr>
              </a:outerShdw>
            </a:effectLst>
            <a:sp3d prstMaterial="matte">
              <a:bevelT w="127000" h="63500"/>
            </a:sp3d>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5</a:t>
              </a:r>
              <a:endParaRPr kumimoji="0" lang="zh-CN" altLang="en-US"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2" name="矩形 1"/>
          <p:cNvSpPr/>
          <p:nvPr/>
        </p:nvSpPr>
        <p:spPr>
          <a:xfrm>
            <a:off x="1973467" y="2162627"/>
            <a:ext cx="5519460" cy="58477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党组织设置及党支部工作职责</a:t>
            </a:r>
          </a:p>
        </p:txBody>
      </p:sp>
      <p:sp>
        <p:nvSpPr>
          <p:cNvPr id="29" name="矩形 28"/>
          <p:cNvSpPr/>
          <p:nvPr/>
        </p:nvSpPr>
        <p:spPr>
          <a:xfrm>
            <a:off x="1973467" y="3030645"/>
            <a:ext cx="3467616" cy="58477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党支部的组织生活</a:t>
            </a:r>
          </a:p>
        </p:txBody>
      </p:sp>
      <p:sp>
        <p:nvSpPr>
          <p:cNvPr id="30" name="矩形 29"/>
          <p:cNvSpPr/>
          <p:nvPr/>
        </p:nvSpPr>
        <p:spPr>
          <a:xfrm>
            <a:off x="1973467" y="3898663"/>
            <a:ext cx="3057247" cy="58477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党组织发展工作</a:t>
            </a:r>
          </a:p>
        </p:txBody>
      </p:sp>
      <p:sp>
        <p:nvSpPr>
          <p:cNvPr id="31" name="矩形 30"/>
          <p:cNvSpPr/>
          <p:nvPr/>
        </p:nvSpPr>
        <p:spPr>
          <a:xfrm>
            <a:off x="1973467" y="4766681"/>
            <a:ext cx="3057247" cy="58477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党员教育和管理</a:t>
            </a:r>
          </a:p>
        </p:txBody>
      </p:sp>
      <p:sp>
        <p:nvSpPr>
          <p:cNvPr id="32" name="矩形 31"/>
          <p:cNvSpPr/>
          <p:nvPr/>
        </p:nvSpPr>
        <p:spPr>
          <a:xfrm>
            <a:off x="1973467" y="5634697"/>
            <a:ext cx="4698722" cy="58477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思想政治工作及群众工作</a:t>
            </a:r>
          </a:p>
        </p:txBody>
      </p:sp>
      <p:pic>
        <p:nvPicPr>
          <p:cNvPr id="7" name="图片 6" descr="图片包含 户外, 天空, 红色&#10;&#10;已生成高可信度的说明">
            <a:extLst>
              <a:ext uri="{FF2B5EF4-FFF2-40B4-BE49-F238E27FC236}">
                <a16:creationId xmlns:a16="http://schemas.microsoft.com/office/drawing/2014/main" xmlns="" id="{A2E03430-84B6-41CB-9EC8-0F6EE3760E40}"/>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154327" y="1114425"/>
            <a:ext cx="6037674" cy="5743575"/>
          </a:xfrm>
          <a:prstGeom prst="rect">
            <a:avLst/>
          </a:prstGeom>
        </p:spPr>
      </p:pic>
    </p:spTree>
    <p:extLst>
      <p:ext uri="{BB962C8B-B14F-4D97-AF65-F5344CB8AC3E}">
        <p14:creationId xmlns:p14="http://schemas.microsoft.com/office/powerpoint/2010/main" xmlns="" val="1851843706"/>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1+#ppt_w/2"/>
                                          </p:val>
                                        </p:tav>
                                        <p:tav tm="100000">
                                          <p:val>
                                            <p:strVal val="#ppt_x"/>
                                          </p:val>
                                        </p:tav>
                                      </p:tavLst>
                                    </p:anim>
                                    <p:anim calcmode="lin" valueType="num">
                                      <p:cBhvr additive="base">
                                        <p:cTn id="14" dur="500" fill="hold"/>
                                        <p:tgtEl>
                                          <p:spTgt spid="11"/>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1+#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1+#ppt_w/2"/>
                                          </p:val>
                                        </p:tav>
                                        <p:tav tm="100000">
                                          <p:val>
                                            <p:strVal val="#ppt_x"/>
                                          </p:val>
                                        </p:tav>
                                      </p:tavLst>
                                    </p:anim>
                                    <p:anim calcmode="lin" valueType="num">
                                      <p:cBhvr additive="base">
                                        <p:cTn id="24" dur="5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500" fill="hold"/>
                                        <p:tgtEl>
                                          <p:spTgt spid="29"/>
                                        </p:tgtEl>
                                        <p:attrNameLst>
                                          <p:attrName>ppt_x</p:attrName>
                                        </p:attrNameLst>
                                      </p:cBhvr>
                                      <p:tavLst>
                                        <p:tav tm="0">
                                          <p:val>
                                            <p:strVal val="1+#ppt_w/2"/>
                                          </p:val>
                                        </p:tav>
                                        <p:tav tm="100000">
                                          <p:val>
                                            <p:strVal val="#ppt_x"/>
                                          </p:val>
                                        </p:tav>
                                      </p:tavLst>
                                    </p:anim>
                                    <p:anim calcmode="lin" valueType="num">
                                      <p:cBhvr additive="base">
                                        <p:cTn id="28"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nodeType="click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1+#ppt_w/2"/>
                                          </p:val>
                                        </p:tav>
                                        <p:tav tm="100000">
                                          <p:val>
                                            <p:strVal val="#ppt_x"/>
                                          </p:val>
                                        </p:tav>
                                      </p:tavLst>
                                    </p:anim>
                                    <p:anim calcmode="lin" valueType="num">
                                      <p:cBhvr additive="base">
                                        <p:cTn id="34" dur="500" fill="hold"/>
                                        <p:tgtEl>
                                          <p:spTgt spid="20"/>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500" fill="hold"/>
                                        <p:tgtEl>
                                          <p:spTgt spid="30"/>
                                        </p:tgtEl>
                                        <p:attrNameLst>
                                          <p:attrName>ppt_x</p:attrName>
                                        </p:attrNameLst>
                                      </p:cBhvr>
                                      <p:tavLst>
                                        <p:tav tm="0">
                                          <p:val>
                                            <p:strVal val="1+#ppt_w/2"/>
                                          </p:val>
                                        </p:tav>
                                        <p:tav tm="100000">
                                          <p:val>
                                            <p:strVal val="#ppt_x"/>
                                          </p:val>
                                        </p:tav>
                                      </p:tavLst>
                                    </p:anim>
                                    <p:anim calcmode="lin" valueType="num">
                                      <p:cBhvr additive="base">
                                        <p:cTn id="38"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1+#ppt_w/2"/>
                                          </p:val>
                                        </p:tav>
                                        <p:tav tm="100000">
                                          <p:val>
                                            <p:strVal val="#ppt_x"/>
                                          </p:val>
                                        </p:tav>
                                      </p:tavLst>
                                    </p:anim>
                                    <p:anim calcmode="lin" valueType="num">
                                      <p:cBhvr additive="base">
                                        <p:cTn id="44" dur="500" fill="hold"/>
                                        <p:tgtEl>
                                          <p:spTgt spid="23"/>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500" fill="hold"/>
                                        <p:tgtEl>
                                          <p:spTgt spid="31"/>
                                        </p:tgtEl>
                                        <p:attrNameLst>
                                          <p:attrName>ppt_x</p:attrName>
                                        </p:attrNameLst>
                                      </p:cBhvr>
                                      <p:tavLst>
                                        <p:tav tm="0">
                                          <p:val>
                                            <p:strVal val="1+#ppt_w/2"/>
                                          </p:val>
                                        </p:tav>
                                        <p:tav tm="100000">
                                          <p:val>
                                            <p:strVal val="#ppt_x"/>
                                          </p:val>
                                        </p:tav>
                                      </p:tavLst>
                                    </p:anim>
                                    <p:anim calcmode="lin" valueType="num">
                                      <p:cBhvr additive="base">
                                        <p:cTn id="48"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nodeType="click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additive="base">
                                        <p:cTn id="53" dur="500" fill="hold"/>
                                        <p:tgtEl>
                                          <p:spTgt spid="26"/>
                                        </p:tgtEl>
                                        <p:attrNameLst>
                                          <p:attrName>ppt_x</p:attrName>
                                        </p:attrNameLst>
                                      </p:cBhvr>
                                      <p:tavLst>
                                        <p:tav tm="0">
                                          <p:val>
                                            <p:strVal val="1+#ppt_w/2"/>
                                          </p:val>
                                        </p:tav>
                                        <p:tav tm="100000">
                                          <p:val>
                                            <p:strVal val="#ppt_x"/>
                                          </p:val>
                                        </p:tav>
                                      </p:tavLst>
                                    </p:anim>
                                    <p:anim calcmode="lin" valueType="num">
                                      <p:cBhvr additive="base">
                                        <p:cTn id="54" dur="500" fill="hold"/>
                                        <p:tgtEl>
                                          <p:spTgt spid="26"/>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32"/>
                                        </p:tgtEl>
                                        <p:attrNameLst>
                                          <p:attrName>style.visibility</p:attrName>
                                        </p:attrNameLst>
                                      </p:cBhvr>
                                      <p:to>
                                        <p:strVal val="visible"/>
                                      </p:to>
                                    </p:set>
                                    <p:anim calcmode="lin" valueType="num">
                                      <p:cBhvr additive="base">
                                        <p:cTn id="57" dur="500" fill="hold"/>
                                        <p:tgtEl>
                                          <p:spTgt spid="32"/>
                                        </p:tgtEl>
                                        <p:attrNameLst>
                                          <p:attrName>ppt_x</p:attrName>
                                        </p:attrNameLst>
                                      </p:cBhvr>
                                      <p:tavLst>
                                        <p:tav tm="0">
                                          <p:val>
                                            <p:strVal val="1+#ppt_w/2"/>
                                          </p:val>
                                        </p:tav>
                                        <p:tav tm="100000">
                                          <p:val>
                                            <p:strVal val="#ppt_x"/>
                                          </p:val>
                                        </p:tav>
                                      </p:tavLst>
                                    </p:anim>
                                    <p:anim calcmode="lin" valueType="num">
                                      <p:cBhvr additive="base">
                                        <p:cTn id="58"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9" grpId="0"/>
      <p:bldP spid="30" grpId="0"/>
      <p:bldP spid="31" grpId="0"/>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82303" y="315604"/>
            <a:ext cx="3877985"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二、“三会一课”制</a:t>
            </a:r>
          </a:p>
        </p:txBody>
      </p:sp>
      <p:sp>
        <p:nvSpPr>
          <p:cNvPr id="6" name="等腰三角形 5"/>
          <p:cNvSpPr/>
          <p:nvPr/>
        </p:nvSpPr>
        <p:spPr>
          <a:xfrm rot="5400000">
            <a:off x="-192157" y="516835"/>
            <a:ext cx="649357" cy="265043"/>
          </a:xfrm>
          <a:prstGeom prst="triangl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矩形 6"/>
          <p:cNvSpPr/>
          <p:nvPr/>
        </p:nvSpPr>
        <p:spPr>
          <a:xfrm>
            <a:off x="4603889" y="1243256"/>
            <a:ext cx="3057247"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（二）支部委员会</a:t>
            </a:r>
          </a:p>
        </p:txBody>
      </p:sp>
      <p:sp>
        <p:nvSpPr>
          <p:cNvPr id="8" name="矩形 7"/>
          <p:cNvSpPr/>
          <p:nvPr/>
        </p:nvSpPr>
        <p:spPr>
          <a:xfrm>
            <a:off x="5391521" y="2025999"/>
            <a:ext cx="1630575"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3</a:t>
            </a:r>
            <a:r>
              <a:rPr kumimoji="0" lang="zh-CN" altLang="en-US" sz="20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、基本程序</a:t>
            </a:r>
          </a:p>
        </p:txBody>
      </p:sp>
      <p:cxnSp>
        <p:nvCxnSpPr>
          <p:cNvPr id="9" name="直接连接符 8"/>
          <p:cNvCxnSpPr/>
          <p:nvPr/>
        </p:nvCxnSpPr>
        <p:spPr>
          <a:xfrm>
            <a:off x="834887" y="1891746"/>
            <a:ext cx="10601740" cy="0"/>
          </a:xfrm>
          <a:prstGeom prst="line">
            <a:avLst/>
          </a:prstGeom>
          <a:ln w="95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1364974" y="2968488"/>
            <a:ext cx="4426226" cy="1311964"/>
          </a:xfrm>
          <a:prstGeom prst="roundRect">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会议由书记主持，向到会人员报告会议内容。</a:t>
            </a:r>
          </a:p>
        </p:txBody>
      </p:sp>
      <p:sp>
        <p:nvSpPr>
          <p:cNvPr id="10" name="圆角矩形 9"/>
          <p:cNvSpPr/>
          <p:nvPr/>
        </p:nvSpPr>
        <p:spPr>
          <a:xfrm>
            <a:off x="4687179" y="4744276"/>
            <a:ext cx="2885592" cy="1497498"/>
          </a:xfrm>
          <a:prstGeom prst="roundRect">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对决定的事项做出明确分工，</a:t>
            </a:r>
            <a:endPar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分头落实。</a:t>
            </a:r>
          </a:p>
        </p:txBody>
      </p:sp>
      <p:sp>
        <p:nvSpPr>
          <p:cNvPr id="11" name="圆角矩形 10"/>
          <p:cNvSpPr/>
          <p:nvPr/>
        </p:nvSpPr>
        <p:spPr>
          <a:xfrm>
            <a:off x="6480313" y="2968488"/>
            <a:ext cx="4388159" cy="1311964"/>
          </a:xfrm>
          <a:prstGeom prst="roundRect">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在讨论中，如果有重大分歧，除必须紧急决定的外，可以保留到下次会议继续讨论。如下一次会议仍然无法统一，可以把两种不同的意见同时报上级党组织或向支部党员大会汇报，最后按上级党组织或支部党员大会的决定执行。</a:t>
            </a:r>
          </a:p>
        </p:txBody>
      </p:sp>
      <p:sp>
        <p:nvSpPr>
          <p:cNvPr id="12" name="圆角矩形 11"/>
          <p:cNvSpPr/>
          <p:nvPr/>
        </p:nvSpPr>
        <p:spPr>
          <a:xfrm>
            <a:off x="7996132" y="4744276"/>
            <a:ext cx="2885592" cy="1497498"/>
          </a:xfrm>
          <a:prstGeom prst="roundRect">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对会议决定的事项在没公开前要严守机密，不得泄漏。记录应留存，以供查考。</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3" name="圆角矩形 12"/>
          <p:cNvSpPr/>
          <p:nvPr/>
        </p:nvSpPr>
        <p:spPr>
          <a:xfrm>
            <a:off x="1378226" y="4744276"/>
            <a:ext cx="2885592" cy="1497498"/>
          </a:xfrm>
          <a:prstGeom prst="roundRect">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按民主集中制原则，集中多数人的意见，做出决议或决定。在讨论决定重大问题时，到会委员必须超过党支部委员人数的半数方为有效。</a:t>
            </a:r>
          </a:p>
        </p:txBody>
      </p:sp>
      <p:sp>
        <p:nvSpPr>
          <p:cNvPr id="14" name="矩形 13"/>
          <p:cNvSpPr/>
          <p:nvPr/>
        </p:nvSpPr>
        <p:spPr>
          <a:xfrm>
            <a:off x="2971079" y="2608229"/>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讲明议题</a:t>
            </a:r>
            <a:endPar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5" name="矩形 14"/>
          <p:cNvSpPr/>
          <p:nvPr/>
        </p:nvSpPr>
        <p:spPr>
          <a:xfrm>
            <a:off x="8033410" y="2608229"/>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集体讨论</a:t>
            </a:r>
            <a:endPar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6" name="矩形 15"/>
          <p:cNvSpPr/>
          <p:nvPr/>
        </p:nvSpPr>
        <p:spPr>
          <a:xfrm>
            <a:off x="2361480" y="4344263"/>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形成决议</a:t>
            </a:r>
            <a:endPar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7" name="矩形 16"/>
          <p:cNvSpPr/>
          <p:nvPr/>
        </p:nvSpPr>
        <p:spPr>
          <a:xfrm>
            <a:off x="5578515" y="4344263"/>
            <a:ext cx="11079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明确分工</a:t>
            </a:r>
            <a:endPar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8921307" y="4344263"/>
            <a:ext cx="1107996"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做好记录</a:t>
            </a:r>
          </a:p>
        </p:txBody>
      </p:sp>
    </p:spTree>
    <p:extLst>
      <p:ext uri="{BB962C8B-B14F-4D97-AF65-F5344CB8AC3E}">
        <p14:creationId xmlns:p14="http://schemas.microsoft.com/office/powerpoint/2010/main" xmlns="" val="825406660"/>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785114" y="5098773"/>
            <a:ext cx="3021496" cy="682238"/>
          </a:xfrm>
          <a:prstGeom prst="rect">
            <a:avLst/>
          </a:prstGeom>
        </p:spPr>
        <p:txBody>
          <a:bodyPr wrap="square">
            <a:spAutoFit/>
          </a:bodyPr>
          <a:lstStyle/>
          <a:p>
            <a:pPr marL="0" marR="0" lvl="0" indent="0" algn="l" defTabSz="914400" rtl="0" eaLnBrk="1" fontAlgn="auto" latinLnBrk="0" hangingPunct="1">
              <a:lnSpc>
                <a:spcPts val="23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(5)  </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分析群众的思想状况，研究如何做好思想政治工作。</a:t>
            </a:r>
          </a:p>
        </p:txBody>
      </p:sp>
      <p:sp>
        <p:nvSpPr>
          <p:cNvPr id="4" name="矩形 3"/>
          <p:cNvSpPr/>
          <p:nvPr/>
        </p:nvSpPr>
        <p:spPr>
          <a:xfrm>
            <a:off x="482303" y="315604"/>
            <a:ext cx="3877985"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二、“三会一课”制</a:t>
            </a:r>
          </a:p>
        </p:txBody>
      </p:sp>
      <p:sp>
        <p:nvSpPr>
          <p:cNvPr id="6" name="等腰三角形 5"/>
          <p:cNvSpPr/>
          <p:nvPr/>
        </p:nvSpPr>
        <p:spPr>
          <a:xfrm rot="5400000">
            <a:off x="-192157" y="516835"/>
            <a:ext cx="649357" cy="265043"/>
          </a:xfrm>
          <a:prstGeom prst="triangl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矩形 6"/>
          <p:cNvSpPr/>
          <p:nvPr/>
        </p:nvSpPr>
        <p:spPr>
          <a:xfrm>
            <a:off x="4603889" y="1243256"/>
            <a:ext cx="2698175"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（三）党小组会</a:t>
            </a:r>
          </a:p>
        </p:txBody>
      </p:sp>
      <p:sp>
        <p:nvSpPr>
          <p:cNvPr id="8" name="矩形 7"/>
          <p:cNvSpPr/>
          <p:nvPr/>
        </p:nvSpPr>
        <p:spPr>
          <a:xfrm>
            <a:off x="1388234" y="1907161"/>
            <a:ext cx="9488557" cy="679801"/>
          </a:xfrm>
          <a:prstGeom prst="rect">
            <a:avLst/>
          </a:prstGeom>
        </p:spPr>
        <p:txBody>
          <a:bodyPr wrap="square">
            <a:spAutoFit/>
          </a:bodyPr>
          <a:lstStyle/>
          <a:p>
            <a:pPr marL="0" marR="0" lvl="0" indent="0" algn="ctr" defTabSz="914400" rtl="0" eaLnBrk="1" fontAlgn="auto" latinLnBrk="0" hangingPunct="1">
              <a:lnSpc>
                <a:spcPts val="24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党小组会一般每月召开一次，由党小组长召集并主持。党小组会的内容一般围绕党的中心工作和党支部的近期工作，结合本小组的实际情况确定。</a:t>
            </a:r>
          </a:p>
        </p:txBody>
      </p:sp>
      <p:sp>
        <p:nvSpPr>
          <p:cNvPr id="9" name="六边形 8"/>
          <p:cNvSpPr/>
          <p:nvPr/>
        </p:nvSpPr>
        <p:spPr>
          <a:xfrm>
            <a:off x="4549433" y="2754004"/>
            <a:ext cx="3166159" cy="455057"/>
          </a:xfrm>
          <a:prstGeom prst="hexagon">
            <a:avLst/>
          </a:prstGeom>
          <a:solidFill>
            <a:srgbClr val="CC0000"/>
          </a:solidFill>
          <a:ln>
            <a:solidFill>
              <a:srgbClr val="CC0000"/>
            </a:solidFill>
          </a:ln>
        </p:spPr>
        <p:txBody>
          <a:bodyPr wrap="non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党小组会的主要任务</a:t>
            </a:r>
          </a:p>
        </p:txBody>
      </p:sp>
      <p:sp>
        <p:nvSpPr>
          <p:cNvPr id="10" name="矩形 9"/>
          <p:cNvSpPr/>
          <p:nvPr/>
        </p:nvSpPr>
        <p:spPr>
          <a:xfrm>
            <a:off x="1245705" y="3099856"/>
            <a:ext cx="2173357" cy="2157001"/>
          </a:xfrm>
          <a:prstGeom prst="rect">
            <a:avLst/>
          </a:prstGeom>
        </p:spPr>
        <p:txBody>
          <a:bodyPr wrap="square">
            <a:spAutoFit/>
          </a:bodyPr>
          <a:lstStyle/>
          <a:p>
            <a:pPr marL="0" marR="0" lvl="0" indent="0" algn="l" defTabSz="914400" rtl="0" eaLnBrk="1" fontAlgn="auto" latinLnBrk="0" hangingPunct="1">
              <a:lnSpc>
                <a:spcPts val="23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(1)  </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学习党的理论知识，学习党和国家的路线、方针、政策，法律法规和企业的规章制度，学习专业技术和科学文化知识，传达贯彻上级党组织的精神和决议。</a:t>
            </a:r>
          </a:p>
        </p:txBody>
      </p:sp>
      <p:sp>
        <p:nvSpPr>
          <p:cNvPr id="11" name="矩形 10"/>
          <p:cNvSpPr/>
          <p:nvPr/>
        </p:nvSpPr>
        <p:spPr>
          <a:xfrm>
            <a:off x="3737151" y="3429000"/>
            <a:ext cx="2517875" cy="682238"/>
          </a:xfrm>
          <a:prstGeom prst="rect">
            <a:avLst/>
          </a:prstGeom>
        </p:spPr>
        <p:txBody>
          <a:bodyPr wrap="square">
            <a:spAutoFit/>
          </a:bodyPr>
          <a:lstStyle/>
          <a:p>
            <a:pPr marL="0" marR="0" lvl="0" indent="0" algn="l" defTabSz="914400" rtl="0" eaLnBrk="1" fontAlgn="auto" latinLnBrk="0" hangingPunct="1">
              <a:lnSpc>
                <a:spcPts val="23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(2)  </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研究如何贯彻执行党支部的决议和各项工作任务。</a:t>
            </a:r>
          </a:p>
        </p:txBody>
      </p:sp>
      <p:sp>
        <p:nvSpPr>
          <p:cNvPr id="15" name="矩形 14"/>
          <p:cNvSpPr/>
          <p:nvPr/>
        </p:nvSpPr>
        <p:spPr>
          <a:xfrm>
            <a:off x="4598504" y="4356652"/>
            <a:ext cx="2186609" cy="977191"/>
          </a:xfrm>
          <a:prstGeom prst="rect">
            <a:avLst/>
          </a:prstGeom>
        </p:spPr>
        <p:txBody>
          <a:bodyPr wrap="square">
            <a:spAutoFit/>
          </a:bodyPr>
          <a:lstStyle/>
          <a:p>
            <a:pPr marL="0" marR="0" lvl="0" indent="0" algn="l" defTabSz="914400" rtl="0" eaLnBrk="1" fontAlgn="auto" latinLnBrk="0" hangingPunct="1">
              <a:lnSpc>
                <a:spcPts val="23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(3)  </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党员向党小组汇报自己的思想和工作情况、开展批评与自我批评。 </a:t>
            </a:r>
            <a:endPar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6" name="矩形 15"/>
          <p:cNvSpPr/>
          <p:nvPr/>
        </p:nvSpPr>
        <p:spPr>
          <a:xfrm>
            <a:off x="7487478" y="3322983"/>
            <a:ext cx="4015409" cy="1567096"/>
          </a:xfrm>
          <a:prstGeom prst="rect">
            <a:avLst/>
          </a:prstGeom>
        </p:spPr>
        <p:txBody>
          <a:bodyPr wrap="square">
            <a:spAutoFit/>
          </a:bodyPr>
          <a:lstStyle/>
          <a:p>
            <a:pPr marL="0" marR="0" lvl="0" indent="0" algn="l" defTabSz="914400" rtl="0" eaLnBrk="1" fontAlgn="auto" latinLnBrk="0" hangingPunct="1">
              <a:lnSpc>
                <a:spcPts val="23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(4)  </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配合党支部做好具体的党务工作。如改选党小组长，酝酿支委候选人和出席上级党代会的代表候选人，研究要求入党的积极分子的培养、教育和考察，讨论发展党员和预备党员转正，评选优秀党员和评议党员，讨论对违纪党员的处分等。</a:t>
            </a:r>
          </a:p>
        </p:txBody>
      </p:sp>
    </p:spTree>
    <p:extLst>
      <p:ext uri="{BB962C8B-B14F-4D97-AF65-F5344CB8AC3E}">
        <p14:creationId xmlns:p14="http://schemas.microsoft.com/office/powerpoint/2010/main" xmlns="" val="3269280276"/>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795130" y="4055167"/>
            <a:ext cx="10694505" cy="1669773"/>
          </a:xfrm>
          <a:prstGeom prst="roundRect">
            <a:avLst/>
          </a:prstGeom>
          <a:solidFill>
            <a:schemeClr val="bg1"/>
          </a:solidFill>
          <a:ln w="2857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圆角矩形 9"/>
          <p:cNvSpPr/>
          <p:nvPr/>
        </p:nvSpPr>
        <p:spPr>
          <a:xfrm>
            <a:off x="795131" y="2166732"/>
            <a:ext cx="5257870" cy="1669773"/>
          </a:xfrm>
          <a:prstGeom prst="roundRect">
            <a:avLst/>
          </a:prstGeom>
          <a:solidFill>
            <a:schemeClr val="bg1"/>
          </a:solidFill>
          <a:ln w="2857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圆角矩形 10"/>
          <p:cNvSpPr/>
          <p:nvPr/>
        </p:nvSpPr>
        <p:spPr>
          <a:xfrm>
            <a:off x="6235148" y="2166732"/>
            <a:ext cx="5257870" cy="1669773"/>
          </a:xfrm>
          <a:prstGeom prst="roundRect">
            <a:avLst/>
          </a:prstGeom>
          <a:solidFill>
            <a:schemeClr val="bg1"/>
          </a:solidFill>
          <a:ln w="2857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 name="矩形 3"/>
          <p:cNvSpPr/>
          <p:nvPr/>
        </p:nvSpPr>
        <p:spPr>
          <a:xfrm>
            <a:off x="482303" y="315604"/>
            <a:ext cx="3877985"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二、“三会一课”制</a:t>
            </a:r>
          </a:p>
        </p:txBody>
      </p:sp>
      <p:sp>
        <p:nvSpPr>
          <p:cNvPr id="6" name="等腰三角形 5"/>
          <p:cNvSpPr/>
          <p:nvPr/>
        </p:nvSpPr>
        <p:spPr>
          <a:xfrm rot="5400000">
            <a:off x="-192157" y="516835"/>
            <a:ext cx="649357" cy="265043"/>
          </a:xfrm>
          <a:prstGeom prst="triangl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矩形 6"/>
          <p:cNvSpPr/>
          <p:nvPr/>
        </p:nvSpPr>
        <p:spPr>
          <a:xfrm>
            <a:off x="4962962" y="1243256"/>
            <a:ext cx="1980029"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（三）党课</a:t>
            </a:r>
          </a:p>
        </p:txBody>
      </p:sp>
      <p:sp>
        <p:nvSpPr>
          <p:cNvPr id="3" name="矩形 2"/>
          <p:cNvSpPr/>
          <p:nvPr/>
        </p:nvSpPr>
        <p:spPr>
          <a:xfrm>
            <a:off x="1152940" y="2266267"/>
            <a:ext cx="4784035" cy="1567096"/>
          </a:xfrm>
          <a:prstGeom prst="rect">
            <a:avLst/>
          </a:prstGeom>
        </p:spPr>
        <p:txBody>
          <a:bodyPr wrap="square">
            <a:spAutoFit/>
          </a:bodyPr>
          <a:lstStyle/>
          <a:p>
            <a:pPr marL="0" marR="0" lvl="0" indent="0" algn="l" defTabSz="914400" rtl="0" eaLnBrk="1" fontAlgn="auto" latinLnBrk="0" hangingPunct="1">
              <a:lnSpc>
                <a:spcPts val="23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1</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党课是党组织以授课的形式定期对党员进行教育的一种方法。党课应根据不同时期的形势任务，结合本单位的实际和党员的思想状况有针对性的进行。一般以党支部或党总支为单位，也可以基层党委为单位，每季度进行一次。还可以吸收入党积极分子参加。</a:t>
            </a:r>
          </a:p>
        </p:txBody>
      </p:sp>
      <p:sp>
        <p:nvSpPr>
          <p:cNvPr id="8" name="矩形 7"/>
          <p:cNvSpPr/>
          <p:nvPr/>
        </p:nvSpPr>
        <p:spPr>
          <a:xfrm>
            <a:off x="6427306" y="2338998"/>
            <a:ext cx="4744277" cy="1023742"/>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2</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、党课的主要内容包括：</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(1)</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党的基本理论、基本政策、基本知识和科学文化教育。</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(2)</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形势与任务、党风党纪、光荣传统等方面的教育。</a:t>
            </a:r>
          </a:p>
        </p:txBody>
      </p:sp>
      <p:sp>
        <p:nvSpPr>
          <p:cNvPr id="9" name="矩形 8"/>
          <p:cNvSpPr/>
          <p:nvPr/>
        </p:nvSpPr>
        <p:spPr>
          <a:xfrm>
            <a:off x="1113184" y="4262665"/>
            <a:ext cx="10045147" cy="1272143"/>
          </a:xfrm>
          <a:prstGeom prst="rect">
            <a:avLst/>
          </a:prstGeom>
        </p:spPr>
        <p:txBody>
          <a:bodyPr wrap="square">
            <a:spAutoFit/>
          </a:bodyPr>
          <a:lstStyle/>
          <a:p>
            <a:pPr marL="0" marR="0" lvl="0" indent="0" algn="l" defTabSz="914400" rtl="0" eaLnBrk="1" fontAlgn="auto" latinLnBrk="0" hangingPunct="1">
              <a:lnSpc>
                <a:spcPts val="23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3</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授课人可由本单位的党组织负责人承担，也可请上级党组织负责人或有关专家学者授课。授课人要做好准备，认真备课。力求做到形式灵活，内容新，方法巧。授课内容同改革的实际、同生产经营管理实际、同生产经营工作实际、同重大政治斗争的实际相结合。注意把握尺度，善于将政治性、思想性、知识性和趣味性融为一体，抓住主题，拓展党课的深度和高度。逻辑要严谨，语言要鲜活，时间不宜过长，注重党课的质量。</a:t>
            </a:r>
          </a:p>
        </p:txBody>
      </p:sp>
    </p:spTree>
    <p:extLst>
      <p:ext uri="{BB962C8B-B14F-4D97-AF65-F5344CB8AC3E}">
        <p14:creationId xmlns:p14="http://schemas.microsoft.com/office/powerpoint/2010/main" xmlns="" val="937409672"/>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82303" y="315604"/>
            <a:ext cx="3877985"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二、“三会一课”制</a:t>
            </a:r>
          </a:p>
        </p:txBody>
      </p:sp>
      <p:sp>
        <p:nvSpPr>
          <p:cNvPr id="6" name="等腰三角形 5"/>
          <p:cNvSpPr/>
          <p:nvPr/>
        </p:nvSpPr>
        <p:spPr>
          <a:xfrm rot="5400000">
            <a:off x="-192157" y="516835"/>
            <a:ext cx="649357" cy="265043"/>
          </a:xfrm>
          <a:prstGeom prst="triangl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矩形 6"/>
          <p:cNvSpPr/>
          <p:nvPr/>
        </p:nvSpPr>
        <p:spPr>
          <a:xfrm>
            <a:off x="4962962" y="1243256"/>
            <a:ext cx="1980029"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（三）党课</a:t>
            </a:r>
          </a:p>
        </p:txBody>
      </p:sp>
      <p:sp>
        <p:nvSpPr>
          <p:cNvPr id="11" name="六边形 10"/>
          <p:cNvSpPr/>
          <p:nvPr/>
        </p:nvSpPr>
        <p:spPr>
          <a:xfrm>
            <a:off x="4738901" y="1905864"/>
            <a:ext cx="2787223" cy="455057"/>
          </a:xfrm>
          <a:prstGeom prst="hexagon">
            <a:avLst/>
          </a:prstGeom>
          <a:solidFill>
            <a:srgbClr val="CC0000"/>
          </a:solidFill>
          <a:ln>
            <a:solidFill>
              <a:srgbClr val="CC0000"/>
            </a:solidFill>
          </a:ln>
        </p:spPr>
        <p:txBody>
          <a:bodyPr wrap="non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党课的形式</a:t>
            </a:r>
          </a:p>
        </p:txBody>
      </p:sp>
      <p:sp>
        <p:nvSpPr>
          <p:cNvPr id="12" name="矩形 11"/>
          <p:cNvSpPr/>
          <p:nvPr/>
        </p:nvSpPr>
        <p:spPr>
          <a:xfrm>
            <a:off x="689115" y="2444524"/>
            <a:ext cx="10906539" cy="628762"/>
          </a:xfrm>
          <a:prstGeom prst="rect">
            <a:avLst/>
          </a:prstGeom>
        </p:spPr>
        <p:txBody>
          <a:bodyPr wrap="square">
            <a:spAutoFit/>
          </a:bodyPr>
          <a:lstStyle/>
          <a:p>
            <a:pPr marL="0" marR="0" lvl="0" indent="0" algn="ctr" defTabSz="914400" rtl="0" eaLnBrk="1" fontAlgn="auto" latinLnBrk="0" hangingPunct="1">
              <a:lnSpc>
                <a:spcPts val="22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讲党课，主要是课堂讲授。所以，要使党课教育取得好的效果，主要精力应该放在如何改进课堂讲授上，</a:t>
            </a:r>
            <a:endParaRPr kumimoji="0" lang="en-US" altLang="zh-CN" sz="14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ts val="22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不断提高课堂讲授的艺术水平和质量。除了课堂讲授这一主要形式外，可以采取以下几种不同的形式：</a:t>
            </a:r>
          </a:p>
        </p:txBody>
      </p:sp>
      <p:sp>
        <p:nvSpPr>
          <p:cNvPr id="13" name="矩形 12"/>
          <p:cNvSpPr/>
          <p:nvPr/>
        </p:nvSpPr>
        <p:spPr>
          <a:xfrm>
            <a:off x="821635" y="3707295"/>
            <a:ext cx="2491409" cy="2640496"/>
          </a:xfrm>
          <a:prstGeom prst="rect">
            <a:avLst/>
          </a:prstGeom>
          <a:solidFill>
            <a:schemeClr val="bg1"/>
          </a:solidFill>
          <a:ln w="2857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矩形 13"/>
          <p:cNvSpPr/>
          <p:nvPr/>
        </p:nvSpPr>
        <p:spPr>
          <a:xfrm>
            <a:off x="3540539" y="3707295"/>
            <a:ext cx="2491409" cy="2640496"/>
          </a:xfrm>
          <a:prstGeom prst="rect">
            <a:avLst/>
          </a:prstGeom>
          <a:solidFill>
            <a:schemeClr val="bg1"/>
          </a:solidFill>
          <a:ln w="2857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矩形 14"/>
          <p:cNvSpPr/>
          <p:nvPr/>
        </p:nvSpPr>
        <p:spPr>
          <a:xfrm>
            <a:off x="6259443" y="3707295"/>
            <a:ext cx="2491409" cy="2640496"/>
          </a:xfrm>
          <a:prstGeom prst="rect">
            <a:avLst/>
          </a:prstGeom>
          <a:solidFill>
            <a:schemeClr val="bg1"/>
          </a:solidFill>
          <a:ln w="2857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矩形 15"/>
          <p:cNvSpPr/>
          <p:nvPr/>
        </p:nvSpPr>
        <p:spPr>
          <a:xfrm>
            <a:off x="8978346" y="3707295"/>
            <a:ext cx="2491409" cy="2640496"/>
          </a:xfrm>
          <a:prstGeom prst="rect">
            <a:avLst/>
          </a:prstGeom>
          <a:solidFill>
            <a:schemeClr val="bg1"/>
          </a:solidFill>
          <a:ln w="2857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矩形 16"/>
          <p:cNvSpPr/>
          <p:nvPr/>
        </p:nvSpPr>
        <p:spPr>
          <a:xfrm>
            <a:off x="1007165" y="4168601"/>
            <a:ext cx="2239618" cy="203132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党课与电化教育相结合。在党课教育中，配合电化教育手段，将党的历史和党的建设方面的先进典型录制成党课教材进行播放，可以加深党课教育的效果。</a:t>
            </a:r>
          </a:p>
        </p:txBody>
      </p:sp>
      <p:sp>
        <p:nvSpPr>
          <p:cNvPr id="18" name="矩形 17"/>
          <p:cNvSpPr/>
          <p:nvPr/>
        </p:nvSpPr>
        <p:spPr>
          <a:xfrm>
            <a:off x="3684106" y="4168601"/>
            <a:ext cx="2358886" cy="203132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党课与知识测验相结合。在党课教育中，如果能够很好地利用知识测验这一形式，可以促进大家对听课的重视和学习的积极性。知识测验的形式可以灵活多样。</a:t>
            </a:r>
            <a:endPar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6347791" y="4168601"/>
            <a:ext cx="2451653" cy="1866280"/>
          </a:xfrm>
          <a:prstGeom prst="rect">
            <a:avLst/>
          </a:prstGeom>
        </p:spPr>
        <p:txBody>
          <a:bodyPr wrap="square">
            <a:spAutoFit/>
          </a:bodyPr>
          <a:lstStyle/>
          <a:p>
            <a:pPr marL="0" marR="0" lvl="0" indent="0" algn="l" defTabSz="914400" rtl="0" eaLnBrk="1" fontAlgn="auto" latinLnBrk="0" hangingPunct="1">
              <a:lnSpc>
                <a:spcPts val="2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党课与典型报告相结合。有时根据党课内容，可以请先进党组织和先进党员作典型报告。这样做，不仅改进了党课形式，而且大家容易接受、信服，效果比课堂列举一堆典型事例要好。</a:t>
            </a:r>
          </a:p>
        </p:txBody>
      </p:sp>
      <p:sp>
        <p:nvSpPr>
          <p:cNvPr id="2" name="矩形 1"/>
          <p:cNvSpPr/>
          <p:nvPr/>
        </p:nvSpPr>
        <p:spPr>
          <a:xfrm>
            <a:off x="9173889" y="4168601"/>
            <a:ext cx="2302496" cy="1977464"/>
          </a:xfrm>
          <a:prstGeom prst="rect">
            <a:avLst/>
          </a:prstGeom>
        </p:spPr>
        <p:txBody>
          <a:bodyPr wrap="square">
            <a:spAutoFit/>
          </a:bodyPr>
          <a:lstStyle/>
          <a:p>
            <a:pPr marL="0" marR="0" lvl="0" indent="0" algn="l" defTabSz="914400" rtl="0" eaLnBrk="1" fontAlgn="auto" latinLnBrk="0" hangingPunct="1">
              <a:lnSpc>
                <a:spcPts val="21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党课与对话交流相结合。开展对话，一定要针对具体工作中有普遍性、倾向性的热点难点问题来进行，可以是党员领导干部和普通党员的对话，也可以是先进典型之间的经验交流。</a:t>
            </a:r>
          </a:p>
        </p:txBody>
      </p:sp>
      <p:sp>
        <p:nvSpPr>
          <p:cNvPr id="20" name="椭圆 19"/>
          <p:cNvSpPr/>
          <p:nvPr/>
        </p:nvSpPr>
        <p:spPr>
          <a:xfrm>
            <a:off x="1669775" y="3339480"/>
            <a:ext cx="728870" cy="742122"/>
          </a:xfrm>
          <a:prstGeom prst="ellipse">
            <a:avLst/>
          </a:prstGeom>
          <a:solidFill>
            <a:srgbClr val="CC0000"/>
          </a:solidFill>
          <a:ln>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Segoe UI Light" panose="020B0502040204020203" pitchFamily="34" charset="0"/>
                <a:ea typeface="宋体" panose="02010600030101010101" pitchFamily="2" charset="-122"/>
                <a:cs typeface="Segoe UI Light" panose="020B0502040204020203" pitchFamily="34" charset="0"/>
              </a:rPr>
              <a:t>1</a:t>
            </a:r>
            <a:endParaRPr kumimoji="0" lang="zh-CN" altLang="en-US" sz="2800" b="0" i="0" u="none" strike="noStrike" kern="1200" cap="none" spc="0" normalizeH="0" baseline="0" noProof="0" dirty="0">
              <a:ln>
                <a:noFill/>
              </a:ln>
              <a:solidFill>
                <a:prstClr val="white"/>
              </a:solidFill>
              <a:effectLst/>
              <a:uLnTx/>
              <a:uFillTx/>
              <a:latin typeface="Segoe UI Light" panose="020B0502040204020203" pitchFamily="34" charset="0"/>
              <a:ea typeface="宋体" panose="02010600030101010101" pitchFamily="2" charset="-122"/>
              <a:cs typeface="Segoe UI Light" panose="020B0502040204020203" pitchFamily="34" charset="0"/>
            </a:endParaRPr>
          </a:p>
        </p:txBody>
      </p:sp>
      <p:sp>
        <p:nvSpPr>
          <p:cNvPr id="21" name="椭圆 20"/>
          <p:cNvSpPr/>
          <p:nvPr/>
        </p:nvSpPr>
        <p:spPr>
          <a:xfrm>
            <a:off x="9866245" y="3339480"/>
            <a:ext cx="728870" cy="742122"/>
          </a:xfrm>
          <a:prstGeom prst="ellipse">
            <a:avLst/>
          </a:prstGeom>
          <a:solidFill>
            <a:srgbClr val="CC0000"/>
          </a:solidFill>
          <a:ln>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Segoe UI Light" panose="020B0502040204020203" pitchFamily="34" charset="0"/>
                <a:ea typeface="宋体" panose="02010600030101010101" pitchFamily="2" charset="-122"/>
                <a:cs typeface="Segoe UI Light" panose="020B0502040204020203" pitchFamily="34" charset="0"/>
              </a:rPr>
              <a:t>4</a:t>
            </a:r>
            <a:endParaRPr kumimoji="0" lang="zh-CN" altLang="en-US" sz="2800" b="0" i="0" u="none" strike="noStrike" kern="1200" cap="none" spc="0" normalizeH="0" baseline="0" noProof="0" dirty="0">
              <a:ln>
                <a:noFill/>
              </a:ln>
              <a:solidFill>
                <a:prstClr val="white"/>
              </a:solidFill>
              <a:effectLst/>
              <a:uLnTx/>
              <a:uFillTx/>
              <a:latin typeface="Segoe UI Light" panose="020B0502040204020203" pitchFamily="34" charset="0"/>
              <a:ea typeface="宋体" panose="02010600030101010101" pitchFamily="2" charset="-122"/>
              <a:cs typeface="Segoe UI Light" panose="020B0502040204020203" pitchFamily="34" charset="0"/>
            </a:endParaRPr>
          </a:p>
        </p:txBody>
      </p:sp>
      <p:sp>
        <p:nvSpPr>
          <p:cNvPr id="22" name="椭圆 21"/>
          <p:cNvSpPr/>
          <p:nvPr/>
        </p:nvSpPr>
        <p:spPr>
          <a:xfrm>
            <a:off x="7142923" y="3339480"/>
            <a:ext cx="728870" cy="742122"/>
          </a:xfrm>
          <a:prstGeom prst="ellipse">
            <a:avLst/>
          </a:prstGeom>
          <a:solidFill>
            <a:srgbClr val="CC0000"/>
          </a:solidFill>
          <a:ln>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Segoe UI Light" panose="020B0502040204020203" pitchFamily="34" charset="0"/>
                <a:ea typeface="宋体" panose="02010600030101010101" pitchFamily="2" charset="-122"/>
                <a:cs typeface="Segoe UI Light" panose="020B0502040204020203" pitchFamily="34" charset="0"/>
              </a:rPr>
              <a:t>3</a:t>
            </a:r>
            <a:endParaRPr kumimoji="0" lang="zh-CN" altLang="en-US" sz="2800" b="0" i="0" u="none" strike="noStrike" kern="1200" cap="none" spc="0" normalizeH="0" baseline="0" noProof="0" dirty="0">
              <a:ln>
                <a:noFill/>
              </a:ln>
              <a:solidFill>
                <a:prstClr val="white"/>
              </a:solidFill>
              <a:effectLst/>
              <a:uLnTx/>
              <a:uFillTx/>
              <a:latin typeface="Segoe UI Light" panose="020B0502040204020203" pitchFamily="34" charset="0"/>
              <a:ea typeface="宋体" panose="02010600030101010101" pitchFamily="2" charset="-122"/>
              <a:cs typeface="Segoe UI Light" panose="020B0502040204020203" pitchFamily="34" charset="0"/>
            </a:endParaRPr>
          </a:p>
        </p:txBody>
      </p:sp>
      <p:sp>
        <p:nvSpPr>
          <p:cNvPr id="23" name="椭圆 22"/>
          <p:cNvSpPr/>
          <p:nvPr/>
        </p:nvSpPr>
        <p:spPr>
          <a:xfrm>
            <a:off x="4379845" y="3339480"/>
            <a:ext cx="728870" cy="742122"/>
          </a:xfrm>
          <a:prstGeom prst="ellipse">
            <a:avLst/>
          </a:prstGeom>
          <a:solidFill>
            <a:srgbClr val="CC0000"/>
          </a:solidFill>
          <a:ln>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Segoe UI Light" panose="020B0502040204020203" pitchFamily="34" charset="0"/>
                <a:ea typeface="宋体" panose="02010600030101010101" pitchFamily="2" charset="-122"/>
                <a:cs typeface="Segoe UI Light" panose="020B0502040204020203" pitchFamily="34" charset="0"/>
              </a:rPr>
              <a:t>2</a:t>
            </a:r>
            <a:endParaRPr kumimoji="0" lang="zh-CN" altLang="en-US" sz="2800" b="0" i="0" u="none" strike="noStrike" kern="1200" cap="none" spc="0" normalizeH="0" baseline="0" noProof="0" dirty="0">
              <a:ln>
                <a:noFill/>
              </a:ln>
              <a:solidFill>
                <a:prstClr val="white"/>
              </a:solidFill>
              <a:effectLst/>
              <a:uLnTx/>
              <a:uFillTx/>
              <a:latin typeface="Segoe UI Light" panose="020B0502040204020203" pitchFamily="34" charset="0"/>
              <a:ea typeface="宋体" panose="02010600030101010101" pitchFamily="2" charset="-122"/>
              <a:cs typeface="Segoe UI Light" panose="020B0502040204020203" pitchFamily="34" charset="0"/>
            </a:endParaRPr>
          </a:p>
        </p:txBody>
      </p:sp>
    </p:spTree>
    <p:extLst>
      <p:ext uri="{BB962C8B-B14F-4D97-AF65-F5344CB8AC3E}">
        <p14:creationId xmlns:p14="http://schemas.microsoft.com/office/powerpoint/2010/main" xmlns="" val="2980016478"/>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2303" y="315604"/>
            <a:ext cx="3057247"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三、组织生活会</a:t>
            </a:r>
          </a:p>
        </p:txBody>
      </p:sp>
      <p:sp>
        <p:nvSpPr>
          <p:cNvPr id="4" name="等腰三角形 3"/>
          <p:cNvSpPr/>
          <p:nvPr/>
        </p:nvSpPr>
        <p:spPr>
          <a:xfrm rot="5400000">
            <a:off x="-192157" y="516835"/>
            <a:ext cx="649357" cy="265043"/>
          </a:xfrm>
          <a:prstGeom prst="triangl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 name="矩形 5"/>
          <p:cNvSpPr/>
          <p:nvPr/>
        </p:nvSpPr>
        <p:spPr>
          <a:xfrm>
            <a:off x="1311966" y="953004"/>
            <a:ext cx="9369286" cy="657359"/>
          </a:xfrm>
          <a:prstGeom prst="rect">
            <a:avLst/>
          </a:prstGeom>
        </p:spPr>
        <p:txBody>
          <a:bodyPr wrap="square">
            <a:spAutoFit/>
          </a:bodyPr>
          <a:lstStyle/>
          <a:p>
            <a:pPr marL="0" marR="0" lvl="0" indent="0" algn="l" defTabSz="914400" rtl="0" eaLnBrk="1" fontAlgn="auto" latinLnBrk="0" hangingPunct="1">
              <a:lnSpc>
                <a:spcPts val="23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组织生活会是党支部或党小组以交流思想、总结经验教训、开展批评与自我批评为中心内容的组织生活制度。党支部（党小组）组织生活会一般每季度或半年召开一次。</a:t>
            </a:r>
          </a:p>
        </p:txBody>
      </p:sp>
      <p:sp>
        <p:nvSpPr>
          <p:cNvPr id="7" name="六边形 6"/>
          <p:cNvSpPr/>
          <p:nvPr/>
        </p:nvSpPr>
        <p:spPr>
          <a:xfrm>
            <a:off x="4847052" y="1879359"/>
            <a:ext cx="2570922" cy="506031"/>
          </a:xfrm>
          <a:prstGeom prst="hexagon">
            <a:avLst/>
          </a:prstGeom>
          <a:solidFill>
            <a:srgbClr val="CC0000"/>
          </a:solidFill>
        </p:spPr>
        <p:txBody>
          <a:bodyPr wrap="non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a:t>
            </a: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一</a:t>
            </a:r>
            <a:r>
              <a:rPr kumimoji="0" lang="en-US" altLang="zh-CN"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 </a:t>
            </a: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基本内容</a:t>
            </a:r>
          </a:p>
        </p:txBody>
      </p:sp>
      <p:sp>
        <p:nvSpPr>
          <p:cNvPr id="8" name="圆角矩形 7"/>
          <p:cNvSpPr/>
          <p:nvPr/>
        </p:nvSpPr>
        <p:spPr>
          <a:xfrm>
            <a:off x="1113183" y="2597425"/>
            <a:ext cx="2226365" cy="1417983"/>
          </a:xfrm>
          <a:prstGeom prst="roundRect">
            <a:avLst/>
          </a:prstGeom>
          <a:solidFill>
            <a:schemeClr val="bg1">
              <a:lumMod val="95000"/>
            </a:schemeClr>
          </a:solidFill>
          <a:ln w="2857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600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检查学习党的基本理论，不断地进行思想修养和思想改造的情况。</a:t>
            </a:r>
          </a:p>
        </p:txBody>
      </p:sp>
      <p:sp>
        <p:nvSpPr>
          <p:cNvPr id="9" name="圆角矩形 8"/>
          <p:cNvSpPr/>
          <p:nvPr/>
        </p:nvSpPr>
        <p:spPr>
          <a:xfrm>
            <a:off x="3633305" y="2597425"/>
            <a:ext cx="2226365" cy="1417983"/>
          </a:xfrm>
          <a:prstGeom prst="roundRect">
            <a:avLst/>
          </a:prstGeom>
          <a:solidFill>
            <a:schemeClr val="bg1">
              <a:lumMod val="95000"/>
            </a:schemeClr>
          </a:solidFill>
          <a:ln w="2857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600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检查贯彻执行党的路线、方针、政策和上级党组织的决议情况。</a:t>
            </a:r>
          </a:p>
        </p:txBody>
      </p:sp>
      <p:sp>
        <p:nvSpPr>
          <p:cNvPr id="10" name="圆角矩形 9"/>
          <p:cNvSpPr/>
          <p:nvPr/>
        </p:nvSpPr>
        <p:spPr>
          <a:xfrm>
            <a:off x="6153427" y="2597425"/>
            <a:ext cx="2226365" cy="1417983"/>
          </a:xfrm>
          <a:prstGeom prst="roundRect">
            <a:avLst/>
          </a:prstGeom>
          <a:solidFill>
            <a:schemeClr val="bg1">
              <a:lumMod val="95000"/>
            </a:schemeClr>
          </a:solidFill>
          <a:ln w="2857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600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检查完成党组织交给的任务，履行党员义务的情况。</a:t>
            </a:r>
          </a:p>
        </p:txBody>
      </p:sp>
      <p:sp>
        <p:nvSpPr>
          <p:cNvPr id="11" name="圆角矩形 10"/>
          <p:cNvSpPr/>
          <p:nvPr/>
        </p:nvSpPr>
        <p:spPr>
          <a:xfrm>
            <a:off x="8673548" y="2597425"/>
            <a:ext cx="2226365" cy="1417983"/>
          </a:xfrm>
          <a:prstGeom prst="roundRect">
            <a:avLst/>
          </a:prstGeom>
          <a:solidFill>
            <a:schemeClr val="bg1">
              <a:lumMod val="95000"/>
            </a:schemeClr>
          </a:solidFill>
          <a:ln w="2857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600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检查在关键时刻经受考验的情况。</a:t>
            </a:r>
            <a:endPar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圆角矩形 11"/>
          <p:cNvSpPr/>
          <p:nvPr/>
        </p:nvSpPr>
        <p:spPr>
          <a:xfrm>
            <a:off x="1119809" y="4167807"/>
            <a:ext cx="2226365" cy="2007706"/>
          </a:xfrm>
          <a:prstGeom prst="roundRect">
            <a:avLst/>
          </a:prstGeom>
          <a:solidFill>
            <a:schemeClr val="bg1">
              <a:lumMod val="95000"/>
            </a:schemeClr>
          </a:solidFill>
          <a:ln w="2857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600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检查在平时工作、学习、生活中处理国家、集体、个人三者利益，服从党和人民利益、服从整体利益的情况。</a:t>
            </a:r>
          </a:p>
        </p:txBody>
      </p:sp>
      <p:sp>
        <p:nvSpPr>
          <p:cNvPr id="13" name="圆角矩形 12"/>
          <p:cNvSpPr/>
          <p:nvPr/>
        </p:nvSpPr>
        <p:spPr>
          <a:xfrm>
            <a:off x="3639931" y="4167807"/>
            <a:ext cx="2226365" cy="2007706"/>
          </a:xfrm>
          <a:prstGeom prst="roundRect">
            <a:avLst/>
          </a:prstGeom>
          <a:solidFill>
            <a:schemeClr val="bg1">
              <a:lumMod val="95000"/>
            </a:schemeClr>
          </a:solidFill>
          <a:ln w="2857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600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检查遵守党的纪律、遵纪守法的情况。</a:t>
            </a:r>
          </a:p>
        </p:txBody>
      </p:sp>
      <p:sp>
        <p:nvSpPr>
          <p:cNvPr id="14" name="圆角矩形 13"/>
          <p:cNvSpPr/>
          <p:nvPr/>
        </p:nvSpPr>
        <p:spPr>
          <a:xfrm>
            <a:off x="6160053" y="4167807"/>
            <a:ext cx="2226365" cy="2007706"/>
          </a:xfrm>
          <a:prstGeom prst="roundRect">
            <a:avLst/>
          </a:prstGeom>
          <a:solidFill>
            <a:schemeClr val="bg1">
              <a:lumMod val="95000"/>
            </a:schemeClr>
          </a:solidFill>
          <a:ln w="2857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600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检查深入实际、联系群众、做群众思想工作的情况。</a:t>
            </a:r>
          </a:p>
        </p:txBody>
      </p:sp>
      <p:sp>
        <p:nvSpPr>
          <p:cNvPr id="15" name="圆角矩形 14"/>
          <p:cNvSpPr/>
          <p:nvPr/>
        </p:nvSpPr>
        <p:spPr>
          <a:xfrm>
            <a:off x="8680174" y="4167807"/>
            <a:ext cx="2226365" cy="2007706"/>
          </a:xfrm>
          <a:prstGeom prst="roundRect">
            <a:avLst/>
          </a:prstGeom>
          <a:solidFill>
            <a:schemeClr val="bg1">
              <a:lumMod val="95000"/>
            </a:schemeClr>
          </a:solidFill>
          <a:ln w="2857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600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检查艰苦奋斗、廉洁奉公、全心全意为人民服务的情况。</a:t>
            </a:r>
          </a:p>
        </p:txBody>
      </p:sp>
    </p:spTree>
    <p:extLst>
      <p:ext uri="{BB962C8B-B14F-4D97-AF65-F5344CB8AC3E}">
        <p14:creationId xmlns:p14="http://schemas.microsoft.com/office/powerpoint/2010/main" xmlns="" val="1773028792"/>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976730" y="4327342"/>
            <a:ext cx="5181599" cy="1940935"/>
          </a:xfrm>
          <a:prstGeom prst="rect">
            <a:avLst/>
          </a:prstGeom>
          <a:solidFill>
            <a:schemeClr val="bg1">
              <a:lumMod val="95000"/>
            </a:schemeClr>
          </a:solidFill>
          <a:ln>
            <a:solidFill>
              <a:srgbClr val="CC0000"/>
            </a:solidFill>
          </a:ln>
        </p:spPr>
        <p:txBody>
          <a:bodyPr wrap="square" anchor="ctr">
            <a:noAutofit/>
          </a:bodyPr>
          <a:lstStyle/>
          <a:p>
            <a:pPr marL="0" marR="0" lvl="0" indent="0" algn="l" defTabSz="914400" rtl="0" eaLnBrk="1" fontAlgn="auto" latinLnBrk="0" hangingPunct="1">
              <a:lnSpc>
                <a:spcPts val="23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5</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对问题比较多的党员，采取重点剖析的方法。实际上，有问题的党员能否认真检查问题，大家能否对他进行认真负责的批评，是组织生活会能否开好的关键。对这些党员，一定要重点地帮助，重点地进行评议，并组织党员剖析产生问题的原因。然后，大家对照自己，吸取教训。这样既能解决重点党员的问题，同时也教育了大家。</a:t>
            </a:r>
          </a:p>
        </p:txBody>
      </p:sp>
      <p:sp>
        <p:nvSpPr>
          <p:cNvPr id="4" name="矩形 3"/>
          <p:cNvSpPr/>
          <p:nvPr/>
        </p:nvSpPr>
        <p:spPr>
          <a:xfrm>
            <a:off x="482303" y="315604"/>
            <a:ext cx="3057247"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三、组织生活会</a:t>
            </a:r>
          </a:p>
        </p:txBody>
      </p:sp>
      <p:sp>
        <p:nvSpPr>
          <p:cNvPr id="6" name="等腰三角形 5"/>
          <p:cNvSpPr/>
          <p:nvPr/>
        </p:nvSpPr>
        <p:spPr>
          <a:xfrm rot="5400000">
            <a:off x="-192157" y="516835"/>
            <a:ext cx="649357" cy="265043"/>
          </a:xfrm>
          <a:prstGeom prst="triangl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六边形 6"/>
          <p:cNvSpPr/>
          <p:nvPr/>
        </p:nvSpPr>
        <p:spPr>
          <a:xfrm>
            <a:off x="4847052" y="1084228"/>
            <a:ext cx="2570922" cy="506031"/>
          </a:xfrm>
          <a:prstGeom prst="hexagon">
            <a:avLst/>
          </a:prstGeom>
          <a:solidFill>
            <a:srgbClr val="CC0000"/>
          </a:solidFill>
        </p:spPr>
        <p:txBody>
          <a:bodyPr wrap="none"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（二）注意事项</a:t>
            </a:r>
          </a:p>
        </p:txBody>
      </p:sp>
      <p:sp>
        <p:nvSpPr>
          <p:cNvPr id="3" name="矩形 2"/>
          <p:cNvSpPr/>
          <p:nvPr/>
        </p:nvSpPr>
        <p:spPr>
          <a:xfrm>
            <a:off x="1258956" y="1901183"/>
            <a:ext cx="3313043" cy="2269081"/>
          </a:xfrm>
          <a:prstGeom prst="rect">
            <a:avLst/>
          </a:prstGeom>
          <a:ln>
            <a:solidFill>
              <a:srgbClr val="CC0000"/>
            </a:solidFill>
          </a:ln>
        </p:spPr>
        <p:txBody>
          <a:bodyPr wrap="square" anchor="ctr">
            <a:noAutofit/>
          </a:bodyPr>
          <a:lstStyle/>
          <a:p>
            <a:pPr marL="0" marR="0" lvl="0" indent="0" algn="l" defTabSz="914400" rtl="0" eaLnBrk="1" fontAlgn="auto" latinLnBrk="0" hangingPunct="1">
              <a:lnSpc>
                <a:spcPts val="23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1</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要引导党员联系思想实际，认真检查自己的工作、学习情况，检查执行党的路线、方针、政策及支部决议的情况，检查发挥党员先锋模范作用的情况。注意不要把组织生活会开成不联系思想实际而泛泛谈工作的“工作汇报会”。</a:t>
            </a:r>
          </a:p>
        </p:txBody>
      </p:sp>
      <p:sp>
        <p:nvSpPr>
          <p:cNvPr id="8" name="矩形 7"/>
          <p:cNvSpPr/>
          <p:nvPr/>
        </p:nvSpPr>
        <p:spPr>
          <a:xfrm>
            <a:off x="4671391" y="1901183"/>
            <a:ext cx="3445565" cy="2269081"/>
          </a:xfrm>
          <a:prstGeom prst="rect">
            <a:avLst/>
          </a:prstGeom>
          <a:ln>
            <a:solidFill>
              <a:srgbClr val="CC0000"/>
            </a:solidFill>
          </a:ln>
        </p:spPr>
        <p:txBody>
          <a:bodyPr wrap="square" anchor="ctr">
            <a:noAutofit/>
          </a:bodyPr>
          <a:lstStyle/>
          <a:p>
            <a:pPr marL="0" marR="0" lvl="0" indent="0" algn="l" defTabSz="914400" rtl="0" eaLnBrk="1" fontAlgn="auto" latinLnBrk="0" hangingPunct="1">
              <a:lnSpc>
                <a:spcPts val="23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2</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选好第一个发言和第一个提批评意见的人。党支部书记（党小组长）应有意地提示让那些敢于解剖自己的同志首先发言，让敢于开展批评同志第一个对其进行批评。这样有利于创造一个严肃认真的气氛。一般来讲，应让领导带头，这样才有感染力。</a:t>
            </a:r>
          </a:p>
        </p:txBody>
      </p:sp>
      <p:sp>
        <p:nvSpPr>
          <p:cNvPr id="9" name="矩形 8"/>
          <p:cNvSpPr/>
          <p:nvPr/>
        </p:nvSpPr>
        <p:spPr>
          <a:xfrm>
            <a:off x="8229600" y="1901183"/>
            <a:ext cx="2915476" cy="2268000"/>
          </a:xfrm>
          <a:prstGeom prst="rect">
            <a:avLst/>
          </a:prstGeom>
          <a:ln>
            <a:solidFill>
              <a:srgbClr val="CC0000"/>
            </a:solidFill>
          </a:ln>
        </p:spPr>
        <p:txBody>
          <a:bodyPr wrap="square" anchor="ctr">
            <a:noAutofit/>
          </a:bodyPr>
          <a:lstStyle/>
          <a:p>
            <a:pPr marL="0" marR="0" lvl="0" indent="0" algn="l" defTabSz="914400" rtl="0" eaLnBrk="1" fontAlgn="auto" latinLnBrk="0" hangingPunct="1">
              <a:lnSpc>
                <a:spcPts val="23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3</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、在组织生活会上，每个党员在作完自我批评之后，要发动大家帮助他画个像。即这个党员到底怎么样，优点是什么，缺点是什么，要客观地、全面地指出来，使大家的意见真正符合本人的实际。</a:t>
            </a:r>
          </a:p>
        </p:txBody>
      </p:sp>
      <p:sp>
        <p:nvSpPr>
          <p:cNvPr id="10" name="矩形 9"/>
          <p:cNvSpPr/>
          <p:nvPr/>
        </p:nvSpPr>
        <p:spPr>
          <a:xfrm>
            <a:off x="1258957" y="4327343"/>
            <a:ext cx="4611756" cy="1962556"/>
          </a:xfrm>
          <a:prstGeom prst="rect">
            <a:avLst/>
          </a:prstGeom>
          <a:solidFill>
            <a:schemeClr val="bg1">
              <a:lumMod val="95000"/>
            </a:schemeClr>
          </a:solidFill>
          <a:ln>
            <a:solidFill>
              <a:srgbClr val="CC0000"/>
            </a:solidFill>
          </a:ln>
        </p:spPr>
        <p:txBody>
          <a:bodyPr wrap="square" anchor="ctr">
            <a:noAutofit/>
          </a:bodyPr>
          <a:lstStyle/>
          <a:p>
            <a:pPr marL="0" marR="0" lvl="0" indent="0" algn="l" defTabSz="914400" rtl="0" eaLnBrk="1" fontAlgn="auto" latinLnBrk="0" hangingPunct="1">
              <a:lnSpc>
                <a:spcPts val="23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4</a:t>
            </a:r>
            <a:r>
              <a:rPr kumimoji="0" lang="zh-CN" altLang="en-US"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、按照“惩前毖后，治病救人”的方针，摆事实，讲道理，既要弄清问题，又要团结同志。不能采取“事不关己，高高挂起”的自由主义态度。防止把组织生活会开成单纯的“自我小结会”。</a:t>
            </a:r>
          </a:p>
        </p:txBody>
      </p:sp>
    </p:spTree>
    <p:extLst>
      <p:ext uri="{BB962C8B-B14F-4D97-AF65-F5344CB8AC3E}">
        <p14:creationId xmlns:p14="http://schemas.microsoft.com/office/powerpoint/2010/main" xmlns="" val="1098147991"/>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82303" y="315604"/>
            <a:ext cx="3057247"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四、民主生活会</a:t>
            </a:r>
          </a:p>
        </p:txBody>
      </p:sp>
      <p:sp>
        <p:nvSpPr>
          <p:cNvPr id="6" name="等腰三角形 5"/>
          <p:cNvSpPr/>
          <p:nvPr/>
        </p:nvSpPr>
        <p:spPr>
          <a:xfrm rot="5400000">
            <a:off x="-192157" y="516835"/>
            <a:ext cx="649357" cy="265043"/>
          </a:xfrm>
          <a:prstGeom prst="triangl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 name="矩形 2"/>
          <p:cNvSpPr/>
          <p:nvPr/>
        </p:nvSpPr>
        <p:spPr>
          <a:xfrm>
            <a:off x="1038743" y="1430589"/>
            <a:ext cx="10187540" cy="1438855"/>
          </a:xfrm>
          <a:prstGeom prst="rect">
            <a:avLst/>
          </a:prstGeom>
        </p:spPr>
        <p:txBody>
          <a:bodyPr wrap="square">
            <a:spAutoFit/>
          </a:bodyPr>
          <a:lstStyle/>
          <a:p>
            <a:pPr marL="0" marR="0" lvl="0" indent="540000" algn="l" defTabSz="914400" rtl="0" eaLnBrk="1" fontAlgn="auto" latinLnBrk="0" hangingPunct="1">
              <a:lnSpc>
                <a:spcPts val="35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党支部委员民主生活会，主要是指党支部书记和委员，除了参加党支部（党小组）组织生活会之外，还必须参加以检查贯彻执行党的路线、方针、政策、决议和</a:t>
            </a:r>
            <a:r>
              <a:rPr kumimoji="0" lang="en-US" altLang="zh-CN" sz="24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a:t>
            </a:r>
            <a:r>
              <a:rPr kumimoji="0" lang="zh-CN" altLang="en-US" sz="24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关于党内政治生活的若干准则</a:t>
            </a:r>
            <a:r>
              <a:rPr kumimoji="0" lang="en-US" altLang="zh-CN" sz="24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a:t>
            </a:r>
            <a:r>
              <a:rPr kumimoji="0" lang="zh-CN" altLang="en-US" sz="24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情况为主要内容的会议。</a:t>
            </a:r>
          </a:p>
        </p:txBody>
      </p:sp>
      <p:sp>
        <p:nvSpPr>
          <p:cNvPr id="2" name="矩形 1"/>
          <p:cNvSpPr/>
          <p:nvPr/>
        </p:nvSpPr>
        <p:spPr>
          <a:xfrm>
            <a:off x="1481000" y="3392488"/>
            <a:ext cx="9303025" cy="2536400"/>
          </a:xfrm>
          <a:prstGeom prst="rect">
            <a:avLst/>
          </a:prstGeom>
        </p:spPr>
        <p:txBody>
          <a:bodyPr wrap="square">
            <a:spAutoFit/>
          </a:bodyPr>
          <a:lstStyle/>
          <a:p>
            <a:pPr marL="0" marR="0" lvl="0" indent="540000" algn="l" defTabSz="91440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这是因为，支委会“一班人”在工作中接触比较多，互相比较了解，而且他们在思想上、工作上有些不同意见，又不便在党支部（党小组）组织生活会上说，因此，需要支部委员单独召开党的民主生活会，就执行党的方针、政策、决议情况和党支部内的一些重要问题，以及相互间在思想、作风和工作上的问题，交换意见，沟通思想，谈心通气，开展批评与自我批评，互相帮助，互相监督，总结经验，统一思想认识。这样做，有利于端正党风，增强团结，密切党群关系。党支部委员民主生活会，一般每个季度或半年召开一次。</a:t>
            </a:r>
            <a:endPar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cxnSp>
        <p:nvCxnSpPr>
          <p:cNvPr id="8" name="直接连接符 7"/>
          <p:cNvCxnSpPr/>
          <p:nvPr/>
        </p:nvCxnSpPr>
        <p:spPr>
          <a:xfrm flipV="1">
            <a:off x="791887" y="3034748"/>
            <a:ext cx="1068125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871017491"/>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2303" y="315604"/>
            <a:ext cx="3057247"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四、民主生活会</a:t>
            </a:r>
          </a:p>
        </p:txBody>
      </p:sp>
      <p:sp>
        <p:nvSpPr>
          <p:cNvPr id="4" name="等腰三角形 3"/>
          <p:cNvSpPr/>
          <p:nvPr/>
        </p:nvSpPr>
        <p:spPr>
          <a:xfrm rot="5400000">
            <a:off x="-192157" y="516835"/>
            <a:ext cx="649357" cy="265043"/>
          </a:xfrm>
          <a:prstGeom prst="triangl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 name="矩形 1"/>
          <p:cNvSpPr/>
          <p:nvPr/>
        </p:nvSpPr>
        <p:spPr>
          <a:xfrm>
            <a:off x="4399721" y="5104751"/>
            <a:ext cx="6228000" cy="1080000"/>
          </a:xfrm>
          <a:prstGeom prst="rect">
            <a:avLst/>
          </a:prstGeom>
          <a:solidFill>
            <a:srgbClr val="CC0000"/>
          </a:solidFill>
          <a:ln>
            <a:noFill/>
          </a:ln>
        </p:spPr>
        <p:txBody>
          <a:bodyPr anchor="ctr">
            <a:noAutofit/>
          </a:bodyPr>
          <a:lstStyle/>
          <a:p>
            <a:pPr marL="54000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检查上次民主生活会所制定的改进措施的落实情况。看哪些落实了，哪些还没有落实，没落实的原因是什么。对无故不落实的要提出严肃的批评。</a:t>
            </a:r>
          </a:p>
        </p:txBody>
      </p:sp>
      <p:grpSp>
        <p:nvGrpSpPr>
          <p:cNvPr id="8" name="组合 7"/>
          <p:cNvGrpSpPr/>
          <p:nvPr/>
        </p:nvGrpSpPr>
        <p:grpSpPr>
          <a:xfrm>
            <a:off x="1364974" y="2706630"/>
            <a:ext cx="2160000" cy="2160000"/>
            <a:chOff x="1219200" y="2703443"/>
            <a:chExt cx="2160000" cy="2160000"/>
          </a:xfrm>
        </p:grpSpPr>
        <p:sp>
          <p:nvSpPr>
            <p:cNvPr id="7" name="椭圆 6"/>
            <p:cNvSpPr/>
            <p:nvPr/>
          </p:nvSpPr>
          <p:spPr>
            <a:xfrm>
              <a:off x="1219200" y="2703443"/>
              <a:ext cx="2160000" cy="2160000"/>
            </a:xfrm>
            <a:prstGeom prst="ellips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 name="矩形 5"/>
            <p:cNvSpPr/>
            <p:nvPr/>
          </p:nvSpPr>
          <p:spPr>
            <a:xfrm>
              <a:off x="1591314" y="3367514"/>
              <a:ext cx="1415773"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（一）</a:t>
              </a:r>
              <a:endParaRPr kumimoji="0" lang="en-US" altLang="zh-CN"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主要内容</a:t>
              </a:r>
            </a:p>
          </p:txBody>
        </p:sp>
      </p:grpSp>
      <p:sp>
        <p:nvSpPr>
          <p:cNvPr id="9" name="矩形 8"/>
          <p:cNvSpPr/>
          <p:nvPr/>
        </p:nvSpPr>
        <p:spPr>
          <a:xfrm>
            <a:off x="4399721" y="1408830"/>
            <a:ext cx="6228000" cy="1080000"/>
          </a:xfrm>
          <a:prstGeom prst="rect">
            <a:avLst/>
          </a:prstGeom>
          <a:solidFill>
            <a:srgbClr val="CC0000"/>
          </a:solidFill>
          <a:ln>
            <a:noFill/>
          </a:ln>
        </p:spPr>
        <p:txBody>
          <a:bodyPr anchor="ctr">
            <a:noAutofit/>
          </a:bodyPr>
          <a:lstStyle/>
          <a:p>
            <a:pPr marL="54000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紧紧围绕党的路线、方针、政策，密切结合本单位本部门完成生产和工作任务情况，党支部自身建设情况以及党员的思想实际，认真开展批评与自我批评。</a:t>
            </a:r>
            <a:endPar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0" name="矩形 9"/>
          <p:cNvSpPr/>
          <p:nvPr/>
        </p:nvSpPr>
        <p:spPr>
          <a:xfrm>
            <a:off x="4399721" y="2640804"/>
            <a:ext cx="6228000" cy="1080000"/>
          </a:xfrm>
          <a:prstGeom prst="rect">
            <a:avLst/>
          </a:prstGeom>
          <a:solidFill>
            <a:srgbClr val="CC0000"/>
          </a:solidFill>
          <a:ln>
            <a:noFill/>
          </a:ln>
        </p:spPr>
        <p:txBody>
          <a:bodyPr anchor="ctr">
            <a:noAutofit/>
          </a:bodyPr>
          <a:lstStyle/>
          <a:p>
            <a:pPr marL="54000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检查、解决贯彻党的路线、方针、政策，坚持四项基本原则，贯彻民主集中制原则，增强团结，加强集体领导，端正党风，严格党纪，为政清廉，克服官僚主义，转变工作作风，以及关心群众等方面存在的重大问题。</a:t>
            </a:r>
          </a:p>
        </p:txBody>
      </p:sp>
      <p:sp>
        <p:nvSpPr>
          <p:cNvPr id="11" name="矩形 10"/>
          <p:cNvSpPr/>
          <p:nvPr/>
        </p:nvSpPr>
        <p:spPr>
          <a:xfrm>
            <a:off x="4399721" y="3872778"/>
            <a:ext cx="6228000" cy="1080000"/>
          </a:xfrm>
          <a:prstGeom prst="rect">
            <a:avLst/>
          </a:prstGeom>
          <a:solidFill>
            <a:srgbClr val="CC0000"/>
          </a:solidFill>
          <a:ln>
            <a:noFill/>
          </a:ln>
        </p:spPr>
        <p:txBody>
          <a:bodyPr anchor="ctr">
            <a:noAutofit/>
          </a:bodyPr>
          <a:lstStyle/>
          <a:p>
            <a:pPr marL="54000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检查领导班子和个人在重大决策中和执行政策、决议过程中的思想认识、态度和效果，找出存在的问题，明确责任，制定整改措施。</a:t>
            </a:r>
          </a:p>
        </p:txBody>
      </p:sp>
      <p:sp>
        <p:nvSpPr>
          <p:cNvPr id="12" name="椭圆 11"/>
          <p:cNvSpPr/>
          <p:nvPr/>
        </p:nvSpPr>
        <p:spPr>
          <a:xfrm>
            <a:off x="4135821" y="1639614"/>
            <a:ext cx="536028" cy="551793"/>
          </a:xfrm>
          <a:prstGeom prst="ellipse">
            <a:avLst/>
          </a:prstGeom>
          <a:solidFill>
            <a:srgbClr val="CC0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rPr>
              <a:t>1</a:t>
            </a: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a:off x="4135821" y="5355022"/>
            <a:ext cx="536028" cy="551793"/>
          </a:xfrm>
          <a:prstGeom prst="ellipse">
            <a:avLst/>
          </a:prstGeom>
          <a:solidFill>
            <a:srgbClr val="CC0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rPr>
              <a:t>4</a:t>
            </a: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a:off x="4135821" y="4120056"/>
            <a:ext cx="536028" cy="551793"/>
          </a:xfrm>
          <a:prstGeom prst="ellipse">
            <a:avLst/>
          </a:prstGeom>
          <a:solidFill>
            <a:srgbClr val="CC0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rPr>
              <a:t>3</a:t>
            </a: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5" name="椭圆 14"/>
          <p:cNvSpPr/>
          <p:nvPr/>
        </p:nvSpPr>
        <p:spPr>
          <a:xfrm>
            <a:off x="4135821" y="2903759"/>
            <a:ext cx="536028" cy="551793"/>
          </a:xfrm>
          <a:prstGeom prst="ellipse">
            <a:avLst/>
          </a:prstGeom>
          <a:solidFill>
            <a:srgbClr val="CC0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rPr>
              <a:t>2</a:t>
            </a: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1300425317"/>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23085" y="1398092"/>
            <a:ext cx="2160000" cy="2160000"/>
            <a:chOff x="1219200" y="2703443"/>
            <a:chExt cx="2160000" cy="2160000"/>
          </a:xfrm>
        </p:grpSpPr>
        <p:sp>
          <p:nvSpPr>
            <p:cNvPr id="6" name="椭圆 5"/>
            <p:cNvSpPr/>
            <p:nvPr/>
          </p:nvSpPr>
          <p:spPr>
            <a:xfrm>
              <a:off x="1219200" y="2703443"/>
              <a:ext cx="2160000" cy="2160000"/>
            </a:xfrm>
            <a:prstGeom prst="ellips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矩形 6"/>
            <p:cNvSpPr/>
            <p:nvPr/>
          </p:nvSpPr>
          <p:spPr>
            <a:xfrm>
              <a:off x="1591314" y="3367514"/>
              <a:ext cx="1415772"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（二）</a:t>
              </a:r>
              <a:endParaRPr kumimoji="0" lang="en-US" altLang="zh-CN"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注意事项</a:t>
              </a:r>
            </a:p>
          </p:txBody>
        </p:sp>
      </p:grpSp>
      <p:sp>
        <p:nvSpPr>
          <p:cNvPr id="8" name="矩形 7"/>
          <p:cNvSpPr/>
          <p:nvPr/>
        </p:nvSpPr>
        <p:spPr>
          <a:xfrm>
            <a:off x="4399721" y="5104751"/>
            <a:ext cx="6228000" cy="1080000"/>
          </a:xfrm>
          <a:prstGeom prst="rect">
            <a:avLst/>
          </a:prstGeom>
          <a:solidFill>
            <a:srgbClr val="CC0000"/>
          </a:solidFill>
          <a:ln>
            <a:noFill/>
          </a:ln>
        </p:spPr>
        <p:txBody>
          <a:bodyPr anchor="ctr">
            <a:noAutofit/>
          </a:bodyPr>
          <a:lstStyle/>
          <a:p>
            <a:pPr marL="540000" marR="0" lvl="0" indent="0" algn="l" defTabSz="914400" rtl="0" eaLnBrk="1" fontAlgn="auto" latinLnBrk="0" hangingPunct="1">
              <a:lnSpc>
                <a:spcPts val="2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要切实抓好整改工作。对民主生活会上提出的问题，党支部书记与各个委员要认真研究分析，提出解决办法，落实切实可行的整改措施，并进行跟踪检查，否则就失去了召开民主生活会的意义。</a:t>
            </a:r>
          </a:p>
        </p:txBody>
      </p:sp>
      <p:sp>
        <p:nvSpPr>
          <p:cNvPr id="9" name="矩形 8"/>
          <p:cNvSpPr/>
          <p:nvPr/>
        </p:nvSpPr>
        <p:spPr>
          <a:xfrm>
            <a:off x="4399721" y="1408830"/>
            <a:ext cx="6228000" cy="1080000"/>
          </a:xfrm>
          <a:prstGeom prst="rect">
            <a:avLst/>
          </a:prstGeom>
          <a:solidFill>
            <a:srgbClr val="CC0000"/>
          </a:solidFill>
          <a:ln>
            <a:noFill/>
          </a:ln>
        </p:spPr>
        <p:txBody>
          <a:bodyPr anchor="ctr">
            <a:noAutofit/>
          </a:bodyPr>
          <a:lstStyle/>
          <a:p>
            <a:pPr marL="540000" marR="0" lvl="0" indent="0" algn="l" defTabSz="914400" rtl="0" eaLnBrk="1" fontAlgn="auto" latinLnBrk="0" hangingPunct="1">
              <a:lnSpc>
                <a:spcPts val="2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提高支委会“一班人”对民主生活会重要性的认识。民主生活会是党内政治生活的重要内工作，解决相互容，它对反思矛盾，搞好班子内部的沟通、监督和制约，提高依靠自身力量解决矛盾的能力，提高战斗力和凝聚力十分重要。</a:t>
            </a:r>
            <a:endPar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0" name="矩形 9"/>
          <p:cNvSpPr/>
          <p:nvPr/>
        </p:nvSpPr>
        <p:spPr>
          <a:xfrm>
            <a:off x="4399721" y="2640804"/>
            <a:ext cx="6228000" cy="1080000"/>
          </a:xfrm>
          <a:prstGeom prst="rect">
            <a:avLst/>
          </a:prstGeom>
          <a:solidFill>
            <a:srgbClr val="CC0000"/>
          </a:solidFill>
          <a:ln>
            <a:noFill/>
          </a:ln>
        </p:spPr>
        <p:txBody>
          <a:bodyPr anchor="ctr">
            <a:noAutofit/>
          </a:bodyPr>
          <a:lstStyle/>
          <a:p>
            <a:pPr marL="540000" marR="0" lvl="0" indent="0" algn="l" defTabSz="914400" rtl="0" eaLnBrk="1" fontAlgn="auto" latinLnBrk="0" hangingPunct="1">
              <a:lnSpc>
                <a:spcPts val="2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会前要做好准备。确定好主要议题，党支部书记要根据班子中以及各个成员存在的主要问题，经与各成员“碰头”后，拟定民主生活会的内容，每次生活会集中解决一两个主要问题。</a:t>
            </a:r>
          </a:p>
        </p:txBody>
      </p:sp>
      <p:sp>
        <p:nvSpPr>
          <p:cNvPr id="11" name="矩形 10"/>
          <p:cNvSpPr/>
          <p:nvPr/>
        </p:nvSpPr>
        <p:spPr>
          <a:xfrm>
            <a:off x="4399721" y="3872778"/>
            <a:ext cx="6228000" cy="1080000"/>
          </a:xfrm>
          <a:prstGeom prst="rect">
            <a:avLst/>
          </a:prstGeom>
          <a:solidFill>
            <a:srgbClr val="CC0000"/>
          </a:solidFill>
          <a:ln>
            <a:noFill/>
          </a:ln>
        </p:spPr>
        <p:txBody>
          <a:bodyPr anchor="ctr">
            <a:noAutofit/>
          </a:bodyPr>
          <a:lstStyle/>
          <a:p>
            <a:pPr marL="540000" marR="0" lvl="0" indent="0" algn="l" defTabSz="914400" rtl="0" eaLnBrk="1" fontAlgn="auto" latinLnBrk="0" hangingPunct="1">
              <a:lnSpc>
                <a:spcPts val="2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做好开会时的引导工作。党支部书记在主持会议时，要注意创造既严肃认真，又宽松和谐的会议气氛，要特别注意带头作批评和自我批评，这是开好民主生活会的关键。</a:t>
            </a:r>
          </a:p>
        </p:txBody>
      </p:sp>
      <p:sp>
        <p:nvSpPr>
          <p:cNvPr id="12" name="椭圆 11"/>
          <p:cNvSpPr/>
          <p:nvPr/>
        </p:nvSpPr>
        <p:spPr>
          <a:xfrm>
            <a:off x="4135821" y="1639614"/>
            <a:ext cx="536028" cy="551793"/>
          </a:xfrm>
          <a:prstGeom prst="ellipse">
            <a:avLst/>
          </a:prstGeom>
          <a:solidFill>
            <a:srgbClr val="CC0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rPr>
              <a:t>1</a:t>
            </a: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a:off x="4135821" y="5355022"/>
            <a:ext cx="536028" cy="551793"/>
          </a:xfrm>
          <a:prstGeom prst="ellipse">
            <a:avLst/>
          </a:prstGeom>
          <a:solidFill>
            <a:srgbClr val="CC0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rPr>
              <a:t>4</a:t>
            </a: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a:off x="4135821" y="4120056"/>
            <a:ext cx="536028" cy="551793"/>
          </a:xfrm>
          <a:prstGeom prst="ellipse">
            <a:avLst/>
          </a:prstGeom>
          <a:solidFill>
            <a:srgbClr val="CC0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rPr>
              <a:t>3</a:t>
            </a: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5" name="椭圆 14"/>
          <p:cNvSpPr/>
          <p:nvPr/>
        </p:nvSpPr>
        <p:spPr>
          <a:xfrm>
            <a:off x="4135821" y="2903759"/>
            <a:ext cx="536028" cy="551793"/>
          </a:xfrm>
          <a:prstGeom prst="ellipse">
            <a:avLst/>
          </a:prstGeom>
          <a:solidFill>
            <a:srgbClr val="CC0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rPr>
              <a:t>2</a:t>
            </a: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6" name="矩形 15"/>
          <p:cNvSpPr/>
          <p:nvPr/>
        </p:nvSpPr>
        <p:spPr>
          <a:xfrm>
            <a:off x="482303" y="315604"/>
            <a:ext cx="3057247"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四、民主生活会</a:t>
            </a:r>
          </a:p>
        </p:txBody>
      </p:sp>
      <p:sp>
        <p:nvSpPr>
          <p:cNvPr id="17" name="等腰三角形 16"/>
          <p:cNvSpPr/>
          <p:nvPr/>
        </p:nvSpPr>
        <p:spPr>
          <a:xfrm rot="5400000">
            <a:off x="-192157" y="516835"/>
            <a:ext cx="649357" cy="265043"/>
          </a:xfrm>
          <a:prstGeom prst="triangl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 name="矩形 2"/>
          <p:cNvSpPr/>
          <p:nvPr/>
        </p:nvSpPr>
        <p:spPr>
          <a:xfrm>
            <a:off x="809297" y="3724079"/>
            <a:ext cx="3037489" cy="1938992"/>
          </a:xfrm>
          <a:prstGeom prst="rect">
            <a:avLst/>
          </a:prstGeom>
        </p:spPr>
        <p:txBody>
          <a:bodyPr wrap="square">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开好支委会“一班人”的民主生活会，是加强党支部的自身建设，端正党风，继承和发扬党的优良传统，更好地发挥党支部战斗堡垒作用的一个重要环节。</a:t>
            </a:r>
          </a:p>
        </p:txBody>
      </p:sp>
    </p:spTree>
    <p:extLst>
      <p:ext uri="{BB962C8B-B14F-4D97-AF65-F5344CB8AC3E}">
        <p14:creationId xmlns:p14="http://schemas.microsoft.com/office/powerpoint/2010/main" xmlns="" val="3843569535"/>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2303" y="315604"/>
            <a:ext cx="4288353"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五、“双评”工作制度</a:t>
            </a:r>
          </a:p>
        </p:txBody>
      </p:sp>
      <p:sp>
        <p:nvSpPr>
          <p:cNvPr id="4" name="等腰三角形 3"/>
          <p:cNvSpPr/>
          <p:nvPr/>
        </p:nvSpPr>
        <p:spPr>
          <a:xfrm rot="5400000">
            <a:off x="-192157" y="516835"/>
            <a:ext cx="649357" cy="265043"/>
          </a:xfrm>
          <a:prstGeom prst="triangl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 name="矩形 1"/>
          <p:cNvSpPr/>
          <p:nvPr/>
        </p:nvSpPr>
        <p:spPr>
          <a:xfrm>
            <a:off x="1470991" y="3551727"/>
            <a:ext cx="9753600" cy="2785378"/>
          </a:xfrm>
          <a:prstGeom prst="rect">
            <a:avLst/>
          </a:prstGeom>
        </p:spPr>
        <p:txBody>
          <a:bodyPr wrap="square">
            <a:spAutoFit/>
          </a:bodyPr>
          <a:lstStyle/>
          <a:p>
            <a:pPr marL="0" marR="0" lvl="0" indent="457200" algn="l" defTabSz="914400" rtl="0" eaLnBrk="1" fontAlgn="auto" latinLnBrk="0" hangingPunct="1">
              <a:lnSpc>
                <a:spcPts val="35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“双评”即民主评议党员和民主评议党支部。一般每年</a:t>
            </a:r>
            <a:r>
              <a:rPr kumimoji="0" lang="en-US" altLang="zh-CN" sz="24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11</a:t>
            </a:r>
            <a:r>
              <a:rPr kumimoji="0" lang="zh-CN" altLang="en-US" sz="24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月份对此项工作进行安排部署，是在党委领导下，以党支部委单位有计划、有步骤地进行的。</a:t>
            </a:r>
            <a:endParaRPr kumimoji="0" lang="en-US" altLang="zh-CN" sz="24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ts val="35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评议的步骤：一般分为学习教育、自我总结、民主评议和考核鉴定等几个阶段。</a:t>
            </a:r>
            <a:endParaRPr kumimoji="0" lang="en-US" altLang="zh-CN" sz="24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ts val="35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评议的时间：一般以半个月左右时间为宜，时间要相对集中。</a:t>
            </a:r>
            <a:endParaRPr kumimoji="0" lang="zh-CN" altLang="en-US" sz="2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 name="椭圆 5"/>
          <p:cNvSpPr/>
          <p:nvPr/>
        </p:nvSpPr>
        <p:spPr>
          <a:xfrm>
            <a:off x="4571997" y="1470989"/>
            <a:ext cx="1800000" cy="1800000"/>
          </a:xfrm>
          <a:prstGeom prst="ellips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椭圆 6"/>
          <p:cNvSpPr/>
          <p:nvPr/>
        </p:nvSpPr>
        <p:spPr>
          <a:xfrm>
            <a:off x="5890588" y="1470989"/>
            <a:ext cx="1800000" cy="1800000"/>
          </a:xfrm>
          <a:prstGeom prst="ellips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20824668">
            <a:off x="4628530" y="1414667"/>
            <a:ext cx="1653002" cy="1653002"/>
          </a:xfrm>
          <a:prstGeom prst="rect">
            <a:avLst/>
          </a:prstGeom>
        </p:spPr>
      </p:pic>
      <p:pic>
        <p:nvPicPr>
          <p:cNvPr id="9" name="图片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659202">
            <a:off x="6106009" y="1421293"/>
            <a:ext cx="1653002" cy="1653002"/>
          </a:xfrm>
          <a:prstGeom prst="rect">
            <a:avLst/>
          </a:prstGeom>
        </p:spPr>
      </p:pic>
    </p:spTree>
    <p:extLst>
      <p:ext uri="{BB962C8B-B14F-4D97-AF65-F5344CB8AC3E}">
        <p14:creationId xmlns:p14="http://schemas.microsoft.com/office/powerpoint/2010/main" xmlns="" val="3033553818"/>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a:xfrm>
            <a:off x="4144617" y="1477617"/>
            <a:ext cx="3902765" cy="3902765"/>
          </a:xfrm>
          <a:prstGeom prst="ellipse">
            <a:avLst/>
          </a:prstGeom>
          <a:no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 name="文本框 2"/>
          <p:cNvSpPr txBox="1"/>
          <p:nvPr/>
        </p:nvSpPr>
        <p:spPr>
          <a:xfrm>
            <a:off x="901148" y="2967334"/>
            <a:ext cx="10389703"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solidFill>
                  <a:prstClr val="white"/>
                </a:solidFill>
                <a:effectLst>
                  <a:glow rad="139700">
                    <a:srgbClr val="FFC000">
                      <a:satMod val="175000"/>
                      <a:alpha val="40000"/>
                    </a:srgbClr>
                  </a:glow>
                  <a:outerShdw blurRad="25400" dist="25400" dir="5400000" algn="t" rotWithShape="0">
                    <a:prstClr val="black"/>
                  </a:outerShdw>
                </a:effectLst>
                <a:uLnTx/>
                <a:uFillTx/>
                <a:latin typeface="微软雅黑" panose="020B0503020204020204" pitchFamily="34" charset="-122"/>
                <a:ea typeface="微软雅黑" panose="020B0503020204020204" pitchFamily="34" charset="-122"/>
                <a:cs typeface="+mn-cs"/>
              </a:rPr>
              <a:t>党组织设置及党支部工作职责</a:t>
            </a:r>
          </a:p>
        </p:txBody>
      </p:sp>
      <p:sp>
        <p:nvSpPr>
          <p:cNvPr id="16" name="文本框 15"/>
          <p:cNvSpPr txBox="1"/>
          <p:nvPr/>
        </p:nvSpPr>
        <p:spPr>
          <a:xfrm>
            <a:off x="5758407" y="2160105"/>
            <a:ext cx="675185"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Eras Medium ITC" panose="020B0602030504020804" pitchFamily="34" charset="0"/>
                <a:ea typeface="宋体" panose="02010600030101010101" pitchFamily="2" charset="-122"/>
                <a:cs typeface="+mn-cs"/>
              </a:rPr>
              <a:t>ONE</a:t>
            </a:r>
            <a:endParaRPr kumimoji="0" lang="zh-CN" altLang="en-US" sz="1800" b="0" i="0" u="none" strike="noStrike" kern="1200" cap="none" spc="0" normalizeH="0" baseline="0" noProof="0" dirty="0">
              <a:ln>
                <a:noFill/>
              </a:ln>
              <a:solidFill>
                <a:prstClr val="white"/>
              </a:solidFill>
              <a:effectLst/>
              <a:uLnTx/>
              <a:uFillTx/>
              <a:latin typeface="Eras Medium ITC" panose="020B0602030504020804" pitchFamily="34" charset="0"/>
              <a:ea typeface="宋体" panose="02010600030101010101" pitchFamily="2" charset="-122"/>
              <a:cs typeface="+mn-cs"/>
            </a:endParaRPr>
          </a:p>
        </p:txBody>
      </p:sp>
      <p:grpSp>
        <p:nvGrpSpPr>
          <p:cNvPr id="11" name="组合 10"/>
          <p:cNvGrpSpPr/>
          <p:nvPr/>
        </p:nvGrpSpPr>
        <p:grpSpPr>
          <a:xfrm>
            <a:off x="5196000" y="914400"/>
            <a:ext cx="1800000" cy="1800000"/>
            <a:chOff x="5196000" y="914400"/>
            <a:chExt cx="1800000" cy="1800000"/>
          </a:xfrm>
        </p:grpSpPr>
        <p:sp>
          <p:nvSpPr>
            <p:cNvPr id="9" name="椭圆 8"/>
            <p:cNvSpPr/>
            <p:nvPr/>
          </p:nvSpPr>
          <p:spPr>
            <a:xfrm>
              <a:off x="5196000" y="914400"/>
              <a:ext cx="1800000" cy="1800000"/>
            </a:xfrm>
            <a:prstGeom prst="ellipse">
              <a:avLst/>
            </a:prstGeom>
            <a:solidFill>
              <a:srgbClr val="CC0000"/>
            </a:solidFill>
            <a:ln>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矩形 6"/>
            <p:cNvSpPr/>
            <p:nvPr/>
          </p:nvSpPr>
          <p:spPr>
            <a:xfrm>
              <a:off x="5383305" y="1141975"/>
              <a:ext cx="1425391" cy="1107996"/>
            </a:xfrm>
            <a:prstGeom prst="rect">
              <a:avLst/>
            </a:prstGeom>
            <a:ln>
              <a:noFill/>
            </a:ln>
            <a:effectLst>
              <a:outerShdw blurRad="190500" dist="228600" dir="2700000" algn="ctr">
                <a:srgbClr val="000000">
                  <a:alpha val="30000"/>
                </a:srgbClr>
              </a:outerShdw>
            </a:effectLst>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a:t>
              </a:r>
              <a:r>
                <a:rPr kumimoji="0" lang="en-US" altLang="zh-CN" sz="6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a:t>
              </a:r>
              <a:r>
                <a:rPr kumimoji="0" lang="zh-CN" altLang="en-US" sz="2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章</a:t>
              </a:r>
              <a:endParaRPr kumimoji="0" lang="zh-CN" altLang="en-US" sz="2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grpSp>
    </p:spTree>
    <p:extLst>
      <p:ext uri="{BB962C8B-B14F-4D97-AF65-F5344CB8AC3E}">
        <p14:creationId xmlns:p14="http://schemas.microsoft.com/office/powerpoint/2010/main" xmlns="" val="1305690278"/>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450566" y="2703307"/>
            <a:ext cx="5463138" cy="3939540"/>
          </a:xfrm>
          <a:prstGeom prst="rect">
            <a:avLst/>
          </a:prstGeom>
        </p:spPr>
        <p:txBody>
          <a:bodyPr wrap="square">
            <a:spAutoFit/>
          </a:bodyPr>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(1)</a:t>
            </a:r>
            <a:r>
              <a:rPr kumimoji="0" lang="zh-CN" altLang="en-US"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民主评议党员要广泛听取群众意见，采取座谈、填测评票等办法，了解群众的意见和看法，确保评议取得实效。</a:t>
            </a:r>
          </a:p>
          <a:p>
            <a:pPr marL="0" marR="0" lvl="0" indent="0" algn="l" defTabSz="914400" rtl="0" eaLnBrk="1" fontAlgn="auto" latinLnBrk="0" hangingPunct="1">
              <a:lnSpc>
                <a:spcPts val="25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(2)</a:t>
            </a:r>
            <a:r>
              <a:rPr kumimoji="0" lang="zh-CN" altLang="en-US"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对党员作出评议和鉴定，决不能图形式、走过场，力求要通过评议、鉴定党员，使本人和其他同志受到一次深刻的党性和党员标准教育。</a:t>
            </a:r>
          </a:p>
          <a:p>
            <a:pPr marL="0" marR="0" lvl="0" indent="0" algn="l" defTabSz="914400" rtl="0" eaLnBrk="1" fontAlgn="auto" latinLnBrk="0" hangingPunct="1">
              <a:lnSpc>
                <a:spcPts val="25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(3)</a:t>
            </a:r>
            <a:r>
              <a:rPr kumimoji="0" lang="zh-CN" altLang="en-US"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要坚持实事求是原则，对成绩和优点不夸大，不粉饰；对缺点和不足也不遮掩、不回避。通过评议、鉴定，起到教育本人、警示他人的作用。</a:t>
            </a:r>
          </a:p>
          <a:p>
            <a:pPr marL="0" marR="0" lvl="0" indent="0" algn="l" defTabSz="914400" rtl="0" eaLnBrk="1" fontAlgn="auto" latinLnBrk="0" hangingPunct="1">
              <a:lnSpc>
                <a:spcPts val="25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(4)</a:t>
            </a:r>
            <a:r>
              <a:rPr kumimoji="0" lang="zh-CN" altLang="en-US"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要广泛开展谈心活动，把思想政治工作贯穿于这项工作的始终，使党员之间增进了解，加强团结，消除思想上的隔阂。</a:t>
            </a:r>
          </a:p>
          <a:p>
            <a:pPr marL="0" marR="0" lvl="0" indent="0" algn="l" defTabSz="914400" rtl="0" eaLnBrk="1" fontAlgn="auto" latinLnBrk="0" hangingPunct="1">
              <a:lnSpc>
                <a:spcPts val="25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(5)</a:t>
            </a:r>
            <a:r>
              <a:rPr kumimoji="0" lang="zh-CN" altLang="en-US"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要注意掌握政策，慎重、妥善地做好处置工作。</a:t>
            </a:r>
          </a:p>
        </p:txBody>
      </p:sp>
      <p:sp>
        <p:nvSpPr>
          <p:cNvPr id="4" name="矩形 3"/>
          <p:cNvSpPr/>
          <p:nvPr/>
        </p:nvSpPr>
        <p:spPr>
          <a:xfrm>
            <a:off x="482303" y="315604"/>
            <a:ext cx="4288353"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五、“双评”工作制度</a:t>
            </a:r>
          </a:p>
        </p:txBody>
      </p:sp>
      <p:sp>
        <p:nvSpPr>
          <p:cNvPr id="6" name="等腰三角形 5"/>
          <p:cNvSpPr/>
          <p:nvPr/>
        </p:nvSpPr>
        <p:spPr>
          <a:xfrm rot="5400000">
            <a:off x="-192157" y="516835"/>
            <a:ext cx="649357" cy="265043"/>
          </a:xfrm>
          <a:prstGeom prst="triangl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 name="矩形 1"/>
          <p:cNvSpPr/>
          <p:nvPr/>
        </p:nvSpPr>
        <p:spPr>
          <a:xfrm>
            <a:off x="3990076" y="1163742"/>
            <a:ext cx="3999813" cy="58477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（一） 民主评议党员</a:t>
            </a:r>
          </a:p>
        </p:txBody>
      </p:sp>
      <p:sp>
        <p:nvSpPr>
          <p:cNvPr id="7" name="矩形 6"/>
          <p:cNvSpPr/>
          <p:nvPr/>
        </p:nvSpPr>
        <p:spPr>
          <a:xfrm>
            <a:off x="980659" y="2796071"/>
            <a:ext cx="4691270" cy="3618939"/>
          </a:xfrm>
          <a:prstGeom prst="rect">
            <a:avLst/>
          </a:prstGeom>
        </p:spPr>
        <p:txBody>
          <a:bodyPr wrap="square">
            <a:spAutoFit/>
          </a:bodyPr>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(1)</a:t>
            </a:r>
            <a:r>
              <a:rPr kumimoji="0" lang="zh-CN" altLang="en-US"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由党员自我总结，查找问题和不足，自我评定级格（预备党员只评议，不认格）；</a:t>
            </a:r>
          </a:p>
          <a:p>
            <a:pPr marL="0" marR="0" lvl="0" indent="0" algn="l" defTabSz="914400" rtl="0" eaLnBrk="1" fontAlgn="auto" latinLnBrk="0" hangingPunct="1">
              <a:lnSpc>
                <a:spcPts val="25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(2)</a:t>
            </a:r>
            <a:r>
              <a:rPr kumimoji="0" lang="zh-CN" altLang="en-US"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在小组会上开展批评和自我批评，经全体党员认定级格，提出整改措施，报支委会讨论定格；</a:t>
            </a:r>
          </a:p>
          <a:p>
            <a:pPr marL="0" marR="0" lvl="0" indent="0" algn="l" defTabSz="914400" rtl="0" eaLnBrk="1" fontAlgn="auto" latinLnBrk="0" hangingPunct="1">
              <a:lnSpc>
                <a:spcPts val="25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(3)</a:t>
            </a:r>
            <a:r>
              <a:rPr kumimoji="0" lang="zh-CN" altLang="en-US"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报上级党组织审批后向党员公布。对不合格的党员，如本人愿意接受组织的教育帮助，并按合格党员标准严格要求自己，可采取限期改正的办法处理，党小组和党支部要做好跟踪考核；经限期改正仍无转变的，应予以除名；不合格而又不愿意改正的党员，应劝其退党，劝而不退的应从党内除名；对违法乱纪的党员要给予相应党纪处分。</a:t>
            </a:r>
          </a:p>
        </p:txBody>
      </p:sp>
      <p:cxnSp>
        <p:nvCxnSpPr>
          <p:cNvPr id="9" name="直接连接符 8"/>
          <p:cNvCxnSpPr/>
          <p:nvPr/>
        </p:nvCxnSpPr>
        <p:spPr>
          <a:xfrm>
            <a:off x="3737113" y="1762539"/>
            <a:ext cx="4956313" cy="0"/>
          </a:xfrm>
          <a:prstGeom prst="line">
            <a:avLst/>
          </a:prstGeom>
          <a:ln>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045065" y="2149107"/>
            <a:ext cx="4507596" cy="412934"/>
          </a:xfrm>
          <a:prstGeom prst="rect">
            <a:avLst/>
          </a:prstGeom>
          <a:solidFill>
            <a:srgbClr val="CC0000"/>
          </a:solidFill>
        </p:spPr>
        <p:txBody>
          <a:bodyPr wrap="square">
            <a:spAutoFit/>
          </a:bodyPr>
          <a:lstStyle/>
          <a:p>
            <a:pPr marL="180000" marR="0" lvl="0" indent="0" algn="l" defTabSz="914400" rtl="0" eaLnBrk="1" fontAlgn="auto" latinLnBrk="0" hangingPunct="1">
              <a:lnSpc>
                <a:spcPts val="25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a:t>
            </a: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、民主评议党员的程序</a:t>
            </a:r>
          </a:p>
        </p:txBody>
      </p:sp>
      <p:sp>
        <p:nvSpPr>
          <p:cNvPr id="11" name="矩形 10"/>
          <p:cNvSpPr/>
          <p:nvPr/>
        </p:nvSpPr>
        <p:spPr>
          <a:xfrm>
            <a:off x="6472442" y="2149107"/>
            <a:ext cx="4659383" cy="387735"/>
          </a:xfrm>
          <a:prstGeom prst="rect">
            <a:avLst/>
          </a:prstGeom>
          <a:solidFill>
            <a:srgbClr val="CC0000"/>
          </a:solidFill>
        </p:spPr>
        <p:txBody>
          <a:bodyPr wrap="square">
            <a:spAutoFit/>
          </a:bodyPr>
          <a:lstStyle/>
          <a:p>
            <a:pPr marL="180000" marR="0" lvl="0" indent="0" algn="l" defTabSz="914400" rtl="0" eaLnBrk="1" fontAlgn="auto" latinLnBrk="0" hangingPunct="1">
              <a:lnSpc>
                <a:spcPts val="25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a:t>
            </a: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、注意事项</a:t>
            </a:r>
          </a:p>
        </p:txBody>
      </p:sp>
    </p:spTree>
    <p:extLst>
      <p:ext uri="{BB962C8B-B14F-4D97-AF65-F5344CB8AC3E}">
        <p14:creationId xmlns:p14="http://schemas.microsoft.com/office/powerpoint/2010/main" xmlns="" val="3246801003"/>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6420679" y="2352261"/>
            <a:ext cx="4267200" cy="3266661"/>
          </a:xfrm>
          <a:prstGeom prst="roundRect">
            <a:avLst>
              <a:gd name="adj" fmla="val 7225"/>
            </a:avLst>
          </a:prstGeom>
          <a:solidFill>
            <a:schemeClr val="bg1"/>
          </a:solidFill>
          <a:ln>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圆角矩形 9"/>
          <p:cNvSpPr/>
          <p:nvPr/>
        </p:nvSpPr>
        <p:spPr>
          <a:xfrm>
            <a:off x="1563757" y="2358887"/>
            <a:ext cx="4267200" cy="3266661"/>
          </a:xfrm>
          <a:prstGeom prst="roundRect">
            <a:avLst>
              <a:gd name="adj" fmla="val 7225"/>
            </a:avLst>
          </a:prstGeom>
          <a:solidFill>
            <a:schemeClr val="bg1"/>
          </a:solidFill>
          <a:ln>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 name="矩形 2"/>
          <p:cNvSpPr/>
          <p:nvPr/>
        </p:nvSpPr>
        <p:spPr>
          <a:xfrm>
            <a:off x="482303" y="315604"/>
            <a:ext cx="4288353"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五、“双评”工作制度</a:t>
            </a:r>
          </a:p>
        </p:txBody>
      </p:sp>
      <p:sp>
        <p:nvSpPr>
          <p:cNvPr id="4" name="等腰三角形 3"/>
          <p:cNvSpPr/>
          <p:nvPr/>
        </p:nvSpPr>
        <p:spPr>
          <a:xfrm rot="5400000">
            <a:off x="-192157" y="516835"/>
            <a:ext cx="649357" cy="265043"/>
          </a:xfrm>
          <a:prstGeom prst="triangl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 name="矩形 1"/>
          <p:cNvSpPr/>
          <p:nvPr/>
        </p:nvSpPr>
        <p:spPr>
          <a:xfrm>
            <a:off x="1709531" y="2654472"/>
            <a:ext cx="4055166" cy="2308324"/>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(1) </a:t>
            </a:r>
            <a:r>
              <a:rPr kumimoji="0" lang="zh-CN" altLang="en-US" sz="16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由支部委员会进行自我总结，查找差距。</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(2) </a:t>
            </a:r>
            <a:r>
              <a:rPr kumimoji="0" lang="zh-CN" altLang="en-US" sz="16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向党员大会报告工作。</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(3) </a:t>
            </a:r>
            <a:r>
              <a:rPr kumimoji="0" lang="zh-CN" altLang="en-US" sz="16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党内外群众座谈、填测评票进行评定。</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(4) </a:t>
            </a:r>
            <a:r>
              <a:rPr kumimoji="0" lang="zh-CN" altLang="en-US" sz="16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支委会根据测评意见进一步查找不足，制定整改措施。</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(5) </a:t>
            </a:r>
            <a:r>
              <a:rPr kumimoji="0" lang="zh-CN" altLang="en-US" sz="16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报上级党组织审查同意后，向党员公布。</a:t>
            </a:r>
          </a:p>
        </p:txBody>
      </p:sp>
      <p:sp>
        <p:nvSpPr>
          <p:cNvPr id="7" name="矩形 6"/>
          <p:cNvSpPr/>
          <p:nvPr/>
        </p:nvSpPr>
        <p:spPr>
          <a:xfrm>
            <a:off x="3929161" y="1163742"/>
            <a:ext cx="4410183" cy="58477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（二） 民主评议党组织</a:t>
            </a:r>
          </a:p>
        </p:txBody>
      </p:sp>
      <p:cxnSp>
        <p:nvCxnSpPr>
          <p:cNvPr id="8" name="直接连接符 7"/>
          <p:cNvCxnSpPr/>
          <p:nvPr/>
        </p:nvCxnSpPr>
        <p:spPr>
          <a:xfrm>
            <a:off x="3737113" y="1762539"/>
            <a:ext cx="4956313" cy="0"/>
          </a:xfrm>
          <a:prstGeom prst="line">
            <a:avLst/>
          </a:prstGeom>
          <a:ln>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6785112" y="2643306"/>
            <a:ext cx="3763617" cy="2308324"/>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2</a:t>
            </a:r>
            <a:r>
              <a:rPr kumimoji="0" lang="zh-CN" altLang="en-US" sz="16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、在“双评”工作中，不合格党支部要针对暴露出来的问题，结合制定下年度工作计划，提出相应整改措施。相应上级党组织也要明确其整改期限，限期整改不合格的，要对其支委会成员进行组织调整。</a:t>
            </a:r>
          </a:p>
        </p:txBody>
      </p:sp>
    </p:spTree>
    <p:extLst>
      <p:ext uri="{BB962C8B-B14F-4D97-AF65-F5344CB8AC3E}">
        <p14:creationId xmlns:p14="http://schemas.microsoft.com/office/powerpoint/2010/main" xmlns="" val="1975660429"/>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82303" y="315604"/>
            <a:ext cx="3745140"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六、换届选举工作</a:t>
            </a:r>
          </a:p>
        </p:txBody>
      </p:sp>
      <p:sp>
        <p:nvSpPr>
          <p:cNvPr id="6" name="等腰三角形 5"/>
          <p:cNvSpPr/>
          <p:nvPr/>
        </p:nvSpPr>
        <p:spPr>
          <a:xfrm rot="5400000">
            <a:off x="-192157" y="516835"/>
            <a:ext cx="649357" cy="265043"/>
          </a:xfrm>
          <a:prstGeom prst="triangl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 name="矩形 2"/>
          <p:cNvSpPr/>
          <p:nvPr/>
        </p:nvSpPr>
        <p:spPr>
          <a:xfrm>
            <a:off x="6467061" y="1916457"/>
            <a:ext cx="4903303" cy="4192943"/>
          </a:xfrm>
          <a:prstGeom prst="rect">
            <a:avLst/>
          </a:prstGeom>
        </p:spPr>
        <p:txBody>
          <a:bodyPr wrap="square">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根据企业实际情况，公司所属的支部（总支）委员会每届任期为三年。支部委员会任期届满时，应及时进行改选；不设支部委员会的党支部，也根据上述规定，按期改选党支部书记。</a:t>
            </a:r>
            <a:endParaRPr kumimoji="0" lang="en-US" altLang="zh-CN" sz="20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若需延期或提前进行换届选举，应报上级党组织批准。如因工作调动及其他原因，造成党支部委员出现缺额时，应按有关规定进行补选。</a:t>
            </a:r>
            <a:endPar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a:xfrm>
            <a:off x="742121" y="2173356"/>
            <a:ext cx="5390391" cy="3657601"/>
          </a:xfrm>
          <a:prstGeom prst="rect">
            <a:avLst/>
          </a:prstGeom>
          <a:blipFill dpi="0" rotWithShape="1">
            <a:blip r:embed="rId3"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296636448"/>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2875722"/>
            <a:ext cx="4837043" cy="1868556"/>
          </a:xfrm>
          <a:prstGeom prst="rect">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 name="矩形 3"/>
          <p:cNvSpPr/>
          <p:nvPr/>
        </p:nvSpPr>
        <p:spPr>
          <a:xfrm>
            <a:off x="482303" y="315604"/>
            <a:ext cx="3745140"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六、换届选举工作</a:t>
            </a:r>
          </a:p>
        </p:txBody>
      </p:sp>
      <p:sp>
        <p:nvSpPr>
          <p:cNvPr id="6" name="等腰三角形 5"/>
          <p:cNvSpPr/>
          <p:nvPr/>
        </p:nvSpPr>
        <p:spPr>
          <a:xfrm rot="5400000">
            <a:off x="-192157" y="516835"/>
            <a:ext cx="649357" cy="265043"/>
          </a:xfrm>
          <a:prstGeom prst="triangl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 name="矩形 1"/>
          <p:cNvSpPr/>
          <p:nvPr/>
        </p:nvSpPr>
        <p:spPr>
          <a:xfrm>
            <a:off x="1086764" y="3063500"/>
            <a:ext cx="2646878" cy="1200329"/>
          </a:xfrm>
          <a:prstGeom prst="rect">
            <a:avLst/>
          </a:prstGeom>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（一）</a:t>
            </a:r>
            <a:endParaRPr kumimoji="0" lang="en-US" altLang="zh-CN"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选举前的准备工作</a:t>
            </a:r>
          </a:p>
        </p:txBody>
      </p:sp>
      <p:sp>
        <p:nvSpPr>
          <p:cNvPr id="9" name="矩形 8"/>
          <p:cNvSpPr/>
          <p:nvPr/>
        </p:nvSpPr>
        <p:spPr>
          <a:xfrm>
            <a:off x="5049078" y="1331845"/>
            <a:ext cx="6453809" cy="1133059"/>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44000" marR="0" lvl="0" indent="457200" algn="l" defTabSz="914400" rtl="0" eaLnBrk="1" fontAlgn="auto" latinLnBrk="0" hangingPunct="1">
              <a:lnSpc>
                <a:spcPts val="24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、支部委员会任期届满之前（一般提前一至两个月），召开支部委员会会议，具体研究召开党员大会进行换届的有关事宜，上下酝酿产生党支部委员会委员、党支部书记（副书记）预备人选。</a:t>
            </a:r>
          </a:p>
        </p:txBody>
      </p:sp>
      <p:sp>
        <p:nvSpPr>
          <p:cNvPr id="10" name="矩形 9"/>
          <p:cNvSpPr/>
          <p:nvPr/>
        </p:nvSpPr>
        <p:spPr>
          <a:xfrm>
            <a:off x="5049078" y="2544417"/>
            <a:ext cx="6453809" cy="1245703"/>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44000" marR="0" lvl="0" indent="457200" algn="l" defTabSz="914400" rtl="0" eaLnBrk="1" fontAlgn="auto" latinLnBrk="0" hangingPunct="1">
              <a:lnSpc>
                <a:spcPts val="25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a:t>
            </a: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、向上级党组织提出书面请示。请示的主要内容：一是时间；二是下届党支部委员会组成人员的名额；三是选举办法及差额选举的比例；四是候选人预备人选名单。</a:t>
            </a:r>
          </a:p>
        </p:txBody>
      </p:sp>
      <p:sp>
        <p:nvSpPr>
          <p:cNvPr id="11" name="矩形 10"/>
          <p:cNvSpPr/>
          <p:nvPr/>
        </p:nvSpPr>
        <p:spPr>
          <a:xfrm>
            <a:off x="5049078" y="3869633"/>
            <a:ext cx="6453809" cy="1417986"/>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44000" marR="0" lvl="0" indent="457200" algn="l" defTabSz="914400" rtl="0" eaLnBrk="1" fontAlgn="auto" latinLnBrk="0" hangingPunct="1">
              <a:lnSpc>
                <a:spcPts val="25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a:t>
            </a: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、召开支部委员会研究换届的筹备事宜。进行换届选举的请示经上级党组织批准后，即可筹备党员大会，起草并讨论支部委员会的工作报告、选举办法和会议议程，进行选举工作的宣传教育、印制选票等等。</a:t>
            </a:r>
          </a:p>
        </p:txBody>
      </p:sp>
      <p:sp>
        <p:nvSpPr>
          <p:cNvPr id="12" name="矩形 11"/>
          <p:cNvSpPr/>
          <p:nvPr/>
        </p:nvSpPr>
        <p:spPr>
          <a:xfrm>
            <a:off x="5049078" y="5367131"/>
            <a:ext cx="6453809" cy="907774"/>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44000" marR="0" lvl="0" indent="457200" algn="l" defTabSz="914400" rtl="0" eaLnBrk="1" fontAlgn="auto" latinLnBrk="0" hangingPunct="1">
              <a:lnSpc>
                <a:spcPts val="25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a:t>
            </a: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、准备就绪后及时向上级党组织汇报，经上级党组织同意后，党支部即可召开选举大会进行正式选举。</a:t>
            </a:r>
          </a:p>
        </p:txBody>
      </p:sp>
    </p:spTree>
    <p:extLst>
      <p:ext uri="{BB962C8B-B14F-4D97-AF65-F5344CB8AC3E}">
        <p14:creationId xmlns:p14="http://schemas.microsoft.com/office/powerpoint/2010/main" xmlns="" val="487843119"/>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82303" y="315604"/>
            <a:ext cx="3745140"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六、换届选举工作</a:t>
            </a:r>
          </a:p>
        </p:txBody>
      </p:sp>
      <p:sp>
        <p:nvSpPr>
          <p:cNvPr id="6" name="等腰三角形 5"/>
          <p:cNvSpPr/>
          <p:nvPr/>
        </p:nvSpPr>
        <p:spPr>
          <a:xfrm rot="5400000">
            <a:off x="-192157" y="516835"/>
            <a:ext cx="649357" cy="265043"/>
          </a:xfrm>
          <a:prstGeom prst="triangl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矩形 6"/>
          <p:cNvSpPr/>
          <p:nvPr/>
        </p:nvSpPr>
        <p:spPr>
          <a:xfrm>
            <a:off x="0" y="2875722"/>
            <a:ext cx="4837043" cy="1868556"/>
          </a:xfrm>
          <a:prstGeom prst="rect">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矩形 7"/>
          <p:cNvSpPr/>
          <p:nvPr/>
        </p:nvSpPr>
        <p:spPr>
          <a:xfrm>
            <a:off x="1086764" y="3143012"/>
            <a:ext cx="2646878" cy="1135054"/>
          </a:xfrm>
          <a:prstGeom prst="rect">
            <a:avLst/>
          </a:prstGeom>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（二）</a:t>
            </a:r>
            <a:endParaRPr kumimoji="0" lang="en-US" altLang="zh-CN"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召开支部党员大会</a:t>
            </a:r>
          </a:p>
        </p:txBody>
      </p:sp>
      <p:sp>
        <p:nvSpPr>
          <p:cNvPr id="3" name="圆角矩形 2"/>
          <p:cNvSpPr/>
          <p:nvPr/>
        </p:nvSpPr>
        <p:spPr>
          <a:xfrm>
            <a:off x="6374295" y="1749284"/>
            <a:ext cx="2372140" cy="2093845"/>
          </a:xfrm>
          <a:prstGeom prst="round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1</a:t>
            </a:r>
            <a:r>
              <a:rPr kumimoji="0" lang="zh-CN" altLang="en-US"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、大会主持人向全体党员报告党员出席情况，宣布党员大会开会；全体起立，奏</a:t>
            </a:r>
            <a:r>
              <a:rPr kumimoji="0" lang="en-US" altLang="zh-CN"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国歌</a:t>
            </a:r>
            <a:r>
              <a:rPr kumimoji="0" lang="en-US" altLang="zh-CN"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a:t>
            </a:r>
          </a:p>
        </p:txBody>
      </p:sp>
      <p:sp>
        <p:nvSpPr>
          <p:cNvPr id="9" name="矩形 8"/>
          <p:cNvSpPr/>
          <p:nvPr/>
        </p:nvSpPr>
        <p:spPr>
          <a:xfrm>
            <a:off x="5081153" y="2690122"/>
            <a:ext cx="800219" cy="2144177"/>
          </a:xfrm>
          <a:prstGeom prst="rect">
            <a:avLst/>
          </a:prstGeom>
        </p:spPr>
        <p:txBody>
          <a:bodyPr vert="eaVert"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会议议程</a:t>
            </a:r>
            <a:endParaRPr kumimoji="0" lang="zh-CN" altLang="en-US" sz="4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 name="圆角矩形 9"/>
          <p:cNvSpPr/>
          <p:nvPr/>
        </p:nvSpPr>
        <p:spPr>
          <a:xfrm>
            <a:off x="8938591" y="3922641"/>
            <a:ext cx="2372140" cy="2213115"/>
          </a:xfrm>
          <a:prstGeom prst="round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4</a:t>
            </a:r>
            <a:r>
              <a:rPr kumimoji="0" lang="zh-CN" altLang="en-US"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、大会结束。通过支部党员大会关于支部委员会的工作报告；全体起立，唱</a:t>
            </a:r>
            <a:r>
              <a:rPr kumimoji="0" lang="en-US" altLang="zh-CN"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奏</a:t>
            </a:r>
            <a:r>
              <a:rPr kumimoji="0" lang="en-US" altLang="zh-CN"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国际歌</a:t>
            </a:r>
            <a:r>
              <a:rPr kumimoji="0" lang="en-US" altLang="zh-CN"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；宣布大会结束。</a:t>
            </a:r>
          </a:p>
        </p:txBody>
      </p:sp>
      <p:sp>
        <p:nvSpPr>
          <p:cNvPr id="11" name="圆角矩形 10"/>
          <p:cNvSpPr/>
          <p:nvPr/>
        </p:nvSpPr>
        <p:spPr>
          <a:xfrm>
            <a:off x="6374295" y="3922641"/>
            <a:ext cx="2372140" cy="2213115"/>
          </a:xfrm>
          <a:prstGeom prst="round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3</a:t>
            </a:r>
            <a:r>
              <a:rPr kumimoji="0" lang="zh-CN" altLang="en-US"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、选举新一届委员会</a:t>
            </a:r>
          </a:p>
        </p:txBody>
      </p:sp>
      <p:sp>
        <p:nvSpPr>
          <p:cNvPr id="12" name="圆角矩形 11"/>
          <p:cNvSpPr/>
          <p:nvPr/>
        </p:nvSpPr>
        <p:spPr>
          <a:xfrm>
            <a:off x="8938591" y="1749284"/>
            <a:ext cx="2372140" cy="2093845"/>
          </a:xfrm>
          <a:prstGeom prst="round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2</a:t>
            </a:r>
            <a:r>
              <a:rPr kumimoji="0" lang="zh-CN" altLang="en-US"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、上届支部委员会负责同志做工作报告。</a:t>
            </a:r>
          </a:p>
        </p:txBody>
      </p:sp>
    </p:spTree>
    <p:extLst>
      <p:ext uri="{BB962C8B-B14F-4D97-AF65-F5344CB8AC3E}">
        <p14:creationId xmlns:p14="http://schemas.microsoft.com/office/powerpoint/2010/main" xmlns="" val="1932027059"/>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同侧圆角矩形 11"/>
          <p:cNvSpPr/>
          <p:nvPr/>
        </p:nvSpPr>
        <p:spPr>
          <a:xfrm>
            <a:off x="5420139" y="2067339"/>
            <a:ext cx="2743200" cy="3896139"/>
          </a:xfrm>
          <a:prstGeom prst="round2Same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 name="矩形 3"/>
          <p:cNvSpPr/>
          <p:nvPr/>
        </p:nvSpPr>
        <p:spPr>
          <a:xfrm>
            <a:off x="482303" y="315604"/>
            <a:ext cx="3745140"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六、换届选举工作</a:t>
            </a:r>
          </a:p>
        </p:txBody>
      </p:sp>
      <p:sp>
        <p:nvSpPr>
          <p:cNvPr id="6" name="等腰三角形 5"/>
          <p:cNvSpPr/>
          <p:nvPr/>
        </p:nvSpPr>
        <p:spPr>
          <a:xfrm rot="5400000">
            <a:off x="-192157" y="516835"/>
            <a:ext cx="649357" cy="265043"/>
          </a:xfrm>
          <a:prstGeom prst="triangl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矩形 6"/>
          <p:cNvSpPr/>
          <p:nvPr/>
        </p:nvSpPr>
        <p:spPr>
          <a:xfrm>
            <a:off x="0" y="2875722"/>
            <a:ext cx="4837043" cy="1868556"/>
          </a:xfrm>
          <a:prstGeom prst="rect">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矩形 7"/>
          <p:cNvSpPr/>
          <p:nvPr/>
        </p:nvSpPr>
        <p:spPr>
          <a:xfrm>
            <a:off x="1702318" y="3143012"/>
            <a:ext cx="1415772" cy="1200329"/>
          </a:xfrm>
          <a:prstGeom prst="rect">
            <a:avLst/>
          </a:prstGeom>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（二）</a:t>
            </a:r>
            <a:endParaRPr kumimoji="0" lang="en-US" altLang="zh-CN"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会后工作</a:t>
            </a:r>
          </a:p>
        </p:txBody>
      </p:sp>
      <p:sp>
        <p:nvSpPr>
          <p:cNvPr id="3" name="椭圆 2"/>
          <p:cNvSpPr/>
          <p:nvPr/>
        </p:nvSpPr>
        <p:spPr>
          <a:xfrm>
            <a:off x="6195392" y="1484243"/>
            <a:ext cx="1192695" cy="1192696"/>
          </a:xfrm>
          <a:prstGeom prst="ellipse">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1</a:t>
            </a:r>
            <a:endParaRPr kumimoji="0" lang="zh-CN" altLang="en-US" sz="40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11" name="矩形 10"/>
          <p:cNvSpPr/>
          <p:nvPr/>
        </p:nvSpPr>
        <p:spPr>
          <a:xfrm>
            <a:off x="5552660" y="2781806"/>
            <a:ext cx="2478157" cy="3000821"/>
          </a:xfrm>
          <a:prstGeom prst="rect">
            <a:avLst/>
          </a:prstGeom>
        </p:spPr>
        <p:txBody>
          <a:bodyPr wrap="square">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支部党员大会选出新一届支部委员会后，由上级党组织派人主持召开第一次委员会，选举党支部委员会书记、副书记，并协商确定各支部委员的分工。</a:t>
            </a:r>
          </a:p>
        </p:txBody>
      </p:sp>
      <p:sp>
        <p:nvSpPr>
          <p:cNvPr id="13" name="同侧圆角矩形 12"/>
          <p:cNvSpPr/>
          <p:nvPr/>
        </p:nvSpPr>
        <p:spPr>
          <a:xfrm>
            <a:off x="8302487" y="2073965"/>
            <a:ext cx="2743200" cy="3896139"/>
          </a:xfrm>
          <a:prstGeom prst="round2Same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椭圆 8"/>
          <p:cNvSpPr/>
          <p:nvPr/>
        </p:nvSpPr>
        <p:spPr>
          <a:xfrm>
            <a:off x="9077740" y="1484243"/>
            <a:ext cx="1192695" cy="1192696"/>
          </a:xfrm>
          <a:prstGeom prst="ellipse">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2</a:t>
            </a:r>
            <a:endParaRPr kumimoji="0" lang="zh-CN" altLang="en-US" sz="40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14" name="矩形 13"/>
          <p:cNvSpPr/>
          <p:nvPr/>
        </p:nvSpPr>
        <p:spPr>
          <a:xfrm>
            <a:off x="8428383" y="2781806"/>
            <a:ext cx="2597426" cy="2169825"/>
          </a:xfrm>
          <a:prstGeom prst="rect">
            <a:avLst/>
          </a:prstGeom>
        </p:spPr>
        <p:txBody>
          <a:bodyPr wrap="square">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支部委员会第一次会议之后，应立即向上级党组织报告党员大会情况和支部委员会第一次会议选举结果。</a:t>
            </a:r>
          </a:p>
        </p:txBody>
      </p:sp>
    </p:spTree>
    <p:extLst>
      <p:ext uri="{BB962C8B-B14F-4D97-AF65-F5344CB8AC3E}">
        <p14:creationId xmlns:p14="http://schemas.microsoft.com/office/powerpoint/2010/main" xmlns="" val="416794456"/>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a:xfrm>
            <a:off x="4144617" y="1477617"/>
            <a:ext cx="3902765" cy="3902765"/>
          </a:xfrm>
          <a:prstGeom prst="ellipse">
            <a:avLst/>
          </a:prstGeom>
          <a:no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 name="文本框 2"/>
          <p:cNvSpPr txBox="1"/>
          <p:nvPr/>
        </p:nvSpPr>
        <p:spPr>
          <a:xfrm>
            <a:off x="901148" y="2967334"/>
            <a:ext cx="10389703"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solidFill>
                  <a:prstClr val="white"/>
                </a:solidFill>
                <a:effectLst>
                  <a:glow rad="139700">
                    <a:srgbClr val="FFC000">
                      <a:satMod val="175000"/>
                      <a:alpha val="40000"/>
                    </a:srgbClr>
                  </a:glow>
                  <a:outerShdw blurRad="25400" dist="25400" dir="5400000" algn="t" rotWithShape="0">
                    <a:prstClr val="black"/>
                  </a:outerShdw>
                </a:effectLst>
                <a:uLnTx/>
                <a:uFillTx/>
                <a:latin typeface="微软雅黑" panose="020B0503020204020204" pitchFamily="34" charset="-122"/>
                <a:ea typeface="微软雅黑" panose="020B0503020204020204" pitchFamily="34" charset="-122"/>
                <a:cs typeface="+mn-cs"/>
              </a:rPr>
              <a:t>党组织发展工作</a:t>
            </a:r>
          </a:p>
        </p:txBody>
      </p:sp>
      <p:sp>
        <p:nvSpPr>
          <p:cNvPr id="12" name="文本框 11"/>
          <p:cNvSpPr txBox="1"/>
          <p:nvPr/>
        </p:nvSpPr>
        <p:spPr>
          <a:xfrm>
            <a:off x="5739171" y="2160105"/>
            <a:ext cx="713657"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Eras Medium ITC" panose="020B0602030504020804" pitchFamily="34" charset="0"/>
                <a:ea typeface="宋体" panose="02010600030101010101" pitchFamily="2" charset="-122"/>
                <a:cs typeface="+mn-cs"/>
              </a:rPr>
              <a:t>TWO</a:t>
            </a:r>
            <a:endParaRPr kumimoji="0" lang="zh-CN" altLang="en-US" sz="1800" b="0" i="0" u="none" strike="noStrike" kern="1200" cap="none" spc="0" normalizeH="0" baseline="0" noProof="0" dirty="0">
              <a:ln>
                <a:noFill/>
              </a:ln>
              <a:solidFill>
                <a:prstClr val="white"/>
              </a:solidFill>
              <a:effectLst/>
              <a:uLnTx/>
              <a:uFillTx/>
              <a:latin typeface="Eras Medium ITC" panose="020B0602030504020804" pitchFamily="34" charset="0"/>
              <a:ea typeface="宋体" panose="02010600030101010101" pitchFamily="2" charset="-122"/>
              <a:cs typeface="+mn-cs"/>
            </a:endParaRPr>
          </a:p>
        </p:txBody>
      </p:sp>
      <p:grpSp>
        <p:nvGrpSpPr>
          <p:cNvPr id="11" name="组合 10"/>
          <p:cNvGrpSpPr/>
          <p:nvPr/>
        </p:nvGrpSpPr>
        <p:grpSpPr>
          <a:xfrm>
            <a:off x="5196000" y="914400"/>
            <a:ext cx="1800000" cy="1800000"/>
            <a:chOff x="5196000" y="914400"/>
            <a:chExt cx="1800000" cy="1800000"/>
          </a:xfrm>
        </p:grpSpPr>
        <p:sp>
          <p:nvSpPr>
            <p:cNvPr id="9" name="椭圆 8"/>
            <p:cNvSpPr/>
            <p:nvPr/>
          </p:nvSpPr>
          <p:spPr>
            <a:xfrm>
              <a:off x="5196000" y="914400"/>
              <a:ext cx="1800000" cy="1800000"/>
            </a:xfrm>
            <a:prstGeom prst="ellipse">
              <a:avLst/>
            </a:prstGeom>
            <a:solidFill>
              <a:srgbClr val="CC0000"/>
            </a:solidFill>
            <a:ln>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矩形 6"/>
            <p:cNvSpPr/>
            <p:nvPr/>
          </p:nvSpPr>
          <p:spPr>
            <a:xfrm>
              <a:off x="5383305" y="1128722"/>
              <a:ext cx="1425390" cy="1107996"/>
            </a:xfrm>
            <a:prstGeom prst="rect">
              <a:avLst/>
            </a:prstGeom>
            <a:ln>
              <a:noFill/>
            </a:ln>
            <a:effectLst>
              <a:outerShdw blurRad="190500" dist="228600" dir="2700000" algn="ctr">
                <a:srgbClr val="000000">
                  <a:alpha val="30000"/>
                </a:srgbClr>
              </a:outerShdw>
            </a:effectLst>
            <a:sp3d prstMaterial="matte">
              <a:bevelT w="127000" h="63500"/>
            </a:sp3d>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a:t>
              </a:r>
              <a:r>
                <a:rPr kumimoji="0" lang="en-US" altLang="zh-CN" sz="6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3</a:t>
              </a:r>
              <a:r>
                <a:rPr kumimoji="0" lang="zh-CN" altLang="en-US" sz="2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章</a:t>
              </a:r>
              <a:endParaRPr kumimoji="0" lang="zh-CN" altLang="en-US" sz="2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grpSp>
    </p:spTree>
    <p:extLst>
      <p:ext uri="{BB962C8B-B14F-4D97-AF65-F5344CB8AC3E}">
        <p14:creationId xmlns:p14="http://schemas.microsoft.com/office/powerpoint/2010/main" xmlns="" val="1212804317"/>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2303" y="315604"/>
            <a:ext cx="3745140"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一、原则和纪律</a:t>
            </a:r>
          </a:p>
        </p:txBody>
      </p:sp>
      <p:sp>
        <p:nvSpPr>
          <p:cNvPr id="4" name="等腰三角形 3"/>
          <p:cNvSpPr/>
          <p:nvPr/>
        </p:nvSpPr>
        <p:spPr>
          <a:xfrm rot="5400000">
            <a:off x="-192157" y="516835"/>
            <a:ext cx="649357" cy="265043"/>
          </a:xfrm>
          <a:prstGeom prst="triangl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 name="矩形 1"/>
          <p:cNvSpPr/>
          <p:nvPr/>
        </p:nvSpPr>
        <p:spPr>
          <a:xfrm>
            <a:off x="1391479" y="1251712"/>
            <a:ext cx="9925878" cy="4540538"/>
          </a:xfrm>
          <a:prstGeom prst="rect">
            <a:avLst/>
          </a:prstGeom>
        </p:spPr>
        <p:txBody>
          <a:bodyPr wrap="square">
            <a:spAutoFit/>
          </a:bodyPr>
          <a:lstStyle/>
          <a:p>
            <a:pPr marL="0" marR="0" lvl="0" indent="720000" algn="l" defTabSz="914400" rtl="0" eaLnBrk="1" fontAlgn="auto" latinLnBrk="0" hangingPunct="1">
              <a:lnSpc>
                <a:spcPct val="15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发展党员要按照“坚持标准、保证质量、改善结构、慎重发展”的十六字方针，坚持个别吸收和本人自愿的原则，重在政治表现。</a:t>
            </a:r>
            <a:endParaRPr kumimoji="0" lang="en-US" altLang="zh-CN" sz="28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endParaRPr>
          </a:p>
          <a:p>
            <a:pPr marL="0" marR="0" lvl="0" indent="720000" algn="l" defTabSz="914400" rtl="0" eaLnBrk="1" fontAlgn="auto" latinLnBrk="0" hangingPunct="1">
              <a:lnSpc>
                <a:spcPct val="15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制定发展计划不能分指标、卡比例，要侧重于生产一线和广大青年知识分子中的骨干力量。还必须按规定履行手续和按必要的程序办理，不允许在发展党员工作中搞不正之风，通过不正当手段发展党员。</a:t>
            </a:r>
            <a:endParaRPr kumimoji="0" lang="zh-CN" altLang="en-US" sz="2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xmlns="" val="3757977096"/>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82303" y="315604"/>
            <a:ext cx="3745140"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二、基本程序</a:t>
            </a:r>
          </a:p>
        </p:txBody>
      </p:sp>
      <p:sp>
        <p:nvSpPr>
          <p:cNvPr id="8" name="等腰三角形 7"/>
          <p:cNvSpPr/>
          <p:nvPr/>
        </p:nvSpPr>
        <p:spPr>
          <a:xfrm rot="5400000">
            <a:off x="-192157" y="516835"/>
            <a:ext cx="649357" cy="265043"/>
          </a:xfrm>
          <a:prstGeom prst="triangl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 name="六边形 1"/>
          <p:cNvSpPr/>
          <p:nvPr/>
        </p:nvSpPr>
        <p:spPr>
          <a:xfrm>
            <a:off x="1245705" y="1643202"/>
            <a:ext cx="2360054" cy="2027651"/>
          </a:xfrm>
          <a:prstGeom prst="hexagon">
            <a:avLst/>
          </a:prstGeom>
          <a:solidFill>
            <a:srgbClr val="CC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六边形 9"/>
          <p:cNvSpPr/>
          <p:nvPr/>
        </p:nvSpPr>
        <p:spPr>
          <a:xfrm>
            <a:off x="3739322" y="1643202"/>
            <a:ext cx="2360054" cy="2027651"/>
          </a:xfrm>
          <a:prstGeom prst="hexagon">
            <a:avLst/>
          </a:prstGeom>
          <a:solidFill>
            <a:srgbClr val="CC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六边形 10"/>
          <p:cNvSpPr/>
          <p:nvPr/>
        </p:nvSpPr>
        <p:spPr>
          <a:xfrm>
            <a:off x="6232939" y="1643202"/>
            <a:ext cx="2360054" cy="2027651"/>
          </a:xfrm>
          <a:prstGeom prst="hexagon">
            <a:avLst/>
          </a:prstGeom>
          <a:solidFill>
            <a:srgbClr val="CC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六边形 11"/>
          <p:cNvSpPr/>
          <p:nvPr/>
        </p:nvSpPr>
        <p:spPr>
          <a:xfrm>
            <a:off x="8726557" y="1643202"/>
            <a:ext cx="2360054" cy="2027651"/>
          </a:xfrm>
          <a:prstGeom prst="hexagon">
            <a:avLst/>
          </a:prstGeom>
          <a:solidFill>
            <a:srgbClr val="CC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 name="矩形 2"/>
          <p:cNvSpPr/>
          <p:nvPr/>
        </p:nvSpPr>
        <p:spPr>
          <a:xfrm>
            <a:off x="1638626" y="1945619"/>
            <a:ext cx="1569660" cy="923330"/>
          </a:xfrm>
          <a:prstGeom prst="rect">
            <a:avLst/>
          </a:prstGeom>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（一）</a:t>
            </a:r>
            <a:endPar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提出入党申请</a:t>
            </a:r>
          </a:p>
        </p:txBody>
      </p:sp>
      <p:sp>
        <p:nvSpPr>
          <p:cNvPr id="4" name="矩形 3"/>
          <p:cNvSpPr/>
          <p:nvPr/>
        </p:nvSpPr>
        <p:spPr>
          <a:xfrm>
            <a:off x="4135398" y="1945619"/>
            <a:ext cx="1569660" cy="923330"/>
          </a:xfrm>
          <a:prstGeom prst="rect">
            <a:avLst/>
          </a:prstGeom>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（二）</a:t>
            </a:r>
            <a:endPar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确定积极分子</a:t>
            </a:r>
          </a:p>
        </p:txBody>
      </p:sp>
      <p:sp>
        <p:nvSpPr>
          <p:cNvPr id="6" name="矩形 5"/>
          <p:cNvSpPr/>
          <p:nvPr/>
        </p:nvSpPr>
        <p:spPr>
          <a:xfrm>
            <a:off x="6205252" y="1813099"/>
            <a:ext cx="2468945" cy="1200329"/>
          </a:xfrm>
          <a:prstGeom prst="rect">
            <a:avLst/>
          </a:prstGeom>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（三）</a:t>
            </a:r>
            <a:endPar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   对积极分子的培养、</a:t>
            </a:r>
            <a:endPar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教育、考察和管理</a:t>
            </a:r>
          </a:p>
        </p:txBody>
      </p:sp>
      <p:sp>
        <p:nvSpPr>
          <p:cNvPr id="13" name="矩形 12"/>
          <p:cNvSpPr/>
          <p:nvPr/>
        </p:nvSpPr>
        <p:spPr>
          <a:xfrm>
            <a:off x="9126104" y="1945619"/>
            <a:ext cx="1569660" cy="923330"/>
          </a:xfrm>
          <a:prstGeom prst="rect">
            <a:avLst/>
          </a:prstGeom>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（四）</a:t>
            </a:r>
            <a:endPar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确定发展对象</a:t>
            </a:r>
          </a:p>
        </p:txBody>
      </p:sp>
      <p:sp>
        <p:nvSpPr>
          <p:cNvPr id="14" name="矩形 13"/>
          <p:cNvSpPr/>
          <p:nvPr/>
        </p:nvSpPr>
        <p:spPr>
          <a:xfrm>
            <a:off x="1431236" y="3855232"/>
            <a:ext cx="1974574" cy="138499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每一个要求入党的人，都必须由本人向党组织提出申请，同时递交入党申请书。</a:t>
            </a:r>
          </a:p>
        </p:txBody>
      </p:sp>
      <p:sp>
        <p:nvSpPr>
          <p:cNvPr id="15" name="矩形 14"/>
          <p:cNvSpPr/>
          <p:nvPr/>
        </p:nvSpPr>
        <p:spPr>
          <a:xfrm>
            <a:off x="3763617" y="3855232"/>
            <a:ext cx="2305878" cy="2354491"/>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党支部对提出入党申请的人员，必须经过四至六个月的考察了解，经党小组推荐，由支委会确定其列为入党积极分子，支委会负责填写</a:t>
            </a: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要求入党积极分子考核簿</a:t>
            </a: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a:t>
            </a:r>
          </a:p>
        </p:txBody>
      </p:sp>
      <p:sp>
        <p:nvSpPr>
          <p:cNvPr id="16" name="矩形 15"/>
          <p:cNvSpPr/>
          <p:nvPr/>
        </p:nvSpPr>
        <p:spPr>
          <a:xfrm>
            <a:off x="6212027" y="3855232"/>
            <a:ext cx="2401887" cy="2354491"/>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党支部对提出入党申请的人员，必须经过四至六个月的考察了解，经党小组推荐，由支委会确定其列为入党积极分子，支委会负责填写</a:t>
            </a: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要求入党积极分子考核簿</a:t>
            </a: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a:t>
            </a:r>
          </a:p>
        </p:txBody>
      </p:sp>
      <p:sp>
        <p:nvSpPr>
          <p:cNvPr id="17" name="矩形 16"/>
          <p:cNvSpPr/>
          <p:nvPr/>
        </p:nvSpPr>
        <p:spPr>
          <a:xfrm>
            <a:off x="8746436" y="3855232"/>
            <a:ext cx="2332383" cy="170816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积极分子经过两年或一年半（为企业做出特殊贡献的）的定期考核，特别优秀且具备入党条件的，经广泛征求意见后方可列为发展对象。</a:t>
            </a:r>
            <a:endPar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xmlns="" val="317967021"/>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等腰三角形 5"/>
          <p:cNvSpPr/>
          <p:nvPr/>
        </p:nvSpPr>
        <p:spPr>
          <a:xfrm rot="5400000">
            <a:off x="-192157" y="516835"/>
            <a:ext cx="649357" cy="265043"/>
          </a:xfrm>
          <a:prstGeom prst="triangl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矩形 6"/>
          <p:cNvSpPr/>
          <p:nvPr/>
        </p:nvSpPr>
        <p:spPr>
          <a:xfrm>
            <a:off x="482303" y="315604"/>
            <a:ext cx="3745140"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二、基本程序</a:t>
            </a:r>
          </a:p>
        </p:txBody>
      </p:sp>
      <p:sp>
        <p:nvSpPr>
          <p:cNvPr id="8" name="六边形 7"/>
          <p:cNvSpPr/>
          <p:nvPr/>
        </p:nvSpPr>
        <p:spPr>
          <a:xfrm>
            <a:off x="1245705" y="1643202"/>
            <a:ext cx="2360054" cy="2027651"/>
          </a:xfrm>
          <a:prstGeom prst="hexagon">
            <a:avLst/>
          </a:prstGeom>
          <a:solidFill>
            <a:srgbClr val="CC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六边形 8"/>
          <p:cNvSpPr/>
          <p:nvPr/>
        </p:nvSpPr>
        <p:spPr>
          <a:xfrm>
            <a:off x="3739322" y="1643202"/>
            <a:ext cx="2360054" cy="2027651"/>
          </a:xfrm>
          <a:prstGeom prst="hexagon">
            <a:avLst/>
          </a:prstGeom>
          <a:solidFill>
            <a:srgbClr val="CC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六边形 9"/>
          <p:cNvSpPr/>
          <p:nvPr/>
        </p:nvSpPr>
        <p:spPr>
          <a:xfrm>
            <a:off x="6232939" y="1643202"/>
            <a:ext cx="2360054" cy="2027651"/>
          </a:xfrm>
          <a:prstGeom prst="hexagon">
            <a:avLst/>
          </a:prstGeom>
          <a:solidFill>
            <a:srgbClr val="CC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六边形 10"/>
          <p:cNvSpPr/>
          <p:nvPr/>
        </p:nvSpPr>
        <p:spPr>
          <a:xfrm>
            <a:off x="8726557" y="1643202"/>
            <a:ext cx="2360054" cy="2027651"/>
          </a:xfrm>
          <a:prstGeom prst="hexagon">
            <a:avLst/>
          </a:prstGeom>
          <a:solidFill>
            <a:srgbClr val="CC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矩形 11"/>
          <p:cNvSpPr/>
          <p:nvPr/>
        </p:nvSpPr>
        <p:spPr>
          <a:xfrm>
            <a:off x="1532610" y="1945619"/>
            <a:ext cx="1800493" cy="874407"/>
          </a:xfrm>
          <a:prstGeom prst="rect">
            <a:avLst/>
          </a:prstGeom>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（五）</a:t>
            </a:r>
            <a:endPar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确定入党介绍人</a:t>
            </a:r>
          </a:p>
        </p:txBody>
      </p:sp>
      <p:sp>
        <p:nvSpPr>
          <p:cNvPr id="13" name="矩形 12"/>
          <p:cNvSpPr/>
          <p:nvPr/>
        </p:nvSpPr>
        <p:spPr>
          <a:xfrm>
            <a:off x="4373934" y="1945619"/>
            <a:ext cx="1107996" cy="874407"/>
          </a:xfrm>
          <a:prstGeom prst="rect">
            <a:avLst/>
          </a:prstGeom>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（六）</a:t>
            </a:r>
            <a:endPar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政治审查</a:t>
            </a:r>
          </a:p>
        </p:txBody>
      </p:sp>
      <p:sp>
        <p:nvSpPr>
          <p:cNvPr id="14" name="矩形 13"/>
          <p:cNvSpPr/>
          <p:nvPr/>
        </p:nvSpPr>
        <p:spPr>
          <a:xfrm>
            <a:off x="6298017" y="1958873"/>
            <a:ext cx="2262158" cy="874407"/>
          </a:xfrm>
          <a:prstGeom prst="rect">
            <a:avLst/>
          </a:prstGeom>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（七）</a:t>
            </a:r>
            <a:endPar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进行公示和群众评议</a:t>
            </a:r>
          </a:p>
        </p:txBody>
      </p:sp>
      <p:sp>
        <p:nvSpPr>
          <p:cNvPr id="15" name="矩形 14"/>
          <p:cNvSpPr/>
          <p:nvPr/>
        </p:nvSpPr>
        <p:spPr>
          <a:xfrm>
            <a:off x="9126104" y="1945619"/>
            <a:ext cx="1569660" cy="874407"/>
          </a:xfrm>
          <a:prstGeom prst="rect">
            <a:avLst/>
          </a:prstGeom>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（八）</a:t>
            </a:r>
            <a:endPar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短期集中培训</a:t>
            </a:r>
          </a:p>
        </p:txBody>
      </p:sp>
      <p:sp>
        <p:nvSpPr>
          <p:cNvPr id="2" name="矩形 1"/>
          <p:cNvSpPr/>
          <p:nvPr/>
        </p:nvSpPr>
        <p:spPr>
          <a:xfrm>
            <a:off x="1285461" y="3796246"/>
            <a:ext cx="2411896" cy="2636940"/>
          </a:xfrm>
          <a:prstGeom prst="rect">
            <a:avLst/>
          </a:prstGeom>
        </p:spPr>
        <p:txBody>
          <a:bodyPr wrap="square">
            <a:spAutoFit/>
          </a:bodyPr>
          <a:lstStyle/>
          <a:p>
            <a:pPr marL="0" marR="0" lvl="0" indent="0" algn="l" defTabSz="914400" rtl="0" eaLnBrk="1" fontAlgn="auto" latinLnBrk="0" hangingPunct="1">
              <a:lnSpc>
                <a:spcPts val="2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按照党章规定，申请入党的人要有两名正式党员做介绍人。入党介绍人一般由培养人担任，也可由发展对象邀请，或由党组织指定。（预备党员和受留党察看处分尚未恢复党员权利的党员不能做入党介绍人，可在党员的会议上发表意见，但没有表决权）</a:t>
            </a:r>
          </a:p>
        </p:txBody>
      </p:sp>
      <p:sp>
        <p:nvSpPr>
          <p:cNvPr id="16" name="矩形 15"/>
          <p:cNvSpPr/>
          <p:nvPr/>
        </p:nvSpPr>
        <p:spPr>
          <a:xfrm>
            <a:off x="3906148" y="3796246"/>
            <a:ext cx="2226365" cy="2677656"/>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在接收积极分子入党前，党支部要对发展对象本人及其主要社会关系（已婚的，主要调查配偶及双方父母；未婚的，主要调查其父母及主要社会关系）进行政治审查，有问题的不能发展。</a:t>
            </a:r>
          </a:p>
        </p:txBody>
      </p:sp>
      <p:sp>
        <p:nvSpPr>
          <p:cNvPr id="17" name="矩形 16"/>
          <p:cNvSpPr/>
          <p:nvPr/>
        </p:nvSpPr>
        <p:spPr>
          <a:xfrm>
            <a:off x="6308035" y="3796246"/>
            <a:ext cx="2425148" cy="203132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党支部在讨论接收新党员之前，要进行公示，征求各方面的意见，还要采取开座谈会、个别走访交谈等方式，广泛征求党内外群众的意见，形成群众评议材料。</a:t>
            </a:r>
          </a:p>
        </p:txBody>
      </p:sp>
      <p:sp>
        <p:nvSpPr>
          <p:cNvPr id="18" name="矩形 17"/>
          <p:cNvSpPr/>
          <p:nvPr/>
        </p:nvSpPr>
        <p:spPr>
          <a:xfrm>
            <a:off x="8852452" y="3796246"/>
            <a:ext cx="2305878" cy="170816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对确定的发展对象，要组织其进行集中培训（一般由北营公司统一组织培训），无故不参加培训或培训不合格的不能发展。</a:t>
            </a:r>
          </a:p>
        </p:txBody>
      </p:sp>
    </p:spTree>
    <p:extLst>
      <p:ext uri="{BB962C8B-B14F-4D97-AF65-F5344CB8AC3E}">
        <p14:creationId xmlns:p14="http://schemas.microsoft.com/office/powerpoint/2010/main" xmlns="" val="2838383116"/>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p:cNvSpPr/>
          <p:nvPr/>
        </p:nvSpPr>
        <p:spPr>
          <a:xfrm>
            <a:off x="3776870" y="371060"/>
            <a:ext cx="4704521" cy="795130"/>
          </a:xfrm>
          <a:prstGeom prst="roundRect">
            <a:avLst/>
          </a:prstGeom>
          <a:solidFill>
            <a:srgbClr val="CC0000"/>
          </a:solidFill>
          <a:ln w="76200" cmpd="thinThick">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 name="矩形 2"/>
          <p:cNvSpPr/>
          <p:nvPr/>
        </p:nvSpPr>
        <p:spPr>
          <a:xfrm>
            <a:off x="4805691" y="474629"/>
            <a:ext cx="2646879" cy="58477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一、组织设置</a:t>
            </a:r>
          </a:p>
        </p:txBody>
      </p:sp>
      <p:sp>
        <p:nvSpPr>
          <p:cNvPr id="8" name="矩形 7"/>
          <p:cNvSpPr/>
          <p:nvPr/>
        </p:nvSpPr>
        <p:spPr>
          <a:xfrm>
            <a:off x="2610678" y="1654097"/>
            <a:ext cx="8401879" cy="1028936"/>
          </a:xfrm>
          <a:prstGeom prst="rect">
            <a:avLst/>
          </a:prstGeom>
        </p:spPr>
        <p:txBody>
          <a:bodyPr wrap="square">
            <a:spAutoFit/>
          </a:bodyPr>
          <a:lstStyle/>
          <a:p>
            <a:pPr marL="0" marR="0" lvl="0" indent="457200" algn="l" defTabSz="914400" rtl="0" eaLnBrk="1" fontAlgn="auto" latinLnBrk="0" hangingPunct="1">
              <a:lnSpc>
                <a:spcPts val="25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党支部的建立或撤销必须经上级党组织批准。根据规定：</a:t>
            </a: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ts val="25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一般情况下，凡在一个单位或一个部门中，正式党员</a:t>
            </a:r>
            <a:r>
              <a:rPr kumimoji="0" lang="en-US" altLang="zh-CN"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3</a:t>
            </a:r>
            <a:r>
              <a:rPr kumimoji="0" lang="zh-CN" altLang="en-US"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人以上的都应建立党支部，正式党员不足</a:t>
            </a:r>
            <a:r>
              <a:rPr kumimoji="0" lang="en-US" altLang="zh-CN"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3</a:t>
            </a:r>
            <a:r>
              <a:rPr kumimoji="0" lang="zh-CN" altLang="en-US"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人的，可与工作相衔接的单位或部门的党员联合组成党支部。</a:t>
            </a: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11" name="组合 10"/>
          <p:cNvGrpSpPr/>
          <p:nvPr/>
        </p:nvGrpSpPr>
        <p:grpSpPr>
          <a:xfrm>
            <a:off x="1156251" y="1736728"/>
            <a:ext cx="1139688" cy="1019721"/>
            <a:chOff x="1126434" y="1789740"/>
            <a:chExt cx="1139688" cy="1019721"/>
          </a:xfrm>
        </p:grpSpPr>
        <p:sp>
          <p:nvSpPr>
            <p:cNvPr id="9" name="六边形 8"/>
            <p:cNvSpPr/>
            <p:nvPr/>
          </p:nvSpPr>
          <p:spPr>
            <a:xfrm>
              <a:off x="1126434" y="1789740"/>
              <a:ext cx="1139688" cy="1019721"/>
            </a:xfrm>
            <a:prstGeom prst="hexagon">
              <a:avLst/>
            </a:prstGeom>
            <a:solidFill>
              <a:srgbClr val="CC0000"/>
            </a:solidFill>
            <a:ln>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文本框 9"/>
            <p:cNvSpPr txBox="1"/>
            <p:nvPr/>
          </p:nvSpPr>
          <p:spPr>
            <a:xfrm>
              <a:off x="1142280" y="2061926"/>
              <a:ext cx="1107997"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（一）</a:t>
              </a:r>
            </a:p>
          </p:txBody>
        </p:sp>
      </p:grpSp>
      <p:sp>
        <p:nvSpPr>
          <p:cNvPr id="12" name="矩形 11"/>
          <p:cNvSpPr/>
          <p:nvPr/>
        </p:nvSpPr>
        <p:spPr>
          <a:xfrm>
            <a:off x="2610678" y="3196512"/>
            <a:ext cx="8203096" cy="2952540"/>
          </a:xfrm>
          <a:prstGeom prst="rect">
            <a:avLst/>
          </a:prstGeom>
        </p:spPr>
        <p:txBody>
          <a:bodyPr wrap="square">
            <a:spAutoFit/>
          </a:bodyPr>
          <a:lstStyle/>
          <a:p>
            <a:pPr marL="0" marR="0" lvl="0" indent="457200" algn="l" defTabSz="914400" rtl="0" eaLnBrk="1" fontAlgn="auto" latinLnBrk="0" hangingPunct="1">
              <a:lnSpc>
                <a:spcPts val="25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党员在</a:t>
            </a:r>
            <a:r>
              <a:rPr kumimoji="0" lang="en-US" altLang="zh-CN"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3</a:t>
            </a:r>
            <a:r>
              <a:rPr kumimoji="0" lang="zh-CN" altLang="en-US"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人以上，不足</a:t>
            </a:r>
            <a:r>
              <a:rPr kumimoji="0" lang="en-US" altLang="zh-CN"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7</a:t>
            </a:r>
            <a:r>
              <a:rPr kumimoji="0" lang="zh-CN" altLang="en-US"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人的党支部，一般不建立支部委员会，只设书记</a:t>
            </a:r>
            <a:r>
              <a:rPr kumimoji="0" lang="en-US" altLang="zh-CN"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1</a:t>
            </a:r>
            <a:r>
              <a:rPr kumimoji="0" lang="zh-CN" altLang="en-US"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名，必要时可设副书记</a:t>
            </a:r>
            <a:r>
              <a:rPr kumimoji="0" lang="en-US" altLang="zh-CN"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1</a:t>
            </a:r>
            <a:r>
              <a:rPr kumimoji="0" lang="zh-CN" altLang="en-US"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名。</a:t>
            </a:r>
            <a:endParaRPr kumimoji="0" lang="en-US" altLang="zh-CN"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ts val="25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党员在</a:t>
            </a:r>
            <a:r>
              <a:rPr kumimoji="0" lang="en-US" altLang="zh-CN"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7—5 0</a:t>
            </a:r>
            <a:r>
              <a:rPr kumimoji="0" lang="zh-CN" altLang="en-US"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人的，应建立党支部委员会。设委员一般</a:t>
            </a:r>
            <a:r>
              <a:rPr kumimoji="0" lang="en-US" altLang="zh-CN"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3</a:t>
            </a:r>
            <a:r>
              <a:rPr kumimoji="0" lang="zh-CN" altLang="en-US"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或</a:t>
            </a:r>
            <a:r>
              <a:rPr kumimoji="0" lang="en-US" altLang="zh-CN"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5</a:t>
            </a:r>
            <a:r>
              <a:rPr kumimoji="0" lang="zh-CN" altLang="en-US"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名。设书记</a:t>
            </a:r>
            <a:r>
              <a:rPr kumimoji="0" lang="en-US" altLang="zh-CN"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1</a:t>
            </a:r>
            <a:r>
              <a:rPr kumimoji="0" lang="zh-CN" altLang="en-US"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名、也可设副书记</a:t>
            </a:r>
            <a:r>
              <a:rPr kumimoji="0" lang="en-US" altLang="zh-CN"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1</a:t>
            </a:r>
            <a:r>
              <a:rPr kumimoji="0" lang="zh-CN" altLang="en-US"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名。</a:t>
            </a:r>
            <a:endParaRPr kumimoji="0" lang="en-US" altLang="zh-CN"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ts val="25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党员</a:t>
            </a:r>
            <a:r>
              <a:rPr kumimoji="0" lang="en-US" altLang="zh-CN"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50—100</a:t>
            </a:r>
            <a:r>
              <a:rPr kumimoji="0" lang="zh-CN" altLang="en-US"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人的，一般建立党的总支部委员会，总支部委员会设委员</a:t>
            </a:r>
            <a:r>
              <a:rPr kumimoji="0" lang="en-US" altLang="zh-CN"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5</a:t>
            </a:r>
            <a:r>
              <a:rPr kumimoji="0" lang="zh-CN" altLang="en-US"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或</a:t>
            </a:r>
            <a:r>
              <a:rPr kumimoji="0" lang="en-US" altLang="zh-CN"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7</a:t>
            </a:r>
            <a:r>
              <a:rPr kumimoji="0" lang="zh-CN" altLang="en-US"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名，设书记</a:t>
            </a:r>
            <a:r>
              <a:rPr kumimoji="0" lang="en-US" altLang="zh-CN"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1</a:t>
            </a:r>
            <a:r>
              <a:rPr kumimoji="0" lang="zh-CN" altLang="en-US"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名、也可设副书记</a:t>
            </a:r>
            <a:r>
              <a:rPr kumimoji="0" lang="en-US" altLang="zh-CN"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1</a:t>
            </a:r>
            <a:r>
              <a:rPr kumimoji="0" lang="zh-CN" altLang="en-US"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名。</a:t>
            </a:r>
            <a:endParaRPr kumimoji="0" lang="en-US" altLang="zh-CN"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ts val="25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党员人数在</a:t>
            </a:r>
            <a:r>
              <a:rPr kumimoji="0" lang="en-US" altLang="zh-CN"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100</a:t>
            </a:r>
            <a:r>
              <a:rPr kumimoji="0" lang="zh-CN" altLang="en-US"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人以上的，应建立党的基层委员会。</a:t>
            </a:r>
            <a:endParaRPr kumimoji="0" lang="en-US" altLang="zh-CN"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1" fontAlgn="auto" latinLnBrk="0" hangingPunct="1">
              <a:lnSpc>
                <a:spcPts val="25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党员</a:t>
            </a:r>
            <a:r>
              <a:rPr kumimoji="0" lang="en-US" altLang="zh-CN"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30</a:t>
            </a:r>
            <a:r>
              <a:rPr kumimoji="0" lang="zh-CN" altLang="en-US"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人以上不足</a:t>
            </a:r>
            <a:r>
              <a:rPr kumimoji="0" lang="en-US" altLang="zh-CN"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50</a:t>
            </a:r>
            <a:r>
              <a:rPr kumimoji="0" lang="zh-CN" altLang="en-US"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人或</a:t>
            </a:r>
            <a:r>
              <a:rPr kumimoji="0" lang="en-US" altLang="zh-CN"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80</a:t>
            </a:r>
            <a:r>
              <a:rPr kumimoji="0" lang="zh-CN" altLang="en-US"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人以上不足</a:t>
            </a:r>
            <a:r>
              <a:rPr kumimoji="0" lang="en-US" altLang="zh-CN"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100</a:t>
            </a:r>
            <a:r>
              <a:rPr kumimoji="0" lang="zh-CN" altLang="en-US"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人的，如确实需要，经上级党组织批准，也可建立总支委员会或党的委员会，但要从严掌握。</a:t>
            </a: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13" name="组合 12"/>
          <p:cNvGrpSpPr/>
          <p:nvPr/>
        </p:nvGrpSpPr>
        <p:grpSpPr>
          <a:xfrm>
            <a:off x="1156251" y="3349486"/>
            <a:ext cx="1139688" cy="1019721"/>
            <a:chOff x="1126434" y="1789740"/>
            <a:chExt cx="1139688" cy="1019721"/>
          </a:xfrm>
        </p:grpSpPr>
        <p:sp>
          <p:nvSpPr>
            <p:cNvPr id="14" name="六边形 13"/>
            <p:cNvSpPr/>
            <p:nvPr/>
          </p:nvSpPr>
          <p:spPr>
            <a:xfrm>
              <a:off x="1126434" y="1789740"/>
              <a:ext cx="1139688" cy="1019721"/>
            </a:xfrm>
            <a:prstGeom prst="hexagon">
              <a:avLst/>
            </a:prstGeom>
            <a:solidFill>
              <a:srgbClr val="CC0000"/>
            </a:solidFill>
            <a:ln>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文本框 14"/>
            <p:cNvSpPr txBox="1"/>
            <p:nvPr/>
          </p:nvSpPr>
          <p:spPr>
            <a:xfrm>
              <a:off x="1142281" y="2061926"/>
              <a:ext cx="1107997"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（二）</a:t>
              </a:r>
            </a:p>
          </p:txBody>
        </p:sp>
      </p:grpSp>
    </p:spTree>
    <p:extLst>
      <p:ext uri="{BB962C8B-B14F-4D97-AF65-F5344CB8AC3E}">
        <p14:creationId xmlns:p14="http://schemas.microsoft.com/office/powerpoint/2010/main" xmlns="" val="2956813203"/>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par>
                                <p:cTn id="16" presetID="22" presetClass="entr" presetSubtype="8"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par>
                                <p:cTn id="24" presetID="22" presetClass="entr" presetSubtype="8" fill="hold"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 grpId="0"/>
      <p:bldP spid="8" grpId="0"/>
      <p:bldP spid="1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等腰三角形 5"/>
          <p:cNvSpPr/>
          <p:nvPr/>
        </p:nvSpPr>
        <p:spPr>
          <a:xfrm rot="5400000">
            <a:off x="-192157" y="516835"/>
            <a:ext cx="649357" cy="265043"/>
          </a:xfrm>
          <a:prstGeom prst="triangl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矩形 6"/>
          <p:cNvSpPr/>
          <p:nvPr/>
        </p:nvSpPr>
        <p:spPr>
          <a:xfrm>
            <a:off x="482303" y="315604"/>
            <a:ext cx="3745140"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二、基本程序</a:t>
            </a:r>
          </a:p>
        </p:txBody>
      </p:sp>
      <p:sp>
        <p:nvSpPr>
          <p:cNvPr id="8" name="六边形 7"/>
          <p:cNvSpPr/>
          <p:nvPr/>
        </p:nvSpPr>
        <p:spPr>
          <a:xfrm>
            <a:off x="1245705" y="1643202"/>
            <a:ext cx="2360054" cy="2027651"/>
          </a:xfrm>
          <a:prstGeom prst="hexagon">
            <a:avLst/>
          </a:prstGeom>
          <a:solidFill>
            <a:srgbClr val="CC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六边形 8"/>
          <p:cNvSpPr/>
          <p:nvPr/>
        </p:nvSpPr>
        <p:spPr>
          <a:xfrm>
            <a:off x="3739322" y="1643202"/>
            <a:ext cx="2360054" cy="2027651"/>
          </a:xfrm>
          <a:prstGeom prst="hexagon">
            <a:avLst/>
          </a:prstGeom>
          <a:solidFill>
            <a:srgbClr val="CC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六边形 9"/>
          <p:cNvSpPr/>
          <p:nvPr/>
        </p:nvSpPr>
        <p:spPr>
          <a:xfrm>
            <a:off x="6232939" y="1643202"/>
            <a:ext cx="2360054" cy="2027651"/>
          </a:xfrm>
          <a:prstGeom prst="hexagon">
            <a:avLst/>
          </a:prstGeom>
          <a:solidFill>
            <a:srgbClr val="CC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六边形 10"/>
          <p:cNvSpPr/>
          <p:nvPr/>
        </p:nvSpPr>
        <p:spPr>
          <a:xfrm>
            <a:off x="8726557" y="1643202"/>
            <a:ext cx="2360054" cy="2027651"/>
          </a:xfrm>
          <a:prstGeom prst="hexagon">
            <a:avLst/>
          </a:prstGeom>
          <a:solidFill>
            <a:srgbClr val="CC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矩形 11"/>
          <p:cNvSpPr/>
          <p:nvPr/>
        </p:nvSpPr>
        <p:spPr>
          <a:xfrm>
            <a:off x="1532610" y="1945619"/>
            <a:ext cx="1800493" cy="923330"/>
          </a:xfrm>
          <a:prstGeom prst="rect">
            <a:avLst/>
          </a:prstGeom>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（九）</a:t>
            </a:r>
            <a:endPar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接收为预备党员</a:t>
            </a:r>
          </a:p>
        </p:txBody>
      </p:sp>
      <p:sp>
        <p:nvSpPr>
          <p:cNvPr id="13" name="矩形 12"/>
          <p:cNvSpPr/>
          <p:nvPr/>
        </p:nvSpPr>
        <p:spPr>
          <a:xfrm>
            <a:off x="4373934" y="1945619"/>
            <a:ext cx="1107996" cy="923330"/>
          </a:xfrm>
          <a:prstGeom prst="rect">
            <a:avLst/>
          </a:prstGeom>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（十）</a:t>
            </a:r>
            <a:endPar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入党公布</a:t>
            </a:r>
          </a:p>
        </p:txBody>
      </p:sp>
      <p:sp>
        <p:nvSpPr>
          <p:cNvPr id="14" name="矩形 13"/>
          <p:cNvSpPr/>
          <p:nvPr/>
        </p:nvSpPr>
        <p:spPr>
          <a:xfrm>
            <a:off x="6854608" y="1958878"/>
            <a:ext cx="1107996" cy="923330"/>
          </a:xfrm>
          <a:prstGeom prst="rect">
            <a:avLst/>
          </a:prstGeom>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（十一）</a:t>
            </a:r>
            <a:endPar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宣誓</a:t>
            </a:r>
          </a:p>
        </p:txBody>
      </p:sp>
      <p:sp>
        <p:nvSpPr>
          <p:cNvPr id="15" name="矩形 14"/>
          <p:cNvSpPr/>
          <p:nvPr/>
        </p:nvSpPr>
        <p:spPr>
          <a:xfrm>
            <a:off x="9245372" y="1945619"/>
            <a:ext cx="1338828" cy="874407"/>
          </a:xfrm>
          <a:prstGeom prst="rect">
            <a:avLst/>
          </a:prstGeom>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（十二）</a:t>
            </a:r>
            <a:endPar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预备期考察</a:t>
            </a:r>
          </a:p>
        </p:txBody>
      </p:sp>
      <p:sp>
        <p:nvSpPr>
          <p:cNvPr id="2" name="矩形 1"/>
          <p:cNvSpPr/>
          <p:nvPr/>
        </p:nvSpPr>
        <p:spPr>
          <a:xfrm>
            <a:off x="1285461" y="3796246"/>
            <a:ext cx="2411896" cy="2657138"/>
          </a:xfrm>
          <a:prstGeom prst="rect">
            <a:avLst/>
          </a:prstGeom>
        </p:spPr>
        <p:txBody>
          <a:bodyPr wrap="square">
            <a:spAutoFit/>
          </a:bodyPr>
          <a:lstStyle/>
          <a:p>
            <a:pPr marL="0" marR="0" lvl="0" indent="0" algn="l" defTabSz="914400" rtl="0" eaLnBrk="1" fontAlgn="auto" latinLnBrk="0" hangingPunct="1">
              <a:lnSpc>
                <a:spcPts val="2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、填写</a:t>
            </a: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入党志愿书</a:t>
            </a: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ts val="2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、党小组讨论。</a:t>
            </a:r>
            <a:endPar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ts val="2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、支委会讨论。</a:t>
            </a:r>
            <a:endPar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ts val="2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、召开接收预备党员的支部大会，最后形成决议。</a:t>
            </a:r>
            <a:endPar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ts val="2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5</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、上级党委派专人进行组织谈话。</a:t>
            </a:r>
          </a:p>
          <a:p>
            <a:pPr marL="0" marR="0" lvl="0" indent="0" algn="l" defTabSz="914400" rtl="0" eaLnBrk="1" fontAlgn="auto" latinLnBrk="0" hangingPunct="1">
              <a:lnSpc>
                <a:spcPts val="2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6</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、谈话通过后，报上级党委审批。</a:t>
            </a:r>
          </a:p>
          <a:p>
            <a:pPr marL="0" marR="0" lvl="0" indent="0" algn="l" defTabSz="914400" rtl="0" eaLnBrk="1" fontAlgn="auto" latinLnBrk="0" hangingPunct="1">
              <a:lnSpc>
                <a:spcPts val="2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6" name="矩形 15"/>
          <p:cNvSpPr/>
          <p:nvPr/>
        </p:nvSpPr>
        <p:spPr>
          <a:xfrm>
            <a:off x="3906148" y="3796246"/>
            <a:ext cx="2226365" cy="2354491"/>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党支部在接到上级党委的审批意见（接收预备党员通知单）后，要指定专人同新党员进行一次正式谈话，通知本人参加党组织生活和交纳党费等事项，并张贴公布。</a:t>
            </a:r>
          </a:p>
        </p:txBody>
      </p:sp>
      <p:sp>
        <p:nvSpPr>
          <p:cNvPr id="17" name="矩形 16"/>
          <p:cNvSpPr/>
          <p:nvPr/>
        </p:nvSpPr>
        <p:spPr>
          <a:xfrm>
            <a:off x="6308035" y="3796246"/>
            <a:ext cx="2372139" cy="138499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新党员必须面对中国共产党党旗进行宣誓。宣誓时间要求在上级党委审批后，预备期满之前。</a:t>
            </a:r>
          </a:p>
        </p:txBody>
      </p:sp>
      <p:sp>
        <p:nvSpPr>
          <p:cNvPr id="18" name="矩形 17"/>
          <p:cNvSpPr/>
          <p:nvPr/>
        </p:nvSpPr>
        <p:spPr>
          <a:xfrm>
            <a:off x="8852452" y="3796246"/>
            <a:ext cx="2305878" cy="2677656"/>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在预备期期间，党支部要通过听取预备党员的汇报、个别谈心、严格组织生活、定期讲评、分配一定的工作等方式，继续对他们进行考察教育，定期填写</a:t>
            </a: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预备党员季度教育考察表</a:t>
            </a: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p>
        </p:txBody>
      </p:sp>
    </p:spTree>
    <p:extLst>
      <p:ext uri="{BB962C8B-B14F-4D97-AF65-F5344CB8AC3E}">
        <p14:creationId xmlns:p14="http://schemas.microsoft.com/office/powerpoint/2010/main" xmlns="" val="694118944"/>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等腰三角形 5"/>
          <p:cNvSpPr/>
          <p:nvPr/>
        </p:nvSpPr>
        <p:spPr>
          <a:xfrm rot="5400000">
            <a:off x="-192157" y="516835"/>
            <a:ext cx="649357" cy="265043"/>
          </a:xfrm>
          <a:prstGeom prst="triangl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矩形 6"/>
          <p:cNvSpPr/>
          <p:nvPr/>
        </p:nvSpPr>
        <p:spPr>
          <a:xfrm>
            <a:off x="482303" y="315604"/>
            <a:ext cx="3745140"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二、基本程序</a:t>
            </a:r>
          </a:p>
        </p:txBody>
      </p:sp>
      <p:sp>
        <p:nvSpPr>
          <p:cNvPr id="8" name="六边形 7"/>
          <p:cNvSpPr/>
          <p:nvPr/>
        </p:nvSpPr>
        <p:spPr>
          <a:xfrm>
            <a:off x="2451651" y="1643202"/>
            <a:ext cx="2360054" cy="2027651"/>
          </a:xfrm>
          <a:prstGeom prst="hexagon">
            <a:avLst/>
          </a:prstGeom>
          <a:solidFill>
            <a:srgbClr val="CC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六边形 8"/>
          <p:cNvSpPr/>
          <p:nvPr/>
        </p:nvSpPr>
        <p:spPr>
          <a:xfrm>
            <a:off x="4945268" y="1643202"/>
            <a:ext cx="2360054" cy="2027651"/>
          </a:xfrm>
          <a:prstGeom prst="hexagon">
            <a:avLst/>
          </a:prstGeom>
          <a:solidFill>
            <a:srgbClr val="CC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六边形 9"/>
          <p:cNvSpPr/>
          <p:nvPr/>
        </p:nvSpPr>
        <p:spPr>
          <a:xfrm>
            <a:off x="7438885" y="1643202"/>
            <a:ext cx="2360054" cy="2027651"/>
          </a:xfrm>
          <a:prstGeom prst="hexagon">
            <a:avLst/>
          </a:prstGeom>
          <a:solidFill>
            <a:srgbClr val="CC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矩形 11"/>
          <p:cNvSpPr/>
          <p:nvPr/>
        </p:nvSpPr>
        <p:spPr>
          <a:xfrm>
            <a:off x="2871076" y="1945619"/>
            <a:ext cx="1569660" cy="923330"/>
          </a:xfrm>
          <a:prstGeom prst="rect">
            <a:avLst/>
          </a:prstGeom>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（十三）</a:t>
            </a:r>
            <a:endPar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预备党员转正</a:t>
            </a:r>
          </a:p>
        </p:txBody>
      </p:sp>
      <p:sp>
        <p:nvSpPr>
          <p:cNvPr id="13" name="矩形 12"/>
          <p:cNvSpPr/>
          <p:nvPr/>
        </p:nvSpPr>
        <p:spPr>
          <a:xfrm>
            <a:off x="5579880" y="1945619"/>
            <a:ext cx="1107996" cy="874407"/>
          </a:xfrm>
          <a:prstGeom prst="rect">
            <a:avLst/>
          </a:prstGeom>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（十四）</a:t>
            </a:r>
            <a:endPar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转正公布</a:t>
            </a:r>
          </a:p>
        </p:txBody>
      </p:sp>
      <p:sp>
        <p:nvSpPr>
          <p:cNvPr id="14" name="矩形 13"/>
          <p:cNvSpPr/>
          <p:nvPr/>
        </p:nvSpPr>
        <p:spPr>
          <a:xfrm>
            <a:off x="8060554" y="1958878"/>
            <a:ext cx="1107996" cy="923330"/>
          </a:xfrm>
          <a:prstGeom prst="rect">
            <a:avLst/>
          </a:prstGeom>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（十五）</a:t>
            </a:r>
            <a:endPar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存档</a:t>
            </a:r>
          </a:p>
        </p:txBody>
      </p:sp>
      <p:sp>
        <p:nvSpPr>
          <p:cNvPr id="2" name="矩形 1"/>
          <p:cNvSpPr/>
          <p:nvPr/>
        </p:nvSpPr>
        <p:spPr>
          <a:xfrm>
            <a:off x="2491407" y="3796246"/>
            <a:ext cx="2411896" cy="203132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、提交转正申请。</a:t>
            </a:r>
            <a:endPar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、党小组讨论。</a:t>
            </a:r>
            <a:endPar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、支委会讨论。</a:t>
            </a:r>
            <a:endPar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、召开支部党员大会讨论，最后形成决议。</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5</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、报上级党组织审批。</a:t>
            </a:r>
          </a:p>
        </p:txBody>
      </p:sp>
      <p:sp>
        <p:nvSpPr>
          <p:cNvPr id="16" name="矩形 15"/>
          <p:cNvSpPr/>
          <p:nvPr/>
        </p:nvSpPr>
        <p:spPr>
          <a:xfrm>
            <a:off x="5045834" y="3796246"/>
            <a:ext cx="2226365" cy="170816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党支部在接到上级党委的审批意见（预备党员转正通知单）后，党支部书记要与本人谈话，并张贴公布。</a:t>
            </a:r>
          </a:p>
        </p:txBody>
      </p:sp>
      <p:sp>
        <p:nvSpPr>
          <p:cNvPr id="17" name="矩形 16"/>
          <p:cNvSpPr/>
          <p:nvPr/>
        </p:nvSpPr>
        <p:spPr>
          <a:xfrm>
            <a:off x="7513981" y="3796246"/>
            <a:ext cx="2372139" cy="170816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预备党员转正后，上级党委将其入党申请书、</a:t>
            </a: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入党志愿书</a:t>
            </a: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、转正申请书、政审材料、教育和考察过程中的各种材料等存入本人档案。</a:t>
            </a:r>
          </a:p>
        </p:txBody>
      </p:sp>
    </p:spTree>
    <p:extLst>
      <p:ext uri="{BB962C8B-B14F-4D97-AF65-F5344CB8AC3E}">
        <p14:creationId xmlns:p14="http://schemas.microsoft.com/office/powerpoint/2010/main" xmlns="" val="3857327237"/>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p:cNvSpPr/>
          <p:nvPr/>
        </p:nvSpPr>
        <p:spPr>
          <a:xfrm rot="5400000">
            <a:off x="-192157" y="516835"/>
            <a:ext cx="649357" cy="265043"/>
          </a:xfrm>
          <a:prstGeom prst="triangl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 name="矩形 5"/>
          <p:cNvSpPr/>
          <p:nvPr/>
        </p:nvSpPr>
        <p:spPr>
          <a:xfrm>
            <a:off x="482302" y="315604"/>
            <a:ext cx="5650211"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三、相关材料的写法及要求</a:t>
            </a:r>
          </a:p>
        </p:txBody>
      </p:sp>
      <p:sp>
        <p:nvSpPr>
          <p:cNvPr id="3" name="矩形 2"/>
          <p:cNvSpPr/>
          <p:nvPr/>
        </p:nvSpPr>
        <p:spPr>
          <a:xfrm>
            <a:off x="3048000" y="1859340"/>
            <a:ext cx="6096000" cy="3139321"/>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363636"/>
                </a:solidFill>
                <a:effectLst/>
                <a:uLnTx/>
                <a:uFillTx/>
                <a:latin typeface="Verdana" panose="020B0604030504040204" pitchFamily="34" charset="0"/>
                <a:ea typeface="宋体" panose="02010600030101010101" pitchFamily="2" charset="-122"/>
                <a:cs typeface="+mn-cs"/>
              </a:rPr>
              <a:t>（一）总体要求</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363636"/>
                </a:solidFill>
                <a:effectLst/>
                <a:uLnTx/>
                <a:uFillTx/>
                <a:latin typeface="Verdana" panose="020B0604030504040204" pitchFamily="34" charset="0"/>
                <a:ea typeface="宋体" panose="02010600030101010101" pitchFamily="2" charset="-122"/>
                <a:cs typeface="+mn-cs"/>
              </a:rPr>
              <a:t>1</a:t>
            </a:r>
            <a:r>
              <a:rPr kumimoji="0" lang="zh-CN" altLang="en-US" sz="1800" b="0" i="0" u="none" strike="noStrike" kern="1200" cap="none" spc="0" normalizeH="0" baseline="0" noProof="0" dirty="0">
                <a:ln>
                  <a:noFill/>
                </a:ln>
                <a:solidFill>
                  <a:srgbClr val="363636"/>
                </a:solidFill>
                <a:effectLst/>
                <a:uLnTx/>
                <a:uFillTx/>
                <a:latin typeface="Verdana" panose="020B0604030504040204" pitchFamily="34" charset="0"/>
                <a:ea typeface="宋体" panose="02010600030101010101" pitchFamily="2" charset="-122"/>
                <a:cs typeface="+mn-cs"/>
              </a:rPr>
              <a:t>、按照档案管理有关规定：组织发展过程中的所有材料一律用钢笔（或中性笔），并使用黑色或蓝黑色墨水填写。</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363636"/>
                </a:solidFill>
                <a:effectLst/>
                <a:uLnTx/>
                <a:uFillTx/>
                <a:latin typeface="Verdana" panose="020B0604030504040204" pitchFamily="34" charset="0"/>
                <a:ea typeface="宋体" panose="02010600030101010101" pitchFamily="2" charset="-122"/>
                <a:cs typeface="+mn-cs"/>
              </a:rPr>
              <a:t>2</a:t>
            </a:r>
            <a:r>
              <a:rPr kumimoji="0" lang="zh-CN" altLang="en-US" sz="1800" b="0" i="0" u="none" strike="noStrike" kern="1200" cap="none" spc="0" normalizeH="0" baseline="0" noProof="0" dirty="0">
                <a:ln>
                  <a:noFill/>
                </a:ln>
                <a:solidFill>
                  <a:srgbClr val="363636"/>
                </a:solidFill>
                <a:effectLst/>
                <a:uLnTx/>
                <a:uFillTx/>
                <a:latin typeface="Verdana" panose="020B0604030504040204" pitchFamily="34" charset="0"/>
                <a:ea typeface="宋体" panose="02010600030101010101" pitchFamily="2" charset="-122"/>
                <a:cs typeface="+mn-cs"/>
              </a:rPr>
              <a:t>、落款年、月、日一律用公历，且使用阿拉伯数字。</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363636"/>
                </a:solidFill>
                <a:effectLst/>
                <a:uLnTx/>
                <a:uFillTx/>
                <a:latin typeface="Verdana" panose="020B0604030504040204" pitchFamily="34" charset="0"/>
                <a:ea typeface="宋体" panose="02010600030101010101" pitchFamily="2" charset="-122"/>
                <a:cs typeface="+mn-cs"/>
              </a:rPr>
              <a:t>3</a:t>
            </a:r>
            <a:r>
              <a:rPr kumimoji="0" lang="zh-CN" altLang="en-US" sz="1800" b="0" i="0" u="none" strike="noStrike" kern="1200" cap="none" spc="0" normalizeH="0" baseline="0" noProof="0" dirty="0">
                <a:ln>
                  <a:noFill/>
                </a:ln>
                <a:solidFill>
                  <a:srgbClr val="363636"/>
                </a:solidFill>
                <a:effectLst/>
                <a:uLnTx/>
                <a:uFillTx/>
                <a:latin typeface="Verdana" panose="020B0604030504040204" pitchFamily="34" charset="0"/>
                <a:ea typeface="宋体" panose="02010600030101010101" pitchFamily="2" charset="-122"/>
                <a:cs typeface="+mn-cs"/>
              </a:rPr>
              <a:t>、支部（小组）出具的证明和形成的各种意见以及个人申请书、思想汇报等材料要手写，一般不使用打印材料。</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363636"/>
                </a:solidFill>
                <a:effectLst/>
                <a:uLnTx/>
                <a:uFillTx/>
                <a:latin typeface="Verdana" panose="020B0604030504040204" pitchFamily="34" charset="0"/>
                <a:ea typeface="宋体" panose="02010600030101010101" pitchFamily="2" charset="-122"/>
                <a:cs typeface="+mn-cs"/>
              </a:rPr>
              <a:t>（二）发展对象的报审材料</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363636"/>
                </a:solidFill>
                <a:effectLst/>
                <a:uLnTx/>
                <a:uFillTx/>
                <a:latin typeface="Verdana" panose="020B0604030504040204" pitchFamily="34" charset="0"/>
                <a:ea typeface="宋体" panose="02010600030101010101" pitchFamily="2" charset="-122"/>
                <a:cs typeface="+mn-cs"/>
              </a:rPr>
              <a:t>各党支部应在每季度第二个月的</a:t>
            </a:r>
            <a:r>
              <a:rPr kumimoji="0" lang="en-US" altLang="zh-CN" sz="1800" b="0" i="0" u="none" strike="noStrike" kern="1200" cap="none" spc="0" normalizeH="0" baseline="0" noProof="0" dirty="0">
                <a:ln>
                  <a:noFill/>
                </a:ln>
                <a:solidFill>
                  <a:srgbClr val="363636"/>
                </a:solidFill>
                <a:effectLst/>
                <a:uLnTx/>
                <a:uFillTx/>
                <a:latin typeface="Verdana" panose="020B0604030504040204" pitchFamily="34" charset="0"/>
                <a:ea typeface="宋体" panose="02010600030101010101" pitchFamily="2" charset="-122"/>
                <a:cs typeface="+mn-cs"/>
              </a:rPr>
              <a:t>10</a:t>
            </a:r>
            <a:r>
              <a:rPr kumimoji="0" lang="zh-CN" altLang="en-US" sz="1800" b="0" i="0" u="none" strike="noStrike" kern="1200" cap="none" spc="0" normalizeH="0" baseline="0" noProof="0" dirty="0">
                <a:ln>
                  <a:noFill/>
                </a:ln>
                <a:solidFill>
                  <a:srgbClr val="363636"/>
                </a:solidFill>
                <a:effectLst/>
                <a:uLnTx/>
                <a:uFillTx/>
                <a:latin typeface="Verdana" panose="020B0604030504040204" pitchFamily="34" charset="0"/>
                <a:ea typeface="宋体" panose="02010600030101010101" pitchFamily="2" charset="-122"/>
                <a:cs typeface="+mn-cs"/>
              </a:rPr>
              <a:t>号之前，将本季度拟发展党员的考核材料报上级党委审查。主要包括：</a:t>
            </a:r>
            <a:r>
              <a:rPr kumimoji="0" lang="zh-CN" altLang="en-US" sz="1800" b="0" i="0" u="sng" strike="noStrike" kern="1200" cap="none" spc="0" normalizeH="0" baseline="0" noProof="0" dirty="0">
                <a:ln>
                  <a:noFill/>
                </a:ln>
                <a:solidFill>
                  <a:srgbClr val="363636"/>
                </a:solidFill>
                <a:effectLst/>
                <a:uLnTx/>
                <a:uFillTx/>
                <a:latin typeface="Verdana" panose="020B0604030504040204" pitchFamily="34" charset="0"/>
                <a:ea typeface="宋体" panose="02010600030101010101" pitchFamily="2" charset="-122"/>
                <a:cs typeface="+mn-cs"/>
                <a:hlinkClick r:id="rId3"/>
              </a:rPr>
              <a:t>入党申请书</a:t>
            </a:r>
            <a:r>
              <a:rPr kumimoji="0" lang="zh-CN" altLang="en-US" sz="1800" b="0" i="0" u="none" strike="noStrike" kern="1200" cap="none" spc="0" normalizeH="0" baseline="0" noProof="0" dirty="0">
                <a:ln>
                  <a:noFill/>
                </a:ln>
                <a:solidFill>
                  <a:srgbClr val="363636"/>
                </a:solidFill>
                <a:effectLst/>
                <a:uLnTx/>
                <a:uFillTx/>
                <a:latin typeface="Verdana" panose="020B0604030504040204" pitchFamily="34" charset="0"/>
                <a:ea typeface="宋体" panose="02010600030101010101" pitchFamily="2" charset="-122"/>
                <a:cs typeface="+mn-cs"/>
              </a:rPr>
              <a:t>、思想汇报、积极分子考核表、群众评议、外调材料、支部综合政审报告等。</a:t>
            </a:r>
          </a:p>
        </p:txBody>
      </p:sp>
      <p:sp>
        <p:nvSpPr>
          <p:cNvPr id="7" name="矩形 6"/>
          <p:cNvSpPr/>
          <p:nvPr/>
        </p:nvSpPr>
        <p:spPr>
          <a:xfrm>
            <a:off x="2878784" y="5139395"/>
            <a:ext cx="2723823"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363636"/>
                </a:solidFill>
                <a:effectLst/>
                <a:uLnTx/>
                <a:uFillTx/>
                <a:latin typeface="Verdana" panose="020B0604030504040204" pitchFamily="34" charset="0"/>
                <a:ea typeface="宋体" panose="02010600030101010101" pitchFamily="2" charset="-122"/>
                <a:cs typeface="+mn-cs"/>
              </a:rPr>
              <a:t>（三）接收预备党员材料</a:t>
            </a: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8" name="矩形 7"/>
          <p:cNvSpPr/>
          <p:nvPr/>
        </p:nvSpPr>
        <p:spPr>
          <a:xfrm>
            <a:off x="2931792" y="5603221"/>
            <a:ext cx="2723823"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363636"/>
                </a:solidFill>
                <a:effectLst/>
                <a:uLnTx/>
                <a:uFillTx/>
                <a:latin typeface="Verdana" panose="020B0604030504040204" pitchFamily="34" charset="0"/>
                <a:ea typeface="宋体" panose="02010600030101010101" pitchFamily="2" charset="-122"/>
                <a:cs typeface="+mn-cs"/>
              </a:rPr>
              <a:t>（四）预备党员转正材料</a:t>
            </a: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3406499621"/>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p:cNvSpPr/>
          <p:nvPr/>
        </p:nvSpPr>
        <p:spPr>
          <a:xfrm rot="5400000">
            <a:off x="-192157" y="516835"/>
            <a:ext cx="649357" cy="265043"/>
          </a:xfrm>
          <a:prstGeom prst="triangl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 name="矩形 5"/>
          <p:cNvSpPr/>
          <p:nvPr/>
        </p:nvSpPr>
        <p:spPr>
          <a:xfrm>
            <a:off x="482302" y="315604"/>
            <a:ext cx="6859402"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四、党员发展及转正的支部大会程序</a:t>
            </a:r>
          </a:p>
        </p:txBody>
      </p:sp>
      <p:sp>
        <p:nvSpPr>
          <p:cNvPr id="3" name="矩形 2"/>
          <p:cNvSpPr/>
          <p:nvPr/>
        </p:nvSpPr>
        <p:spPr>
          <a:xfrm>
            <a:off x="1155944" y="1084231"/>
            <a:ext cx="5109091"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363636"/>
                </a:solidFill>
                <a:effectLst/>
                <a:uLnTx/>
                <a:uFillTx/>
                <a:latin typeface="Verdana" panose="020B0604030504040204" pitchFamily="34" charset="0"/>
                <a:ea typeface="宋体" panose="02010600030101010101" pitchFamily="2" charset="-122"/>
                <a:cs typeface="+mn-cs"/>
              </a:rPr>
              <a:t>（一）接收预备党员的支部大会程序</a:t>
            </a:r>
            <a:endParaRPr kumimoji="0" lang="zh-CN" altLang="en-US" sz="24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2" name="同侧圆角矩形 1"/>
          <p:cNvSpPr/>
          <p:nvPr/>
        </p:nvSpPr>
        <p:spPr>
          <a:xfrm>
            <a:off x="662607" y="2186609"/>
            <a:ext cx="2670313" cy="1152871"/>
          </a:xfrm>
          <a:prstGeom prst="round2SameRect">
            <a:avLst/>
          </a:prstGeom>
          <a:solidFill>
            <a:schemeClr val="bg1"/>
          </a:solidFill>
          <a:ln w="19050">
            <a:solidFill>
              <a:srgbClr val="C0000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由支部书记主持，清点人数（实到会有表决权的党员必须超过应到会人数的一半），宣布开会，并介绍会议议题。</a:t>
            </a:r>
          </a:p>
        </p:txBody>
      </p:sp>
      <p:sp>
        <p:nvSpPr>
          <p:cNvPr id="8" name="同侧圆角矩形 7"/>
          <p:cNvSpPr/>
          <p:nvPr/>
        </p:nvSpPr>
        <p:spPr>
          <a:xfrm>
            <a:off x="3425685" y="2186609"/>
            <a:ext cx="2670313" cy="1152871"/>
          </a:xfrm>
          <a:prstGeom prst="round2SameRect">
            <a:avLst/>
          </a:prstGeom>
          <a:solidFill>
            <a:schemeClr val="bg1"/>
          </a:solidFill>
          <a:ln w="19050">
            <a:solidFill>
              <a:srgbClr val="C0000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入党申请人汇报自己对党的认识、入党动机、本人履历、现实表现、家庭和主要社会关系情况，以及需向党组织说明的其他问题。</a:t>
            </a:r>
            <a:endPar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9" name="同侧圆角矩形 8"/>
          <p:cNvSpPr/>
          <p:nvPr/>
        </p:nvSpPr>
        <p:spPr>
          <a:xfrm>
            <a:off x="6188763" y="2186609"/>
            <a:ext cx="2670313" cy="1152871"/>
          </a:xfrm>
          <a:prstGeom prst="round2SameRect">
            <a:avLst/>
          </a:prstGeom>
          <a:solidFill>
            <a:schemeClr val="bg1"/>
          </a:solidFill>
          <a:ln w="19050">
            <a:solidFill>
              <a:srgbClr val="C0000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入党介绍人介绍申请人的主要情况，并发表意见。（参照</a:t>
            </a: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入党志愿书</a:t>
            </a: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中的“介绍人意见”）</a:t>
            </a:r>
          </a:p>
        </p:txBody>
      </p:sp>
      <p:sp>
        <p:nvSpPr>
          <p:cNvPr id="10" name="同侧圆角矩形 9"/>
          <p:cNvSpPr/>
          <p:nvPr/>
        </p:nvSpPr>
        <p:spPr>
          <a:xfrm>
            <a:off x="8951842" y="2186609"/>
            <a:ext cx="2670313" cy="1152871"/>
          </a:xfrm>
          <a:prstGeom prst="round2SameRect">
            <a:avLst/>
          </a:prstGeom>
          <a:solidFill>
            <a:schemeClr val="bg1"/>
          </a:solidFill>
          <a:ln w="19050">
            <a:solidFill>
              <a:srgbClr val="C0000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党小组报告审议情况并发表意见。（没设小组的可省略此环节）</a:t>
            </a:r>
          </a:p>
        </p:txBody>
      </p:sp>
      <p:sp>
        <p:nvSpPr>
          <p:cNvPr id="11" name="同侧圆角矩形 10"/>
          <p:cNvSpPr/>
          <p:nvPr/>
        </p:nvSpPr>
        <p:spPr>
          <a:xfrm>
            <a:off x="695738" y="3876260"/>
            <a:ext cx="2670313" cy="1152871"/>
          </a:xfrm>
          <a:prstGeom prst="round2SameRect">
            <a:avLst/>
          </a:prstGeom>
          <a:solidFill>
            <a:schemeClr val="bg1"/>
          </a:solidFill>
          <a:ln w="19050">
            <a:solidFill>
              <a:srgbClr val="C0000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支委会报告审议情况并发表意见。</a:t>
            </a:r>
          </a:p>
        </p:txBody>
      </p:sp>
      <p:sp>
        <p:nvSpPr>
          <p:cNvPr id="12" name="同侧圆角矩形 11"/>
          <p:cNvSpPr/>
          <p:nvPr/>
        </p:nvSpPr>
        <p:spPr>
          <a:xfrm>
            <a:off x="3458816" y="3876260"/>
            <a:ext cx="2670313" cy="1152871"/>
          </a:xfrm>
          <a:prstGeom prst="round2SameRect">
            <a:avLst/>
          </a:prstGeom>
          <a:solidFill>
            <a:schemeClr val="bg1"/>
          </a:solidFill>
          <a:ln w="19050">
            <a:solidFill>
              <a:srgbClr val="C0000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与会党员发表意见，对申请人能否入党进行讨论。</a:t>
            </a:r>
          </a:p>
        </p:txBody>
      </p:sp>
      <p:sp>
        <p:nvSpPr>
          <p:cNvPr id="13" name="同侧圆角矩形 12"/>
          <p:cNvSpPr/>
          <p:nvPr/>
        </p:nvSpPr>
        <p:spPr>
          <a:xfrm>
            <a:off x="6221894" y="3876260"/>
            <a:ext cx="2670313" cy="1152871"/>
          </a:xfrm>
          <a:prstGeom prst="round2SameRect">
            <a:avLst/>
          </a:prstGeom>
          <a:solidFill>
            <a:schemeClr val="bg1"/>
          </a:solidFill>
          <a:ln w="19050">
            <a:solidFill>
              <a:srgbClr val="C0000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申请人对支部大会讨论的情况表明自己的态度。</a:t>
            </a:r>
          </a:p>
        </p:txBody>
      </p:sp>
      <p:sp>
        <p:nvSpPr>
          <p:cNvPr id="14" name="同侧圆角矩形 13"/>
          <p:cNvSpPr/>
          <p:nvPr/>
        </p:nvSpPr>
        <p:spPr>
          <a:xfrm>
            <a:off x="8984973" y="3876260"/>
            <a:ext cx="2670313" cy="1152871"/>
          </a:xfrm>
          <a:prstGeom prst="round2SameRect">
            <a:avLst/>
          </a:prstGeom>
          <a:solidFill>
            <a:schemeClr val="bg1"/>
          </a:solidFill>
          <a:ln w="19050">
            <a:solidFill>
              <a:srgbClr val="C0000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采取举手（或无记名投票）方式进行表决。赞成人数超过应到会有表决权的党员的半数，即可做出同意接收申请人为预备党员的决议。</a:t>
            </a:r>
            <a:endPar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5" name="矩形 14"/>
          <p:cNvSpPr/>
          <p:nvPr/>
        </p:nvSpPr>
        <p:spPr>
          <a:xfrm>
            <a:off x="1652747" y="1839604"/>
            <a:ext cx="776174" cy="30777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第一项 </a:t>
            </a:r>
            <a:endParaRPr kumimoji="0" lang="zh-CN" altLang="en-US" sz="1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6" name="矩形 15"/>
          <p:cNvSpPr/>
          <p:nvPr/>
        </p:nvSpPr>
        <p:spPr>
          <a:xfrm>
            <a:off x="4370836" y="1839604"/>
            <a:ext cx="776175" cy="30777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第二项 </a:t>
            </a:r>
            <a:endParaRPr kumimoji="0" lang="zh-CN" altLang="en-US" sz="1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7" name="矩形 16"/>
          <p:cNvSpPr/>
          <p:nvPr/>
        </p:nvSpPr>
        <p:spPr>
          <a:xfrm>
            <a:off x="7114035" y="1839604"/>
            <a:ext cx="776175" cy="30777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第三项 </a:t>
            </a:r>
            <a:endParaRPr kumimoji="0" lang="zh-CN" altLang="en-US" sz="1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9870488" y="1839604"/>
            <a:ext cx="776175" cy="30777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第四项 </a:t>
            </a:r>
            <a:endParaRPr kumimoji="0" lang="zh-CN" altLang="en-US" sz="1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1627635" y="3509379"/>
            <a:ext cx="785793" cy="30777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第五项 </a:t>
            </a:r>
            <a:endParaRPr kumimoji="0" lang="zh-CN" altLang="en-US" sz="1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0" name="矩形 19"/>
          <p:cNvSpPr/>
          <p:nvPr/>
        </p:nvSpPr>
        <p:spPr>
          <a:xfrm>
            <a:off x="4410592" y="3509379"/>
            <a:ext cx="785793" cy="30777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第六项 </a:t>
            </a:r>
            <a:endParaRPr kumimoji="0" lang="zh-CN" altLang="en-US" sz="1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1" name="矩形 20"/>
          <p:cNvSpPr/>
          <p:nvPr/>
        </p:nvSpPr>
        <p:spPr>
          <a:xfrm>
            <a:off x="7180298" y="3509379"/>
            <a:ext cx="785793" cy="30777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第七项 </a:t>
            </a:r>
            <a:endParaRPr kumimoji="0" lang="zh-CN" altLang="en-US" sz="1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2" name="矩形 21"/>
          <p:cNvSpPr/>
          <p:nvPr/>
        </p:nvSpPr>
        <p:spPr>
          <a:xfrm>
            <a:off x="9896994" y="3509379"/>
            <a:ext cx="785793" cy="30777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第八项 </a:t>
            </a:r>
            <a:endParaRPr kumimoji="0" lang="zh-CN" altLang="en-US" sz="1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3" name="同侧圆角矩形 22"/>
          <p:cNvSpPr/>
          <p:nvPr/>
        </p:nvSpPr>
        <p:spPr>
          <a:xfrm>
            <a:off x="4227478" y="5565910"/>
            <a:ext cx="3810069" cy="861393"/>
          </a:xfrm>
          <a:prstGeom prst="round2SameRect">
            <a:avLst/>
          </a:prstGeom>
          <a:solidFill>
            <a:schemeClr val="bg1"/>
          </a:solidFill>
          <a:ln w="19050">
            <a:solidFill>
              <a:srgbClr val="C0000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支部书记总结会议，宣布会议结束。</a:t>
            </a:r>
          </a:p>
        </p:txBody>
      </p:sp>
      <p:sp>
        <p:nvSpPr>
          <p:cNvPr id="26" name="矩形 25"/>
          <p:cNvSpPr/>
          <p:nvPr/>
        </p:nvSpPr>
        <p:spPr>
          <a:xfrm>
            <a:off x="5744424" y="5212283"/>
            <a:ext cx="776175" cy="30777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第九项 </a:t>
            </a:r>
            <a:endParaRPr kumimoji="0" lang="zh-CN" altLang="en-US" sz="1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xmlns="" val="1498087398"/>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88520" y="1070978"/>
            <a:ext cx="5109091"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363636"/>
                </a:solidFill>
                <a:effectLst/>
                <a:uLnTx/>
                <a:uFillTx/>
                <a:latin typeface="Verdana" panose="020B0604030504040204" pitchFamily="34" charset="0"/>
                <a:ea typeface="宋体" panose="02010600030101010101" pitchFamily="2" charset="-122"/>
                <a:cs typeface="+mn-cs"/>
              </a:rPr>
              <a:t>（二）预备党员转正的支部大会程序</a:t>
            </a:r>
            <a:endParaRPr kumimoji="0" lang="zh-CN" altLang="en-US" sz="24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4" name="等腰三角形 3"/>
          <p:cNvSpPr/>
          <p:nvPr/>
        </p:nvSpPr>
        <p:spPr>
          <a:xfrm rot="5400000">
            <a:off x="-192157" y="516835"/>
            <a:ext cx="649357" cy="265043"/>
          </a:xfrm>
          <a:prstGeom prst="triangl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 name="矩形 5"/>
          <p:cNvSpPr/>
          <p:nvPr/>
        </p:nvSpPr>
        <p:spPr>
          <a:xfrm>
            <a:off x="482302" y="315604"/>
            <a:ext cx="6859402"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四、党员发展及转正的支部大会程序</a:t>
            </a:r>
          </a:p>
        </p:txBody>
      </p:sp>
      <p:sp>
        <p:nvSpPr>
          <p:cNvPr id="3" name="矩形 2"/>
          <p:cNvSpPr/>
          <p:nvPr/>
        </p:nvSpPr>
        <p:spPr>
          <a:xfrm>
            <a:off x="6811617" y="2000431"/>
            <a:ext cx="4253948" cy="374461"/>
          </a:xfrm>
          <a:prstGeom prst="rect">
            <a:avLst/>
          </a:prstGeom>
        </p:spPr>
        <p:txBody>
          <a:bodyPr wrap="square">
            <a:spAutoFit/>
          </a:bodyPr>
          <a:lstStyle/>
          <a:p>
            <a:pPr marL="0" marR="0" lvl="0" indent="0" algn="l" defTabSz="914400" rtl="0" eaLnBrk="1" fontAlgn="auto" latinLnBrk="0" hangingPunct="1">
              <a:lnSpc>
                <a:spcPts val="22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第七项</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 支部书记总结会议，宣布会议结束。</a:t>
            </a:r>
          </a:p>
        </p:txBody>
      </p:sp>
      <p:sp>
        <p:nvSpPr>
          <p:cNvPr id="8" name="七边形 7"/>
          <p:cNvSpPr/>
          <p:nvPr/>
        </p:nvSpPr>
        <p:spPr>
          <a:xfrm>
            <a:off x="4277209" y="2292626"/>
            <a:ext cx="3710608" cy="3339548"/>
          </a:xfrm>
          <a:prstGeom prst="heptagon">
            <a:avLst/>
          </a:prstGeom>
          <a:solidFill>
            <a:srgbClr val="CC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矩形 8"/>
          <p:cNvSpPr/>
          <p:nvPr/>
        </p:nvSpPr>
        <p:spPr>
          <a:xfrm>
            <a:off x="4783425" y="3933446"/>
            <a:ext cx="2698176" cy="95410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预备党员转正的</a:t>
            </a:r>
            <a:endParaRPr kumimoji="0" lang="en-US" altLang="zh-CN"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支部大会程序</a:t>
            </a:r>
          </a:p>
        </p:txBody>
      </p:sp>
      <p:sp>
        <p:nvSpPr>
          <p:cNvPr id="10" name="矩形 9"/>
          <p:cNvSpPr/>
          <p:nvPr/>
        </p:nvSpPr>
        <p:spPr>
          <a:xfrm>
            <a:off x="1934818" y="1933665"/>
            <a:ext cx="3525078" cy="1220847"/>
          </a:xfrm>
          <a:prstGeom prst="rect">
            <a:avLst/>
          </a:prstGeom>
        </p:spPr>
        <p:txBody>
          <a:bodyPr wrap="square">
            <a:spAutoFit/>
          </a:bodyPr>
          <a:lstStyle/>
          <a:p>
            <a:pPr marL="0" marR="0" lvl="0" indent="0" algn="l" defTabSz="914400" rtl="0" eaLnBrk="1" fontAlgn="auto" latinLnBrk="0" hangingPunct="1">
              <a:lnSpc>
                <a:spcPts val="22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第一项</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 由支部书记主持，清点人数（实到会有表决权的党员必须超过应到会人数的一半），宣布开会，并介绍会议议题。</a:t>
            </a:r>
          </a:p>
        </p:txBody>
      </p:sp>
      <p:sp>
        <p:nvSpPr>
          <p:cNvPr id="11" name="矩形 10"/>
          <p:cNvSpPr/>
          <p:nvPr/>
        </p:nvSpPr>
        <p:spPr>
          <a:xfrm>
            <a:off x="675861" y="3219126"/>
            <a:ext cx="3617843" cy="1220847"/>
          </a:xfrm>
          <a:prstGeom prst="rect">
            <a:avLst/>
          </a:prstGeom>
        </p:spPr>
        <p:txBody>
          <a:bodyPr wrap="square">
            <a:spAutoFit/>
          </a:bodyPr>
          <a:lstStyle/>
          <a:p>
            <a:pPr marL="0" marR="0" lvl="0" indent="0" algn="l" defTabSz="914400" rtl="0" eaLnBrk="1" fontAlgn="auto" latinLnBrk="0" hangingPunct="1">
              <a:lnSpc>
                <a:spcPts val="22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第二项</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 申请转正的预备党员汇报自己在预备期间的表现，肯定成绩和进步，找出缺点和不足，表明自己的态度和决心，向党组织说明有关问题。（参照转正申请书）</a:t>
            </a:r>
          </a:p>
        </p:txBody>
      </p:sp>
      <p:sp>
        <p:nvSpPr>
          <p:cNvPr id="12" name="矩形 11"/>
          <p:cNvSpPr/>
          <p:nvPr/>
        </p:nvSpPr>
        <p:spPr>
          <a:xfrm>
            <a:off x="1933844" y="4927360"/>
            <a:ext cx="2691164" cy="656590"/>
          </a:xfrm>
          <a:prstGeom prst="rect">
            <a:avLst/>
          </a:prstGeom>
        </p:spPr>
        <p:txBody>
          <a:bodyPr wrap="square">
            <a:spAutoFit/>
          </a:bodyPr>
          <a:lstStyle/>
          <a:p>
            <a:pPr marL="0" marR="0" lvl="0" indent="0" algn="l" defTabSz="914400" rtl="0" eaLnBrk="1" fontAlgn="auto" latinLnBrk="0" hangingPunct="1">
              <a:lnSpc>
                <a:spcPts val="22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第三项</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 党小组发表意见。（没设小组的可省略此环节）</a:t>
            </a:r>
          </a:p>
        </p:txBody>
      </p:sp>
      <p:sp>
        <p:nvSpPr>
          <p:cNvPr id="13" name="矩形 12"/>
          <p:cNvSpPr/>
          <p:nvPr/>
        </p:nvSpPr>
        <p:spPr>
          <a:xfrm>
            <a:off x="4744153" y="5855013"/>
            <a:ext cx="2776722" cy="374461"/>
          </a:xfrm>
          <a:prstGeom prst="rect">
            <a:avLst/>
          </a:prstGeom>
        </p:spPr>
        <p:txBody>
          <a:bodyPr wrap="none">
            <a:spAutoFit/>
          </a:bodyPr>
          <a:lstStyle/>
          <a:p>
            <a:pPr marL="0" marR="0" lvl="0" indent="0" algn="ctr" defTabSz="914400" rtl="0" eaLnBrk="1" fontAlgn="auto" latinLnBrk="0" hangingPunct="1">
              <a:lnSpc>
                <a:spcPts val="22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第四项</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 支委会发表意见。</a:t>
            </a:r>
          </a:p>
        </p:txBody>
      </p:sp>
      <p:sp>
        <p:nvSpPr>
          <p:cNvPr id="14" name="矩形 13"/>
          <p:cNvSpPr/>
          <p:nvPr/>
        </p:nvSpPr>
        <p:spPr>
          <a:xfrm>
            <a:off x="7858538" y="4788863"/>
            <a:ext cx="3405809" cy="656590"/>
          </a:xfrm>
          <a:prstGeom prst="rect">
            <a:avLst/>
          </a:prstGeom>
        </p:spPr>
        <p:txBody>
          <a:bodyPr wrap="square">
            <a:spAutoFit/>
          </a:bodyPr>
          <a:lstStyle/>
          <a:p>
            <a:pPr marL="0" marR="0" lvl="0" indent="0" algn="l" defTabSz="914400" rtl="0" eaLnBrk="1" fontAlgn="auto" latinLnBrk="0" hangingPunct="1">
              <a:lnSpc>
                <a:spcPts val="22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第五项</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 与会党员发表意见，对预备党员能否按期转正进行讨论。</a:t>
            </a:r>
          </a:p>
        </p:txBody>
      </p:sp>
      <p:sp>
        <p:nvSpPr>
          <p:cNvPr id="15" name="矩形 14"/>
          <p:cNvSpPr/>
          <p:nvPr/>
        </p:nvSpPr>
        <p:spPr>
          <a:xfrm>
            <a:off x="8150086" y="3192622"/>
            <a:ext cx="3299791" cy="1220847"/>
          </a:xfrm>
          <a:prstGeom prst="rect">
            <a:avLst/>
          </a:prstGeom>
        </p:spPr>
        <p:txBody>
          <a:bodyPr wrap="square">
            <a:spAutoFit/>
          </a:bodyPr>
          <a:lstStyle/>
          <a:p>
            <a:pPr marL="0" marR="0" lvl="0" indent="0" algn="l" defTabSz="914400" rtl="0" eaLnBrk="1" fontAlgn="auto" latinLnBrk="0" hangingPunct="1">
              <a:lnSpc>
                <a:spcPts val="22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第六项</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 采取举手（或无记名投票）方式进行表决。赞成人数超过应到会有表决权的党员的半数，即可做出同意其转正的决议。（鼓掌通过）</a:t>
            </a:r>
          </a:p>
        </p:txBody>
      </p:sp>
      <p:sp>
        <p:nvSpPr>
          <p:cNvPr id="16" name="KSO_Shape"/>
          <p:cNvSpPr>
            <a:spLocks/>
          </p:cNvSpPr>
          <p:nvPr/>
        </p:nvSpPr>
        <p:spPr bwMode="auto">
          <a:xfrm>
            <a:off x="5477358" y="2916143"/>
            <a:ext cx="1310309" cy="893194"/>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xmlns="" val="2234648271"/>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a:xfrm>
            <a:off x="4144617" y="1477617"/>
            <a:ext cx="3902765" cy="3902765"/>
          </a:xfrm>
          <a:prstGeom prst="ellipse">
            <a:avLst/>
          </a:prstGeom>
          <a:no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 name="文本框 2"/>
          <p:cNvSpPr txBox="1"/>
          <p:nvPr/>
        </p:nvSpPr>
        <p:spPr>
          <a:xfrm>
            <a:off x="901148" y="2967334"/>
            <a:ext cx="10389703"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solidFill>
                  <a:prstClr val="white"/>
                </a:solidFill>
                <a:effectLst>
                  <a:glow rad="139700">
                    <a:srgbClr val="FFC000">
                      <a:satMod val="175000"/>
                      <a:alpha val="40000"/>
                    </a:srgbClr>
                  </a:glow>
                  <a:outerShdw blurRad="25400" dist="25400" dir="5400000" algn="t" rotWithShape="0">
                    <a:prstClr val="black"/>
                  </a:outerShdw>
                </a:effectLst>
                <a:uLnTx/>
                <a:uFillTx/>
                <a:latin typeface="微软雅黑" panose="020B0503020204020204" pitchFamily="34" charset="-122"/>
                <a:ea typeface="微软雅黑" panose="020B0503020204020204" pitchFamily="34" charset="-122"/>
                <a:cs typeface="+mn-cs"/>
              </a:rPr>
              <a:t>党员教育和管理</a:t>
            </a:r>
          </a:p>
        </p:txBody>
      </p:sp>
      <p:sp>
        <p:nvSpPr>
          <p:cNvPr id="12" name="文本框 11"/>
          <p:cNvSpPr txBox="1"/>
          <p:nvPr/>
        </p:nvSpPr>
        <p:spPr>
          <a:xfrm>
            <a:off x="5739171" y="2160105"/>
            <a:ext cx="713657"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Eras Medium ITC" panose="020B0602030504020804" pitchFamily="34" charset="0"/>
                <a:ea typeface="宋体" panose="02010600030101010101" pitchFamily="2" charset="-122"/>
                <a:cs typeface="+mn-cs"/>
              </a:rPr>
              <a:t>TWO</a:t>
            </a:r>
            <a:endParaRPr kumimoji="0" lang="zh-CN" altLang="en-US" sz="1800" b="0" i="0" u="none" strike="noStrike" kern="1200" cap="none" spc="0" normalizeH="0" baseline="0" noProof="0" dirty="0">
              <a:ln>
                <a:noFill/>
              </a:ln>
              <a:solidFill>
                <a:prstClr val="white"/>
              </a:solidFill>
              <a:effectLst/>
              <a:uLnTx/>
              <a:uFillTx/>
              <a:latin typeface="Eras Medium ITC" panose="020B0602030504020804" pitchFamily="34" charset="0"/>
              <a:ea typeface="宋体" panose="02010600030101010101" pitchFamily="2" charset="-122"/>
              <a:cs typeface="+mn-cs"/>
            </a:endParaRPr>
          </a:p>
        </p:txBody>
      </p:sp>
      <p:grpSp>
        <p:nvGrpSpPr>
          <p:cNvPr id="11" name="组合 10"/>
          <p:cNvGrpSpPr/>
          <p:nvPr/>
        </p:nvGrpSpPr>
        <p:grpSpPr>
          <a:xfrm>
            <a:off x="5196000" y="914400"/>
            <a:ext cx="1800000" cy="1800000"/>
            <a:chOff x="5196000" y="914400"/>
            <a:chExt cx="1800000" cy="1800000"/>
          </a:xfrm>
        </p:grpSpPr>
        <p:sp>
          <p:nvSpPr>
            <p:cNvPr id="9" name="椭圆 8"/>
            <p:cNvSpPr/>
            <p:nvPr/>
          </p:nvSpPr>
          <p:spPr>
            <a:xfrm>
              <a:off x="5196000" y="914400"/>
              <a:ext cx="1800000" cy="1800000"/>
            </a:xfrm>
            <a:prstGeom prst="ellipse">
              <a:avLst/>
            </a:prstGeom>
            <a:solidFill>
              <a:srgbClr val="CC0000"/>
            </a:solidFill>
            <a:ln>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矩形 6"/>
            <p:cNvSpPr/>
            <p:nvPr/>
          </p:nvSpPr>
          <p:spPr>
            <a:xfrm>
              <a:off x="5383305" y="1128722"/>
              <a:ext cx="1425390" cy="1107996"/>
            </a:xfrm>
            <a:prstGeom prst="rect">
              <a:avLst/>
            </a:prstGeom>
            <a:ln>
              <a:noFill/>
            </a:ln>
            <a:effectLst>
              <a:outerShdw blurRad="190500" dist="228600" dir="2700000" algn="ctr">
                <a:srgbClr val="000000">
                  <a:alpha val="30000"/>
                </a:srgbClr>
              </a:outerShdw>
            </a:effectLst>
            <a:sp3d prstMaterial="matte">
              <a:bevelT w="127000" h="63500"/>
            </a:sp3d>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a:t>
              </a:r>
              <a:r>
                <a:rPr kumimoji="0" lang="en-US" altLang="zh-CN" sz="6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4</a:t>
              </a:r>
              <a:r>
                <a:rPr kumimoji="0" lang="zh-CN" altLang="en-US" sz="2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章</a:t>
              </a:r>
              <a:endParaRPr kumimoji="0" lang="zh-CN" altLang="en-US" sz="2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grpSp>
    </p:spTree>
    <p:extLst>
      <p:ext uri="{BB962C8B-B14F-4D97-AF65-F5344CB8AC3E}">
        <p14:creationId xmlns:p14="http://schemas.microsoft.com/office/powerpoint/2010/main" xmlns="" val="4132099674"/>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82303" y="315604"/>
            <a:ext cx="3095784"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一、党员教育</a:t>
            </a:r>
          </a:p>
        </p:txBody>
      </p:sp>
      <p:sp>
        <p:nvSpPr>
          <p:cNvPr id="7" name="等腰三角形 6"/>
          <p:cNvSpPr/>
          <p:nvPr/>
        </p:nvSpPr>
        <p:spPr>
          <a:xfrm rot="5400000">
            <a:off x="-192157" y="516835"/>
            <a:ext cx="649357" cy="265043"/>
          </a:xfrm>
          <a:prstGeom prst="triangl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 name="同侧圆角矩形 3"/>
          <p:cNvSpPr/>
          <p:nvPr/>
        </p:nvSpPr>
        <p:spPr>
          <a:xfrm>
            <a:off x="1033670" y="1437861"/>
            <a:ext cx="4598504" cy="821635"/>
          </a:xfrm>
          <a:prstGeom prst="round2SameRect">
            <a:avLst>
              <a:gd name="adj1" fmla="val 50000"/>
              <a:gd name="adj2" fmla="val 0"/>
            </a:avLst>
          </a:prstGeom>
          <a:solidFill>
            <a:srgbClr val="CC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ts val="2000"/>
              </a:lnSpc>
              <a:spcBef>
                <a:spcPts val="0"/>
              </a:spcBef>
              <a:spcAft>
                <a:spcPts val="0"/>
              </a:spcAft>
              <a:buClrTx/>
              <a:buSzTx/>
              <a:buFontTx/>
              <a:buNone/>
              <a:tabLst/>
              <a:defRPr/>
            </a:pPr>
            <a:r>
              <a:rPr kumimoji="0" lang="zh-CN" altLang="en-US" sz="24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（一）党员教育的基本内容</a:t>
            </a:r>
            <a:endPar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 name="同侧圆角矩形 7"/>
          <p:cNvSpPr/>
          <p:nvPr/>
        </p:nvSpPr>
        <p:spPr>
          <a:xfrm>
            <a:off x="6606209" y="1437861"/>
            <a:ext cx="4598504" cy="821635"/>
          </a:xfrm>
          <a:prstGeom prst="round2SameRect">
            <a:avLst>
              <a:gd name="adj1" fmla="val 50000"/>
              <a:gd name="adj2" fmla="val 0"/>
            </a:avLst>
          </a:prstGeom>
          <a:solidFill>
            <a:srgbClr val="CC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ts val="2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（二）党员教育的基本方法</a:t>
            </a:r>
          </a:p>
        </p:txBody>
      </p:sp>
      <p:sp>
        <p:nvSpPr>
          <p:cNvPr id="9" name="圆角矩形 8"/>
          <p:cNvSpPr/>
          <p:nvPr/>
        </p:nvSpPr>
        <p:spPr>
          <a:xfrm>
            <a:off x="2027583" y="2517914"/>
            <a:ext cx="3604591" cy="821635"/>
          </a:xfrm>
          <a:prstGeom prst="round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党的基本路线、基本理论和基本知识教育</a:t>
            </a:r>
            <a:endPar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0" name="圆角矩形 9"/>
          <p:cNvSpPr/>
          <p:nvPr/>
        </p:nvSpPr>
        <p:spPr>
          <a:xfrm>
            <a:off x="2027583" y="3452193"/>
            <a:ext cx="3604591" cy="821635"/>
          </a:xfrm>
          <a:prstGeom prst="round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党风廉政建设和法律法规教育</a:t>
            </a:r>
            <a:endPar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1" name="圆角矩形 10"/>
          <p:cNvSpPr/>
          <p:nvPr/>
        </p:nvSpPr>
        <p:spPr>
          <a:xfrm>
            <a:off x="2027583" y="4386472"/>
            <a:ext cx="3604591" cy="821635"/>
          </a:xfrm>
          <a:prstGeom prst="round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形势任务和权利义务教育</a:t>
            </a:r>
            <a:endPar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圆角矩形 11"/>
          <p:cNvSpPr/>
          <p:nvPr/>
        </p:nvSpPr>
        <p:spPr>
          <a:xfrm>
            <a:off x="2027583" y="5320751"/>
            <a:ext cx="3604591" cy="821635"/>
          </a:xfrm>
          <a:prstGeom prst="round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科学文化和专业技术知识教育</a:t>
            </a:r>
            <a:endPar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4" name="圆角矩形 13"/>
          <p:cNvSpPr/>
          <p:nvPr/>
        </p:nvSpPr>
        <p:spPr>
          <a:xfrm>
            <a:off x="1046922" y="2517913"/>
            <a:ext cx="795130" cy="768626"/>
          </a:xfrm>
          <a:prstGeom prst="roundRect">
            <a:avLst/>
          </a:prstGeom>
          <a:solidFill>
            <a:srgbClr val="CC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rPr>
              <a:t>1</a:t>
            </a:r>
            <a:endParaRPr kumimoji="0" lang="zh-CN" altLang="en-US" sz="2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a:off x="1046922" y="3461026"/>
            <a:ext cx="795130" cy="768626"/>
          </a:xfrm>
          <a:prstGeom prst="roundRect">
            <a:avLst/>
          </a:prstGeom>
          <a:solidFill>
            <a:srgbClr val="CC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rPr>
              <a:t>2</a:t>
            </a:r>
            <a:endParaRPr kumimoji="0" lang="zh-CN" altLang="en-US" sz="2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a:off x="1046922" y="4404139"/>
            <a:ext cx="795130" cy="768626"/>
          </a:xfrm>
          <a:prstGeom prst="roundRect">
            <a:avLst/>
          </a:prstGeom>
          <a:solidFill>
            <a:srgbClr val="CC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rPr>
              <a:t>3</a:t>
            </a:r>
            <a:endParaRPr kumimoji="0" lang="zh-CN" altLang="en-US" sz="2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a:off x="1046922" y="5347252"/>
            <a:ext cx="795130" cy="768626"/>
          </a:xfrm>
          <a:prstGeom prst="roundRect">
            <a:avLst/>
          </a:prstGeom>
          <a:solidFill>
            <a:srgbClr val="CC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rPr>
              <a:t>4</a:t>
            </a:r>
            <a:endParaRPr kumimoji="0" lang="zh-CN" altLang="en-US" sz="2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a:off x="7586870" y="2471531"/>
            <a:ext cx="3604591" cy="1795669"/>
          </a:xfrm>
          <a:prstGeom prst="roundRect">
            <a:avLst>
              <a:gd name="adj" fmla="val 7811"/>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4400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党课教育。按上级党组织的要求，定期组织党员上党课，可采取上大课、座谈研讨、现场参观、电化教育等多种形式，丰富党课内容。</a:t>
            </a:r>
          </a:p>
        </p:txBody>
      </p:sp>
      <p:sp>
        <p:nvSpPr>
          <p:cNvPr id="19" name="圆角矩形 18"/>
          <p:cNvSpPr/>
          <p:nvPr/>
        </p:nvSpPr>
        <p:spPr>
          <a:xfrm>
            <a:off x="7586870" y="4386469"/>
            <a:ext cx="3604591" cy="1749288"/>
          </a:xfrm>
          <a:prstGeom prst="round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4400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典型示范。通过总结具有突出事迹的先进典型，以此进行宣传、教育、鼓励、引导，带领广大党员共同进步，使他们学有榜样，赶有目标。</a:t>
            </a:r>
          </a:p>
        </p:txBody>
      </p:sp>
      <p:sp>
        <p:nvSpPr>
          <p:cNvPr id="20" name="圆角矩形 19"/>
          <p:cNvSpPr/>
          <p:nvPr/>
        </p:nvSpPr>
        <p:spPr>
          <a:xfrm>
            <a:off x="6606209" y="2471530"/>
            <a:ext cx="795130" cy="768626"/>
          </a:xfrm>
          <a:prstGeom prst="roundRect">
            <a:avLst/>
          </a:prstGeom>
          <a:solidFill>
            <a:srgbClr val="CC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rPr>
              <a:t>1</a:t>
            </a:r>
            <a:endParaRPr kumimoji="0" lang="zh-CN" altLang="en-US" sz="2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1" name="圆角矩形 20"/>
          <p:cNvSpPr/>
          <p:nvPr/>
        </p:nvSpPr>
        <p:spPr>
          <a:xfrm>
            <a:off x="6606209" y="4395302"/>
            <a:ext cx="795130" cy="768626"/>
          </a:xfrm>
          <a:prstGeom prst="roundRect">
            <a:avLst/>
          </a:prstGeom>
          <a:solidFill>
            <a:srgbClr val="CC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rPr>
              <a:t>2</a:t>
            </a:r>
            <a:endParaRPr kumimoji="0" lang="zh-CN" altLang="en-US" sz="2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3201549568"/>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2303" y="315604"/>
            <a:ext cx="3095784"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二、党员管理</a:t>
            </a:r>
          </a:p>
        </p:txBody>
      </p:sp>
      <p:sp>
        <p:nvSpPr>
          <p:cNvPr id="4" name="等腰三角形 3"/>
          <p:cNvSpPr/>
          <p:nvPr/>
        </p:nvSpPr>
        <p:spPr>
          <a:xfrm rot="5400000">
            <a:off x="-192157" y="516835"/>
            <a:ext cx="649357" cy="265043"/>
          </a:xfrm>
          <a:prstGeom prst="triangl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 name="矩形 1"/>
          <p:cNvSpPr/>
          <p:nvPr/>
        </p:nvSpPr>
        <p:spPr>
          <a:xfrm>
            <a:off x="1249086" y="1436019"/>
            <a:ext cx="9766853" cy="1992981"/>
          </a:xfrm>
          <a:prstGeom prst="rect">
            <a:avLst/>
          </a:prstGeom>
        </p:spPr>
        <p:txBody>
          <a:bodyPr wrap="square">
            <a:spAutoFit/>
          </a:bodyPr>
          <a:lstStyle/>
          <a:p>
            <a:pPr marL="0" marR="0" lvl="0" indent="457200" algn="l" defTabSz="914400" rtl="0" eaLnBrk="1" fontAlgn="auto" latinLnBrk="0" hangingPunct="1">
              <a:lnSpc>
                <a:spcPts val="38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党支部要准确及时地掌握党员的基本情况。党员的基本情况一般分为自然情况和动态情况。自然情况包括性别、年龄、民族、入党时间、文化程度、岗位职务、奖惩情况、主要经历等；动态情况包括党员的思想、工作、学习、生活等。</a:t>
            </a:r>
            <a:endParaRPr kumimoji="0" lang="zh-CN" altLang="en-US" sz="2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 name="椭圆 9"/>
          <p:cNvSpPr/>
          <p:nvPr/>
        </p:nvSpPr>
        <p:spPr>
          <a:xfrm>
            <a:off x="1643268" y="3892824"/>
            <a:ext cx="2052000" cy="2052000"/>
          </a:xfrm>
          <a:prstGeom prst="ellipse">
            <a:avLst/>
          </a:prstGeom>
          <a:solidFill>
            <a:srgbClr val="CC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1" name="椭圆 10"/>
          <p:cNvSpPr/>
          <p:nvPr/>
        </p:nvSpPr>
        <p:spPr>
          <a:xfrm>
            <a:off x="3951355" y="3892824"/>
            <a:ext cx="2052000" cy="2052000"/>
          </a:xfrm>
          <a:prstGeom prst="ellipse">
            <a:avLst/>
          </a:prstGeom>
          <a:solidFill>
            <a:srgbClr val="CC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a:off x="6259442" y="3892824"/>
            <a:ext cx="2052000" cy="2052000"/>
          </a:xfrm>
          <a:prstGeom prst="ellipse">
            <a:avLst/>
          </a:prstGeom>
          <a:solidFill>
            <a:srgbClr val="CC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a:off x="8567528" y="3892824"/>
            <a:ext cx="2052000" cy="2052000"/>
          </a:xfrm>
          <a:prstGeom prst="ellipse">
            <a:avLst/>
          </a:prstGeom>
          <a:solidFill>
            <a:srgbClr val="CC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4" name="矩形 13"/>
          <p:cNvSpPr/>
          <p:nvPr/>
        </p:nvSpPr>
        <p:spPr>
          <a:xfrm>
            <a:off x="1942550" y="4662314"/>
            <a:ext cx="1415773"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党籍管理</a:t>
            </a:r>
          </a:p>
        </p:txBody>
      </p:sp>
      <p:sp>
        <p:nvSpPr>
          <p:cNvPr id="15" name="矩形 14"/>
          <p:cNvSpPr/>
          <p:nvPr/>
        </p:nvSpPr>
        <p:spPr>
          <a:xfrm>
            <a:off x="4288184" y="4662314"/>
            <a:ext cx="1415773"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纪律处分</a:t>
            </a:r>
          </a:p>
        </p:txBody>
      </p:sp>
      <p:sp>
        <p:nvSpPr>
          <p:cNvPr id="16" name="矩形 15"/>
          <p:cNvSpPr/>
          <p:nvPr/>
        </p:nvSpPr>
        <p:spPr>
          <a:xfrm>
            <a:off x="6286285" y="4662314"/>
            <a:ext cx="2031326"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组织关系接转</a:t>
            </a:r>
          </a:p>
        </p:txBody>
      </p:sp>
      <p:sp>
        <p:nvSpPr>
          <p:cNvPr id="17" name="矩形 16"/>
          <p:cNvSpPr/>
          <p:nvPr/>
        </p:nvSpPr>
        <p:spPr>
          <a:xfrm>
            <a:off x="8565660" y="4662314"/>
            <a:ext cx="2031326"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党内统计工作</a:t>
            </a:r>
          </a:p>
        </p:txBody>
      </p:sp>
      <p:sp>
        <p:nvSpPr>
          <p:cNvPr id="18" name="文本框 17"/>
          <p:cNvSpPr txBox="1"/>
          <p:nvPr/>
        </p:nvSpPr>
        <p:spPr>
          <a:xfrm>
            <a:off x="2485480" y="4048536"/>
            <a:ext cx="393056"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rPr>
              <a:t>1</a:t>
            </a:r>
            <a:endParaRPr kumimoji="0" lang="zh-CN" altLang="en-US" sz="32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9" name="文本框 18"/>
          <p:cNvSpPr txBox="1"/>
          <p:nvPr/>
        </p:nvSpPr>
        <p:spPr>
          <a:xfrm>
            <a:off x="9422993" y="4048536"/>
            <a:ext cx="393056"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rPr>
              <a:t>4</a:t>
            </a:r>
            <a:endParaRPr kumimoji="0" lang="zh-CN" altLang="en-US" sz="32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0" name="文本框 19"/>
          <p:cNvSpPr txBox="1"/>
          <p:nvPr/>
        </p:nvSpPr>
        <p:spPr>
          <a:xfrm>
            <a:off x="7110489" y="4048536"/>
            <a:ext cx="393056"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rPr>
              <a:t>3</a:t>
            </a:r>
            <a:endParaRPr kumimoji="0" lang="zh-CN" altLang="en-US" sz="32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1" name="文本框 20"/>
          <p:cNvSpPr txBox="1"/>
          <p:nvPr/>
        </p:nvSpPr>
        <p:spPr>
          <a:xfrm>
            <a:off x="4784732" y="4048536"/>
            <a:ext cx="393056"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rPr>
              <a:t>2</a:t>
            </a:r>
            <a:endParaRPr kumimoji="0" lang="zh-CN" altLang="en-US" sz="32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2188623050"/>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a:xfrm>
            <a:off x="4144617" y="1477617"/>
            <a:ext cx="3902765" cy="3902765"/>
          </a:xfrm>
          <a:prstGeom prst="ellipse">
            <a:avLst/>
          </a:prstGeom>
          <a:noFill/>
          <a:ln>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 name="文本框 2"/>
          <p:cNvSpPr txBox="1"/>
          <p:nvPr/>
        </p:nvSpPr>
        <p:spPr>
          <a:xfrm>
            <a:off x="901148" y="2967334"/>
            <a:ext cx="10389703"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solidFill>
                  <a:prstClr val="white"/>
                </a:solidFill>
                <a:effectLst>
                  <a:glow rad="139700">
                    <a:srgbClr val="FFC000">
                      <a:satMod val="175000"/>
                      <a:alpha val="40000"/>
                    </a:srgbClr>
                  </a:glow>
                  <a:outerShdw blurRad="25400" dist="25400" dir="5400000" algn="t" rotWithShape="0">
                    <a:prstClr val="black"/>
                  </a:outerShdw>
                </a:effectLst>
                <a:uLnTx/>
                <a:uFillTx/>
                <a:latin typeface="微软雅黑" panose="020B0503020204020204" pitchFamily="34" charset="-122"/>
                <a:ea typeface="微软雅黑" panose="020B0503020204020204" pitchFamily="34" charset="-122"/>
                <a:cs typeface="+mn-cs"/>
              </a:rPr>
              <a:t>思想政治工作及群众工作</a:t>
            </a:r>
          </a:p>
        </p:txBody>
      </p:sp>
      <p:sp>
        <p:nvSpPr>
          <p:cNvPr id="12" name="文本框 11"/>
          <p:cNvSpPr txBox="1"/>
          <p:nvPr/>
        </p:nvSpPr>
        <p:spPr>
          <a:xfrm>
            <a:off x="5739171" y="2160105"/>
            <a:ext cx="713657"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Eras Medium ITC" panose="020B0602030504020804" pitchFamily="34" charset="0"/>
                <a:ea typeface="宋体" panose="02010600030101010101" pitchFamily="2" charset="-122"/>
                <a:cs typeface="+mn-cs"/>
              </a:rPr>
              <a:t>TWO</a:t>
            </a:r>
            <a:endParaRPr kumimoji="0" lang="zh-CN" altLang="en-US" sz="1800" b="0" i="0" u="none" strike="noStrike" kern="1200" cap="none" spc="0" normalizeH="0" baseline="0" noProof="0" dirty="0">
              <a:ln>
                <a:noFill/>
              </a:ln>
              <a:solidFill>
                <a:prstClr val="white"/>
              </a:solidFill>
              <a:effectLst/>
              <a:uLnTx/>
              <a:uFillTx/>
              <a:latin typeface="Eras Medium ITC" panose="020B0602030504020804" pitchFamily="34" charset="0"/>
              <a:ea typeface="宋体" panose="02010600030101010101" pitchFamily="2" charset="-122"/>
              <a:cs typeface="+mn-cs"/>
            </a:endParaRPr>
          </a:p>
        </p:txBody>
      </p:sp>
      <p:grpSp>
        <p:nvGrpSpPr>
          <p:cNvPr id="11" name="组合 10"/>
          <p:cNvGrpSpPr/>
          <p:nvPr/>
        </p:nvGrpSpPr>
        <p:grpSpPr>
          <a:xfrm>
            <a:off x="5196000" y="914400"/>
            <a:ext cx="1800000" cy="1800000"/>
            <a:chOff x="5196000" y="914400"/>
            <a:chExt cx="1800000" cy="1800000"/>
          </a:xfrm>
        </p:grpSpPr>
        <p:sp>
          <p:nvSpPr>
            <p:cNvPr id="9" name="椭圆 8"/>
            <p:cNvSpPr/>
            <p:nvPr/>
          </p:nvSpPr>
          <p:spPr>
            <a:xfrm>
              <a:off x="5196000" y="914400"/>
              <a:ext cx="1800000" cy="1800000"/>
            </a:xfrm>
            <a:prstGeom prst="ellipse">
              <a:avLst/>
            </a:prstGeom>
            <a:solidFill>
              <a:srgbClr val="CC0000"/>
            </a:solidFill>
            <a:ln>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矩形 6"/>
            <p:cNvSpPr/>
            <p:nvPr/>
          </p:nvSpPr>
          <p:spPr>
            <a:xfrm>
              <a:off x="5383305" y="1128722"/>
              <a:ext cx="1425390" cy="1107996"/>
            </a:xfrm>
            <a:prstGeom prst="rect">
              <a:avLst/>
            </a:prstGeom>
            <a:ln>
              <a:noFill/>
            </a:ln>
            <a:effectLst>
              <a:outerShdw blurRad="190500" dist="228600" dir="2700000" algn="ctr">
                <a:srgbClr val="000000">
                  <a:alpha val="30000"/>
                </a:srgbClr>
              </a:outerShdw>
            </a:effectLst>
            <a:sp3d prstMaterial="matte">
              <a:bevelT w="127000" h="63500"/>
            </a:sp3d>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a:t>
              </a:r>
              <a:r>
                <a:rPr kumimoji="0" lang="en-US" altLang="zh-CN" sz="6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5</a:t>
              </a:r>
              <a:r>
                <a:rPr kumimoji="0" lang="zh-CN" altLang="en-US" sz="2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章</a:t>
              </a:r>
              <a:endParaRPr kumimoji="0" lang="zh-CN" altLang="en-US" sz="2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grpSp>
    </p:spTree>
    <p:extLst>
      <p:ext uri="{BB962C8B-B14F-4D97-AF65-F5344CB8AC3E}">
        <p14:creationId xmlns:p14="http://schemas.microsoft.com/office/powerpoint/2010/main" xmlns="" val="1870744009"/>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a:xfrm>
            <a:off x="6566452" y="2968484"/>
            <a:ext cx="4876800" cy="685800"/>
          </a:xfrm>
          <a:prstGeom prst="roundRect">
            <a:avLst/>
          </a:prstGeom>
          <a:solidFill>
            <a:srgbClr val="CC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 name="圆角矩形 1"/>
          <p:cNvSpPr/>
          <p:nvPr/>
        </p:nvSpPr>
        <p:spPr>
          <a:xfrm>
            <a:off x="795130" y="2968484"/>
            <a:ext cx="4876800" cy="685800"/>
          </a:xfrm>
          <a:prstGeom prst="roundRect">
            <a:avLst/>
          </a:prstGeom>
          <a:solidFill>
            <a:srgbClr val="CC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 name="矩形 3"/>
          <p:cNvSpPr/>
          <p:nvPr/>
        </p:nvSpPr>
        <p:spPr>
          <a:xfrm>
            <a:off x="482303" y="315604"/>
            <a:ext cx="3692132"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一、思想政治工作</a:t>
            </a:r>
          </a:p>
        </p:txBody>
      </p:sp>
      <p:sp>
        <p:nvSpPr>
          <p:cNvPr id="6" name="等腰三角形 5"/>
          <p:cNvSpPr/>
          <p:nvPr/>
        </p:nvSpPr>
        <p:spPr>
          <a:xfrm rot="5400000">
            <a:off x="-192157" y="516835"/>
            <a:ext cx="649357" cy="265043"/>
          </a:xfrm>
          <a:prstGeom prst="triangl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 name="矩形 2"/>
          <p:cNvSpPr/>
          <p:nvPr/>
        </p:nvSpPr>
        <p:spPr>
          <a:xfrm>
            <a:off x="2478157" y="1173608"/>
            <a:ext cx="8494642" cy="1477328"/>
          </a:xfrm>
          <a:prstGeom prst="rect">
            <a:avLst/>
          </a:prstGeom>
        </p:spPr>
        <p:txBody>
          <a:bodyPr wrap="square">
            <a:spAutoFit/>
          </a:bodyPr>
          <a:lstStyle/>
          <a:p>
            <a:pPr marL="0" marR="0" lvl="0" indent="457200" algn="l" defTabSz="914400" rtl="0" eaLnBrk="1" fontAlgn="auto" latinLnBrk="0" hangingPunct="1">
              <a:lnSpc>
                <a:spcPts val="27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思想政治工作是以人为对象，解决人的思想、观点、政治立场问题，提高人们思想觉悟的工作，是党的工作的重要组成部分，是实现党的领导的重要途径和社会主义精神文明建设的重要内容，也是搞好经济工作和其它一切工作的有力保证。思想政治工作必须服从和服务于党的中心工作，具有鲜明的党性、实践性和群众性。</a:t>
            </a: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 name="矩形 6"/>
          <p:cNvSpPr/>
          <p:nvPr/>
        </p:nvSpPr>
        <p:spPr>
          <a:xfrm>
            <a:off x="1063705" y="3126718"/>
            <a:ext cx="4339650"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（一）思想政治工作的目的、任务和内容</a:t>
            </a:r>
          </a:p>
        </p:txBody>
      </p:sp>
      <p:sp>
        <p:nvSpPr>
          <p:cNvPr id="8" name="矩形 7"/>
          <p:cNvSpPr/>
          <p:nvPr/>
        </p:nvSpPr>
        <p:spPr>
          <a:xfrm>
            <a:off x="7065860" y="3126718"/>
            <a:ext cx="3877985"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（二）思想政治工作原则和方式方法</a:t>
            </a:r>
          </a:p>
        </p:txBody>
      </p:sp>
      <p:sp>
        <p:nvSpPr>
          <p:cNvPr id="9" name="矩形 8"/>
          <p:cNvSpPr/>
          <p:nvPr/>
        </p:nvSpPr>
        <p:spPr>
          <a:xfrm>
            <a:off x="6718853" y="3786804"/>
            <a:ext cx="4704521" cy="1200329"/>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1</a:t>
            </a:r>
            <a:r>
              <a:rPr kumimoji="0" lang="zh-CN" altLang="en-US"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、思想政治工作原则，是思想政治工作必须遵循的基本准则和基本要求，是思想政治工作经验的科学总结。</a:t>
            </a:r>
            <a:endPar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 name="矩形 9"/>
          <p:cNvSpPr/>
          <p:nvPr/>
        </p:nvSpPr>
        <p:spPr>
          <a:xfrm>
            <a:off x="6705601" y="5014142"/>
            <a:ext cx="4625008" cy="830997"/>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2</a:t>
            </a:r>
            <a:r>
              <a:rPr kumimoji="0" lang="zh-CN" altLang="en-US"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、思想政治工作内容多，涉及面广，解决思想问题的渠道和方式方法也比较多，</a:t>
            </a:r>
            <a:endPar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矩形 10"/>
          <p:cNvSpPr/>
          <p:nvPr/>
        </p:nvSpPr>
        <p:spPr>
          <a:xfrm>
            <a:off x="901150" y="3800058"/>
            <a:ext cx="4572000" cy="115685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1</a:t>
            </a:r>
            <a:r>
              <a:rPr kumimoji="0" lang="zh-CN" altLang="en-US"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、思想政治工作的目的就是要教育党员、干部和群众，启发和提高他们的思想觉悟和认识能力，调动他们的积极性和创造性。</a:t>
            </a:r>
            <a:endPar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 name="矩形 11"/>
          <p:cNvSpPr/>
          <p:nvPr/>
        </p:nvSpPr>
        <p:spPr>
          <a:xfrm>
            <a:off x="901150" y="5067154"/>
            <a:ext cx="4598503" cy="78752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2</a:t>
            </a:r>
            <a:r>
              <a:rPr kumimoji="0" lang="zh-CN" altLang="en-US" sz="16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、思想政治工作的内容十分丰富，但主要是思想政治教育，是思想政治工作任务的具体化。</a:t>
            </a:r>
            <a:endPar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 name="KSO_Shape"/>
          <p:cNvSpPr>
            <a:spLocks/>
          </p:cNvSpPr>
          <p:nvPr/>
        </p:nvSpPr>
        <p:spPr bwMode="auto">
          <a:xfrm>
            <a:off x="1234109" y="1494048"/>
            <a:ext cx="996390" cy="719062"/>
          </a:xfrm>
          <a:custGeom>
            <a:avLst/>
            <a:gdLst>
              <a:gd name="T0" fmla="*/ 2881614 w 3362326"/>
              <a:gd name="T1" fmla="*/ 2245619 h 2424113"/>
              <a:gd name="T2" fmla="*/ 3207949 w 3362326"/>
              <a:gd name="T3" fmla="*/ 953766 h 2424113"/>
              <a:gd name="T4" fmla="*/ 3300702 w 3362326"/>
              <a:gd name="T5" fmla="*/ 1054704 h 2424113"/>
              <a:gd name="T6" fmla="*/ 3357879 w 3362326"/>
              <a:gd name="T7" fmla="*/ 1578442 h 2424113"/>
              <a:gd name="T8" fmla="*/ 2754348 w 3362326"/>
              <a:gd name="T9" fmla="*/ 1274991 h 2424113"/>
              <a:gd name="T10" fmla="*/ 2862031 w 3362326"/>
              <a:gd name="T11" fmla="*/ 1038516 h 2424113"/>
              <a:gd name="T12" fmla="*/ 2811207 w 3362326"/>
              <a:gd name="T13" fmla="*/ 1366725 h 2424113"/>
              <a:gd name="T14" fmla="*/ 3041820 w 3362326"/>
              <a:gd name="T15" fmla="*/ 999791 h 2424113"/>
              <a:gd name="T16" fmla="*/ 3170149 w 3362326"/>
              <a:gd name="T17" fmla="*/ 942974 h 2424113"/>
              <a:gd name="T18" fmla="*/ 296683 w 3362326"/>
              <a:gd name="T19" fmla="*/ 978524 h 2424113"/>
              <a:gd name="T20" fmla="*/ 498389 w 3362326"/>
              <a:gd name="T21" fmla="*/ 1265469 h 2424113"/>
              <a:gd name="T22" fmla="*/ 488542 w 3362326"/>
              <a:gd name="T23" fmla="*/ 1028041 h 2424113"/>
              <a:gd name="T24" fmla="*/ 582566 w 3362326"/>
              <a:gd name="T25" fmla="*/ 1187067 h 2424113"/>
              <a:gd name="T26" fmla="*/ 319871 w 3362326"/>
              <a:gd name="T27" fmla="*/ 2147887 h 2424113"/>
              <a:gd name="T28" fmla="*/ 37800 w 3362326"/>
              <a:gd name="T29" fmla="*/ 1105808 h 2424113"/>
              <a:gd name="T30" fmla="*/ 124836 w 3362326"/>
              <a:gd name="T31" fmla="*/ 975985 h 2424113"/>
              <a:gd name="T32" fmla="*/ 1545327 w 3362326"/>
              <a:gd name="T33" fmla="*/ 746198 h 2424113"/>
              <a:gd name="T34" fmla="*/ 1656547 w 3362326"/>
              <a:gd name="T35" fmla="*/ 809752 h 2424113"/>
              <a:gd name="T36" fmla="*/ 1802720 w 3362326"/>
              <a:gd name="T37" fmla="*/ 881250 h 2424113"/>
              <a:gd name="T38" fmla="*/ 1889154 w 3362326"/>
              <a:gd name="T39" fmla="*/ 667392 h 2424113"/>
              <a:gd name="T40" fmla="*/ 2073778 w 3362326"/>
              <a:gd name="T41" fmla="*/ 739843 h 2424113"/>
              <a:gd name="T42" fmla="*/ 2280963 w 3362326"/>
              <a:gd name="T43" fmla="*/ 997553 h 2424113"/>
              <a:gd name="T44" fmla="*/ 2456054 w 3362326"/>
              <a:gd name="T45" fmla="*/ 821509 h 2424113"/>
              <a:gd name="T46" fmla="*/ 2536132 w 3362326"/>
              <a:gd name="T47" fmla="*/ 819603 h 2424113"/>
              <a:gd name="T48" fmla="*/ 2596190 w 3362326"/>
              <a:gd name="T49" fmla="*/ 876801 h 2424113"/>
              <a:gd name="T50" fmla="*/ 2598415 w 3362326"/>
              <a:gd name="T51" fmla="*/ 956879 h 2424113"/>
              <a:gd name="T52" fmla="*/ 2382332 w 3362326"/>
              <a:gd name="T53" fmla="*/ 1195206 h 2424113"/>
              <a:gd name="T54" fmla="*/ 2241242 w 3362326"/>
              <a:gd name="T55" fmla="*/ 1268610 h 2424113"/>
              <a:gd name="T56" fmla="*/ 2118265 w 3362326"/>
              <a:gd name="T57" fmla="*/ 1192028 h 2424113"/>
              <a:gd name="T58" fmla="*/ 1363246 w 3362326"/>
              <a:gd name="T59" fmla="*/ 1018526 h 2424113"/>
              <a:gd name="T60" fmla="*/ 1307636 w 3362326"/>
              <a:gd name="T61" fmla="*/ 1409700 h 2424113"/>
              <a:gd name="T62" fmla="*/ 1157013 w 3362326"/>
              <a:gd name="T63" fmla="*/ 999778 h 2424113"/>
              <a:gd name="T64" fmla="*/ 1245989 w 3362326"/>
              <a:gd name="T65" fmla="*/ 780199 h 2424113"/>
              <a:gd name="T66" fmla="*/ 1499569 w 3362326"/>
              <a:gd name="T67" fmla="*/ 668027 h 2424113"/>
              <a:gd name="T68" fmla="*/ 3142462 w 3362326"/>
              <a:gd name="T69" fmla="*/ 282872 h 2424113"/>
              <a:gd name="T70" fmla="*/ 3244523 w 3362326"/>
              <a:gd name="T71" fmla="*/ 440586 h 2424113"/>
              <a:gd name="T72" fmla="*/ 3210503 w 3362326"/>
              <a:gd name="T73" fmla="*/ 656690 h 2424113"/>
              <a:gd name="T74" fmla="*/ 3038811 w 3362326"/>
              <a:gd name="T75" fmla="*/ 831222 h 2424113"/>
              <a:gd name="T76" fmla="*/ 2904319 w 3362326"/>
              <a:gd name="T77" fmla="*/ 826780 h 2424113"/>
              <a:gd name="T78" fmla="*/ 2817519 w 3362326"/>
              <a:gd name="T79" fmla="*/ 691913 h 2424113"/>
              <a:gd name="T80" fmla="*/ 2807981 w 3362326"/>
              <a:gd name="T81" fmla="*/ 429797 h 2424113"/>
              <a:gd name="T82" fmla="*/ 2910678 w 3362326"/>
              <a:gd name="T83" fmla="*/ 280651 h 2424113"/>
              <a:gd name="T84" fmla="*/ 375153 w 3362326"/>
              <a:gd name="T85" fmla="*/ 248918 h 2424113"/>
              <a:gd name="T86" fmla="*/ 514634 w 3362326"/>
              <a:gd name="T87" fmla="*/ 342213 h 2424113"/>
              <a:gd name="T88" fmla="*/ 561340 w 3362326"/>
              <a:gd name="T89" fmla="*/ 566885 h 2424113"/>
              <a:gd name="T90" fmla="*/ 510821 w 3362326"/>
              <a:gd name="T91" fmla="*/ 773785 h 2424113"/>
              <a:gd name="T92" fmla="*/ 418682 w 3362326"/>
              <a:gd name="T93" fmla="*/ 842646 h 2424113"/>
              <a:gd name="T94" fmla="*/ 241709 w 3362326"/>
              <a:gd name="T95" fmla="*/ 778862 h 2424113"/>
              <a:gd name="T96" fmla="*/ 117162 w 3362326"/>
              <a:gd name="T97" fmla="*/ 551970 h 2424113"/>
              <a:gd name="T98" fmla="*/ 148299 w 3362326"/>
              <a:gd name="T99" fmla="*/ 359984 h 2424113"/>
              <a:gd name="T100" fmla="*/ 297311 w 3362326"/>
              <a:gd name="T101" fmla="*/ 250822 h 2424113"/>
              <a:gd name="T102" fmla="*/ 1834594 w 3362326"/>
              <a:gd name="T103" fmla="*/ 43475 h 2424113"/>
              <a:gd name="T104" fmla="*/ 1934457 w 3362326"/>
              <a:gd name="T105" fmla="*/ 205318 h 2424113"/>
              <a:gd name="T106" fmla="*/ 1973258 w 3362326"/>
              <a:gd name="T107" fmla="*/ 288461 h 2424113"/>
              <a:gd name="T108" fmla="*/ 1942726 w 3362326"/>
              <a:gd name="T109" fmla="*/ 390961 h 2424113"/>
              <a:gd name="T110" fmla="*/ 1864808 w 3362326"/>
              <a:gd name="T111" fmla="*/ 532812 h 2424113"/>
              <a:gd name="T112" fmla="*/ 1729325 w 3362326"/>
              <a:gd name="T113" fmla="*/ 622301 h 2424113"/>
              <a:gd name="T114" fmla="*/ 1571262 w 3362326"/>
              <a:gd name="T115" fmla="*/ 579778 h 2424113"/>
              <a:gd name="T116" fmla="*/ 1478714 w 3362326"/>
              <a:gd name="T117" fmla="*/ 436341 h 2424113"/>
              <a:gd name="T118" fmla="*/ 1416379 w 3362326"/>
              <a:gd name="T119" fmla="*/ 348438 h 2424113"/>
              <a:gd name="T120" fmla="*/ 1429418 w 3362326"/>
              <a:gd name="T121" fmla="*/ 264978 h 2424113"/>
              <a:gd name="T122" fmla="*/ 1483484 w 3362326"/>
              <a:gd name="T123" fmla="*/ 132965 h 2424113"/>
              <a:gd name="T124" fmla="*/ 1621829 w 3362326"/>
              <a:gd name="T125" fmla="*/ 11107 h 2424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62326" h="2424113">
                <a:moveTo>
                  <a:pt x="860805" y="1460500"/>
                </a:moveTo>
                <a:lnTo>
                  <a:pt x="965275" y="1460500"/>
                </a:lnTo>
                <a:lnTo>
                  <a:pt x="961464" y="1465582"/>
                </a:lnTo>
                <a:lnTo>
                  <a:pt x="957654" y="1470664"/>
                </a:lnTo>
                <a:lnTo>
                  <a:pt x="953843" y="1476380"/>
                </a:lnTo>
                <a:lnTo>
                  <a:pt x="949715" y="1482415"/>
                </a:lnTo>
                <a:lnTo>
                  <a:pt x="483570" y="2244666"/>
                </a:lnTo>
                <a:lnTo>
                  <a:pt x="483570" y="2248795"/>
                </a:lnTo>
                <a:lnTo>
                  <a:pt x="483570" y="2251971"/>
                </a:lnTo>
                <a:lnTo>
                  <a:pt x="483888" y="2255147"/>
                </a:lnTo>
                <a:lnTo>
                  <a:pt x="484205" y="2257371"/>
                </a:lnTo>
                <a:lnTo>
                  <a:pt x="2880661" y="2259594"/>
                </a:lnTo>
                <a:lnTo>
                  <a:pt x="2880978" y="2256735"/>
                </a:lnTo>
                <a:lnTo>
                  <a:pt x="2881614" y="2253877"/>
                </a:lnTo>
                <a:lnTo>
                  <a:pt x="2881931" y="2250066"/>
                </a:lnTo>
                <a:lnTo>
                  <a:pt x="2881614" y="2245619"/>
                </a:lnTo>
                <a:lnTo>
                  <a:pt x="2422137" y="1485273"/>
                </a:lnTo>
                <a:lnTo>
                  <a:pt x="2411023" y="1471934"/>
                </a:lnTo>
                <a:lnTo>
                  <a:pt x="2401179" y="1460500"/>
                </a:lnTo>
                <a:lnTo>
                  <a:pt x="2509460" y="1460500"/>
                </a:lnTo>
                <a:lnTo>
                  <a:pt x="3024188" y="2273251"/>
                </a:lnTo>
                <a:lnTo>
                  <a:pt x="3024188" y="2423478"/>
                </a:lnTo>
                <a:lnTo>
                  <a:pt x="3021648" y="2424113"/>
                </a:lnTo>
                <a:lnTo>
                  <a:pt x="3018472" y="2424113"/>
                </a:lnTo>
                <a:lnTo>
                  <a:pt x="345441" y="2421890"/>
                </a:lnTo>
                <a:lnTo>
                  <a:pt x="341948" y="2421572"/>
                </a:lnTo>
                <a:lnTo>
                  <a:pt x="338138" y="2421255"/>
                </a:lnTo>
                <a:lnTo>
                  <a:pt x="338138" y="2277062"/>
                </a:lnTo>
                <a:lnTo>
                  <a:pt x="860805" y="1460500"/>
                </a:lnTo>
                <a:close/>
                <a:moveTo>
                  <a:pt x="3185714" y="941387"/>
                </a:moveTo>
                <a:lnTo>
                  <a:pt x="3196514" y="947100"/>
                </a:lnTo>
                <a:lnTo>
                  <a:pt x="3207949" y="953766"/>
                </a:lnTo>
                <a:lnTo>
                  <a:pt x="3213667" y="957575"/>
                </a:lnTo>
                <a:lnTo>
                  <a:pt x="3219702" y="962019"/>
                </a:lnTo>
                <a:lnTo>
                  <a:pt x="3225420" y="966145"/>
                </a:lnTo>
                <a:lnTo>
                  <a:pt x="3231455" y="970906"/>
                </a:lnTo>
                <a:lnTo>
                  <a:pt x="3237490" y="975985"/>
                </a:lnTo>
                <a:lnTo>
                  <a:pt x="3243526" y="981699"/>
                </a:lnTo>
                <a:lnTo>
                  <a:pt x="3249243" y="987095"/>
                </a:lnTo>
                <a:lnTo>
                  <a:pt x="3255279" y="993443"/>
                </a:lnTo>
                <a:lnTo>
                  <a:pt x="3261314" y="999791"/>
                </a:lnTo>
                <a:lnTo>
                  <a:pt x="3267032" y="1006457"/>
                </a:lnTo>
                <a:lnTo>
                  <a:pt x="3273067" y="1014075"/>
                </a:lnTo>
                <a:lnTo>
                  <a:pt x="3278785" y="1021376"/>
                </a:lnTo>
                <a:lnTo>
                  <a:pt x="3284185" y="1029311"/>
                </a:lnTo>
                <a:lnTo>
                  <a:pt x="3289902" y="1037247"/>
                </a:lnTo>
                <a:lnTo>
                  <a:pt x="3295302" y="1045817"/>
                </a:lnTo>
                <a:lnTo>
                  <a:pt x="3300702" y="1054704"/>
                </a:lnTo>
                <a:lnTo>
                  <a:pt x="3305785" y="1064544"/>
                </a:lnTo>
                <a:lnTo>
                  <a:pt x="3310549" y="1074067"/>
                </a:lnTo>
                <a:lnTo>
                  <a:pt x="3315632" y="1084224"/>
                </a:lnTo>
                <a:lnTo>
                  <a:pt x="3320079" y="1094699"/>
                </a:lnTo>
                <a:lnTo>
                  <a:pt x="3324526" y="1105808"/>
                </a:lnTo>
                <a:lnTo>
                  <a:pt x="3328655" y="1116918"/>
                </a:lnTo>
                <a:lnTo>
                  <a:pt x="3332467" y="1128662"/>
                </a:lnTo>
                <a:lnTo>
                  <a:pt x="3335961" y="1140724"/>
                </a:lnTo>
                <a:lnTo>
                  <a:pt x="3339138" y="1153104"/>
                </a:lnTo>
                <a:lnTo>
                  <a:pt x="3342632" y="1166118"/>
                </a:lnTo>
                <a:lnTo>
                  <a:pt x="3345173" y="1179767"/>
                </a:lnTo>
                <a:lnTo>
                  <a:pt x="3347714" y="1193415"/>
                </a:lnTo>
                <a:lnTo>
                  <a:pt x="3350573" y="1282609"/>
                </a:lnTo>
                <a:lnTo>
                  <a:pt x="3353432" y="1374343"/>
                </a:lnTo>
                <a:lnTo>
                  <a:pt x="3355655" y="1472425"/>
                </a:lnTo>
                <a:lnTo>
                  <a:pt x="3357879" y="1578442"/>
                </a:lnTo>
                <a:lnTo>
                  <a:pt x="3359785" y="1696204"/>
                </a:lnTo>
                <a:lnTo>
                  <a:pt x="3361055" y="1828884"/>
                </a:lnTo>
                <a:lnTo>
                  <a:pt x="3362008" y="1978387"/>
                </a:lnTo>
                <a:lnTo>
                  <a:pt x="3362326" y="2147887"/>
                </a:lnTo>
                <a:lnTo>
                  <a:pt x="3042772" y="2147887"/>
                </a:lnTo>
                <a:lnTo>
                  <a:pt x="2678113" y="1585108"/>
                </a:lnTo>
                <a:lnTo>
                  <a:pt x="2686689" y="1540670"/>
                </a:lnTo>
                <a:lnTo>
                  <a:pt x="2694313" y="1501627"/>
                </a:lnTo>
                <a:lnTo>
                  <a:pt x="2701937" y="1466711"/>
                </a:lnTo>
                <a:lnTo>
                  <a:pt x="2708607" y="1436556"/>
                </a:lnTo>
                <a:lnTo>
                  <a:pt x="2715278" y="1409576"/>
                </a:lnTo>
                <a:lnTo>
                  <a:pt x="2720995" y="1385770"/>
                </a:lnTo>
                <a:lnTo>
                  <a:pt x="2727031" y="1364186"/>
                </a:lnTo>
                <a:lnTo>
                  <a:pt x="2732748" y="1344823"/>
                </a:lnTo>
                <a:lnTo>
                  <a:pt x="2743548" y="1309272"/>
                </a:lnTo>
                <a:lnTo>
                  <a:pt x="2754348" y="1274991"/>
                </a:lnTo>
                <a:lnTo>
                  <a:pt x="2759748" y="1256581"/>
                </a:lnTo>
                <a:lnTo>
                  <a:pt x="2765784" y="1237219"/>
                </a:lnTo>
                <a:lnTo>
                  <a:pt x="2771819" y="1215635"/>
                </a:lnTo>
                <a:lnTo>
                  <a:pt x="2778490" y="1191511"/>
                </a:lnTo>
                <a:lnTo>
                  <a:pt x="2779760" y="1187067"/>
                </a:lnTo>
                <a:lnTo>
                  <a:pt x="2784843" y="1174370"/>
                </a:lnTo>
                <a:lnTo>
                  <a:pt x="2792466" y="1155960"/>
                </a:lnTo>
                <a:lnTo>
                  <a:pt x="2797866" y="1144851"/>
                </a:lnTo>
                <a:lnTo>
                  <a:pt x="2803266" y="1132789"/>
                </a:lnTo>
                <a:lnTo>
                  <a:pt x="2809619" y="1119775"/>
                </a:lnTo>
                <a:lnTo>
                  <a:pt x="2816607" y="1106443"/>
                </a:lnTo>
                <a:lnTo>
                  <a:pt x="2824549" y="1092794"/>
                </a:lnTo>
                <a:lnTo>
                  <a:pt x="2833125" y="1078828"/>
                </a:lnTo>
                <a:lnTo>
                  <a:pt x="2842019" y="1065179"/>
                </a:lnTo>
                <a:lnTo>
                  <a:pt x="2851549" y="1051530"/>
                </a:lnTo>
                <a:lnTo>
                  <a:pt x="2862031" y="1038516"/>
                </a:lnTo>
                <a:lnTo>
                  <a:pt x="2867113" y="1032168"/>
                </a:lnTo>
                <a:lnTo>
                  <a:pt x="2872831" y="1025820"/>
                </a:lnTo>
                <a:lnTo>
                  <a:pt x="2873149" y="1025820"/>
                </a:lnTo>
                <a:lnTo>
                  <a:pt x="2873466" y="1025820"/>
                </a:lnTo>
                <a:lnTo>
                  <a:pt x="2873784" y="1028041"/>
                </a:lnTo>
                <a:lnTo>
                  <a:pt x="2873466" y="1032168"/>
                </a:lnTo>
                <a:lnTo>
                  <a:pt x="2873149" y="1037881"/>
                </a:lnTo>
                <a:lnTo>
                  <a:pt x="2870607" y="1054387"/>
                </a:lnTo>
                <a:lnTo>
                  <a:pt x="2866796" y="1076289"/>
                </a:lnTo>
                <a:lnTo>
                  <a:pt x="2856313" y="1132471"/>
                </a:lnTo>
                <a:lnTo>
                  <a:pt x="2843925" y="1197859"/>
                </a:lnTo>
                <a:lnTo>
                  <a:pt x="2819784" y="1318160"/>
                </a:lnTo>
                <a:lnTo>
                  <a:pt x="2815654" y="1340062"/>
                </a:lnTo>
                <a:lnTo>
                  <a:pt x="2812478" y="1355933"/>
                </a:lnTo>
                <a:lnTo>
                  <a:pt x="2811525" y="1365455"/>
                </a:lnTo>
                <a:lnTo>
                  <a:pt x="2811207" y="1366725"/>
                </a:lnTo>
                <a:lnTo>
                  <a:pt x="2811525" y="1367042"/>
                </a:lnTo>
                <a:lnTo>
                  <a:pt x="2811843" y="1366407"/>
                </a:lnTo>
                <a:lnTo>
                  <a:pt x="2828678" y="1332761"/>
                </a:lnTo>
                <a:lnTo>
                  <a:pt x="2846149" y="1298798"/>
                </a:lnTo>
                <a:lnTo>
                  <a:pt x="2864255" y="1265469"/>
                </a:lnTo>
                <a:lnTo>
                  <a:pt x="2882360" y="1232775"/>
                </a:lnTo>
                <a:lnTo>
                  <a:pt x="2901419" y="1200716"/>
                </a:lnTo>
                <a:lnTo>
                  <a:pt x="2920160" y="1169927"/>
                </a:lnTo>
                <a:lnTo>
                  <a:pt x="2938584" y="1140089"/>
                </a:lnTo>
                <a:lnTo>
                  <a:pt x="2957325" y="1112792"/>
                </a:lnTo>
                <a:lnTo>
                  <a:pt x="2974796" y="1086764"/>
                </a:lnTo>
                <a:lnTo>
                  <a:pt x="2991314" y="1062957"/>
                </a:lnTo>
                <a:lnTo>
                  <a:pt x="3007514" y="1041373"/>
                </a:lnTo>
                <a:lnTo>
                  <a:pt x="3022125" y="1022963"/>
                </a:lnTo>
                <a:lnTo>
                  <a:pt x="3035467" y="1006775"/>
                </a:lnTo>
                <a:lnTo>
                  <a:pt x="3041820" y="999791"/>
                </a:lnTo>
                <a:lnTo>
                  <a:pt x="3047537" y="993760"/>
                </a:lnTo>
                <a:lnTo>
                  <a:pt x="3052620" y="988682"/>
                </a:lnTo>
                <a:lnTo>
                  <a:pt x="3057384" y="984555"/>
                </a:lnTo>
                <a:lnTo>
                  <a:pt x="3062149" y="981381"/>
                </a:lnTo>
                <a:lnTo>
                  <a:pt x="3065643" y="978524"/>
                </a:lnTo>
                <a:lnTo>
                  <a:pt x="3079937" y="971224"/>
                </a:lnTo>
                <a:lnTo>
                  <a:pt x="3094549" y="964241"/>
                </a:lnTo>
                <a:lnTo>
                  <a:pt x="3109161" y="958210"/>
                </a:lnTo>
                <a:lnTo>
                  <a:pt x="3116784" y="955353"/>
                </a:lnTo>
                <a:lnTo>
                  <a:pt x="3124408" y="953131"/>
                </a:lnTo>
                <a:lnTo>
                  <a:pt x="3132031" y="950909"/>
                </a:lnTo>
                <a:lnTo>
                  <a:pt x="3139337" y="948687"/>
                </a:lnTo>
                <a:lnTo>
                  <a:pt x="3146961" y="946783"/>
                </a:lnTo>
                <a:lnTo>
                  <a:pt x="3154902" y="945196"/>
                </a:lnTo>
                <a:lnTo>
                  <a:pt x="3162208" y="943609"/>
                </a:lnTo>
                <a:lnTo>
                  <a:pt x="3170149" y="942974"/>
                </a:lnTo>
                <a:lnTo>
                  <a:pt x="3178090" y="942339"/>
                </a:lnTo>
                <a:lnTo>
                  <a:pt x="3185714" y="941387"/>
                </a:lnTo>
                <a:close/>
                <a:moveTo>
                  <a:pt x="176612" y="941387"/>
                </a:moveTo>
                <a:lnTo>
                  <a:pt x="184236" y="942339"/>
                </a:lnTo>
                <a:lnTo>
                  <a:pt x="192177" y="942974"/>
                </a:lnTo>
                <a:lnTo>
                  <a:pt x="200118" y="943609"/>
                </a:lnTo>
                <a:lnTo>
                  <a:pt x="207742" y="945196"/>
                </a:lnTo>
                <a:lnTo>
                  <a:pt x="215047" y="946783"/>
                </a:lnTo>
                <a:lnTo>
                  <a:pt x="222989" y="948687"/>
                </a:lnTo>
                <a:lnTo>
                  <a:pt x="230295" y="950909"/>
                </a:lnTo>
                <a:lnTo>
                  <a:pt x="238236" y="953131"/>
                </a:lnTo>
                <a:lnTo>
                  <a:pt x="245542" y="955353"/>
                </a:lnTo>
                <a:lnTo>
                  <a:pt x="253165" y="958210"/>
                </a:lnTo>
                <a:lnTo>
                  <a:pt x="268095" y="964241"/>
                </a:lnTo>
                <a:lnTo>
                  <a:pt x="282389" y="971224"/>
                </a:lnTo>
                <a:lnTo>
                  <a:pt x="296683" y="978524"/>
                </a:lnTo>
                <a:lnTo>
                  <a:pt x="300812" y="981381"/>
                </a:lnTo>
                <a:lnTo>
                  <a:pt x="304624" y="984555"/>
                </a:lnTo>
                <a:lnTo>
                  <a:pt x="309706" y="988682"/>
                </a:lnTo>
                <a:lnTo>
                  <a:pt x="314789" y="993760"/>
                </a:lnTo>
                <a:lnTo>
                  <a:pt x="320824" y="999791"/>
                </a:lnTo>
                <a:lnTo>
                  <a:pt x="326859" y="1006775"/>
                </a:lnTo>
                <a:lnTo>
                  <a:pt x="340201" y="1022963"/>
                </a:lnTo>
                <a:lnTo>
                  <a:pt x="354812" y="1041373"/>
                </a:lnTo>
                <a:lnTo>
                  <a:pt x="371012" y="1062957"/>
                </a:lnTo>
                <a:lnTo>
                  <a:pt x="387530" y="1086764"/>
                </a:lnTo>
                <a:lnTo>
                  <a:pt x="405636" y="1112792"/>
                </a:lnTo>
                <a:lnTo>
                  <a:pt x="423742" y="1140089"/>
                </a:lnTo>
                <a:lnTo>
                  <a:pt x="442166" y="1169927"/>
                </a:lnTo>
                <a:lnTo>
                  <a:pt x="460907" y="1200716"/>
                </a:lnTo>
                <a:lnTo>
                  <a:pt x="479966" y="1232775"/>
                </a:lnTo>
                <a:lnTo>
                  <a:pt x="498389" y="1265469"/>
                </a:lnTo>
                <a:lnTo>
                  <a:pt x="516177" y="1298798"/>
                </a:lnTo>
                <a:lnTo>
                  <a:pt x="533966" y="1332761"/>
                </a:lnTo>
                <a:lnTo>
                  <a:pt x="550801" y="1366407"/>
                </a:lnTo>
                <a:lnTo>
                  <a:pt x="550801" y="1367042"/>
                </a:lnTo>
                <a:lnTo>
                  <a:pt x="551119" y="1366725"/>
                </a:lnTo>
                <a:lnTo>
                  <a:pt x="551119" y="1365455"/>
                </a:lnTo>
                <a:lnTo>
                  <a:pt x="549848" y="1355933"/>
                </a:lnTo>
                <a:lnTo>
                  <a:pt x="546672" y="1340062"/>
                </a:lnTo>
                <a:lnTo>
                  <a:pt x="542542" y="1318160"/>
                </a:lnTo>
                <a:lnTo>
                  <a:pt x="519036" y="1197859"/>
                </a:lnTo>
                <a:lnTo>
                  <a:pt x="506013" y="1132471"/>
                </a:lnTo>
                <a:lnTo>
                  <a:pt x="495530" y="1076289"/>
                </a:lnTo>
                <a:lnTo>
                  <a:pt x="491719" y="1054387"/>
                </a:lnTo>
                <a:lnTo>
                  <a:pt x="489495" y="1037881"/>
                </a:lnTo>
                <a:lnTo>
                  <a:pt x="488860" y="1032168"/>
                </a:lnTo>
                <a:lnTo>
                  <a:pt x="488542" y="1028041"/>
                </a:lnTo>
                <a:lnTo>
                  <a:pt x="488860" y="1025820"/>
                </a:lnTo>
                <a:lnTo>
                  <a:pt x="489177" y="1025820"/>
                </a:lnTo>
                <a:lnTo>
                  <a:pt x="489495" y="1025820"/>
                </a:lnTo>
                <a:lnTo>
                  <a:pt x="495213" y="1032168"/>
                </a:lnTo>
                <a:lnTo>
                  <a:pt x="500295" y="1038516"/>
                </a:lnTo>
                <a:lnTo>
                  <a:pt x="510777" y="1051530"/>
                </a:lnTo>
                <a:lnTo>
                  <a:pt x="520307" y="1065179"/>
                </a:lnTo>
                <a:lnTo>
                  <a:pt x="529201" y="1078828"/>
                </a:lnTo>
                <a:lnTo>
                  <a:pt x="537777" y="1092794"/>
                </a:lnTo>
                <a:lnTo>
                  <a:pt x="545719" y="1106443"/>
                </a:lnTo>
                <a:lnTo>
                  <a:pt x="552707" y="1119775"/>
                </a:lnTo>
                <a:lnTo>
                  <a:pt x="559060" y="1132789"/>
                </a:lnTo>
                <a:lnTo>
                  <a:pt x="565095" y="1144851"/>
                </a:lnTo>
                <a:lnTo>
                  <a:pt x="569860" y="1155960"/>
                </a:lnTo>
                <a:lnTo>
                  <a:pt x="577483" y="1174370"/>
                </a:lnTo>
                <a:lnTo>
                  <a:pt x="582566" y="1187067"/>
                </a:lnTo>
                <a:lnTo>
                  <a:pt x="584154" y="1191511"/>
                </a:lnTo>
                <a:lnTo>
                  <a:pt x="590507" y="1215635"/>
                </a:lnTo>
                <a:lnTo>
                  <a:pt x="596542" y="1237219"/>
                </a:lnTo>
                <a:lnTo>
                  <a:pt x="602578" y="1256581"/>
                </a:lnTo>
                <a:lnTo>
                  <a:pt x="607978" y="1274991"/>
                </a:lnTo>
                <a:lnTo>
                  <a:pt x="618778" y="1309272"/>
                </a:lnTo>
                <a:lnTo>
                  <a:pt x="629895" y="1344823"/>
                </a:lnTo>
                <a:lnTo>
                  <a:pt x="635613" y="1364186"/>
                </a:lnTo>
                <a:lnTo>
                  <a:pt x="641013" y="1385770"/>
                </a:lnTo>
                <a:lnTo>
                  <a:pt x="647366" y="1409576"/>
                </a:lnTo>
                <a:lnTo>
                  <a:pt x="653719" y="1436556"/>
                </a:lnTo>
                <a:lnTo>
                  <a:pt x="660389" y="1466711"/>
                </a:lnTo>
                <a:lnTo>
                  <a:pt x="668013" y="1501627"/>
                </a:lnTo>
                <a:lnTo>
                  <a:pt x="675636" y="1540670"/>
                </a:lnTo>
                <a:lnTo>
                  <a:pt x="684213" y="1585108"/>
                </a:lnTo>
                <a:lnTo>
                  <a:pt x="319871" y="2147887"/>
                </a:lnTo>
                <a:lnTo>
                  <a:pt x="0" y="2147887"/>
                </a:lnTo>
                <a:lnTo>
                  <a:pt x="318" y="1978387"/>
                </a:lnTo>
                <a:lnTo>
                  <a:pt x="953" y="1828884"/>
                </a:lnTo>
                <a:lnTo>
                  <a:pt x="2541" y="1696204"/>
                </a:lnTo>
                <a:lnTo>
                  <a:pt x="4447" y="1578442"/>
                </a:lnTo>
                <a:lnTo>
                  <a:pt x="6671" y="1472425"/>
                </a:lnTo>
                <a:lnTo>
                  <a:pt x="8894" y="1374343"/>
                </a:lnTo>
                <a:lnTo>
                  <a:pt x="11753" y="1282609"/>
                </a:lnTo>
                <a:lnTo>
                  <a:pt x="14612" y="1193415"/>
                </a:lnTo>
                <a:lnTo>
                  <a:pt x="17153" y="1179767"/>
                </a:lnTo>
                <a:lnTo>
                  <a:pt x="19694" y="1166118"/>
                </a:lnTo>
                <a:lnTo>
                  <a:pt x="23188" y="1153104"/>
                </a:lnTo>
                <a:lnTo>
                  <a:pt x="26365" y="1140724"/>
                </a:lnTo>
                <a:lnTo>
                  <a:pt x="29859" y="1128662"/>
                </a:lnTo>
                <a:lnTo>
                  <a:pt x="33671" y="1116918"/>
                </a:lnTo>
                <a:lnTo>
                  <a:pt x="37800" y="1105808"/>
                </a:lnTo>
                <a:lnTo>
                  <a:pt x="42247" y="1094699"/>
                </a:lnTo>
                <a:lnTo>
                  <a:pt x="46694" y="1084224"/>
                </a:lnTo>
                <a:lnTo>
                  <a:pt x="51777" y="1074067"/>
                </a:lnTo>
                <a:lnTo>
                  <a:pt x="56541" y="1064544"/>
                </a:lnTo>
                <a:lnTo>
                  <a:pt x="61624" y="1054704"/>
                </a:lnTo>
                <a:lnTo>
                  <a:pt x="67024" y="1045817"/>
                </a:lnTo>
                <a:lnTo>
                  <a:pt x="72424" y="1037247"/>
                </a:lnTo>
                <a:lnTo>
                  <a:pt x="78141" y="1029311"/>
                </a:lnTo>
                <a:lnTo>
                  <a:pt x="83541" y="1021376"/>
                </a:lnTo>
                <a:lnTo>
                  <a:pt x="89259" y="1014075"/>
                </a:lnTo>
                <a:lnTo>
                  <a:pt x="95294" y="1006457"/>
                </a:lnTo>
                <a:lnTo>
                  <a:pt x="101012" y="999791"/>
                </a:lnTo>
                <a:lnTo>
                  <a:pt x="107047" y="993443"/>
                </a:lnTo>
                <a:lnTo>
                  <a:pt x="113083" y="987095"/>
                </a:lnTo>
                <a:lnTo>
                  <a:pt x="118800" y="981699"/>
                </a:lnTo>
                <a:lnTo>
                  <a:pt x="124836" y="975985"/>
                </a:lnTo>
                <a:lnTo>
                  <a:pt x="130871" y="970906"/>
                </a:lnTo>
                <a:lnTo>
                  <a:pt x="136906" y="966145"/>
                </a:lnTo>
                <a:lnTo>
                  <a:pt x="142624" y="962019"/>
                </a:lnTo>
                <a:lnTo>
                  <a:pt x="148659" y="957575"/>
                </a:lnTo>
                <a:lnTo>
                  <a:pt x="154694" y="953766"/>
                </a:lnTo>
                <a:lnTo>
                  <a:pt x="165812" y="947100"/>
                </a:lnTo>
                <a:lnTo>
                  <a:pt x="176612" y="941387"/>
                </a:lnTo>
                <a:close/>
                <a:moveTo>
                  <a:pt x="1531981" y="658812"/>
                </a:moveTo>
                <a:lnTo>
                  <a:pt x="1531981" y="659130"/>
                </a:lnTo>
                <a:lnTo>
                  <a:pt x="1532299" y="658812"/>
                </a:lnTo>
                <a:lnTo>
                  <a:pt x="1532934" y="669616"/>
                </a:lnTo>
                <a:lnTo>
                  <a:pt x="1534523" y="682009"/>
                </a:lnTo>
                <a:lnTo>
                  <a:pt x="1536430" y="695673"/>
                </a:lnTo>
                <a:lnTo>
                  <a:pt x="1538654" y="711244"/>
                </a:lnTo>
                <a:lnTo>
                  <a:pt x="1541514" y="728085"/>
                </a:lnTo>
                <a:lnTo>
                  <a:pt x="1545327" y="746198"/>
                </a:lnTo>
                <a:lnTo>
                  <a:pt x="1549458" y="765900"/>
                </a:lnTo>
                <a:lnTo>
                  <a:pt x="1554543" y="786873"/>
                </a:lnTo>
                <a:lnTo>
                  <a:pt x="1560263" y="808799"/>
                </a:lnTo>
                <a:lnTo>
                  <a:pt x="1566936" y="831678"/>
                </a:lnTo>
                <a:lnTo>
                  <a:pt x="1574562" y="855828"/>
                </a:lnTo>
                <a:lnTo>
                  <a:pt x="1583142" y="881250"/>
                </a:lnTo>
                <a:lnTo>
                  <a:pt x="1592993" y="907307"/>
                </a:lnTo>
                <a:lnTo>
                  <a:pt x="1604115" y="934000"/>
                </a:lnTo>
                <a:lnTo>
                  <a:pt x="1615872" y="961963"/>
                </a:lnTo>
                <a:lnTo>
                  <a:pt x="1629218" y="990245"/>
                </a:lnTo>
                <a:lnTo>
                  <a:pt x="1633667" y="953066"/>
                </a:lnTo>
                <a:lnTo>
                  <a:pt x="1638752" y="917476"/>
                </a:lnTo>
                <a:lnTo>
                  <a:pt x="1643518" y="884745"/>
                </a:lnTo>
                <a:lnTo>
                  <a:pt x="1648285" y="855193"/>
                </a:lnTo>
                <a:lnTo>
                  <a:pt x="1652733" y="830089"/>
                </a:lnTo>
                <a:lnTo>
                  <a:pt x="1656547" y="809752"/>
                </a:lnTo>
                <a:lnTo>
                  <a:pt x="1660678" y="788779"/>
                </a:lnTo>
                <a:lnTo>
                  <a:pt x="1633350" y="725225"/>
                </a:lnTo>
                <a:lnTo>
                  <a:pt x="1677202" y="683280"/>
                </a:lnTo>
                <a:lnTo>
                  <a:pt x="1708661" y="683280"/>
                </a:lnTo>
                <a:lnTo>
                  <a:pt x="1752831" y="725225"/>
                </a:lnTo>
                <a:lnTo>
                  <a:pt x="1725503" y="788779"/>
                </a:lnTo>
                <a:lnTo>
                  <a:pt x="1729634" y="809752"/>
                </a:lnTo>
                <a:lnTo>
                  <a:pt x="1737578" y="855193"/>
                </a:lnTo>
                <a:lnTo>
                  <a:pt x="1742344" y="884745"/>
                </a:lnTo>
                <a:lnTo>
                  <a:pt x="1747111" y="917476"/>
                </a:lnTo>
                <a:lnTo>
                  <a:pt x="1752513" y="953066"/>
                </a:lnTo>
                <a:lnTo>
                  <a:pt x="1756962" y="990245"/>
                </a:lnTo>
                <a:lnTo>
                  <a:pt x="1770308" y="961963"/>
                </a:lnTo>
                <a:lnTo>
                  <a:pt x="1782066" y="934000"/>
                </a:lnTo>
                <a:lnTo>
                  <a:pt x="1792870" y="907307"/>
                </a:lnTo>
                <a:lnTo>
                  <a:pt x="1802720" y="881250"/>
                </a:lnTo>
                <a:lnTo>
                  <a:pt x="1811618" y="855828"/>
                </a:lnTo>
                <a:lnTo>
                  <a:pt x="1818927" y="831678"/>
                </a:lnTo>
                <a:lnTo>
                  <a:pt x="1825600" y="808799"/>
                </a:lnTo>
                <a:lnTo>
                  <a:pt x="1831638" y="786873"/>
                </a:lnTo>
                <a:lnTo>
                  <a:pt x="1836404" y="765900"/>
                </a:lnTo>
                <a:lnTo>
                  <a:pt x="1840853" y="746198"/>
                </a:lnTo>
                <a:lnTo>
                  <a:pt x="1844348" y="728085"/>
                </a:lnTo>
                <a:lnTo>
                  <a:pt x="1847208" y="711244"/>
                </a:lnTo>
                <a:lnTo>
                  <a:pt x="1849750" y="695673"/>
                </a:lnTo>
                <a:lnTo>
                  <a:pt x="1851657" y="682009"/>
                </a:lnTo>
                <a:lnTo>
                  <a:pt x="1852928" y="669616"/>
                </a:lnTo>
                <a:lnTo>
                  <a:pt x="1853881" y="658812"/>
                </a:lnTo>
                <a:lnTo>
                  <a:pt x="1854199" y="659130"/>
                </a:lnTo>
                <a:lnTo>
                  <a:pt x="1854199" y="658812"/>
                </a:lnTo>
                <a:lnTo>
                  <a:pt x="1871359" y="662943"/>
                </a:lnTo>
                <a:lnTo>
                  <a:pt x="1889154" y="667392"/>
                </a:lnTo>
                <a:lnTo>
                  <a:pt x="1908220" y="673111"/>
                </a:lnTo>
                <a:lnTo>
                  <a:pt x="1927922" y="679467"/>
                </a:lnTo>
                <a:lnTo>
                  <a:pt x="1946988" y="684869"/>
                </a:lnTo>
                <a:lnTo>
                  <a:pt x="1964465" y="690271"/>
                </a:lnTo>
                <a:lnTo>
                  <a:pt x="1980354" y="695355"/>
                </a:lnTo>
                <a:lnTo>
                  <a:pt x="1994971" y="700122"/>
                </a:lnTo>
                <a:lnTo>
                  <a:pt x="2008000" y="704888"/>
                </a:lnTo>
                <a:lnTo>
                  <a:pt x="2019757" y="709337"/>
                </a:lnTo>
                <a:lnTo>
                  <a:pt x="2030243" y="713786"/>
                </a:lnTo>
                <a:lnTo>
                  <a:pt x="2039459" y="717917"/>
                </a:lnTo>
                <a:lnTo>
                  <a:pt x="2047721" y="722048"/>
                </a:lnTo>
                <a:lnTo>
                  <a:pt x="2054712" y="725861"/>
                </a:lnTo>
                <a:lnTo>
                  <a:pt x="2060749" y="729674"/>
                </a:lnTo>
                <a:lnTo>
                  <a:pt x="2065834" y="733170"/>
                </a:lnTo>
                <a:lnTo>
                  <a:pt x="2070282" y="736665"/>
                </a:lnTo>
                <a:lnTo>
                  <a:pt x="2073778" y="739843"/>
                </a:lnTo>
                <a:lnTo>
                  <a:pt x="2076638" y="743021"/>
                </a:lnTo>
                <a:lnTo>
                  <a:pt x="2078862" y="746198"/>
                </a:lnTo>
                <a:lnTo>
                  <a:pt x="2084264" y="751600"/>
                </a:lnTo>
                <a:lnTo>
                  <a:pt x="2089348" y="757002"/>
                </a:lnTo>
                <a:lnTo>
                  <a:pt x="2093797" y="763040"/>
                </a:lnTo>
                <a:lnTo>
                  <a:pt x="2097928" y="769395"/>
                </a:lnTo>
                <a:lnTo>
                  <a:pt x="2100788" y="774480"/>
                </a:lnTo>
                <a:lnTo>
                  <a:pt x="2109368" y="788779"/>
                </a:lnTo>
                <a:lnTo>
                  <a:pt x="2139238" y="838033"/>
                </a:lnTo>
                <a:lnTo>
                  <a:pt x="2158940" y="870446"/>
                </a:lnTo>
                <a:lnTo>
                  <a:pt x="2180866" y="905400"/>
                </a:lnTo>
                <a:lnTo>
                  <a:pt x="2203428" y="941626"/>
                </a:lnTo>
                <a:lnTo>
                  <a:pt x="2226942" y="977216"/>
                </a:lnTo>
                <a:lnTo>
                  <a:pt x="2242196" y="999778"/>
                </a:lnTo>
                <a:lnTo>
                  <a:pt x="2256495" y="1021068"/>
                </a:lnTo>
                <a:lnTo>
                  <a:pt x="2280963" y="997553"/>
                </a:lnTo>
                <a:lnTo>
                  <a:pt x="2305749" y="972450"/>
                </a:lnTo>
                <a:lnTo>
                  <a:pt x="2326086" y="951159"/>
                </a:lnTo>
                <a:lnTo>
                  <a:pt x="2345470" y="930186"/>
                </a:lnTo>
                <a:lnTo>
                  <a:pt x="2380107" y="892372"/>
                </a:lnTo>
                <a:lnTo>
                  <a:pt x="2405529" y="864090"/>
                </a:lnTo>
                <a:lnTo>
                  <a:pt x="2417286" y="850109"/>
                </a:lnTo>
                <a:lnTo>
                  <a:pt x="2417922" y="849791"/>
                </a:lnTo>
                <a:lnTo>
                  <a:pt x="2421735" y="845660"/>
                </a:lnTo>
                <a:lnTo>
                  <a:pt x="2425548" y="841847"/>
                </a:lnTo>
                <a:lnTo>
                  <a:pt x="2429679" y="838033"/>
                </a:lnTo>
                <a:lnTo>
                  <a:pt x="2433493" y="834856"/>
                </a:lnTo>
                <a:lnTo>
                  <a:pt x="2437941" y="831678"/>
                </a:lnTo>
                <a:lnTo>
                  <a:pt x="2442072" y="828818"/>
                </a:lnTo>
                <a:lnTo>
                  <a:pt x="2446521" y="826276"/>
                </a:lnTo>
                <a:lnTo>
                  <a:pt x="2451605" y="823734"/>
                </a:lnTo>
                <a:lnTo>
                  <a:pt x="2456054" y="821509"/>
                </a:lnTo>
                <a:lnTo>
                  <a:pt x="2460821" y="819603"/>
                </a:lnTo>
                <a:lnTo>
                  <a:pt x="2465587" y="818014"/>
                </a:lnTo>
                <a:lnTo>
                  <a:pt x="2470672" y="816425"/>
                </a:lnTo>
                <a:lnTo>
                  <a:pt x="2475756" y="815154"/>
                </a:lnTo>
                <a:lnTo>
                  <a:pt x="2480522" y="814201"/>
                </a:lnTo>
                <a:lnTo>
                  <a:pt x="2485607" y="813565"/>
                </a:lnTo>
                <a:lnTo>
                  <a:pt x="2491009" y="812930"/>
                </a:lnTo>
                <a:lnTo>
                  <a:pt x="2495775" y="812930"/>
                </a:lnTo>
                <a:lnTo>
                  <a:pt x="2500860" y="812930"/>
                </a:lnTo>
                <a:lnTo>
                  <a:pt x="2506262" y="812930"/>
                </a:lnTo>
                <a:lnTo>
                  <a:pt x="2511346" y="813565"/>
                </a:lnTo>
                <a:lnTo>
                  <a:pt x="2516113" y="814201"/>
                </a:lnTo>
                <a:lnTo>
                  <a:pt x="2521515" y="815154"/>
                </a:lnTo>
                <a:lnTo>
                  <a:pt x="2526281" y="816425"/>
                </a:lnTo>
                <a:lnTo>
                  <a:pt x="2531366" y="817696"/>
                </a:lnTo>
                <a:lnTo>
                  <a:pt x="2536132" y="819603"/>
                </a:lnTo>
                <a:lnTo>
                  <a:pt x="2541216" y="821509"/>
                </a:lnTo>
                <a:lnTo>
                  <a:pt x="2545983" y="823734"/>
                </a:lnTo>
                <a:lnTo>
                  <a:pt x="2550432" y="826276"/>
                </a:lnTo>
                <a:lnTo>
                  <a:pt x="2555198" y="828818"/>
                </a:lnTo>
                <a:lnTo>
                  <a:pt x="2559647" y="831678"/>
                </a:lnTo>
                <a:lnTo>
                  <a:pt x="2563778" y="835174"/>
                </a:lnTo>
                <a:lnTo>
                  <a:pt x="2568227" y="838351"/>
                </a:lnTo>
                <a:lnTo>
                  <a:pt x="2572358" y="842164"/>
                </a:lnTo>
                <a:lnTo>
                  <a:pt x="2576171" y="845978"/>
                </a:lnTo>
                <a:lnTo>
                  <a:pt x="2579666" y="850109"/>
                </a:lnTo>
                <a:lnTo>
                  <a:pt x="2583162" y="854240"/>
                </a:lnTo>
                <a:lnTo>
                  <a:pt x="2586022" y="858688"/>
                </a:lnTo>
                <a:lnTo>
                  <a:pt x="2589200" y="863137"/>
                </a:lnTo>
                <a:lnTo>
                  <a:pt x="2591742" y="867586"/>
                </a:lnTo>
                <a:lnTo>
                  <a:pt x="2593966" y="872035"/>
                </a:lnTo>
                <a:lnTo>
                  <a:pt x="2596190" y="876801"/>
                </a:lnTo>
                <a:lnTo>
                  <a:pt x="2598097" y="881250"/>
                </a:lnTo>
                <a:lnTo>
                  <a:pt x="2600004" y="886334"/>
                </a:lnTo>
                <a:lnTo>
                  <a:pt x="2601275" y="891419"/>
                </a:lnTo>
                <a:lnTo>
                  <a:pt x="2602546" y="896185"/>
                </a:lnTo>
                <a:lnTo>
                  <a:pt x="2603499" y="901269"/>
                </a:lnTo>
                <a:lnTo>
                  <a:pt x="2604452" y="906036"/>
                </a:lnTo>
                <a:lnTo>
                  <a:pt x="2604770" y="911438"/>
                </a:lnTo>
                <a:lnTo>
                  <a:pt x="2605088" y="916522"/>
                </a:lnTo>
                <a:lnTo>
                  <a:pt x="2605088" y="921289"/>
                </a:lnTo>
                <a:lnTo>
                  <a:pt x="2604770" y="926691"/>
                </a:lnTo>
                <a:lnTo>
                  <a:pt x="2604452" y="931775"/>
                </a:lnTo>
                <a:lnTo>
                  <a:pt x="2603499" y="936542"/>
                </a:lnTo>
                <a:lnTo>
                  <a:pt x="2602546" y="941944"/>
                </a:lnTo>
                <a:lnTo>
                  <a:pt x="2601275" y="947028"/>
                </a:lnTo>
                <a:lnTo>
                  <a:pt x="2600004" y="951795"/>
                </a:lnTo>
                <a:lnTo>
                  <a:pt x="2598415" y="956879"/>
                </a:lnTo>
                <a:lnTo>
                  <a:pt x="2596190" y="961646"/>
                </a:lnTo>
                <a:lnTo>
                  <a:pt x="2593966" y="966412"/>
                </a:lnTo>
                <a:lnTo>
                  <a:pt x="2591742" y="970861"/>
                </a:lnTo>
                <a:lnTo>
                  <a:pt x="2588564" y="975627"/>
                </a:lnTo>
                <a:lnTo>
                  <a:pt x="2585704" y="980076"/>
                </a:lnTo>
                <a:lnTo>
                  <a:pt x="2582844" y="984207"/>
                </a:lnTo>
                <a:lnTo>
                  <a:pt x="2579349" y="988656"/>
                </a:lnTo>
                <a:lnTo>
                  <a:pt x="2566638" y="1003273"/>
                </a:lnTo>
                <a:lnTo>
                  <a:pt x="2534543" y="1039181"/>
                </a:lnTo>
                <a:lnTo>
                  <a:pt x="2512935" y="1063014"/>
                </a:lnTo>
                <a:lnTo>
                  <a:pt x="2488784" y="1089071"/>
                </a:lnTo>
                <a:lnTo>
                  <a:pt x="2463045" y="1116399"/>
                </a:lnTo>
                <a:lnTo>
                  <a:pt x="2436352" y="1143409"/>
                </a:lnTo>
                <a:lnTo>
                  <a:pt x="2417922" y="1161204"/>
                </a:lnTo>
                <a:lnTo>
                  <a:pt x="2400127" y="1178682"/>
                </a:lnTo>
                <a:lnTo>
                  <a:pt x="2382332" y="1195206"/>
                </a:lnTo>
                <a:lnTo>
                  <a:pt x="2364537" y="1210776"/>
                </a:lnTo>
                <a:lnTo>
                  <a:pt x="2354050" y="1219038"/>
                </a:lnTo>
                <a:lnTo>
                  <a:pt x="2343882" y="1226983"/>
                </a:lnTo>
                <a:lnTo>
                  <a:pt x="2333395" y="1234927"/>
                </a:lnTo>
                <a:lnTo>
                  <a:pt x="2322591" y="1241918"/>
                </a:lnTo>
                <a:lnTo>
                  <a:pt x="2316236" y="1246049"/>
                </a:lnTo>
                <a:lnTo>
                  <a:pt x="2309562" y="1249862"/>
                </a:lnTo>
                <a:lnTo>
                  <a:pt x="2301936" y="1253357"/>
                </a:lnTo>
                <a:lnTo>
                  <a:pt x="2294310" y="1257171"/>
                </a:lnTo>
                <a:lnTo>
                  <a:pt x="2284141" y="1260984"/>
                </a:lnTo>
                <a:lnTo>
                  <a:pt x="2279057" y="1262891"/>
                </a:lnTo>
                <a:lnTo>
                  <a:pt x="2272701" y="1264797"/>
                </a:lnTo>
                <a:lnTo>
                  <a:pt x="2266346" y="1266068"/>
                </a:lnTo>
                <a:lnTo>
                  <a:pt x="2258720" y="1267339"/>
                </a:lnTo>
                <a:lnTo>
                  <a:pt x="2250775" y="1267975"/>
                </a:lnTo>
                <a:lnTo>
                  <a:pt x="2241242" y="1268610"/>
                </a:lnTo>
                <a:lnTo>
                  <a:pt x="2233934" y="1268293"/>
                </a:lnTo>
                <a:lnTo>
                  <a:pt x="2226307" y="1267657"/>
                </a:lnTo>
                <a:lnTo>
                  <a:pt x="2217727" y="1266068"/>
                </a:lnTo>
                <a:lnTo>
                  <a:pt x="2209148" y="1263844"/>
                </a:lnTo>
                <a:lnTo>
                  <a:pt x="2198979" y="1260666"/>
                </a:lnTo>
                <a:lnTo>
                  <a:pt x="2190717" y="1257171"/>
                </a:lnTo>
                <a:lnTo>
                  <a:pt x="2184044" y="1253357"/>
                </a:lnTo>
                <a:lnTo>
                  <a:pt x="2178324" y="1250180"/>
                </a:lnTo>
                <a:lnTo>
                  <a:pt x="2172922" y="1246684"/>
                </a:lnTo>
                <a:lnTo>
                  <a:pt x="2168473" y="1243824"/>
                </a:lnTo>
                <a:lnTo>
                  <a:pt x="2160846" y="1237787"/>
                </a:lnTo>
                <a:lnTo>
                  <a:pt x="2154491" y="1232067"/>
                </a:lnTo>
                <a:lnTo>
                  <a:pt x="2148454" y="1226347"/>
                </a:lnTo>
                <a:lnTo>
                  <a:pt x="2137967" y="1215225"/>
                </a:lnTo>
                <a:lnTo>
                  <a:pt x="2128116" y="1204103"/>
                </a:lnTo>
                <a:lnTo>
                  <a:pt x="2118265" y="1192028"/>
                </a:lnTo>
                <a:lnTo>
                  <a:pt x="2109050" y="1179953"/>
                </a:lnTo>
                <a:lnTo>
                  <a:pt x="2098882" y="1166924"/>
                </a:lnTo>
                <a:lnTo>
                  <a:pt x="2078862" y="1138961"/>
                </a:lnTo>
                <a:lnTo>
                  <a:pt x="2058525" y="1108773"/>
                </a:lnTo>
                <a:lnTo>
                  <a:pt x="2037552" y="1077313"/>
                </a:lnTo>
                <a:lnTo>
                  <a:pt x="2017215" y="1045219"/>
                </a:lnTo>
                <a:lnTo>
                  <a:pt x="2012766" y="1038546"/>
                </a:lnTo>
                <a:lnTo>
                  <a:pt x="2012766" y="1409700"/>
                </a:lnTo>
                <a:lnTo>
                  <a:pt x="1373096" y="1409700"/>
                </a:lnTo>
                <a:lnTo>
                  <a:pt x="1373096" y="1002002"/>
                </a:lnTo>
                <a:lnTo>
                  <a:pt x="1372779" y="1002002"/>
                </a:lnTo>
                <a:lnTo>
                  <a:pt x="1371190" y="1003591"/>
                </a:lnTo>
                <a:lnTo>
                  <a:pt x="1369283" y="1005815"/>
                </a:lnTo>
                <a:lnTo>
                  <a:pt x="1367694" y="1009311"/>
                </a:lnTo>
                <a:lnTo>
                  <a:pt x="1365470" y="1013124"/>
                </a:lnTo>
                <a:lnTo>
                  <a:pt x="1363246" y="1018526"/>
                </a:lnTo>
                <a:lnTo>
                  <a:pt x="1361339" y="1024882"/>
                </a:lnTo>
                <a:lnTo>
                  <a:pt x="1356572" y="1039181"/>
                </a:lnTo>
                <a:lnTo>
                  <a:pt x="1351806" y="1056658"/>
                </a:lnTo>
                <a:lnTo>
                  <a:pt x="1347039" y="1077313"/>
                </a:lnTo>
                <a:lnTo>
                  <a:pt x="1342273" y="1099557"/>
                </a:lnTo>
                <a:lnTo>
                  <a:pt x="1337506" y="1124025"/>
                </a:lnTo>
                <a:lnTo>
                  <a:pt x="1332740" y="1149765"/>
                </a:lnTo>
                <a:lnTo>
                  <a:pt x="1328291" y="1176775"/>
                </a:lnTo>
                <a:lnTo>
                  <a:pt x="1324160" y="1204421"/>
                </a:lnTo>
                <a:lnTo>
                  <a:pt x="1320029" y="1232702"/>
                </a:lnTo>
                <a:lnTo>
                  <a:pt x="1316534" y="1260984"/>
                </a:lnTo>
                <a:lnTo>
                  <a:pt x="1313674" y="1288948"/>
                </a:lnTo>
                <a:lnTo>
                  <a:pt x="1311449" y="1316276"/>
                </a:lnTo>
                <a:lnTo>
                  <a:pt x="1309543" y="1342333"/>
                </a:lnTo>
                <a:lnTo>
                  <a:pt x="1308589" y="1375699"/>
                </a:lnTo>
                <a:lnTo>
                  <a:pt x="1307636" y="1409700"/>
                </a:lnTo>
                <a:lnTo>
                  <a:pt x="1106488" y="1409700"/>
                </a:lnTo>
                <a:lnTo>
                  <a:pt x="1106488" y="1388409"/>
                </a:lnTo>
                <a:lnTo>
                  <a:pt x="1106488" y="1368072"/>
                </a:lnTo>
                <a:lnTo>
                  <a:pt x="1107441" y="1348688"/>
                </a:lnTo>
                <a:lnTo>
                  <a:pt x="1108077" y="1330893"/>
                </a:lnTo>
                <a:lnTo>
                  <a:pt x="1111255" y="1293396"/>
                </a:lnTo>
                <a:lnTo>
                  <a:pt x="1114750" y="1257171"/>
                </a:lnTo>
                <a:lnTo>
                  <a:pt x="1118563" y="1222534"/>
                </a:lnTo>
                <a:lnTo>
                  <a:pt x="1122694" y="1189486"/>
                </a:lnTo>
                <a:lnTo>
                  <a:pt x="1127143" y="1158345"/>
                </a:lnTo>
                <a:lnTo>
                  <a:pt x="1131592" y="1128156"/>
                </a:lnTo>
                <a:lnTo>
                  <a:pt x="1136358" y="1099875"/>
                </a:lnTo>
                <a:lnTo>
                  <a:pt x="1141125" y="1072865"/>
                </a:lnTo>
                <a:lnTo>
                  <a:pt x="1146209" y="1047125"/>
                </a:lnTo>
                <a:lnTo>
                  <a:pt x="1151929" y="1022975"/>
                </a:lnTo>
                <a:lnTo>
                  <a:pt x="1157013" y="999778"/>
                </a:lnTo>
                <a:lnTo>
                  <a:pt x="1162733" y="978170"/>
                </a:lnTo>
                <a:lnTo>
                  <a:pt x="1168135" y="957832"/>
                </a:lnTo>
                <a:lnTo>
                  <a:pt x="1174173" y="938448"/>
                </a:lnTo>
                <a:lnTo>
                  <a:pt x="1179893" y="920653"/>
                </a:lnTo>
                <a:lnTo>
                  <a:pt x="1185295" y="903812"/>
                </a:lnTo>
                <a:lnTo>
                  <a:pt x="1191332" y="887923"/>
                </a:lnTo>
                <a:lnTo>
                  <a:pt x="1197052" y="873306"/>
                </a:lnTo>
                <a:lnTo>
                  <a:pt x="1202454" y="859959"/>
                </a:lnTo>
                <a:lnTo>
                  <a:pt x="1208174" y="847567"/>
                </a:lnTo>
                <a:lnTo>
                  <a:pt x="1213258" y="835809"/>
                </a:lnTo>
                <a:lnTo>
                  <a:pt x="1218343" y="825005"/>
                </a:lnTo>
                <a:lnTo>
                  <a:pt x="1223745" y="815472"/>
                </a:lnTo>
                <a:lnTo>
                  <a:pt x="1228511" y="806892"/>
                </a:lnTo>
                <a:lnTo>
                  <a:pt x="1233278" y="798948"/>
                </a:lnTo>
                <a:lnTo>
                  <a:pt x="1237727" y="791957"/>
                </a:lnTo>
                <a:lnTo>
                  <a:pt x="1245989" y="780199"/>
                </a:lnTo>
                <a:lnTo>
                  <a:pt x="1252980" y="771302"/>
                </a:lnTo>
                <a:lnTo>
                  <a:pt x="1258700" y="764947"/>
                </a:lnTo>
                <a:lnTo>
                  <a:pt x="1269186" y="759545"/>
                </a:lnTo>
                <a:lnTo>
                  <a:pt x="1280308" y="754142"/>
                </a:lnTo>
                <a:lnTo>
                  <a:pt x="1292383" y="748105"/>
                </a:lnTo>
                <a:lnTo>
                  <a:pt x="1304776" y="742703"/>
                </a:lnTo>
                <a:lnTo>
                  <a:pt x="1331469" y="731263"/>
                </a:lnTo>
                <a:lnTo>
                  <a:pt x="1359750" y="720141"/>
                </a:lnTo>
                <a:lnTo>
                  <a:pt x="1388349" y="709973"/>
                </a:lnTo>
                <a:lnTo>
                  <a:pt x="1416949" y="699486"/>
                </a:lnTo>
                <a:lnTo>
                  <a:pt x="1444595" y="690271"/>
                </a:lnTo>
                <a:lnTo>
                  <a:pt x="1470652" y="681691"/>
                </a:lnTo>
                <a:lnTo>
                  <a:pt x="1477325" y="677878"/>
                </a:lnTo>
                <a:lnTo>
                  <a:pt x="1484316" y="674065"/>
                </a:lnTo>
                <a:lnTo>
                  <a:pt x="1491624" y="671205"/>
                </a:lnTo>
                <a:lnTo>
                  <a:pt x="1499569" y="668027"/>
                </a:lnTo>
                <a:lnTo>
                  <a:pt x="1507513" y="665167"/>
                </a:lnTo>
                <a:lnTo>
                  <a:pt x="1515139" y="662943"/>
                </a:lnTo>
                <a:lnTo>
                  <a:pt x="1523401" y="660718"/>
                </a:lnTo>
                <a:lnTo>
                  <a:pt x="1531981" y="658812"/>
                </a:lnTo>
                <a:close/>
                <a:moveTo>
                  <a:pt x="3016555" y="246062"/>
                </a:moveTo>
                <a:lnTo>
                  <a:pt x="3026093" y="246062"/>
                </a:lnTo>
                <a:lnTo>
                  <a:pt x="3039447" y="247014"/>
                </a:lnTo>
                <a:lnTo>
                  <a:pt x="3052165" y="248600"/>
                </a:lnTo>
                <a:lnTo>
                  <a:pt x="3064883" y="250822"/>
                </a:lnTo>
                <a:lnTo>
                  <a:pt x="3076965" y="253360"/>
                </a:lnTo>
                <a:lnTo>
                  <a:pt x="3089047" y="256851"/>
                </a:lnTo>
                <a:lnTo>
                  <a:pt x="3100493" y="260976"/>
                </a:lnTo>
                <a:lnTo>
                  <a:pt x="3111303" y="265736"/>
                </a:lnTo>
                <a:lnTo>
                  <a:pt x="3122113" y="270496"/>
                </a:lnTo>
                <a:lnTo>
                  <a:pt x="3132605" y="276526"/>
                </a:lnTo>
                <a:lnTo>
                  <a:pt x="3142462" y="282872"/>
                </a:lnTo>
                <a:lnTo>
                  <a:pt x="3152318" y="289536"/>
                </a:lnTo>
                <a:lnTo>
                  <a:pt x="3161539" y="296518"/>
                </a:lnTo>
                <a:lnTo>
                  <a:pt x="3170123" y="304451"/>
                </a:lnTo>
                <a:lnTo>
                  <a:pt x="3178708" y="312384"/>
                </a:lnTo>
                <a:lnTo>
                  <a:pt x="3186339" y="320952"/>
                </a:lnTo>
                <a:lnTo>
                  <a:pt x="3194287" y="330472"/>
                </a:lnTo>
                <a:lnTo>
                  <a:pt x="3201282" y="339675"/>
                </a:lnTo>
                <a:lnTo>
                  <a:pt x="3207959" y="349512"/>
                </a:lnTo>
                <a:lnTo>
                  <a:pt x="3214318" y="359984"/>
                </a:lnTo>
                <a:lnTo>
                  <a:pt x="3220041" y="370456"/>
                </a:lnTo>
                <a:lnTo>
                  <a:pt x="3225128" y="381563"/>
                </a:lnTo>
                <a:lnTo>
                  <a:pt x="3229898" y="392669"/>
                </a:lnTo>
                <a:lnTo>
                  <a:pt x="3234349" y="404093"/>
                </a:lnTo>
                <a:lnTo>
                  <a:pt x="3238482" y="416152"/>
                </a:lnTo>
                <a:lnTo>
                  <a:pt x="3241980" y="428528"/>
                </a:lnTo>
                <a:lnTo>
                  <a:pt x="3244523" y="440586"/>
                </a:lnTo>
                <a:lnTo>
                  <a:pt x="3247067" y="453280"/>
                </a:lnTo>
                <a:lnTo>
                  <a:pt x="3248974" y="466290"/>
                </a:lnTo>
                <a:lnTo>
                  <a:pt x="3249928" y="479301"/>
                </a:lnTo>
                <a:lnTo>
                  <a:pt x="3251200" y="492629"/>
                </a:lnTo>
                <a:lnTo>
                  <a:pt x="3251200" y="505957"/>
                </a:lnTo>
                <a:lnTo>
                  <a:pt x="3251200" y="519602"/>
                </a:lnTo>
                <a:lnTo>
                  <a:pt x="3249292" y="530709"/>
                </a:lnTo>
                <a:lnTo>
                  <a:pt x="3247385" y="541498"/>
                </a:lnTo>
                <a:lnTo>
                  <a:pt x="3245159" y="551970"/>
                </a:lnTo>
                <a:lnTo>
                  <a:pt x="3242933" y="562442"/>
                </a:lnTo>
                <a:lnTo>
                  <a:pt x="3240390" y="572914"/>
                </a:lnTo>
                <a:lnTo>
                  <a:pt x="3237846" y="582751"/>
                </a:lnTo>
                <a:lnTo>
                  <a:pt x="3231805" y="602426"/>
                </a:lnTo>
                <a:lnTo>
                  <a:pt x="3225446" y="621148"/>
                </a:lnTo>
                <a:lnTo>
                  <a:pt x="3218133" y="639236"/>
                </a:lnTo>
                <a:lnTo>
                  <a:pt x="3210503" y="656690"/>
                </a:lnTo>
                <a:lnTo>
                  <a:pt x="3201918" y="673508"/>
                </a:lnTo>
                <a:lnTo>
                  <a:pt x="3193016" y="689057"/>
                </a:lnTo>
                <a:lnTo>
                  <a:pt x="3183795" y="704289"/>
                </a:lnTo>
                <a:lnTo>
                  <a:pt x="3174257" y="718252"/>
                </a:lnTo>
                <a:lnTo>
                  <a:pt x="3164082" y="732215"/>
                </a:lnTo>
                <a:lnTo>
                  <a:pt x="3153590" y="745225"/>
                </a:lnTo>
                <a:lnTo>
                  <a:pt x="3142780" y="756966"/>
                </a:lnTo>
                <a:lnTo>
                  <a:pt x="3131652" y="768390"/>
                </a:lnTo>
                <a:lnTo>
                  <a:pt x="3120523" y="778862"/>
                </a:lnTo>
                <a:lnTo>
                  <a:pt x="3109077" y="788700"/>
                </a:lnTo>
                <a:lnTo>
                  <a:pt x="3097631" y="797902"/>
                </a:lnTo>
                <a:lnTo>
                  <a:pt x="3085867" y="806153"/>
                </a:lnTo>
                <a:lnTo>
                  <a:pt x="3074103" y="813452"/>
                </a:lnTo>
                <a:lnTo>
                  <a:pt x="3062339" y="820116"/>
                </a:lnTo>
                <a:lnTo>
                  <a:pt x="3050575" y="826145"/>
                </a:lnTo>
                <a:lnTo>
                  <a:pt x="3038811" y="831222"/>
                </a:lnTo>
                <a:lnTo>
                  <a:pt x="3027365" y="835665"/>
                </a:lnTo>
                <a:lnTo>
                  <a:pt x="3015919" y="839473"/>
                </a:lnTo>
                <a:lnTo>
                  <a:pt x="3004472" y="842011"/>
                </a:lnTo>
                <a:lnTo>
                  <a:pt x="2993662" y="844233"/>
                </a:lnTo>
                <a:lnTo>
                  <a:pt x="2982852" y="845502"/>
                </a:lnTo>
                <a:lnTo>
                  <a:pt x="2972678" y="846137"/>
                </a:lnTo>
                <a:lnTo>
                  <a:pt x="2962503" y="845819"/>
                </a:lnTo>
                <a:lnTo>
                  <a:pt x="2952647" y="844550"/>
                </a:lnTo>
                <a:lnTo>
                  <a:pt x="2943427" y="842646"/>
                </a:lnTo>
                <a:lnTo>
                  <a:pt x="2937703" y="841059"/>
                </a:lnTo>
                <a:lnTo>
                  <a:pt x="2931662" y="839155"/>
                </a:lnTo>
                <a:lnTo>
                  <a:pt x="2925939" y="837251"/>
                </a:lnTo>
                <a:lnTo>
                  <a:pt x="2920534" y="835030"/>
                </a:lnTo>
                <a:lnTo>
                  <a:pt x="2914811" y="832492"/>
                </a:lnTo>
                <a:lnTo>
                  <a:pt x="2909724" y="829953"/>
                </a:lnTo>
                <a:lnTo>
                  <a:pt x="2904319" y="826780"/>
                </a:lnTo>
                <a:lnTo>
                  <a:pt x="2899550" y="823924"/>
                </a:lnTo>
                <a:lnTo>
                  <a:pt x="2894780" y="820433"/>
                </a:lnTo>
                <a:lnTo>
                  <a:pt x="2890329" y="817260"/>
                </a:lnTo>
                <a:lnTo>
                  <a:pt x="2885878" y="813452"/>
                </a:lnTo>
                <a:lnTo>
                  <a:pt x="2881427" y="809644"/>
                </a:lnTo>
                <a:lnTo>
                  <a:pt x="2873160" y="801710"/>
                </a:lnTo>
                <a:lnTo>
                  <a:pt x="2865529" y="793142"/>
                </a:lnTo>
                <a:lnTo>
                  <a:pt x="2857899" y="783622"/>
                </a:lnTo>
                <a:lnTo>
                  <a:pt x="2851222" y="773785"/>
                </a:lnTo>
                <a:lnTo>
                  <a:pt x="2845181" y="763630"/>
                </a:lnTo>
                <a:lnTo>
                  <a:pt x="2839458" y="752524"/>
                </a:lnTo>
                <a:lnTo>
                  <a:pt x="2834052" y="741417"/>
                </a:lnTo>
                <a:lnTo>
                  <a:pt x="2829283" y="729676"/>
                </a:lnTo>
                <a:lnTo>
                  <a:pt x="2825150" y="717300"/>
                </a:lnTo>
                <a:lnTo>
                  <a:pt x="2821017" y="704607"/>
                </a:lnTo>
                <a:lnTo>
                  <a:pt x="2817519" y="691913"/>
                </a:lnTo>
                <a:lnTo>
                  <a:pt x="2814340" y="678585"/>
                </a:lnTo>
                <a:lnTo>
                  <a:pt x="2811478" y="665257"/>
                </a:lnTo>
                <a:lnTo>
                  <a:pt x="2809253" y="651612"/>
                </a:lnTo>
                <a:lnTo>
                  <a:pt x="2807027" y="637967"/>
                </a:lnTo>
                <a:lnTo>
                  <a:pt x="2805119" y="623687"/>
                </a:lnTo>
                <a:lnTo>
                  <a:pt x="2803529" y="609724"/>
                </a:lnTo>
                <a:lnTo>
                  <a:pt x="2802576" y="595444"/>
                </a:lnTo>
                <a:lnTo>
                  <a:pt x="2801304" y="580847"/>
                </a:lnTo>
                <a:lnTo>
                  <a:pt x="2800986" y="566885"/>
                </a:lnTo>
                <a:lnTo>
                  <a:pt x="2800350" y="538325"/>
                </a:lnTo>
                <a:lnTo>
                  <a:pt x="2800350" y="509765"/>
                </a:lnTo>
                <a:lnTo>
                  <a:pt x="2800986" y="482157"/>
                </a:lnTo>
                <a:lnTo>
                  <a:pt x="2801622" y="468512"/>
                </a:lnTo>
                <a:lnTo>
                  <a:pt x="2803212" y="455501"/>
                </a:lnTo>
                <a:lnTo>
                  <a:pt x="2805437" y="442490"/>
                </a:lnTo>
                <a:lnTo>
                  <a:pt x="2807981" y="429797"/>
                </a:lnTo>
                <a:lnTo>
                  <a:pt x="2811478" y="417738"/>
                </a:lnTo>
                <a:lnTo>
                  <a:pt x="2815294" y="405680"/>
                </a:lnTo>
                <a:lnTo>
                  <a:pt x="2819109" y="394256"/>
                </a:lnTo>
                <a:lnTo>
                  <a:pt x="2824196" y="383149"/>
                </a:lnTo>
                <a:lnTo>
                  <a:pt x="2829283" y="372360"/>
                </a:lnTo>
                <a:lnTo>
                  <a:pt x="2835006" y="361888"/>
                </a:lnTo>
                <a:lnTo>
                  <a:pt x="2840729" y="351733"/>
                </a:lnTo>
                <a:lnTo>
                  <a:pt x="2847406" y="342213"/>
                </a:lnTo>
                <a:lnTo>
                  <a:pt x="2854083" y="333011"/>
                </a:lnTo>
                <a:lnTo>
                  <a:pt x="2861714" y="324125"/>
                </a:lnTo>
                <a:lnTo>
                  <a:pt x="2869027" y="315875"/>
                </a:lnTo>
                <a:lnTo>
                  <a:pt x="2876975" y="307624"/>
                </a:lnTo>
                <a:lnTo>
                  <a:pt x="2885242" y="300326"/>
                </a:lnTo>
                <a:lnTo>
                  <a:pt x="2893191" y="293344"/>
                </a:lnTo>
                <a:lnTo>
                  <a:pt x="2901775" y="286363"/>
                </a:lnTo>
                <a:lnTo>
                  <a:pt x="2910678" y="280651"/>
                </a:lnTo>
                <a:lnTo>
                  <a:pt x="2920216" y="274622"/>
                </a:lnTo>
                <a:lnTo>
                  <a:pt x="2929119" y="269544"/>
                </a:lnTo>
                <a:lnTo>
                  <a:pt x="2938657" y="265102"/>
                </a:lnTo>
                <a:lnTo>
                  <a:pt x="2947878" y="260976"/>
                </a:lnTo>
                <a:lnTo>
                  <a:pt x="2957734" y="257168"/>
                </a:lnTo>
                <a:lnTo>
                  <a:pt x="2967273" y="253995"/>
                </a:lnTo>
                <a:lnTo>
                  <a:pt x="2977129" y="251139"/>
                </a:lnTo>
                <a:lnTo>
                  <a:pt x="2986985" y="248918"/>
                </a:lnTo>
                <a:lnTo>
                  <a:pt x="2996842" y="247648"/>
                </a:lnTo>
                <a:lnTo>
                  <a:pt x="3006698" y="246379"/>
                </a:lnTo>
                <a:lnTo>
                  <a:pt x="3016555" y="246062"/>
                </a:lnTo>
                <a:close/>
                <a:moveTo>
                  <a:pt x="336073" y="246062"/>
                </a:moveTo>
                <a:lnTo>
                  <a:pt x="345605" y="246062"/>
                </a:lnTo>
                <a:lnTo>
                  <a:pt x="355772" y="246379"/>
                </a:lnTo>
                <a:lnTo>
                  <a:pt x="365304" y="247648"/>
                </a:lnTo>
                <a:lnTo>
                  <a:pt x="375153" y="248918"/>
                </a:lnTo>
                <a:lnTo>
                  <a:pt x="385003" y="251139"/>
                </a:lnTo>
                <a:lnTo>
                  <a:pt x="394852" y="253995"/>
                </a:lnTo>
                <a:lnTo>
                  <a:pt x="404384" y="257168"/>
                </a:lnTo>
                <a:lnTo>
                  <a:pt x="414233" y="260976"/>
                </a:lnTo>
                <a:lnTo>
                  <a:pt x="423765" y="265102"/>
                </a:lnTo>
                <a:lnTo>
                  <a:pt x="432979" y="269544"/>
                </a:lnTo>
                <a:lnTo>
                  <a:pt x="442511" y="274622"/>
                </a:lnTo>
                <a:lnTo>
                  <a:pt x="451407" y="280651"/>
                </a:lnTo>
                <a:lnTo>
                  <a:pt x="460303" y="286363"/>
                </a:lnTo>
                <a:lnTo>
                  <a:pt x="468882" y="293344"/>
                </a:lnTo>
                <a:lnTo>
                  <a:pt x="477460" y="300326"/>
                </a:lnTo>
                <a:lnTo>
                  <a:pt x="485086" y="307624"/>
                </a:lnTo>
                <a:lnTo>
                  <a:pt x="493029" y="315875"/>
                </a:lnTo>
                <a:lnTo>
                  <a:pt x="500654" y="324125"/>
                </a:lnTo>
                <a:lnTo>
                  <a:pt x="507962" y="333011"/>
                </a:lnTo>
                <a:lnTo>
                  <a:pt x="514634" y="342213"/>
                </a:lnTo>
                <a:lnTo>
                  <a:pt x="521306" y="351733"/>
                </a:lnTo>
                <a:lnTo>
                  <a:pt x="527025" y="361888"/>
                </a:lnTo>
                <a:lnTo>
                  <a:pt x="532744" y="372360"/>
                </a:lnTo>
                <a:lnTo>
                  <a:pt x="537828" y="383149"/>
                </a:lnTo>
                <a:lnTo>
                  <a:pt x="542912" y="394256"/>
                </a:lnTo>
                <a:lnTo>
                  <a:pt x="546724" y="405680"/>
                </a:lnTo>
                <a:lnTo>
                  <a:pt x="550855" y="417738"/>
                </a:lnTo>
                <a:lnTo>
                  <a:pt x="554032" y="429797"/>
                </a:lnTo>
                <a:lnTo>
                  <a:pt x="556574" y="442490"/>
                </a:lnTo>
                <a:lnTo>
                  <a:pt x="558798" y="455501"/>
                </a:lnTo>
                <a:lnTo>
                  <a:pt x="560386" y="468512"/>
                </a:lnTo>
                <a:lnTo>
                  <a:pt x="561022" y="482157"/>
                </a:lnTo>
                <a:lnTo>
                  <a:pt x="561657" y="509765"/>
                </a:lnTo>
                <a:lnTo>
                  <a:pt x="561975" y="538325"/>
                </a:lnTo>
                <a:lnTo>
                  <a:pt x="561657" y="552287"/>
                </a:lnTo>
                <a:lnTo>
                  <a:pt x="561340" y="566885"/>
                </a:lnTo>
                <a:lnTo>
                  <a:pt x="560704" y="580847"/>
                </a:lnTo>
                <a:lnTo>
                  <a:pt x="559433" y="595444"/>
                </a:lnTo>
                <a:lnTo>
                  <a:pt x="558480" y="609724"/>
                </a:lnTo>
                <a:lnTo>
                  <a:pt x="556891" y="623687"/>
                </a:lnTo>
                <a:lnTo>
                  <a:pt x="554985" y="637967"/>
                </a:lnTo>
                <a:lnTo>
                  <a:pt x="552761" y="651612"/>
                </a:lnTo>
                <a:lnTo>
                  <a:pt x="550537" y="665257"/>
                </a:lnTo>
                <a:lnTo>
                  <a:pt x="547677" y="678585"/>
                </a:lnTo>
                <a:lnTo>
                  <a:pt x="544500" y="691913"/>
                </a:lnTo>
                <a:lnTo>
                  <a:pt x="541005" y="704607"/>
                </a:lnTo>
                <a:lnTo>
                  <a:pt x="537193" y="717300"/>
                </a:lnTo>
                <a:lnTo>
                  <a:pt x="532744" y="729676"/>
                </a:lnTo>
                <a:lnTo>
                  <a:pt x="527979" y="741417"/>
                </a:lnTo>
                <a:lnTo>
                  <a:pt x="522577" y="752524"/>
                </a:lnTo>
                <a:lnTo>
                  <a:pt x="517176" y="763630"/>
                </a:lnTo>
                <a:lnTo>
                  <a:pt x="510821" y="773785"/>
                </a:lnTo>
                <a:lnTo>
                  <a:pt x="504149" y="783622"/>
                </a:lnTo>
                <a:lnTo>
                  <a:pt x="497159" y="793142"/>
                </a:lnTo>
                <a:lnTo>
                  <a:pt x="489216" y="801710"/>
                </a:lnTo>
                <a:lnTo>
                  <a:pt x="480638" y="809644"/>
                </a:lnTo>
                <a:lnTo>
                  <a:pt x="476507" y="813452"/>
                </a:lnTo>
                <a:lnTo>
                  <a:pt x="472059" y="817260"/>
                </a:lnTo>
                <a:lnTo>
                  <a:pt x="467293" y="820433"/>
                </a:lnTo>
                <a:lnTo>
                  <a:pt x="462527" y="823924"/>
                </a:lnTo>
                <a:lnTo>
                  <a:pt x="457762" y="826780"/>
                </a:lnTo>
                <a:lnTo>
                  <a:pt x="452360" y="829953"/>
                </a:lnTo>
                <a:lnTo>
                  <a:pt x="447277" y="832492"/>
                </a:lnTo>
                <a:lnTo>
                  <a:pt x="441875" y="835030"/>
                </a:lnTo>
                <a:lnTo>
                  <a:pt x="436474" y="837251"/>
                </a:lnTo>
                <a:lnTo>
                  <a:pt x="430437" y="839155"/>
                </a:lnTo>
                <a:lnTo>
                  <a:pt x="425036" y="841059"/>
                </a:lnTo>
                <a:lnTo>
                  <a:pt x="418682" y="842646"/>
                </a:lnTo>
                <a:lnTo>
                  <a:pt x="409150" y="844550"/>
                </a:lnTo>
                <a:lnTo>
                  <a:pt x="399618" y="845819"/>
                </a:lnTo>
                <a:lnTo>
                  <a:pt x="389451" y="846137"/>
                </a:lnTo>
                <a:lnTo>
                  <a:pt x="379284" y="845502"/>
                </a:lnTo>
                <a:lnTo>
                  <a:pt x="368481" y="844233"/>
                </a:lnTo>
                <a:lnTo>
                  <a:pt x="357679" y="842011"/>
                </a:lnTo>
                <a:lnTo>
                  <a:pt x="346558" y="839473"/>
                </a:lnTo>
                <a:lnTo>
                  <a:pt x="334803" y="835665"/>
                </a:lnTo>
                <a:lnTo>
                  <a:pt x="323364" y="831222"/>
                </a:lnTo>
                <a:lnTo>
                  <a:pt x="311609" y="826145"/>
                </a:lnTo>
                <a:lnTo>
                  <a:pt x="299853" y="820116"/>
                </a:lnTo>
                <a:lnTo>
                  <a:pt x="288097" y="813452"/>
                </a:lnTo>
                <a:lnTo>
                  <a:pt x="276659" y="806153"/>
                </a:lnTo>
                <a:lnTo>
                  <a:pt x="264586" y="797902"/>
                </a:lnTo>
                <a:lnTo>
                  <a:pt x="253148" y="788700"/>
                </a:lnTo>
                <a:lnTo>
                  <a:pt x="241709" y="778862"/>
                </a:lnTo>
                <a:lnTo>
                  <a:pt x="230589" y="768390"/>
                </a:lnTo>
                <a:lnTo>
                  <a:pt x="219469" y="756966"/>
                </a:lnTo>
                <a:lnTo>
                  <a:pt x="208666" y="745225"/>
                </a:lnTo>
                <a:lnTo>
                  <a:pt x="198181" y="732215"/>
                </a:lnTo>
                <a:lnTo>
                  <a:pt x="188014" y="718252"/>
                </a:lnTo>
                <a:lnTo>
                  <a:pt x="178482" y="704289"/>
                </a:lnTo>
                <a:lnTo>
                  <a:pt x="169268" y="689057"/>
                </a:lnTo>
                <a:lnTo>
                  <a:pt x="160054" y="673508"/>
                </a:lnTo>
                <a:lnTo>
                  <a:pt x="152111" y="656690"/>
                </a:lnTo>
                <a:lnTo>
                  <a:pt x="144168" y="639236"/>
                </a:lnTo>
                <a:lnTo>
                  <a:pt x="136861" y="621148"/>
                </a:lnTo>
                <a:lnTo>
                  <a:pt x="130506" y="602426"/>
                </a:lnTo>
                <a:lnTo>
                  <a:pt x="124469" y="582751"/>
                </a:lnTo>
                <a:lnTo>
                  <a:pt x="121928" y="572914"/>
                </a:lnTo>
                <a:lnTo>
                  <a:pt x="119386" y="562442"/>
                </a:lnTo>
                <a:lnTo>
                  <a:pt x="117162" y="551970"/>
                </a:lnTo>
                <a:lnTo>
                  <a:pt x="114938" y="541498"/>
                </a:lnTo>
                <a:lnTo>
                  <a:pt x="113031" y="530709"/>
                </a:lnTo>
                <a:lnTo>
                  <a:pt x="111443" y="519602"/>
                </a:lnTo>
                <a:lnTo>
                  <a:pt x="111125" y="505957"/>
                </a:lnTo>
                <a:lnTo>
                  <a:pt x="111443" y="492629"/>
                </a:lnTo>
                <a:lnTo>
                  <a:pt x="112396" y="479301"/>
                </a:lnTo>
                <a:lnTo>
                  <a:pt x="113349" y="466290"/>
                </a:lnTo>
                <a:lnTo>
                  <a:pt x="115255" y="453280"/>
                </a:lnTo>
                <a:lnTo>
                  <a:pt x="117797" y="440586"/>
                </a:lnTo>
                <a:lnTo>
                  <a:pt x="120657" y="428528"/>
                </a:lnTo>
                <a:lnTo>
                  <a:pt x="124152" y="416152"/>
                </a:lnTo>
                <a:lnTo>
                  <a:pt x="127964" y="404093"/>
                </a:lnTo>
                <a:lnTo>
                  <a:pt x="132412" y="392669"/>
                </a:lnTo>
                <a:lnTo>
                  <a:pt x="137178" y="381563"/>
                </a:lnTo>
                <a:lnTo>
                  <a:pt x="142262" y="370456"/>
                </a:lnTo>
                <a:lnTo>
                  <a:pt x="148299" y="359984"/>
                </a:lnTo>
                <a:lnTo>
                  <a:pt x="154335" y="349512"/>
                </a:lnTo>
                <a:lnTo>
                  <a:pt x="161008" y="339675"/>
                </a:lnTo>
                <a:lnTo>
                  <a:pt x="167998" y="330472"/>
                </a:lnTo>
                <a:lnTo>
                  <a:pt x="175941" y="320952"/>
                </a:lnTo>
                <a:lnTo>
                  <a:pt x="183566" y="312384"/>
                </a:lnTo>
                <a:lnTo>
                  <a:pt x="192145" y="304451"/>
                </a:lnTo>
                <a:lnTo>
                  <a:pt x="200723" y="296518"/>
                </a:lnTo>
                <a:lnTo>
                  <a:pt x="209937" y="289536"/>
                </a:lnTo>
                <a:lnTo>
                  <a:pt x="219787" y="282872"/>
                </a:lnTo>
                <a:lnTo>
                  <a:pt x="229636" y="276526"/>
                </a:lnTo>
                <a:lnTo>
                  <a:pt x="240121" y="270496"/>
                </a:lnTo>
                <a:lnTo>
                  <a:pt x="250923" y="265736"/>
                </a:lnTo>
                <a:lnTo>
                  <a:pt x="262044" y="260976"/>
                </a:lnTo>
                <a:lnTo>
                  <a:pt x="273482" y="256851"/>
                </a:lnTo>
                <a:lnTo>
                  <a:pt x="285238" y="253360"/>
                </a:lnTo>
                <a:lnTo>
                  <a:pt x="297311" y="250822"/>
                </a:lnTo>
                <a:lnTo>
                  <a:pt x="310020" y="248600"/>
                </a:lnTo>
                <a:lnTo>
                  <a:pt x="323047" y="247014"/>
                </a:lnTo>
                <a:lnTo>
                  <a:pt x="336073" y="246062"/>
                </a:lnTo>
                <a:close/>
                <a:moveTo>
                  <a:pt x="1696249" y="0"/>
                </a:moveTo>
                <a:lnTo>
                  <a:pt x="1709607" y="317"/>
                </a:lnTo>
                <a:lnTo>
                  <a:pt x="1722646" y="952"/>
                </a:lnTo>
                <a:lnTo>
                  <a:pt x="1735368" y="2856"/>
                </a:lnTo>
                <a:lnTo>
                  <a:pt x="1747771" y="5077"/>
                </a:lnTo>
                <a:lnTo>
                  <a:pt x="1759538" y="7616"/>
                </a:lnTo>
                <a:lnTo>
                  <a:pt x="1771306" y="11424"/>
                </a:lnTo>
                <a:lnTo>
                  <a:pt x="1782755" y="15232"/>
                </a:lnTo>
                <a:lnTo>
                  <a:pt x="1793886" y="19992"/>
                </a:lnTo>
                <a:lnTo>
                  <a:pt x="1804699" y="24752"/>
                </a:lnTo>
                <a:lnTo>
                  <a:pt x="1814876" y="30782"/>
                </a:lnTo>
                <a:lnTo>
                  <a:pt x="1825053" y="36811"/>
                </a:lnTo>
                <a:lnTo>
                  <a:pt x="1834594" y="43475"/>
                </a:lnTo>
                <a:lnTo>
                  <a:pt x="1844136" y="50457"/>
                </a:lnTo>
                <a:lnTo>
                  <a:pt x="1853040" y="58390"/>
                </a:lnTo>
                <a:lnTo>
                  <a:pt x="1861627" y="66006"/>
                </a:lnTo>
                <a:lnTo>
                  <a:pt x="1869578" y="74574"/>
                </a:lnTo>
                <a:lnTo>
                  <a:pt x="1877529" y="83460"/>
                </a:lnTo>
                <a:lnTo>
                  <a:pt x="1884526" y="92663"/>
                </a:lnTo>
                <a:lnTo>
                  <a:pt x="1891523" y="102818"/>
                </a:lnTo>
                <a:lnTo>
                  <a:pt x="1898201" y="112972"/>
                </a:lnTo>
                <a:lnTo>
                  <a:pt x="1904244" y="123127"/>
                </a:lnTo>
                <a:lnTo>
                  <a:pt x="1909969" y="133917"/>
                </a:lnTo>
                <a:lnTo>
                  <a:pt x="1915057" y="145024"/>
                </a:lnTo>
                <a:lnTo>
                  <a:pt x="1919828" y="156765"/>
                </a:lnTo>
                <a:lnTo>
                  <a:pt x="1924280" y="168189"/>
                </a:lnTo>
                <a:lnTo>
                  <a:pt x="1928097" y="180566"/>
                </a:lnTo>
                <a:lnTo>
                  <a:pt x="1931595" y="192624"/>
                </a:lnTo>
                <a:lnTo>
                  <a:pt x="1934457" y="205318"/>
                </a:lnTo>
                <a:lnTo>
                  <a:pt x="1937002" y="218012"/>
                </a:lnTo>
                <a:lnTo>
                  <a:pt x="1938910" y="231022"/>
                </a:lnTo>
                <a:lnTo>
                  <a:pt x="1940500" y="244351"/>
                </a:lnTo>
                <a:lnTo>
                  <a:pt x="1941136" y="257679"/>
                </a:lnTo>
                <a:lnTo>
                  <a:pt x="1947815" y="260218"/>
                </a:lnTo>
                <a:lnTo>
                  <a:pt x="1951313" y="261804"/>
                </a:lnTo>
                <a:lnTo>
                  <a:pt x="1954176" y="263708"/>
                </a:lnTo>
                <a:lnTo>
                  <a:pt x="1957038" y="265612"/>
                </a:lnTo>
                <a:lnTo>
                  <a:pt x="1959900" y="267834"/>
                </a:lnTo>
                <a:lnTo>
                  <a:pt x="1962444" y="270055"/>
                </a:lnTo>
                <a:lnTo>
                  <a:pt x="1964671" y="272594"/>
                </a:lnTo>
                <a:lnTo>
                  <a:pt x="1966897" y="275133"/>
                </a:lnTo>
                <a:lnTo>
                  <a:pt x="1968805" y="277989"/>
                </a:lnTo>
                <a:lnTo>
                  <a:pt x="1970395" y="281479"/>
                </a:lnTo>
                <a:lnTo>
                  <a:pt x="1971986" y="284653"/>
                </a:lnTo>
                <a:lnTo>
                  <a:pt x="1973258" y="288461"/>
                </a:lnTo>
                <a:lnTo>
                  <a:pt x="1974530" y="292269"/>
                </a:lnTo>
                <a:lnTo>
                  <a:pt x="1975484" y="296394"/>
                </a:lnTo>
                <a:lnTo>
                  <a:pt x="1976120" y="300837"/>
                </a:lnTo>
                <a:lnTo>
                  <a:pt x="1976438" y="307819"/>
                </a:lnTo>
                <a:lnTo>
                  <a:pt x="1976438" y="315117"/>
                </a:lnTo>
                <a:lnTo>
                  <a:pt x="1975802" y="323051"/>
                </a:lnTo>
                <a:lnTo>
                  <a:pt x="1974530" y="330350"/>
                </a:lnTo>
                <a:lnTo>
                  <a:pt x="1973258" y="337966"/>
                </a:lnTo>
                <a:lnTo>
                  <a:pt x="1971031" y="345582"/>
                </a:lnTo>
                <a:lnTo>
                  <a:pt x="1968169" y="353198"/>
                </a:lnTo>
                <a:lnTo>
                  <a:pt x="1964989" y="360179"/>
                </a:lnTo>
                <a:lnTo>
                  <a:pt x="1961172" y="367161"/>
                </a:lnTo>
                <a:lnTo>
                  <a:pt x="1957356" y="373825"/>
                </a:lnTo>
                <a:lnTo>
                  <a:pt x="1952903" y="379854"/>
                </a:lnTo>
                <a:lnTo>
                  <a:pt x="1947815" y="385884"/>
                </a:lnTo>
                <a:lnTo>
                  <a:pt x="1942726" y="390961"/>
                </a:lnTo>
                <a:lnTo>
                  <a:pt x="1937002" y="395404"/>
                </a:lnTo>
                <a:lnTo>
                  <a:pt x="1930959" y="399212"/>
                </a:lnTo>
                <a:lnTo>
                  <a:pt x="1924916" y="402068"/>
                </a:lnTo>
                <a:lnTo>
                  <a:pt x="1921736" y="413175"/>
                </a:lnTo>
                <a:lnTo>
                  <a:pt x="1918556" y="423965"/>
                </a:lnTo>
                <a:lnTo>
                  <a:pt x="1914739" y="434754"/>
                </a:lnTo>
                <a:lnTo>
                  <a:pt x="1910923" y="445226"/>
                </a:lnTo>
                <a:lnTo>
                  <a:pt x="1906788" y="456016"/>
                </a:lnTo>
                <a:lnTo>
                  <a:pt x="1902336" y="466171"/>
                </a:lnTo>
                <a:lnTo>
                  <a:pt x="1897883" y="476325"/>
                </a:lnTo>
                <a:lnTo>
                  <a:pt x="1893113" y="486480"/>
                </a:lnTo>
                <a:lnTo>
                  <a:pt x="1888024" y="496000"/>
                </a:lnTo>
                <a:lnTo>
                  <a:pt x="1882300" y="505838"/>
                </a:lnTo>
                <a:lnTo>
                  <a:pt x="1876893" y="515041"/>
                </a:lnTo>
                <a:lnTo>
                  <a:pt x="1870850" y="523926"/>
                </a:lnTo>
                <a:lnTo>
                  <a:pt x="1864808" y="532812"/>
                </a:lnTo>
                <a:lnTo>
                  <a:pt x="1858129" y="541380"/>
                </a:lnTo>
                <a:lnTo>
                  <a:pt x="1851450" y="549631"/>
                </a:lnTo>
                <a:lnTo>
                  <a:pt x="1844454" y="557247"/>
                </a:lnTo>
                <a:lnTo>
                  <a:pt x="1837457" y="565180"/>
                </a:lnTo>
                <a:lnTo>
                  <a:pt x="1829824" y="572162"/>
                </a:lnTo>
                <a:lnTo>
                  <a:pt x="1822191" y="578826"/>
                </a:lnTo>
                <a:lnTo>
                  <a:pt x="1813922" y="585490"/>
                </a:lnTo>
                <a:lnTo>
                  <a:pt x="1805653" y="591520"/>
                </a:lnTo>
                <a:lnTo>
                  <a:pt x="1797066" y="597232"/>
                </a:lnTo>
                <a:lnTo>
                  <a:pt x="1788161" y="601992"/>
                </a:lnTo>
                <a:lnTo>
                  <a:pt x="1779256" y="606752"/>
                </a:lnTo>
                <a:lnTo>
                  <a:pt x="1769715" y="610877"/>
                </a:lnTo>
                <a:lnTo>
                  <a:pt x="1759856" y="614685"/>
                </a:lnTo>
                <a:lnTo>
                  <a:pt x="1750315" y="617859"/>
                </a:lnTo>
                <a:lnTo>
                  <a:pt x="1739820" y="620397"/>
                </a:lnTo>
                <a:lnTo>
                  <a:pt x="1729325" y="622301"/>
                </a:lnTo>
                <a:lnTo>
                  <a:pt x="1718512" y="623888"/>
                </a:lnTo>
                <a:lnTo>
                  <a:pt x="1707699" y="624840"/>
                </a:lnTo>
                <a:lnTo>
                  <a:pt x="1696249" y="625475"/>
                </a:lnTo>
                <a:lnTo>
                  <a:pt x="1685118" y="624840"/>
                </a:lnTo>
                <a:lnTo>
                  <a:pt x="1674305" y="623888"/>
                </a:lnTo>
                <a:lnTo>
                  <a:pt x="1663492" y="622301"/>
                </a:lnTo>
                <a:lnTo>
                  <a:pt x="1652997" y="620397"/>
                </a:lnTo>
                <a:lnTo>
                  <a:pt x="1642820" y="617859"/>
                </a:lnTo>
                <a:lnTo>
                  <a:pt x="1632960" y="614685"/>
                </a:lnTo>
                <a:lnTo>
                  <a:pt x="1623419" y="611195"/>
                </a:lnTo>
                <a:lnTo>
                  <a:pt x="1613878" y="606752"/>
                </a:lnTo>
                <a:lnTo>
                  <a:pt x="1604655" y="602309"/>
                </a:lnTo>
                <a:lnTo>
                  <a:pt x="1596068" y="597232"/>
                </a:lnTo>
                <a:lnTo>
                  <a:pt x="1587481" y="591837"/>
                </a:lnTo>
                <a:lnTo>
                  <a:pt x="1579531" y="586125"/>
                </a:lnTo>
                <a:lnTo>
                  <a:pt x="1571262" y="579778"/>
                </a:lnTo>
                <a:lnTo>
                  <a:pt x="1563311" y="572479"/>
                </a:lnTo>
                <a:lnTo>
                  <a:pt x="1555996" y="565498"/>
                </a:lnTo>
                <a:lnTo>
                  <a:pt x="1548999" y="558199"/>
                </a:lnTo>
                <a:lnTo>
                  <a:pt x="1541684" y="550265"/>
                </a:lnTo>
                <a:lnTo>
                  <a:pt x="1535006" y="542015"/>
                </a:lnTo>
                <a:lnTo>
                  <a:pt x="1528645" y="534081"/>
                </a:lnTo>
                <a:lnTo>
                  <a:pt x="1522602" y="525196"/>
                </a:lnTo>
                <a:lnTo>
                  <a:pt x="1516560" y="516310"/>
                </a:lnTo>
                <a:lnTo>
                  <a:pt x="1510835" y="506790"/>
                </a:lnTo>
                <a:lnTo>
                  <a:pt x="1505428" y="497270"/>
                </a:lnTo>
                <a:lnTo>
                  <a:pt x="1500022" y="487432"/>
                </a:lnTo>
                <a:lnTo>
                  <a:pt x="1495251" y="477912"/>
                </a:lnTo>
                <a:lnTo>
                  <a:pt x="1490799" y="467440"/>
                </a:lnTo>
                <a:lnTo>
                  <a:pt x="1486346" y="457602"/>
                </a:lnTo>
                <a:lnTo>
                  <a:pt x="1482212" y="447130"/>
                </a:lnTo>
                <a:lnTo>
                  <a:pt x="1478714" y="436341"/>
                </a:lnTo>
                <a:lnTo>
                  <a:pt x="1474897" y="425869"/>
                </a:lnTo>
                <a:lnTo>
                  <a:pt x="1471399" y="415079"/>
                </a:lnTo>
                <a:lnTo>
                  <a:pt x="1468536" y="404290"/>
                </a:lnTo>
                <a:lnTo>
                  <a:pt x="1464720" y="403338"/>
                </a:lnTo>
                <a:lnTo>
                  <a:pt x="1461540" y="401751"/>
                </a:lnTo>
                <a:lnTo>
                  <a:pt x="1458041" y="400164"/>
                </a:lnTo>
                <a:lnTo>
                  <a:pt x="1454861" y="398577"/>
                </a:lnTo>
                <a:lnTo>
                  <a:pt x="1451363" y="396673"/>
                </a:lnTo>
                <a:lnTo>
                  <a:pt x="1448500" y="394452"/>
                </a:lnTo>
                <a:lnTo>
                  <a:pt x="1442458" y="389375"/>
                </a:lnTo>
                <a:lnTo>
                  <a:pt x="1436733" y="383980"/>
                </a:lnTo>
                <a:lnTo>
                  <a:pt x="1431962" y="377633"/>
                </a:lnTo>
                <a:lnTo>
                  <a:pt x="1427192" y="370969"/>
                </a:lnTo>
                <a:lnTo>
                  <a:pt x="1423057" y="363988"/>
                </a:lnTo>
                <a:lnTo>
                  <a:pt x="1419241" y="356054"/>
                </a:lnTo>
                <a:lnTo>
                  <a:pt x="1416379" y="348438"/>
                </a:lnTo>
                <a:lnTo>
                  <a:pt x="1413834" y="340504"/>
                </a:lnTo>
                <a:lnTo>
                  <a:pt x="1411926" y="332254"/>
                </a:lnTo>
                <a:lnTo>
                  <a:pt x="1410336" y="324320"/>
                </a:lnTo>
                <a:lnTo>
                  <a:pt x="1409700" y="316387"/>
                </a:lnTo>
                <a:lnTo>
                  <a:pt x="1409700" y="308453"/>
                </a:lnTo>
                <a:lnTo>
                  <a:pt x="1410336" y="300837"/>
                </a:lnTo>
                <a:lnTo>
                  <a:pt x="1411290" y="296077"/>
                </a:lnTo>
                <a:lnTo>
                  <a:pt x="1411926" y="291634"/>
                </a:lnTo>
                <a:lnTo>
                  <a:pt x="1413516" y="286874"/>
                </a:lnTo>
                <a:lnTo>
                  <a:pt x="1414789" y="283383"/>
                </a:lnTo>
                <a:lnTo>
                  <a:pt x="1416697" y="279575"/>
                </a:lnTo>
                <a:lnTo>
                  <a:pt x="1418923" y="275767"/>
                </a:lnTo>
                <a:lnTo>
                  <a:pt x="1421149" y="272911"/>
                </a:lnTo>
                <a:lnTo>
                  <a:pt x="1423694" y="270055"/>
                </a:lnTo>
                <a:lnTo>
                  <a:pt x="1426556" y="267199"/>
                </a:lnTo>
                <a:lnTo>
                  <a:pt x="1429418" y="264978"/>
                </a:lnTo>
                <a:lnTo>
                  <a:pt x="1432917" y="262756"/>
                </a:lnTo>
                <a:lnTo>
                  <a:pt x="1436097" y="261170"/>
                </a:lnTo>
                <a:lnTo>
                  <a:pt x="1439913" y="259266"/>
                </a:lnTo>
                <a:lnTo>
                  <a:pt x="1443730" y="257679"/>
                </a:lnTo>
                <a:lnTo>
                  <a:pt x="1447228" y="256727"/>
                </a:lnTo>
                <a:lnTo>
                  <a:pt x="1451363" y="255458"/>
                </a:lnTo>
                <a:lnTo>
                  <a:pt x="1452635" y="242447"/>
                </a:lnTo>
                <a:lnTo>
                  <a:pt x="1453907" y="229118"/>
                </a:lnTo>
                <a:lnTo>
                  <a:pt x="1455815" y="216108"/>
                </a:lnTo>
                <a:lnTo>
                  <a:pt x="1458359" y="203414"/>
                </a:lnTo>
                <a:lnTo>
                  <a:pt x="1461540" y="191355"/>
                </a:lnTo>
                <a:lnTo>
                  <a:pt x="1464720" y="178979"/>
                </a:lnTo>
                <a:lnTo>
                  <a:pt x="1468854" y="167237"/>
                </a:lnTo>
                <a:lnTo>
                  <a:pt x="1473307" y="155178"/>
                </a:lnTo>
                <a:lnTo>
                  <a:pt x="1478077" y="144072"/>
                </a:lnTo>
                <a:lnTo>
                  <a:pt x="1483484" y="132965"/>
                </a:lnTo>
                <a:lnTo>
                  <a:pt x="1488891" y="122175"/>
                </a:lnTo>
                <a:lnTo>
                  <a:pt x="1494933" y="111703"/>
                </a:lnTo>
                <a:lnTo>
                  <a:pt x="1501612" y="101866"/>
                </a:lnTo>
                <a:lnTo>
                  <a:pt x="1508609" y="92028"/>
                </a:lnTo>
                <a:lnTo>
                  <a:pt x="1516242" y="82825"/>
                </a:lnTo>
                <a:lnTo>
                  <a:pt x="1523556" y="74257"/>
                </a:lnTo>
                <a:lnTo>
                  <a:pt x="1531825" y="65689"/>
                </a:lnTo>
                <a:lnTo>
                  <a:pt x="1540412" y="57438"/>
                </a:lnTo>
                <a:lnTo>
                  <a:pt x="1549317" y="50139"/>
                </a:lnTo>
                <a:lnTo>
                  <a:pt x="1558540" y="43158"/>
                </a:lnTo>
                <a:lnTo>
                  <a:pt x="1568399" y="36494"/>
                </a:lnTo>
                <a:lnTo>
                  <a:pt x="1578258" y="30464"/>
                </a:lnTo>
                <a:lnTo>
                  <a:pt x="1588754" y="24752"/>
                </a:lnTo>
                <a:lnTo>
                  <a:pt x="1599567" y="19675"/>
                </a:lnTo>
                <a:lnTo>
                  <a:pt x="1610380" y="15232"/>
                </a:lnTo>
                <a:lnTo>
                  <a:pt x="1621829" y="11107"/>
                </a:lnTo>
                <a:lnTo>
                  <a:pt x="1633278" y="7616"/>
                </a:lnTo>
                <a:lnTo>
                  <a:pt x="1645364" y="5077"/>
                </a:lnTo>
                <a:lnTo>
                  <a:pt x="1657449" y="2856"/>
                </a:lnTo>
                <a:lnTo>
                  <a:pt x="1670170" y="952"/>
                </a:lnTo>
                <a:lnTo>
                  <a:pt x="1683210" y="317"/>
                </a:lnTo>
                <a:lnTo>
                  <a:pt x="1696249" y="0"/>
                </a:lnTo>
                <a:close/>
              </a:path>
            </a:pathLst>
          </a:custGeom>
          <a:solidFill>
            <a:srgbClr val="CC0000"/>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xmlns="" val="3617909998"/>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p:cNvSpPr/>
          <p:nvPr/>
        </p:nvSpPr>
        <p:spPr>
          <a:xfrm>
            <a:off x="3776870" y="371060"/>
            <a:ext cx="4704521" cy="795130"/>
          </a:xfrm>
          <a:prstGeom prst="roundRect">
            <a:avLst/>
          </a:prstGeom>
          <a:solidFill>
            <a:srgbClr val="CC0000"/>
          </a:solidFill>
          <a:ln w="76200" cmpd="thinThick">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a:off x="6301411" y="2126974"/>
            <a:ext cx="4585252" cy="4181061"/>
          </a:xfrm>
          <a:prstGeom prst="roundRect">
            <a:avLst>
              <a:gd name="adj" fmla="val 6420"/>
            </a:avLst>
          </a:prstGeom>
          <a:solidFill>
            <a:schemeClr val="bg1"/>
          </a:solidFill>
          <a:ln>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圆角矩形 13"/>
          <p:cNvSpPr/>
          <p:nvPr/>
        </p:nvSpPr>
        <p:spPr>
          <a:xfrm>
            <a:off x="1311965" y="2126974"/>
            <a:ext cx="4585252" cy="4167809"/>
          </a:xfrm>
          <a:prstGeom prst="roundRect">
            <a:avLst>
              <a:gd name="adj" fmla="val 6420"/>
            </a:avLst>
          </a:prstGeom>
          <a:solidFill>
            <a:schemeClr val="bg1"/>
          </a:solidFill>
          <a:ln>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 name="矩形 2"/>
          <p:cNvSpPr/>
          <p:nvPr/>
        </p:nvSpPr>
        <p:spPr>
          <a:xfrm>
            <a:off x="1696277" y="2775827"/>
            <a:ext cx="4028661" cy="2400657"/>
          </a:xfrm>
          <a:prstGeom prst="rect">
            <a:avLst/>
          </a:prstGeom>
        </p:spPr>
        <p:txBody>
          <a:bodyPr wrap="square">
            <a:spAutoFit/>
          </a:bodyPr>
          <a:lstStyle/>
          <a:p>
            <a:pPr marL="0" marR="0" lvl="0" indent="457200" algn="l" defTabSz="914400" rtl="0" eaLnBrk="1" fontAlgn="auto" latinLnBrk="0" hangingPunct="1">
              <a:lnSpc>
                <a:spcPts val="3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党支（总）支部委员会的每届任期为三年。支部委员会任期届满，应及时进行改选，不设支部委员会的党支部应按期改选党支部书记。如需延期或提前进行选举，应报上级党委批准。延长期限不超过一年。</a:t>
            </a:r>
          </a:p>
        </p:txBody>
      </p:sp>
      <p:sp>
        <p:nvSpPr>
          <p:cNvPr id="6" name="矩形 5"/>
          <p:cNvSpPr/>
          <p:nvPr/>
        </p:nvSpPr>
        <p:spPr>
          <a:xfrm>
            <a:off x="4805691" y="474629"/>
            <a:ext cx="2646879" cy="58477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一、组织设置</a:t>
            </a:r>
          </a:p>
        </p:txBody>
      </p:sp>
      <p:sp>
        <p:nvSpPr>
          <p:cNvPr id="7" name="矩形 6"/>
          <p:cNvSpPr/>
          <p:nvPr/>
        </p:nvSpPr>
        <p:spPr>
          <a:xfrm>
            <a:off x="6533325" y="2724116"/>
            <a:ext cx="4094922" cy="3170099"/>
          </a:xfrm>
          <a:prstGeom prst="rect">
            <a:avLst/>
          </a:prstGeom>
        </p:spPr>
        <p:txBody>
          <a:bodyPr wrap="square">
            <a:spAutoFit/>
          </a:bodyPr>
          <a:lstStyle/>
          <a:p>
            <a:pPr marL="0" marR="0" lvl="0" indent="457200" algn="l" defTabSz="914400" rtl="0" eaLnBrk="1" fontAlgn="auto" latinLnBrk="0" hangingPunct="1">
              <a:lnSpc>
                <a:spcPts val="3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为了便于管理党员和开展工作，党支部可根据党员的数量和分布情况，划分若干个党小组。划分党小组不宜过多，每个党小组不应少于</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名党员，其中至少要有</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名正式党员，并设党小组长</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人。建立或撤销党小组由支部委员会决定，组建后支委会应将有关情况报告上级党组织，以便上级党组织了解。</a:t>
            </a:r>
          </a:p>
        </p:txBody>
      </p:sp>
      <p:grpSp>
        <p:nvGrpSpPr>
          <p:cNvPr id="8" name="组合 7"/>
          <p:cNvGrpSpPr/>
          <p:nvPr/>
        </p:nvGrpSpPr>
        <p:grpSpPr>
          <a:xfrm>
            <a:off x="3034747" y="1626704"/>
            <a:ext cx="1139688" cy="1019721"/>
            <a:chOff x="1126434" y="1789740"/>
            <a:chExt cx="1139688" cy="1019721"/>
          </a:xfrm>
        </p:grpSpPr>
        <p:sp>
          <p:nvSpPr>
            <p:cNvPr id="9" name="六边形 8"/>
            <p:cNvSpPr/>
            <p:nvPr/>
          </p:nvSpPr>
          <p:spPr>
            <a:xfrm>
              <a:off x="1126434" y="1789740"/>
              <a:ext cx="1139688" cy="1019721"/>
            </a:xfrm>
            <a:prstGeom prst="hexagon">
              <a:avLst/>
            </a:prstGeom>
            <a:solidFill>
              <a:srgbClr val="CC0000"/>
            </a:solidFill>
            <a:ln>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文本框 9"/>
            <p:cNvSpPr txBox="1"/>
            <p:nvPr/>
          </p:nvSpPr>
          <p:spPr>
            <a:xfrm>
              <a:off x="1155532" y="2088430"/>
              <a:ext cx="1107997"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（三）</a:t>
              </a:r>
            </a:p>
          </p:txBody>
        </p:sp>
      </p:grpSp>
      <p:grpSp>
        <p:nvGrpSpPr>
          <p:cNvPr id="11" name="组合 10"/>
          <p:cNvGrpSpPr/>
          <p:nvPr/>
        </p:nvGrpSpPr>
        <p:grpSpPr>
          <a:xfrm>
            <a:off x="8024193" y="1626704"/>
            <a:ext cx="1139688" cy="1019721"/>
            <a:chOff x="1126434" y="1789740"/>
            <a:chExt cx="1139688" cy="1019721"/>
          </a:xfrm>
        </p:grpSpPr>
        <p:sp>
          <p:nvSpPr>
            <p:cNvPr id="12" name="六边形 11"/>
            <p:cNvSpPr/>
            <p:nvPr/>
          </p:nvSpPr>
          <p:spPr>
            <a:xfrm>
              <a:off x="1126434" y="1789740"/>
              <a:ext cx="1139688" cy="1019721"/>
            </a:xfrm>
            <a:prstGeom prst="hexagon">
              <a:avLst/>
            </a:prstGeom>
            <a:solidFill>
              <a:srgbClr val="CC0000"/>
            </a:solidFill>
            <a:ln>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文本框 12"/>
            <p:cNvSpPr txBox="1"/>
            <p:nvPr/>
          </p:nvSpPr>
          <p:spPr>
            <a:xfrm>
              <a:off x="1142281" y="2075178"/>
              <a:ext cx="1107997"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（四）</a:t>
              </a:r>
            </a:p>
          </p:txBody>
        </p:sp>
      </p:grpSp>
    </p:spTree>
    <p:extLst>
      <p:ext uri="{BB962C8B-B14F-4D97-AF65-F5344CB8AC3E}">
        <p14:creationId xmlns:p14="http://schemas.microsoft.com/office/powerpoint/2010/main" xmlns="" val="878744240"/>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p:cTn id="24" dur="500" fill="hold"/>
                                        <p:tgtEl>
                                          <p:spTgt spid="15"/>
                                        </p:tgtEl>
                                        <p:attrNameLst>
                                          <p:attrName>ppt_w</p:attrName>
                                        </p:attrNameLst>
                                      </p:cBhvr>
                                      <p:tavLst>
                                        <p:tav tm="0">
                                          <p:val>
                                            <p:fltVal val="0"/>
                                          </p:val>
                                        </p:tav>
                                        <p:tav tm="100000">
                                          <p:val>
                                            <p:strVal val="#ppt_w"/>
                                          </p:val>
                                        </p:tav>
                                      </p:tavLst>
                                    </p:anim>
                                    <p:anim calcmode="lin" valueType="num">
                                      <p:cBhvr>
                                        <p:cTn id="25" dur="500" fill="hold"/>
                                        <p:tgtEl>
                                          <p:spTgt spid="15"/>
                                        </p:tgtEl>
                                        <p:attrNameLst>
                                          <p:attrName>ppt_h</p:attrName>
                                        </p:attrNameLst>
                                      </p:cBhvr>
                                      <p:tavLst>
                                        <p:tav tm="0">
                                          <p:val>
                                            <p:fltVal val="0"/>
                                          </p:val>
                                        </p:tav>
                                        <p:tav tm="100000">
                                          <p:val>
                                            <p:strVal val="#ppt_h"/>
                                          </p:val>
                                        </p:tav>
                                      </p:tavLst>
                                    </p:anim>
                                    <p:animEffect transition="in" filter="fade">
                                      <p:cBhvr>
                                        <p:cTn id="26" dur="500"/>
                                        <p:tgtEl>
                                          <p:spTgt spid="15"/>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par>
                                <p:cTn id="32" presetID="53" presetClass="entr" presetSubtype="16" fill="hold"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animBg="1"/>
      <p:bldP spid="3" grpId="0"/>
      <p:bldP spid="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82303" y="315604"/>
            <a:ext cx="2976514"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二、群众工作</a:t>
            </a:r>
          </a:p>
        </p:txBody>
      </p:sp>
      <p:sp>
        <p:nvSpPr>
          <p:cNvPr id="6" name="等腰三角形 5"/>
          <p:cNvSpPr/>
          <p:nvPr/>
        </p:nvSpPr>
        <p:spPr>
          <a:xfrm rot="5400000">
            <a:off x="-192157" y="516835"/>
            <a:ext cx="649357" cy="265043"/>
          </a:xfrm>
          <a:prstGeom prst="triangl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 name="矩形 2"/>
          <p:cNvSpPr/>
          <p:nvPr/>
        </p:nvSpPr>
        <p:spPr>
          <a:xfrm>
            <a:off x="2584173" y="1000036"/>
            <a:ext cx="7991061" cy="1092607"/>
          </a:xfrm>
          <a:prstGeom prst="rect">
            <a:avLst/>
          </a:prstGeom>
        </p:spPr>
        <p:txBody>
          <a:bodyPr wrap="square">
            <a:spAutoFit/>
          </a:bodyPr>
          <a:lstStyle/>
          <a:p>
            <a:pPr marL="0" marR="0" lvl="0" indent="0" algn="l" defTabSz="914400" rtl="0" eaLnBrk="1" fontAlgn="auto" latinLnBrk="0" hangingPunct="1">
              <a:lnSpc>
                <a:spcPts val="26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群众工作是党领导工作的重要战线之一，是党支部的一项经常性工作。主要是指宣传教育群众、尊重依靠群众、组织引导群众、提高群众的思想政治觉悟，调动群众的积极性、创造性，动员群众参加党组织领导的各项工作。</a:t>
            </a: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 name="矩形 6"/>
          <p:cNvSpPr/>
          <p:nvPr/>
        </p:nvSpPr>
        <p:spPr>
          <a:xfrm>
            <a:off x="3565143" y="2369691"/>
            <a:ext cx="5134739"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363636"/>
                </a:solidFill>
                <a:effectLst/>
                <a:uLnTx/>
                <a:uFillTx/>
                <a:latin typeface="Verdana" panose="020B0604030504040204" pitchFamily="34" charset="0"/>
                <a:ea typeface="宋体" panose="02010600030101010101" pitchFamily="2" charset="-122"/>
                <a:cs typeface="+mn-cs"/>
              </a:rPr>
              <a:t>（一）群众工作的任务、原则和方法</a:t>
            </a:r>
            <a:endParaRPr kumimoji="0" lang="zh-CN" altLang="en-US" sz="24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11" name="矩形 10"/>
          <p:cNvSpPr/>
          <p:nvPr/>
        </p:nvSpPr>
        <p:spPr>
          <a:xfrm>
            <a:off x="1046921" y="3059668"/>
            <a:ext cx="1024639"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1</a:t>
            </a:r>
            <a:r>
              <a:rPr kumimoji="0" lang="zh-CN" altLang="en-US" sz="18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、任务</a:t>
            </a:r>
            <a:endPar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 name="矩形 11"/>
          <p:cNvSpPr/>
          <p:nvPr/>
        </p:nvSpPr>
        <p:spPr>
          <a:xfrm>
            <a:off x="4876800" y="3059668"/>
            <a:ext cx="1024639"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2</a:t>
            </a:r>
            <a:r>
              <a:rPr kumimoji="0" lang="zh-CN" altLang="en-US" sz="18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、原则</a:t>
            </a:r>
            <a:endPar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 name="矩形 12"/>
          <p:cNvSpPr/>
          <p:nvPr/>
        </p:nvSpPr>
        <p:spPr>
          <a:xfrm>
            <a:off x="8295860" y="3059668"/>
            <a:ext cx="1486304"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3</a:t>
            </a:r>
            <a:r>
              <a:rPr kumimoji="0" lang="zh-CN" altLang="en-US" sz="18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、工作方法</a:t>
            </a:r>
            <a:endPar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4" name="矩形 13"/>
          <p:cNvSpPr/>
          <p:nvPr/>
        </p:nvSpPr>
        <p:spPr>
          <a:xfrm>
            <a:off x="1020418" y="3553025"/>
            <a:ext cx="3551582" cy="3195747"/>
          </a:xfrm>
          <a:prstGeom prst="rect">
            <a:avLst/>
          </a:prstGeom>
        </p:spPr>
        <p:txBody>
          <a:bodyPr wrap="square">
            <a:spAutoFit/>
          </a:bodyPr>
          <a:lstStyle/>
          <a:p>
            <a:pPr marL="0" marR="0" lvl="0" indent="0" algn="l" defTabSz="914400" rtl="0" eaLnBrk="1" fontAlgn="auto" latinLnBrk="0" hangingPunct="1">
              <a:lnSpc>
                <a:spcPts val="22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a:t>
            </a: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1</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）发动群众，向群众宣传党的主张；</a:t>
            </a:r>
          </a:p>
          <a:p>
            <a:pPr marL="0" marR="0" lvl="0" indent="0" algn="l" defTabSz="914400" rtl="0" eaLnBrk="1" fontAlgn="auto" latinLnBrk="0" hangingPunct="1">
              <a:lnSpc>
                <a:spcPts val="22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a:t>
            </a: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2</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）教育群众，帮助群众提高思想政治觉悟和业务水平；</a:t>
            </a:r>
          </a:p>
          <a:p>
            <a:pPr marL="0" marR="0" lvl="0" indent="0" algn="l" defTabSz="914400" rtl="0" eaLnBrk="1" fontAlgn="auto" latinLnBrk="0" hangingPunct="1">
              <a:lnSpc>
                <a:spcPts val="22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a:t>
            </a: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3</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）尊重群众，听取群众对党员和党的工作的意见和建议；</a:t>
            </a:r>
          </a:p>
          <a:p>
            <a:pPr marL="0" marR="0" lvl="0" indent="0" algn="l" defTabSz="914400" rtl="0" eaLnBrk="1" fontAlgn="auto" latinLnBrk="0" hangingPunct="1">
              <a:lnSpc>
                <a:spcPts val="22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a:t>
            </a: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4</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）依靠群众，充分发挥群众的积极性和创造性；</a:t>
            </a:r>
          </a:p>
          <a:p>
            <a:pPr marL="0" marR="0" lvl="0" indent="0" algn="l" defTabSz="914400" rtl="0" eaLnBrk="1" fontAlgn="auto" latinLnBrk="0" hangingPunct="1">
              <a:lnSpc>
                <a:spcPts val="22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a:t>
            </a: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5</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）关心群众，维护群众的正当权利和利益；</a:t>
            </a:r>
          </a:p>
          <a:p>
            <a:pPr marL="0" marR="0" lvl="0" indent="0" algn="l" defTabSz="914400" rtl="0" eaLnBrk="1" fontAlgn="auto" latinLnBrk="0" hangingPunct="1">
              <a:lnSpc>
                <a:spcPts val="22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a:t>
            </a: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6</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）引导群众，妥善处理和化解各种矛盾，协调好各种关系。</a:t>
            </a:r>
          </a:p>
        </p:txBody>
      </p:sp>
      <p:sp>
        <p:nvSpPr>
          <p:cNvPr id="15" name="矩形 14"/>
          <p:cNvSpPr/>
          <p:nvPr/>
        </p:nvSpPr>
        <p:spPr>
          <a:xfrm>
            <a:off x="4770782" y="3576935"/>
            <a:ext cx="3074504" cy="938719"/>
          </a:xfrm>
          <a:prstGeom prst="rect">
            <a:avLst/>
          </a:prstGeom>
        </p:spPr>
        <p:txBody>
          <a:bodyPr wrap="square">
            <a:spAutoFit/>
          </a:bodyPr>
          <a:lstStyle/>
          <a:p>
            <a:pPr marL="0" marR="0" lvl="0" indent="0" algn="l" defTabSz="914400" rtl="0" eaLnBrk="1" fontAlgn="auto" latinLnBrk="0" hangingPunct="1">
              <a:lnSpc>
                <a:spcPts val="22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a:t>
            </a: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1</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）群众自愿的原则；</a:t>
            </a:r>
          </a:p>
          <a:p>
            <a:pPr marL="0" marR="0" lvl="0" indent="0" algn="l" defTabSz="914400" rtl="0" eaLnBrk="1" fontAlgn="auto" latinLnBrk="0" hangingPunct="1">
              <a:lnSpc>
                <a:spcPts val="22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a:t>
            </a: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2</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）团结、依靠大多数群众的原则；</a:t>
            </a:r>
          </a:p>
          <a:p>
            <a:pPr marL="0" marR="0" lvl="0" indent="0" algn="l" defTabSz="914400" rtl="0" eaLnBrk="1" fontAlgn="auto" latinLnBrk="0" hangingPunct="1">
              <a:lnSpc>
                <a:spcPts val="22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a:t>
            </a: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3</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）倾听群众呼声的原则。</a:t>
            </a:r>
          </a:p>
        </p:txBody>
      </p:sp>
      <p:sp>
        <p:nvSpPr>
          <p:cNvPr id="16" name="矩形 15"/>
          <p:cNvSpPr/>
          <p:nvPr/>
        </p:nvSpPr>
        <p:spPr>
          <a:xfrm>
            <a:off x="8150087" y="3578232"/>
            <a:ext cx="3061252" cy="1502976"/>
          </a:xfrm>
          <a:prstGeom prst="rect">
            <a:avLst/>
          </a:prstGeom>
        </p:spPr>
        <p:txBody>
          <a:bodyPr wrap="square">
            <a:spAutoFit/>
          </a:bodyPr>
          <a:lstStyle/>
          <a:p>
            <a:pPr marL="0" marR="0" lvl="0" indent="0" algn="l" defTabSz="914400" rtl="0" eaLnBrk="1" fontAlgn="auto" latinLnBrk="0" hangingPunct="1">
              <a:lnSpc>
                <a:spcPts val="22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a:t>
            </a: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1</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）从群众中来，到群众中去；</a:t>
            </a:r>
          </a:p>
          <a:p>
            <a:pPr marL="0" marR="0" lvl="0" indent="0" algn="l" defTabSz="914400" rtl="0" eaLnBrk="1" fontAlgn="auto" latinLnBrk="0" hangingPunct="1">
              <a:lnSpc>
                <a:spcPts val="22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a:t>
            </a: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2</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）一般号召和个别指导相结合；</a:t>
            </a:r>
          </a:p>
          <a:p>
            <a:pPr marL="0" marR="0" lvl="0" indent="0" algn="l" defTabSz="914400" rtl="0" eaLnBrk="1" fontAlgn="auto" latinLnBrk="0" hangingPunct="1">
              <a:lnSpc>
                <a:spcPts val="22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a:t>
            </a: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3</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）领导骨干和广大群众相结合；</a:t>
            </a:r>
          </a:p>
          <a:p>
            <a:pPr marL="0" marR="0" lvl="0" indent="0" algn="l" defTabSz="914400" rtl="0" eaLnBrk="1" fontAlgn="auto" latinLnBrk="0" hangingPunct="1">
              <a:lnSpc>
                <a:spcPts val="22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a:t>
            </a: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4</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）抓两头，带中间；</a:t>
            </a:r>
          </a:p>
          <a:p>
            <a:pPr marL="0" marR="0" lvl="0" indent="0" algn="l" defTabSz="914400" rtl="0" eaLnBrk="1" fontAlgn="auto" latinLnBrk="0" hangingPunct="1">
              <a:lnSpc>
                <a:spcPts val="22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a:t>
            </a: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5</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）说服教育，积极引导。</a:t>
            </a:r>
          </a:p>
        </p:txBody>
      </p:sp>
      <p:sp>
        <p:nvSpPr>
          <p:cNvPr id="17" name="KSO_Shape"/>
          <p:cNvSpPr>
            <a:spLocks/>
          </p:cNvSpPr>
          <p:nvPr/>
        </p:nvSpPr>
        <p:spPr bwMode="auto">
          <a:xfrm>
            <a:off x="1167848" y="1155302"/>
            <a:ext cx="989013" cy="923079"/>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rgbClr val="CC0000"/>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xmlns="" val="3797157625"/>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510748" y="2978427"/>
            <a:ext cx="4041913" cy="2677656"/>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a:t>
            </a: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1</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）帮助团支部抓好组织建设。①合理设置和健全团支部组织。②选好配强团支部书记。③帮助建立团支部委员会。④指导团支部做好团员发展工作。</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a:t>
            </a: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2</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）指导团支部开展团的教育。</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a:t>
            </a: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3</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）督促团支部落实团的组织生活制度。</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a:t>
            </a: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4</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）支持团支部开展健康有益的活动。</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a:t>
            </a: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5</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）尊重团支部的自主权，充分发挥其作用。</a:t>
            </a:r>
          </a:p>
        </p:txBody>
      </p:sp>
      <p:sp>
        <p:nvSpPr>
          <p:cNvPr id="6" name="矩形 5"/>
          <p:cNvSpPr/>
          <p:nvPr/>
        </p:nvSpPr>
        <p:spPr>
          <a:xfrm>
            <a:off x="6450564" y="2951924"/>
            <a:ext cx="4495731" cy="2962734"/>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a:t>
            </a: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1</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对工会组织实行统一领导，主要是政治、思想、组织的领导。工会组织受同级党组织和上级工会组织的双重领导，主要是领导它们贯彻落实党的方针政策和有关群众工作的指示，研究、决定工会工作的重大问题，协商推荐同级工会主要负责人人选，协调工会同行政的关系。</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a:t>
            </a:r>
            <a:r>
              <a:rPr kumimoji="0" lang="en-US" altLang="zh-CN"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2</a:t>
            </a:r>
            <a:r>
              <a:rPr kumimoji="0" lang="zh-CN" altLang="en-US" sz="14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）支持工会组织依照法律和各自的章程独立自主地开展工作。这样才能更好地体现工会组织的性质和特点，团结各自的力量，充分发挥各自的职能作用。</a:t>
            </a:r>
          </a:p>
        </p:txBody>
      </p:sp>
      <p:sp>
        <p:nvSpPr>
          <p:cNvPr id="7" name="矩形 6"/>
          <p:cNvSpPr/>
          <p:nvPr/>
        </p:nvSpPr>
        <p:spPr>
          <a:xfrm>
            <a:off x="482303" y="315604"/>
            <a:ext cx="2976514"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二、群众工作</a:t>
            </a:r>
          </a:p>
        </p:txBody>
      </p:sp>
      <p:sp>
        <p:nvSpPr>
          <p:cNvPr id="8" name="等腰三角形 7"/>
          <p:cNvSpPr/>
          <p:nvPr/>
        </p:nvSpPr>
        <p:spPr>
          <a:xfrm rot="5400000">
            <a:off x="-192157" y="516835"/>
            <a:ext cx="649357" cy="265043"/>
          </a:xfrm>
          <a:prstGeom prst="triangl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矩形 8"/>
          <p:cNvSpPr/>
          <p:nvPr/>
        </p:nvSpPr>
        <p:spPr>
          <a:xfrm>
            <a:off x="3270191" y="1097482"/>
            <a:ext cx="5724644"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363636"/>
                </a:solidFill>
                <a:effectLst/>
                <a:uLnTx/>
                <a:uFillTx/>
                <a:latin typeface="Verdana" panose="020B0604030504040204" pitchFamily="34" charset="0"/>
                <a:ea typeface="宋体" panose="02010600030101010101" pitchFamily="2" charset="-122"/>
                <a:cs typeface="+mn-cs"/>
              </a:rPr>
              <a:t>（二）对共青团、工会等群众组织的领导</a:t>
            </a:r>
            <a:endParaRPr kumimoji="0" lang="zh-CN" altLang="en-US" sz="24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2" name="矩形 1"/>
          <p:cNvSpPr/>
          <p:nvPr/>
        </p:nvSpPr>
        <p:spPr>
          <a:xfrm>
            <a:off x="1465004" y="1998631"/>
            <a:ext cx="4067139"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1</a:t>
            </a:r>
            <a:r>
              <a:rPr kumimoji="0" lang="zh-CN" altLang="en-US" sz="24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、加强对共青团组织的领导</a:t>
            </a:r>
          </a:p>
        </p:txBody>
      </p:sp>
      <p:sp>
        <p:nvSpPr>
          <p:cNvPr id="10" name="矩形 9"/>
          <p:cNvSpPr/>
          <p:nvPr/>
        </p:nvSpPr>
        <p:spPr>
          <a:xfrm>
            <a:off x="6903890" y="1998631"/>
            <a:ext cx="3751348"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2</a:t>
            </a:r>
            <a:r>
              <a:rPr kumimoji="0" lang="zh-CN" altLang="en-US" sz="2400" b="1" i="0" u="none" strike="noStrike" kern="1200" cap="none" spc="0" normalizeH="0" baseline="0" noProof="0" dirty="0">
                <a:ln>
                  <a:noFill/>
                </a:ln>
                <a:solidFill>
                  <a:srgbClr val="CC0000"/>
                </a:solidFill>
                <a:effectLst/>
                <a:uLnTx/>
                <a:uFillTx/>
                <a:latin typeface="微软雅黑" panose="020B0503020204020204" pitchFamily="34" charset="-122"/>
                <a:ea typeface="微软雅黑" panose="020B0503020204020204" pitchFamily="34" charset="-122"/>
                <a:cs typeface="+mn-cs"/>
              </a:rPr>
              <a:t>、加强对工会组织的领导</a:t>
            </a:r>
          </a:p>
        </p:txBody>
      </p:sp>
      <p:sp>
        <p:nvSpPr>
          <p:cNvPr id="11" name="等腰三角形 10"/>
          <p:cNvSpPr/>
          <p:nvPr/>
        </p:nvSpPr>
        <p:spPr>
          <a:xfrm flipV="1">
            <a:off x="1046921" y="2524538"/>
            <a:ext cx="4903305" cy="79513"/>
          </a:xfrm>
          <a:prstGeom prst="triangle">
            <a:avLst/>
          </a:prstGeom>
          <a:solidFill>
            <a:srgbClr val="CC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等腰三角形 11"/>
          <p:cNvSpPr/>
          <p:nvPr/>
        </p:nvSpPr>
        <p:spPr>
          <a:xfrm flipV="1">
            <a:off x="6327912" y="2524538"/>
            <a:ext cx="4903305" cy="79513"/>
          </a:xfrm>
          <a:prstGeom prst="triangle">
            <a:avLst/>
          </a:prstGeom>
          <a:solidFill>
            <a:srgbClr val="CC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3869603760"/>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图片包含 天空, 户外, 放飞, 云彩&#10;&#10;已生成极高可信度的说明">
            <a:extLst>
              <a:ext uri="{FF2B5EF4-FFF2-40B4-BE49-F238E27FC236}">
                <a16:creationId xmlns:a16="http://schemas.microsoft.com/office/drawing/2014/main" xmlns="" id="{F8ED3D49-52F6-43B6-8286-1CF22DB02F68}"/>
              </a:ext>
            </a:extLst>
          </p:cNvPr>
          <p:cNvPicPr>
            <a:picLocks noChangeAspect="1"/>
          </p:cNvPicPr>
          <p:nvPr/>
        </p:nvPicPr>
        <p:blipFill rotWithShape="1">
          <a:blip r:embed="rId3" cstate="print">
            <a:extLst>
              <a:ext uri="{28A0092B-C50C-407E-A947-70E740481C1C}">
                <a14:useLocalDpi xmlns:a14="http://schemas.microsoft.com/office/drawing/2010/main" xmlns="" val="0"/>
              </a:ext>
            </a:extLst>
          </a:blip>
          <a:srcRect l="2119" r="1910" b="4128"/>
          <a:stretch/>
        </p:blipFill>
        <p:spPr>
          <a:xfrm>
            <a:off x="12487" y="-1"/>
            <a:ext cx="12179514" cy="6858001"/>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083707" y="429695"/>
            <a:ext cx="1800571" cy="1313502"/>
          </a:xfrm>
          <a:prstGeom prst="rect">
            <a:avLst/>
          </a:prstGeom>
        </p:spPr>
      </p:pic>
      <p:sp>
        <p:nvSpPr>
          <p:cNvPr id="7" name="矩形 6"/>
          <p:cNvSpPr/>
          <p:nvPr/>
        </p:nvSpPr>
        <p:spPr>
          <a:xfrm>
            <a:off x="1890284" y="2793433"/>
            <a:ext cx="10187404" cy="1015663"/>
          </a:xfrm>
          <a:prstGeom prst="rect">
            <a:avLst/>
          </a:prstGeom>
        </p:spPr>
        <p:txBody>
          <a:bodyPr wrap="square">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noFill/>
                </a:ln>
                <a:solidFill>
                  <a:srgbClr val="C00000"/>
                </a:solidFill>
                <a:effectLst/>
                <a:uLnTx/>
                <a:uFillTx/>
                <a:latin typeface="方正正大黑简体" panose="02000000000000000000" pitchFamily="2" charset="-122"/>
                <a:ea typeface="方正正大黑简体" panose="02000000000000000000" pitchFamily="2" charset="-122"/>
                <a:cs typeface="+mn-cs"/>
              </a:rPr>
              <a:t>先进性创新型党支部建设</a:t>
            </a:r>
            <a:endParaRPr kumimoji="0" lang="zh-CN" altLang="en-US" sz="6000" b="1" i="0" u="none" strike="noStrike" kern="1200" cap="none" spc="0" normalizeH="0" baseline="0" noProof="0" dirty="0">
              <a:ln>
                <a:noFill/>
              </a:ln>
              <a:solidFill>
                <a:srgbClr val="C00000"/>
              </a:solidFill>
              <a:effectLst/>
              <a:uLnTx/>
              <a:uFillTx/>
              <a:latin typeface="方正正大黑简体" panose="02000000000000000000" pitchFamily="2" charset="-122"/>
              <a:ea typeface="方正正大黑简体" panose="02000000000000000000" pitchFamily="2" charset="-122"/>
              <a:cs typeface="+mn-cs"/>
            </a:endParaRPr>
          </a:p>
        </p:txBody>
      </p:sp>
      <p:sp>
        <p:nvSpPr>
          <p:cNvPr id="8" name="文本框 7"/>
          <p:cNvSpPr txBox="1"/>
          <p:nvPr/>
        </p:nvSpPr>
        <p:spPr>
          <a:xfrm>
            <a:off x="3268677" y="2049447"/>
            <a:ext cx="7406046" cy="523220"/>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dirty="0">
                <a:solidFill>
                  <a:srgbClr val="C00000"/>
                </a:solidFill>
                <a:latin typeface="李旭科书法" panose="02000603000000000000" pitchFamily="2" charset="-122"/>
                <a:ea typeface="李旭科书法" panose="02000603000000000000" pitchFamily="2" charset="-122"/>
              </a:rPr>
              <a:t>第十九次全国党员代表大会</a:t>
            </a:r>
            <a:r>
              <a:rPr kumimoji="0" lang="zh-CN" altLang="en-US" sz="2800" b="0" i="0" u="none" strike="noStrike" kern="1200" cap="none" spc="0" normalizeH="0" baseline="0" noProof="0" dirty="0">
                <a:ln>
                  <a:noFill/>
                </a:ln>
                <a:solidFill>
                  <a:srgbClr val="C00000"/>
                </a:solidFill>
                <a:effectLst/>
                <a:uLnTx/>
                <a:uFillTx/>
                <a:latin typeface="李旭科书法" panose="02000603000000000000" pitchFamily="2" charset="-122"/>
                <a:ea typeface="李旭科书法" panose="02000603000000000000" pitchFamily="2" charset="-122"/>
              </a:rPr>
              <a:t>学习心得体会</a:t>
            </a:r>
          </a:p>
        </p:txBody>
      </p:sp>
      <p:sp>
        <p:nvSpPr>
          <p:cNvPr id="9" name="矩形 8"/>
          <p:cNvSpPr/>
          <p:nvPr/>
        </p:nvSpPr>
        <p:spPr>
          <a:xfrm>
            <a:off x="2716793" y="3758186"/>
            <a:ext cx="8534400" cy="605294"/>
          </a:xfrm>
          <a:prstGeom prst="rect">
            <a:avLst/>
          </a:prstGeom>
        </p:spPr>
        <p:txBody>
          <a:bodyPr wrap="square">
            <a:spAutoFit/>
          </a:bodyPr>
          <a:lstStyle/>
          <a:p>
            <a:pPr marL="0" marR="0" lvl="0" indent="0" algn="ctr" defTabSz="914400" rtl="0" eaLnBrk="1" fontAlgn="auto" latinLnBrk="0" hangingPunct="1">
              <a:lnSpc>
                <a:spcPts val="2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不忘初心，牢记使命，高举中国特色社会主义伟大旗帜，决胜全面建成小康社会，夺取新时代中国特色社会主义伟大胜利，为实现中华民族伟大复兴的中国梦不懈奋斗。</a:t>
            </a:r>
          </a:p>
        </p:txBody>
      </p:sp>
      <p:pic>
        <p:nvPicPr>
          <p:cNvPr id="13" name="图片 12" descr="图片包含 天空, 红色, 户外, 建筑物&#10;&#10;已生成极高可信度的说明">
            <a:extLst>
              <a:ext uri="{FF2B5EF4-FFF2-40B4-BE49-F238E27FC236}">
                <a16:creationId xmlns:a16="http://schemas.microsoft.com/office/drawing/2014/main" xmlns="" id="{42A97EE0-B711-4E0C-B543-55DE98CB5A66}"/>
              </a:ext>
            </a:extLst>
          </p:cNvPr>
          <p:cNvPicPr>
            <a:picLocks noChangeAspect="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l="100" t="7592" r="1" b="5954"/>
          <a:stretch/>
        </p:blipFill>
        <p:spPr>
          <a:xfrm>
            <a:off x="-1" y="1587762"/>
            <a:ext cx="12179707" cy="5270238"/>
          </a:xfrm>
          <a:prstGeom prst="rect">
            <a:avLst/>
          </a:prstGeom>
        </p:spPr>
      </p:pic>
      <p:pic>
        <p:nvPicPr>
          <p:cNvPr id="15" name="图片 14">
            <a:extLst>
              <a:ext uri="{FF2B5EF4-FFF2-40B4-BE49-F238E27FC236}">
                <a16:creationId xmlns:a16="http://schemas.microsoft.com/office/drawing/2014/main" xmlns="" id="{67A4B9E4-9F8E-447C-A08D-082493316717}"/>
              </a:ext>
            </a:extLst>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 y="-1"/>
            <a:ext cx="12192000" cy="6596958"/>
          </a:xfrm>
          <a:prstGeom prst="rect">
            <a:avLst/>
          </a:prstGeom>
        </p:spPr>
      </p:pic>
    </p:spTree>
    <p:extLst>
      <p:ext uri="{BB962C8B-B14F-4D97-AF65-F5344CB8AC3E}">
        <p14:creationId xmlns:p14="http://schemas.microsoft.com/office/powerpoint/2010/main" xmlns="" val="1177205195"/>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3140766" y="371060"/>
            <a:ext cx="5870712" cy="795130"/>
          </a:xfrm>
          <a:prstGeom prst="roundRect">
            <a:avLst/>
          </a:prstGeom>
          <a:solidFill>
            <a:srgbClr val="CC0000"/>
          </a:solidFill>
          <a:ln w="76200" cmpd="thinThick">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 name="矩形 2"/>
          <p:cNvSpPr/>
          <p:nvPr/>
        </p:nvSpPr>
        <p:spPr>
          <a:xfrm>
            <a:off x="3931946" y="476238"/>
            <a:ext cx="4288353" cy="58477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二、党支部的工作职责</a:t>
            </a:r>
          </a:p>
        </p:txBody>
      </p:sp>
      <p:sp>
        <p:nvSpPr>
          <p:cNvPr id="8" name="矩形 7"/>
          <p:cNvSpPr/>
          <p:nvPr/>
        </p:nvSpPr>
        <p:spPr>
          <a:xfrm>
            <a:off x="1762539" y="1489069"/>
            <a:ext cx="8666922" cy="730777"/>
          </a:xfrm>
          <a:prstGeom prst="rect">
            <a:avLst/>
          </a:prstGeom>
        </p:spPr>
        <p:txBody>
          <a:bodyPr wrap="square">
            <a:spAutoFit/>
          </a:bodyPr>
          <a:lstStyle/>
          <a:p>
            <a:pPr marL="0" marR="0" lvl="0" indent="0" algn="ctr" defTabSz="914400" rtl="0" eaLnBrk="1" fontAlgn="auto" latinLnBrk="0" hangingPunct="1">
              <a:lnSpc>
                <a:spcPts val="26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党支部是党的最基层组织，是党的自身建设和党员管理的最基本单位，</a:t>
            </a:r>
            <a:endParaRPr kumimoji="0" lang="en-US" altLang="zh-CN" sz="18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ts val="26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是党联系群众的桥梁和纽带。其具体职责是：</a:t>
            </a:r>
          </a:p>
        </p:txBody>
      </p:sp>
      <p:sp>
        <p:nvSpPr>
          <p:cNvPr id="9" name="圆角矩形 8"/>
          <p:cNvSpPr/>
          <p:nvPr/>
        </p:nvSpPr>
        <p:spPr>
          <a:xfrm>
            <a:off x="1224742" y="2597426"/>
            <a:ext cx="4691269" cy="820943"/>
          </a:xfrm>
          <a:prstGeom prst="roundRect">
            <a:avLst>
              <a:gd name="adj" fmla="val 50000"/>
            </a:avLst>
          </a:prstGeom>
          <a:solidFill>
            <a:schemeClr val="bg1"/>
          </a:solidFill>
          <a:ln w="2857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（一）认真贯彻落实上级党组织的路线、方针、</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政策、决定、指示及本支部的各项决议。</a:t>
            </a:r>
          </a:p>
        </p:txBody>
      </p:sp>
      <p:sp>
        <p:nvSpPr>
          <p:cNvPr id="10" name="圆角矩形 9"/>
          <p:cNvSpPr/>
          <p:nvPr/>
        </p:nvSpPr>
        <p:spPr>
          <a:xfrm>
            <a:off x="1224742" y="3589163"/>
            <a:ext cx="4691269" cy="820943"/>
          </a:xfrm>
          <a:prstGeom prst="roundRect">
            <a:avLst>
              <a:gd name="adj" fmla="val 50000"/>
            </a:avLst>
          </a:prstGeom>
          <a:solidFill>
            <a:schemeClr val="bg1"/>
          </a:solidFill>
          <a:ln w="2857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（二）对党员进行教育、管理和监督，充分发</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挥党员的先锋模范作用。</a:t>
            </a:r>
          </a:p>
        </p:txBody>
      </p:sp>
      <p:sp>
        <p:nvSpPr>
          <p:cNvPr id="11" name="圆角矩形 10"/>
          <p:cNvSpPr/>
          <p:nvPr/>
        </p:nvSpPr>
        <p:spPr>
          <a:xfrm>
            <a:off x="1224742" y="4580900"/>
            <a:ext cx="4691269" cy="820943"/>
          </a:xfrm>
          <a:prstGeom prst="roundRect">
            <a:avLst>
              <a:gd name="adj" fmla="val 50000"/>
            </a:avLst>
          </a:prstGeom>
          <a:solidFill>
            <a:schemeClr val="bg1"/>
          </a:solidFill>
          <a:ln w="2857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（一）认真贯彻落实上级党组织的路线、方针、</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政策、决定、指示及本支部的各项决议。</a:t>
            </a:r>
          </a:p>
        </p:txBody>
      </p:sp>
      <p:sp>
        <p:nvSpPr>
          <p:cNvPr id="12" name="圆角矩形 11"/>
          <p:cNvSpPr/>
          <p:nvPr/>
        </p:nvSpPr>
        <p:spPr>
          <a:xfrm>
            <a:off x="6287072" y="2597426"/>
            <a:ext cx="4691269" cy="820943"/>
          </a:xfrm>
          <a:prstGeom prst="roundRect">
            <a:avLst>
              <a:gd name="adj" fmla="val 50000"/>
            </a:avLst>
          </a:prstGeom>
          <a:solidFill>
            <a:schemeClr val="bg1"/>
          </a:solidFill>
          <a:ln w="2857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（四）围绕生产经营开展工作，确保政令畅通，</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出色完成各项工作任务。</a:t>
            </a:r>
          </a:p>
        </p:txBody>
      </p:sp>
      <p:sp>
        <p:nvSpPr>
          <p:cNvPr id="13" name="圆角矩形 12"/>
          <p:cNvSpPr/>
          <p:nvPr/>
        </p:nvSpPr>
        <p:spPr>
          <a:xfrm>
            <a:off x="6287072" y="3589163"/>
            <a:ext cx="4691269" cy="820943"/>
          </a:xfrm>
          <a:prstGeom prst="roundRect">
            <a:avLst>
              <a:gd name="adj" fmla="val 50000"/>
            </a:avLst>
          </a:prstGeom>
          <a:solidFill>
            <a:schemeClr val="bg1"/>
          </a:solidFill>
          <a:ln w="2857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（五）领导本单位思想政治工作和精神文明建设，</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培育适应企业发展需要的高素质职工队伍。</a:t>
            </a:r>
          </a:p>
        </p:txBody>
      </p:sp>
      <p:sp>
        <p:nvSpPr>
          <p:cNvPr id="14" name="圆角矩形 13"/>
          <p:cNvSpPr/>
          <p:nvPr/>
        </p:nvSpPr>
        <p:spPr>
          <a:xfrm>
            <a:off x="6287072" y="4580900"/>
            <a:ext cx="4691269" cy="820943"/>
          </a:xfrm>
          <a:prstGeom prst="roundRect">
            <a:avLst>
              <a:gd name="adj" fmla="val 50000"/>
            </a:avLst>
          </a:prstGeom>
          <a:solidFill>
            <a:schemeClr val="bg1"/>
          </a:solidFill>
          <a:ln w="2857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（六）加强对群团组织的领导，引导、保护和发</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挥各方面积极性，同心同德促进企业发展。</a:t>
            </a:r>
          </a:p>
        </p:txBody>
      </p:sp>
      <p:sp>
        <p:nvSpPr>
          <p:cNvPr id="15" name="圆角矩形 14"/>
          <p:cNvSpPr/>
          <p:nvPr/>
        </p:nvSpPr>
        <p:spPr>
          <a:xfrm>
            <a:off x="3750365" y="5593109"/>
            <a:ext cx="4691269" cy="820943"/>
          </a:xfrm>
          <a:prstGeom prst="roundRect">
            <a:avLst>
              <a:gd name="adj" fmla="val 50000"/>
            </a:avLst>
          </a:prstGeom>
          <a:solidFill>
            <a:schemeClr val="bg1"/>
          </a:solidFill>
          <a:ln w="2857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（七）加强党支部自身思想、组织、作风建设，</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不断增强党支部的凝聚力和战斗力。</a:t>
            </a:r>
          </a:p>
        </p:txBody>
      </p:sp>
    </p:spTree>
    <p:extLst>
      <p:ext uri="{BB962C8B-B14F-4D97-AF65-F5344CB8AC3E}">
        <p14:creationId xmlns:p14="http://schemas.microsoft.com/office/powerpoint/2010/main" xmlns="" val="3764350209"/>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left)">
                                      <p:cBhvr>
                                        <p:cTn id="4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animBg="1"/>
      <p:bldP spid="11" grpId="0" animBg="1"/>
      <p:bldP spid="12" grpId="0" animBg="1"/>
      <p:bldP spid="13" grpId="0" animBg="1"/>
      <p:bldP spid="14" grpId="0" animBg="1"/>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675863" y="1974574"/>
            <a:ext cx="3432313" cy="3578087"/>
          </a:xfrm>
          <a:prstGeom prst="roundRect">
            <a:avLst>
              <a:gd name="adj" fmla="val 7401"/>
            </a:avLst>
          </a:prstGeom>
          <a:solidFill>
            <a:srgbClr val="CC0000"/>
          </a:solidFill>
          <a:ln>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 name="圆角矩形 2"/>
          <p:cNvSpPr/>
          <p:nvPr/>
        </p:nvSpPr>
        <p:spPr>
          <a:xfrm>
            <a:off x="3140766" y="371060"/>
            <a:ext cx="5870712" cy="795130"/>
          </a:xfrm>
          <a:prstGeom prst="roundRect">
            <a:avLst/>
          </a:prstGeom>
          <a:solidFill>
            <a:srgbClr val="CC0000"/>
          </a:solidFill>
          <a:ln w="76200" cmpd="thinThick">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 name="矩形 3"/>
          <p:cNvSpPr/>
          <p:nvPr/>
        </p:nvSpPr>
        <p:spPr>
          <a:xfrm>
            <a:off x="3521577" y="476238"/>
            <a:ext cx="5109092" cy="58477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三、党支部书记的工作职责</a:t>
            </a:r>
          </a:p>
        </p:txBody>
      </p:sp>
      <p:sp>
        <p:nvSpPr>
          <p:cNvPr id="2" name="矩形 1"/>
          <p:cNvSpPr/>
          <p:nvPr/>
        </p:nvSpPr>
        <p:spPr>
          <a:xfrm>
            <a:off x="1020419" y="2359643"/>
            <a:ext cx="2743200" cy="2807948"/>
          </a:xfrm>
          <a:prstGeom prst="rect">
            <a:avLst/>
          </a:prstGeom>
        </p:spPr>
        <p:txBody>
          <a:bodyPr wrap="square">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党支部书记在党支部委员会的集体领导下，按照支部党员大会、支部委员会的决议，负责主持支部日常工作。其具体职责是：</a:t>
            </a:r>
          </a:p>
        </p:txBody>
      </p:sp>
      <p:sp>
        <p:nvSpPr>
          <p:cNvPr id="6" name="矩形 5"/>
          <p:cNvSpPr/>
          <p:nvPr/>
        </p:nvSpPr>
        <p:spPr>
          <a:xfrm>
            <a:off x="4876800" y="1790992"/>
            <a:ext cx="6665843" cy="419294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（一）贯彻落实上级党组织的路线、方针、政策、决定、指示及本支部的各项决议。</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（二）研究安排支部工作，重大问题提交支委会或支部大会讨论做出决定。</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（三）检查、督促支部工作计划、决议的执行情况，定期向支部大会和上级党组织报告工作。</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（四）抓好党支部委员的学习，定期召开支委会和民主生活会，认真开展批评和自我批评。搞好团结，充分发挥支委会的集体领导作用。</a:t>
            </a:r>
          </a:p>
        </p:txBody>
      </p:sp>
    </p:spTree>
    <p:extLst>
      <p:ext uri="{BB962C8B-B14F-4D97-AF65-F5344CB8AC3E}">
        <p14:creationId xmlns:p14="http://schemas.microsoft.com/office/powerpoint/2010/main" xmlns="" val="677937979"/>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675863" y="1974574"/>
            <a:ext cx="3432313" cy="3578087"/>
          </a:xfrm>
          <a:prstGeom prst="roundRect">
            <a:avLst>
              <a:gd name="adj" fmla="val 7401"/>
            </a:avLst>
          </a:prstGeom>
          <a:solidFill>
            <a:srgbClr val="CC0000"/>
          </a:solidFill>
          <a:ln>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 name="圆角矩形 2"/>
          <p:cNvSpPr/>
          <p:nvPr/>
        </p:nvSpPr>
        <p:spPr>
          <a:xfrm>
            <a:off x="3140766" y="371060"/>
            <a:ext cx="5870712" cy="795130"/>
          </a:xfrm>
          <a:prstGeom prst="roundRect">
            <a:avLst/>
          </a:prstGeom>
          <a:solidFill>
            <a:srgbClr val="CC0000"/>
          </a:solidFill>
          <a:ln w="76200" cmpd="thinThick">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 name="矩形 3"/>
          <p:cNvSpPr/>
          <p:nvPr/>
        </p:nvSpPr>
        <p:spPr>
          <a:xfrm>
            <a:off x="3521577" y="476238"/>
            <a:ext cx="5109092" cy="58477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三、党支部书记的工作职责</a:t>
            </a:r>
          </a:p>
        </p:txBody>
      </p:sp>
      <p:sp>
        <p:nvSpPr>
          <p:cNvPr id="2" name="矩形 1"/>
          <p:cNvSpPr/>
          <p:nvPr/>
        </p:nvSpPr>
        <p:spPr>
          <a:xfrm>
            <a:off x="1020419" y="2359643"/>
            <a:ext cx="2743200" cy="2807948"/>
          </a:xfrm>
          <a:prstGeom prst="rect">
            <a:avLst/>
          </a:prstGeom>
        </p:spPr>
        <p:txBody>
          <a:bodyPr wrap="square">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党支部书记在党支部委员会的集体领导下，按照支部党员大会、支部委员会的决议，负责主持支部日常工作。其具体职责是：</a:t>
            </a:r>
          </a:p>
        </p:txBody>
      </p:sp>
      <p:sp>
        <p:nvSpPr>
          <p:cNvPr id="6" name="矩形 5"/>
          <p:cNvSpPr/>
          <p:nvPr/>
        </p:nvSpPr>
        <p:spPr>
          <a:xfrm>
            <a:off x="4784036" y="1790992"/>
            <a:ext cx="6718852" cy="4247317"/>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（五）了解掌握党员思想、工作和学习等方面情况，发现问题及时解决，并做好思想政治工作。</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（六）搞好调查研究，了解掌握党内外群众的思想状况，注重发现生产经营管理工作中的问题，及时与行政领导沟通解决。关心群众疾苦，反映职工的意见和要求，为职工排忧解难。</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（七）协调本单位党、政、工、团的关系，调动各方面的工作积极性。</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mn-cs"/>
              </a:rPr>
              <a:t>（八）抓好党员管理和党费收缴工作。</a:t>
            </a:r>
          </a:p>
        </p:txBody>
      </p:sp>
    </p:spTree>
    <p:extLst>
      <p:ext uri="{BB962C8B-B14F-4D97-AF65-F5344CB8AC3E}">
        <p14:creationId xmlns:p14="http://schemas.microsoft.com/office/powerpoint/2010/main" xmlns="" val="2051322221"/>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570924" y="371060"/>
            <a:ext cx="7063408" cy="795130"/>
          </a:xfrm>
          <a:prstGeom prst="roundRect">
            <a:avLst/>
          </a:prstGeom>
          <a:solidFill>
            <a:srgbClr val="CC0000"/>
          </a:solidFill>
          <a:ln w="76200" cmpd="thinThick">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 name="矩形 5"/>
          <p:cNvSpPr/>
          <p:nvPr/>
        </p:nvSpPr>
        <p:spPr>
          <a:xfrm>
            <a:off x="3137714" y="476238"/>
            <a:ext cx="5929828" cy="58477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四、党支部组织委员的工作职责</a:t>
            </a:r>
          </a:p>
        </p:txBody>
      </p:sp>
      <p:sp>
        <p:nvSpPr>
          <p:cNvPr id="7" name="圆角矩形 6"/>
          <p:cNvSpPr/>
          <p:nvPr/>
        </p:nvSpPr>
        <p:spPr>
          <a:xfrm>
            <a:off x="1152939" y="2107095"/>
            <a:ext cx="4678018" cy="1683025"/>
          </a:xfrm>
          <a:prstGeom prst="roundRect">
            <a:avLst/>
          </a:prstGeom>
          <a:solidFill>
            <a:schemeClr val="bg1"/>
          </a:solidFill>
          <a:ln w="2857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360000" algn="l" defTabSz="914400" rtl="0" eaLnBrk="1" fontAlgn="auto"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36000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负责了解和掌握党支部的组织情况，了解和掌握党员的思想状况，协助宣传、纪检等委员对党员进行思想、纪律教育，搜集和整理党员的模范事迹，向党支部委员会提出表扬或批评的建议。</a:t>
            </a:r>
          </a:p>
        </p:txBody>
      </p:sp>
      <p:sp>
        <p:nvSpPr>
          <p:cNvPr id="9" name="圆角矩形 8"/>
          <p:cNvSpPr/>
          <p:nvPr/>
        </p:nvSpPr>
        <p:spPr>
          <a:xfrm>
            <a:off x="1152939" y="4426222"/>
            <a:ext cx="4678018" cy="1683025"/>
          </a:xfrm>
          <a:prstGeom prst="roundRect">
            <a:avLst/>
          </a:prstGeom>
          <a:solidFill>
            <a:schemeClr val="bg1"/>
          </a:solidFill>
          <a:ln w="2857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36000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负责提出组织生活的内容和要求，配合党支书记制定党支部活动计划，检查督促各党小组过好组织生活。</a:t>
            </a:r>
          </a:p>
        </p:txBody>
      </p:sp>
      <p:sp>
        <p:nvSpPr>
          <p:cNvPr id="10" name="圆角矩形 9"/>
          <p:cNvSpPr/>
          <p:nvPr/>
        </p:nvSpPr>
        <p:spPr>
          <a:xfrm>
            <a:off x="6367669" y="2107095"/>
            <a:ext cx="4678018" cy="1683025"/>
          </a:xfrm>
          <a:prstGeom prst="roundRect">
            <a:avLst/>
          </a:prstGeom>
          <a:solidFill>
            <a:schemeClr val="bg1"/>
          </a:solidFill>
          <a:ln w="2857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36000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负责入党的积极分子和党员的培训教育工作。提出党员发展意见，具体办理接收新党员和预备党员转正工作手续。</a:t>
            </a:r>
          </a:p>
        </p:txBody>
      </p:sp>
      <p:sp>
        <p:nvSpPr>
          <p:cNvPr id="11" name="圆角矩形 10"/>
          <p:cNvSpPr/>
          <p:nvPr/>
        </p:nvSpPr>
        <p:spPr>
          <a:xfrm>
            <a:off x="6367669" y="4426222"/>
            <a:ext cx="4678018" cy="1683025"/>
          </a:xfrm>
          <a:prstGeom prst="roundRect">
            <a:avLst/>
          </a:prstGeom>
          <a:solidFill>
            <a:schemeClr val="bg1"/>
          </a:solidFill>
          <a:ln w="2857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36000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负责日常组织管理，接转党员的组织关系，按时收缴党费，做好党员基本信息的维护和统计工作。</a:t>
            </a:r>
          </a:p>
        </p:txBody>
      </p:sp>
      <p:sp>
        <p:nvSpPr>
          <p:cNvPr id="12" name="椭圆 11"/>
          <p:cNvSpPr/>
          <p:nvPr/>
        </p:nvSpPr>
        <p:spPr>
          <a:xfrm>
            <a:off x="3131948" y="1736033"/>
            <a:ext cx="720000" cy="720000"/>
          </a:xfrm>
          <a:prstGeom prst="ellipse">
            <a:avLst/>
          </a:prstGeom>
          <a:solidFill>
            <a:srgbClr val="CC0000"/>
          </a:solidFill>
          <a:ln>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a:off x="3131948" y="4061788"/>
            <a:ext cx="720000" cy="720000"/>
          </a:xfrm>
          <a:prstGeom prst="ellipse">
            <a:avLst/>
          </a:prstGeom>
          <a:solidFill>
            <a:srgbClr val="CC0000"/>
          </a:solidFill>
          <a:ln>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a:off x="8346678" y="4061789"/>
            <a:ext cx="720000" cy="720000"/>
          </a:xfrm>
          <a:prstGeom prst="ellipse">
            <a:avLst/>
          </a:prstGeom>
          <a:solidFill>
            <a:srgbClr val="CC0000"/>
          </a:solidFill>
          <a:ln>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椭圆 14"/>
          <p:cNvSpPr/>
          <p:nvPr/>
        </p:nvSpPr>
        <p:spPr>
          <a:xfrm>
            <a:off x="8346678" y="1736032"/>
            <a:ext cx="720000" cy="720000"/>
          </a:xfrm>
          <a:prstGeom prst="ellipse">
            <a:avLst/>
          </a:prstGeom>
          <a:solidFill>
            <a:srgbClr val="CC0000"/>
          </a:solidFill>
          <a:ln>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文本框 15"/>
          <p:cNvSpPr txBox="1"/>
          <p:nvPr/>
        </p:nvSpPr>
        <p:spPr>
          <a:xfrm>
            <a:off x="3319939" y="1828801"/>
            <a:ext cx="367408"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rPr>
              <a:t>1</a:t>
            </a:r>
            <a:endParaRPr kumimoji="0" lang="zh-CN" altLang="en-US" sz="2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7" name="文本框 16"/>
          <p:cNvSpPr txBox="1"/>
          <p:nvPr/>
        </p:nvSpPr>
        <p:spPr>
          <a:xfrm>
            <a:off x="8534670" y="4154558"/>
            <a:ext cx="367408"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rPr>
              <a:t>4</a:t>
            </a:r>
            <a:endParaRPr kumimoji="0" lang="zh-CN" altLang="en-US" sz="2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8" name="文本框 17"/>
          <p:cNvSpPr txBox="1"/>
          <p:nvPr/>
        </p:nvSpPr>
        <p:spPr>
          <a:xfrm>
            <a:off x="8541296" y="1828801"/>
            <a:ext cx="367408"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rPr>
              <a:t>3</a:t>
            </a:r>
            <a:endParaRPr kumimoji="0" lang="zh-CN" altLang="en-US" sz="2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9" name="文本框 18"/>
          <p:cNvSpPr txBox="1"/>
          <p:nvPr/>
        </p:nvSpPr>
        <p:spPr>
          <a:xfrm>
            <a:off x="3313313" y="4141306"/>
            <a:ext cx="367408"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rPr>
              <a:t>2</a:t>
            </a:r>
            <a:endParaRPr kumimoji="0" lang="zh-CN" altLang="en-US" sz="2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2235262396"/>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1B9EDE59-137A-47FC-8318-3F540765FC94"/>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DiUeEs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4lHhL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iUeEu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OJR4Sy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OJR4S2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OJR4Sz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OJR4S5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OJR4S7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O5R4S7DdIuDqDAAA1hoAABcAAAB1bml2ZXJzYWwvdW5pdmVyc2FsLnBuZ+2ZaVBTWb7AL0ij0wygLQoIhHEZ9TVNAAcJsg4QoK0WIgYEhBBpmqUJiSIBGgKEdp6gLNKOb0AJkCEIYQ0ie8LidGxS3THQPJYASUAmkkAiiRqTGEKSufQyNTVVU/U+vI/cqlv3d8499/7PfztLnTsXw0PNPzzyIQAA5uc/hV8CgD3BAGDcuc8UrDnOOPwZ+DDKuhQaCNAm7TfAgklqQFgAAPRUmW0nfgCWf3P909gsAHAo3bmNqtbeJAPAEcx5eEDkVwmbAkTHCeUiazUvLM9oDBj8+pMTdpnW8Ogjt7+5Cnc3iwj4xuREZjM8MNDjI+PMeyaHTIJN4SfobgeMp+uJlP9FyO6LYZowjsAwea4rS0I4FI9HREflRmerN7bwUep43gUmlVxE17xmWsLk4wb9Qym3ew8AxOc1ZbbnthNEqyFWOqGjIS0VVCWGJCG71QVPsxyJ/PB9APD48lxAasS776zRfQdBJTpRyh/7vVpodr8BX+XMBXGXC9WCnBMA8HQpyhIlDQGbPNoP2uWP7hEmAAA/uIu7uIu7uIu7uIu7uIu7uIu7uIv//9iHIReqFsE93O/+ctoYACh3joFY+3/DeqcyP83L+xy2y/hInmoxFVblq1oQlfpvr2KpsmjBOJ2cTWSsAcDVURF2Hkd4096qRRdpeSuQflTczLxPkl5G7y6jG6h8mr9Xmd/WehMHUfT2vmpymSbRz+tk1XuBYqXmxZ8scTxLuQtlAINZpCc3zLlHY0m6/coHkCfbLC+vsoSvVm+pLJZlkqJcdlbEuIZzbRIvrIbkrzdytPJxInuNqJOiYVM+iucP0TpJ9GCFGL9cpN20k+otie+ZYUIRq7mFxOJI3OxmdAqyYeRL/tD2j6xsXtbLM7ikFXyVv/795NpIq2aGzv7q/hOYTTFWwnx91nT6NRutf4KSxYbNcBimyoUElUVVU9N6++FUgRyXB6V4QMcV9fI6bFqOsEY2LG6Ig3b8tZ2N2TPCzxPXp1LZG56VV9SHgvond/bWdomRq26Q8rej8sJrmB/nC7KvKObxSfG+Lh+7p/M9/ad4Gw3HazLtGC0dyV3SbvGNSrKY8Ql1mRnPxV5zBZr9ThPefn+Kpy4/u1FdOM/pPam0QYtKKaGhEblUWhkub7LD4xhG2BeOOd5LSrlsNyswxWzaPoDBpXSLYT8obV5rb9Nf8yiwddKF2Wg8BOnwQh/1hvQeiEqi5/tV+JYeslUk1HvLhprMOxJBs4wMRrBdJ+W1tOo8HzLiUPDKM4gIuWlu+iK97fg+uvpO/8+d8FDG5LKLIJT1uonEkNKQC9jIKbsB3gLyHaeN9YVmIcpnduPMZen2Qjly9Qzl0d8/v4CcUDTeTBrmUvWj0h6Byv6cHDuryW+QkXDPpgsWk7UnVa7kz0F1oz8r5D4iVMU04TSpAh8MUq6rUeqOReADkvb028E6EH8XIyTe/Uf9VCHX8wVJMEqa7b7sItvDyRf8K6SvWlasHXgNx61HK4OovFwDlELwbQjM5QFftAa1zW/7UppxDs/pefOtFk3SakMMZf3mhGk6DDfAP10/V3K90hq+0inr0Xo0tTL0x8osuAIPwHZ+m2lc//NX7UU5I3F7WfuDrd09LjIygxw+6sfWfkjZgoaqUR+Fd1h8TQrC68MjUH4W95wUuWUpZ3We250Vcu1sspBeglr5ryWl/fA61t6r/rTxi/Z85Vw0T33rrHSe2UlK5SwXKDg5vvaSuHLK2vX1ofL1ajHF4g7lwwasf3a83ZLQTMa8kfSXmVZlfKYrhJT/Scj7SPys8NK017fZ8Ev1d796IG6TPkxqCvyiIdX2ZG/h1D0FP8TXpWrYZTDOSvemipjhsqKENTKwwPzm7Pj1fIZk/rsdsdCtz/pAK6TvycrIwPX64L+0KeU4bzL8oIguqZdPV8W+I8KP4RNDS95/gJKJaYkmMw9wRa9Cns6uZdOdPCWZcqiLeLSSPnngSim/BpWYEyGQZpK2mlSD4zqsFEPkrTX/JPGY/zjK8amzr2FbAZvgEoQ+MvW4QScS+xs0ojZqwxLBd407rldWSlsVCp9mWsfE3MYNvp+A/iBb8Qqpbq7OHMvgs67c3cp1DtUxkEKMbk6T51tNX6aPLIvFedWTvdCS8oLxT62MTnFHId7K0tczCH+dIVrfRbQWzYSD7u+MLqx5RPD3nB1I/O+AUResHQ09PqbOlwSNHfFf5lUT+vR69TgZ5XdTaCPY2pH6h5JzFz6OFLEn9tYILgqdbDCtyRB23NeRzBhHRgl9tFY0MqkFg9KkLl6db59jzt74Rc6Mt3xkZszavqmkpzHh4xIRO8SKYyc55OpI3H6zuHY8Jf1Bd+pGJWzZk5SybIZUzF9MdEcQWnH1YHipbIOcV4Yy4qwq39S7IZxzb03f/jZ5u1LJwAjqQ31h9Own5aeNw2kEXwtGiduY9yZ+0PypF2qimzP3mP87R8I1SYF18NoUUa8A5VilL/Qn+qsanhu5G3d6d8r2C7we7mhlmfRw6mBwcifLTXfDoRoZHPGf/pst38Nqb/RYxghHKhbafO3OFi2ndVduPalLiUfAnh91VUEr5ccr02Igl3J/6X1bY3W/LM4Zvbm4eDiYnWjrcdwE80Dtwwk/FNwcd4pxm+KwTJCPclyK3pT3nnrWCe3IFPg87aJzhY8xNkLGz9ZDqv2ud2KZ7+8V90z73WwpKbu15ReBPTjJRdZwJ3QZy2bun7eHY5aPSF4/cdPH/KwTMkgg7+H31/EoaQmTl9hn0dyChfhKMsucsu5fzWwUQilxDeEfIHxj5Qz5GGeqSNXLAaOj8H6oYyFe8SfH7RcZRzJNtNndrESu60QutV42YBRDZUEInYUuniHmigZKz6p/RaWqh5Vq8u0ZIH1hMNHfAPzNE4/TmGFZ6/Pfg1lEPjJxo0IeMDeOsZGmbBMaupEBUcx9P2i0YLiM1zgEK/lgOyglbRVt2OKKvt4L8TQj51NwCn7WVH0YEpwpBdlGhrlRSCmKeYOu6ZsBhx3pux+cuvvkH7BaE7mmmjNlP3i+wmqkWaUZC1OEugGHSzm/Wj3xE9YIlVqSRGlVfTN3cWbSzdPCwR60+a8yG1UmuvVQ//Sg1n8R5C08OOT2XDgxzvqSupOg0sVUMnbF0iKKSTN/Cy2baLx2tuJia6N3AS5PkGQZYc4eDWNJ5lk/qSrSxvPoSTEh0yMVQcGILvIV6+ZJrk/SsNNpVnYNEh7he4qu7Kk6XTtLjI8t/c6ZmUqWEw1a0opOlksaXM4vdxI11yR4eV/486bEEkyecyHqfH6L/o93ES30NzyoiwC753ECueDt98PE1r/OTrynebapn9amaMwy+++ha6pi2hW854qoExXsUNe66EG/FIGPdlZ3hVblVUGDOhLy0rdjSpprW+bP16MhUBiNOlDPSk7SJbjvL82HzmZR4hy1tynndcWBhaVptr7KF/o1F+I5pLhG6Jj38h6HaenPx+GztNLAYlJ2d00SvpuFklRd0d17NbG5Rfpxxy05tgb0dNRsV3ksbGppVCMibdI9nw0eDl4pweWlqMEIX6TOZr2OXIPCKNInebVLYblcVK7gjEN0kLURv5Mwat/0y4TUuQKuqvhjLp2xgxBQCYzqWzOXPunqRUrajSlfNd/Ku5l3G8reGNMK5AMzmVrpsX92CbmOsyv+LcJP84V2+fFlgRc4XHVG6Zb4eZYkO/g03CpZ8u9tHQvfTd8aQ+Pn8NKr4Mx92bHgdQDD4u7RspOC1SylA2Ut5N1bQrAFmbFE3/ciRSBds1l5RooUhIDdfNkq/x+8/ABm1tkAer8yoVA5l6Op+n3ZSeXMksDSeXsDQaT3GKFAC0pLD0uow2JzLO0u1HgodsezDmLe6EmXmeCq35tedRi7o67jBQy+6sU19A8/V+t3FlOyap+XyJfcBMJmxp7rtr5afqFaQLJGF/QIXohUqi1p98pHAP/V3/Y6ZqBdWJ7Ko+bZgmw7MEK+EVMMxOlN2ljQjLO6s2VDhCpX6Ilwnr1DcHT/mKXz946G9ywSmOF9leTwsDgFnvvBNsJBTiiDtdEn2Z7VNsXKGK263GKRhlJAepEFNvl4K9R3pxbdnGRgDPhocdMI4taMx80ScQNBllFbOyDaoJkBxddCC68OTLh64Rk5XYkxbHyZZVDVXcqNdkQBYtWHfCz65ay6XPK40QtlOn0Q4ZOZExNReRAOAIPUjj5O/u2kQcxMjcFGXEax6h55+4PoDcvRX9smi0VdFtLzAKC4I9jKCACm4QcAYH/YT0gr1GvEm/vAd/0dELoKzCOGw69HLGP6Lek/j1h426mPB8F2nyIdIpmxVnOv12rQAwfBJXxnmHLKBgePMEeDjhOVu4ylpYK1Q5KdEx49LMPDsLftzzVrbU4nXgHgdT44HE4LvHrzH1BLAwQUAAIACAA8lHhLbVEZO0oAAABqAAAAGwAAAHVuaXZlcnNhbC91bml2ZXJzYWwucG5nLnhtbLOxr8jNUShLLSrOzM+zVTLUM1Cyt+PlsikoSi3LTC1XqACKGekZQICSQiUqtzwzpSTDVsnC0BghlpGamZ5RYqtkZmgAF9QHGgkAUEsBAgAAFAACAAgAOJR4SxUOrShkBAAABxEAAB0AAAAAAAAAAQAAAAAAAAAAAHVuaXZlcnNhbC9jb21tb25fbWVzc2FnZXMubG5nUEsBAgAAFAACAAgAOJR4Swh+CyMpAwAAhgwAACcAAAAAAAAAAQAAAAAAnwQAAHVuaXZlcnNhbC9mbGFzaF9wdWJsaXNoaW5nX3NldHRpbmdzLnhtbFBLAQIAABQAAgAIADiUeEu1/AlkugIAAFUKAAAhAAAAAAAAAAEAAAAAAA0IAAB1bml2ZXJzYWwvZmxhc2hfc2tpbl9zZXR0aW5ncy54bWxQSwECAAAUAAIACAA4lHhLKpYPZ/4CAACXCwAAJgAAAAAAAAABAAAAAAAGCwAAdW5pdmVyc2FsL2h0bWxfcHVibGlzaGluZ19zZXR0aW5ncy54bWxQSwECAAAUAAIACAA4lHhLaHFSkZoBAAAfBgAAHwAAAAAAAAABAAAAAABIDgAAdW5pdmVyc2FsL2h0bWxfc2tpbl9zZXR0aW5ncy5qc1BLAQIAABQAAgAIADiUeEs9PC/RwQAAAOUBAAAaAAAAAAAAAAEAAAAAAB8QAAB1bml2ZXJzYWwvaTE4bl9wcmVzZXRzLnhtbFBLAQIAABQAAgAIADiUeEua+ZZkawAAAGsAAAAcAAAAAAAAAAEAAAAAABgRAAB1bml2ZXJzYWwvbG9jYWxfc2V0dGluZ3MueG1sUEsBAgAAFAACAAgARJRXRyO0Tvv7AgAAsAgAABQAAAAAAAAAAQAAAAAAvREAAHVuaXZlcnNhbC9wbGF5ZXIueG1sUEsBAgAAFAACAAgAOJR4S7CHI/RsAQAA9wIAACkAAAAAAAAAAQAAAAAA6hQAAHVuaXZlcnNhbC9za2luX2N1c3RvbWl6YXRpb25fc2V0dGluZ3MueG1sUEsBAgAAFAACAAgAO5R4S7DdIuDqDAAA1hoAABcAAAAAAAAAAAAAAAAAnRYAAHVuaXZlcnNhbC91bml2ZXJzYWwucG5nUEsBAgAAFAACAAgAPJR4S21RGTtKAAAAagAAABsAAAAAAAAAAQAAAAAAvCMAAHVuaXZlcnNhbC91bml2ZXJzYWwucG5nLnhtbFBLBQYAAAAACwALAEkDAAA/JAAAAAA="/>
  <p:tag name="ISPRING_PRESENTATION_TITLE" val="创建先进性基层党组织PPT模板"/>
</p:tagLst>
</file>

<file path=ppt/theme/theme1.xml><?xml version="1.0" encoding="utf-8"?>
<a:theme xmlns:a="http://schemas.openxmlformats.org/drawingml/2006/main" name="Office 主题">
  <a:themeElements>
    <a:clrScheme name="自定义 69">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C00000"/>
      </a:hlink>
      <a:folHlink>
        <a:srgbClr val="C000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20</TotalTime>
  <Words>7766</Words>
  <Application>Microsoft Office PowerPoint</Application>
  <PresentationFormat>自定义</PresentationFormat>
  <Paragraphs>513</Paragraphs>
  <Slides>52</Slides>
  <Notes>52</Notes>
  <HiddenSlides>0</HiddenSlides>
  <MMClips>1</MMClips>
  <ScaleCrop>false</ScaleCrop>
  <HeadingPairs>
    <vt:vector size="4" baseType="variant">
      <vt:variant>
        <vt:lpstr>主题</vt:lpstr>
      </vt:variant>
      <vt:variant>
        <vt:i4>1</vt:i4>
      </vt:variant>
      <vt:variant>
        <vt:lpstr>幻灯片标题</vt:lpstr>
      </vt:variant>
      <vt:variant>
        <vt:i4>52</vt:i4>
      </vt:variant>
    </vt:vector>
  </HeadingPairs>
  <TitlesOfParts>
    <vt:vector size="53"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创建先进性基层党组织PPT模板</dc:title>
  <dc:creator>歉然安可</dc:creator>
  <cp:lastModifiedBy>hlf</cp:lastModifiedBy>
  <cp:revision>8</cp:revision>
  <dcterms:created xsi:type="dcterms:W3CDTF">2017-11-28T13:57:58Z</dcterms:created>
  <dcterms:modified xsi:type="dcterms:W3CDTF">2018-04-03T09:14:01Z</dcterms:modified>
</cp:coreProperties>
</file>