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338" r:id="rId3"/>
    <p:sldId id="330" r:id="rId4"/>
    <p:sldId id="332" r:id="rId5"/>
    <p:sldId id="350" r:id="rId6"/>
    <p:sldId id="354" r:id="rId7"/>
    <p:sldId id="355" r:id="rId8"/>
    <p:sldId id="356" r:id="rId9"/>
    <p:sldId id="357" r:id="rId10"/>
    <p:sldId id="351" r:id="rId11"/>
    <p:sldId id="375" r:id="rId12"/>
    <p:sldId id="376" r:id="rId13"/>
    <p:sldId id="377" r:id="rId14"/>
    <p:sldId id="378" r:id="rId15"/>
    <p:sldId id="379" r:id="rId16"/>
    <p:sldId id="380" r:id="rId17"/>
    <p:sldId id="381" r:id="rId18"/>
    <p:sldId id="352" r:id="rId19"/>
    <p:sldId id="382" r:id="rId20"/>
    <p:sldId id="383" r:id="rId21"/>
    <p:sldId id="384" r:id="rId22"/>
    <p:sldId id="385" r:id="rId23"/>
    <p:sldId id="386" r:id="rId24"/>
    <p:sldId id="387" r:id="rId25"/>
    <p:sldId id="388" r:id="rId26"/>
    <p:sldId id="374" r:id="rId27"/>
  </p:sldIdLst>
  <p:sldSz cx="9144000" cy="5143500" type="screen16x9"/>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pos="147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6DB2"/>
    <a:srgbClr val="01AEEE"/>
    <a:srgbClr val="3A7878"/>
    <a:srgbClr val="3A5FA7"/>
    <a:srgbClr val="446FAE"/>
    <a:srgbClr val="F5F1E5"/>
    <a:srgbClr val="72CD4E"/>
    <a:srgbClr val="E83828"/>
    <a:srgbClr val="FE9800"/>
    <a:srgbClr val="72CD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02" autoAdjust="0"/>
    <p:restoredTop sz="94731" autoAdjust="0"/>
  </p:normalViewPr>
  <p:slideViewPr>
    <p:cSldViewPr>
      <p:cViewPr varScale="1">
        <p:scale>
          <a:sx n="153" d="100"/>
          <a:sy n="153" d="100"/>
        </p:scale>
        <p:origin x="378" y="120"/>
      </p:cViewPr>
      <p:guideLst>
        <p:guide orient="horz" pos="1620"/>
        <p:guide pos="2880"/>
        <p:guide pos="1474"/>
      </p:guideLst>
    </p:cSldViewPr>
  </p:slideViewPr>
  <p:notesTextViewPr>
    <p:cViewPr>
      <p:scale>
        <a:sx n="100" d="100"/>
        <a:sy n="100" d="100"/>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C00000"/>
              </a:solidFill>
            </c:spPr>
            <c:extLst xmlns:c16r2="http://schemas.microsoft.com/office/drawing/2015/06/chart">
              <c:ext xmlns:c16="http://schemas.microsoft.com/office/drawing/2014/chart" uri="{C3380CC4-5D6E-409C-BE32-E72D297353CC}">
                <c16:uniqueId val="{00000003-CEF2-4C26-A943-9B712A577379}"/>
              </c:ext>
            </c:extLst>
          </c:dPt>
          <c:dPt>
            <c:idx val="1"/>
            <c:bubble3D val="0"/>
            <c:spPr>
              <a:solidFill>
                <a:schemeClr val="bg1">
                  <a:lumMod val="85000"/>
                </a:schemeClr>
              </a:solidFill>
            </c:spPr>
            <c:extLst xmlns:c16r2="http://schemas.microsoft.com/office/drawing/2015/06/chart">
              <c:ext xmlns:c16="http://schemas.microsoft.com/office/drawing/2014/chart" uri="{C3380CC4-5D6E-409C-BE32-E72D297353CC}">
                <c16:uniqueId val="{00000001-CEF2-4C26-A943-9B712A577379}"/>
              </c:ext>
            </c:extLst>
          </c:dPt>
          <c:cat>
            <c:strRef>
              <c:f>Sheet1!$A$2:$A$3</c:f>
              <c:strCache>
                <c:ptCount val="2"/>
                <c:pt idx="0">
                  <c:v>第一季度</c:v>
                </c:pt>
                <c:pt idx="1">
                  <c:v>第二季度</c:v>
                </c:pt>
              </c:strCache>
            </c:strRef>
          </c:cat>
          <c:val>
            <c:numRef>
              <c:f>Sheet1!$B$2:$B$3</c:f>
              <c:numCache>
                <c:formatCode>0%</c:formatCode>
                <c:ptCount val="2"/>
                <c:pt idx="0">
                  <c:v>0.45</c:v>
                </c:pt>
                <c:pt idx="1">
                  <c:v>0.55000000000000004</c:v>
                </c:pt>
              </c:numCache>
            </c:numRef>
          </c:val>
          <c:extLst xmlns:c16r2="http://schemas.microsoft.com/office/drawing/2015/06/chart">
            <c:ext xmlns:c16="http://schemas.microsoft.com/office/drawing/2014/chart" uri="{C3380CC4-5D6E-409C-BE32-E72D297353CC}">
              <c16:uniqueId val="{00000002-CEF2-4C26-A943-9B712A577379}"/>
            </c:ext>
          </c:extLst>
        </c:ser>
        <c:dLbls>
          <c:showLegendKey val="0"/>
          <c:showVal val="0"/>
          <c:showCatName val="0"/>
          <c:showSerName val="0"/>
          <c:showPercent val="0"/>
          <c:showBubbleSize val="0"/>
          <c:showLeaderLines val="1"/>
        </c:dLbls>
        <c:firstSliceAng val="0"/>
        <c:holeSize val="88"/>
      </c:doughnut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F0000"/>
              </a:solidFill>
            </c:spPr>
            <c:extLst xmlns:c16r2="http://schemas.microsoft.com/office/drawing/2015/06/chart">
              <c:ext xmlns:c16="http://schemas.microsoft.com/office/drawing/2014/chart" uri="{C3380CC4-5D6E-409C-BE32-E72D297353CC}">
                <c16:uniqueId val="{00000001-0A3E-446F-8C0D-D802C1A01F1F}"/>
              </c:ext>
            </c:extLst>
          </c:dPt>
          <c:dPt>
            <c:idx val="1"/>
            <c:bubble3D val="0"/>
            <c:spPr>
              <a:solidFill>
                <a:schemeClr val="bg1">
                  <a:lumMod val="85000"/>
                </a:schemeClr>
              </a:solidFill>
            </c:spPr>
            <c:extLst xmlns:c16r2="http://schemas.microsoft.com/office/drawing/2015/06/chart">
              <c:ext xmlns:c16="http://schemas.microsoft.com/office/drawing/2014/chart" uri="{C3380CC4-5D6E-409C-BE32-E72D297353CC}">
                <c16:uniqueId val="{00000003-0A3E-446F-8C0D-D802C1A01F1F}"/>
              </c:ext>
            </c:extLst>
          </c:dPt>
          <c:cat>
            <c:strRef>
              <c:f>Sheet1!$A$2:$A$3</c:f>
              <c:strCache>
                <c:ptCount val="2"/>
                <c:pt idx="0">
                  <c:v>第一季度</c:v>
                </c:pt>
                <c:pt idx="1">
                  <c:v>第二季度</c:v>
                </c:pt>
              </c:strCache>
            </c:strRef>
          </c:cat>
          <c:val>
            <c:numRef>
              <c:f>Sheet1!$B$2:$B$3</c:f>
              <c:numCache>
                <c:formatCode>0%</c:formatCode>
                <c:ptCount val="2"/>
                <c:pt idx="0">
                  <c:v>0.17499999999999999</c:v>
                </c:pt>
                <c:pt idx="1">
                  <c:v>0.82499999999999996</c:v>
                </c:pt>
              </c:numCache>
            </c:numRef>
          </c:val>
          <c:extLst xmlns:c16r2="http://schemas.microsoft.com/office/drawing/2015/06/chart">
            <c:ext xmlns:c16="http://schemas.microsoft.com/office/drawing/2014/chart" uri="{C3380CC4-5D6E-409C-BE32-E72D297353CC}">
              <c16:uniqueId val="{00000004-0A3E-446F-8C0D-D802C1A01F1F}"/>
            </c:ext>
          </c:extLst>
        </c:ser>
        <c:dLbls>
          <c:showLegendKey val="0"/>
          <c:showVal val="0"/>
          <c:showCatName val="0"/>
          <c:showSerName val="0"/>
          <c:showPercent val="0"/>
          <c:showBubbleSize val="0"/>
          <c:showLeaderLines val="1"/>
        </c:dLbls>
        <c:firstSliceAng val="0"/>
        <c:holeSize val="88"/>
      </c:doughnutChart>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C00000"/>
              </a:solidFill>
            </c:spPr>
            <c:extLst xmlns:c16r2="http://schemas.microsoft.com/office/drawing/2015/06/chart">
              <c:ext xmlns:c16="http://schemas.microsoft.com/office/drawing/2014/chart" uri="{C3380CC4-5D6E-409C-BE32-E72D297353CC}">
                <c16:uniqueId val="{00000001-CCB3-4334-B967-DBE7A77974D6}"/>
              </c:ext>
            </c:extLst>
          </c:dPt>
          <c:dPt>
            <c:idx val="1"/>
            <c:bubble3D val="0"/>
            <c:spPr>
              <a:solidFill>
                <a:schemeClr val="bg1">
                  <a:lumMod val="85000"/>
                </a:schemeClr>
              </a:solidFill>
            </c:spPr>
            <c:extLst xmlns:c16r2="http://schemas.microsoft.com/office/drawing/2015/06/chart">
              <c:ext xmlns:c16="http://schemas.microsoft.com/office/drawing/2014/chart" uri="{C3380CC4-5D6E-409C-BE32-E72D297353CC}">
                <c16:uniqueId val="{00000003-CCB3-4334-B967-DBE7A77974D6}"/>
              </c:ext>
            </c:extLst>
          </c:dPt>
          <c:cat>
            <c:strRef>
              <c:f>Sheet1!$A$2:$A$3</c:f>
              <c:strCache>
                <c:ptCount val="2"/>
                <c:pt idx="0">
                  <c:v>第一季度</c:v>
                </c:pt>
                <c:pt idx="1">
                  <c:v>第二季度</c:v>
                </c:pt>
              </c:strCache>
            </c:strRef>
          </c:cat>
          <c:val>
            <c:numRef>
              <c:f>Sheet1!$B$2:$B$3</c:f>
              <c:numCache>
                <c:formatCode>0%</c:formatCode>
                <c:ptCount val="2"/>
                <c:pt idx="0">
                  <c:v>0.15</c:v>
                </c:pt>
                <c:pt idx="1">
                  <c:v>0.85</c:v>
                </c:pt>
              </c:numCache>
            </c:numRef>
          </c:val>
          <c:extLst xmlns:c16r2="http://schemas.microsoft.com/office/drawing/2015/06/chart">
            <c:ext xmlns:c16="http://schemas.microsoft.com/office/drawing/2014/chart" uri="{C3380CC4-5D6E-409C-BE32-E72D297353CC}">
              <c16:uniqueId val="{00000004-CCB3-4334-B967-DBE7A77974D6}"/>
            </c:ext>
          </c:extLst>
        </c:ser>
        <c:dLbls>
          <c:showLegendKey val="0"/>
          <c:showVal val="0"/>
          <c:showCatName val="0"/>
          <c:showSerName val="0"/>
          <c:showPercent val="0"/>
          <c:showBubbleSize val="0"/>
          <c:showLeaderLines val="1"/>
        </c:dLbls>
        <c:firstSliceAng val="0"/>
        <c:holeSize val="88"/>
      </c:doughnutChart>
    </c:plotArea>
    <c:plotVisOnly val="1"/>
    <c:dispBlanksAs val="gap"/>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399814326223054E-2"/>
          <c:y val="0.11173335421874919"/>
          <c:w val="0.83200371347553892"/>
          <c:h val="0.79105341959619879"/>
        </c:manualLayout>
      </c:layout>
      <c:doughnutChart>
        <c:varyColors val="1"/>
        <c:ser>
          <c:idx val="0"/>
          <c:order val="0"/>
          <c:tx>
            <c:strRef>
              <c:f>Sheet1!$B$1</c:f>
              <c:strCache>
                <c:ptCount val="1"/>
                <c:pt idx="0">
                  <c:v>销售额</c:v>
                </c:pt>
              </c:strCache>
            </c:strRef>
          </c:tx>
          <c:dPt>
            <c:idx val="0"/>
            <c:bubble3D val="0"/>
            <c:spPr>
              <a:solidFill>
                <a:srgbClr val="FF0000"/>
              </a:solidFill>
            </c:spPr>
            <c:extLst xmlns:c16r2="http://schemas.microsoft.com/office/drawing/2015/06/chart">
              <c:ext xmlns:c16="http://schemas.microsoft.com/office/drawing/2014/chart" uri="{C3380CC4-5D6E-409C-BE32-E72D297353CC}">
                <c16:uniqueId val="{00000001-97E4-40D3-88C3-E75B2237F942}"/>
              </c:ext>
            </c:extLst>
          </c:dPt>
          <c:dPt>
            <c:idx val="1"/>
            <c:bubble3D val="0"/>
            <c:spPr>
              <a:solidFill>
                <a:schemeClr val="bg1">
                  <a:lumMod val="85000"/>
                </a:schemeClr>
              </a:solidFill>
            </c:spPr>
            <c:extLst xmlns:c16r2="http://schemas.microsoft.com/office/drawing/2015/06/chart">
              <c:ext xmlns:c16="http://schemas.microsoft.com/office/drawing/2014/chart" uri="{C3380CC4-5D6E-409C-BE32-E72D297353CC}">
                <c16:uniqueId val="{00000003-97E4-40D3-88C3-E75B2237F942}"/>
              </c:ext>
            </c:extLst>
          </c:dPt>
          <c:cat>
            <c:strRef>
              <c:f>Sheet1!$A$2:$A$3</c:f>
              <c:strCache>
                <c:ptCount val="2"/>
                <c:pt idx="0">
                  <c:v>第一季度</c:v>
                </c:pt>
                <c:pt idx="1">
                  <c:v>第二季度</c:v>
                </c:pt>
              </c:strCache>
            </c:strRef>
          </c:cat>
          <c:val>
            <c:numRef>
              <c:f>Sheet1!$B$2:$B$3</c:f>
              <c:numCache>
                <c:formatCode>0%</c:formatCode>
                <c:ptCount val="2"/>
                <c:pt idx="0">
                  <c:v>0.18</c:v>
                </c:pt>
                <c:pt idx="1">
                  <c:v>0.82000000000000006</c:v>
                </c:pt>
              </c:numCache>
            </c:numRef>
          </c:val>
          <c:extLst xmlns:c16r2="http://schemas.microsoft.com/office/drawing/2015/06/chart">
            <c:ext xmlns:c16="http://schemas.microsoft.com/office/drawing/2014/chart" uri="{C3380CC4-5D6E-409C-BE32-E72D297353CC}">
              <c16:uniqueId val="{00000004-97E4-40D3-88C3-E75B2237F942}"/>
            </c:ext>
          </c:extLst>
        </c:ser>
        <c:dLbls>
          <c:showLegendKey val="0"/>
          <c:showVal val="0"/>
          <c:showCatName val="0"/>
          <c:showSerName val="0"/>
          <c:showPercent val="0"/>
          <c:showBubbleSize val="0"/>
          <c:showLeaderLines val="1"/>
        </c:dLbls>
        <c:firstSliceAng val="0"/>
        <c:holeSize val="88"/>
      </c:doughnutChart>
      <c:spPr>
        <a:noFill/>
      </c:spPr>
    </c:plotArea>
    <c:plotVisOnly val="1"/>
    <c:dispBlanksAs val="gap"/>
    <c:showDLblsOverMax val="0"/>
  </c:chart>
  <c:spPr>
    <a:noFill/>
  </c:spPr>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D1ED5F-AB97-47B5-9F7B-ACDF41A6E0FD}" type="datetimeFigureOut">
              <a:rPr lang="zh-CN" altLang="en-US" smtClean="0"/>
              <a:t>2017/10/8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036312-6A05-4643-B813-780AEBCA5446}" type="slidenum">
              <a:rPr lang="zh-CN" altLang="en-US" smtClean="0"/>
              <a:t>‹#›</a:t>
            </a:fld>
            <a:endParaRPr lang="zh-CN" altLang="en-US"/>
          </a:p>
        </p:txBody>
      </p:sp>
    </p:spTree>
    <p:extLst>
      <p:ext uri="{BB962C8B-B14F-4D97-AF65-F5344CB8AC3E}">
        <p14:creationId xmlns:p14="http://schemas.microsoft.com/office/powerpoint/2010/main" val="1317660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p:sp>
      <p:sp>
        <p:nvSpPr>
          <p:cNvPr id="21507" name="备注占位符 2"/>
          <p:cNvSpPr>
            <a:spLocks noGrp="1"/>
          </p:cNvSpPr>
          <p:nvPr>
            <p:ph type="body" idx="1"/>
          </p:nvPr>
        </p:nvSpPr>
        <p:spPr>
          <a:noFill/>
        </p:spPr>
        <p:txBody>
          <a:bodyPr/>
          <a:lstStyle/>
          <a:p>
            <a:endParaRPr lang="zh-CN" altLang="en-US">
              <a:latin typeface="Calibri" pitchFamily="34" charset="0"/>
              <a:ea typeface="宋体" charset="-122"/>
            </a:endParaRPr>
          </a:p>
        </p:txBody>
      </p:sp>
      <p:sp>
        <p:nvSpPr>
          <p:cNvPr id="21508" name="灯片编号占位符 3"/>
          <p:cNvSpPr>
            <a:spLocks noGrp="1"/>
          </p:cNvSpPr>
          <p:nvPr>
            <p:ph type="sldNum" sz="quarter" idx="5"/>
          </p:nvPr>
        </p:nvSpPr>
        <p:spPr>
          <a:noFill/>
        </p:spPr>
        <p:txBody>
          <a:bodyPr/>
          <a:lstStyle/>
          <a:p>
            <a:fld id="{461C8A8B-670F-4E74-9A57-4781529C65E3}" type="slidenum">
              <a:rPr lang="zh-CN" altLang="en-US">
                <a:ea typeface="宋体" charset="-122"/>
              </a:rPr>
              <a:pPr/>
              <a:t>1</a:t>
            </a:fld>
            <a:endParaRPr lang="zh-CN" altLang="en-US">
              <a:ea typeface="宋体" charset="-122"/>
            </a:endParaRPr>
          </a:p>
        </p:txBody>
      </p:sp>
    </p:spTree>
    <p:extLst>
      <p:ext uri="{BB962C8B-B14F-4D97-AF65-F5344CB8AC3E}">
        <p14:creationId xmlns:p14="http://schemas.microsoft.com/office/powerpoint/2010/main" val="11659591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10</a:t>
            </a:fld>
            <a:endParaRPr lang="zh-CN" altLang="en-US"/>
          </a:p>
        </p:txBody>
      </p:sp>
    </p:spTree>
    <p:extLst>
      <p:ext uri="{BB962C8B-B14F-4D97-AF65-F5344CB8AC3E}">
        <p14:creationId xmlns:p14="http://schemas.microsoft.com/office/powerpoint/2010/main" val="60920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11</a:t>
            </a:fld>
            <a:endParaRPr lang="zh-CN" altLang="en-US"/>
          </a:p>
        </p:txBody>
      </p:sp>
    </p:spTree>
    <p:extLst>
      <p:ext uri="{BB962C8B-B14F-4D97-AF65-F5344CB8AC3E}">
        <p14:creationId xmlns:p14="http://schemas.microsoft.com/office/powerpoint/2010/main" val="3833469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12</a:t>
            </a:fld>
            <a:endParaRPr lang="zh-CN" altLang="en-US"/>
          </a:p>
        </p:txBody>
      </p:sp>
    </p:spTree>
    <p:extLst>
      <p:ext uri="{BB962C8B-B14F-4D97-AF65-F5344CB8AC3E}">
        <p14:creationId xmlns:p14="http://schemas.microsoft.com/office/powerpoint/2010/main" val="550221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13</a:t>
            </a:fld>
            <a:endParaRPr lang="zh-CN" altLang="en-US"/>
          </a:p>
        </p:txBody>
      </p:sp>
    </p:spTree>
    <p:extLst>
      <p:ext uri="{BB962C8B-B14F-4D97-AF65-F5344CB8AC3E}">
        <p14:creationId xmlns:p14="http://schemas.microsoft.com/office/powerpoint/2010/main" val="27595977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14</a:t>
            </a:fld>
            <a:endParaRPr lang="zh-CN" altLang="en-US"/>
          </a:p>
        </p:txBody>
      </p:sp>
    </p:spTree>
    <p:extLst>
      <p:ext uri="{BB962C8B-B14F-4D97-AF65-F5344CB8AC3E}">
        <p14:creationId xmlns:p14="http://schemas.microsoft.com/office/powerpoint/2010/main" val="40613850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15</a:t>
            </a:fld>
            <a:endParaRPr lang="zh-CN" altLang="en-US"/>
          </a:p>
        </p:txBody>
      </p:sp>
    </p:spTree>
    <p:extLst>
      <p:ext uri="{BB962C8B-B14F-4D97-AF65-F5344CB8AC3E}">
        <p14:creationId xmlns:p14="http://schemas.microsoft.com/office/powerpoint/2010/main" val="1953702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16</a:t>
            </a:fld>
            <a:endParaRPr lang="zh-CN" altLang="en-US"/>
          </a:p>
        </p:txBody>
      </p:sp>
    </p:spTree>
    <p:extLst>
      <p:ext uri="{BB962C8B-B14F-4D97-AF65-F5344CB8AC3E}">
        <p14:creationId xmlns:p14="http://schemas.microsoft.com/office/powerpoint/2010/main" val="31262655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17</a:t>
            </a:fld>
            <a:endParaRPr lang="zh-CN" altLang="en-US"/>
          </a:p>
        </p:txBody>
      </p:sp>
    </p:spTree>
    <p:extLst>
      <p:ext uri="{BB962C8B-B14F-4D97-AF65-F5344CB8AC3E}">
        <p14:creationId xmlns:p14="http://schemas.microsoft.com/office/powerpoint/2010/main" val="38349122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18</a:t>
            </a:fld>
            <a:endParaRPr lang="zh-CN" altLang="en-US"/>
          </a:p>
        </p:txBody>
      </p:sp>
    </p:spTree>
    <p:extLst>
      <p:ext uri="{BB962C8B-B14F-4D97-AF65-F5344CB8AC3E}">
        <p14:creationId xmlns:p14="http://schemas.microsoft.com/office/powerpoint/2010/main" val="7920387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19</a:t>
            </a:fld>
            <a:endParaRPr lang="zh-CN" altLang="en-US"/>
          </a:p>
        </p:txBody>
      </p:sp>
    </p:spTree>
    <p:extLst>
      <p:ext uri="{BB962C8B-B14F-4D97-AF65-F5344CB8AC3E}">
        <p14:creationId xmlns:p14="http://schemas.microsoft.com/office/powerpoint/2010/main" val="28978967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a:t>
            </a:fld>
            <a:endParaRPr lang="zh-CN" altLang="en-US"/>
          </a:p>
        </p:txBody>
      </p:sp>
    </p:spTree>
    <p:extLst>
      <p:ext uri="{BB962C8B-B14F-4D97-AF65-F5344CB8AC3E}">
        <p14:creationId xmlns:p14="http://schemas.microsoft.com/office/powerpoint/2010/main" val="31859933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20</a:t>
            </a:fld>
            <a:endParaRPr lang="zh-CN" altLang="en-US"/>
          </a:p>
        </p:txBody>
      </p:sp>
    </p:spTree>
    <p:extLst>
      <p:ext uri="{BB962C8B-B14F-4D97-AF65-F5344CB8AC3E}">
        <p14:creationId xmlns:p14="http://schemas.microsoft.com/office/powerpoint/2010/main" val="32601361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21</a:t>
            </a:fld>
            <a:endParaRPr lang="zh-CN" altLang="en-US"/>
          </a:p>
        </p:txBody>
      </p:sp>
    </p:spTree>
    <p:extLst>
      <p:ext uri="{BB962C8B-B14F-4D97-AF65-F5344CB8AC3E}">
        <p14:creationId xmlns:p14="http://schemas.microsoft.com/office/powerpoint/2010/main" val="27148599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22</a:t>
            </a:fld>
            <a:endParaRPr lang="zh-CN" altLang="en-US"/>
          </a:p>
        </p:txBody>
      </p:sp>
    </p:spTree>
    <p:extLst>
      <p:ext uri="{BB962C8B-B14F-4D97-AF65-F5344CB8AC3E}">
        <p14:creationId xmlns:p14="http://schemas.microsoft.com/office/powerpoint/2010/main" val="24615689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23</a:t>
            </a:fld>
            <a:endParaRPr lang="zh-CN" altLang="en-US"/>
          </a:p>
        </p:txBody>
      </p:sp>
    </p:spTree>
    <p:extLst>
      <p:ext uri="{BB962C8B-B14F-4D97-AF65-F5344CB8AC3E}">
        <p14:creationId xmlns:p14="http://schemas.microsoft.com/office/powerpoint/2010/main" val="13055137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24</a:t>
            </a:fld>
            <a:endParaRPr lang="zh-CN" altLang="en-US"/>
          </a:p>
        </p:txBody>
      </p:sp>
    </p:spTree>
    <p:extLst>
      <p:ext uri="{BB962C8B-B14F-4D97-AF65-F5344CB8AC3E}">
        <p14:creationId xmlns:p14="http://schemas.microsoft.com/office/powerpoint/2010/main" val="37788190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p:sp>
      <p:sp>
        <p:nvSpPr>
          <p:cNvPr id="21507" name="备注占位符 2"/>
          <p:cNvSpPr>
            <a:spLocks noGrp="1"/>
          </p:cNvSpPr>
          <p:nvPr>
            <p:ph type="body" idx="1"/>
          </p:nvPr>
        </p:nvSpPr>
        <p:spPr>
          <a:noFill/>
        </p:spPr>
        <p:txBody>
          <a:bodyPr/>
          <a:lstStyle/>
          <a:p>
            <a:endParaRPr lang="zh-CN" altLang="en-US">
              <a:latin typeface="Calibri" pitchFamily="34" charset="0"/>
              <a:ea typeface="宋体" charset="-122"/>
            </a:endParaRPr>
          </a:p>
        </p:txBody>
      </p:sp>
      <p:sp>
        <p:nvSpPr>
          <p:cNvPr id="21508" name="灯片编号占位符 3"/>
          <p:cNvSpPr>
            <a:spLocks noGrp="1"/>
          </p:cNvSpPr>
          <p:nvPr>
            <p:ph type="sldNum" sz="quarter" idx="5"/>
          </p:nvPr>
        </p:nvSpPr>
        <p:spPr>
          <a:noFill/>
        </p:spPr>
        <p:txBody>
          <a:bodyPr/>
          <a:lstStyle/>
          <a:p>
            <a:fld id="{461C8A8B-670F-4E74-9A57-4781529C65E3}" type="slidenum">
              <a:rPr lang="zh-CN" altLang="en-US">
                <a:ea typeface="宋体" charset="-122"/>
              </a:rPr>
              <a:pPr/>
              <a:t>25</a:t>
            </a:fld>
            <a:endParaRPr lang="zh-CN" altLang="en-US">
              <a:ea typeface="宋体" charset="-122"/>
            </a:endParaRPr>
          </a:p>
        </p:txBody>
      </p:sp>
    </p:spTree>
    <p:extLst>
      <p:ext uri="{BB962C8B-B14F-4D97-AF65-F5344CB8AC3E}">
        <p14:creationId xmlns:p14="http://schemas.microsoft.com/office/powerpoint/2010/main" val="2341313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a:t>
            </a:fld>
            <a:endParaRPr lang="zh-CN" altLang="en-US"/>
          </a:p>
        </p:txBody>
      </p:sp>
    </p:spTree>
    <p:extLst>
      <p:ext uri="{BB962C8B-B14F-4D97-AF65-F5344CB8AC3E}">
        <p14:creationId xmlns:p14="http://schemas.microsoft.com/office/powerpoint/2010/main" val="2978942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4</a:t>
            </a:fld>
            <a:endParaRPr lang="zh-CN" altLang="en-US"/>
          </a:p>
        </p:txBody>
      </p:sp>
    </p:spTree>
    <p:extLst>
      <p:ext uri="{BB962C8B-B14F-4D97-AF65-F5344CB8AC3E}">
        <p14:creationId xmlns:p14="http://schemas.microsoft.com/office/powerpoint/2010/main" val="663740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5</a:t>
            </a:fld>
            <a:endParaRPr lang="zh-CN" altLang="en-US"/>
          </a:p>
        </p:txBody>
      </p:sp>
    </p:spTree>
    <p:extLst>
      <p:ext uri="{BB962C8B-B14F-4D97-AF65-F5344CB8AC3E}">
        <p14:creationId xmlns:p14="http://schemas.microsoft.com/office/powerpoint/2010/main" val="4976862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6</a:t>
            </a:fld>
            <a:endParaRPr lang="zh-CN" altLang="en-US"/>
          </a:p>
        </p:txBody>
      </p:sp>
    </p:spTree>
    <p:extLst>
      <p:ext uri="{BB962C8B-B14F-4D97-AF65-F5344CB8AC3E}">
        <p14:creationId xmlns:p14="http://schemas.microsoft.com/office/powerpoint/2010/main" val="31729485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7</a:t>
            </a:fld>
            <a:endParaRPr lang="zh-CN" altLang="en-US"/>
          </a:p>
        </p:txBody>
      </p:sp>
    </p:spTree>
    <p:extLst>
      <p:ext uri="{BB962C8B-B14F-4D97-AF65-F5344CB8AC3E}">
        <p14:creationId xmlns:p14="http://schemas.microsoft.com/office/powerpoint/2010/main" val="29103652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8</a:t>
            </a:fld>
            <a:endParaRPr lang="zh-CN" altLang="en-US"/>
          </a:p>
        </p:txBody>
      </p:sp>
    </p:spTree>
    <p:extLst>
      <p:ext uri="{BB962C8B-B14F-4D97-AF65-F5344CB8AC3E}">
        <p14:creationId xmlns:p14="http://schemas.microsoft.com/office/powerpoint/2010/main" val="1130189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9</a:t>
            </a:fld>
            <a:endParaRPr lang="zh-CN" altLang="en-US"/>
          </a:p>
        </p:txBody>
      </p:sp>
    </p:spTree>
    <p:extLst>
      <p:ext uri="{BB962C8B-B14F-4D97-AF65-F5344CB8AC3E}">
        <p14:creationId xmlns:p14="http://schemas.microsoft.com/office/powerpoint/2010/main" val="3638505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screen"/>
          <a:srcRect/>
          <a:stretch>
            <a:fillRect/>
          </a:stretch>
        </p:blipFill>
        <p:spPr>
          <a:xfrm>
            <a:off x="0" y="1413781"/>
            <a:ext cx="9144000" cy="3729719"/>
          </a:xfrm>
          <a:prstGeom prst="rect">
            <a:avLst/>
          </a:prstGeom>
        </p:spPr>
      </p:pic>
      <p:pic>
        <p:nvPicPr>
          <p:cNvPr id="9" name="图片 8"/>
          <p:cNvPicPr>
            <a:picLocks noChangeAspect="1"/>
          </p:cNvPicPr>
          <p:nvPr userDrawn="1"/>
        </p:nvPicPr>
        <p:blipFill rotWithShape="1">
          <a:blip r:embed="rId3" cstate="screen"/>
          <a:srcRect t="-4"/>
          <a:stretch>
            <a:fillRect/>
          </a:stretch>
        </p:blipFill>
        <p:spPr>
          <a:xfrm flipV="1">
            <a:off x="0" y="1"/>
            <a:ext cx="9144000" cy="1450181"/>
          </a:xfrm>
          <a:prstGeom prst="rect">
            <a:avLst/>
          </a:prstGeom>
        </p:spPr>
      </p:pic>
    </p:spTree>
    <p:extLst>
      <p:ext uri="{BB962C8B-B14F-4D97-AF65-F5344CB8AC3E}">
        <p14:creationId xmlns:p14="http://schemas.microsoft.com/office/powerpoint/2010/main" val="1317573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F584211-B0DC-4478-9BBD-ADEF26EECFB4}" type="datetimeFigureOut">
              <a:rPr lang="zh-CN" altLang="en-US" smtClean="0">
                <a:solidFill>
                  <a:prstClr val="black">
                    <a:tint val="75000"/>
                  </a:prstClr>
                </a:solidFill>
              </a:rPr>
              <a:t>2017/10/8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7A341A3-C92F-405F-8C68-ED18D084869A}"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10309119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584228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9478608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4621857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6593369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2017/10/8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77342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2017/10/8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562834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5615815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96146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5601081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2099803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511273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56FD4466-8054-4121-A7E6-F759259BD1BC}"/>
              </a:ext>
            </a:extLst>
          </p:cNvPr>
          <p:cNvGrpSpPr/>
          <p:nvPr userDrawn="1"/>
        </p:nvGrpSpPr>
        <p:grpSpPr>
          <a:xfrm>
            <a:off x="0" y="4313137"/>
            <a:ext cx="9169085" cy="850901"/>
            <a:chOff x="0" y="4292599"/>
            <a:chExt cx="9169085" cy="850901"/>
          </a:xfrm>
        </p:grpSpPr>
        <p:pic>
          <p:nvPicPr>
            <p:cNvPr id="3" name="图形 2">
              <a:extLst>
                <a:ext uri="{FF2B5EF4-FFF2-40B4-BE49-F238E27FC236}">
                  <a16:creationId xmlns:a16="http://schemas.microsoft.com/office/drawing/2014/main" xmlns="" id="{A073F9AF-1152-45C9-A6FC-97E49D070907}"/>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0" y="4292599"/>
              <a:ext cx="4139952" cy="841045"/>
            </a:xfrm>
            <a:prstGeom prst="rect">
              <a:avLst/>
            </a:prstGeom>
          </p:spPr>
        </p:pic>
        <p:sp>
          <p:nvSpPr>
            <p:cNvPr id="4" name="Freeform 5">
              <a:extLst>
                <a:ext uri="{FF2B5EF4-FFF2-40B4-BE49-F238E27FC236}">
                  <a16:creationId xmlns:a16="http://schemas.microsoft.com/office/drawing/2014/main" xmlns="" id="{17D8623E-9472-421B-A967-EEB136573DD1}"/>
                </a:ext>
              </a:extLst>
            </p:cNvPr>
            <p:cNvSpPr>
              <a:spLocks/>
            </p:cNvSpPr>
            <p:nvPr/>
          </p:nvSpPr>
          <p:spPr bwMode="auto">
            <a:xfrm>
              <a:off x="4039872" y="4292600"/>
              <a:ext cx="5129213" cy="850900"/>
            </a:xfrm>
            <a:custGeom>
              <a:avLst/>
              <a:gdLst>
                <a:gd name="T0" fmla="*/ 2332 w 2369"/>
                <a:gd name="T1" fmla="*/ 384 h 391"/>
                <a:gd name="T2" fmla="*/ 2295 w 2369"/>
                <a:gd name="T3" fmla="*/ 387 h 391"/>
                <a:gd name="T4" fmla="*/ 2253 w 2369"/>
                <a:gd name="T5" fmla="*/ 359 h 391"/>
                <a:gd name="T6" fmla="*/ 2197 w 2369"/>
                <a:gd name="T7" fmla="*/ 352 h 391"/>
                <a:gd name="T8" fmla="*/ 2157 w 2369"/>
                <a:gd name="T9" fmla="*/ 339 h 391"/>
                <a:gd name="T10" fmla="*/ 2120 w 2369"/>
                <a:gd name="T11" fmla="*/ 371 h 391"/>
                <a:gd name="T12" fmla="*/ 2098 w 2369"/>
                <a:gd name="T13" fmla="*/ 359 h 391"/>
                <a:gd name="T14" fmla="*/ 2087 w 2369"/>
                <a:gd name="T15" fmla="*/ 348 h 391"/>
                <a:gd name="T16" fmla="*/ 2057 w 2369"/>
                <a:gd name="T17" fmla="*/ 293 h 391"/>
                <a:gd name="T18" fmla="*/ 2048 w 2369"/>
                <a:gd name="T19" fmla="*/ 260 h 391"/>
                <a:gd name="T20" fmla="*/ 2034 w 2369"/>
                <a:gd name="T21" fmla="*/ 301 h 391"/>
                <a:gd name="T22" fmla="*/ 2020 w 2369"/>
                <a:gd name="T23" fmla="*/ 312 h 391"/>
                <a:gd name="T24" fmla="*/ 1949 w 2369"/>
                <a:gd name="T25" fmla="*/ 303 h 391"/>
                <a:gd name="T26" fmla="*/ 1913 w 2369"/>
                <a:gd name="T27" fmla="*/ 221 h 391"/>
                <a:gd name="T28" fmla="*/ 1815 w 2369"/>
                <a:gd name="T29" fmla="*/ 186 h 391"/>
                <a:gd name="T30" fmla="*/ 1791 w 2369"/>
                <a:gd name="T31" fmla="*/ 293 h 391"/>
                <a:gd name="T32" fmla="*/ 1725 w 2369"/>
                <a:gd name="T33" fmla="*/ 331 h 391"/>
                <a:gd name="T34" fmla="*/ 1681 w 2369"/>
                <a:gd name="T35" fmla="*/ 280 h 391"/>
                <a:gd name="T36" fmla="*/ 1655 w 2369"/>
                <a:gd name="T37" fmla="*/ 241 h 391"/>
                <a:gd name="T38" fmla="*/ 1640 w 2369"/>
                <a:gd name="T39" fmla="*/ 339 h 391"/>
                <a:gd name="T40" fmla="*/ 1612 w 2369"/>
                <a:gd name="T41" fmla="*/ 228 h 391"/>
                <a:gd name="T42" fmla="*/ 1551 w 2369"/>
                <a:gd name="T43" fmla="*/ 269 h 391"/>
                <a:gd name="T44" fmla="*/ 1509 w 2369"/>
                <a:gd name="T45" fmla="*/ 209 h 391"/>
                <a:gd name="T46" fmla="*/ 1411 w 2369"/>
                <a:gd name="T47" fmla="*/ 275 h 391"/>
                <a:gd name="T48" fmla="*/ 1374 w 2369"/>
                <a:gd name="T49" fmla="*/ 316 h 391"/>
                <a:gd name="T50" fmla="*/ 1290 w 2369"/>
                <a:gd name="T51" fmla="*/ 292 h 391"/>
                <a:gd name="T52" fmla="*/ 1247 w 2369"/>
                <a:gd name="T53" fmla="*/ 307 h 391"/>
                <a:gd name="T54" fmla="*/ 1231 w 2369"/>
                <a:gd name="T55" fmla="*/ 249 h 391"/>
                <a:gd name="T56" fmla="*/ 1223 w 2369"/>
                <a:gd name="T57" fmla="*/ 272 h 391"/>
                <a:gd name="T58" fmla="*/ 1179 w 2369"/>
                <a:gd name="T59" fmla="*/ 303 h 391"/>
                <a:gd name="T60" fmla="*/ 1163 w 2369"/>
                <a:gd name="T61" fmla="*/ 310 h 391"/>
                <a:gd name="T62" fmla="*/ 1145 w 2369"/>
                <a:gd name="T63" fmla="*/ 184 h 391"/>
                <a:gd name="T64" fmla="*/ 1130 w 2369"/>
                <a:gd name="T65" fmla="*/ 203 h 391"/>
                <a:gd name="T66" fmla="*/ 1114 w 2369"/>
                <a:gd name="T67" fmla="*/ 200 h 391"/>
                <a:gd name="T68" fmla="*/ 1102 w 2369"/>
                <a:gd name="T69" fmla="*/ 223 h 391"/>
                <a:gd name="T70" fmla="*/ 1085 w 2369"/>
                <a:gd name="T71" fmla="*/ 174 h 391"/>
                <a:gd name="T72" fmla="*/ 973 w 2369"/>
                <a:gd name="T73" fmla="*/ 282 h 391"/>
                <a:gd name="T74" fmla="*/ 907 w 2369"/>
                <a:gd name="T75" fmla="*/ 295 h 391"/>
                <a:gd name="T76" fmla="*/ 841 w 2369"/>
                <a:gd name="T77" fmla="*/ 295 h 391"/>
                <a:gd name="T78" fmla="*/ 820 w 2369"/>
                <a:gd name="T79" fmla="*/ 209 h 391"/>
                <a:gd name="T80" fmla="*/ 726 w 2369"/>
                <a:gd name="T81" fmla="*/ 247 h 391"/>
                <a:gd name="T82" fmla="*/ 670 w 2369"/>
                <a:gd name="T83" fmla="*/ 129 h 391"/>
                <a:gd name="T84" fmla="*/ 661 w 2369"/>
                <a:gd name="T85" fmla="*/ 123 h 391"/>
                <a:gd name="T86" fmla="*/ 638 w 2369"/>
                <a:gd name="T87" fmla="*/ 197 h 391"/>
                <a:gd name="T88" fmla="*/ 601 w 2369"/>
                <a:gd name="T89" fmla="*/ 63 h 391"/>
                <a:gd name="T90" fmla="*/ 536 w 2369"/>
                <a:gd name="T91" fmla="*/ 293 h 391"/>
                <a:gd name="T92" fmla="*/ 480 w 2369"/>
                <a:gd name="T93" fmla="*/ 228 h 391"/>
                <a:gd name="T94" fmla="*/ 405 w 2369"/>
                <a:gd name="T95" fmla="*/ 288 h 391"/>
                <a:gd name="T96" fmla="*/ 332 w 2369"/>
                <a:gd name="T97" fmla="*/ 198 h 391"/>
                <a:gd name="T98" fmla="*/ 282 w 2369"/>
                <a:gd name="T99" fmla="*/ 290 h 391"/>
                <a:gd name="T100" fmla="*/ 216 w 2369"/>
                <a:gd name="T101" fmla="*/ 254 h 391"/>
                <a:gd name="T102" fmla="*/ 203 w 2369"/>
                <a:gd name="T103" fmla="*/ 289 h 391"/>
                <a:gd name="T104" fmla="*/ 178 w 2369"/>
                <a:gd name="T105" fmla="*/ 328 h 391"/>
                <a:gd name="T106" fmla="*/ 165 w 2369"/>
                <a:gd name="T107" fmla="*/ 49 h 391"/>
                <a:gd name="T108" fmla="*/ 139 w 2369"/>
                <a:gd name="T109" fmla="*/ 326 h 391"/>
                <a:gd name="T110" fmla="*/ 95 w 2369"/>
                <a:gd name="T111" fmla="*/ 318 h 391"/>
                <a:gd name="T112" fmla="*/ 89 w 2369"/>
                <a:gd name="T113" fmla="*/ 62 h 391"/>
                <a:gd name="T114" fmla="*/ 48 w 2369"/>
                <a:gd name="T115" fmla="*/ 62 h 391"/>
                <a:gd name="T116" fmla="*/ 26 w 2369"/>
                <a:gd name="T117" fmla="*/ 267 h 391"/>
                <a:gd name="T118" fmla="*/ 601 w 2369"/>
                <a:gd name="T119" fmla="*/ 391 h 391"/>
                <a:gd name="T120" fmla="*/ 1394 w 2369"/>
                <a:gd name="T121" fmla="*/ 391 h 391"/>
                <a:gd name="T122" fmla="*/ 2284 w 2369"/>
                <a:gd name="T123" fmla="*/ 391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69" h="391">
                  <a:moveTo>
                    <a:pt x="2354" y="388"/>
                  </a:moveTo>
                  <a:cubicBezTo>
                    <a:pt x="2354" y="386"/>
                    <a:pt x="2354" y="386"/>
                    <a:pt x="2354" y="386"/>
                  </a:cubicBezTo>
                  <a:cubicBezTo>
                    <a:pt x="2344" y="386"/>
                    <a:pt x="2344" y="386"/>
                    <a:pt x="2344" y="386"/>
                  </a:cubicBezTo>
                  <a:cubicBezTo>
                    <a:pt x="2344" y="385"/>
                    <a:pt x="2344" y="385"/>
                    <a:pt x="2344" y="385"/>
                  </a:cubicBezTo>
                  <a:cubicBezTo>
                    <a:pt x="2341" y="385"/>
                    <a:pt x="2341" y="385"/>
                    <a:pt x="2341" y="385"/>
                  </a:cubicBezTo>
                  <a:cubicBezTo>
                    <a:pt x="2341" y="384"/>
                    <a:pt x="2341" y="384"/>
                    <a:pt x="2341" y="384"/>
                  </a:cubicBezTo>
                  <a:cubicBezTo>
                    <a:pt x="2332" y="384"/>
                    <a:pt x="2332" y="384"/>
                    <a:pt x="2332" y="384"/>
                  </a:cubicBezTo>
                  <a:cubicBezTo>
                    <a:pt x="2332" y="330"/>
                    <a:pt x="2332" y="330"/>
                    <a:pt x="2332" y="330"/>
                  </a:cubicBezTo>
                  <a:cubicBezTo>
                    <a:pt x="2298" y="330"/>
                    <a:pt x="2298" y="330"/>
                    <a:pt x="2298" y="330"/>
                  </a:cubicBezTo>
                  <a:cubicBezTo>
                    <a:pt x="2298" y="385"/>
                    <a:pt x="2298" y="385"/>
                    <a:pt x="2298" y="385"/>
                  </a:cubicBezTo>
                  <a:cubicBezTo>
                    <a:pt x="2296" y="385"/>
                    <a:pt x="2296" y="385"/>
                    <a:pt x="2296" y="385"/>
                  </a:cubicBezTo>
                  <a:cubicBezTo>
                    <a:pt x="2296" y="387"/>
                    <a:pt x="2296" y="387"/>
                    <a:pt x="2296" y="387"/>
                  </a:cubicBezTo>
                  <a:cubicBezTo>
                    <a:pt x="2295" y="387"/>
                    <a:pt x="2295" y="387"/>
                    <a:pt x="2295" y="387"/>
                  </a:cubicBezTo>
                  <a:cubicBezTo>
                    <a:pt x="2295" y="387"/>
                    <a:pt x="2295" y="387"/>
                    <a:pt x="2295" y="387"/>
                  </a:cubicBezTo>
                  <a:cubicBezTo>
                    <a:pt x="2291" y="387"/>
                    <a:pt x="2291" y="387"/>
                    <a:pt x="2291" y="387"/>
                  </a:cubicBezTo>
                  <a:cubicBezTo>
                    <a:pt x="2291" y="378"/>
                    <a:pt x="2291" y="378"/>
                    <a:pt x="2291" y="378"/>
                  </a:cubicBezTo>
                  <a:cubicBezTo>
                    <a:pt x="2284" y="378"/>
                    <a:pt x="2284" y="378"/>
                    <a:pt x="2284" y="378"/>
                  </a:cubicBezTo>
                  <a:cubicBezTo>
                    <a:pt x="2284" y="319"/>
                    <a:pt x="2284" y="319"/>
                    <a:pt x="2284" y="319"/>
                  </a:cubicBezTo>
                  <a:cubicBezTo>
                    <a:pt x="2266" y="319"/>
                    <a:pt x="2266" y="319"/>
                    <a:pt x="2266" y="319"/>
                  </a:cubicBezTo>
                  <a:cubicBezTo>
                    <a:pt x="2266" y="359"/>
                    <a:pt x="2266" y="359"/>
                    <a:pt x="2266" y="359"/>
                  </a:cubicBezTo>
                  <a:cubicBezTo>
                    <a:pt x="2253" y="359"/>
                    <a:pt x="2253" y="359"/>
                    <a:pt x="2253" y="359"/>
                  </a:cubicBezTo>
                  <a:cubicBezTo>
                    <a:pt x="2253" y="352"/>
                    <a:pt x="2253" y="352"/>
                    <a:pt x="2253" y="352"/>
                  </a:cubicBezTo>
                  <a:cubicBezTo>
                    <a:pt x="2250" y="352"/>
                    <a:pt x="2250" y="352"/>
                    <a:pt x="2250" y="352"/>
                  </a:cubicBezTo>
                  <a:cubicBezTo>
                    <a:pt x="2250" y="350"/>
                    <a:pt x="2250" y="350"/>
                    <a:pt x="2250" y="350"/>
                  </a:cubicBezTo>
                  <a:cubicBezTo>
                    <a:pt x="2239" y="350"/>
                    <a:pt x="2239" y="350"/>
                    <a:pt x="2239" y="350"/>
                  </a:cubicBezTo>
                  <a:cubicBezTo>
                    <a:pt x="2239" y="265"/>
                    <a:pt x="2239" y="265"/>
                    <a:pt x="2239" y="265"/>
                  </a:cubicBezTo>
                  <a:cubicBezTo>
                    <a:pt x="2197" y="265"/>
                    <a:pt x="2197" y="265"/>
                    <a:pt x="2197" y="265"/>
                  </a:cubicBezTo>
                  <a:cubicBezTo>
                    <a:pt x="2197" y="352"/>
                    <a:pt x="2197" y="352"/>
                    <a:pt x="2197" y="352"/>
                  </a:cubicBezTo>
                  <a:cubicBezTo>
                    <a:pt x="2193" y="352"/>
                    <a:pt x="2193" y="352"/>
                    <a:pt x="2193" y="352"/>
                  </a:cubicBezTo>
                  <a:cubicBezTo>
                    <a:pt x="2193" y="368"/>
                    <a:pt x="2193" y="368"/>
                    <a:pt x="2193" y="368"/>
                  </a:cubicBezTo>
                  <a:cubicBezTo>
                    <a:pt x="2193" y="368"/>
                    <a:pt x="2193" y="368"/>
                    <a:pt x="2193" y="368"/>
                  </a:cubicBezTo>
                  <a:cubicBezTo>
                    <a:pt x="2193" y="364"/>
                    <a:pt x="2193" y="364"/>
                    <a:pt x="2193" y="364"/>
                  </a:cubicBezTo>
                  <a:cubicBezTo>
                    <a:pt x="2188" y="364"/>
                    <a:pt x="2188" y="364"/>
                    <a:pt x="2188" y="364"/>
                  </a:cubicBezTo>
                  <a:cubicBezTo>
                    <a:pt x="2188" y="339"/>
                    <a:pt x="2188" y="339"/>
                    <a:pt x="2188" y="339"/>
                  </a:cubicBezTo>
                  <a:cubicBezTo>
                    <a:pt x="2157" y="339"/>
                    <a:pt x="2157" y="339"/>
                    <a:pt x="2157" y="339"/>
                  </a:cubicBezTo>
                  <a:cubicBezTo>
                    <a:pt x="2157" y="346"/>
                    <a:pt x="2157" y="346"/>
                    <a:pt x="2157" y="346"/>
                  </a:cubicBezTo>
                  <a:cubicBezTo>
                    <a:pt x="2154" y="346"/>
                    <a:pt x="2154" y="346"/>
                    <a:pt x="2154" y="346"/>
                  </a:cubicBezTo>
                  <a:cubicBezTo>
                    <a:pt x="2154" y="371"/>
                    <a:pt x="2154" y="371"/>
                    <a:pt x="2154" y="371"/>
                  </a:cubicBezTo>
                  <a:cubicBezTo>
                    <a:pt x="2144" y="371"/>
                    <a:pt x="2144" y="371"/>
                    <a:pt x="2144" y="371"/>
                  </a:cubicBezTo>
                  <a:cubicBezTo>
                    <a:pt x="2144" y="332"/>
                    <a:pt x="2144" y="332"/>
                    <a:pt x="2144" y="332"/>
                  </a:cubicBezTo>
                  <a:cubicBezTo>
                    <a:pt x="2120" y="332"/>
                    <a:pt x="2120" y="332"/>
                    <a:pt x="2120" y="332"/>
                  </a:cubicBezTo>
                  <a:cubicBezTo>
                    <a:pt x="2120" y="371"/>
                    <a:pt x="2120" y="371"/>
                    <a:pt x="2120" y="371"/>
                  </a:cubicBezTo>
                  <a:cubicBezTo>
                    <a:pt x="2111" y="371"/>
                    <a:pt x="2111" y="371"/>
                    <a:pt x="2111" y="371"/>
                  </a:cubicBezTo>
                  <a:cubicBezTo>
                    <a:pt x="2111" y="366"/>
                    <a:pt x="2111" y="366"/>
                    <a:pt x="2111" y="366"/>
                  </a:cubicBezTo>
                  <a:cubicBezTo>
                    <a:pt x="2110" y="366"/>
                    <a:pt x="2110" y="366"/>
                    <a:pt x="2110" y="366"/>
                  </a:cubicBezTo>
                  <a:cubicBezTo>
                    <a:pt x="2110" y="365"/>
                    <a:pt x="2110" y="365"/>
                    <a:pt x="2110" y="365"/>
                  </a:cubicBezTo>
                  <a:cubicBezTo>
                    <a:pt x="2105" y="365"/>
                    <a:pt x="2105" y="365"/>
                    <a:pt x="2105" y="365"/>
                  </a:cubicBezTo>
                  <a:cubicBezTo>
                    <a:pt x="2105" y="359"/>
                    <a:pt x="2105" y="359"/>
                    <a:pt x="2105" y="359"/>
                  </a:cubicBezTo>
                  <a:cubicBezTo>
                    <a:pt x="2098" y="359"/>
                    <a:pt x="2098" y="359"/>
                    <a:pt x="2098" y="359"/>
                  </a:cubicBezTo>
                  <a:cubicBezTo>
                    <a:pt x="2098" y="353"/>
                    <a:pt x="2098" y="353"/>
                    <a:pt x="2098" y="353"/>
                  </a:cubicBezTo>
                  <a:cubicBezTo>
                    <a:pt x="2098" y="338"/>
                    <a:pt x="2098" y="338"/>
                    <a:pt x="2098" y="338"/>
                  </a:cubicBezTo>
                  <a:cubicBezTo>
                    <a:pt x="2091" y="338"/>
                    <a:pt x="2091" y="338"/>
                    <a:pt x="2091" y="338"/>
                  </a:cubicBezTo>
                  <a:cubicBezTo>
                    <a:pt x="2091" y="353"/>
                    <a:pt x="2091" y="353"/>
                    <a:pt x="2091" y="353"/>
                  </a:cubicBezTo>
                  <a:cubicBezTo>
                    <a:pt x="2091" y="356"/>
                    <a:pt x="2091" y="356"/>
                    <a:pt x="2091" y="356"/>
                  </a:cubicBezTo>
                  <a:cubicBezTo>
                    <a:pt x="2087" y="356"/>
                    <a:pt x="2087" y="356"/>
                    <a:pt x="2087" y="356"/>
                  </a:cubicBezTo>
                  <a:cubicBezTo>
                    <a:pt x="2087" y="348"/>
                    <a:pt x="2087" y="348"/>
                    <a:pt x="2087" y="348"/>
                  </a:cubicBezTo>
                  <a:cubicBezTo>
                    <a:pt x="2068" y="348"/>
                    <a:pt x="2068" y="348"/>
                    <a:pt x="2068" y="348"/>
                  </a:cubicBezTo>
                  <a:cubicBezTo>
                    <a:pt x="2068" y="333"/>
                    <a:pt x="2068" y="333"/>
                    <a:pt x="2068" y="333"/>
                  </a:cubicBezTo>
                  <a:cubicBezTo>
                    <a:pt x="2063" y="333"/>
                    <a:pt x="2063" y="333"/>
                    <a:pt x="2063" y="333"/>
                  </a:cubicBezTo>
                  <a:cubicBezTo>
                    <a:pt x="2063" y="302"/>
                    <a:pt x="2063" y="302"/>
                    <a:pt x="2063" y="302"/>
                  </a:cubicBezTo>
                  <a:cubicBezTo>
                    <a:pt x="2063" y="302"/>
                    <a:pt x="2063" y="302"/>
                    <a:pt x="2063" y="302"/>
                  </a:cubicBezTo>
                  <a:cubicBezTo>
                    <a:pt x="2063" y="302"/>
                    <a:pt x="2063" y="301"/>
                    <a:pt x="2063" y="301"/>
                  </a:cubicBezTo>
                  <a:cubicBezTo>
                    <a:pt x="2063" y="298"/>
                    <a:pt x="2061" y="295"/>
                    <a:pt x="2057" y="293"/>
                  </a:cubicBezTo>
                  <a:cubicBezTo>
                    <a:pt x="2058" y="293"/>
                    <a:pt x="2058" y="293"/>
                    <a:pt x="2058" y="292"/>
                  </a:cubicBezTo>
                  <a:cubicBezTo>
                    <a:pt x="2058" y="292"/>
                    <a:pt x="2058" y="292"/>
                    <a:pt x="2057" y="291"/>
                  </a:cubicBezTo>
                  <a:cubicBezTo>
                    <a:pt x="2057" y="291"/>
                    <a:pt x="2057" y="291"/>
                    <a:pt x="2057" y="291"/>
                  </a:cubicBezTo>
                  <a:cubicBezTo>
                    <a:pt x="2057" y="291"/>
                    <a:pt x="2056" y="290"/>
                    <a:pt x="2054" y="290"/>
                  </a:cubicBezTo>
                  <a:cubicBezTo>
                    <a:pt x="2049" y="262"/>
                    <a:pt x="2049" y="262"/>
                    <a:pt x="2049" y="262"/>
                  </a:cubicBezTo>
                  <a:cubicBezTo>
                    <a:pt x="2049" y="260"/>
                    <a:pt x="2049" y="260"/>
                    <a:pt x="2049" y="260"/>
                  </a:cubicBezTo>
                  <a:cubicBezTo>
                    <a:pt x="2048" y="260"/>
                    <a:pt x="2048" y="260"/>
                    <a:pt x="2048" y="260"/>
                  </a:cubicBezTo>
                  <a:cubicBezTo>
                    <a:pt x="2048" y="262"/>
                    <a:pt x="2048" y="262"/>
                    <a:pt x="2048" y="262"/>
                  </a:cubicBezTo>
                  <a:cubicBezTo>
                    <a:pt x="2043" y="290"/>
                    <a:pt x="2043" y="290"/>
                    <a:pt x="2043" y="290"/>
                  </a:cubicBezTo>
                  <a:cubicBezTo>
                    <a:pt x="2041" y="290"/>
                    <a:pt x="2040" y="291"/>
                    <a:pt x="2040" y="291"/>
                  </a:cubicBezTo>
                  <a:cubicBezTo>
                    <a:pt x="2040" y="291"/>
                    <a:pt x="2040" y="291"/>
                    <a:pt x="2040" y="291"/>
                  </a:cubicBezTo>
                  <a:cubicBezTo>
                    <a:pt x="2040" y="292"/>
                    <a:pt x="2039" y="292"/>
                    <a:pt x="2039" y="292"/>
                  </a:cubicBezTo>
                  <a:cubicBezTo>
                    <a:pt x="2039" y="293"/>
                    <a:pt x="2039" y="293"/>
                    <a:pt x="2040" y="293"/>
                  </a:cubicBezTo>
                  <a:cubicBezTo>
                    <a:pt x="2037" y="295"/>
                    <a:pt x="2034" y="298"/>
                    <a:pt x="2034" y="301"/>
                  </a:cubicBezTo>
                  <a:cubicBezTo>
                    <a:pt x="2034" y="301"/>
                    <a:pt x="2034" y="302"/>
                    <a:pt x="2034" y="302"/>
                  </a:cubicBezTo>
                  <a:cubicBezTo>
                    <a:pt x="2033" y="302"/>
                    <a:pt x="2033" y="302"/>
                    <a:pt x="2033" y="302"/>
                  </a:cubicBezTo>
                  <a:cubicBezTo>
                    <a:pt x="2033" y="360"/>
                    <a:pt x="2033" y="360"/>
                    <a:pt x="2033" y="360"/>
                  </a:cubicBezTo>
                  <a:cubicBezTo>
                    <a:pt x="2028" y="360"/>
                    <a:pt x="2028" y="360"/>
                    <a:pt x="2028" y="360"/>
                  </a:cubicBezTo>
                  <a:cubicBezTo>
                    <a:pt x="2028" y="321"/>
                    <a:pt x="2028" y="321"/>
                    <a:pt x="2028" y="321"/>
                  </a:cubicBezTo>
                  <a:cubicBezTo>
                    <a:pt x="2020" y="321"/>
                    <a:pt x="2020" y="321"/>
                    <a:pt x="2020" y="321"/>
                  </a:cubicBezTo>
                  <a:cubicBezTo>
                    <a:pt x="2020" y="312"/>
                    <a:pt x="2020" y="312"/>
                    <a:pt x="2020" y="312"/>
                  </a:cubicBezTo>
                  <a:cubicBezTo>
                    <a:pt x="2018" y="312"/>
                    <a:pt x="2018" y="312"/>
                    <a:pt x="2018" y="312"/>
                  </a:cubicBezTo>
                  <a:cubicBezTo>
                    <a:pt x="2018" y="276"/>
                    <a:pt x="2018" y="276"/>
                    <a:pt x="2018" y="276"/>
                  </a:cubicBezTo>
                  <a:cubicBezTo>
                    <a:pt x="1986" y="276"/>
                    <a:pt x="1986" y="276"/>
                    <a:pt x="1986" y="276"/>
                  </a:cubicBezTo>
                  <a:cubicBezTo>
                    <a:pt x="1986" y="347"/>
                    <a:pt x="1986" y="347"/>
                    <a:pt x="1986" y="347"/>
                  </a:cubicBezTo>
                  <a:cubicBezTo>
                    <a:pt x="1980" y="347"/>
                    <a:pt x="1980" y="347"/>
                    <a:pt x="1980" y="347"/>
                  </a:cubicBezTo>
                  <a:cubicBezTo>
                    <a:pt x="1980" y="303"/>
                    <a:pt x="1980" y="303"/>
                    <a:pt x="1980" y="303"/>
                  </a:cubicBezTo>
                  <a:cubicBezTo>
                    <a:pt x="1949" y="303"/>
                    <a:pt x="1949" y="303"/>
                    <a:pt x="1949" y="303"/>
                  </a:cubicBezTo>
                  <a:cubicBezTo>
                    <a:pt x="1949" y="333"/>
                    <a:pt x="1949" y="333"/>
                    <a:pt x="1949" y="333"/>
                  </a:cubicBezTo>
                  <a:cubicBezTo>
                    <a:pt x="1922" y="333"/>
                    <a:pt x="1922" y="333"/>
                    <a:pt x="1922" y="333"/>
                  </a:cubicBezTo>
                  <a:cubicBezTo>
                    <a:pt x="1922" y="358"/>
                    <a:pt x="1922" y="358"/>
                    <a:pt x="1922" y="358"/>
                  </a:cubicBezTo>
                  <a:cubicBezTo>
                    <a:pt x="1919" y="358"/>
                    <a:pt x="1919" y="358"/>
                    <a:pt x="1919" y="358"/>
                  </a:cubicBezTo>
                  <a:cubicBezTo>
                    <a:pt x="1919" y="352"/>
                    <a:pt x="1919" y="352"/>
                    <a:pt x="1919" y="352"/>
                  </a:cubicBezTo>
                  <a:cubicBezTo>
                    <a:pt x="1913" y="352"/>
                    <a:pt x="1913" y="352"/>
                    <a:pt x="1913" y="352"/>
                  </a:cubicBezTo>
                  <a:cubicBezTo>
                    <a:pt x="1913" y="221"/>
                    <a:pt x="1913" y="221"/>
                    <a:pt x="1913" y="221"/>
                  </a:cubicBezTo>
                  <a:cubicBezTo>
                    <a:pt x="1865" y="221"/>
                    <a:pt x="1865" y="221"/>
                    <a:pt x="1865" y="221"/>
                  </a:cubicBezTo>
                  <a:cubicBezTo>
                    <a:pt x="1865" y="340"/>
                    <a:pt x="1865" y="340"/>
                    <a:pt x="1865" y="340"/>
                  </a:cubicBezTo>
                  <a:cubicBezTo>
                    <a:pt x="1857" y="340"/>
                    <a:pt x="1857" y="340"/>
                    <a:pt x="1857" y="340"/>
                  </a:cubicBezTo>
                  <a:cubicBezTo>
                    <a:pt x="1857" y="201"/>
                    <a:pt x="1857" y="201"/>
                    <a:pt x="1857" y="201"/>
                  </a:cubicBezTo>
                  <a:cubicBezTo>
                    <a:pt x="1845" y="201"/>
                    <a:pt x="1845" y="201"/>
                    <a:pt x="1845" y="201"/>
                  </a:cubicBezTo>
                  <a:cubicBezTo>
                    <a:pt x="1845" y="186"/>
                    <a:pt x="1845" y="186"/>
                    <a:pt x="1845" y="186"/>
                  </a:cubicBezTo>
                  <a:cubicBezTo>
                    <a:pt x="1815" y="186"/>
                    <a:pt x="1815" y="186"/>
                    <a:pt x="1815" y="186"/>
                  </a:cubicBezTo>
                  <a:cubicBezTo>
                    <a:pt x="1815" y="340"/>
                    <a:pt x="1815" y="340"/>
                    <a:pt x="1815" y="340"/>
                  </a:cubicBezTo>
                  <a:cubicBezTo>
                    <a:pt x="1808" y="340"/>
                    <a:pt x="1808" y="340"/>
                    <a:pt x="1808" y="340"/>
                  </a:cubicBezTo>
                  <a:cubicBezTo>
                    <a:pt x="1808" y="358"/>
                    <a:pt x="1808" y="358"/>
                    <a:pt x="1808" y="358"/>
                  </a:cubicBezTo>
                  <a:cubicBezTo>
                    <a:pt x="1805" y="358"/>
                    <a:pt x="1805" y="358"/>
                    <a:pt x="1805" y="358"/>
                  </a:cubicBezTo>
                  <a:cubicBezTo>
                    <a:pt x="1805" y="304"/>
                    <a:pt x="1805" y="304"/>
                    <a:pt x="1805" y="304"/>
                  </a:cubicBezTo>
                  <a:cubicBezTo>
                    <a:pt x="1791" y="304"/>
                    <a:pt x="1791" y="304"/>
                    <a:pt x="1791" y="304"/>
                  </a:cubicBezTo>
                  <a:cubicBezTo>
                    <a:pt x="1791" y="293"/>
                    <a:pt x="1791" y="293"/>
                    <a:pt x="1791" y="293"/>
                  </a:cubicBezTo>
                  <a:cubicBezTo>
                    <a:pt x="1790" y="293"/>
                    <a:pt x="1790" y="293"/>
                    <a:pt x="1790" y="293"/>
                  </a:cubicBezTo>
                  <a:cubicBezTo>
                    <a:pt x="1790" y="295"/>
                    <a:pt x="1790" y="295"/>
                    <a:pt x="1790" y="295"/>
                  </a:cubicBezTo>
                  <a:cubicBezTo>
                    <a:pt x="1746" y="295"/>
                    <a:pt x="1746" y="295"/>
                    <a:pt x="1746" y="295"/>
                  </a:cubicBezTo>
                  <a:cubicBezTo>
                    <a:pt x="1746" y="303"/>
                    <a:pt x="1746" y="303"/>
                    <a:pt x="1746" y="303"/>
                  </a:cubicBezTo>
                  <a:cubicBezTo>
                    <a:pt x="1734" y="303"/>
                    <a:pt x="1734" y="303"/>
                    <a:pt x="1734" y="303"/>
                  </a:cubicBezTo>
                  <a:cubicBezTo>
                    <a:pt x="1734" y="331"/>
                    <a:pt x="1734" y="331"/>
                    <a:pt x="1734" y="331"/>
                  </a:cubicBezTo>
                  <a:cubicBezTo>
                    <a:pt x="1725" y="331"/>
                    <a:pt x="1725" y="331"/>
                    <a:pt x="1725" y="331"/>
                  </a:cubicBezTo>
                  <a:cubicBezTo>
                    <a:pt x="1725" y="315"/>
                    <a:pt x="1725" y="315"/>
                    <a:pt x="1725" y="315"/>
                  </a:cubicBezTo>
                  <a:cubicBezTo>
                    <a:pt x="1710" y="315"/>
                    <a:pt x="1710" y="315"/>
                    <a:pt x="1710" y="315"/>
                  </a:cubicBezTo>
                  <a:cubicBezTo>
                    <a:pt x="1710" y="321"/>
                    <a:pt x="1710" y="321"/>
                    <a:pt x="1710" y="321"/>
                  </a:cubicBezTo>
                  <a:cubicBezTo>
                    <a:pt x="1687" y="321"/>
                    <a:pt x="1687" y="321"/>
                    <a:pt x="1687" y="321"/>
                  </a:cubicBezTo>
                  <a:cubicBezTo>
                    <a:pt x="1687" y="303"/>
                    <a:pt x="1687" y="303"/>
                    <a:pt x="1687" y="303"/>
                  </a:cubicBezTo>
                  <a:cubicBezTo>
                    <a:pt x="1681" y="303"/>
                    <a:pt x="1681" y="303"/>
                    <a:pt x="1681" y="303"/>
                  </a:cubicBezTo>
                  <a:cubicBezTo>
                    <a:pt x="1681" y="280"/>
                    <a:pt x="1681" y="280"/>
                    <a:pt x="1681" y="280"/>
                  </a:cubicBezTo>
                  <a:cubicBezTo>
                    <a:pt x="1661" y="280"/>
                    <a:pt x="1661" y="280"/>
                    <a:pt x="1661" y="280"/>
                  </a:cubicBezTo>
                  <a:cubicBezTo>
                    <a:pt x="1661" y="252"/>
                    <a:pt x="1661" y="252"/>
                    <a:pt x="1661" y="252"/>
                  </a:cubicBezTo>
                  <a:cubicBezTo>
                    <a:pt x="1656" y="252"/>
                    <a:pt x="1656" y="252"/>
                    <a:pt x="1656" y="252"/>
                  </a:cubicBezTo>
                  <a:cubicBezTo>
                    <a:pt x="1656" y="249"/>
                    <a:pt x="1656" y="249"/>
                    <a:pt x="1656" y="249"/>
                  </a:cubicBezTo>
                  <a:cubicBezTo>
                    <a:pt x="1655" y="249"/>
                    <a:pt x="1655" y="249"/>
                    <a:pt x="1655" y="249"/>
                  </a:cubicBezTo>
                  <a:cubicBezTo>
                    <a:pt x="1655" y="241"/>
                    <a:pt x="1655" y="241"/>
                    <a:pt x="1655" y="241"/>
                  </a:cubicBezTo>
                  <a:cubicBezTo>
                    <a:pt x="1655" y="241"/>
                    <a:pt x="1655" y="241"/>
                    <a:pt x="1655" y="241"/>
                  </a:cubicBezTo>
                  <a:cubicBezTo>
                    <a:pt x="1655" y="249"/>
                    <a:pt x="1655" y="249"/>
                    <a:pt x="1655" y="249"/>
                  </a:cubicBezTo>
                  <a:cubicBezTo>
                    <a:pt x="1654" y="249"/>
                    <a:pt x="1654" y="249"/>
                    <a:pt x="1654" y="249"/>
                  </a:cubicBezTo>
                  <a:cubicBezTo>
                    <a:pt x="1654" y="252"/>
                    <a:pt x="1654" y="252"/>
                    <a:pt x="1654" y="252"/>
                  </a:cubicBezTo>
                  <a:cubicBezTo>
                    <a:pt x="1649" y="252"/>
                    <a:pt x="1649" y="252"/>
                    <a:pt x="1649" y="252"/>
                  </a:cubicBezTo>
                  <a:cubicBezTo>
                    <a:pt x="1649" y="280"/>
                    <a:pt x="1649" y="280"/>
                    <a:pt x="1649" y="280"/>
                  </a:cubicBezTo>
                  <a:cubicBezTo>
                    <a:pt x="1640" y="280"/>
                    <a:pt x="1640" y="280"/>
                    <a:pt x="1640" y="280"/>
                  </a:cubicBezTo>
                  <a:cubicBezTo>
                    <a:pt x="1640" y="339"/>
                    <a:pt x="1640" y="339"/>
                    <a:pt x="1640" y="339"/>
                  </a:cubicBezTo>
                  <a:cubicBezTo>
                    <a:pt x="1634" y="339"/>
                    <a:pt x="1634" y="339"/>
                    <a:pt x="1634" y="339"/>
                  </a:cubicBezTo>
                  <a:cubicBezTo>
                    <a:pt x="1634" y="288"/>
                    <a:pt x="1634" y="288"/>
                    <a:pt x="1634" y="288"/>
                  </a:cubicBezTo>
                  <a:cubicBezTo>
                    <a:pt x="1618" y="288"/>
                    <a:pt x="1618" y="288"/>
                    <a:pt x="1618" y="288"/>
                  </a:cubicBezTo>
                  <a:cubicBezTo>
                    <a:pt x="1618" y="332"/>
                    <a:pt x="1618" y="332"/>
                    <a:pt x="1618" y="332"/>
                  </a:cubicBezTo>
                  <a:cubicBezTo>
                    <a:pt x="1616" y="332"/>
                    <a:pt x="1616" y="332"/>
                    <a:pt x="1616" y="332"/>
                  </a:cubicBezTo>
                  <a:cubicBezTo>
                    <a:pt x="1616" y="228"/>
                    <a:pt x="1616" y="228"/>
                    <a:pt x="1616" y="228"/>
                  </a:cubicBezTo>
                  <a:cubicBezTo>
                    <a:pt x="1612" y="228"/>
                    <a:pt x="1612" y="228"/>
                    <a:pt x="1612" y="228"/>
                  </a:cubicBezTo>
                  <a:cubicBezTo>
                    <a:pt x="1612" y="227"/>
                    <a:pt x="1612" y="226"/>
                    <a:pt x="1612" y="225"/>
                  </a:cubicBezTo>
                  <a:cubicBezTo>
                    <a:pt x="1612" y="221"/>
                    <a:pt x="1608" y="217"/>
                    <a:pt x="1602" y="217"/>
                  </a:cubicBezTo>
                  <a:cubicBezTo>
                    <a:pt x="1597" y="217"/>
                    <a:pt x="1592" y="221"/>
                    <a:pt x="1592" y="225"/>
                  </a:cubicBezTo>
                  <a:cubicBezTo>
                    <a:pt x="1592" y="226"/>
                    <a:pt x="1592" y="227"/>
                    <a:pt x="1593" y="228"/>
                  </a:cubicBezTo>
                  <a:cubicBezTo>
                    <a:pt x="1568" y="228"/>
                    <a:pt x="1568" y="228"/>
                    <a:pt x="1568" y="228"/>
                  </a:cubicBezTo>
                  <a:cubicBezTo>
                    <a:pt x="1568" y="269"/>
                    <a:pt x="1568" y="269"/>
                    <a:pt x="1568" y="269"/>
                  </a:cubicBezTo>
                  <a:cubicBezTo>
                    <a:pt x="1551" y="269"/>
                    <a:pt x="1551" y="269"/>
                    <a:pt x="1551" y="269"/>
                  </a:cubicBezTo>
                  <a:cubicBezTo>
                    <a:pt x="1551" y="339"/>
                    <a:pt x="1551" y="339"/>
                    <a:pt x="1551" y="339"/>
                  </a:cubicBezTo>
                  <a:cubicBezTo>
                    <a:pt x="1546" y="339"/>
                    <a:pt x="1546" y="339"/>
                    <a:pt x="1546" y="339"/>
                  </a:cubicBezTo>
                  <a:cubicBezTo>
                    <a:pt x="1546" y="304"/>
                    <a:pt x="1546" y="304"/>
                    <a:pt x="1546" y="304"/>
                  </a:cubicBezTo>
                  <a:cubicBezTo>
                    <a:pt x="1539" y="304"/>
                    <a:pt x="1539" y="304"/>
                    <a:pt x="1539" y="304"/>
                  </a:cubicBezTo>
                  <a:cubicBezTo>
                    <a:pt x="1539" y="214"/>
                    <a:pt x="1539" y="214"/>
                    <a:pt x="1539" y="214"/>
                  </a:cubicBezTo>
                  <a:cubicBezTo>
                    <a:pt x="1509" y="214"/>
                    <a:pt x="1509" y="214"/>
                    <a:pt x="1509" y="214"/>
                  </a:cubicBezTo>
                  <a:cubicBezTo>
                    <a:pt x="1509" y="209"/>
                    <a:pt x="1509" y="209"/>
                    <a:pt x="1509" y="209"/>
                  </a:cubicBezTo>
                  <a:cubicBezTo>
                    <a:pt x="1498" y="209"/>
                    <a:pt x="1498" y="209"/>
                    <a:pt x="1498" y="209"/>
                  </a:cubicBezTo>
                  <a:cubicBezTo>
                    <a:pt x="1498" y="304"/>
                    <a:pt x="1498" y="304"/>
                    <a:pt x="1498" y="304"/>
                  </a:cubicBezTo>
                  <a:cubicBezTo>
                    <a:pt x="1490" y="304"/>
                    <a:pt x="1490" y="304"/>
                    <a:pt x="1490" y="304"/>
                  </a:cubicBezTo>
                  <a:cubicBezTo>
                    <a:pt x="1490" y="257"/>
                    <a:pt x="1490" y="257"/>
                    <a:pt x="1490" y="257"/>
                  </a:cubicBezTo>
                  <a:cubicBezTo>
                    <a:pt x="1443" y="257"/>
                    <a:pt x="1443" y="257"/>
                    <a:pt x="1443" y="257"/>
                  </a:cubicBezTo>
                  <a:cubicBezTo>
                    <a:pt x="1443" y="275"/>
                    <a:pt x="1443" y="275"/>
                    <a:pt x="1443" y="275"/>
                  </a:cubicBezTo>
                  <a:cubicBezTo>
                    <a:pt x="1411" y="275"/>
                    <a:pt x="1411" y="275"/>
                    <a:pt x="1411" y="275"/>
                  </a:cubicBezTo>
                  <a:cubicBezTo>
                    <a:pt x="1411" y="293"/>
                    <a:pt x="1411" y="293"/>
                    <a:pt x="1411" y="293"/>
                  </a:cubicBezTo>
                  <a:cubicBezTo>
                    <a:pt x="1407" y="293"/>
                    <a:pt x="1407" y="293"/>
                    <a:pt x="1407" y="293"/>
                  </a:cubicBezTo>
                  <a:cubicBezTo>
                    <a:pt x="1407" y="241"/>
                    <a:pt x="1407" y="241"/>
                    <a:pt x="1407" y="241"/>
                  </a:cubicBezTo>
                  <a:cubicBezTo>
                    <a:pt x="1376" y="241"/>
                    <a:pt x="1376" y="241"/>
                    <a:pt x="1376" y="241"/>
                  </a:cubicBezTo>
                  <a:cubicBezTo>
                    <a:pt x="1376" y="255"/>
                    <a:pt x="1376" y="255"/>
                    <a:pt x="1376" y="255"/>
                  </a:cubicBezTo>
                  <a:cubicBezTo>
                    <a:pt x="1374" y="255"/>
                    <a:pt x="1374" y="255"/>
                    <a:pt x="1374" y="255"/>
                  </a:cubicBezTo>
                  <a:cubicBezTo>
                    <a:pt x="1374" y="316"/>
                    <a:pt x="1374" y="316"/>
                    <a:pt x="1374" y="316"/>
                  </a:cubicBezTo>
                  <a:cubicBezTo>
                    <a:pt x="1371" y="316"/>
                    <a:pt x="1371" y="316"/>
                    <a:pt x="1371" y="316"/>
                  </a:cubicBezTo>
                  <a:cubicBezTo>
                    <a:pt x="1371" y="289"/>
                    <a:pt x="1371" y="289"/>
                    <a:pt x="1371" y="289"/>
                  </a:cubicBezTo>
                  <a:cubicBezTo>
                    <a:pt x="1342" y="289"/>
                    <a:pt x="1342" y="289"/>
                    <a:pt x="1342" y="289"/>
                  </a:cubicBezTo>
                  <a:cubicBezTo>
                    <a:pt x="1342" y="152"/>
                    <a:pt x="1342" y="152"/>
                    <a:pt x="1342" y="152"/>
                  </a:cubicBezTo>
                  <a:cubicBezTo>
                    <a:pt x="1293" y="152"/>
                    <a:pt x="1293" y="152"/>
                    <a:pt x="1293" y="152"/>
                  </a:cubicBezTo>
                  <a:cubicBezTo>
                    <a:pt x="1293" y="292"/>
                    <a:pt x="1293" y="292"/>
                    <a:pt x="1293" y="292"/>
                  </a:cubicBezTo>
                  <a:cubicBezTo>
                    <a:pt x="1290" y="292"/>
                    <a:pt x="1290" y="292"/>
                    <a:pt x="1290" y="292"/>
                  </a:cubicBezTo>
                  <a:cubicBezTo>
                    <a:pt x="1290" y="318"/>
                    <a:pt x="1290" y="318"/>
                    <a:pt x="1290" y="318"/>
                  </a:cubicBezTo>
                  <a:cubicBezTo>
                    <a:pt x="1289" y="318"/>
                    <a:pt x="1289" y="318"/>
                    <a:pt x="1289" y="318"/>
                  </a:cubicBezTo>
                  <a:cubicBezTo>
                    <a:pt x="1289" y="318"/>
                    <a:pt x="1289" y="318"/>
                    <a:pt x="1289" y="318"/>
                  </a:cubicBezTo>
                  <a:cubicBezTo>
                    <a:pt x="1283" y="318"/>
                    <a:pt x="1283" y="318"/>
                    <a:pt x="1283" y="318"/>
                  </a:cubicBezTo>
                  <a:cubicBezTo>
                    <a:pt x="1283" y="293"/>
                    <a:pt x="1283" y="293"/>
                    <a:pt x="1283" y="293"/>
                  </a:cubicBezTo>
                  <a:cubicBezTo>
                    <a:pt x="1247" y="293"/>
                    <a:pt x="1247" y="293"/>
                    <a:pt x="1247" y="293"/>
                  </a:cubicBezTo>
                  <a:cubicBezTo>
                    <a:pt x="1247" y="307"/>
                    <a:pt x="1247" y="307"/>
                    <a:pt x="1247" y="307"/>
                  </a:cubicBezTo>
                  <a:cubicBezTo>
                    <a:pt x="1243" y="307"/>
                    <a:pt x="1243" y="307"/>
                    <a:pt x="1243" y="307"/>
                  </a:cubicBezTo>
                  <a:cubicBezTo>
                    <a:pt x="1243" y="353"/>
                    <a:pt x="1243" y="353"/>
                    <a:pt x="1243" y="353"/>
                  </a:cubicBezTo>
                  <a:cubicBezTo>
                    <a:pt x="1238" y="353"/>
                    <a:pt x="1238" y="353"/>
                    <a:pt x="1238" y="353"/>
                  </a:cubicBezTo>
                  <a:cubicBezTo>
                    <a:pt x="1238" y="272"/>
                    <a:pt x="1238" y="272"/>
                    <a:pt x="1238" y="272"/>
                  </a:cubicBezTo>
                  <a:cubicBezTo>
                    <a:pt x="1232" y="272"/>
                    <a:pt x="1232" y="272"/>
                    <a:pt x="1232" y="272"/>
                  </a:cubicBezTo>
                  <a:cubicBezTo>
                    <a:pt x="1234" y="268"/>
                    <a:pt x="1235" y="261"/>
                    <a:pt x="1235" y="258"/>
                  </a:cubicBezTo>
                  <a:cubicBezTo>
                    <a:pt x="1235" y="254"/>
                    <a:pt x="1233" y="251"/>
                    <a:pt x="1231" y="249"/>
                  </a:cubicBezTo>
                  <a:cubicBezTo>
                    <a:pt x="1228" y="220"/>
                    <a:pt x="1228" y="220"/>
                    <a:pt x="1228" y="220"/>
                  </a:cubicBezTo>
                  <a:cubicBezTo>
                    <a:pt x="1228" y="210"/>
                    <a:pt x="1228" y="210"/>
                    <a:pt x="1228" y="210"/>
                  </a:cubicBezTo>
                  <a:cubicBezTo>
                    <a:pt x="1227" y="210"/>
                    <a:pt x="1227" y="210"/>
                    <a:pt x="1227" y="210"/>
                  </a:cubicBezTo>
                  <a:cubicBezTo>
                    <a:pt x="1227" y="220"/>
                    <a:pt x="1227" y="220"/>
                    <a:pt x="1227" y="220"/>
                  </a:cubicBezTo>
                  <a:cubicBezTo>
                    <a:pt x="1224" y="249"/>
                    <a:pt x="1224" y="249"/>
                    <a:pt x="1224" y="249"/>
                  </a:cubicBezTo>
                  <a:cubicBezTo>
                    <a:pt x="1222" y="251"/>
                    <a:pt x="1220" y="254"/>
                    <a:pt x="1220" y="258"/>
                  </a:cubicBezTo>
                  <a:cubicBezTo>
                    <a:pt x="1220" y="261"/>
                    <a:pt x="1221" y="268"/>
                    <a:pt x="1223" y="272"/>
                  </a:cubicBezTo>
                  <a:cubicBezTo>
                    <a:pt x="1215" y="272"/>
                    <a:pt x="1215" y="272"/>
                    <a:pt x="1215" y="272"/>
                  </a:cubicBezTo>
                  <a:cubicBezTo>
                    <a:pt x="1215" y="279"/>
                    <a:pt x="1215" y="279"/>
                    <a:pt x="1215" y="279"/>
                  </a:cubicBezTo>
                  <a:cubicBezTo>
                    <a:pt x="1204" y="279"/>
                    <a:pt x="1204" y="279"/>
                    <a:pt x="1204" y="279"/>
                  </a:cubicBezTo>
                  <a:cubicBezTo>
                    <a:pt x="1204" y="315"/>
                    <a:pt x="1204" y="315"/>
                    <a:pt x="1204" y="315"/>
                  </a:cubicBezTo>
                  <a:cubicBezTo>
                    <a:pt x="1202" y="315"/>
                    <a:pt x="1202" y="315"/>
                    <a:pt x="1202" y="315"/>
                  </a:cubicBezTo>
                  <a:cubicBezTo>
                    <a:pt x="1202" y="303"/>
                    <a:pt x="1202" y="303"/>
                    <a:pt x="1202" y="303"/>
                  </a:cubicBezTo>
                  <a:cubicBezTo>
                    <a:pt x="1179" y="303"/>
                    <a:pt x="1179" y="303"/>
                    <a:pt x="1179" y="303"/>
                  </a:cubicBezTo>
                  <a:cubicBezTo>
                    <a:pt x="1179" y="292"/>
                    <a:pt x="1179" y="292"/>
                    <a:pt x="1179" y="292"/>
                  </a:cubicBezTo>
                  <a:cubicBezTo>
                    <a:pt x="1170" y="292"/>
                    <a:pt x="1170" y="292"/>
                    <a:pt x="1170" y="292"/>
                  </a:cubicBezTo>
                  <a:cubicBezTo>
                    <a:pt x="1170" y="319"/>
                    <a:pt x="1170" y="319"/>
                    <a:pt x="1170" y="319"/>
                  </a:cubicBezTo>
                  <a:cubicBezTo>
                    <a:pt x="1170" y="324"/>
                    <a:pt x="1170" y="324"/>
                    <a:pt x="1170" y="324"/>
                  </a:cubicBezTo>
                  <a:cubicBezTo>
                    <a:pt x="1165" y="324"/>
                    <a:pt x="1165" y="324"/>
                    <a:pt x="1165" y="324"/>
                  </a:cubicBezTo>
                  <a:cubicBezTo>
                    <a:pt x="1165" y="310"/>
                    <a:pt x="1165" y="310"/>
                    <a:pt x="1165" y="310"/>
                  </a:cubicBezTo>
                  <a:cubicBezTo>
                    <a:pt x="1163" y="310"/>
                    <a:pt x="1163" y="310"/>
                    <a:pt x="1163" y="310"/>
                  </a:cubicBezTo>
                  <a:cubicBezTo>
                    <a:pt x="1163" y="258"/>
                    <a:pt x="1163" y="258"/>
                    <a:pt x="1163" y="258"/>
                  </a:cubicBezTo>
                  <a:cubicBezTo>
                    <a:pt x="1167" y="253"/>
                    <a:pt x="1169" y="250"/>
                    <a:pt x="1169" y="242"/>
                  </a:cubicBezTo>
                  <a:cubicBezTo>
                    <a:pt x="1169" y="232"/>
                    <a:pt x="1166" y="228"/>
                    <a:pt x="1159" y="222"/>
                  </a:cubicBezTo>
                  <a:cubicBezTo>
                    <a:pt x="1161" y="220"/>
                    <a:pt x="1162" y="218"/>
                    <a:pt x="1162" y="217"/>
                  </a:cubicBezTo>
                  <a:cubicBezTo>
                    <a:pt x="1162" y="214"/>
                    <a:pt x="1158" y="212"/>
                    <a:pt x="1152" y="211"/>
                  </a:cubicBezTo>
                  <a:cubicBezTo>
                    <a:pt x="1145" y="191"/>
                    <a:pt x="1145" y="191"/>
                    <a:pt x="1145" y="191"/>
                  </a:cubicBezTo>
                  <a:cubicBezTo>
                    <a:pt x="1145" y="184"/>
                    <a:pt x="1145" y="184"/>
                    <a:pt x="1145" y="184"/>
                  </a:cubicBezTo>
                  <a:cubicBezTo>
                    <a:pt x="1143" y="184"/>
                    <a:pt x="1143" y="184"/>
                    <a:pt x="1143" y="184"/>
                  </a:cubicBezTo>
                  <a:cubicBezTo>
                    <a:pt x="1143" y="191"/>
                    <a:pt x="1143" y="191"/>
                    <a:pt x="1143" y="191"/>
                  </a:cubicBezTo>
                  <a:cubicBezTo>
                    <a:pt x="1136" y="211"/>
                    <a:pt x="1136" y="211"/>
                    <a:pt x="1136" y="211"/>
                  </a:cubicBezTo>
                  <a:cubicBezTo>
                    <a:pt x="1136" y="211"/>
                    <a:pt x="1135" y="211"/>
                    <a:pt x="1134" y="211"/>
                  </a:cubicBezTo>
                  <a:cubicBezTo>
                    <a:pt x="1133" y="210"/>
                    <a:pt x="1132" y="208"/>
                    <a:pt x="1130" y="207"/>
                  </a:cubicBezTo>
                  <a:cubicBezTo>
                    <a:pt x="1131" y="206"/>
                    <a:pt x="1131" y="205"/>
                    <a:pt x="1131" y="204"/>
                  </a:cubicBezTo>
                  <a:cubicBezTo>
                    <a:pt x="1131" y="204"/>
                    <a:pt x="1131" y="203"/>
                    <a:pt x="1130" y="203"/>
                  </a:cubicBezTo>
                  <a:cubicBezTo>
                    <a:pt x="1130" y="203"/>
                    <a:pt x="1130" y="202"/>
                    <a:pt x="1130" y="202"/>
                  </a:cubicBezTo>
                  <a:cubicBezTo>
                    <a:pt x="1130" y="201"/>
                    <a:pt x="1129" y="200"/>
                    <a:pt x="1127" y="200"/>
                  </a:cubicBezTo>
                  <a:cubicBezTo>
                    <a:pt x="1121" y="148"/>
                    <a:pt x="1121" y="148"/>
                    <a:pt x="1121" y="148"/>
                  </a:cubicBezTo>
                  <a:cubicBezTo>
                    <a:pt x="1121" y="143"/>
                    <a:pt x="1121" y="143"/>
                    <a:pt x="1121" y="143"/>
                  </a:cubicBezTo>
                  <a:cubicBezTo>
                    <a:pt x="1120" y="143"/>
                    <a:pt x="1120" y="143"/>
                    <a:pt x="1120" y="143"/>
                  </a:cubicBezTo>
                  <a:cubicBezTo>
                    <a:pt x="1120" y="148"/>
                    <a:pt x="1120" y="148"/>
                    <a:pt x="1120" y="148"/>
                  </a:cubicBezTo>
                  <a:cubicBezTo>
                    <a:pt x="1114" y="200"/>
                    <a:pt x="1114" y="200"/>
                    <a:pt x="1114" y="200"/>
                  </a:cubicBezTo>
                  <a:cubicBezTo>
                    <a:pt x="1112" y="200"/>
                    <a:pt x="1111" y="201"/>
                    <a:pt x="1111" y="202"/>
                  </a:cubicBezTo>
                  <a:cubicBezTo>
                    <a:pt x="1111" y="202"/>
                    <a:pt x="1111" y="203"/>
                    <a:pt x="1111" y="203"/>
                  </a:cubicBezTo>
                  <a:cubicBezTo>
                    <a:pt x="1110" y="203"/>
                    <a:pt x="1109" y="204"/>
                    <a:pt x="1109" y="204"/>
                  </a:cubicBezTo>
                  <a:cubicBezTo>
                    <a:pt x="1109" y="205"/>
                    <a:pt x="1110" y="206"/>
                    <a:pt x="1111" y="207"/>
                  </a:cubicBezTo>
                  <a:cubicBezTo>
                    <a:pt x="1107" y="210"/>
                    <a:pt x="1104" y="215"/>
                    <a:pt x="1104" y="221"/>
                  </a:cubicBezTo>
                  <a:cubicBezTo>
                    <a:pt x="1104" y="221"/>
                    <a:pt x="1104" y="222"/>
                    <a:pt x="1104" y="223"/>
                  </a:cubicBezTo>
                  <a:cubicBezTo>
                    <a:pt x="1102" y="223"/>
                    <a:pt x="1102" y="223"/>
                    <a:pt x="1102" y="223"/>
                  </a:cubicBezTo>
                  <a:cubicBezTo>
                    <a:pt x="1102" y="332"/>
                    <a:pt x="1102" y="332"/>
                    <a:pt x="1102" y="332"/>
                  </a:cubicBezTo>
                  <a:cubicBezTo>
                    <a:pt x="1097" y="332"/>
                    <a:pt x="1097" y="332"/>
                    <a:pt x="1097" y="332"/>
                  </a:cubicBezTo>
                  <a:cubicBezTo>
                    <a:pt x="1097" y="258"/>
                    <a:pt x="1097" y="258"/>
                    <a:pt x="1097" y="258"/>
                  </a:cubicBezTo>
                  <a:cubicBezTo>
                    <a:pt x="1087" y="258"/>
                    <a:pt x="1087" y="258"/>
                    <a:pt x="1087" y="258"/>
                  </a:cubicBezTo>
                  <a:cubicBezTo>
                    <a:pt x="1087" y="241"/>
                    <a:pt x="1087" y="241"/>
                    <a:pt x="1087" y="241"/>
                  </a:cubicBezTo>
                  <a:cubicBezTo>
                    <a:pt x="1085" y="241"/>
                    <a:pt x="1085" y="241"/>
                    <a:pt x="1085" y="241"/>
                  </a:cubicBezTo>
                  <a:cubicBezTo>
                    <a:pt x="1085" y="174"/>
                    <a:pt x="1085" y="174"/>
                    <a:pt x="1085" y="174"/>
                  </a:cubicBezTo>
                  <a:cubicBezTo>
                    <a:pt x="1047" y="174"/>
                    <a:pt x="1047" y="174"/>
                    <a:pt x="1047" y="174"/>
                  </a:cubicBezTo>
                  <a:cubicBezTo>
                    <a:pt x="1047" y="308"/>
                    <a:pt x="1047" y="308"/>
                    <a:pt x="1047" y="308"/>
                  </a:cubicBezTo>
                  <a:cubicBezTo>
                    <a:pt x="1041" y="308"/>
                    <a:pt x="1041" y="308"/>
                    <a:pt x="1041" y="308"/>
                  </a:cubicBezTo>
                  <a:cubicBezTo>
                    <a:pt x="1041" y="224"/>
                    <a:pt x="1041" y="224"/>
                    <a:pt x="1041" y="224"/>
                  </a:cubicBezTo>
                  <a:cubicBezTo>
                    <a:pt x="1004" y="224"/>
                    <a:pt x="1004" y="224"/>
                    <a:pt x="1004" y="224"/>
                  </a:cubicBezTo>
                  <a:cubicBezTo>
                    <a:pt x="1004" y="282"/>
                    <a:pt x="1004" y="282"/>
                    <a:pt x="1004" y="282"/>
                  </a:cubicBezTo>
                  <a:cubicBezTo>
                    <a:pt x="973" y="282"/>
                    <a:pt x="973" y="282"/>
                    <a:pt x="973" y="282"/>
                  </a:cubicBezTo>
                  <a:cubicBezTo>
                    <a:pt x="973" y="330"/>
                    <a:pt x="973" y="330"/>
                    <a:pt x="973" y="330"/>
                  </a:cubicBezTo>
                  <a:cubicBezTo>
                    <a:pt x="969" y="330"/>
                    <a:pt x="969" y="330"/>
                    <a:pt x="969" y="330"/>
                  </a:cubicBezTo>
                  <a:cubicBezTo>
                    <a:pt x="969" y="317"/>
                    <a:pt x="969" y="317"/>
                    <a:pt x="969" y="317"/>
                  </a:cubicBezTo>
                  <a:cubicBezTo>
                    <a:pt x="962" y="317"/>
                    <a:pt x="962" y="317"/>
                    <a:pt x="962" y="317"/>
                  </a:cubicBezTo>
                  <a:cubicBezTo>
                    <a:pt x="962" y="70"/>
                    <a:pt x="962" y="70"/>
                    <a:pt x="962" y="70"/>
                  </a:cubicBezTo>
                  <a:cubicBezTo>
                    <a:pt x="907" y="70"/>
                    <a:pt x="907" y="70"/>
                    <a:pt x="907" y="70"/>
                  </a:cubicBezTo>
                  <a:cubicBezTo>
                    <a:pt x="907" y="295"/>
                    <a:pt x="907" y="295"/>
                    <a:pt x="907" y="295"/>
                  </a:cubicBezTo>
                  <a:cubicBezTo>
                    <a:pt x="897" y="295"/>
                    <a:pt x="897" y="295"/>
                    <a:pt x="897" y="295"/>
                  </a:cubicBezTo>
                  <a:cubicBezTo>
                    <a:pt x="897" y="32"/>
                    <a:pt x="897" y="32"/>
                    <a:pt x="897" y="32"/>
                  </a:cubicBezTo>
                  <a:cubicBezTo>
                    <a:pt x="884" y="32"/>
                    <a:pt x="884" y="32"/>
                    <a:pt x="884" y="32"/>
                  </a:cubicBezTo>
                  <a:cubicBezTo>
                    <a:pt x="884" y="4"/>
                    <a:pt x="884" y="4"/>
                    <a:pt x="884" y="4"/>
                  </a:cubicBezTo>
                  <a:cubicBezTo>
                    <a:pt x="848" y="4"/>
                    <a:pt x="848" y="4"/>
                    <a:pt x="848" y="4"/>
                  </a:cubicBezTo>
                  <a:cubicBezTo>
                    <a:pt x="848" y="295"/>
                    <a:pt x="848" y="295"/>
                    <a:pt x="848" y="295"/>
                  </a:cubicBezTo>
                  <a:cubicBezTo>
                    <a:pt x="841" y="295"/>
                    <a:pt x="841" y="295"/>
                    <a:pt x="841" y="295"/>
                  </a:cubicBezTo>
                  <a:cubicBezTo>
                    <a:pt x="841" y="329"/>
                    <a:pt x="841" y="329"/>
                    <a:pt x="841" y="329"/>
                  </a:cubicBezTo>
                  <a:cubicBezTo>
                    <a:pt x="837" y="329"/>
                    <a:pt x="837" y="329"/>
                    <a:pt x="837" y="329"/>
                  </a:cubicBezTo>
                  <a:cubicBezTo>
                    <a:pt x="837" y="227"/>
                    <a:pt x="837" y="227"/>
                    <a:pt x="837" y="227"/>
                  </a:cubicBezTo>
                  <a:cubicBezTo>
                    <a:pt x="821" y="227"/>
                    <a:pt x="821" y="227"/>
                    <a:pt x="821" y="227"/>
                  </a:cubicBezTo>
                  <a:cubicBezTo>
                    <a:pt x="821" y="207"/>
                    <a:pt x="821" y="207"/>
                    <a:pt x="821" y="207"/>
                  </a:cubicBezTo>
                  <a:cubicBezTo>
                    <a:pt x="820" y="207"/>
                    <a:pt x="820" y="207"/>
                    <a:pt x="820" y="207"/>
                  </a:cubicBezTo>
                  <a:cubicBezTo>
                    <a:pt x="820" y="209"/>
                    <a:pt x="820" y="209"/>
                    <a:pt x="820" y="209"/>
                  </a:cubicBezTo>
                  <a:cubicBezTo>
                    <a:pt x="768" y="209"/>
                    <a:pt x="768" y="209"/>
                    <a:pt x="768" y="209"/>
                  </a:cubicBezTo>
                  <a:cubicBezTo>
                    <a:pt x="768" y="224"/>
                    <a:pt x="768" y="224"/>
                    <a:pt x="768" y="224"/>
                  </a:cubicBezTo>
                  <a:cubicBezTo>
                    <a:pt x="755" y="224"/>
                    <a:pt x="755" y="224"/>
                    <a:pt x="755" y="224"/>
                  </a:cubicBezTo>
                  <a:cubicBezTo>
                    <a:pt x="755" y="277"/>
                    <a:pt x="755" y="277"/>
                    <a:pt x="755" y="277"/>
                  </a:cubicBezTo>
                  <a:cubicBezTo>
                    <a:pt x="744" y="277"/>
                    <a:pt x="744" y="277"/>
                    <a:pt x="744" y="277"/>
                  </a:cubicBezTo>
                  <a:cubicBezTo>
                    <a:pt x="744" y="247"/>
                    <a:pt x="744" y="247"/>
                    <a:pt x="744" y="247"/>
                  </a:cubicBezTo>
                  <a:cubicBezTo>
                    <a:pt x="726" y="247"/>
                    <a:pt x="726" y="247"/>
                    <a:pt x="726" y="247"/>
                  </a:cubicBezTo>
                  <a:cubicBezTo>
                    <a:pt x="726" y="259"/>
                    <a:pt x="726" y="259"/>
                    <a:pt x="726" y="259"/>
                  </a:cubicBezTo>
                  <a:cubicBezTo>
                    <a:pt x="700" y="259"/>
                    <a:pt x="700" y="259"/>
                    <a:pt x="700" y="259"/>
                  </a:cubicBezTo>
                  <a:cubicBezTo>
                    <a:pt x="700" y="224"/>
                    <a:pt x="700" y="224"/>
                    <a:pt x="700" y="224"/>
                  </a:cubicBezTo>
                  <a:cubicBezTo>
                    <a:pt x="693" y="224"/>
                    <a:pt x="693" y="224"/>
                    <a:pt x="693" y="224"/>
                  </a:cubicBezTo>
                  <a:cubicBezTo>
                    <a:pt x="693" y="182"/>
                    <a:pt x="693" y="182"/>
                    <a:pt x="693" y="182"/>
                  </a:cubicBezTo>
                  <a:cubicBezTo>
                    <a:pt x="670" y="182"/>
                    <a:pt x="670" y="182"/>
                    <a:pt x="670" y="182"/>
                  </a:cubicBezTo>
                  <a:cubicBezTo>
                    <a:pt x="670" y="129"/>
                    <a:pt x="670" y="129"/>
                    <a:pt x="670" y="129"/>
                  </a:cubicBezTo>
                  <a:cubicBezTo>
                    <a:pt x="664" y="129"/>
                    <a:pt x="664" y="129"/>
                    <a:pt x="664" y="129"/>
                  </a:cubicBezTo>
                  <a:cubicBezTo>
                    <a:pt x="664" y="123"/>
                    <a:pt x="664" y="123"/>
                    <a:pt x="664" y="123"/>
                  </a:cubicBezTo>
                  <a:cubicBezTo>
                    <a:pt x="663" y="123"/>
                    <a:pt x="663" y="123"/>
                    <a:pt x="663" y="123"/>
                  </a:cubicBezTo>
                  <a:cubicBezTo>
                    <a:pt x="663" y="108"/>
                    <a:pt x="663" y="108"/>
                    <a:pt x="663" y="108"/>
                  </a:cubicBezTo>
                  <a:cubicBezTo>
                    <a:pt x="662" y="108"/>
                    <a:pt x="662" y="108"/>
                    <a:pt x="662" y="108"/>
                  </a:cubicBezTo>
                  <a:cubicBezTo>
                    <a:pt x="662" y="123"/>
                    <a:pt x="662" y="123"/>
                    <a:pt x="662" y="123"/>
                  </a:cubicBezTo>
                  <a:cubicBezTo>
                    <a:pt x="661" y="123"/>
                    <a:pt x="661" y="123"/>
                    <a:pt x="661" y="123"/>
                  </a:cubicBezTo>
                  <a:cubicBezTo>
                    <a:pt x="661" y="129"/>
                    <a:pt x="661" y="129"/>
                    <a:pt x="661" y="129"/>
                  </a:cubicBezTo>
                  <a:cubicBezTo>
                    <a:pt x="656" y="129"/>
                    <a:pt x="656" y="129"/>
                    <a:pt x="656" y="129"/>
                  </a:cubicBezTo>
                  <a:cubicBezTo>
                    <a:pt x="656" y="182"/>
                    <a:pt x="656" y="182"/>
                    <a:pt x="656" y="182"/>
                  </a:cubicBezTo>
                  <a:cubicBezTo>
                    <a:pt x="645" y="182"/>
                    <a:pt x="645" y="182"/>
                    <a:pt x="645" y="182"/>
                  </a:cubicBezTo>
                  <a:cubicBezTo>
                    <a:pt x="645" y="293"/>
                    <a:pt x="645" y="293"/>
                    <a:pt x="645" y="293"/>
                  </a:cubicBezTo>
                  <a:cubicBezTo>
                    <a:pt x="638" y="293"/>
                    <a:pt x="638" y="293"/>
                    <a:pt x="638" y="293"/>
                  </a:cubicBezTo>
                  <a:cubicBezTo>
                    <a:pt x="638" y="197"/>
                    <a:pt x="638" y="197"/>
                    <a:pt x="638" y="197"/>
                  </a:cubicBezTo>
                  <a:cubicBezTo>
                    <a:pt x="620" y="197"/>
                    <a:pt x="620" y="197"/>
                    <a:pt x="620" y="197"/>
                  </a:cubicBezTo>
                  <a:cubicBezTo>
                    <a:pt x="620" y="280"/>
                    <a:pt x="620" y="280"/>
                    <a:pt x="620" y="280"/>
                  </a:cubicBezTo>
                  <a:cubicBezTo>
                    <a:pt x="617" y="280"/>
                    <a:pt x="617" y="280"/>
                    <a:pt x="617" y="280"/>
                  </a:cubicBezTo>
                  <a:cubicBezTo>
                    <a:pt x="617" y="82"/>
                    <a:pt x="617" y="82"/>
                    <a:pt x="617" y="82"/>
                  </a:cubicBezTo>
                  <a:cubicBezTo>
                    <a:pt x="612" y="82"/>
                    <a:pt x="612" y="82"/>
                    <a:pt x="612" y="82"/>
                  </a:cubicBezTo>
                  <a:cubicBezTo>
                    <a:pt x="613" y="81"/>
                    <a:pt x="613" y="79"/>
                    <a:pt x="613" y="77"/>
                  </a:cubicBezTo>
                  <a:cubicBezTo>
                    <a:pt x="613" y="69"/>
                    <a:pt x="608" y="63"/>
                    <a:pt x="601" y="63"/>
                  </a:cubicBezTo>
                  <a:cubicBezTo>
                    <a:pt x="595" y="63"/>
                    <a:pt x="589" y="69"/>
                    <a:pt x="589" y="77"/>
                  </a:cubicBezTo>
                  <a:cubicBezTo>
                    <a:pt x="589" y="79"/>
                    <a:pt x="590" y="81"/>
                    <a:pt x="590" y="82"/>
                  </a:cubicBezTo>
                  <a:cubicBezTo>
                    <a:pt x="562" y="82"/>
                    <a:pt x="562" y="82"/>
                    <a:pt x="562" y="82"/>
                  </a:cubicBezTo>
                  <a:cubicBezTo>
                    <a:pt x="562" y="160"/>
                    <a:pt x="562" y="160"/>
                    <a:pt x="562" y="160"/>
                  </a:cubicBezTo>
                  <a:cubicBezTo>
                    <a:pt x="542" y="160"/>
                    <a:pt x="542" y="160"/>
                    <a:pt x="542" y="160"/>
                  </a:cubicBezTo>
                  <a:cubicBezTo>
                    <a:pt x="542" y="293"/>
                    <a:pt x="542" y="293"/>
                    <a:pt x="542" y="293"/>
                  </a:cubicBezTo>
                  <a:cubicBezTo>
                    <a:pt x="536" y="293"/>
                    <a:pt x="536" y="293"/>
                    <a:pt x="536" y="293"/>
                  </a:cubicBezTo>
                  <a:cubicBezTo>
                    <a:pt x="536" y="228"/>
                    <a:pt x="536" y="228"/>
                    <a:pt x="536" y="228"/>
                  </a:cubicBezTo>
                  <a:cubicBezTo>
                    <a:pt x="528" y="228"/>
                    <a:pt x="528" y="228"/>
                    <a:pt x="528" y="228"/>
                  </a:cubicBezTo>
                  <a:cubicBezTo>
                    <a:pt x="528" y="57"/>
                    <a:pt x="528" y="57"/>
                    <a:pt x="528" y="57"/>
                  </a:cubicBezTo>
                  <a:cubicBezTo>
                    <a:pt x="493" y="57"/>
                    <a:pt x="493" y="57"/>
                    <a:pt x="493" y="57"/>
                  </a:cubicBezTo>
                  <a:cubicBezTo>
                    <a:pt x="493" y="46"/>
                    <a:pt x="493" y="46"/>
                    <a:pt x="493" y="46"/>
                  </a:cubicBezTo>
                  <a:cubicBezTo>
                    <a:pt x="480" y="46"/>
                    <a:pt x="480" y="46"/>
                    <a:pt x="480" y="46"/>
                  </a:cubicBezTo>
                  <a:cubicBezTo>
                    <a:pt x="480" y="228"/>
                    <a:pt x="480" y="228"/>
                    <a:pt x="480" y="228"/>
                  </a:cubicBezTo>
                  <a:cubicBezTo>
                    <a:pt x="471" y="228"/>
                    <a:pt x="471" y="228"/>
                    <a:pt x="471" y="228"/>
                  </a:cubicBezTo>
                  <a:cubicBezTo>
                    <a:pt x="471" y="139"/>
                    <a:pt x="471" y="139"/>
                    <a:pt x="471" y="139"/>
                  </a:cubicBezTo>
                  <a:cubicBezTo>
                    <a:pt x="416" y="139"/>
                    <a:pt x="416" y="139"/>
                    <a:pt x="416" y="139"/>
                  </a:cubicBezTo>
                  <a:cubicBezTo>
                    <a:pt x="416" y="266"/>
                    <a:pt x="416" y="266"/>
                    <a:pt x="416" y="266"/>
                  </a:cubicBezTo>
                  <a:cubicBezTo>
                    <a:pt x="409" y="266"/>
                    <a:pt x="409" y="266"/>
                    <a:pt x="409" y="266"/>
                  </a:cubicBezTo>
                  <a:cubicBezTo>
                    <a:pt x="409" y="288"/>
                    <a:pt x="409" y="288"/>
                    <a:pt x="409" y="288"/>
                  </a:cubicBezTo>
                  <a:cubicBezTo>
                    <a:pt x="405" y="288"/>
                    <a:pt x="405" y="288"/>
                    <a:pt x="405" y="288"/>
                  </a:cubicBezTo>
                  <a:cubicBezTo>
                    <a:pt x="405" y="206"/>
                    <a:pt x="405" y="206"/>
                    <a:pt x="405" y="206"/>
                  </a:cubicBezTo>
                  <a:cubicBezTo>
                    <a:pt x="374" y="206"/>
                    <a:pt x="374" y="206"/>
                    <a:pt x="374" y="206"/>
                  </a:cubicBezTo>
                  <a:cubicBezTo>
                    <a:pt x="374" y="108"/>
                    <a:pt x="374" y="108"/>
                    <a:pt x="374" y="108"/>
                  </a:cubicBezTo>
                  <a:cubicBezTo>
                    <a:pt x="338" y="108"/>
                    <a:pt x="338" y="108"/>
                    <a:pt x="338" y="108"/>
                  </a:cubicBezTo>
                  <a:cubicBezTo>
                    <a:pt x="338" y="250"/>
                    <a:pt x="338" y="250"/>
                    <a:pt x="338" y="250"/>
                  </a:cubicBezTo>
                  <a:cubicBezTo>
                    <a:pt x="332" y="250"/>
                    <a:pt x="332" y="250"/>
                    <a:pt x="332" y="250"/>
                  </a:cubicBezTo>
                  <a:cubicBezTo>
                    <a:pt x="332" y="198"/>
                    <a:pt x="332" y="198"/>
                    <a:pt x="332" y="198"/>
                  </a:cubicBezTo>
                  <a:cubicBezTo>
                    <a:pt x="297" y="198"/>
                    <a:pt x="297" y="198"/>
                    <a:pt x="297" y="198"/>
                  </a:cubicBezTo>
                  <a:cubicBezTo>
                    <a:pt x="297" y="137"/>
                    <a:pt x="297" y="137"/>
                    <a:pt x="297" y="137"/>
                  </a:cubicBezTo>
                  <a:cubicBezTo>
                    <a:pt x="293" y="137"/>
                    <a:pt x="293" y="137"/>
                    <a:pt x="293" y="137"/>
                  </a:cubicBezTo>
                  <a:cubicBezTo>
                    <a:pt x="293" y="165"/>
                    <a:pt x="293" y="165"/>
                    <a:pt x="293" y="165"/>
                  </a:cubicBezTo>
                  <a:cubicBezTo>
                    <a:pt x="283" y="165"/>
                    <a:pt x="283" y="165"/>
                    <a:pt x="283" y="165"/>
                  </a:cubicBezTo>
                  <a:cubicBezTo>
                    <a:pt x="283" y="278"/>
                    <a:pt x="283" y="278"/>
                    <a:pt x="283" y="278"/>
                  </a:cubicBezTo>
                  <a:cubicBezTo>
                    <a:pt x="283" y="283"/>
                    <a:pt x="282" y="287"/>
                    <a:pt x="282" y="290"/>
                  </a:cubicBezTo>
                  <a:cubicBezTo>
                    <a:pt x="278" y="290"/>
                    <a:pt x="278" y="290"/>
                    <a:pt x="278" y="290"/>
                  </a:cubicBezTo>
                  <a:cubicBezTo>
                    <a:pt x="278" y="157"/>
                    <a:pt x="278" y="157"/>
                    <a:pt x="278" y="157"/>
                  </a:cubicBezTo>
                  <a:cubicBezTo>
                    <a:pt x="243" y="157"/>
                    <a:pt x="243" y="157"/>
                    <a:pt x="243" y="157"/>
                  </a:cubicBezTo>
                  <a:cubicBezTo>
                    <a:pt x="243" y="204"/>
                    <a:pt x="243" y="204"/>
                    <a:pt x="243" y="204"/>
                  </a:cubicBezTo>
                  <a:cubicBezTo>
                    <a:pt x="238" y="204"/>
                    <a:pt x="238" y="204"/>
                    <a:pt x="238" y="204"/>
                  </a:cubicBezTo>
                  <a:cubicBezTo>
                    <a:pt x="238" y="254"/>
                    <a:pt x="238" y="254"/>
                    <a:pt x="238" y="254"/>
                  </a:cubicBezTo>
                  <a:cubicBezTo>
                    <a:pt x="216" y="254"/>
                    <a:pt x="216" y="254"/>
                    <a:pt x="216" y="254"/>
                  </a:cubicBezTo>
                  <a:cubicBezTo>
                    <a:pt x="216" y="277"/>
                    <a:pt x="216" y="277"/>
                    <a:pt x="216" y="277"/>
                  </a:cubicBezTo>
                  <a:cubicBezTo>
                    <a:pt x="211" y="277"/>
                    <a:pt x="211" y="277"/>
                    <a:pt x="211" y="277"/>
                  </a:cubicBezTo>
                  <a:cubicBezTo>
                    <a:pt x="211" y="269"/>
                    <a:pt x="211" y="269"/>
                    <a:pt x="211" y="269"/>
                  </a:cubicBezTo>
                  <a:cubicBezTo>
                    <a:pt x="211" y="222"/>
                    <a:pt x="211" y="222"/>
                    <a:pt x="211" y="222"/>
                  </a:cubicBezTo>
                  <a:cubicBezTo>
                    <a:pt x="203" y="222"/>
                    <a:pt x="203" y="222"/>
                    <a:pt x="203" y="222"/>
                  </a:cubicBezTo>
                  <a:cubicBezTo>
                    <a:pt x="203" y="269"/>
                    <a:pt x="203" y="269"/>
                    <a:pt x="203" y="269"/>
                  </a:cubicBezTo>
                  <a:cubicBezTo>
                    <a:pt x="203" y="289"/>
                    <a:pt x="203" y="289"/>
                    <a:pt x="203" y="289"/>
                  </a:cubicBezTo>
                  <a:cubicBezTo>
                    <a:pt x="196" y="289"/>
                    <a:pt x="196" y="289"/>
                    <a:pt x="196" y="289"/>
                  </a:cubicBezTo>
                  <a:cubicBezTo>
                    <a:pt x="196" y="308"/>
                    <a:pt x="196" y="308"/>
                    <a:pt x="196" y="308"/>
                  </a:cubicBezTo>
                  <a:cubicBezTo>
                    <a:pt x="190" y="308"/>
                    <a:pt x="190" y="308"/>
                    <a:pt x="190" y="308"/>
                  </a:cubicBezTo>
                  <a:cubicBezTo>
                    <a:pt x="190" y="309"/>
                    <a:pt x="190" y="309"/>
                    <a:pt x="190" y="309"/>
                  </a:cubicBezTo>
                  <a:cubicBezTo>
                    <a:pt x="189" y="309"/>
                    <a:pt x="189" y="309"/>
                    <a:pt x="189" y="309"/>
                  </a:cubicBezTo>
                  <a:cubicBezTo>
                    <a:pt x="189" y="328"/>
                    <a:pt x="189" y="328"/>
                    <a:pt x="189" y="328"/>
                  </a:cubicBezTo>
                  <a:cubicBezTo>
                    <a:pt x="178" y="328"/>
                    <a:pt x="178" y="328"/>
                    <a:pt x="178" y="328"/>
                  </a:cubicBezTo>
                  <a:cubicBezTo>
                    <a:pt x="178" y="167"/>
                    <a:pt x="178" y="167"/>
                    <a:pt x="178" y="167"/>
                  </a:cubicBezTo>
                  <a:cubicBezTo>
                    <a:pt x="170" y="167"/>
                    <a:pt x="170" y="167"/>
                    <a:pt x="170" y="167"/>
                  </a:cubicBezTo>
                  <a:cubicBezTo>
                    <a:pt x="172" y="158"/>
                    <a:pt x="174" y="145"/>
                    <a:pt x="174" y="139"/>
                  </a:cubicBezTo>
                  <a:cubicBezTo>
                    <a:pt x="174" y="132"/>
                    <a:pt x="172" y="126"/>
                    <a:pt x="169" y="123"/>
                  </a:cubicBezTo>
                  <a:cubicBezTo>
                    <a:pt x="166" y="68"/>
                    <a:pt x="166" y="68"/>
                    <a:pt x="166" y="68"/>
                  </a:cubicBezTo>
                  <a:cubicBezTo>
                    <a:pt x="166" y="49"/>
                    <a:pt x="166" y="49"/>
                    <a:pt x="166" y="49"/>
                  </a:cubicBezTo>
                  <a:cubicBezTo>
                    <a:pt x="165" y="49"/>
                    <a:pt x="165" y="49"/>
                    <a:pt x="165" y="49"/>
                  </a:cubicBezTo>
                  <a:cubicBezTo>
                    <a:pt x="165" y="68"/>
                    <a:pt x="165" y="68"/>
                    <a:pt x="165" y="68"/>
                  </a:cubicBezTo>
                  <a:cubicBezTo>
                    <a:pt x="161" y="123"/>
                    <a:pt x="161" y="123"/>
                    <a:pt x="161" y="123"/>
                  </a:cubicBezTo>
                  <a:cubicBezTo>
                    <a:pt x="158" y="126"/>
                    <a:pt x="156" y="132"/>
                    <a:pt x="156" y="139"/>
                  </a:cubicBezTo>
                  <a:cubicBezTo>
                    <a:pt x="156" y="145"/>
                    <a:pt x="158" y="158"/>
                    <a:pt x="160" y="167"/>
                  </a:cubicBezTo>
                  <a:cubicBezTo>
                    <a:pt x="151" y="167"/>
                    <a:pt x="151" y="167"/>
                    <a:pt x="151" y="167"/>
                  </a:cubicBezTo>
                  <a:cubicBezTo>
                    <a:pt x="151" y="326"/>
                    <a:pt x="151" y="326"/>
                    <a:pt x="151" y="326"/>
                  </a:cubicBezTo>
                  <a:cubicBezTo>
                    <a:pt x="139" y="326"/>
                    <a:pt x="139" y="326"/>
                    <a:pt x="139" y="326"/>
                  </a:cubicBezTo>
                  <a:cubicBezTo>
                    <a:pt x="139" y="248"/>
                    <a:pt x="139" y="248"/>
                    <a:pt x="139" y="248"/>
                  </a:cubicBezTo>
                  <a:cubicBezTo>
                    <a:pt x="135" y="248"/>
                    <a:pt x="135" y="248"/>
                    <a:pt x="135" y="248"/>
                  </a:cubicBezTo>
                  <a:cubicBezTo>
                    <a:pt x="135" y="224"/>
                    <a:pt x="135" y="224"/>
                    <a:pt x="135" y="224"/>
                  </a:cubicBezTo>
                  <a:cubicBezTo>
                    <a:pt x="100" y="224"/>
                    <a:pt x="100" y="224"/>
                    <a:pt x="100" y="224"/>
                  </a:cubicBezTo>
                  <a:cubicBezTo>
                    <a:pt x="100" y="306"/>
                    <a:pt x="100" y="306"/>
                    <a:pt x="100" y="306"/>
                  </a:cubicBezTo>
                  <a:cubicBezTo>
                    <a:pt x="95" y="306"/>
                    <a:pt x="95" y="306"/>
                    <a:pt x="95" y="306"/>
                  </a:cubicBezTo>
                  <a:cubicBezTo>
                    <a:pt x="95" y="318"/>
                    <a:pt x="95" y="318"/>
                    <a:pt x="95" y="318"/>
                  </a:cubicBezTo>
                  <a:cubicBezTo>
                    <a:pt x="94" y="318"/>
                    <a:pt x="94" y="318"/>
                    <a:pt x="94" y="318"/>
                  </a:cubicBezTo>
                  <a:cubicBezTo>
                    <a:pt x="94" y="267"/>
                    <a:pt x="94" y="267"/>
                    <a:pt x="94" y="267"/>
                  </a:cubicBezTo>
                  <a:cubicBezTo>
                    <a:pt x="90" y="267"/>
                    <a:pt x="90" y="267"/>
                    <a:pt x="90" y="267"/>
                  </a:cubicBezTo>
                  <a:cubicBezTo>
                    <a:pt x="90" y="141"/>
                    <a:pt x="90" y="141"/>
                    <a:pt x="90" y="141"/>
                  </a:cubicBezTo>
                  <a:cubicBezTo>
                    <a:pt x="95" y="130"/>
                    <a:pt x="98" y="125"/>
                    <a:pt x="98" y="110"/>
                  </a:cubicBezTo>
                  <a:cubicBezTo>
                    <a:pt x="98" y="90"/>
                    <a:pt x="93" y="82"/>
                    <a:pt x="86" y="71"/>
                  </a:cubicBezTo>
                  <a:cubicBezTo>
                    <a:pt x="88" y="67"/>
                    <a:pt x="89" y="64"/>
                    <a:pt x="89" y="62"/>
                  </a:cubicBezTo>
                  <a:cubicBezTo>
                    <a:pt x="89" y="57"/>
                    <a:pt x="84" y="52"/>
                    <a:pt x="77" y="50"/>
                  </a:cubicBezTo>
                  <a:cubicBezTo>
                    <a:pt x="69" y="13"/>
                    <a:pt x="69" y="13"/>
                    <a:pt x="69" y="13"/>
                  </a:cubicBezTo>
                  <a:cubicBezTo>
                    <a:pt x="69" y="0"/>
                    <a:pt x="69" y="0"/>
                    <a:pt x="69" y="0"/>
                  </a:cubicBezTo>
                  <a:cubicBezTo>
                    <a:pt x="67" y="0"/>
                    <a:pt x="67" y="0"/>
                    <a:pt x="67" y="0"/>
                  </a:cubicBezTo>
                  <a:cubicBezTo>
                    <a:pt x="67" y="13"/>
                    <a:pt x="67" y="13"/>
                    <a:pt x="67" y="13"/>
                  </a:cubicBezTo>
                  <a:cubicBezTo>
                    <a:pt x="59" y="50"/>
                    <a:pt x="59" y="50"/>
                    <a:pt x="59" y="50"/>
                  </a:cubicBezTo>
                  <a:cubicBezTo>
                    <a:pt x="53" y="52"/>
                    <a:pt x="48" y="57"/>
                    <a:pt x="48" y="62"/>
                  </a:cubicBezTo>
                  <a:cubicBezTo>
                    <a:pt x="48" y="63"/>
                    <a:pt x="48" y="66"/>
                    <a:pt x="49" y="68"/>
                  </a:cubicBezTo>
                  <a:cubicBezTo>
                    <a:pt x="41" y="80"/>
                    <a:pt x="36" y="89"/>
                    <a:pt x="36" y="110"/>
                  </a:cubicBezTo>
                  <a:cubicBezTo>
                    <a:pt x="36" y="124"/>
                    <a:pt x="38" y="127"/>
                    <a:pt x="42" y="137"/>
                  </a:cubicBezTo>
                  <a:cubicBezTo>
                    <a:pt x="42" y="259"/>
                    <a:pt x="42" y="259"/>
                    <a:pt x="42" y="259"/>
                  </a:cubicBezTo>
                  <a:cubicBezTo>
                    <a:pt x="30" y="259"/>
                    <a:pt x="30" y="259"/>
                    <a:pt x="30" y="259"/>
                  </a:cubicBezTo>
                  <a:cubicBezTo>
                    <a:pt x="30" y="267"/>
                    <a:pt x="30" y="267"/>
                    <a:pt x="30" y="267"/>
                  </a:cubicBezTo>
                  <a:cubicBezTo>
                    <a:pt x="26" y="267"/>
                    <a:pt x="26" y="267"/>
                    <a:pt x="26" y="267"/>
                  </a:cubicBezTo>
                  <a:cubicBezTo>
                    <a:pt x="26" y="288"/>
                    <a:pt x="26" y="288"/>
                    <a:pt x="26" y="288"/>
                  </a:cubicBezTo>
                  <a:cubicBezTo>
                    <a:pt x="11" y="288"/>
                    <a:pt x="11" y="288"/>
                    <a:pt x="11" y="288"/>
                  </a:cubicBezTo>
                  <a:cubicBezTo>
                    <a:pt x="11" y="330"/>
                    <a:pt x="11" y="330"/>
                    <a:pt x="11" y="330"/>
                  </a:cubicBezTo>
                  <a:cubicBezTo>
                    <a:pt x="0" y="370"/>
                    <a:pt x="0" y="370"/>
                    <a:pt x="0" y="370"/>
                  </a:cubicBezTo>
                  <a:cubicBezTo>
                    <a:pt x="0" y="391"/>
                    <a:pt x="0" y="391"/>
                    <a:pt x="0" y="391"/>
                  </a:cubicBezTo>
                  <a:cubicBezTo>
                    <a:pt x="505" y="391"/>
                    <a:pt x="505" y="391"/>
                    <a:pt x="505" y="391"/>
                  </a:cubicBezTo>
                  <a:cubicBezTo>
                    <a:pt x="601" y="391"/>
                    <a:pt x="601" y="391"/>
                    <a:pt x="601" y="391"/>
                  </a:cubicBezTo>
                  <a:cubicBezTo>
                    <a:pt x="601" y="391"/>
                    <a:pt x="601" y="391"/>
                    <a:pt x="601" y="391"/>
                  </a:cubicBezTo>
                  <a:cubicBezTo>
                    <a:pt x="1086" y="391"/>
                    <a:pt x="1086" y="391"/>
                    <a:pt x="1086" y="391"/>
                  </a:cubicBezTo>
                  <a:cubicBezTo>
                    <a:pt x="1086" y="391"/>
                    <a:pt x="1086" y="391"/>
                    <a:pt x="1086" y="391"/>
                  </a:cubicBezTo>
                  <a:cubicBezTo>
                    <a:pt x="1195" y="391"/>
                    <a:pt x="1195" y="391"/>
                    <a:pt x="1195" y="391"/>
                  </a:cubicBezTo>
                  <a:cubicBezTo>
                    <a:pt x="1369" y="391"/>
                    <a:pt x="1369" y="391"/>
                    <a:pt x="1369" y="391"/>
                  </a:cubicBezTo>
                  <a:cubicBezTo>
                    <a:pt x="1394" y="391"/>
                    <a:pt x="1394" y="391"/>
                    <a:pt x="1394" y="391"/>
                  </a:cubicBezTo>
                  <a:cubicBezTo>
                    <a:pt x="1394" y="391"/>
                    <a:pt x="1394" y="391"/>
                    <a:pt x="1394" y="391"/>
                  </a:cubicBezTo>
                  <a:cubicBezTo>
                    <a:pt x="1493" y="391"/>
                    <a:pt x="1493" y="391"/>
                    <a:pt x="1493" y="391"/>
                  </a:cubicBezTo>
                  <a:cubicBezTo>
                    <a:pt x="1493" y="391"/>
                    <a:pt x="1493" y="391"/>
                    <a:pt x="1493" y="391"/>
                  </a:cubicBezTo>
                  <a:cubicBezTo>
                    <a:pt x="1519" y="391"/>
                    <a:pt x="1519" y="391"/>
                    <a:pt x="1519" y="391"/>
                  </a:cubicBezTo>
                  <a:cubicBezTo>
                    <a:pt x="1602" y="391"/>
                    <a:pt x="1602" y="391"/>
                    <a:pt x="1602" y="391"/>
                  </a:cubicBezTo>
                  <a:cubicBezTo>
                    <a:pt x="1602" y="391"/>
                    <a:pt x="1602" y="391"/>
                    <a:pt x="1602" y="391"/>
                  </a:cubicBezTo>
                  <a:cubicBezTo>
                    <a:pt x="2262" y="391"/>
                    <a:pt x="2262" y="391"/>
                    <a:pt x="2262" y="391"/>
                  </a:cubicBezTo>
                  <a:cubicBezTo>
                    <a:pt x="2284" y="391"/>
                    <a:pt x="2284" y="391"/>
                    <a:pt x="2284" y="391"/>
                  </a:cubicBezTo>
                  <a:cubicBezTo>
                    <a:pt x="2284" y="391"/>
                    <a:pt x="2284" y="391"/>
                    <a:pt x="2284" y="391"/>
                  </a:cubicBezTo>
                  <a:cubicBezTo>
                    <a:pt x="2369" y="391"/>
                    <a:pt x="2369" y="391"/>
                    <a:pt x="2369" y="391"/>
                  </a:cubicBezTo>
                  <a:cubicBezTo>
                    <a:pt x="2369" y="388"/>
                    <a:pt x="2369" y="388"/>
                    <a:pt x="2369" y="388"/>
                  </a:cubicBezTo>
                  <a:lnTo>
                    <a:pt x="2354" y="388"/>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a:extLst>
              <a:ext uri="{FF2B5EF4-FFF2-40B4-BE49-F238E27FC236}">
                <a16:creationId xmlns:a16="http://schemas.microsoft.com/office/drawing/2014/main" xmlns="" id="{4A0A744F-9FEC-4376-BCBD-7FE9E70F65B9}"/>
              </a:ext>
            </a:extLst>
          </p:cNvPr>
          <p:cNvGrpSpPr/>
          <p:nvPr userDrawn="1"/>
        </p:nvGrpSpPr>
        <p:grpSpPr>
          <a:xfrm>
            <a:off x="395536" y="267494"/>
            <a:ext cx="489598" cy="489584"/>
            <a:chOff x="446498" y="1002046"/>
            <a:chExt cx="3189398" cy="3189310"/>
          </a:xfrm>
        </p:grpSpPr>
        <p:grpSp>
          <p:nvGrpSpPr>
            <p:cNvPr id="6" name="组合 5">
              <a:extLst>
                <a:ext uri="{FF2B5EF4-FFF2-40B4-BE49-F238E27FC236}">
                  <a16:creationId xmlns:a16="http://schemas.microsoft.com/office/drawing/2014/main" xmlns="" id="{847F996D-A69D-4C9D-B92E-9ED10E9F0FEF}"/>
                </a:ext>
              </a:extLst>
            </p:cNvPr>
            <p:cNvGrpSpPr/>
            <p:nvPr/>
          </p:nvGrpSpPr>
          <p:grpSpPr>
            <a:xfrm>
              <a:off x="446498" y="1002046"/>
              <a:ext cx="3189398" cy="3189310"/>
              <a:chOff x="5407913" y="941368"/>
              <a:chExt cx="3189398" cy="3189310"/>
            </a:xfrm>
          </p:grpSpPr>
          <p:sp>
            <p:nvSpPr>
              <p:cNvPr id="8" name="椭圆 7">
                <a:extLst>
                  <a:ext uri="{FF2B5EF4-FFF2-40B4-BE49-F238E27FC236}">
                    <a16:creationId xmlns:a16="http://schemas.microsoft.com/office/drawing/2014/main" xmlns="" id="{8F34073D-A661-4996-B58F-25C388E20DC7}"/>
                  </a:ext>
                </a:extLst>
              </p:cNvPr>
              <p:cNvSpPr>
                <a:spLocks noChangeArrowheads="1"/>
              </p:cNvSpPr>
              <p:nvPr/>
            </p:nvSpPr>
            <p:spPr bwMode="auto">
              <a:xfrm rot="1404045">
                <a:off x="5407913" y="941368"/>
                <a:ext cx="3189398" cy="3189310"/>
              </a:xfrm>
              <a:prstGeom prst="ellipse">
                <a:avLst/>
              </a:prstGeom>
              <a:solidFill>
                <a:srgbClr val="C00000"/>
              </a:solidFill>
              <a:ln w="12700">
                <a:solidFill>
                  <a:schemeClr val="bg1"/>
                </a:solidFill>
                <a:round/>
                <a:headEnd/>
                <a:tailEnd/>
              </a:ln>
              <a:effectLst>
                <a:outerShdw blurRad="50800" dist="38100" dir="5400000" algn="t" rotWithShape="0">
                  <a:prstClr val="black">
                    <a:alpha val="40000"/>
                  </a:prstClr>
                </a:outerShdw>
              </a:effectLst>
            </p:spPr>
            <p:txBody>
              <a:bodyPr lIns="65325" tIns="32662" rIns="65325" bIns="32662" anchor="ctr"/>
              <a:lstStyle>
                <a:lvl1pPr>
                  <a:lnSpc>
                    <a:spcPct val="90000"/>
                  </a:lnSpc>
                  <a:spcBef>
                    <a:spcPts val="1050"/>
                  </a:spcBef>
                  <a:buFont typeface="Arial" charset="0"/>
                  <a:buChar char="•"/>
                  <a:defRPr sz="2900">
                    <a:solidFill>
                      <a:schemeClr val="tx1"/>
                    </a:solidFill>
                    <a:latin typeface="Calibri" pitchFamily="34" charset="0"/>
                    <a:ea typeface="宋体" charset="-122"/>
                  </a:defRPr>
                </a:lvl1pPr>
                <a:lvl2pPr marL="742950" indent="-285750">
                  <a:lnSpc>
                    <a:spcPct val="90000"/>
                  </a:lnSpc>
                  <a:spcBef>
                    <a:spcPts val="525"/>
                  </a:spcBef>
                  <a:buFont typeface="Arial" charset="0"/>
                  <a:buChar char="•"/>
                  <a:defRPr sz="2500">
                    <a:solidFill>
                      <a:schemeClr val="tx1"/>
                    </a:solidFill>
                    <a:latin typeface="Calibri" pitchFamily="34" charset="0"/>
                    <a:ea typeface="宋体" charset="-122"/>
                  </a:defRPr>
                </a:lvl2pPr>
                <a:lvl3pPr marL="1143000" indent="-228600">
                  <a:lnSpc>
                    <a:spcPct val="90000"/>
                  </a:lnSpc>
                  <a:spcBef>
                    <a:spcPts val="525"/>
                  </a:spcBef>
                  <a:buFont typeface="Arial" charset="0"/>
                  <a:buChar char="•"/>
                  <a:defRPr sz="2000">
                    <a:solidFill>
                      <a:schemeClr val="tx1"/>
                    </a:solidFill>
                    <a:latin typeface="Calibri" pitchFamily="34" charset="0"/>
                    <a:ea typeface="宋体" charset="-122"/>
                  </a:defRPr>
                </a:lvl3pPr>
                <a:lvl4pPr marL="1600200" indent="-228600">
                  <a:lnSpc>
                    <a:spcPct val="90000"/>
                  </a:lnSpc>
                  <a:spcBef>
                    <a:spcPts val="525"/>
                  </a:spcBef>
                  <a:buFont typeface="Arial" charset="0"/>
                  <a:buChar char="•"/>
                  <a:defRPr>
                    <a:solidFill>
                      <a:schemeClr val="tx1"/>
                    </a:solidFill>
                    <a:latin typeface="Calibri" pitchFamily="34" charset="0"/>
                    <a:ea typeface="宋体" charset="-122"/>
                  </a:defRPr>
                </a:lvl4pPr>
                <a:lvl5pPr marL="2057400" indent="-228600">
                  <a:lnSpc>
                    <a:spcPct val="90000"/>
                  </a:lnSpc>
                  <a:spcBef>
                    <a:spcPts val="525"/>
                  </a:spcBef>
                  <a:buFont typeface="Arial" charset="0"/>
                  <a:buChar char="•"/>
                  <a:defRPr>
                    <a:solidFill>
                      <a:schemeClr val="tx1"/>
                    </a:solidFill>
                    <a:latin typeface="Calibri" pitchFamily="34" charset="0"/>
                    <a:ea typeface="宋体" charset="-122"/>
                  </a:defRPr>
                </a:lvl5pPr>
                <a:lvl6pPr marL="25146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6pPr>
                <a:lvl7pPr marL="29718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7pPr>
                <a:lvl8pPr marL="34290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8pPr>
                <a:lvl9pPr marL="38862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9pPr>
              </a:lstStyle>
              <a:p>
                <a:pPr algn="ctr" eaLnBrk="1" hangingPunct="1">
                  <a:lnSpc>
                    <a:spcPct val="100000"/>
                  </a:lnSpc>
                  <a:spcBef>
                    <a:spcPct val="0"/>
                  </a:spcBef>
                  <a:buFont typeface="Arial" charset="0"/>
                  <a:buNone/>
                </a:pPr>
                <a:endParaRPr lang="zh-CN" altLang="zh-CN" sz="1300">
                  <a:solidFill>
                    <a:schemeClr val="accent1"/>
                  </a:solidFill>
                </a:endParaRPr>
              </a:p>
            </p:txBody>
          </p:sp>
          <p:sp>
            <p:nvSpPr>
              <p:cNvPr id="9" name="椭圆 8">
                <a:extLst>
                  <a:ext uri="{FF2B5EF4-FFF2-40B4-BE49-F238E27FC236}">
                    <a16:creationId xmlns:a16="http://schemas.microsoft.com/office/drawing/2014/main" xmlns="" id="{4E49C2F6-B723-414F-A70C-393E5A64BF2C}"/>
                  </a:ext>
                </a:extLst>
              </p:cNvPr>
              <p:cNvSpPr/>
              <p:nvPr/>
            </p:nvSpPr>
            <p:spPr>
              <a:xfrm>
                <a:off x="6032449" y="1491392"/>
                <a:ext cx="1940012" cy="1939706"/>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24497" rIns="0" bIns="24497" anchor="ctr"/>
              <a:lstStyle/>
              <a:p>
                <a:pPr algn="ctr">
                  <a:defRPr/>
                </a:pPr>
                <a:endParaRPr lang="zh-CN" altLang="en-US" sz="5700" u="sng" dirty="0">
                  <a:ln w="12700">
                    <a:noFill/>
                  </a:ln>
                  <a:solidFill>
                    <a:schemeClr val="accent1"/>
                  </a:solidFill>
                  <a:latin typeface="Harlow Solid Italic" panose="04030604020F02020D02" pitchFamily="82" charset="0"/>
                  <a:ea typeface="微软雅黑" pitchFamily="34" charset="-122"/>
                </a:endParaRPr>
              </a:p>
            </p:txBody>
          </p:sp>
        </p:grpSp>
        <p:pic>
          <p:nvPicPr>
            <p:cNvPr id="7" name="Picture 2">
              <a:extLst>
                <a:ext uri="{FF2B5EF4-FFF2-40B4-BE49-F238E27FC236}">
                  <a16:creationId xmlns:a16="http://schemas.microsoft.com/office/drawing/2014/main" xmlns="" id="{F45A94B0-8F9A-47CE-A87D-DCD8BDF9EA2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164239" y="1549788"/>
              <a:ext cx="1753602" cy="1828223"/>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矩形 9">
            <a:extLst>
              <a:ext uri="{FF2B5EF4-FFF2-40B4-BE49-F238E27FC236}">
                <a16:creationId xmlns:a16="http://schemas.microsoft.com/office/drawing/2014/main" xmlns="" id="{F4E30815-9FA0-4D66-80BA-D8CDCC2507DB}"/>
              </a:ext>
            </a:extLst>
          </p:cNvPr>
          <p:cNvSpPr/>
          <p:nvPr userDrawn="1"/>
        </p:nvSpPr>
        <p:spPr>
          <a:xfrm>
            <a:off x="976480" y="242921"/>
            <a:ext cx="4932761" cy="497957"/>
          </a:xfrm>
          <a:prstGeom prst="rect">
            <a:avLst/>
          </a:prstGeom>
          <a:noFill/>
          <a:ln w="9525">
            <a:noFill/>
            <a:miter lim="800000"/>
            <a:headEnd/>
            <a:tailEnd/>
          </a:ln>
        </p:spPr>
        <p:txBody>
          <a:bodyPr wrap="square">
            <a:spAutoFit/>
          </a:bodyPr>
          <a:lstStyle/>
          <a:p>
            <a:pPr>
              <a:lnSpc>
                <a:spcPct val="120000"/>
              </a:lnSpc>
            </a:pPr>
            <a:r>
              <a:rPr lang="zh-CN" altLang="en-US" sz="2400" b="1" dirty="0">
                <a:gradFill>
                  <a:gsLst>
                    <a:gs pos="0">
                      <a:srgbClr val="C00000"/>
                    </a:gs>
                    <a:gs pos="100000">
                      <a:srgbClr val="FF0000"/>
                    </a:gs>
                  </a:gsLst>
                  <a:lin ang="5400000" scaled="1"/>
                </a:gradFill>
                <a:latin typeface="微软雅黑" pitchFamily="34" charset="-122"/>
                <a:ea typeface="微软雅黑" pitchFamily="34" charset="-122"/>
              </a:rPr>
              <a:t>一、站到新起点</a:t>
            </a:r>
            <a:r>
              <a:rPr lang="en-US" altLang="zh-CN" sz="2400" b="1" dirty="0">
                <a:gradFill>
                  <a:gsLst>
                    <a:gs pos="0">
                      <a:srgbClr val="C00000"/>
                    </a:gs>
                    <a:gs pos="100000">
                      <a:srgbClr val="FF0000"/>
                    </a:gs>
                  </a:gsLst>
                  <a:lin ang="5400000" scaled="1"/>
                </a:gradFill>
                <a:latin typeface="微软雅黑" pitchFamily="34" charset="-122"/>
                <a:ea typeface="微软雅黑" pitchFamily="34" charset="-122"/>
              </a:rPr>
              <a:t>.</a:t>
            </a:r>
            <a:r>
              <a:rPr lang="zh-CN" altLang="en-US" sz="2400" b="1" dirty="0">
                <a:gradFill>
                  <a:gsLst>
                    <a:gs pos="0">
                      <a:srgbClr val="C00000"/>
                    </a:gs>
                    <a:gs pos="100000">
                      <a:srgbClr val="FF0000"/>
                    </a:gs>
                  </a:gsLst>
                  <a:lin ang="5400000" scaled="1"/>
                </a:gradFill>
                <a:latin typeface="微软雅黑" pitchFamily="34" charset="-122"/>
                <a:ea typeface="微软雅黑" pitchFamily="34" charset="-122"/>
              </a:rPr>
              <a:t>进入新阶段</a:t>
            </a:r>
          </a:p>
        </p:txBody>
      </p:sp>
      <p:sp>
        <p:nvSpPr>
          <p:cNvPr id="11" name="文本框 10">
            <a:extLst>
              <a:ext uri="{FF2B5EF4-FFF2-40B4-BE49-F238E27FC236}">
                <a16:creationId xmlns:a16="http://schemas.microsoft.com/office/drawing/2014/main" xmlns="" id="{76DD6DEF-AF95-47E1-816B-EB84BD7045A7}"/>
              </a:ext>
            </a:extLst>
          </p:cNvPr>
          <p:cNvSpPr txBox="1"/>
          <p:nvPr userDrawn="1"/>
        </p:nvSpPr>
        <p:spPr>
          <a:xfrm>
            <a:off x="-108520" y="5236046"/>
            <a:ext cx="3101648" cy="978729"/>
          </a:xfrm>
          <a:prstGeom prst="rect">
            <a:avLst/>
          </a:prstGeom>
          <a:noFill/>
        </p:spPr>
        <p:txBody>
          <a:bodyPr wrap="square" rtlCol="0">
            <a:spAutoFit/>
          </a:bodyPr>
          <a:lstStyle/>
          <a:p>
            <a:pPr>
              <a:lnSpc>
                <a:spcPct val="120000"/>
              </a:lnSpc>
            </a:pPr>
            <a:r>
              <a:rPr lang="zh-CN" altLang="en-US" sz="1200" b="1" dirty="0">
                <a:solidFill>
                  <a:schemeClr val="tx1">
                    <a:lumMod val="95000"/>
                    <a:lumOff val="5000"/>
                  </a:schemeClr>
                </a:solidFill>
                <a:latin typeface="微软雅黑" charset="0"/>
                <a:ea typeface="微软雅黑" charset="0"/>
              </a:rPr>
              <a:t>定制</a:t>
            </a:r>
            <a:r>
              <a:rPr lang="en-US" altLang="zh-CN" sz="1200" b="1" dirty="0">
                <a:solidFill>
                  <a:schemeClr val="tx1">
                    <a:lumMod val="95000"/>
                    <a:lumOff val="5000"/>
                  </a:schemeClr>
                </a:solidFill>
                <a:latin typeface="微软雅黑" charset="0"/>
                <a:ea typeface="微软雅黑" charset="0"/>
              </a:rPr>
              <a:t>PPT</a:t>
            </a:r>
            <a:r>
              <a:rPr lang="zh-CN" altLang="en-US" sz="1200" b="1" dirty="0">
                <a:solidFill>
                  <a:schemeClr val="tx1">
                    <a:lumMod val="95000"/>
                    <a:lumOff val="5000"/>
                  </a:schemeClr>
                </a:solidFill>
                <a:latin typeface="微软雅黑" charset="0"/>
                <a:ea typeface="微软雅黑" charset="0"/>
              </a:rPr>
              <a:t>：静水流深工作室</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en-US" altLang="zh-CN" sz="1200" b="1" dirty="0">
                <a:solidFill>
                  <a:schemeClr val="tx1">
                    <a:lumMod val="95000"/>
                    <a:lumOff val="5000"/>
                  </a:schemeClr>
                </a:solidFill>
                <a:latin typeface="微软雅黑" charset="0"/>
                <a:ea typeface="微软雅黑" charset="0"/>
              </a:rPr>
              <a:t>QQ</a:t>
            </a:r>
            <a:r>
              <a:rPr lang="zh-CN" altLang="en-US" sz="1200" b="1" dirty="0">
                <a:solidFill>
                  <a:schemeClr val="tx1">
                    <a:lumMod val="95000"/>
                    <a:lumOff val="5000"/>
                  </a:schemeClr>
                </a:solidFill>
                <a:latin typeface="微软雅黑" charset="0"/>
                <a:ea typeface="微软雅黑" charset="0"/>
              </a:rPr>
              <a:t>：</a:t>
            </a:r>
            <a:r>
              <a:rPr lang="en-US" altLang="zh-CN" sz="1200" b="1" dirty="0">
                <a:solidFill>
                  <a:schemeClr val="tx1">
                    <a:lumMod val="95000"/>
                    <a:lumOff val="5000"/>
                  </a:schemeClr>
                </a:solidFill>
                <a:latin typeface="微软雅黑" charset="0"/>
                <a:ea typeface="微软雅黑" charset="0"/>
              </a:rPr>
              <a:t>276060523</a:t>
            </a:r>
          </a:p>
          <a:p>
            <a:pPr>
              <a:lnSpc>
                <a:spcPct val="120000"/>
              </a:lnSpc>
            </a:pPr>
            <a:r>
              <a:rPr lang="zh-CN" altLang="en-US" sz="1200" b="1" dirty="0">
                <a:solidFill>
                  <a:schemeClr val="tx1">
                    <a:lumMod val="95000"/>
                    <a:lumOff val="5000"/>
                  </a:schemeClr>
                </a:solidFill>
                <a:latin typeface="微软雅黑" charset="0"/>
                <a:ea typeface="微软雅黑" charset="0"/>
              </a:rPr>
              <a:t>微信：</a:t>
            </a:r>
            <a:r>
              <a:rPr lang="en-US" altLang="zh-CN" sz="1200" b="1" dirty="0" err="1">
                <a:solidFill>
                  <a:schemeClr val="tx1">
                    <a:lumMod val="95000"/>
                    <a:lumOff val="5000"/>
                  </a:schemeClr>
                </a:solidFill>
                <a:latin typeface="微软雅黑" charset="0"/>
                <a:ea typeface="微软雅黑" charset="0"/>
              </a:rPr>
              <a:t>whishile</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zh-CN" altLang="en-US" sz="1200" b="1" dirty="0">
                <a:solidFill>
                  <a:schemeClr val="tx1">
                    <a:lumMod val="95000"/>
                    <a:lumOff val="5000"/>
                  </a:schemeClr>
                </a:solidFill>
                <a:latin typeface="微软雅黑" charset="0"/>
                <a:ea typeface="微软雅黑" charset="0"/>
              </a:rPr>
              <a:t>电话：</a:t>
            </a:r>
            <a:r>
              <a:rPr lang="en-US" altLang="zh-CN" sz="1200" b="1" dirty="0">
                <a:solidFill>
                  <a:schemeClr val="tx1">
                    <a:lumMod val="95000"/>
                    <a:lumOff val="5000"/>
                  </a:schemeClr>
                </a:solidFill>
                <a:latin typeface="微软雅黑" charset="0"/>
                <a:ea typeface="微软雅黑" charset="0"/>
              </a:rPr>
              <a:t>18928897164</a:t>
            </a:r>
            <a:endParaRPr lang="zh-CN" altLang="en-US" sz="1200" b="1" dirty="0">
              <a:solidFill>
                <a:schemeClr val="tx1">
                  <a:lumMod val="95000"/>
                  <a:lumOff val="5000"/>
                </a:schemeClr>
              </a:solidFill>
              <a:latin typeface="微软雅黑" charset="0"/>
              <a:ea typeface="微软雅黑"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56FD4466-8054-4121-A7E6-F759259BD1BC}"/>
              </a:ext>
            </a:extLst>
          </p:cNvPr>
          <p:cNvGrpSpPr/>
          <p:nvPr userDrawn="1"/>
        </p:nvGrpSpPr>
        <p:grpSpPr>
          <a:xfrm>
            <a:off x="0" y="4371950"/>
            <a:ext cx="9169085" cy="850901"/>
            <a:chOff x="0" y="4292599"/>
            <a:chExt cx="9169085" cy="850901"/>
          </a:xfrm>
        </p:grpSpPr>
        <p:pic>
          <p:nvPicPr>
            <p:cNvPr id="3" name="图形 2">
              <a:extLst>
                <a:ext uri="{FF2B5EF4-FFF2-40B4-BE49-F238E27FC236}">
                  <a16:creationId xmlns:a16="http://schemas.microsoft.com/office/drawing/2014/main" xmlns="" id="{A073F9AF-1152-45C9-A6FC-97E49D070907}"/>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0" y="4292599"/>
              <a:ext cx="4139952" cy="841045"/>
            </a:xfrm>
            <a:prstGeom prst="rect">
              <a:avLst/>
            </a:prstGeom>
          </p:spPr>
        </p:pic>
        <p:sp>
          <p:nvSpPr>
            <p:cNvPr id="4" name="Freeform 5">
              <a:extLst>
                <a:ext uri="{FF2B5EF4-FFF2-40B4-BE49-F238E27FC236}">
                  <a16:creationId xmlns:a16="http://schemas.microsoft.com/office/drawing/2014/main" xmlns="" id="{17D8623E-9472-421B-A967-EEB136573DD1}"/>
                </a:ext>
              </a:extLst>
            </p:cNvPr>
            <p:cNvSpPr>
              <a:spLocks/>
            </p:cNvSpPr>
            <p:nvPr/>
          </p:nvSpPr>
          <p:spPr bwMode="auto">
            <a:xfrm>
              <a:off x="4039872" y="4292600"/>
              <a:ext cx="5129213" cy="850900"/>
            </a:xfrm>
            <a:custGeom>
              <a:avLst/>
              <a:gdLst>
                <a:gd name="T0" fmla="*/ 2332 w 2369"/>
                <a:gd name="T1" fmla="*/ 384 h 391"/>
                <a:gd name="T2" fmla="*/ 2295 w 2369"/>
                <a:gd name="T3" fmla="*/ 387 h 391"/>
                <a:gd name="T4" fmla="*/ 2253 w 2369"/>
                <a:gd name="T5" fmla="*/ 359 h 391"/>
                <a:gd name="T6" fmla="*/ 2197 w 2369"/>
                <a:gd name="T7" fmla="*/ 352 h 391"/>
                <a:gd name="T8" fmla="*/ 2157 w 2369"/>
                <a:gd name="T9" fmla="*/ 339 h 391"/>
                <a:gd name="T10" fmla="*/ 2120 w 2369"/>
                <a:gd name="T11" fmla="*/ 371 h 391"/>
                <a:gd name="T12" fmla="*/ 2098 w 2369"/>
                <a:gd name="T13" fmla="*/ 359 h 391"/>
                <a:gd name="T14" fmla="*/ 2087 w 2369"/>
                <a:gd name="T15" fmla="*/ 348 h 391"/>
                <a:gd name="T16" fmla="*/ 2057 w 2369"/>
                <a:gd name="T17" fmla="*/ 293 h 391"/>
                <a:gd name="T18" fmla="*/ 2048 w 2369"/>
                <a:gd name="T19" fmla="*/ 260 h 391"/>
                <a:gd name="T20" fmla="*/ 2034 w 2369"/>
                <a:gd name="T21" fmla="*/ 301 h 391"/>
                <a:gd name="T22" fmla="*/ 2020 w 2369"/>
                <a:gd name="T23" fmla="*/ 312 h 391"/>
                <a:gd name="T24" fmla="*/ 1949 w 2369"/>
                <a:gd name="T25" fmla="*/ 303 h 391"/>
                <a:gd name="T26" fmla="*/ 1913 w 2369"/>
                <a:gd name="T27" fmla="*/ 221 h 391"/>
                <a:gd name="T28" fmla="*/ 1815 w 2369"/>
                <a:gd name="T29" fmla="*/ 186 h 391"/>
                <a:gd name="T30" fmla="*/ 1791 w 2369"/>
                <a:gd name="T31" fmla="*/ 293 h 391"/>
                <a:gd name="T32" fmla="*/ 1725 w 2369"/>
                <a:gd name="T33" fmla="*/ 331 h 391"/>
                <a:gd name="T34" fmla="*/ 1681 w 2369"/>
                <a:gd name="T35" fmla="*/ 280 h 391"/>
                <a:gd name="T36" fmla="*/ 1655 w 2369"/>
                <a:gd name="T37" fmla="*/ 241 h 391"/>
                <a:gd name="T38" fmla="*/ 1640 w 2369"/>
                <a:gd name="T39" fmla="*/ 339 h 391"/>
                <a:gd name="T40" fmla="*/ 1612 w 2369"/>
                <a:gd name="T41" fmla="*/ 228 h 391"/>
                <a:gd name="T42" fmla="*/ 1551 w 2369"/>
                <a:gd name="T43" fmla="*/ 269 h 391"/>
                <a:gd name="T44" fmla="*/ 1509 w 2369"/>
                <a:gd name="T45" fmla="*/ 209 h 391"/>
                <a:gd name="T46" fmla="*/ 1411 w 2369"/>
                <a:gd name="T47" fmla="*/ 275 h 391"/>
                <a:gd name="T48" fmla="*/ 1374 w 2369"/>
                <a:gd name="T49" fmla="*/ 316 h 391"/>
                <a:gd name="T50" fmla="*/ 1290 w 2369"/>
                <a:gd name="T51" fmla="*/ 292 h 391"/>
                <a:gd name="T52" fmla="*/ 1247 w 2369"/>
                <a:gd name="T53" fmla="*/ 307 h 391"/>
                <a:gd name="T54" fmla="*/ 1231 w 2369"/>
                <a:gd name="T55" fmla="*/ 249 h 391"/>
                <a:gd name="T56" fmla="*/ 1223 w 2369"/>
                <a:gd name="T57" fmla="*/ 272 h 391"/>
                <a:gd name="T58" fmla="*/ 1179 w 2369"/>
                <a:gd name="T59" fmla="*/ 303 h 391"/>
                <a:gd name="T60" fmla="*/ 1163 w 2369"/>
                <a:gd name="T61" fmla="*/ 310 h 391"/>
                <a:gd name="T62" fmla="*/ 1145 w 2369"/>
                <a:gd name="T63" fmla="*/ 184 h 391"/>
                <a:gd name="T64" fmla="*/ 1130 w 2369"/>
                <a:gd name="T65" fmla="*/ 203 h 391"/>
                <a:gd name="T66" fmla="*/ 1114 w 2369"/>
                <a:gd name="T67" fmla="*/ 200 h 391"/>
                <a:gd name="T68" fmla="*/ 1102 w 2369"/>
                <a:gd name="T69" fmla="*/ 223 h 391"/>
                <a:gd name="T70" fmla="*/ 1085 w 2369"/>
                <a:gd name="T71" fmla="*/ 174 h 391"/>
                <a:gd name="T72" fmla="*/ 973 w 2369"/>
                <a:gd name="T73" fmla="*/ 282 h 391"/>
                <a:gd name="T74" fmla="*/ 907 w 2369"/>
                <a:gd name="T75" fmla="*/ 295 h 391"/>
                <a:gd name="T76" fmla="*/ 841 w 2369"/>
                <a:gd name="T77" fmla="*/ 295 h 391"/>
                <a:gd name="T78" fmla="*/ 820 w 2369"/>
                <a:gd name="T79" fmla="*/ 209 h 391"/>
                <a:gd name="T80" fmla="*/ 726 w 2369"/>
                <a:gd name="T81" fmla="*/ 247 h 391"/>
                <a:gd name="T82" fmla="*/ 670 w 2369"/>
                <a:gd name="T83" fmla="*/ 129 h 391"/>
                <a:gd name="T84" fmla="*/ 661 w 2369"/>
                <a:gd name="T85" fmla="*/ 123 h 391"/>
                <a:gd name="T86" fmla="*/ 638 w 2369"/>
                <a:gd name="T87" fmla="*/ 197 h 391"/>
                <a:gd name="T88" fmla="*/ 601 w 2369"/>
                <a:gd name="T89" fmla="*/ 63 h 391"/>
                <a:gd name="T90" fmla="*/ 536 w 2369"/>
                <a:gd name="T91" fmla="*/ 293 h 391"/>
                <a:gd name="T92" fmla="*/ 480 w 2369"/>
                <a:gd name="T93" fmla="*/ 228 h 391"/>
                <a:gd name="T94" fmla="*/ 405 w 2369"/>
                <a:gd name="T95" fmla="*/ 288 h 391"/>
                <a:gd name="T96" fmla="*/ 332 w 2369"/>
                <a:gd name="T97" fmla="*/ 198 h 391"/>
                <a:gd name="T98" fmla="*/ 282 w 2369"/>
                <a:gd name="T99" fmla="*/ 290 h 391"/>
                <a:gd name="T100" fmla="*/ 216 w 2369"/>
                <a:gd name="T101" fmla="*/ 254 h 391"/>
                <a:gd name="T102" fmla="*/ 203 w 2369"/>
                <a:gd name="T103" fmla="*/ 289 h 391"/>
                <a:gd name="T104" fmla="*/ 178 w 2369"/>
                <a:gd name="T105" fmla="*/ 328 h 391"/>
                <a:gd name="T106" fmla="*/ 165 w 2369"/>
                <a:gd name="T107" fmla="*/ 49 h 391"/>
                <a:gd name="T108" fmla="*/ 139 w 2369"/>
                <a:gd name="T109" fmla="*/ 326 h 391"/>
                <a:gd name="T110" fmla="*/ 95 w 2369"/>
                <a:gd name="T111" fmla="*/ 318 h 391"/>
                <a:gd name="T112" fmla="*/ 89 w 2369"/>
                <a:gd name="T113" fmla="*/ 62 h 391"/>
                <a:gd name="T114" fmla="*/ 48 w 2369"/>
                <a:gd name="T115" fmla="*/ 62 h 391"/>
                <a:gd name="T116" fmla="*/ 26 w 2369"/>
                <a:gd name="T117" fmla="*/ 267 h 391"/>
                <a:gd name="T118" fmla="*/ 601 w 2369"/>
                <a:gd name="T119" fmla="*/ 391 h 391"/>
                <a:gd name="T120" fmla="*/ 1394 w 2369"/>
                <a:gd name="T121" fmla="*/ 391 h 391"/>
                <a:gd name="T122" fmla="*/ 2284 w 2369"/>
                <a:gd name="T123" fmla="*/ 391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69" h="391">
                  <a:moveTo>
                    <a:pt x="2354" y="388"/>
                  </a:moveTo>
                  <a:cubicBezTo>
                    <a:pt x="2354" y="386"/>
                    <a:pt x="2354" y="386"/>
                    <a:pt x="2354" y="386"/>
                  </a:cubicBezTo>
                  <a:cubicBezTo>
                    <a:pt x="2344" y="386"/>
                    <a:pt x="2344" y="386"/>
                    <a:pt x="2344" y="386"/>
                  </a:cubicBezTo>
                  <a:cubicBezTo>
                    <a:pt x="2344" y="385"/>
                    <a:pt x="2344" y="385"/>
                    <a:pt x="2344" y="385"/>
                  </a:cubicBezTo>
                  <a:cubicBezTo>
                    <a:pt x="2341" y="385"/>
                    <a:pt x="2341" y="385"/>
                    <a:pt x="2341" y="385"/>
                  </a:cubicBezTo>
                  <a:cubicBezTo>
                    <a:pt x="2341" y="384"/>
                    <a:pt x="2341" y="384"/>
                    <a:pt x="2341" y="384"/>
                  </a:cubicBezTo>
                  <a:cubicBezTo>
                    <a:pt x="2332" y="384"/>
                    <a:pt x="2332" y="384"/>
                    <a:pt x="2332" y="384"/>
                  </a:cubicBezTo>
                  <a:cubicBezTo>
                    <a:pt x="2332" y="330"/>
                    <a:pt x="2332" y="330"/>
                    <a:pt x="2332" y="330"/>
                  </a:cubicBezTo>
                  <a:cubicBezTo>
                    <a:pt x="2298" y="330"/>
                    <a:pt x="2298" y="330"/>
                    <a:pt x="2298" y="330"/>
                  </a:cubicBezTo>
                  <a:cubicBezTo>
                    <a:pt x="2298" y="385"/>
                    <a:pt x="2298" y="385"/>
                    <a:pt x="2298" y="385"/>
                  </a:cubicBezTo>
                  <a:cubicBezTo>
                    <a:pt x="2296" y="385"/>
                    <a:pt x="2296" y="385"/>
                    <a:pt x="2296" y="385"/>
                  </a:cubicBezTo>
                  <a:cubicBezTo>
                    <a:pt x="2296" y="387"/>
                    <a:pt x="2296" y="387"/>
                    <a:pt x="2296" y="387"/>
                  </a:cubicBezTo>
                  <a:cubicBezTo>
                    <a:pt x="2295" y="387"/>
                    <a:pt x="2295" y="387"/>
                    <a:pt x="2295" y="387"/>
                  </a:cubicBezTo>
                  <a:cubicBezTo>
                    <a:pt x="2295" y="387"/>
                    <a:pt x="2295" y="387"/>
                    <a:pt x="2295" y="387"/>
                  </a:cubicBezTo>
                  <a:cubicBezTo>
                    <a:pt x="2291" y="387"/>
                    <a:pt x="2291" y="387"/>
                    <a:pt x="2291" y="387"/>
                  </a:cubicBezTo>
                  <a:cubicBezTo>
                    <a:pt x="2291" y="378"/>
                    <a:pt x="2291" y="378"/>
                    <a:pt x="2291" y="378"/>
                  </a:cubicBezTo>
                  <a:cubicBezTo>
                    <a:pt x="2284" y="378"/>
                    <a:pt x="2284" y="378"/>
                    <a:pt x="2284" y="378"/>
                  </a:cubicBezTo>
                  <a:cubicBezTo>
                    <a:pt x="2284" y="319"/>
                    <a:pt x="2284" y="319"/>
                    <a:pt x="2284" y="319"/>
                  </a:cubicBezTo>
                  <a:cubicBezTo>
                    <a:pt x="2266" y="319"/>
                    <a:pt x="2266" y="319"/>
                    <a:pt x="2266" y="319"/>
                  </a:cubicBezTo>
                  <a:cubicBezTo>
                    <a:pt x="2266" y="359"/>
                    <a:pt x="2266" y="359"/>
                    <a:pt x="2266" y="359"/>
                  </a:cubicBezTo>
                  <a:cubicBezTo>
                    <a:pt x="2253" y="359"/>
                    <a:pt x="2253" y="359"/>
                    <a:pt x="2253" y="359"/>
                  </a:cubicBezTo>
                  <a:cubicBezTo>
                    <a:pt x="2253" y="352"/>
                    <a:pt x="2253" y="352"/>
                    <a:pt x="2253" y="352"/>
                  </a:cubicBezTo>
                  <a:cubicBezTo>
                    <a:pt x="2250" y="352"/>
                    <a:pt x="2250" y="352"/>
                    <a:pt x="2250" y="352"/>
                  </a:cubicBezTo>
                  <a:cubicBezTo>
                    <a:pt x="2250" y="350"/>
                    <a:pt x="2250" y="350"/>
                    <a:pt x="2250" y="350"/>
                  </a:cubicBezTo>
                  <a:cubicBezTo>
                    <a:pt x="2239" y="350"/>
                    <a:pt x="2239" y="350"/>
                    <a:pt x="2239" y="350"/>
                  </a:cubicBezTo>
                  <a:cubicBezTo>
                    <a:pt x="2239" y="265"/>
                    <a:pt x="2239" y="265"/>
                    <a:pt x="2239" y="265"/>
                  </a:cubicBezTo>
                  <a:cubicBezTo>
                    <a:pt x="2197" y="265"/>
                    <a:pt x="2197" y="265"/>
                    <a:pt x="2197" y="265"/>
                  </a:cubicBezTo>
                  <a:cubicBezTo>
                    <a:pt x="2197" y="352"/>
                    <a:pt x="2197" y="352"/>
                    <a:pt x="2197" y="352"/>
                  </a:cubicBezTo>
                  <a:cubicBezTo>
                    <a:pt x="2193" y="352"/>
                    <a:pt x="2193" y="352"/>
                    <a:pt x="2193" y="352"/>
                  </a:cubicBezTo>
                  <a:cubicBezTo>
                    <a:pt x="2193" y="368"/>
                    <a:pt x="2193" y="368"/>
                    <a:pt x="2193" y="368"/>
                  </a:cubicBezTo>
                  <a:cubicBezTo>
                    <a:pt x="2193" y="368"/>
                    <a:pt x="2193" y="368"/>
                    <a:pt x="2193" y="368"/>
                  </a:cubicBezTo>
                  <a:cubicBezTo>
                    <a:pt x="2193" y="364"/>
                    <a:pt x="2193" y="364"/>
                    <a:pt x="2193" y="364"/>
                  </a:cubicBezTo>
                  <a:cubicBezTo>
                    <a:pt x="2188" y="364"/>
                    <a:pt x="2188" y="364"/>
                    <a:pt x="2188" y="364"/>
                  </a:cubicBezTo>
                  <a:cubicBezTo>
                    <a:pt x="2188" y="339"/>
                    <a:pt x="2188" y="339"/>
                    <a:pt x="2188" y="339"/>
                  </a:cubicBezTo>
                  <a:cubicBezTo>
                    <a:pt x="2157" y="339"/>
                    <a:pt x="2157" y="339"/>
                    <a:pt x="2157" y="339"/>
                  </a:cubicBezTo>
                  <a:cubicBezTo>
                    <a:pt x="2157" y="346"/>
                    <a:pt x="2157" y="346"/>
                    <a:pt x="2157" y="346"/>
                  </a:cubicBezTo>
                  <a:cubicBezTo>
                    <a:pt x="2154" y="346"/>
                    <a:pt x="2154" y="346"/>
                    <a:pt x="2154" y="346"/>
                  </a:cubicBezTo>
                  <a:cubicBezTo>
                    <a:pt x="2154" y="371"/>
                    <a:pt x="2154" y="371"/>
                    <a:pt x="2154" y="371"/>
                  </a:cubicBezTo>
                  <a:cubicBezTo>
                    <a:pt x="2144" y="371"/>
                    <a:pt x="2144" y="371"/>
                    <a:pt x="2144" y="371"/>
                  </a:cubicBezTo>
                  <a:cubicBezTo>
                    <a:pt x="2144" y="332"/>
                    <a:pt x="2144" y="332"/>
                    <a:pt x="2144" y="332"/>
                  </a:cubicBezTo>
                  <a:cubicBezTo>
                    <a:pt x="2120" y="332"/>
                    <a:pt x="2120" y="332"/>
                    <a:pt x="2120" y="332"/>
                  </a:cubicBezTo>
                  <a:cubicBezTo>
                    <a:pt x="2120" y="371"/>
                    <a:pt x="2120" y="371"/>
                    <a:pt x="2120" y="371"/>
                  </a:cubicBezTo>
                  <a:cubicBezTo>
                    <a:pt x="2111" y="371"/>
                    <a:pt x="2111" y="371"/>
                    <a:pt x="2111" y="371"/>
                  </a:cubicBezTo>
                  <a:cubicBezTo>
                    <a:pt x="2111" y="366"/>
                    <a:pt x="2111" y="366"/>
                    <a:pt x="2111" y="366"/>
                  </a:cubicBezTo>
                  <a:cubicBezTo>
                    <a:pt x="2110" y="366"/>
                    <a:pt x="2110" y="366"/>
                    <a:pt x="2110" y="366"/>
                  </a:cubicBezTo>
                  <a:cubicBezTo>
                    <a:pt x="2110" y="365"/>
                    <a:pt x="2110" y="365"/>
                    <a:pt x="2110" y="365"/>
                  </a:cubicBezTo>
                  <a:cubicBezTo>
                    <a:pt x="2105" y="365"/>
                    <a:pt x="2105" y="365"/>
                    <a:pt x="2105" y="365"/>
                  </a:cubicBezTo>
                  <a:cubicBezTo>
                    <a:pt x="2105" y="359"/>
                    <a:pt x="2105" y="359"/>
                    <a:pt x="2105" y="359"/>
                  </a:cubicBezTo>
                  <a:cubicBezTo>
                    <a:pt x="2098" y="359"/>
                    <a:pt x="2098" y="359"/>
                    <a:pt x="2098" y="359"/>
                  </a:cubicBezTo>
                  <a:cubicBezTo>
                    <a:pt x="2098" y="353"/>
                    <a:pt x="2098" y="353"/>
                    <a:pt x="2098" y="353"/>
                  </a:cubicBezTo>
                  <a:cubicBezTo>
                    <a:pt x="2098" y="338"/>
                    <a:pt x="2098" y="338"/>
                    <a:pt x="2098" y="338"/>
                  </a:cubicBezTo>
                  <a:cubicBezTo>
                    <a:pt x="2091" y="338"/>
                    <a:pt x="2091" y="338"/>
                    <a:pt x="2091" y="338"/>
                  </a:cubicBezTo>
                  <a:cubicBezTo>
                    <a:pt x="2091" y="353"/>
                    <a:pt x="2091" y="353"/>
                    <a:pt x="2091" y="353"/>
                  </a:cubicBezTo>
                  <a:cubicBezTo>
                    <a:pt x="2091" y="356"/>
                    <a:pt x="2091" y="356"/>
                    <a:pt x="2091" y="356"/>
                  </a:cubicBezTo>
                  <a:cubicBezTo>
                    <a:pt x="2087" y="356"/>
                    <a:pt x="2087" y="356"/>
                    <a:pt x="2087" y="356"/>
                  </a:cubicBezTo>
                  <a:cubicBezTo>
                    <a:pt x="2087" y="348"/>
                    <a:pt x="2087" y="348"/>
                    <a:pt x="2087" y="348"/>
                  </a:cubicBezTo>
                  <a:cubicBezTo>
                    <a:pt x="2068" y="348"/>
                    <a:pt x="2068" y="348"/>
                    <a:pt x="2068" y="348"/>
                  </a:cubicBezTo>
                  <a:cubicBezTo>
                    <a:pt x="2068" y="333"/>
                    <a:pt x="2068" y="333"/>
                    <a:pt x="2068" y="333"/>
                  </a:cubicBezTo>
                  <a:cubicBezTo>
                    <a:pt x="2063" y="333"/>
                    <a:pt x="2063" y="333"/>
                    <a:pt x="2063" y="333"/>
                  </a:cubicBezTo>
                  <a:cubicBezTo>
                    <a:pt x="2063" y="302"/>
                    <a:pt x="2063" y="302"/>
                    <a:pt x="2063" y="302"/>
                  </a:cubicBezTo>
                  <a:cubicBezTo>
                    <a:pt x="2063" y="302"/>
                    <a:pt x="2063" y="302"/>
                    <a:pt x="2063" y="302"/>
                  </a:cubicBezTo>
                  <a:cubicBezTo>
                    <a:pt x="2063" y="302"/>
                    <a:pt x="2063" y="301"/>
                    <a:pt x="2063" y="301"/>
                  </a:cubicBezTo>
                  <a:cubicBezTo>
                    <a:pt x="2063" y="298"/>
                    <a:pt x="2061" y="295"/>
                    <a:pt x="2057" y="293"/>
                  </a:cubicBezTo>
                  <a:cubicBezTo>
                    <a:pt x="2058" y="293"/>
                    <a:pt x="2058" y="293"/>
                    <a:pt x="2058" y="292"/>
                  </a:cubicBezTo>
                  <a:cubicBezTo>
                    <a:pt x="2058" y="292"/>
                    <a:pt x="2058" y="292"/>
                    <a:pt x="2057" y="291"/>
                  </a:cubicBezTo>
                  <a:cubicBezTo>
                    <a:pt x="2057" y="291"/>
                    <a:pt x="2057" y="291"/>
                    <a:pt x="2057" y="291"/>
                  </a:cubicBezTo>
                  <a:cubicBezTo>
                    <a:pt x="2057" y="291"/>
                    <a:pt x="2056" y="290"/>
                    <a:pt x="2054" y="290"/>
                  </a:cubicBezTo>
                  <a:cubicBezTo>
                    <a:pt x="2049" y="262"/>
                    <a:pt x="2049" y="262"/>
                    <a:pt x="2049" y="262"/>
                  </a:cubicBezTo>
                  <a:cubicBezTo>
                    <a:pt x="2049" y="260"/>
                    <a:pt x="2049" y="260"/>
                    <a:pt x="2049" y="260"/>
                  </a:cubicBezTo>
                  <a:cubicBezTo>
                    <a:pt x="2048" y="260"/>
                    <a:pt x="2048" y="260"/>
                    <a:pt x="2048" y="260"/>
                  </a:cubicBezTo>
                  <a:cubicBezTo>
                    <a:pt x="2048" y="262"/>
                    <a:pt x="2048" y="262"/>
                    <a:pt x="2048" y="262"/>
                  </a:cubicBezTo>
                  <a:cubicBezTo>
                    <a:pt x="2043" y="290"/>
                    <a:pt x="2043" y="290"/>
                    <a:pt x="2043" y="290"/>
                  </a:cubicBezTo>
                  <a:cubicBezTo>
                    <a:pt x="2041" y="290"/>
                    <a:pt x="2040" y="291"/>
                    <a:pt x="2040" y="291"/>
                  </a:cubicBezTo>
                  <a:cubicBezTo>
                    <a:pt x="2040" y="291"/>
                    <a:pt x="2040" y="291"/>
                    <a:pt x="2040" y="291"/>
                  </a:cubicBezTo>
                  <a:cubicBezTo>
                    <a:pt x="2040" y="292"/>
                    <a:pt x="2039" y="292"/>
                    <a:pt x="2039" y="292"/>
                  </a:cubicBezTo>
                  <a:cubicBezTo>
                    <a:pt x="2039" y="293"/>
                    <a:pt x="2039" y="293"/>
                    <a:pt x="2040" y="293"/>
                  </a:cubicBezTo>
                  <a:cubicBezTo>
                    <a:pt x="2037" y="295"/>
                    <a:pt x="2034" y="298"/>
                    <a:pt x="2034" y="301"/>
                  </a:cubicBezTo>
                  <a:cubicBezTo>
                    <a:pt x="2034" y="301"/>
                    <a:pt x="2034" y="302"/>
                    <a:pt x="2034" y="302"/>
                  </a:cubicBezTo>
                  <a:cubicBezTo>
                    <a:pt x="2033" y="302"/>
                    <a:pt x="2033" y="302"/>
                    <a:pt x="2033" y="302"/>
                  </a:cubicBezTo>
                  <a:cubicBezTo>
                    <a:pt x="2033" y="360"/>
                    <a:pt x="2033" y="360"/>
                    <a:pt x="2033" y="360"/>
                  </a:cubicBezTo>
                  <a:cubicBezTo>
                    <a:pt x="2028" y="360"/>
                    <a:pt x="2028" y="360"/>
                    <a:pt x="2028" y="360"/>
                  </a:cubicBezTo>
                  <a:cubicBezTo>
                    <a:pt x="2028" y="321"/>
                    <a:pt x="2028" y="321"/>
                    <a:pt x="2028" y="321"/>
                  </a:cubicBezTo>
                  <a:cubicBezTo>
                    <a:pt x="2020" y="321"/>
                    <a:pt x="2020" y="321"/>
                    <a:pt x="2020" y="321"/>
                  </a:cubicBezTo>
                  <a:cubicBezTo>
                    <a:pt x="2020" y="312"/>
                    <a:pt x="2020" y="312"/>
                    <a:pt x="2020" y="312"/>
                  </a:cubicBezTo>
                  <a:cubicBezTo>
                    <a:pt x="2018" y="312"/>
                    <a:pt x="2018" y="312"/>
                    <a:pt x="2018" y="312"/>
                  </a:cubicBezTo>
                  <a:cubicBezTo>
                    <a:pt x="2018" y="276"/>
                    <a:pt x="2018" y="276"/>
                    <a:pt x="2018" y="276"/>
                  </a:cubicBezTo>
                  <a:cubicBezTo>
                    <a:pt x="1986" y="276"/>
                    <a:pt x="1986" y="276"/>
                    <a:pt x="1986" y="276"/>
                  </a:cubicBezTo>
                  <a:cubicBezTo>
                    <a:pt x="1986" y="347"/>
                    <a:pt x="1986" y="347"/>
                    <a:pt x="1986" y="347"/>
                  </a:cubicBezTo>
                  <a:cubicBezTo>
                    <a:pt x="1980" y="347"/>
                    <a:pt x="1980" y="347"/>
                    <a:pt x="1980" y="347"/>
                  </a:cubicBezTo>
                  <a:cubicBezTo>
                    <a:pt x="1980" y="303"/>
                    <a:pt x="1980" y="303"/>
                    <a:pt x="1980" y="303"/>
                  </a:cubicBezTo>
                  <a:cubicBezTo>
                    <a:pt x="1949" y="303"/>
                    <a:pt x="1949" y="303"/>
                    <a:pt x="1949" y="303"/>
                  </a:cubicBezTo>
                  <a:cubicBezTo>
                    <a:pt x="1949" y="333"/>
                    <a:pt x="1949" y="333"/>
                    <a:pt x="1949" y="333"/>
                  </a:cubicBezTo>
                  <a:cubicBezTo>
                    <a:pt x="1922" y="333"/>
                    <a:pt x="1922" y="333"/>
                    <a:pt x="1922" y="333"/>
                  </a:cubicBezTo>
                  <a:cubicBezTo>
                    <a:pt x="1922" y="358"/>
                    <a:pt x="1922" y="358"/>
                    <a:pt x="1922" y="358"/>
                  </a:cubicBezTo>
                  <a:cubicBezTo>
                    <a:pt x="1919" y="358"/>
                    <a:pt x="1919" y="358"/>
                    <a:pt x="1919" y="358"/>
                  </a:cubicBezTo>
                  <a:cubicBezTo>
                    <a:pt x="1919" y="352"/>
                    <a:pt x="1919" y="352"/>
                    <a:pt x="1919" y="352"/>
                  </a:cubicBezTo>
                  <a:cubicBezTo>
                    <a:pt x="1913" y="352"/>
                    <a:pt x="1913" y="352"/>
                    <a:pt x="1913" y="352"/>
                  </a:cubicBezTo>
                  <a:cubicBezTo>
                    <a:pt x="1913" y="221"/>
                    <a:pt x="1913" y="221"/>
                    <a:pt x="1913" y="221"/>
                  </a:cubicBezTo>
                  <a:cubicBezTo>
                    <a:pt x="1865" y="221"/>
                    <a:pt x="1865" y="221"/>
                    <a:pt x="1865" y="221"/>
                  </a:cubicBezTo>
                  <a:cubicBezTo>
                    <a:pt x="1865" y="340"/>
                    <a:pt x="1865" y="340"/>
                    <a:pt x="1865" y="340"/>
                  </a:cubicBezTo>
                  <a:cubicBezTo>
                    <a:pt x="1857" y="340"/>
                    <a:pt x="1857" y="340"/>
                    <a:pt x="1857" y="340"/>
                  </a:cubicBezTo>
                  <a:cubicBezTo>
                    <a:pt x="1857" y="201"/>
                    <a:pt x="1857" y="201"/>
                    <a:pt x="1857" y="201"/>
                  </a:cubicBezTo>
                  <a:cubicBezTo>
                    <a:pt x="1845" y="201"/>
                    <a:pt x="1845" y="201"/>
                    <a:pt x="1845" y="201"/>
                  </a:cubicBezTo>
                  <a:cubicBezTo>
                    <a:pt x="1845" y="186"/>
                    <a:pt x="1845" y="186"/>
                    <a:pt x="1845" y="186"/>
                  </a:cubicBezTo>
                  <a:cubicBezTo>
                    <a:pt x="1815" y="186"/>
                    <a:pt x="1815" y="186"/>
                    <a:pt x="1815" y="186"/>
                  </a:cubicBezTo>
                  <a:cubicBezTo>
                    <a:pt x="1815" y="340"/>
                    <a:pt x="1815" y="340"/>
                    <a:pt x="1815" y="340"/>
                  </a:cubicBezTo>
                  <a:cubicBezTo>
                    <a:pt x="1808" y="340"/>
                    <a:pt x="1808" y="340"/>
                    <a:pt x="1808" y="340"/>
                  </a:cubicBezTo>
                  <a:cubicBezTo>
                    <a:pt x="1808" y="358"/>
                    <a:pt x="1808" y="358"/>
                    <a:pt x="1808" y="358"/>
                  </a:cubicBezTo>
                  <a:cubicBezTo>
                    <a:pt x="1805" y="358"/>
                    <a:pt x="1805" y="358"/>
                    <a:pt x="1805" y="358"/>
                  </a:cubicBezTo>
                  <a:cubicBezTo>
                    <a:pt x="1805" y="304"/>
                    <a:pt x="1805" y="304"/>
                    <a:pt x="1805" y="304"/>
                  </a:cubicBezTo>
                  <a:cubicBezTo>
                    <a:pt x="1791" y="304"/>
                    <a:pt x="1791" y="304"/>
                    <a:pt x="1791" y="304"/>
                  </a:cubicBezTo>
                  <a:cubicBezTo>
                    <a:pt x="1791" y="293"/>
                    <a:pt x="1791" y="293"/>
                    <a:pt x="1791" y="293"/>
                  </a:cubicBezTo>
                  <a:cubicBezTo>
                    <a:pt x="1790" y="293"/>
                    <a:pt x="1790" y="293"/>
                    <a:pt x="1790" y="293"/>
                  </a:cubicBezTo>
                  <a:cubicBezTo>
                    <a:pt x="1790" y="295"/>
                    <a:pt x="1790" y="295"/>
                    <a:pt x="1790" y="295"/>
                  </a:cubicBezTo>
                  <a:cubicBezTo>
                    <a:pt x="1746" y="295"/>
                    <a:pt x="1746" y="295"/>
                    <a:pt x="1746" y="295"/>
                  </a:cubicBezTo>
                  <a:cubicBezTo>
                    <a:pt x="1746" y="303"/>
                    <a:pt x="1746" y="303"/>
                    <a:pt x="1746" y="303"/>
                  </a:cubicBezTo>
                  <a:cubicBezTo>
                    <a:pt x="1734" y="303"/>
                    <a:pt x="1734" y="303"/>
                    <a:pt x="1734" y="303"/>
                  </a:cubicBezTo>
                  <a:cubicBezTo>
                    <a:pt x="1734" y="331"/>
                    <a:pt x="1734" y="331"/>
                    <a:pt x="1734" y="331"/>
                  </a:cubicBezTo>
                  <a:cubicBezTo>
                    <a:pt x="1725" y="331"/>
                    <a:pt x="1725" y="331"/>
                    <a:pt x="1725" y="331"/>
                  </a:cubicBezTo>
                  <a:cubicBezTo>
                    <a:pt x="1725" y="315"/>
                    <a:pt x="1725" y="315"/>
                    <a:pt x="1725" y="315"/>
                  </a:cubicBezTo>
                  <a:cubicBezTo>
                    <a:pt x="1710" y="315"/>
                    <a:pt x="1710" y="315"/>
                    <a:pt x="1710" y="315"/>
                  </a:cubicBezTo>
                  <a:cubicBezTo>
                    <a:pt x="1710" y="321"/>
                    <a:pt x="1710" y="321"/>
                    <a:pt x="1710" y="321"/>
                  </a:cubicBezTo>
                  <a:cubicBezTo>
                    <a:pt x="1687" y="321"/>
                    <a:pt x="1687" y="321"/>
                    <a:pt x="1687" y="321"/>
                  </a:cubicBezTo>
                  <a:cubicBezTo>
                    <a:pt x="1687" y="303"/>
                    <a:pt x="1687" y="303"/>
                    <a:pt x="1687" y="303"/>
                  </a:cubicBezTo>
                  <a:cubicBezTo>
                    <a:pt x="1681" y="303"/>
                    <a:pt x="1681" y="303"/>
                    <a:pt x="1681" y="303"/>
                  </a:cubicBezTo>
                  <a:cubicBezTo>
                    <a:pt x="1681" y="280"/>
                    <a:pt x="1681" y="280"/>
                    <a:pt x="1681" y="280"/>
                  </a:cubicBezTo>
                  <a:cubicBezTo>
                    <a:pt x="1661" y="280"/>
                    <a:pt x="1661" y="280"/>
                    <a:pt x="1661" y="280"/>
                  </a:cubicBezTo>
                  <a:cubicBezTo>
                    <a:pt x="1661" y="252"/>
                    <a:pt x="1661" y="252"/>
                    <a:pt x="1661" y="252"/>
                  </a:cubicBezTo>
                  <a:cubicBezTo>
                    <a:pt x="1656" y="252"/>
                    <a:pt x="1656" y="252"/>
                    <a:pt x="1656" y="252"/>
                  </a:cubicBezTo>
                  <a:cubicBezTo>
                    <a:pt x="1656" y="249"/>
                    <a:pt x="1656" y="249"/>
                    <a:pt x="1656" y="249"/>
                  </a:cubicBezTo>
                  <a:cubicBezTo>
                    <a:pt x="1655" y="249"/>
                    <a:pt x="1655" y="249"/>
                    <a:pt x="1655" y="249"/>
                  </a:cubicBezTo>
                  <a:cubicBezTo>
                    <a:pt x="1655" y="241"/>
                    <a:pt x="1655" y="241"/>
                    <a:pt x="1655" y="241"/>
                  </a:cubicBezTo>
                  <a:cubicBezTo>
                    <a:pt x="1655" y="241"/>
                    <a:pt x="1655" y="241"/>
                    <a:pt x="1655" y="241"/>
                  </a:cubicBezTo>
                  <a:cubicBezTo>
                    <a:pt x="1655" y="249"/>
                    <a:pt x="1655" y="249"/>
                    <a:pt x="1655" y="249"/>
                  </a:cubicBezTo>
                  <a:cubicBezTo>
                    <a:pt x="1654" y="249"/>
                    <a:pt x="1654" y="249"/>
                    <a:pt x="1654" y="249"/>
                  </a:cubicBezTo>
                  <a:cubicBezTo>
                    <a:pt x="1654" y="252"/>
                    <a:pt x="1654" y="252"/>
                    <a:pt x="1654" y="252"/>
                  </a:cubicBezTo>
                  <a:cubicBezTo>
                    <a:pt x="1649" y="252"/>
                    <a:pt x="1649" y="252"/>
                    <a:pt x="1649" y="252"/>
                  </a:cubicBezTo>
                  <a:cubicBezTo>
                    <a:pt x="1649" y="280"/>
                    <a:pt x="1649" y="280"/>
                    <a:pt x="1649" y="280"/>
                  </a:cubicBezTo>
                  <a:cubicBezTo>
                    <a:pt x="1640" y="280"/>
                    <a:pt x="1640" y="280"/>
                    <a:pt x="1640" y="280"/>
                  </a:cubicBezTo>
                  <a:cubicBezTo>
                    <a:pt x="1640" y="339"/>
                    <a:pt x="1640" y="339"/>
                    <a:pt x="1640" y="339"/>
                  </a:cubicBezTo>
                  <a:cubicBezTo>
                    <a:pt x="1634" y="339"/>
                    <a:pt x="1634" y="339"/>
                    <a:pt x="1634" y="339"/>
                  </a:cubicBezTo>
                  <a:cubicBezTo>
                    <a:pt x="1634" y="288"/>
                    <a:pt x="1634" y="288"/>
                    <a:pt x="1634" y="288"/>
                  </a:cubicBezTo>
                  <a:cubicBezTo>
                    <a:pt x="1618" y="288"/>
                    <a:pt x="1618" y="288"/>
                    <a:pt x="1618" y="288"/>
                  </a:cubicBezTo>
                  <a:cubicBezTo>
                    <a:pt x="1618" y="332"/>
                    <a:pt x="1618" y="332"/>
                    <a:pt x="1618" y="332"/>
                  </a:cubicBezTo>
                  <a:cubicBezTo>
                    <a:pt x="1616" y="332"/>
                    <a:pt x="1616" y="332"/>
                    <a:pt x="1616" y="332"/>
                  </a:cubicBezTo>
                  <a:cubicBezTo>
                    <a:pt x="1616" y="228"/>
                    <a:pt x="1616" y="228"/>
                    <a:pt x="1616" y="228"/>
                  </a:cubicBezTo>
                  <a:cubicBezTo>
                    <a:pt x="1612" y="228"/>
                    <a:pt x="1612" y="228"/>
                    <a:pt x="1612" y="228"/>
                  </a:cubicBezTo>
                  <a:cubicBezTo>
                    <a:pt x="1612" y="227"/>
                    <a:pt x="1612" y="226"/>
                    <a:pt x="1612" y="225"/>
                  </a:cubicBezTo>
                  <a:cubicBezTo>
                    <a:pt x="1612" y="221"/>
                    <a:pt x="1608" y="217"/>
                    <a:pt x="1602" y="217"/>
                  </a:cubicBezTo>
                  <a:cubicBezTo>
                    <a:pt x="1597" y="217"/>
                    <a:pt x="1592" y="221"/>
                    <a:pt x="1592" y="225"/>
                  </a:cubicBezTo>
                  <a:cubicBezTo>
                    <a:pt x="1592" y="226"/>
                    <a:pt x="1592" y="227"/>
                    <a:pt x="1593" y="228"/>
                  </a:cubicBezTo>
                  <a:cubicBezTo>
                    <a:pt x="1568" y="228"/>
                    <a:pt x="1568" y="228"/>
                    <a:pt x="1568" y="228"/>
                  </a:cubicBezTo>
                  <a:cubicBezTo>
                    <a:pt x="1568" y="269"/>
                    <a:pt x="1568" y="269"/>
                    <a:pt x="1568" y="269"/>
                  </a:cubicBezTo>
                  <a:cubicBezTo>
                    <a:pt x="1551" y="269"/>
                    <a:pt x="1551" y="269"/>
                    <a:pt x="1551" y="269"/>
                  </a:cubicBezTo>
                  <a:cubicBezTo>
                    <a:pt x="1551" y="339"/>
                    <a:pt x="1551" y="339"/>
                    <a:pt x="1551" y="339"/>
                  </a:cubicBezTo>
                  <a:cubicBezTo>
                    <a:pt x="1546" y="339"/>
                    <a:pt x="1546" y="339"/>
                    <a:pt x="1546" y="339"/>
                  </a:cubicBezTo>
                  <a:cubicBezTo>
                    <a:pt x="1546" y="304"/>
                    <a:pt x="1546" y="304"/>
                    <a:pt x="1546" y="304"/>
                  </a:cubicBezTo>
                  <a:cubicBezTo>
                    <a:pt x="1539" y="304"/>
                    <a:pt x="1539" y="304"/>
                    <a:pt x="1539" y="304"/>
                  </a:cubicBezTo>
                  <a:cubicBezTo>
                    <a:pt x="1539" y="214"/>
                    <a:pt x="1539" y="214"/>
                    <a:pt x="1539" y="214"/>
                  </a:cubicBezTo>
                  <a:cubicBezTo>
                    <a:pt x="1509" y="214"/>
                    <a:pt x="1509" y="214"/>
                    <a:pt x="1509" y="214"/>
                  </a:cubicBezTo>
                  <a:cubicBezTo>
                    <a:pt x="1509" y="209"/>
                    <a:pt x="1509" y="209"/>
                    <a:pt x="1509" y="209"/>
                  </a:cubicBezTo>
                  <a:cubicBezTo>
                    <a:pt x="1498" y="209"/>
                    <a:pt x="1498" y="209"/>
                    <a:pt x="1498" y="209"/>
                  </a:cubicBezTo>
                  <a:cubicBezTo>
                    <a:pt x="1498" y="304"/>
                    <a:pt x="1498" y="304"/>
                    <a:pt x="1498" y="304"/>
                  </a:cubicBezTo>
                  <a:cubicBezTo>
                    <a:pt x="1490" y="304"/>
                    <a:pt x="1490" y="304"/>
                    <a:pt x="1490" y="304"/>
                  </a:cubicBezTo>
                  <a:cubicBezTo>
                    <a:pt x="1490" y="257"/>
                    <a:pt x="1490" y="257"/>
                    <a:pt x="1490" y="257"/>
                  </a:cubicBezTo>
                  <a:cubicBezTo>
                    <a:pt x="1443" y="257"/>
                    <a:pt x="1443" y="257"/>
                    <a:pt x="1443" y="257"/>
                  </a:cubicBezTo>
                  <a:cubicBezTo>
                    <a:pt x="1443" y="275"/>
                    <a:pt x="1443" y="275"/>
                    <a:pt x="1443" y="275"/>
                  </a:cubicBezTo>
                  <a:cubicBezTo>
                    <a:pt x="1411" y="275"/>
                    <a:pt x="1411" y="275"/>
                    <a:pt x="1411" y="275"/>
                  </a:cubicBezTo>
                  <a:cubicBezTo>
                    <a:pt x="1411" y="293"/>
                    <a:pt x="1411" y="293"/>
                    <a:pt x="1411" y="293"/>
                  </a:cubicBezTo>
                  <a:cubicBezTo>
                    <a:pt x="1407" y="293"/>
                    <a:pt x="1407" y="293"/>
                    <a:pt x="1407" y="293"/>
                  </a:cubicBezTo>
                  <a:cubicBezTo>
                    <a:pt x="1407" y="241"/>
                    <a:pt x="1407" y="241"/>
                    <a:pt x="1407" y="241"/>
                  </a:cubicBezTo>
                  <a:cubicBezTo>
                    <a:pt x="1376" y="241"/>
                    <a:pt x="1376" y="241"/>
                    <a:pt x="1376" y="241"/>
                  </a:cubicBezTo>
                  <a:cubicBezTo>
                    <a:pt x="1376" y="255"/>
                    <a:pt x="1376" y="255"/>
                    <a:pt x="1376" y="255"/>
                  </a:cubicBezTo>
                  <a:cubicBezTo>
                    <a:pt x="1374" y="255"/>
                    <a:pt x="1374" y="255"/>
                    <a:pt x="1374" y="255"/>
                  </a:cubicBezTo>
                  <a:cubicBezTo>
                    <a:pt x="1374" y="316"/>
                    <a:pt x="1374" y="316"/>
                    <a:pt x="1374" y="316"/>
                  </a:cubicBezTo>
                  <a:cubicBezTo>
                    <a:pt x="1371" y="316"/>
                    <a:pt x="1371" y="316"/>
                    <a:pt x="1371" y="316"/>
                  </a:cubicBezTo>
                  <a:cubicBezTo>
                    <a:pt x="1371" y="289"/>
                    <a:pt x="1371" y="289"/>
                    <a:pt x="1371" y="289"/>
                  </a:cubicBezTo>
                  <a:cubicBezTo>
                    <a:pt x="1342" y="289"/>
                    <a:pt x="1342" y="289"/>
                    <a:pt x="1342" y="289"/>
                  </a:cubicBezTo>
                  <a:cubicBezTo>
                    <a:pt x="1342" y="152"/>
                    <a:pt x="1342" y="152"/>
                    <a:pt x="1342" y="152"/>
                  </a:cubicBezTo>
                  <a:cubicBezTo>
                    <a:pt x="1293" y="152"/>
                    <a:pt x="1293" y="152"/>
                    <a:pt x="1293" y="152"/>
                  </a:cubicBezTo>
                  <a:cubicBezTo>
                    <a:pt x="1293" y="292"/>
                    <a:pt x="1293" y="292"/>
                    <a:pt x="1293" y="292"/>
                  </a:cubicBezTo>
                  <a:cubicBezTo>
                    <a:pt x="1290" y="292"/>
                    <a:pt x="1290" y="292"/>
                    <a:pt x="1290" y="292"/>
                  </a:cubicBezTo>
                  <a:cubicBezTo>
                    <a:pt x="1290" y="318"/>
                    <a:pt x="1290" y="318"/>
                    <a:pt x="1290" y="318"/>
                  </a:cubicBezTo>
                  <a:cubicBezTo>
                    <a:pt x="1289" y="318"/>
                    <a:pt x="1289" y="318"/>
                    <a:pt x="1289" y="318"/>
                  </a:cubicBezTo>
                  <a:cubicBezTo>
                    <a:pt x="1289" y="318"/>
                    <a:pt x="1289" y="318"/>
                    <a:pt x="1289" y="318"/>
                  </a:cubicBezTo>
                  <a:cubicBezTo>
                    <a:pt x="1283" y="318"/>
                    <a:pt x="1283" y="318"/>
                    <a:pt x="1283" y="318"/>
                  </a:cubicBezTo>
                  <a:cubicBezTo>
                    <a:pt x="1283" y="293"/>
                    <a:pt x="1283" y="293"/>
                    <a:pt x="1283" y="293"/>
                  </a:cubicBezTo>
                  <a:cubicBezTo>
                    <a:pt x="1247" y="293"/>
                    <a:pt x="1247" y="293"/>
                    <a:pt x="1247" y="293"/>
                  </a:cubicBezTo>
                  <a:cubicBezTo>
                    <a:pt x="1247" y="307"/>
                    <a:pt x="1247" y="307"/>
                    <a:pt x="1247" y="307"/>
                  </a:cubicBezTo>
                  <a:cubicBezTo>
                    <a:pt x="1243" y="307"/>
                    <a:pt x="1243" y="307"/>
                    <a:pt x="1243" y="307"/>
                  </a:cubicBezTo>
                  <a:cubicBezTo>
                    <a:pt x="1243" y="353"/>
                    <a:pt x="1243" y="353"/>
                    <a:pt x="1243" y="353"/>
                  </a:cubicBezTo>
                  <a:cubicBezTo>
                    <a:pt x="1238" y="353"/>
                    <a:pt x="1238" y="353"/>
                    <a:pt x="1238" y="353"/>
                  </a:cubicBezTo>
                  <a:cubicBezTo>
                    <a:pt x="1238" y="272"/>
                    <a:pt x="1238" y="272"/>
                    <a:pt x="1238" y="272"/>
                  </a:cubicBezTo>
                  <a:cubicBezTo>
                    <a:pt x="1232" y="272"/>
                    <a:pt x="1232" y="272"/>
                    <a:pt x="1232" y="272"/>
                  </a:cubicBezTo>
                  <a:cubicBezTo>
                    <a:pt x="1234" y="268"/>
                    <a:pt x="1235" y="261"/>
                    <a:pt x="1235" y="258"/>
                  </a:cubicBezTo>
                  <a:cubicBezTo>
                    <a:pt x="1235" y="254"/>
                    <a:pt x="1233" y="251"/>
                    <a:pt x="1231" y="249"/>
                  </a:cubicBezTo>
                  <a:cubicBezTo>
                    <a:pt x="1228" y="220"/>
                    <a:pt x="1228" y="220"/>
                    <a:pt x="1228" y="220"/>
                  </a:cubicBezTo>
                  <a:cubicBezTo>
                    <a:pt x="1228" y="210"/>
                    <a:pt x="1228" y="210"/>
                    <a:pt x="1228" y="210"/>
                  </a:cubicBezTo>
                  <a:cubicBezTo>
                    <a:pt x="1227" y="210"/>
                    <a:pt x="1227" y="210"/>
                    <a:pt x="1227" y="210"/>
                  </a:cubicBezTo>
                  <a:cubicBezTo>
                    <a:pt x="1227" y="220"/>
                    <a:pt x="1227" y="220"/>
                    <a:pt x="1227" y="220"/>
                  </a:cubicBezTo>
                  <a:cubicBezTo>
                    <a:pt x="1224" y="249"/>
                    <a:pt x="1224" y="249"/>
                    <a:pt x="1224" y="249"/>
                  </a:cubicBezTo>
                  <a:cubicBezTo>
                    <a:pt x="1222" y="251"/>
                    <a:pt x="1220" y="254"/>
                    <a:pt x="1220" y="258"/>
                  </a:cubicBezTo>
                  <a:cubicBezTo>
                    <a:pt x="1220" y="261"/>
                    <a:pt x="1221" y="268"/>
                    <a:pt x="1223" y="272"/>
                  </a:cubicBezTo>
                  <a:cubicBezTo>
                    <a:pt x="1215" y="272"/>
                    <a:pt x="1215" y="272"/>
                    <a:pt x="1215" y="272"/>
                  </a:cubicBezTo>
                  <a:cubicBezTo>
                    <a:pt x="1215" y="279"/>
                    <a:pt x="1215" y="279"/>
                    <a:pt x="1215" y="279"/>
                  </a:cubicBezTo>
                  <a:cubicBezTo>
                    <a:pt x="1204" y="279"/>
                    <a:pt x="1204" y="279"/>
                    <a:pt x="1204" y="279"/>
                  </a:cubicBezTo>
                  <a:cubicBezTo>
                    <a:pt x="1204" y="315"/>
                    <a:pt x="1204" y="315"/>
                    <a:pt x="1204" y="315"/>
                  </a:cubicBezTo>
                  <a:cubicBezTo>
                    <a:pt x="1202" y="315"/>
                    <a:pt x="1202" y="315"/>
                    <a:pt x="1202" y="315"/>
                  </a:cubicBezTo>
                  <a:cubicBezTo>
                    <a:pt x="1202" y="303"/>
                    <a:pt x="1202" y="303"/>
                    <a:pt x="1202" y="303"/>
                  </a:cubicBezTo>
                  <a:cubicBezTo>
                    <a:pt x="1179" y="303"/>
                    <a:pt x="1179" y="303"/>
                    <a:pt x="1179" y="303"/>
                  </a:cubicBezTo>
                  <a:cubicBezTo>
                    <a:pt x="1179" y="292"/>
                    <a:pt x="1179" y="292"/>
                    <a:pt x="1179" y="292"/>
                  </a:cubicBezTo>
                  <a:cubicBezTo>
                    <a:pt x="1170" y="292"/>
                    <a:pt x="1170" y="292"/>
                    <a:pt x="1170" y="292"/>
                  </a:cubicBezTo>
                  <a:cubicBezTo>
                    <a:pt x="1170" y="319"/>
                    <a:pt x="1170" y="319"/>
                    <a:pt x="1170" y="319"/>
                  </a:cubicBezTo>
                  <a:cubicBezTo>
                    <a:pt x="1170" y="324"/>
                    <a:pt x="1170" y="324"/>
                    <a:pt x="1170" y="324"/>
                  </a:cubicBezTo>
                  <a:cubicBezTo>
                    <a:pt x="1165" y="324"/>
                    <a:pt x="1165" y="324"/>
                    <a:pt x="1165" y="324"/>
                  </a:cubicBezTo>
                  <a:cubicBezTo>
                    <a:pt x="1165" y="310"/>
                    <a:pt x="1165" y="310"/>
                    <a:pt x="1165" y="310"/>
                  </a:cubicBezTo>
                  <a:cubicBezTo>
                    <a:pt x="1163" y="310"/>
                    <a:pt x="1163" y="310"/>
                    <a:pt x="1163" y="310"/>
                  </a:cubicBezTo>
                  <a:cubicBezTo>
                    <a:pt x="1163" y="258"/>
                    <a:pt x="1163" y="258"/>
                    <a:pt x="1163" y="258"/>
                  </a:cubicBezTo>
                  <a:cubicBezTo>
                    <a:pt x="1167" y="253"/>
                    <a:pt x="1169" y="250"/>
                    <a:pt x="1169" y="242"/>
                  </a:cubicBezTo>
                  <a:cubicBezTo>
                    <a:pt x="1169" y="232"/>
                    <a:pt x="1166" y="228"/>
                    <a:pt x="1159" y="222"/>
                  </a:cubicBezTo>
                  <a:cubicBezTo>
                    <a:pt x="1161" y="220"/>
                    <a:pt x="1162" y="218"/>
                    <a:pt x="1162" y="217"/>
                  </a:cubicBezTo>
                  <a:cubicBezTo>
                    <a:pt x="1162" y="214"/>
                    <a:pt x="1158" y="212"/>
                    <a:pt x="1152" y="211"/>
                  </a:cubicBezTo>
                  <a:cubicBezTo>
                    <a:pt x="1145" y="191"/>
                    <a:pt x="1145" y="191"/>
                    <a:pt x="1145" y="191"/>
                  </a:cubicBezTo>
                  <a:cubicBezTo>
                    <a:pt x="1145" y="184"/>
                    <a:pt x="1145" y="184"/>
                    <a:pt x="1145" y="184"/>
                  </a:cubicBezTo>
                  <a:cubicBezTo>
                    <a:pt x="1143" y="184"/>
                    <a:pt x="1143" y="184"/>
                    <a:pt x="1143" y="184"/>
                  </a:cubicBezTo>
                  <a:cubicBezTo>
                    <a:pt x="1143" y="191"/>
                    <a:pt x="1143" y="191"/>
                    <a:pt x="1143" y="191"/>
                  </a:cubicBezTo>
                  <a:cubicBezTo>
                    <a:pt x="1136" y="211"/>
                    <a:pt x="1136" y="211"/>
                    <a:pt x="1136" y="211"/>
                  </a:cubicBezTo>
                  <a:cubicBezTo>
                    <a:pt x="1136" y="211"/>
                    <a:pt x="1135" y="211"/>
                    <a:pt x="1134" y="211"/>
                  </a:cubicBezTo>
                  <a:cubicBezTo>
                    <a:pt x="1133" y="210"/>
                    <a:pt x="1132" y="208"/>
                    <a:pt x="1130" y="207"/>
                  </a:cubicBezTo>
                  <a:cubicBezTo>
                    <a:pt x="1131" y="206"/>
                    <a:pt x="1131" y="205"/>
                    <a:pt x="1131" y="204"/>
                  </a:cubicBezTo>
                  <a:cubicBezTo>
                    <a:pt x="1131" y="204"/>
                    <a:pt x="1131" y="203"/>
                    <a:pt x="1130" y="203"/>
                  </a:cubicBezTo>
                  <a:cubicBezTo>
                    <a:pt x="1130" y="203"/>
                    <a:pt x="1130" y="202"/>
                    <a:pt x="1130" y="202"/>
                  </a:cubicBezTo>
                  <a:cubicBezTo>
                    <a:pt x="1130" y="201"/>
                    <a:pt x="1129" y="200"/>
                    <a:pt x="1127" y="200"/>
                  </a:cubicBezTo>
                  <a:cubicBezTo>
                    <a:pt x="1121" y="148"/>
                    <a:pt x="1121" y="148"/>
                    <a:pt x="1121" y="148"/>
                  </a:cubicBezTo>
                  <a:cubicBezTo>
                    <a:pt x="1121" y="143"/>
                    <a:pt x="1121" y="143"/>
                    <a:pt x="1121" y="143"/>
                  </a:cubicBezTo>
                  <a:cubicBezTo>
                    <a:pt x="1120" y="143"/>
                    <a:pt x="1120" y="143"/>
                    <a:pt x="1120" y="143"/>
                  </a:cubicBezTo>
                  <a:cubicBezTo>
                    <a:pt x="1120" y="148"/>
                    <a:pt x="1120" y="148"/>
                    <a:pt x="1120" y="148"/>
                  </a:cubicBezTo>
                  <a:cubicBezTo>
                    <a:pt x="1114" y="200"/>
                    <a:pt x="1114" y="200"/>
                    <a:pt x="1114" y="200"/>
                  </a:cubicBezTo>
                  <a:cubicBezTo>
                    <a:pt x="1112" y="200"/>
                    <a:pt x="1111" y="201"/>
                    <a:pt x="1111" y="202"/>
                  </a:cubicBezTo>
                  <a:cubicBezTo>
                    <a:pt x="1111" y="202"/>
                    <a:pt x="1111" y="203"/>
                    <a:pt x="1111" y="203"/>
                  </a:cubicBezTo>
                  <a:cubicBezTo>
                    <a:pt x="1110" y="203"/>
                    <a:pt x="1109" y="204"/>
                    <a:pt x="1109" y="204"/>
                  </a:cubicBezTo>
                  <a:cubicBezTo>
                    <a:pt x="1109" y="205"/>
                    <a:pt x="1110" y="206"/>
                    <a:pt x="1111" y="207"/>
                  </a:cubicBezTo>
                  <a:cubicBezTo>
                    <a:pt x="1107" y="210"/>
                    <a:pt x="1104" y="215"/>
                    <a:pt x="1104" y="221"/>
                  </a:cubicBezTo>
                  <a:cubicBezTo>
                    <a:pt x="1104" y="221"/>
                    <a:pt x="1104" y="222"/>
                    <a:pt x="1104" y="223"/>
                  </a:cubicBezTo>
                  <a:cubicBezTo>
                    <a:pt x="1102" y="223"/>
                    <a:pt x="1102" y="223"/>
                    <a:pt x="1102" y="223"/>
                  </a:cubicBezTo>
                  <a:cubicBezTo>
                    <a:pt x="1102" y="332"/>
                    <a:pt x="1102" y="332"/>
                    <a:pt x="1102" y="332"/>
                  </a:cubicBezTo>
                  <a:cubicBezTo>
                    <a:pt x="1097" y="332"/>
                    <a:pt x="1097" y="332"/>
                    <a:pt x="1097" y="332"/>
                  </a:cubicBezTo>
                  <a:cubicBezTo>
                    <a:pt x="1097" y="258"/>
                    <a:pt x="1097" y="258"/>
                    <a:pt x="1097" y="258"/>
                  </a:cubicBezTo>
                  <a:cubicBezTo>
                    <a:pt x="1087" y="258"/>
                    <a:pt x="1087" y="258"/>
                    <a:pt x="1087" y="258"/>
                  </a:cubicBezTo>
                  <a:cubicBezTo>
                    <a:pt x="1087" y="241"/>
                    <a:pt x="1087" y="241"/>
                    <a:pt x="1087" y="241"/>
                  </a:cubicBezTo>
                  <a:cubicBezTo>
                    <a:pt x="1085" y="241"/>
                    <a:pt x="1085" y="241"/>
                    <a:pt x="1085" y="241"/>
                  </a:cubicBezTo>
                  <a:cubicBezTo>
                    <a:pt x="1085" y="174"/>
                    <a:pt x="1085" y="174"/>
                    <a:pt x="1085" y="174"/>
                  </a:cubicBezTo>
                  <a:cubicBezTo>
                    <a:pt x="1047" y="174"/>
                    <a:pt x="1047" y="174"/>
                    <a:pt x="1047" y="174"/>
                  </a:cubicBezTo>
                  <a:cubicBezTo>
                    <a:pt x="1047" y="308"/>
                    <a:pt x="1047" y="308"/>
                    <a:pt x="1047" y="308"/>
                  </a:cubicBezTo>
                  <a:cubicBezTo>
                    <a:pt x="1041" y="308"/>
                    <a:pt x="1041" y="308"/>
                    <a:pt x="1041" y="308"/>
                  </a:cubicBezTo>
                  <a:cubicBezTo>
                    <a:pt x="1041" y="224"/>
                    <a:pt x="1041" y="224"/>
                    <a:pt x="1041" y="224"/>
                  </a:cubicBezTo>
                  <a:cubicBezTo>
                    <a:pt x="1004" y="224"/>
                    <a:pt x="1004" y="224"/>
                    <a:pt x="1004" y="224"/>
                  </a:cubicBezTo>
                  <a:cubicBezTo>
                    <a:pt x="1004" y="282"/>
                    <a:pt x="1004" y="282"/>
                    <a:pt x="1004" y="282"/>
                  </a:cubicBezTo>
                  <a:cubicBezTo>
                    <a:pt x="973" y="282"/>
                    <a:pt x="973" y="282"/>
                    <a:pt x="973" y="282"/>
                  </a:cubicBezTo>
                  <a:cubicBezTo>
                    <a:pt x="973" y="330"/>
                    <a:pt x="973" y="330"/>
                    <a:pt x="973" y="330"/>
                  </a:cubicBezTo>
                  <a:cubicBezTo>
                    <a:pt x="969" y="330"/>
                    <a:pt x="969" y="330"/>
                    <a:pt x="969" y="330"/>
                  </a:cubicBezTo>
                  <a:cubicBezTo>
                    <a:pt x="969" y="317"/>
                    <a:pt x="969" y="317"/>
                    <a:pt x="969" y="317"/>
                  </a:cubicBezTo>
                  <a:cubicBezTo>
                    <a:pt x="962" y="317"/>
                    <a:pt x="962" y="317"/>
                    <a:pt x="962" y="317"/>
                  </a:cubicBezTo>
                  <a:cubicBezTo>
                    <a:pt x="962" y="70"/>
                    <a:pt x="962" y="70"/>
                    <a:pt x="962" y="70"/>
                  </a:cubicBezTo>
                  <a:cubicBezTo>
                    <a:pt x="907" y="70"/>
                    <a:pt x="907" y="70"/>
                    <a:pt x="907" y="70"/>
                  </a:cubicBezTo>
                  <a:cubicBezTo>
                    <a:pt x="907" y="295"/>
                    <a:pt x="907" y="295"/>
                    <a:pt x="907" y="295"/>
                  </a:cubicBezTo>
                  <a:cubicBezTo>
                    <a:pt x="897" y="295"/>
                    <a:pt x="897" y="295"/>
                    <a:pt x="897" y="295"/>
                  </a:cubicBezTo>
                  <a:cubicBezTo>
                    <a:pt x="897" y="32"/>
                    <a:pt x="897" y="32"/>
                    <a:pt x="897" y="32"/>
                  </a:cubicBezTo>
                  <a:cubicBezTo>
                    <a:pt x="884" y="32"/>
                    <a:pt x="884" y="32"/>
                    <a:pt x="884" y="32"/>
                  </a:cubicBezTo>
                  <a:cubicBezTo>
                    <a:pt x="884" y="4"/>
                    <a:pt x="884" y="4"/>
                    <a:pt x="884" y="4"/>
                  </a:cubicBezTo>
                  <a:cubicBezTo>
                    <a:pt x="848" y="4"/>
                    <a:pt x="848" y="4"/>
                    <a:pt x="848" y="4"/>
                  </a:cubicBezTo>
                  <a:cubicBezTo>
                    <a:pt x="848" y="295"/>
                    <a:pt x="848" y="295"/>
                    <a:pt x="848" y="295"/>
                  </a:cubicBezTo>
                  <a:cubicBezTo>
                    <a:pt x="841" y="295"/>
                    <a:pt x="841" y="295"/>
                    <a:pt x="841" y="295"/>
                  </a:cubicBezTo>
                  <a:cubicBezTo>
                    <a:pt x="841" y="329"/>
                    <a:pt x="841" y="329"/>
                    <a:pt x="841" y="329"/>
                  </a:cubicBezTo>
                  <a:cubicBezTo>
                    <a:pt x="837" y="329"/>
                    <a:pt x="837" y="329"/>
                    <a:pt x="837" y="329"/>
                  </a:cubicBezTo>
                  <a:cubicBezTo>
                    <a:pt x="837" y="227"/>
                    <a:pt x="837" y="227"/>
                    <a:pt x="837" y="227"/>
                  </a:cubicBezTo>
                  <a:cubicBezTo>
                    <a:pt x="821" y="227"/>
                    <a:pt x="821" y="227"/>
                    <a:pt x="821" y="227"/>
                  </a:cubicBezTo>
                  <a:cubicBezTo>
                    <a:pt x="821" y="207"/>
                    <a:pt x="821" y="207"/>
                    <a:pt x="821" y="207"/>
                  </a:cubicBezTo>
                  <a:cubicBezTo>
                    <a:pt x="820" y="207"/>
                    <a:pt x="820" y="207"/>
                    <a:pt x="820" y="207"/>
                  </a:cubicBezTo>
                  <a:cubicBezTo>
                    <a:pt x="820" y="209"/>
                    <a:pt x="820" y="209"/>
                    <a:pt x="820" y="209"/>
                  </a:cubicBezTo>
                  <a:cubicBezTo>
                    <a:pt x="768" y="209"/>
                    <a:pt x="768" y="209"/>
                    <a:pt x="768" y="209"/>
                  </a:cubicBezTo>
                  <a:cubicBezTo>
                    <a:pt x="768" y="224"/>
                    <a:pt x="768" y="224"/>
                    <a:pt x="768" y="224"/>
                  </a:cubicBezTo>
                  <a:cubicBezTo>
                    <a:pt x="755" y="224"/>
                    <a:pt x="755" y="224"/>
                    <a:pt x="755" y="224"/>
                  </a:cubicBezTo>
                  <a:cubicBezTo>
                    <a:pt x="755" y="277"/>
                    <a:pt x="755" y="277"/>
                    <a:pt x="755" y="277"/>
                  </a:cubicBezTo>
                  <a:cubicBezTo>
                    <a:pt x="744" y="277"/>
                    <a:pt x="744" y="277"/>
                    <a:pt x="744" y="277"/>
                  </a:cubicBezTo>
                  <a:cubicBezTo>
                    <a:pt x="744" y="247"/>
                    <a:pt x="744" y="247"/>
                    <a:pt x="744" y="247"/>
                  </a:cubicBezTo>
                  <a:cubicBezTo>
                    <a:pt x="726" y="247"/>
                    <a:pt x="726" y="247"/>
                    <a:pt x="726" y="247"/>
                  </a:cubicBezTo>
                  <a:cubicBezTo>
                    <a:pt x="726" y="259"/>
                    <a:pt x="726" y="259"/>
                    <a:pt x="726" y="259"/>
                  </a:cubicBezTo>
                  <a:cubicBezTo>
                    <a:pt x="700" y="259"/>
                    <a:pt x="700" y="259"/>
                    <a:pt x="700" y="259"/>
                  </a:cubicBezTo>
                  <a:cubicBezTo>
                    <a:pt x="700" y="224"/>
                    <a:pt x="700" y="224"/>
                    <a:pt x="700" y="224"/>
                  </a:cubicBezTo>
                  <a:cubicBezTo>
                    <a:pt x="693" y="224"/>
                    <a:pt x="693" y="224"/>
                    <a:pt x="693" y="224"/>
                  </a:cubicBezTo>
                  <a:cubicBezTo>
                    <a:pt x="693" y="182"/>
                    <a:pt x="693" y="182"/>
                    <a:pt x="693" y="182"/>
                  </a:cubicBezTo>
                  <a:cubicBezTo>
                    <a:pt x="670" y="182"/>
                    <a:pt x="670" y="182"/>
                    <a:pt x="670" y="182"/>
                  </a:cubicBezTo>
                  <a:cubicBezTo>
                    <a:pt x="670" y="129"/>
                    <a:pt x="670" y="129"/>
                    <a:pt x="670" y="129"/>
                  </a:cubicBezTo>
                  <a:cubicBezTo>
                    <a:pt x="664" y="129"/>
                    <a:pt x="664" y="129"/>
                    <a:pt x="664" y="129"/>
                  </a:cubicBezTo>
                  <a:cubicBezTo>
                    <a:pt x="664" y="123"/>
                    <a:pt x="664" y="123"/>
                    <a:pt x="664" y="123"/>
                  </a:cubicBezTo>
                  <a:cubicBezTo>
                    <a:pt x="663" y="123"/>
                    <a:pt x="663" y="123"/>
                    <a:pt x="663" y="123"/>
                  </a:cubicBezTo>
                  <a:cubicBezTo>
                    <a:pt x="663" y="108"/>
                    <a:pt x="663" y="108"/>
                    <a:pt x="663" y="108"/>
                  </a:cubicBezTo>
                  <a:cubicBezTo>
                    <a:pt x="662" y="108"/>
                    <a:pt x="662" y="108"/>
                    <a:pt x="662" y="108"/>
                  </a:cubicBezTo>
                  <a:cubicBezTo>
                    <a:pt x="662" y="123"/>
                    <a:pt x="662" y="123"/>
                    <a:pt x="662" y="123"/>
                  </a:cubicBezTo>
                  <a:cubicBezTo>
                    <a:pt x="661" y="123"/>
                    <a:pt x="661" y="123"/>
                    <a:pt x="661" y="123"/>
                  </a:cubicBezTo>
                  <a:cubicBezTo>
                    <a:pt x="661" y="129"/>
                    <a:pt x="661" y="129"/>
                    <a:pt x="661" y="129"/>
                  </a:cubicBezTo>
                  <a:cubicBezTo>
                    <a:pt x="656" y="129"/>
                    <a:pt x="656" y="129"/>
                    <a:pt x="656" y="129"/>
                  </a:cubicBezTo>
                  <a:cubicBezTo>
                    <a:pt x="656" y="182"/>
                    <a:pt x="656" y="182"/>
                    <a:pt x="656" y="182"/>
                  </a:cubicBezTo>
                  <a:cubicBezTo>
                    <a:pt x="645" y="182"/>
                    <a:pt x="645" y="182"/>
                    <a:pt x="645" y="182"/>
                  </a:cubicBezTo>
                  <a:cubicBezTo>
                    <a:pt x="645" y="293"/>
                    <a:pt x="645" y="293"/>
                    <a:pt x="645" y="293"/>
                  </a:cubicBezTo>
                  <a:cubicBezTo>
                    <a:pt x="638" y="293"/>
                    <a:pt x="638" y="293"/>
                    <a:pt x="638" y="293"/>
                  </a:cubicBezTo>
                  <a:cubicBezTo>
                    <a:pt x="638" y="197"/>
                    <a:pt x="638" y="197"/>
                    <a:pt x="638" y="197"/>
                  </a:cubicBezTo>
                  <a:cubicBezTo>
                    <a:pt x="620" y="197"/>
                    <a:pt x="620" y="197"/>
                    <a:pt x="620" y="197"/>
                  </a:cubicBezTo>
                  <a:cubicBezTo>
                    <a:pt x="620" y="280"/>
                    <a:pt x="620" y="280"/>
                    <a:pt x="620" y="280"/>
                  </a:cubicBezTo>
                  <a:cubicBezTo>
                    <a:pt x="617" y="280"/>
                    <a:pt x="617" y="280"/>
                    <a:pt x="617" y="280"/>
                  </a:cubicBezTo>
                  <a:cubicBezTo>
                    <a:pt x="617" y="82"/>
                    <a:pt x="617" y="82"/>
                    <a:pt x="617" y="82"/>
                  </a:cubicBezTo>
                  <a:cubicBezTo>
                    <a:pt x="612" y="82"/>
                    <a:pt x="612" y="82"/>
                    <a:pt x="612" y="82"/>
                  </a:cubicBezTo>
                  <a:cubicBezTo>
                    <a:pt x="613" y="81"/>
                    <a:pt x="613" y="79"/>
                    <a:pt x="613" y="77"/>
                  </a:cubicBezTo>
                  <a:cubicBezTo>
                    <a:pt x="613" y="69"/>
                    <a:pt x="608" y="63"/>
                    <a:pt x="601" y="63"/>
                  </a:cubicBezTo>
                  <a:cubicBezTo>
                    <a:pt x="595" y="63"/>
                    <a:pt x="589" y="69"/>
                    <a:pt x="589" y="77"/>
                  </a:cubicBezTo>
                  <a:cubicBezTo>
                    <a:pt x="589" y="79"/>
                    <a:pt x="590" y="81"/>
                    <a:pt x="590" y="82"/>
                  </a:cubicBezTo>
                  <a:cubicBezTo>
                    <a:pt x="562" y="82"/>
                    <a:pt x="562" y="82"/>
                    <a:pt x="562" y="82"/>
                  </a:cubicBezTo>
                  <a:cubicBezTo>
                    <a:pt x="562" y="160"/>
                    <a:pt x="562" y="160"/>
                    <a:pt x="562" y="160"/>
                  </a:cubicBezTo>
                  <a:cubicBezTo>
                    <a:pt x="542" y="160"/>
                    <a:pt x="542" y="160"/>
                    <a:pt x="542" y="160"/>
                  </a:cubicBezTo>
                  <a:cubicBezTo>
                    <a:pt x="542" y="293"/>
                    <a:pt x="542" y="293"/>
                    <a:pt x="542" y="293"/>
                  </a:cubicBezTo>
                  <a:cubicBezTo>
                    <a:pt x="536" y="293"/>
                    <a:pt x="536" y="293"/>
                    <a:pt x="536" y="293"/>
                  </a:cubicBezTo>
                  <a:cubicBezTo>
                    <a:pt x="536" y="228"/>
                    <a:pt x="536" y="228"/>
                    <a:pt x="536" y="228"/>
                  </a:cubicBezTo>
                  <a:cubicBezTo>
                    <a:pt x="528" y="228"/>
                    <a:pt x="528" y="228"/>
                    <a:pt x="528" y="228"/>
                  </a:cubicBezTo>
                  <a:cubicBezTo>
                    <a:pt x="528" y="57"/>
                    <a:pt x="528" y="57"/>
                    <a:pt x="528" y="57"/>
                  </a:cubicBezTo>
                  <a:cubicBezTo>
                    <a:pt x="493" y="57"/>
                    <a:pt x="493" y="57"/>
                    <a:pt x="493" y="57"/>
                  </a:cubicBezTo>
                  <a:cubicBezTo>
                    <a:pt x="493" y="46"/>
                    <a:pt x="493" y="46"/>
                    <a:pt x="493" y="46"/>
                  </a:cubicBezTo>
                  <a:cubicBezTo>
                    <a:pt x="480" y="46"/>
                    <a:pt x="480" y="46"/>
                    <a:pt x="480" y="46"/>
                  </a:cubicBezTo>
                  <a:cubicBezTo>
                    <a:pt x="480" y="228"/>
                    <a:pt x="480" y="228"/>
                    <a:pt x="480" y="228"/>
                  </a:cubicBezTo>
                  <a:cubicBezTo>
                    <a:pt x="471" y="228"/>
                    <a:pt x="471" y="228"/>
                    <a:pt x="471" y="228"/>
                  </a:cubicBezTo>
                  <a:cubicBezTo>
                    <a:pt x="471" y="139"/>
                    <a:pt x="471" y="139"/>
                    <a:pt x="471" y="139"/>
                  </a:cubicBezTo>
                  <a:cubicBezTo>
                    <a:pt x="416" y="139"/>
                    <a:pt x="416" y="139"/>
                    <a:pt x="416" y="139"/>
                  </a:cubicBezTo>
                  <a:cubicBezTo>
                    <a:pt x="416" y="266"/>
                    <a:pt x="416" y="266"/>
                    <a:pt x="416" y="266"/>
                  </a:cubicBezTo>
                  <a:cubicBezTo>
                    <a:pt x="409" y="266"/>
                    <a:pt x="409" y="266"/>
                    <a:pt x="409" y="266"/>
                  </a:cubicBezTo>
                  <a:cubicBezTo>
                    <a:pt x="409" y="288"/>
                    <a:pt x="409" y="288"/>
                    <a:pt x="409" y="288"/>
                  </a:cubicBezTo>
                  <a:cubicBezTo>
                    <a:pt x="405" y="288"/>
                    <a:pt x="405" y="288"/>
                    <a:pt x="405" y="288"/>
                  </a:cubicBezTo>
                  <a:cubicBezTo>
                    <a:pt x="405" y="206"/>
                    <a:pt x="405" y="206"/>
                    <a:pt x="405" y="206"/>
                  </a:cubicBezTo>
                  <a:cubicBezTo>
                    <a:pt x="374" y="206"/>
                    <a:pt x="374" y="206"/>
                    <a:pt x="374" y="206"/>
                  </a:cubicBezTo>
                  <a:cubicBezTo>
                    <a:pt x="374" y="108"/>
                    <a:pt x="374" y="108"/>
                    <a:pt x="374" y="108"/>
                  </a:cubicBezTo>
                  <a:cubicBezTo>
                    <a:pt x="338" y="108"/>
                    <a:pt x="338" y="108"/>
                    <a:pt x="338" y="108"/>
                  </a:cubicBezTo>
                  <a:cubicBezTo>
                    <a:pt x="338" y="250"/>
                    <a:pt x="338" y="250"/>
                    <a:pt x="338" y="250"/>
                  </a:cubicBezTo>
                  <a:cubicBezTo>
                    <a:pt x="332" y="250"/>
                    <a:pt x="332" y="250"/>
                    <a:pt x="332" y="250"/>
                  </a:cubicBezTo>
                  <a:cubicBezTo>
                    <a:pt x="332" y="198"/>
                    <a:pt x="332" y="198"/>
                    <a:pt x="332" y="198"/>
                  </a:cubicBezTo>
                  <a:cubicBezTo>
                    <a:pt x="297" y="198"/>
                    <a:pt x="297" y="198"/>
                    <a:pt x="297" y="198"/>
                  </a:cubicBezTo>
                  <a:cubicBezTo>
                    <a:pt x="297" y="137"/>
                    <a:pt x="297" y="137"/>
                    <a:pt x="297" y="137"/>
                  </a:cubicBezTo>
                  <a:cubicBezTo>
                    <a:pt x="293" y="137"/>
                    <a:pt x="293" y="137"/>
                    <a:pt x="293" y="137"/>
                  </a:cubicBezTo>
                  <a:cubicBezTo>
                    <a:pt x="293" y="165"/>
                    <a:pt x="293" y="165"/>
                    <a:pt x="293" y="165"/>
                  </a:cubicBezTo>
                  <a:cubicBezTo>
                    <a:pt x="283" y="165"/>
                    <a:pt x="283" y="165"/>
                    <a:pt x="283" y="165"/>
                  </a:cubicBezTo>
                  <a:cubicBezTo>
                    <a:pt x="283" y="278"/>
                    <a:pt x="283" y="278"/>
                    <a:pt x="283" y="278"/>
                  </a:cubicBezTo>
                  <a:cubicBezTo>
                    <a:pt x="283" y="283"/>
                    <a:pt x="282" y="287"/>
                    <a:pt x="282" y="290"/>
                  </a:cubicBezTo>
                  <a:cubicBezTo>
                    <a:pt x="278" y="290"/>
                    <a:pt x="278" y="290"/>
                    <a:pt x="278" y="290"/>
                  </a:cubicBezTo>
                  <a:cubicBezTo>
                    <a:pt x="278" y="157"/>
                    <a:pt x="278" y="157"/>
                    <a:pt x="278" y="157"/>
                  </a:cubicBezTo>
                  <a:cubicBezTo>
                    <a:pt x="243" y="157"/>
                    <a:pt x="243" y="157"/>
                    <a:pt x="243" y="157"/>
                  </a:cubicBezTo>
                  <a:cubicBezTo>
                    <a:pt x="243" y="204"/>
                    <a:pt x="243" y="204"/>
                    <a:pt x="243" y="204"/>
                  </a:cubicBezTo>
                  <a:cubicBezTo>
                    <a:pt x="238" y="204"/>
                    <a:pt x="238" y="204"/>
                    <a:pt x="238" y="204"/>
                  </a:cubicBezTo>
                  <a:cubicBezTo>
                    <a:pt x="238" y="254"/>
                    <a:pt x="238" y="254"/>
                    <a:pt x="238" y="254"/>
                  </a:cubicBezTo>
                  <a:cubicBezTo>
                    <a:pt x="216" y="254"/>
                    <a:pt x="216" y="254"/>
                    <a:pt x="216" y="254"/>
                  </a:cubicBezTo>
                  <a:cubicBezTo>
                    <a:pt x="216" y="277"/>
                    <a:pt x="216" y="277"/>
                    <a:pt x="216" y="277"/>
                  </a:cubicBezTo>
                  <a:cubicBezTo>
                    <a:pt x="211" y="277"/>
                    <a:pt x="211" y="277"/>
                    <a:pt x="211" y="277"/>
                  </a:cubicBezTo>
                  <a:cubicBezTo>
                    <a:pt x="211" y="269"/>
                    <a:pt x="211" y="269"/>
                    <a:pt x="211" y="269"/>
                  </a:cubicBezTo>
                  <a:cubicBezTo>
                    <a:pt x="211" y="222"/>
                    <a:pt x="211" y="222"/>
                    <a:pt x="211" y="222"/>
                  </a:cubicBezTo>
                  <a:cubicBezTo>
                    <a:pt x="203" y="222"/>
                    <a:pt x="203" y="222"/>
                    <a:pt x="203" y="222"/>
                  </a:cubicBezTo>
                  <a:cubicBezTo>
                    <a:pt x="203" y="269"/>
                    <a:pt x="203" y="269"/>
                    <a:pt x="203" y="269"/>
                  </a:cubicBezTo>
                  <a:cubicBezTo>
                    <a:pt x="203" y="289"/>
                    <a:pt x="203" y="289"/>
                    <a:pt x="203" y="289"/>
                  </a:cubicBezTo>
                  <a:cubicBezTo>
                    <a:pt x="196" y="289"/>
                    <a:pt x="196" y="289"/>
                    <a:pt x="196" y="289"/>
                  </a:cubicBezTo>
                  <a:cubicBezTo>
                    <a:pt x="196" y="308"/>
                    <a:pt x="196" y="308"/>
                    <a:pt x="196" y="308"/>
                  </a:cubicBezTo>
                  <a:cubicBezTo>
                    <a:pt x="190" y="308"/>
                    <a:pt x="190" y="308"/>
                    <a:pt x="190" y="308"/>
                  </a:cubicBezTo>
                  <a:cubicBezTo>
                    <a:pt x="190" y="309"/>
                    <a:pt x="190" y="309"/>
                    <a:pt x="190" y="309"/>
                  </a:cubicBezTo>
                  <a:cubicBezTo>
                    <a:pt x="189" y="309"/>
                    <a:pt x="189" y="309"/>
                    <a:pt x="189" y="309"/>
                  </a:cubicBezTo>
                  <a:cubicBezTo>
                    <a:pt x="189" y="328"/>
                    <a:pt x="189" y="328"/>
                    <a:pt x="189" y="328"/>
                  </a:cubicBezTo>
                  <a:cubicBezTo>
                    <a:pt x="178" y="328"/>
                    <a:pt x="178" y="328"/>
                    <a:pt x="178" y="328"/>
                  </a:cubicBezTo>
                  <a:cubicBezTo>
                    <a:pt x="178" y="167"/>
                    <a:pt x="178" y="167"/>
                    <a:pt x="178" y="167"/>
                  </a:cubicBezTo>
                  <a:cubicBezTo>
                    <a:pt x="170" y="167"/>
                    <a:pt x="170" y="167"/>
                    <a:pt x="170" y="167"/>
                  </a:cubicBezTo>
                  <a:cubicBezTo>
                    <a:pt x="172" y="158"/>
                    <a:pt x="174" y="145"/>
                    <a:pt x="174" y="139"/>
                  </a:cubicBezTo>
                  <a:cubicBezTo>
                    <a:pt x="174" y="132"/>
                    <a:pt x="172" y="126"/>
                    <a:pt x="169" y="123"/>
                  </a:cubicBezTo>
                  <a:cubicBezTo>
                    <a:pt x="166" y="68"/>
                    <a:pt x="166" y="68"/>
                    <a:pt x="166" y="68"/>
                  </a:cubicBezTo>
                  <a:cubicBezTo>
                    <a:pt x="166" y="49"/>
                    <a:pt x="166" y="49"/>
                    <a:pt x="166" y="49"/>
                  </a:cubicBezTo>
                  <a:cubicBezTo>
                    <a:pt x="165" y="49"/>
                    <a:pt x="165" y="49"/>
                    <a:pt x="165" y="49"/>
                  </a:cubicBezTo>
                  <a:cubicBezTo>
                    <a:pt x="165" y="68"/>
                    <a:pt x="165" y="68"/>
                    <a:pt x="165" y="68"/>
                  </a:cubicBezTo>
                  <a:cubicBezTo>
                    <a:pt x="161" y="123"/>
                    <a:pt x="161" y="123"/>
                    <a:pt x="161" y="123"/>
                  </a:cubicBezTo>
                  <a:cubicBezTo>
                    <a:pt x="158" y="126"/>
                    <a:pt x="156" y="132"/>
                    <a:pt x="156" y="139"/>
                  </a:cubicBezTo>
                  <a:cubicBezTo>
                    <a:pt x="156" y="145"/>
                    <a:pt x="158" y="158"/>
                    <a:pt x="160" y="167"/>
                  </a:cubicBezTo>
                  <a:cubicBezTo>
                    <a:pt x="151" y="167"/>
                    <a:pt x="151" y="167"/>
                    <a:pt x="151" y="167"/>
                  </a:cubicBezTo>
                  <a:cubicBezTo>
                    <a:pt x="151" y="326"/>
                    <a:pt x="151" y="326"/>
                    <a:pt x="151" y="326"/>
                  </a:cubicBezTo>
                  <a:cubicBezTo>
                    <a:pt x="139" y="326"/>
                    <a:pt x="139" y="326"/>
                    <a:pt x="139" y="326"/>
                  </a:cubicBezTo>
                  <a:cubicBezTo>
                    <a:pt x="139" y="248"/>
                    <a:pt x="139" y="248"/>
                    <a:pt x="139" y="248"/>
                  </a:cubicBezTo>
                  <a:cubicBezTo>
                    <a:pt x="135" y="248"/>
                    <a:pt x="135" y="248"/>
                    <a:pt x="135" y="248"/>
                  </a:cubicBezTo>
                  <a:cubicBezTo>
                    <a:pt x="135" y="224"/>
                    <a:pt x="135" y="224"/>
                    <a:pt x="135" y="224"/>
                  </a:cubicBezTo>
                  <a:cubicBezTo>
                    <a:pt x="100" y="224"/>
                    <a:pt x="100" y="224"/>
                    <a:pt x="100" y="224"/>
                  </a:cubicBezTo>
                  <a:cubicBezTo>
                    <a:pt x="100" y="306"/>
                    <a:pt x="100" y="306"/>
                    <a:pt x="100" y="306"/>
                  </a:cubicBezTo>
                  <a:cubicBezTo>
                    <a:pt x="95" y="306"/>
                    <a:pt x="95" y="306"/>
                    <a:pt x="95" y="306"/>
                  </a:cubicBezTo>
                  <a:cubicBezTo>
                    <a:pt x="95" y="318"/>
                    <a:pt x="95" y="318"/>
                    <a:pt x="95" y="318"/>
                  </a:cubicBezTo>
                  <a:cubicBezTo>
                    <a:pt x="94" y="318"/>
                    <a:pt x="94" y="318"/>
                    <a:pt x="94" y="318"/>
                  </a:cubicBezTo>
                  <a:cubicBezTo>
                    <a:pt x="94" y="267"/>
                    <a:pt x="94" y="267"/>
                    <a:pt x="94" y="267"/>
                  </a:cubicBezTo>
                  <a:cubicBezTo>
                    <a:pt x="90" y="267"/>
                    <a:pt x="90" y="267"/>
                    <a:pt x="90" y="267"/>
                  </a:cubicBezTo>
                  <a:cubicBezTo>
                    <a:pt x="90" y="141"/>
                    <a:pt x="90" y="141"/>
                    <a:pt x="90" y="141"/>
                  </a:cubicBezTo>
                  <a:cubicBezTo>
                    <a:pt x="95" y="130"/>
                    <a:pt x="98" y="125"/>
                    <a:pt x="98" y="110"/>
                  </a:cubicBezTo>
                  <a:cubicBezTo>
                    <a:pt x="98" y="90"/>
                    <a:pt x="93" y="82"/>
                    <a:pt x="86" y="71"/>
                  </a:cubicBezTo>
                  <a:cubicBezTo>
                    <a:pt x="88" y="67"/>
                    <a:pt x="89" y="64"/>
                    <a:pt x="89" y="62"/>
                  </a:cubicBezTo>
                  <a:cubicBezTo>
                    <a:pt x="89" y="57"/>
                    <a:pt x="84" y="52"/>
                    <a:pt x="77" y="50"/>
                  </a:cubicBezTo>
                  <a:cubicBezTo>
                    <a:pt x="69" y="13"/>
                    <a:pt x="69" y="13"/>
                    <a:pt x="69" y="13"/>
                  </a:cubicBezTo>
                  <a:cubicBezTo>
                    <a:pt x="69" y="0"/>
                    <a:pt x="69" y="0"/>
                    <a:pt x="69" y="0"/>
                  </a:cubicBezTo>
                  <a:cubicBezTo>
                    <a:pt x="67" y="0"/>
                    <a:pt x="67" y="0"/>
                    <a:pt x="67" y="0"/>
                  </a:cubicBezTo>
                  <a:cubicBezTo>
                    <a:pt x="67" y="13"/>
                    <a:pt x="67" y="13"/>
                    <a:pt x="67" y="13"/>
                  </a:cubicBezTo>
                  <a:cubicBezTo>
                    <a:pt x="59" y="50"/>
                    <a:pt x="59" y="50"/>
                    <a:pt x="59" y="50"/>
                  </a:cubicBezTo>
                  <a:cubicBezTo>
                    <a:pt x="53" y="52"/>
                    <a:pt x="48" y="57"/>
                    <a:pt x="48" y="62"/>
                  </a:cubicBezTo>
                  <a:cubicBezTo>
                    <a:pt x="48" y="63"/>
                    <a:pt x="48" y="66"/>
                    <a:pt x="49" y="68"/>
                  </a:cubicBezTo>
                  <a:cubicBezTo>
                    <a:pt x="41" y="80"/>
                    <a:pt x="36" y="89"/>
                    <a:pt x="36" y="110"/>
                  </a:cubicBezTo>
                  <a:cubicBezTo>
                    <a:pt x="36" y="124"/>
                    <a:pt x="38" y="127"/>
                    <a:pt x="42" y="137"/>
                  </a:cubicBezTo>
                  <a:cubicBezTo>
                    <a:pt x="42" y="259"/>
                    <a:pt x="42" y="259"/>
                    <a:pt x="42" y="259"/>
                  </a:cubicBezTo>
                  <a:cubicBezTo>
                    <a:pt x="30" y="259"/>
                    <a:pt x="30" y="259"/>
                    <a:pt x="30" y="259"/>
                  </a:cubicBezTo>
                  <a:cubicBezTo>
                    <a:pt x="30" y="267"/>
                    <a:pt x="30" y="267"/>
                    <a:pt x="30" y="267"/>
                  </a:cubicBezTo>
                  <a:cubicBezTo>
                    <a:pt x="26" y="267"/>
                    <a:pt x="26" y="267"/>
                    <a:pt x="26" y="267"/>
                  </a:cubicBezTo>
                  <a:cubicBezTo>
                    <a:pt x="26" y="288"/>
                    <a:pt x="26" y="288"/>
                    <a:pt x="26" y="288"/>
                  </a:cubicBezTo>
                  <a:cubicBezTo>
                    <a:pt x="11" y="288"/>
                    <a:pt x="11" y="288"/>
                    <a:pt x="11" y="288"/>
                  </a:cubicBezTo>
                  <a:cubicBezTo>
                    <a:pt x="11" y="330"/>
                    <a:pt x="11" y="330"/>
                    <a:pt x="11" y="330"/>
                  </a:cubicBezTo>
                  <a:cubicBezTo>
                    <a:pt x="0" y="370"/>
                    <a:pt x="0" y="370"/>
                    <a:pt x="0" y="370"/>
                  </a:cubicBezTo>
                  <a:cubicBezTo>
                    <a:pt x="0" y="391"/>
                    <a:pt x="0" y="391"/>
                    <a:pt x="0" y="391"/>
                  </a:cubicBezTo>
                  <a:cubicBezTo>
                    <a:pt x="505" y="391"/>
                    <a:pt x="505" y="391"/>
                    <a:pt x="505" y="391"/>
                  </a:cubicBezTo>
                  <a:cubicBezTo>
                    <a:pt x="601" y="391"/>
                    <a:pt x="601" y="391"/>
                    <a:pt x="601" y="391"/>
                  </a:cubicBezTo>
                  <a:cubicBezTo>
                    <a:pt x="601" y="391"/>
                    <a:pt x="601" y="391"/>
                    <a:pt x="601" y="391"/>
                  </a:cubicBezTo>
                  <a:cubicBezTo>
                    <a:pt x="1086" y="391"/>
                    <a:pt x="1086" y="391"/>
                    <a:pt x="1086" y="391"/>
                  </a:cubicBezTo>
                  <a:cubicBezTo>
                    <a:pt x="1086" y="391"/>
                    <a:pt x="1086" y="391"/>
                    <a:pt x="1086" y="391"/>
                  </a:cubicBezTo>
                  <a:cubicBezTo>
                    <a:pt x="1195" y="391"/>
                    <a:pt x="1195" y="391"/>
                    <a:pt x="1195" y="391"/>
                  </a:cubicBezTo>
                  <a:cubicBezTo>
                    <a:pt x="1369" y="391"/>
                    <a:pt x="1369" y="391"/>
                    <a:pt x="1369" y="391"/>
                  </a:cubicBezTo>
                  <a:cubicBezTo>
                    <a:pt x="1394" y="391"/>
                    <a:pt x="1394" y="391"/>
                    <a:pt x="1394" y="391"/>
                  </a:cubicBezTo>
                  <a:cubicBezTo>
                    <a:pt x="1394" y="391"/>
                    <a:pt x="1394" y="391"/>
                    <a:pt x="1394" y="391"/>
                  </a:cubicBezTo>
                  <a:cubicBezTo>
                    <a:pt x="1493" y="391"/>
                    <a:pt x="1493" y="391"/>
                    <a:pt x="1493" y="391"/>
                  </a:cubicBezTo>
                  <a:cubicBezTo>
                    <a:pt x="1493" y="391"/>
                    <a:pt x="1493" y="391"/>
                    <a:pt x="1493" y="391"/>
                  </a:cubicBezTo>
                  <a:cubicBezTo>
                    <a:pt x="1519" y="391"/>
                    <a:pt x="1519" y="391"/>
                    <a:pt x="1519" y="391"/>
                  </a:cubicBezTo>
                  <a:cubicBezTo>
                    <a:pt x="1602" y="391"/>
                    <a:pt x="1602" y="391"/>
                    <a:pt x="1602" y="391"/>
                  </a:cubicBezTo>
                  <a:cubicBezTo>
                    <a:pt x="1602" y="391"/>
                    <a:pt x="1602" y="391"/>
                    <a:pt x="1602" y="391"/>
                  </a:cubicBezTo>
                  <a:cubicBezTo>
                    <a:pt x="2262" y="391"/>
                    <a:pt x="2262" y="391"/>
                    <a:pt x="2262" y="391"/>
                  </a:cubicBezTo>
                  <a:cubicBezTo>
                    <a:pt x="2284" y="391"/>
                    <a:pt x="2284" y="391"/>
                    <a:pt x="2284" y="391"/>
                  </a:cubicBezTo>
                  <a:cubicBezTo>
                    <a:pt x="2284" y="391"/>
                    <a:pt x="2284" y="391"/>
                    <a:pt x="2284" y="391"/>
                  </a:cubicBezTo>
                  <a:cubicBezTo>
                    <a:pt x="2369" y="391"/>
                    <a:pt x="2369" y="391"/>
                    <a:pt x="2369" y="391"/>
                  </a:cubicBezTo>
                  <a:cubicBezTo>
                    <a:pt x="2369" y="388"/>
                    <a:pt x="2369" y="388"/>
                    <a:pt x="2369" y="388"/>
                  </a:cubicBezTo>
                  <a:lnTo>
                    <a:pt x="2354" y="388"/>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a:extLst>
              <a:ext uri="{FF2B5EF4-FFF2-40B4-BE49-F238E27FC236}">
                <a16:creationId xmlns:a16="http://schemas.microsoft.com/office/drawing/2014/main" xmlns="" id="{4A0A744F-9FEC-4376-BCBD-7FE9E70F65B9}"/>
              </a:ext>
            </a:extLst>
          </p:cNvPr>
          <p:cNvGrpSpPr/>
          <p:nvPr userDrawn="1"/>
        </p:nvGrpSpPr>
        <p:grpSpPr>
          <a:xfrm>
            <a:off x="395536" y="267494"/>
            <a:ext cx="489598" cy="489584"/>
            <a:chOff x="446498" y="1002046"/>
            <a:chExt cx="3189398" cy="3189310"/>
          </a:xfrm>
        </p:grpSpPr>
        <p:grpSp>
          <p:nvGrpSpPr>
            <p:cNvPr id="6" name="组合 5">
              <a:extLst>
                <a:ext uri="{FF2B5EF4-FFF2-40B4-BE49-F238E27FC236}">
                  <a16:creationId xmlns:a16="http://schemas.microsoft.com/office/drawing/2014/main" xmlns="" id="{847F996D-A69D-4C9D-B92E-9ED10E9F0FEF}"/>
                </a:ext>
              </a:extLst>
            </p:cNvPr>
            <p:cNvGrpSpPr/>
            <p:nvPr/>
          </p:nvGrpSpPr>
          <p:grpSpPr>
            <a:xfrm>
              <a:off x="446498" y="1002046"/>
              <a:ext cx="3189398" cy="3189310"/>
              <a:chOff x="5407913" y="941368"/>
              <a:chExt cx="3189398" cy="3189310"/>
            </a:xfrm>
          </p:grpSpPr>
          <p:sp>
            <p:nvSpPr>
              <p:cNvPr id="8" name="椭圆 7">
                <a:extLst>
                  <a:ext uri="{FF2B5EF4-FFF2-40B4-BE49-F238E27FC236}">
                    <a16:creationId xmlns:a16="http://schemas.microsoft.com/office/drawing/2014/main" xmlns="" id="{8F34073D-A661-4996-B58F-25C388E20DC7}"/>
                  </a:ext>
                </a:extLst>
              </p:cNvPr>
              <p:cNvSpPr>
                <a:spLocks noChangeArrowheads="1"/>
              </p:cNvSpPr>
              <p:nvPr/>
            </p:nvSpPr>
            <p:spPr bwMode="auto">
              <a:xfrm rot="1404045">
                <a:off x="5407913" y="941368"/>
                <a:ext cx="3189398" cy="3189310"/>
              </a:xfrm>
              <a:prstGeom prst="ellipse">
                <a:avLst/>
              </a:prstGeom>
              <a:solidFill>
                <a:srgbClr val="C00000"/>
              </a:solidFill>
              <a:ln w="12700">
                <a:solidFill>
                  <a:schemeClr val="bg1"/>
                </a:solidFill>
                <a:round/>
                <a:headEnd/>
                <a:tailEnd/>
              </a:ln>
              <a:effectLst>
                <a:outerShdw blurRad="50800" dist="38100" dir="5400000" algn="t" rotWithShape="0">
                  <a:prstClr val="black">
                    <a:alpha val="40000"/>
                  </a:prstClr>
                </a:outerShdw>
              </a:effectLst>
            </p:spPr>
            <p:txBody>
              <a:bodyPr lIns="65325" tIns="32662" rIns="65325" bIns="32662" anchor="ctr"/>
              <a:lstStyle>
                <a:lvl1pPr>
                  <a:lnSpc>
                    <a:spcPct val="90000"/>
                  </a:lnSpc>
                  <a:spcBef>
                    <a:spcPts val="1050"/>
                  </a:spcBef>
                  <a:buFont typeface="Arial" charset="0"/>
                  <a:buChar char="•"/>
                  <a:defRPr sz="2900">
                    <a:solidFill>
                      <a:schemeClr val="tx1"/>
                    </a:solidFill>
                    <a:latin typeface="Calibri" pitchFamily="34" charset="0"/>
                    <a:ea typeface="宋体" charset="-122"/>
                  </a:defRPr>
                </a:lvl1pPr>
                <a:lvl2pPr marL="742950" indent="-285750">
                  <a:lnSpc>
                    <a:spcPct val="90000"/>
                  </a:lnSpc>
                  <a:spcBef>
                    <a:spcPts val="525"/>
                  </a:spcBef>
                  <a:buFont typeface="Arial" charset="0"/>
                  <a:buChar char="•"/>
                  <a:defRPr sz="2500">
                    <a:solidFill>
                      <a:schemeClr val="tx1"/>
                    </a:solidFill>
                    <a:latin typeface="Calibri" pitchFamily="34" charset="0"/>
                    <a:ea typeface="宋体" charset="-122"/>
                  </a:defRPr>
                </a:lvl2pPr>
                <a:lvl3pPr marL="1143000" indent="-228600">
                  <a:lnSpc>
                    <a:spcPct val="90000"/>
                  </a:lnSpc>
                  <a:spcBef>
                    <a:spcPts val="525"/>
                  </a:spcBef>
                  <a:buFont typeface="Arial" charset="0"/>
                  <a:buChar char="•"/>
                  <a:defRPr sz="2000">
                    <a:solidFill>
                      <a:schemeClr val="tx1"/>
                    </a:solidFill>
                    <a:latin typeface="Calibri" pitchFamily="34" charset="0"/>
                    <a:ea typeface="宋体" charset="-122"/>
                  </a:defRPr>
                </a:lvl3pPr>
                <a:lvl4pPr marL="1600200" indent="-228600">
                  <a:lnSpc>
                    <a:spcPct val="90000"/>
                  </a:lnSpc>
                  <a:spcBef>
                    <a:spcPts val="525"/>
                  </a:spcBef>
                  <a:buFont typeface="Arial" charset="0"/>
                  <a:buChar char="•"/>
                  <a:defRPr>
                    <a:solidFill>
                      <a:schemeClr val="tx1"/>
                    </a:solidFill>
                    <a:latin typeface="Calibri" pitchFamily="34" charset="0"/>
                    <a:ea typeface="宋体" charset="-122"/>
                  </a:defRPr>
                </a:lvl4pPr>
                <a:lvl5pPr marL="2057400" indent="-228600">
                  <a:lnSpc>
                    <a:spcPct val="90000"/>
                  </a:lnSpc>
                  <a:spcBef>
                    <a:spcPts val="525"/>
                  </a:spcBef>
                  <a:buFont typeface="Arial" charset="0"/>
                  <a:buChar char="•"/>
                  <a:defRPr>
                    <a:solidFill>
                      <a:schemeClr val="tx1"/>
                    </a:solidFill>
                    <a:latin typeface="Calibri" pitchFamily="34" charset="0"/>
                    <a:ea typeface="宋体" charset="-122"/>
                  </a:defRPr>
                </a:lvl5pPr>
                <a:lvl6pPr marL="25146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6pPr>
                <a:lvl7pPr marL="29718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7pPr>
                <a:lvl8pPr marL="34290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8pPr>
                <a:lvl9pPr marL="38862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9pPr>
              </a:lstStyle>
              <a:p>
                <a:pPr algn="ctr" eaLnBrk="1" hangingPunct="1">
                  <a:lnSpc>
                    <a:spcPct val="100000"/>
                  </a:lnSpc>
                  <a:spcBef>
                    <a:spcPct val="0"/>
                  </a:spcBef>
                  <a:buFont typeface="Arial" charset="0"/>
                  <a:buNone/>
                </a:pPr>
                <a:endParaRPr lang="zh-CN" altLang="zh-CN" sz="1300">
                  <a:solidFill>
                    <a:schemeClr val="accent1"/>
                  </a:solidFill>
                </a:endParaRPr>
              </a:p>
            </p:txBody>
          </p:sp>
          <p:sp>
            <p:nvSpPr>
              <p:cNvPr id="9" name="椭圆 8">
                <a:extLst>
                  <a:ext uri="{FF2B5EF4-FFF2-40B4-BE49-F238E27FC236}">
                    <a16:creationId xmlns:a16="http://schemas.microsoft.com/office/drawing/2014/main" xmlns="" id="{4E49C2F6-B723-414F-A70C-393E5A64BF2C}"/>
                  </a:ext>
                </a:extLst>
              </p:cNvPr>
              <p:cNvSpPr/>
              <p:nvPr/>
            </p:nvSpPr>
            <p:spPr>
              <a:xfrm>
                <a:off x="6032449" y="1491392"/>
                <a:ext cx="1940012" cy="1939706"/>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24497" rIns="0" bIns="24497" anchor="ctr"/>
              <a:lstStyle/>
              <a:p>
                <a:pPr algn="ctr">
                  <a:defRPr/>
                </a:pPr>
                <a:endParaRPr lang="zh-CN" altLang="en-US" sz="5700" u="sng" dirty="0">
                  <a:ln w="12700">
                    <a:noFill/>
                  </a:ln>
                  <a:solidFill>
                    <a:schemeClr val="accent1"/>
                  </a:solidFill>
                  <a:latin typeface="Harlow Solid Italic" panose="04030604020F02020D02" pitchFamily="82" charset="0"/>
                  <a:ea typeface="微软雅黑" pitchFamily="34" charset="-122"/>
                </a:endParaRPr>
              </a:p>
            </p:txBody>
          </p:sp>
        </p:grpSp>
        <p:pic>
          <p:nvPicPr>
            <p:cNvPr id="7" name="Picture 2">
              <a:extLst>
                <a:ext uri="{FF2B5EF4-FFF2-40B4-BE49-F238E27FC236}">
                  <a16:creationId xmlns:a16="http://schemas.microsoft.com/office/drawing/2014/main" xmlns="" id="{F45A94B0-8F9A-47CE-A87D-DCD8BDF9EA2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164239" y="1549788"/>
              <a:ext cx="1753602" cy="1828223"/>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矩形 9">
            <a:extLst>
              <a:ext uri="{FF2B5EF4-FFF2-40B4-BE49-F238E27FC236}">
                <a16:creationId xmlns:a16="http://schemas.microsoft.com/office/drawing/2014/main" xmlns="" id="{F4E30815-9FA0-4D66-80BA-D8CDCC2507DB}"/>
              </a:ext>
            </a:extLst>
          </p:cNvPr>
          <p:cNvSpPr/>
          <p:nvPr userDrawn="1"/>
        </p:nvSpPr>
        <p:spPr>
          <a:xfrm>
            <a:off x="976480" y="242921"/>
            <a:ext cx="4932761" cy="497957"/>
          </a:xfrm>
          <a:prstGeom prst="rect">
            <a:avLst/>
          </a:prstGeom>
          <a:noFill/>
          <a:ln w="9525">
            <a:noFill/>
            <a:miter lim="800000"/>
            <a:headEnd/>
            <a:tailEnd/>
          </a:ln>
        </p:spPr>
        <p:txBody>
          <a:bodyPr wrap="square">
            <a:spAutoFit/>
          </a:bodyPr>
          <a:lstStyle/>
          <a:p>
            <a:pPr>
              <a:lnSpc>
                <a:spcPct val="120000"/>
              </a:lnSpc>
            </a:pPr>
            <a:r>
              <a:rPr lang="zh-CN" altLang="en-US" sz="2400" b="1" dirty="0">
                <a:gradFill>
                  <a:gsLst>
                    <a:gs pos="0">
                      <a:srgbClr val="C00000"/>
                    </a:gs>
                    <a:gs pos="100000">
                      <a:srgbClr val="FF0000"/>
                    </a:gs>
                  </a:gsLst>
                  <a:lin ang="5400000" scaled="1"/>
                </a:gradFill>
                <a:latin typeface="微软雅黑" pitchFamily="34" charset="-122"/>
                <a:ea typeface="微软雅黑" pitchFamily="34" charset="-122"/>
              </a:rPr>
              <a:t>二、抓住新机遇</a:t>
            </a:r>
            <a:r>
              <a:rPr lang="en-US" altLang="zh-CN" sz="2400" b="1" dirty="0">
                <a:gradFill>
                  <a:gsLst>
                    <a:gs pos="0">
                      <a:srgbClr val="C00000"/>
                    </a:gs>
                    <a:gs pos="100000">
                      <a:srgbClr val="FF0000"/>
                    </a:gs>
                  </a:gsLst>
                  <a:lin ang="5400000" scaled="1"/>
                </a:gradFill>
                <a:latin typeface="微软雅黑" pitchFamily="34" charset="-122"/>
                <a:ea typeface="微软雅黑" pitchFamily="34" charset="-122"/>
              </a:rPr>
              <a:t>.</a:t>
            </a:r>
            <a:r>
              <a:rPr lang="zh-CN" altLang="en-US" sz="2400" b="1" dirty="0">
                <a:gradFill>
                  <a:gsLst>
                    <a:gs pos="0">
                      <a:srgbClr val="C00000"/>
                    </a:gs>
                    <a:gs pos="100000">
                      <a:srgbClr val="FF0000"/>
                    </a:gs>
                  </a:gsLst>
                  <a:lin ang="5400000" scaled="1"/>
                </a:gradFill>
                <a:latin typeface="微软雅黑" pitchFamily="34" charset="-122"/>
                <a:ea typeface="微软雅黑" pitchFamily="34" charset="-122"/>
              </a:rPr>
              <a:t>迎接新挑战</a:t>
            </a:r>
          </a:p>
        </p:txBody>
      </p:sp>
      <p:sp>
        <p:nvSpPr>
          <p:cNvPr id="11" name="文本框 10">
            <a:extLst>
              <a:ext uri="{FF2B5EF4-FFF2-40B4-BE49-F238E27FC236}">
                <a16:creationId xmlns:a16="http://schemas.microsoft.com/office/drawing/2014/main" xmlns="" id="{35AEC8F2-F7F8-4368-97FE-4EA7BFB07B0A}"/>
              </a:ext>
            </a:extLst>
          </p:cNvPr>
          <p:cNvSpPr txBox="1"/>
          <p:nvPr userDrawn="1"/>
        </p:nvSpPr>
        <p:spPr>
          <a:xfrm>
            <a:off x="-108520" y="5236046"/>
            <a:ext cx="3101648" cy="978729"/>
          </a:xfrm>
          <a:prstGeom prst="rect">
            <a:avLst/>
          </a:prstGeom>
          <a:noFill/>
        </p:spPr>
        <p:txBody>
          <a:bodyPr wrap="square" rtlCol="0">
            <a:spAutoFit/>
          </a:bodyPr>
          <a:lstStyle/>
          <a:p>
            <a:pPr>
              <a:lnSpc>
                <a:spcPct val="120000"/>
              </a:lnSpc>
            </a:pPr>
            <a:r>
              <a:rPr lang="zh-CN" altLang="en-US" sz="1200" b="1" dirty="0">
                <a:solidFill>
                  <a:schemeClr val="tx1">
                    <a:lumMod val="95000"/>
                    <a:lumOff val="5000"/>
                  </a:schemeClr>
                </a:solidFill>
                <a:latin typeface="微软雅黑" charset="0"/>
                <a:ea typeface="微软雅黑" charset="0"/>
              </a:rPr>
              <a:t>定制</a:t>
            </a:r>
            <a:r>
              <a:rPr lang="en-US" altLang="zh-CN" sz="1200" b="1" dirty="0">
                <a:solidFill>
                  <a:schemeClr val="tx1">
                    <a:lumMod val="95000"/>
                    <a:lumOff val="5000"/>
                  </a:schemeClr>
                </a:solidFill>
                <a:latin typeface="微软雅黑" charset="0"/>
                <a:ea typeface="微软雅黑" charset="0"/>
              </a:rPr>
              <a:t>PPT</a:t>
            </a:r>
            <a:r>
              <a:rPr lang="zh-CN" altLang="en-US" sz="1200" b="1" dirty="0">
                <a:solidFill>
                  <a:schemeClr val="tx1">
                    <a:lumMod val="95000"/>
                    <a:lumOff val="5000"/>
                  </a:schemeClr>
                </a:solidFill>
                <a:latin typeface="微软雅黑" charset="0"/>
                <a:ea typeface="微软雅黑" charset="0"/>
              </a:rPr>
              <a:t>：静水流深工作室</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en-US" altLang="zh-CN" sz="1200" b="1" dirty="0">
                <a:solidFill>
                  <a:schemeClr val="tx1">
                    <a:lumMod val="95000"/>
                    <a:lumOff val="5000"/>
                  </a:schemeClr>
                </a:solidFill>
                <a:latin typeface="微软雅黑" charset="0"/>
                <a:ea typeface="微软雅黑" charset="0"/>
              </a:rPr>
              <a:t>QQ</a:t>
            </a:r>
            <a:r>
              <a:rPr lang="zh-CN" altLang="en-US" sz="1200" b="1" dirty="0">
                <a:solidFill>
                  <a:schemeClr val="tx1">
                    <a:lumMod val="95000"/>
                    <a:lumOff val="5000"/>
                  </a:schemeClr>
                </a:solidFill>
                <a:latin typeface="微软雅黑" charset="0"/>
                <a:ea typeface="微软雅黑" charset="0"/>
              </a:rPr>
              <a:t>：</a:t>
            </a:r>
            <a:r>
              <a:rPr lang="en-US" altLang="zh-CN" sz="1200" b="1" dirty="0">
                <a:solidFill>
                  <a:schemeClr val="tx1">
                    <a:lumMod val="95000"/>
                    <a:lumOff val="5000"/>
                  </a:schemeClr>
                </a:solidFill>
                <a:latin typeface="微软雅黑" charset="0"/>
                <a:ea typeface="微软雅黑" charset="0"/>
              </a:rPr>
              <a:t>276060523</a:t>
            </a:r>
          </a:p>
          <a:p>
            <a:pPr>
              <a:lnSpc>
                <a:spcPct val="120000"/>
              </a:lnSpc>
            </a:pPr>
            <a:r>
              <a:rPr lang="zh-CN" altLang="en-US" sz="1200" b="1" dirty="0">
                <a:solidFill>
                  <a:schemeClr val="tx1">
                    <a:lumMod val="95000"/>
                    <a:lumOff val="5000"/>
                  </a:schemeClr>
                </a:solidFill>
                <a:latin typeface="微软雅黑" charset="0"/>
                <a:ea typeface="微软雅黑" charset="0"/>
              </a:rPr>
              <a:t>微信：</a:t>
            </a:r>
            <a:r>
              <a:rPr lang="en-US" altLang="zh-CN" sz="1200" b="1" dirty="0" err="1">
                <a:solidFill>
                  <a:schemeClr val="tx1">
                    <a:lumMod val="95000"/>
                    <a:lumOff val="5000"/>
                  </a:schemeClr>
                </a:solidFill>
                <a:latin typeface="微软雅黑" charset="0"/>
                <a:ea typeface="微软雅黑" charset="0"/>
              </a:rPr>
              <a:t>whishile</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zh-CN" altLang="en-US" sz="1200" b="1" dirty="0">
                <a:solidFill>
                  <a:schemeClr val="tx1">
                    <a:lumMod val="95000"/>
                    <a:lumOff val="5000"/>
                  </a:schemeClr>
                </a:solidFill>
                <a:latin typeface="微软雅黑" charset="0"/>
                <a:ea typeface="微软雅黑" charset="0"/>
              </a:rPr>
              <a:t>电话：</a:t>
            </a:r>
            <a:r>
              <a:rPr lang="en-US" altLang="zh-CN" sz="1200" b="1" dirty="0">
                <a:solidFill>
                  <a:schemeClr val="tx1">
                    <a:lumMod val="95000"/>
                    <a:lumOff val="5000"/>
                  </a:schemeClr>
                </a:solidFill>
                <a:latin typeface="微软雅黑" charset="0"/>
                <a:ea typeface="微软雅黑" charset="0"/>
              </a:rPr>
              <a:t>18928897164</a:t>
            </a:r>
            <a:endParaRPr lang="zh-CN" altLang="en-US" sz="1200" b="1" dirty="0">
              <a:solidFill>
                <a:schemeClr val="tx1">
                  <a:lumMod val="95000"/>
                  <a:lumOff val="5000"/>
                </a:schemeClr>
              </a:solidFill>
              <a:latin typeface="微软雅黑" charset="0"/>
              <a:ea typeface="微软雅黑" charset="0"/>
            </a:endParaRPr>
          </a:p>
        </p:txBody>
      </p:sp>
    </p:spTree>
    <p:extLst>
      <p:ext uri="{BB962C8B-B14F-4D97-AF65-F5344CB8AC3E}">
        <p14:creationId xmlns:p14="http://schemas.microsoft.com/office/powerpoint/2010/main" val="1493229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56FD4466-8054-4121-A7E6-F759259BD1BC}"/>
              </a:ext>
            </a:extLst>
          </p:cNvPr>
          <p:cNvGrpSpPr/>
          <p:nvPr userDrawn="1"/>
        </p:nvGrpSpPr>
        <p:grpSpPr>
          <a:xfrm>
            <a:off x="0" y="4313137"/>
            <a:ext cx="9169085" cy="850901"/>
            <a:chOff x="0" y="4292599"/>
            <a:chExt cx="9169085" cy="850901"/>
          </a:xfrm>
        </p:grpSpPr>
        <p:pic>
          <p:nvPicPr>
            <p:cNvPr id="3" name="图形 2">
              <a:extLst>
                <a:ext uri="{FF2B5EF4-FFF2-40B4-BE49-F238E27FC236}">
                  <a16:creationId xmlns:a16="http://schemas.microsoft.com/office/drawing/2014/main" xmlns="" id="{A073F9AF-1152-45C9-A6FC-97E49D070907}"/>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0" y="4292599"/>
              <a:ext cx="4139952" cy="841045"/>
            </a:xfrm>
            <a:prstGeom prst="rect">
              <a:avLst/>
            </a:prstGeom>
          </p:spPr>
        </p:pic>
        <p:sp>
          <p:nvSpPr>
            <p:cNvPr id="4" name="Freeform 5">
              <a:extLst>
                <a:ext uri="{FF2B5EF4-FFF2-40B4-BE49-F238E27FC236}">
                  <a16:creationId xmlns:a16="http://schemas.microsoft.com/office/drawing/2014/main" xmlns="" id="{17D8623E-9472-421B-A967-EEB136573DD1}"/>
                </a:ext>
              </a:extLst>
            </p:cNvPr>
            <p:cNvSpPr>
              <a:spLocks/>
            </p:cNvSpPr>
            <p:nvPr/>
          </p:nvSpPr>
          <p:spPr bwMode="auto">
            <a:xfrm>
              <a:off x="4039872" y="4292600"/>
              <a:ext cx="5129213" cy="850900"/>
            </a:xfrm>
            <a:custGeom>
              <a:avLst/>
              <a:gdLst>
                <a:gd name="T0" fmla="*/ 2332 w 2369"/>
                <a:gd name="T1" fmla="*/ 384 h 391"/>
                <a:gd name="T2" fmla="*/ 2295 w 2369"/>
                <a:gd name="T3" fmla="*/ 387 h 391"/>
                <a:gd name="T4" fmla="*/ 2253 w 2369"/>
                <a:gd name="T5" fmla="*/ 359 h 391"/>
                <a:gd name="T6" fmla="*/ 2197 w 2369"/>
                <a:gd name="T7" fmla="*/ 352 h 391"/>
                <a:gd name="T8" fmla="*/ 2157 w 2369"/>
                <a:gd name="T9" fmla="*/ 339 h 391"/>
                <a:gd name="T10" fmla="*/ 2120 w 2369"/>
                <a:gd name="T11" fmla="*/ 371 h 391"/>
                <a:gd name="T12" fmla="*/ 2098 w 2369"/>
                <a:gd name="T13" fmla="*/ 359 h 391"/>
                <a:gd name="T14" fmla="*/ 2087 w 2369"/>
                <a:gd name="T15" fmla="*/ 348 h 391"/>
                <a:gd name="T16" fmla="*/ 2057 w 2369"/>
                <a:gd name="T17" fmla="*/ 293 h 391"/>
                <a:gd name="T18" fmla="*/ 2048 w 2369"/>
                <a:gd name="T19" fmla="*/ 260 h 391"/>
                <a:gd name="T20" fmla="*/ 2034 w 2369"/>
                <a:gd name="T21" fmla="*/ 301 h 391"/>
                <a:gd name="T22" fmla="*/ 2020 w 2369"/>
                <a:gd name="T23" fmla="*/ 312 h 391"/>
                <a:gd name="T24" fmla="*/ 1949 w 2369"/>
                <a:gd name="T25" fmla="*/ 303 h 391"/>
                <a:gd name="T26" fmla="*/ 1913 w 2369"/>
                <a:gd name="T27" fmla="*/ 221 h 391"/>
                <a:gd name="T28" fmla="*/ 1815 w 2369"/>
                <a:gd name="T29" fmla="*/ 186 h 391"/>
                <a:gd name="T30" fmla="*/ 1791 w 2369"/>
                <a:gd name="T31" fmla="*/ 293 h 391"/>
                <a:gd name="T32" fmla="*/ 1725 w 2369"/>
                <a:gd name="T33" fmla="*/ 331 h 391"/>
                <a:gd name="T34" fmla="*/ 1681 w 2369"/>
                <a:gd name="T35" fmla="*/ 280 h 391"/>
                <a:gd name="T36" fmla="*/ 1655 w 2369"/>
                <a:gd name="T37" fmla="*/ 241 h 391"/>
                <a:gd name="T38" fmla="*/ 1640 w 2369"/>
                <a:gd name="T39" fmla="*/ 339 h 391"/>
                <a:gd name="T40" fmla="*/ 1612 w 2369"/>
                <a:gd name="T41" fmla="*/ 228 h 391"/>
                <a:gd name="T42" fmla="*/ 1551 w 2369"/>
                <a:gd name="T43" fmla="*/ 269 h 391"/>
                <a:gd name="T44" fmla="*/ 1509 w 2369"/>
                <a:gd name="T45" fmla="*/ 209 h 391"/>
                <a:gd name="T46" fmla="*/ 1411 w 2369"/>
                <a:gd name="T47" fmla="*/ 275 h 391"/>
                <a:gd name="T48" fmla="*/ 1374 w 2369"/>
                <a:gd name="T49" fmla="*/ 316 h 391"/>
                <a:gd name="T50" fmla="*/ 1290 w 2369"/>
                <a:gd name="T51" fmla="*/ 292 h 391"/>
                <a:gd name="T52" fmla="*/ 1247 w 2369"/>
                <a:gd name="T53" fmla="*/ 307 h 391"/>
                <a:gd name="T54" fmla="*/ 1231 w 2369"/>
                <a:gd name="T55" fmla="*/ 249 h 391"/>
                <a:gd name="T56" fmla="*/ 1223 w 2369"/>
                <a:gd name="T57" fmla="*/ 272 h 391"/>
                <a:gd name="T58" fmla="*/ 1179 w 2369"/>
                <a:gd name="T59" fmla="*/ 303 h 391"/>
                <a:gd name="T60" fmla="*/ 1163 w 2369"/>
                <a:gd name="T61" fmla="*/ 310 h 391"/>
                <a:gd name="T62" fmla="*/ 1145 w 2369"/>
                <a:gd name="T63" fmla="*/ 184 h 391"/>
                <a:gd name="T64" fmla="*/ 1130 w 2369"/>
                <a:gd name="T65" fmla="*/ 203 h 391"/>
                <a:gd name="T66" fmla="*/ 1114 w 2369"/>
                <a:gd name="T67" fmla="*/ 200 h 391"/>
                <a:gd name="T68" fmla="*/ 1102 w 2369"/>
                <a:gd name="T69" fmla="*/ 223 h 391"/>
                <a:gd name="T70" fmla="*/ 1085 w 2369"/>
                <a:gd name="T71" fmla="*/ 174 h 391"/>
                <a:gd name="T72" fmla="*/ 973 w 2369"/>
                <a:gd name="T73" fmla="*/ 282 h 391"/>
                <a:gd name="T74" fmla="*/ 907 w 2369"/>
                <a:gd name="T75" fmla="*/ 295 h 391"/>
                <a:gd name="T76" fmla="*/ 841 w 2369"/>
                <a:gd name="T77" fmla="*/ 295 h 391"/>
                <a:gd name="T78" fmla="*/ 820 w 2369"/>
                <a:gd name="T79" fmla="*/ 209 h 391"/>
                <a:gd name="T80" fmla="*/ 726 w 2369"/>
                <a:gd name="T81" fmla="*/ 247 h 391"/>
                <a:gd name="T82" fmla="*/ 670 w 2369"/>
                <a:gd name="T83" fmla="*/ 129 h 391"/>
                <a:gd name="T84" fmla="*/ 661 w 2369"/>
                <a:gd name="T85" fmla="*/ 123 h 391"/>
                <a:gd name="T86" fmla="*/ 638 w 2369"/>
                <a:gd name="T87" fmla="*/ 197 h 391"/>
                <a:gd name="T88" fmla="*/ 601 w 2369"/>
                <a:gd name="T89" fmla="*/ 63 h 391"/>
                <a:gd name="T90" fmla="*/ 536 w 2369"/>
                <a:gd name="T91" fmla="*/ 293 h 391"/>
                <a:gd name="T92" fmla="*/ 480 w 2369"/>
                <a:gd name="T93" fmla="*/ 228 h 391"/>
                <a:gd name="T94" fmla="*/ 405 w 2369"/>
                <a:gd name="T95" fmla="*/ 288 h 391"/>
                <a:gd name="T96" fmla="*/ 332 w 2369"/>
                <a:gd name="T97" fmla="*/ 198 h 391"/>
                <a:gd name="T98" fmla="*/ 282 w 2369"/>
                <a:gd name="T99" fmla="*/ 290 h 391"/>
                <a:gd name="T100" fmla="*/ 216 w 2369"/>
                <a:gd name="T101" fmla="*/ 254 h 391"/>
                <a:gd name="T102" fmla="*/ 203 w 2369"/>
                <a:gd name="T103" fmla="*/ 289 h 391"/>
                <a:gd name="T104" fmla="*/ 178 w 2369"/>
                <a:gd name="T105" fmla="*/ 328 h 391"/>
                <a:gd name="T106" fmla="*/ 165 w 2369"/>
                <a:gd name="T107" fmla="*/ 49 h 391"/>
                <a:gd name="T108" fmla="*/ 139 w 2369"/>
                <a:gd name="T109" fmla="*/ 326 h 391"/>
                <a:gd name="T110" fmla="*/ 95 w 2369"/>
                <a:gd name="T111" fmla="*/ 318 h 391"/>
                <a:gd name="T112" fmla="*/ 89 w 2369"/>
                <a:gd name="T113" fmla="*/ 62 h 391"/>
                <a:gd name="T114" fmla="*/ 48 w 2369"/>
                <a:gd name="T115" fmla="*/ 62 h 391"/>
                <a:gd name="T116" fmla="*/ 26 w 2369"/>
                <a:gd name="T117" fmla="*/ 267 h 391"/>
                <a:gd name="T118" fmla="*/ 601 w 2369"/>
                <a:gd name="T119" fmla="*/ 391 h 391"/>
                <a:gd name="T120" fmla="*/ 1394 w 2369"/>
                <a:gd name="T121" fmla="*/ 391 h 391"/>
                <a:gd name="T122" fmla="*/ 2284 w 2369"/>
                <a:gd name="T123" fmla="*/ 391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69" h="391">
                  <a:moveTo>
                    <a:pt x="2354" y="388"/>
                  </a:moveTo>
                  <a:cubicBezTo>
                    <a:pt x="2354" y="386"/>
                    <a:pt x="2354" y="386"/>
                    <a:pt x="2354" y="386"/>
                  </a:cubicBezTo>
                  <a:cubicBezTo>
                    <a:pt x="2344" y="386"/>
                    <a:pt x="2344" y="386"/>
                    <a:pt x="2344" y="386"/>
                  </a:cubicBezTo>
                  <a:cubicBezTo>
                    <a:pt x="2344" y="385"/>
                    <a:pt x="2344" y="385"/>
                    <a:pt x="2344" y="385"/>
                  </a:cubicBezTo>
                  <a:cubicBezTo>
                    <a:pt x="2341" y="385"/>
                    <a:pt x="2341" y="385"/>
                    <a:pt x="2341" y="385"/>
                  </a:cubicBezTo>
                  <a:cubicBezTo>
                    <a:pt x="2341" y="384"/>
                    <a:pt x="2341" y="384"/>
                    <a:pt x="2341" y="384"/>
                  </a:cubicBezTo>
                  <a:cubicBezTo>
                    <a:pt x="2332" y="384"/>
                    <a:pt x="2332" y="384"/>
                    <a:pt x="2332" y="384"/>
                  </a:cubicBezTo>
                  <a:cubicBezTo>
                    <a:pt x="2332" y="330"/>
                    <a:pt x="2332" y="330"/>
                    <a:pt x="2332" y="330"/>
                  </a:cubicBezTo>
                  <a:cubicBezTo>
                    <a:pt x="2298" y="330"/>
                    <a:pt x="2298" y="330"/>
                    <a:pt x="2298" y="330"/>
                  </a:cubicBezTo>
                  <a:cubicBezTo>
                    <a:pt x="2298" y="385"/>
                    <a:pt x="2298" y="385"/>
                    <a:pt x="2298" y="385"/>
                  </a:cubicBezTo>
                  <a:cubicBezTo>
                    <a:pt x="2296" y="385"/>
                    <a:pt x="2296" y="385"/>
                    <a:pt x="2296" y="385"/>
                  </a:cubicBezTo>
                  <a:cubicBezTo>
                    <a:pt x="2296" y="387"/>
                    <a:pt x="2296" y="387"/>
                    <a:pt x="2296" y="387"/>
                  </a:cubicBezTo>
                  <a:cubicBezTo>
                    <a:pt x="2295" y="387"/>
                    <a:pt x="2295" y="387"/>
                    <a:pt x="2295" y="387"/>
                  </a:cubicBezTo>
                  <a:cubicBezTo>
                    <a:pt x="2295" y="387"/>
                    <a:pt x="2295" y="387"/>
                    <a:pt x="2295" y="387"/>
                  </a:cubicBezTo>
                  <a:cubicBezTo>
                    <a:pt x="2291" y="387"/>
                    <a:pt x="2291" y="387"/>
                    <a:pt x="2291" y="387"/>
                  </a:cubicBezTo>
                  <a:cubicBezTo>
                    <a:pt x="2291" y="378"/>
                    <a:pt x="2291" y="378"/>
                    <a:pt x="2291" y="378"/>
                  </a:cubicBezTo>
                  <a:cubicBezTo>
                    <a:pt x="2284" y="378"/>
                    <a:pt x="2284" y="378"/>
                    <a:pt x="2284" y="378"/>
                  </a:cubicBezTo>
                  <a:cubicBezTo>
                    <a:pt x="2284" y="319"/>
                    <a:pt x="2284" y="319"/>
                    <a:pt x="2284" y="319"/>
                  </a:cubicBezTo>
                  <a:cubicBezTo>
                    <a:pt x="2266" y="319"/>
                    <a:pt x="2266" y="319"/>
                    <a:pt x="2266" y="319"/>
                  </a:cubicBezTo>
                  <a:cubicBezTo>
                    <a:pt x="2266" y="359"/>
                    <a:pt x="2266" y="359"/>
                    <a:pt x="2266" y="359"/>
                  </a:cubicBezTo>
                  <a:cubicBezTo>
                    <a:pt x="2253" y="359"/>
                    <a:pt x="2253" y="359"/>
                    <a:pt x="2253" y="359"/>
                  </a:cubicBezTo>
                  <a:cubicBezTo>
                    <a:pt x="2253" y="352"/>
                    <a:pt x="2253" y="352"/>
                    <a:pt x="2253" y="352"/>
                  </a:cubicBezTo>
                  <a:cubicBezTo>
                    <a:pt x="2250" y="352"/>
                    <a:pt x="2250" y="352"/>
                    <a:pt x="2250" y="352"/>
                  </a:cubicBezTo>
                  <a:cubicBezTo>
                    <a:pt x="2250" y="350"/>
                    <a:pt x="2250" y="350"/>
                    <a:pt x="2250" y="350"/>
                  </a:cubicBezTo>
                  <a:cubicBezTo>
                    <a:pt x="2239" y="350"/>
                    <a:pt x="2239" y="350"/>
                    <a:pt x="2239" y="350"/>
                  </a:cubicBezTo>
                  <a:cubicBezTo>
                    <a:pt x="2239" y="265"/>
                    <a:pt x="2239" y="265"/>
                    <a:pt x="2239" y="265"/>
                  </a:cubicBezTo>
                  <a:cubicBezTo>
                    <a:pt x="2197" y="265"/>
                    <a:pt x="2197" y="265"/>
                    <a:pt x="2197" y="265"/>
                  </a:cubicBezTo>
                  <a:cubicBezTo>
                    <a:pt x="2197" y="352"/>
                    <a:pt x="2197" y="352"/>
                    <a:pt x="2197" y="352"/>
                  </a:cubicBezTo>
                  <a:cubicBezTo>
                    <a:pt x="2193" y="352"/>
                    <a:pt x="2193" y="352"/>
                    <a:pt x="2193" y="352"/>
                  </a:cubicBezTo>
                  <a:cubicBezTo>
                    <a:pt x="2193" y="368"/>
                    <a:pt x="2193" y="368"/>
                    <a:pt x="2193" y="368"/>
                  </a:cubicBezTo>
                  <a:cubicBezTo>
                    <a:pt x="2193" y="368"/>
                    <a:pt x="2193" y="368"/>
                    <a:pt x="2193" y="368"/>
                  </a:cubicBezTo>
                  <a:cubicBezTo>
                    <a:pt x="2193" y="364"/>
                    <a:pt x="2193" y="364"/>
                    <a:pt x="2193" y="364"/>
                  </a:cubicBezTo>
                  <a:cubicBezTo>
                    <a:pt x="2188" y="364"/>
                    <a:pt x="2188" y="364"/>
                    <a:pt x="2188" y="364"/>
                  </a:cubicBezTo>
                  <a:cubicBezTo>
                    <a:pt x="2188" y="339"/>
                    <a:pt x="2188" y="339"/>
                    <a:pt x="2188" y="339"/>
                  </a:cubicBezTo>
                  <a:cubicBezTo>
                    <a:pt x="2157" y="339"/>
                    <a:pt x="2157" y="339"/>
                    <a:pt x="2157" y="339"/>
                  </a:cubicBezTo>
                  <a:cubicBezTo>
                    <a:pt x="2157" y="346"/>
                    <a:pt x="2157" y="346"/>
                    <a:pt x="2157" y="346"/>
                  </a:cubicBezTo>
                  <a:cubicBezTo>
                    <a:pt x="2154" y="346"/>
                    <a:pt x="2154" y="346"/>
                    <a:pt x="2154" y="346"/>
                  </a:cubicBezTo>
                  <a:cubicBezTo>
                    <a:pt x="2154" y="371"/>
                    <a:pt x="2154" y="371"/>
                    <a:pt x="2154" y="371"/>
                  </a:cubicBezTo>
                  <a:cubicBezTo>
                    <a:pt x="2144" y="371"/>
                    <a:pt x="2144" y="371"/>
                    <a:pt x="2144" y="371"/>
                  </a:cubicBezTo>
                  <a:cubicBezTo>
                    <a:pt x="2144" y="332"/>
                    <a:pt x="2144" y="332"/>
                    <a:pt x="2144" y="332"/>
                  </a:cubicBezTo>
                  <a:cubicBezTo>
                    <a:pt x="2120" y="332"/>
                    <a:pt x="2120" y="332"/>
                    <a:pt x="2120" y="332"/>
                  </a:cubicBezTo>
                  <a:cubicBezTo>
                    <a:pt x="2120" y="371"/>
                    <a:pt x="2120" y="371"/>
                    <a:pt x="2120" y="371"/>
                  </a:cubicBezTo>
                  <a:cubicBezTo>
                    <a:pt x="2111" y="371"/>
                    <a:pt x="2111" y="371"/>
                    <a:pt x="2111" y="371"/>
                  </a:cubicBezTo>
                  <a:cubicBezTo>
                    <a:pt x="2111" y="366"/>
                    <a:pt x="2111" y="366"/>
                    <a:pt x="2111" y="366"/>
                  </a:cubicBezTo>
                  <a:cubicBezTo>
                    <a:pt x="2110" y="366"/>
                    <a:pt x="2110" y="366"/>
                    <a:pt x="2110" y="366"/>
                  </a:cubicBezTo>
                  <a:cubicBezTo>
                    <a:pt x="2110" y="365"/>
                    <a:pt x="2110" y="365"/>
                    <a:pt x="2110" y="365"/>
                  </a:cubicBezTo>
                  <a:cubicBezTo>
                    <a:pt x="2105" y="365"/>
                    <a:pt x="2105" y="365"/>
                    <a:pt x="2105" y="365"/>
                  </a:cubicBezTo>
                  <a:cubicBezTo>
                    <a:pt x="2105" y="359"/>
                    <a:pt x="2105" y="359"/>
                    <a:pt x="2105" y="359"/>
                  </a:cubicBezTo>
                  <a:cubicBezTo>
                    <a:pt x="2098" y="359"/>
                    <a:pt x="2098" y="359"/>
                    <a:pt x="2098" y="359"/>
                  </a:cubicBezTo>
                  <a:cubicBezTo>
                    <a:pt x="2098" y="353"/>
                    <a:pt x="2098" y="353"/>
                    <a:pt x="2098" y="353"/>
                  </a:cubicBezTo>
                  <a:cubicBezTo>
                    <a:pt x="2098" y="338"/>
                    <a:pt x="2098" y="338"/>
                    <a:pt x="2098" y="338"/>
                  </a:cubicBezTo>
                  <a:cubicBezTo>
                    <a:pt x="2091" y="338"/>
                    <a:pt x="2091" y="338"/>
                    <a:pt x="2091" y="338"/>
                  </a:cubicBezTo>
                  <a:cubicBezTo>
                    <a:pt x="2091" y="353"/>
                    <a:pt x="2091" y="353"/>
                    <a:pt x="2091" y="353"/>
                  </a:cubicBezTo>
                  <a:cubicBezTo>
                    <a:pt x="2091" y="356"/>
                    <a:pt x="2091" y="356"/>
                    <a:pt x="2091" y="356"/>
                  </a:cubicBezTo>
                  <a:cubicBezTo>
                    <a:pt x="2087" y="356"/>
                    <a:pt x="2087" y="356"/>
                    <a:pt x="2087" y="356"/>
                  </a:cubicBezTo>
                  <a:cubicBezTo>
                    <a:pt x="2087" y="348"/>
                    <a:pt x="2087" y="348"/>
                    <a:pt x="2087" y="348"/>
                  </a:cubicBezTo>
                  <a:cubicBezTo>
                    <a:pt x="2068" y="348"/>
                    <a:pt x="2068" y="348"/>
                    <a:pt x="2068" y="348"/>
                  </a:cubicBezTo>
                  <a:cubicBezTo>
                    <a:pt x="2068" y="333"/>
                    <a:pt x="2068" y="333"/>
                    <a:pt x="2068" y="333"/>
                  </a:cubicBezTo>
                  <a:cubicBezTo>
                    <a:pt x="2063" y="333"/>
                    <a:pt x="2063" y="333"/>
                    <a:pt x="2063" y="333"/>
                  </a:cubicBezTo>
                  <a:cubicBezTo>
                    <a:pt x="2063" y="302"/>
                    <a:pt x="2063" y="302"/>
                    <a:pt x="2063" y="302"/>
                  </a:cubicBezTo>
                  <a:cubicBezTo>
                    <a:pt x="2063" y="302"/>
                    <a:pt x="2063" y="302"/>
                    <a:pt x="2063" y="302"/>
                  </a:cubicBezTo>
                  <a:cubicBezTo>
                    <a:pt x="2063" y="302"/>
                    <a:pt x="2063" y="301"/>
                    <a:pt x="2063" y="301"/>
                  </a:cubicBezTo>
                  <a:cubicBezTo>
                    <a:pt x="2063" y="298"/>
                    <a:pt x="2061" y="295"/>
                    <a:pt x="2057" y="293"/>
                  </a:cubicBezTo>
                  <a:cubicBezTo>
                    <a:pt x="2058" y="293"/>
                    <a:pt x="2058" y="293"/>
                    <a:pt x="2058" y="292"/>
                  </a:cubicBezTo>
                  <a:cubicBezTo>
                    <a:pt x="2058" y="292"/>
                    <a:pt x="2058" y="292"/>
                    <a:pt x="2057" y="291"/>
                  </a:cubicBezTo>
                  <a:cubicBezTo>
                    <a:pt x="2057" y="291"/>
                    <a:pt x="2057" y="291"/>
                    <a:pt x="2057" y="291"/>
                  </a:cubicBezTo>
                  <a:cubicBezTo>
                    <a:pt x="2057" y="291"/>
                    <a:pt x="2056" y="290"/>
                    <a:pt x="2054" y="290"/>
                  </a:cubicBezTo>
                  <a:cubicBezTo>
                    <a:pt x="2049" y="262"/>
                    <a:pt x="2049" y="262"/>
                    <a:pt x="2049" y="262"/>
                  </a:cubicBezTo>
                  <a:cubicBezTo>
                    <a:pt x="2049" y="260"/>
                    <a:pt x="2049" y="260"/>
                    <a:pt x="2049" y="260"/>
                  </a:cubicBezTo>
                  <a:cubicBezTo>
                    <a:pt x="2048" y="260"/>
                    <a:pt x="2048" y="260"/>
                    <a:pt x="2048" y="260"/>
                  </a:cubicBezTo>
                  <a:cubicBezTo>
                    <a:pt x="2048" y="262"/>
                    <a:pt x="2048" y="262"/>
                    <a:pt x="2048" y="262"/>
                  </a:cubicBezTo>
                  <a:cubicBezTo>
                    <a:pt x="2043" y="290"/>
                    <a:pt x="2043" y="290"/>
                    <a:pt x="2043" y="290"/>
                  </a:cubicBezTo>
                  <a:cubicBezTo>
                    <a:pt x="2041" y="290"/>
                    <a:pt x="2040" y="291"/>
                    <a:pt x="2040" y="291"/>
                  </a:cubicBezTo>
                  <a:cubicBezTo>
                    <a:pt x="2040" y="291"/>
                    <a:pt x="2040" y="291"/>
                    <a:pt x="2040" y="291"/>
                  </a:cubicBezTo>
                  <a:cubicBezTo>
                    <a:pt x="2040" y="292"/>
                    <a:pt x="2039" y="292"/>
                    <a:pt x="2039" y="292"/>
                  </a:cubicBezTo>
                  <a:cubicBezTo>
                    <a:pt x="2039" y="293"/>
                    <a:pt x="2039" y="293"/>
                    <a:pt x="2040" y="293"/>
                  </a:cubicBezTo>
                  <a:cubicBezTo>
                    <a:pt x="2037" y="295"/>
                    <a:pt x="2034" y="298"/>
                    <a:pt x="2034" y="301"/>
                  </a:cubicBezTo>
                  <a:cubicBezTo>
                    <a:pt x="2034" y="301"/>
                    <a:pt x="2034" y="302"/>
                    <a:pt x="2034" y="302"/>
                  </a:cubicBezTo>
                  <a:cubicBezTo>
                    <a:pt x="2033" y="302"/>
                    <a:pt x="2033" y="302"/>
                    <a:pt x="2033" y="302"/>
                  </a:cubicBezTo>
                  <a:cubicBezTo>
                    <a:pt x="2033" y="360"/>
                    <a:pt x="2033" y="360"/>
                    <a:pt x="2033" y="360"/>
                  </a:cubicBezTo>
                  <a:cubicBezTo>
                    <a:pt x="2028" y="360"/>
                    <a:pt x="2028" y="360"/>
                    <a:pt x="2028" y="360"/>
                  </a:cubicBezTo>
                  <a:cubicBezTo>
                    <a:pt x="2028" y="321"/>
                    <a:pt x="2028" y="321"/>
                    <a:pt x="2028" y="321"/>
                  </a:cubicBezTo>
                  <a:cubicBezTo>
                    <a:pt x="2020" y="321"/>
                    <a:pt x="2020" y="321"/>
                    <a:pt x="2020" y="321"/>
                  </a:cubicBezTo>
                  <a:cubicBezTo>
                    <a:pt x="2020" y="312"/>
                    <a:pt x="2020" y="312"/>
                    <a:pt x="2020" y="312"/>
                  </a:cubicBezTo>
                  <a:cubicBezTo>
                    <a:pt x="2018" y="312"/>
                    <a:pt x="2018" y="312"/>
                    <a:pt x="2018" y="312"/>
                  </a:cubicBezTo>
                  <a:cubicBezTo>
                    <a:pt x="2018" y="276"/>
                    <a:pt x="2018" y="276"/>
                    <a:pt x="2018" y="276"/>
                  </a:cubicBezTo>
                  <a:cubicBezTo>
                    <a:pt x="1986" y="276"/>
                    <a:pt x="1986" y="276"/>
                    <a:pt x="1986" y="276"/>
                  </a:cubicBezTo>
                  <a:cubicBezTo>
                    <a:pt x="1986" y="347"/>
                    <a:pt x="1986" y="347"/>
                    <a:pt x="1986" y="347"/>
                  </a:cubicBezTo>
                  <a:cubicBezTo>
                    <a:pt x="1980" y="347"/>
                    <a:pt x="1980" y="347"/>
                    <a:pt x="1980" y="347"/>
                  </a:cubicBezTo>
                  <a:cubicBezTo>
                    <a:pt x="1980" y="303"/>
                    <a:pt x="1980" y="303"/>
                    <a:pt x="1980" y="303"/>
                  </a:cubicBezTo>
                  <a:cubicBezTo>
                    <a:pt x="1949" y="303"/>
                    <a:pt x="1949" y="303"/>
                    <a:pt x="1949" y="303"/>
                  </a:cubicBezTo>
                  <a:cubicBezTo>
                    <a:pt x="1949" y="333"/>
                    <a:pt x="1949" y="333"/>
                    <a:pt x="1949" y="333"/>
                  </a:cubicBezTo>
                  <a:cubicBezTo>
                    <a:pt x="1922" y="333"/>
                    <a:pt x="1922" y="333"/>
                    <a:pt x="1922" y="333"/>
                  </a:cubicBezTo>
                  <a:cubicBezTo>
                    <a:pt x="1922" y="358"/>
                    <a:pt x="1922" y="358"/>
                    <a:pt x="1922" y="358"/>
                  </a:cubicBezTo>
                  <a:cubicBezTo>
                    <a:pt x="1919" y="358"/>
                    <a:pt x="1919" y="358"/>
                    <a:pt x="1919" y="358"/>
                  </a:cubicBezTo>
                  <a:cubicBezTo>
                    <a:pt x="1919" y="352"/>
                    <a:pt x="1919" y="352"/>
                    <a:pt x="1919" y="352"/>
                  </a:cubicBezTo>
                  <a:cubicBezTo>
                    <a:pt x="1913" y="352"/>
                    <a:pt x="1913" y="352"/>
                    <a:pt x="1913" y="352"/>
                  </a:cubicBezTo>
                  <a:cubicBezTo>
                    <a:pt x="1913" y="221"/>
                    <a:pt x="1913" y="221"/>
                    <a:pt x="1913" y="221"/>
                  </a:cubicBezTo>
                  <a:cubicBezTo>
                    <a:pt x="1865" y="221"/>
                    <a:pt x="1865" y="221"/>
                    <a:pt x="1865" y="221"/>
                  </a:cubicBezTo>
                  <a:cubicBezTo>
                    <a:pt x="1865" y="340"/>
                    <a:pt x="1865" y="340"/>
                    <a:pt x="1865" y="340"/>
                  </a:cubicBezTo>
                  <a:cubicBezTo>
                    <a:pt x="1857" y="340"/>
                    <a:pt x="1857" y="340"/>
                    <a:pt x="1857" y="340"/>
                  </a:cubicBezTo>
                  <a:cubicBezTo>
                    <a:pt x="1857" y="201"/>
                    <a:pt x="1857" y="201"/>
                    <a:pt x="1857" y="201"/>
                  </a:cubicBezTo>
                  <a:cubicBezTo>
                    <a:pt x="1845" y="201"/>
                    <a:pt x="1845" y="201"/>
                    <a:pt x="1845" y="201"/>
                  </a:cubicBezTo>
                  <a:cubicBezTo>
                    <a:pt x="1845" y="186"/>
                    <a:pt x="1845" y="186"/>
                    <a:pt x="1845" y="186"/>
                  </a:cubicBezTo>
                  <a:cubicBezTo>
                    <a:pt x="1815" y="186"/>
                    <a:pt x="1815" y="186"/>
                    <a:pt x="1815" y="186"/>
                  </a:cubicBezTo>
                  <a:cubicBezTo>
                    <a:pt x="1815" y="340"/>
                    <a:pt x="1815" y="340"/>
                    <a:pt x="1815" y="340"/>
                  </a:cubicBezTo>
                  <a:cubicBezTo>
                    <a:pt x="1808" y="340"/>
                    <a:pt x="1808" y="340"/>
                    <a:pt x="1808" y="340"/>
                  </a:cubicBezTo>
                  <a:cubicBezTo>
                    <a:pt x="1808" y="358"/>
                    <a:pt x="1808" y="358"/>
                    <a:pt x="1808" y="358"/>
                  </a:cubicBezTo>
                  <a:cubicBezTo>
                    <a:pt x="1805" y="358"/>
                    <a:pt x="1805" y="358"/>
                    <a:pt x="1805" y="358"/>
                  </a:cubicBezTo>
                  <a:cubicBezTo>
                    <a:pt x="1805" y="304"/>
                    <a:pt x="1805" y="304"/>
                    <a:pt x="1805" y="304"/>
                  </a:cubicBezTo>
                  <a:cubicBezTo>
                    <a:pt x="1791" y="304"/>
                    <a:pt x="1791" y="304"/>
                    <a:pt x="1791" y="304"/>
                  </a:cubicBezTo>
                  <a:cubicBezTo>
                    <a:pt x="1791" y="293"/>
                    <a:pt x="1791" y="293"/>
                    <a:pt x="1791" y="293"/>
                  </a:cubicBezTo>
                  <a:cubicBezTo>
                    <a:pt x="1790" y="293"/>
                    <a:pt x="1790" y="293"/>
                    <a:pt x="1790" y="293"/>
                  </a:cubicBezTo>
                  <a:cubicBezTo>
                    <a:pt x="1790" y="295"/>
                    <a:pt x="1790" y="295"/>
                    <a:pt x="1790" y="295"/>
                  </a:cubicBezTo>
                  <a:cubicBezTo>
                    <a:pt x="1746" y="295"/>
                    <a:pt x="1746" y="295"/>
                    <a:pt x="1746" y="295"/>
                  </a:cubicBezTo>
                  <a:cubicBezTo>
                    <a:pt x="1746" y="303"/>
                    <a:pt x="1746" y="303"/>
                    <a:pt x="1746" y="303"/>
                  </a:cubicBezTo>
                  <a:cubicBezTo>
                    <a:pt x="1734" y="303"/>
                    <a:pt x="1734" y="303"/>
                    <a:pt x="1734" y="303"/>
                  </a:cubicBezTo>
                  <a:cubicBezTo>
                    <a:pt x="1734" y="331"/>
                    <a:pt x="1734" y="331"/>
                    <a:pt x="1734" y="331"/>
                  </a:cubicBezTo>
                  <a:cubicBezTo>
                    <a:pt x="1725" y="331"/>
                    <a:pt x="1725" y="331"/>
                    <a:pt x="1725" y="331"/>
                  </a:cubicBezTo>
                  <a:cubicBezTo>
                    <a:pt x="1725" y="315"/>
                    <a:pt x="1725" y="315"/>
                    <a:pt x="1725" y="315"/>
                  </a:cubicBezTo>
                  <a:cubicBezTo>
                    <a:pt x="1710" y="315"/>
                    <a:pt x="1710" y="315"/>
                    <a:pt x="1710" y="315"/>
                  </a:cubicBezTo>
                  <a:cubicBezTo>
                    <a:pt x="1710" y="321"/>
                    <a:pt x="1710" y="321"/>
                    <a:pt x="1710" y="321"/>
                  </a:cubicBezTo>
                  <a:cubicBezTo>
                    <a:pt x="1687" y="321"/>
                    <a:pt x="1687" y="321"/>
                    <a:pt x="1687" y="321"/>
                  </a:cubicBezTo>
                  <a:cubicBezTo>
                    <a:pt x="1687" y="303"/>
                    <a:pt x="1687" y="303"/>
                    <a:pt x="1687" y="303"/>
                  </a:cubicBezTo>
                  <a:cubicBezTo>
                    <a:pt x="1681" y="303"/>
                    <a:pt x="1681" y="303"/>
                    <a:pt x="1681" y="303"/>
                  </a:cubicBezTo>
                  <a:cubicBezTo>
                    <a:pt x="1681" y="280"/>
                    <a:pt x="1681" y="280"/>
                    <a:pt x="1681" y="280"/>
                  </a:cubicBezTo>
                  <a:cubicBezTo>
                    <a:pt x="1661" y="280"/>
                    <a:pt x="1661" y="280"/>
                    <a:pt x="1661" y="280"/>
                  </a:cubicBezTo>
                  <a:cubicBezTo>
                    <a:pt x="1661" y="252"/>
                    <a:pt x="1661" y="252"/>
                    <a:pt x="1661" y="252"/>
                  </a:cubicBezTo>
                  <a:cubicBezTo>
                    <a:pt x="1656" y="252"/>
                    <a:pt x="1656" y="252"/>
                    <a:pt x="1656" y="252"/>
                  </a:cubicBezTo>
                  <a:cubicBezTo>
                    <a:pt x="1656" y="249"/>
                    <a:pt x="1656" y="249"/>
                    <a:pt x="1656" y="249"/>
                  </a:cubicBezTo>
                  <a:cubicBezTo>
                    <a:pt x="1655" y="249"/>
                    <a:pt x="1655" y="249"/>
                    <a:pt x="1655" y="249"/>
                  </a:cubicBezTo>
                  <a:cubicBezTo>
                    <a:pt x="1655" y="241"/>
                    <a:pt x="1655" y="241"/>
                    <a:pt x="1655" y="241"/>
                  </a:cubicBezTo>
                  <a:cubicBezTo>
                    <a:pt x="1655" y="241"/>
                    <a:pt x="1655" y="241"/>
                    <a:pt x="1655" y="241"/>
                  </a:cubicBezTo>
                  <a:cubicBezTo>
                    <a:pt x="1655" y="249"/>
                    <a:pt x="1655" y="249"/>
                    <a:pt x="1655" y="249"/>
                  </a:cubicBezTo>
                  <a:cubicBezTo>
                    <a:pt x="1654" y="249"/>
                    <a:pt x="1654" y="249"/>
                    <a:pt x="1654" y="249"/>
                  </a:cubicBezTo>
                  <a:cubicBezTo>
                    <a:pt x="1654" y="252"/>
                    <a:pt x="1654" y="252"/>
                    <a:pt x="1654" y="252"/>
                  </a:cubicBezTo>
                  <a:cubicBezTo>
                    <a:pt x="1649" y="252"/>
                    <a:pt x="1649" y="252"/>
                    <a:pt x="1649" y="252"/>
                  </a:cubicBezTo>
                  <a:cubicBezTo>
                    <a:pt x="1649" y="280"/>
                    <a:pt x="1649" y="280"/>
                    <a:pt x="1649" y="280"/>
                  </a:cubicBezTo>
                  <a:cubicBezTo>
                    <a:pt x="1640" y="280"/>
                    <a:pt x="1640" y="280"/>
                    <a:pt x="1640" y="280"/>
                  </a:cubicBezTo>
                  <a:cubicBezTo>
                    <a:pt x="1640" y="339"/>
                    <a:pt x="1640" y="339"/>
                    <a:pt x="1640" y="339"/>
                  </a:cubicBezTo>
                  <a:cubicBezTo>
                    <a:pt x="1634" y="339"/>
                    <a:pt x="1634" y="339"/>
                    <a:pt x="1634" y="339"/>
                  </a:cubicBezTo>
                  <a:cubicBezTo>
                    <a:pt x="1634" y="288"/>
                    <a:pt x="1634" y="288"/>
                    <a:pt x="1634" y="288"/>
                  </a:cubicBezTo>
                  <a:cubicBezTo>
                    <a:pt x="1618" y="288"/>
                    <a:pt x="1618" y="288"/>
                    <a:pt x="1618" y="288"/>
                  </a:cubicBezTo>
                  <a:cubicBezTo>
                    <a:pt x="1618" y="332"/>
                    <a:pt x="1618" y="332"/>
                    <a:pt x="1618" y="332"/>
                  </a:cubicBezTo>
                  <a:cubicBezTo>
                    <a:pt x="1616" y="332"/>
                    <a:pt x="1616" y="332"/>
                    <a:pt x="1616" y="332"/>
                  </a:cubicBezTo>
                  <a:cubicBezTo>
                    <a:pt x="1616" y="228"/>
                    <a:pt x="1616" y="228"/>
                    <a:pt x="1616" y="228"/>
                  </a:cubicBezTo>
                  <a:cubicBezTo>
                    <a:pt x="1612" y="228"/>
                    <a:pt x="1612" y="228"/>
                    <a:pt x="1612" y="228"/>
                  </a:cubicBezTo>
                  <a:cubicBezTo>
                    <a:pt x="1612" y="227"/>
                    <a:pt x="1612" y="226"/>
                    <a:pt x="1612" y="225"/>
                  </a:cubicBezTo>
                  <a:cubicBezTo>
                    <a:pt x="1612" y="221"/>
                    <a:pt x="1608" y="217"/>
                    <a:pt x="1602" y="217"/>
                  </a:cubicBezTo>
                  <a:cubicBezTo>
                    <a:pt x="1597" y="217"/>
                    <a:pt x="1592" y="221"/>
                    <a:pt x="1592" y="225"/>
                  </a:cubicBezTo>
                  <a:cubicBezTo>
                    <a:pt x="1592" y="226"/>
                    <a:pt x="1592" y="227"/>
                    <a:pt x="1593" y="228"/>
                  </a:cubicBezTo>
                  <a:cubicBezTo>
                    <a:pt x="1568" y="228"/>
                    <a:pt x="1568" y="228"/>
                    <a:pt x="1568" y="228"/>
                  </a:cubicBezTo>
                  <a:cubicBezTo>
                    <a:pt x="1568" y="269"/>
                    <a:pt x="1568" y="269"/>
                    <a:pt x="1568" y="269"/>
                  </a:cubicBezTo>
                  <a:cubicBezTo>
                    <a:pt x="1551" y="269"/>
                    <a:pt x="1551" y="269"/>
                    <a:pt x="1551" y="269"/>
                  </a:cubicBezTo>
                  <a:cubicBezTo>
                    <a:pt x="1551" y="339"/>
                    <a:pt x="1551" y="339"/>
                    <a:pt x="1551" y="339"/>
                  </a:cubicBezTo>
                  <a:cubicBezTo>
                    <a:pt x="1546" y="339"/>
                    <a:pt x="1546" y="339"/>
                    <a:pt x="1546" y="339"/>
                  </a:cubicBezTo>
                  <a:cubicBezTo>
                    <a:pt x="1546" y="304"/>
                    <a:pt x="1546" y="304"/>
                    <a:pt x="1546" y="304"/>
                  </a:cubicBezTo>
                  <a:cubicBezTo>
                    <a:pt x="1539" y="304"/>
                    <a:pt x="1539" y="304"/>
                    <a:pt x="1539" y="304"/>
                  </a:cubicBezTo>
                  <a:cubicBezTo>
                    <a:pt x="1539" y="214"/>
                    <a:pt x="1539" y="214"/>
                    <a:pt x="1539" y="214"/>
                  </a:cubicBezTo>
                  <a:cubicBezTo>
                    <a:pt x="1509" y="214"/>
                    <a:pt x="1509" y="214"/>
                    <a:pt x="1509" y="214"/>
                  </a:cubicBezTo>
                  <a:cubicBezTo>
                    <a:pt x="1509" y="209"/>
                    <a:pt x="1509" y="209"/>
                    <a:pt x="1509" y="209"/>
                  </a:cubicBezTo>
                  <a:cubicBezTo>
                    <a:pt x="1498" y="209"/>
                    <a:pt x="1498" y="209"/>
                    <a:pt x="1498" y="209"/>
                  </a:cubicBezTo>
                  <a:cubicBezTo>
                    <a:pt x="1498" y="304"/>
                    <a:pt x="1498" y="304"/>
                    <a:pt x="1498" y="304"/>
                  </a:cubicBezTo>
                  <a:cubicBezTo>
                    <a:pt x="1490" y="304"/>
                    <a:pt x="1490" y="304"/>
                    <a:pt x="1490" y="304"/>
                  </a:cubicBezTo>
                  <a:cubicBezTo>
                    <a:pt x="1490" y="257"/>
                    <a:pt x="1490" y="257"/>
                    <a:pt x="1490" y="257"/>
                  </a:cubicBezTo>
                  <a:cubicBezTo>
                    <a:pt x="1443" y="257"/>
                    <a:pt x="1443" y="257"/>
                    <a:pt x="1443" y="257"/>
                  </a:cubicBezTo>
                  <a:cubicBezTo>
                    <a:pt x="1443" y="275"/>
                    <a:pt x="1443" y="275"/>
                    <a:pt x="1443" y="275"/>
                  </a:cubicBezTo>
                  <a:cubicBezTo>
                    <a:pt x="1411" y="275"/>
                    <a:pt x="1411" y="275"/>
                    <a:pt x="1411" y="275"/>
                  </a:cubicBezTo>
                  <a:cubicBezTo>
                    <a:pt x="1411" y="293"/>
                    <a:pt x="1411" y="293"/>
                    <a:pt x="1411" y="293"/>
                  </a:cubicBezTo>
                  <a:cubicBezTo>
                    <a:pt x="1407" y="293"/>
                    <a:pt x="1407" y="293"/>
                    <a:pt x="1407" y="293"/>
                  </a:cubicBezTo>
                  <a:cubicBezTo>
                    <a:pt x="1407" y="241"/>
                    <a:pt x="1407" y="241"/>
                    <a:pt x="1407" y="241"/>
                  </a:cubicBezTo>
                  <a:cubicBezTo>
                    <a:pt x="1376" y="241"/>
                    <a:pt x="1376" y="241"/>
                    <a:pt x="1376" y="241"/>
                  </a:cubicBezTo>
                  <a:cubicBezTo>
                    <a:pt x="1376" y="255"/>
                    <a:pt x="1376" y="255"/>
                    <a:pt x="1376" y="255"/>
                  </a:cubicBezTo>
                  <a:cubicBezTo>
                    <a:pt x="1374" y="255"/>
                    <a:pt x="1374" y="255"/>
                    <a:pt x="1374" y="255"/>
                  </a:cubicBezTo>
                  <a:cubicBezTo>
                    <a:pt x="1374" y="316"/>
                    <a:pt x="1374" y="316"/>
                    <a:pt x="1374" y="316"/>
                  </a:cubicBezTo>
                  <a:cubicBezTo>
                    <a:pt x="1371" y="316"/>
                    <a:pt x="1371" y="316"/>
                    <a:pt x="1371" y="316"/>
                  </a:cubicBezTo>
                  <a:cubicBezTo>
                    <a:pt x="1371" y="289"/>
                    <a:pt x="1371" y="289"/>
                    <a:pt x="1371" y="289"/>
                  </a:cubicBezTo>
                  <a:cubicBezTo>
                    <a:pt x="1342" y="289"/>
                    <a:pt x="1342" y="289"/>
                    <a:pt x="1342" y="289"/>
                  </a:cubicBezTo>
                  <a:cubicBezTo>
                    <a:pt x="1342" y="152"/>
                    <a:pt x="1342" y="152"/>
                    <a:pt x="1342" y="152"/>
                  </a:cubicBezTo>
                  <a:cubicBezTo>
                    <a:pt x="1293" y="152"/>
                    <a:pt x="1293" y="152"/>
                    <a:pt x="1293" y="152"/>
                  </a:cubicBezTo>
                  <a:cubicBezTo>
                    <a:pt x="1293" y="292"/>
                    <a:pt x="1293" y="292"/>
                    <a:pt x="1293" y="292"/>
                  </a:cubicBezTo>
                  <a:cubicBezTo>
                    <a:pt x="1290" y="292"/>
                    <a:pt x="1290" y="292"/>
                    <a:pt x="1290" y="292"/>
                  </a:cubicBezTo>
                  <a:cubicBezTo>
                    <a:pt x="1290" y="318"/>
                    <a:pt x="1290" y="318"/>
                    <a:pt x="1290" y="318"/>
                  </a:cubicBezTo>
                  <a:cubicBezTo>
                    <a:pt x="1289" y="318"/>
                    <a:pt x="1289" y="318"/>
                    <a:pt x="1289" y="318"/>
                  </a:cubicBezTo>
                  <a:cubicBezTo>
                    <a:pt x="1289" y="318"/>
                    <a:pt x="1289" y="318"/>
                    <a:pt x="1289" y="318"/>
                  </a:cubicBezTo>
                  <a:cubicBezTo>
                    <a:pt x="1283" y="318"/>
                    <a:pt x="1283" y="318"/>
                    <a:pt x="1283" y="318"/>
                  </a:cubicBezTo>
                  <a:cubicBezTo>
                    <a:pt x="1283" y="293"/>
                    <a:pt x="1283" y="293"/>
                    <a:pt x="1283" y="293"/>
                  </a:cubicBezTo>
                  <a:cubicBezTo>
                    <a:pt x="1247" y="293"/>
                    <a:pt x="1247" y="293"/>
                    <a:pt x="1247" y="293"/>
                  </a:cubicBezTo>
                  <a:cubicBezTo>
                    <a:pt x="1247" y="307"/>
                    <a:pt x="1247" y="307"/>
                    <a:pt x="1247" y="307"/>
                  </a:cubicBezTo>
                  <a:cubicBezTo>
                    <a:pt x="1243" y="307"/>
                    <a:pt x="1243" y="307"/>
                    <a:pt x="1243" y="307"/>
                  </a:cubicBezTo>
                  <a:cubicBezTo>
                    <a:pt x="1243" y="353"/>
                    <a:pt x="1243" y="353"/>
                    <a:pt x="1243" y="353"/>
                  </a:cubicBezTo>
                  <a:cubicBezTo>
                    <a:pt x="1238" y="353"/>
                    <a:pt x="1238" y="353"/>
                    <a:pt x="1238" y="353"/>
                  </a:cubicBezTo>
                  <a:cubicBezTo>
                    <a:pt x="1238" y="272"/>
                    <a:pt x="1238" y="272"/>
                    <a:pt x="1238" y="272"/>
                  </a:cubicBezTo>
                  <a:cubicBezTo>
                    <a:pt x="1232" y="272"/>
                    <a:pt x="1232" y="272"/>
                    <a:pt x="1232" y="272"/>
                  </a:cubicBezTo>
                  <a:cubicBezTo>
                    <a:pt x="1234" y="268"/>
                    <a:pt x="1235" y="261"/>
                    <a:pt x="1235" y="258"/>
                  </a:cubicBezTo>
                  <a:cubicBezTo>
                    <a:pt x="1235" y="254"/>
                    <a:pt x="1233" y="251"/>
                    <a:pt x="1231" y="249"/>
                  </a:cubicBezTo>
                  <a:cubicBezTo>
                    <a:pt x="1228" y="220"/>
                    <a:pt x="1228" y="220"/>
                    <a:pt x="1228" y="220"/>
                  </a:cubicBezTo>
                  <a:cubicBezTo>
                    <a:pt x="1228" y="210"/>
                    <a:pt x="1228" y="210"/>
                    <a:pt x="1228" y="210"/>
                  </a:cubicBezTo>
                  <a:cubicBezTo>
                    <a:pt x="1227" y="210"/>
                    <a:pt x="1227" y="210"/>
                    <a:pt x="1227" y="210"/>
                  </a:cubicBezTo>
                  <a:cubicBezTo>
                    <a:pt x="1227" y="220"/>
                    <a:pt x="1227" y="220"/>
                    <a:pt x="1227" y="220"/>
                  </a:cubicBezTo>
                  <a:cubicBezTo>
                    <a:pt x="1224" y="249"/>
                    <a:pt x="1224" y="249"/>
                    <a:pt x="1224" y="249"/>
                  </a:cubicBezTo>
                  <a:cubicBezTo>
                    <a:pt x="1222" y="251"/>
                    <a:pt x="1220" y="254"/>
                    <a:pt x="1220" y="258"/>
                  </a:cubicBezTo>
                  <a:cubicBezTo>
                    <a:pt x="1220" y="261"/>
                    <a:pt x="1221" y="268"/>
                    <a:pt x="1223" y="272"/>
                  </a:cubicBezTo>
                  <a:cubicBezTo>
                    <a:pt x="1215" y="272"/>
                    <a:pt x="1215" y="272"/>
                    <a:pt x="1215" y="272"/>
                  </a:cubicBezTo>
                  <a:cubicBezTo>
                    <a:pt x="1215" y="279"/>
                    <a:pt x="1215" y="279"/>
                    <a:pt x="1215" y="279"/>
                  </a:cubicBezTo>
                  <a:cubicBezTo>
                    <a:pt x="1204" y="279"/>
                    <a:pt x="1204" y="279"/>
                    <a:pt x="1204" y="279"/>
                  </a:cubicBezTo>
                  <a:cubicBezTo>
                    <a:pt x="1204" y="315"/>
                    <a:pt x="1204" y="315"/>
                    <a:pt x="1204" y="315"/>
                  </a:cubicBezTo>
                  <a:cubicBezTo>
                    <a:pt x="1202" y="315"/>
                    <a:pt x="1202" y="315"/>
                    <a:pt x="1202" y="315"/>
                  </a:cubicBezTo>
                  <a:cubicBezTo>
                    <a:pt x="1202" y="303"/>
                    <a:pt x="1202" y="303"/>
                    <a:pt x="1202" y="303"/>
                  </a:cubicBezTo>
                  <a:cubicBezTo>
                    <a:pt x="1179" y="303"/>
                    <a:pt x="1179" y="303"/>
                    <a:pt x="1179" y="303"/>
                  </a:cubicBezTo>
                  <a:cubicBezTo>
                    <a:pt x="1179" y="292"/>
                    <a:pt x="1179" y="292"/>
                    <a:pt x="1179" y="292"/>
                  </a:cubicBezTo>
                  <a:cubicBezTo>
                    <a:pt x="1170" y="292"/>
                    <a:pt x="1170" y="292"/>
                    <a:pt x="1170" y="292"/>
                  </a:cubicBezTo>
                  <a:cubicBezTo>
                    <a:pt x="1170" y="319"/>
                    <a:pt x="1170" y="319"/>
                    <a:pt x="1170" y="319"/>
                  </a:cubicBezTo>
                  <a:cubicBezTo>
                    <a:pt x="1170" y="324"/>
                    <a:pt x="1170" y="324"/>
                    <a:pt x="1170" y="324"/>
                  </a:cubicBezTo>
                  <a:cubicBezTo>
                    <a:pt x="1165" y="324"/>
                    <a:pt x="1165" y="324"/>
                    <a:pt x="1165" y="324"/>
                  </a:cubicBezTo>
                  <a:cubicBezTo>
                    <a:pt x="1165" y="310"/>
                    <a:pt x="1165" y="310"/>
                    <a:pt x="1165" y="310"/>
                  </a:cubicBezTo>
                  <a:cubicBezTo>
                    <a:pt x="1163" y="310"/>
                    <a:pt x="1163" y="310"/>
                    <a:pt x="1163" y="310"/>
                  </a:cubicBezTo>
                  <a:cubicBezTo>
                    <a:pt x="1163" y="258"/>
                    <a:pt x="1163" y="258"/>
                    <a:pt x="1163" y="258"/>
                  </a:cubicBezTo>
                  <a:cubicBezTo>
                    <a:pt x="1167" y="253"/>
                    <a:pt x="1169" y="250"/>
                    <a:pt x="1169" y="242"/>
                  </a:cubicBezTo>
                  <a:cubicBezTo>
                    <a:pt x="1169" y="232"/>
                    <a:pt x="1166" y="228"/>
                    <a:pt x="1159" y="222"/>
                  </a:cubicBezTo>
                  <a:cubicBezTo>
                    <a:pt x="1161" y="220"/>
                    <a:pt x="1162" y="218"/>
                    <a:pt x="1162" y="217"/>
                  </a:cubicBezTo>
                  <a:cubicBezTo>
                    <a:pt x="1162" y="214"/>
                    <a:pt x="1158" y="212"/>
                    <a:pt x="1152" y="211"/>
                  </a:cubicBezTo>
                  <a:cubicBezTo>
                    <a:pt x="1145" y="191"/>
                    <a:pt x="1145" y="191"/>
                    <a:pt x="1145" y="191"/>
                  </a:cubicBezTo>
                  <a:cubicBezTo>
                    <a:pt x="1145" y="184"/>
                    <a:pt x="1145" y="184"/>
                    <a:pt x="1145" y="184"/>
                  </a:cubicBezTo>
                  <a:cubicBezTo>
                    <a:pt x="1143" y="184"/>
                    <a:pt x="1143" y="184"/>
                    <a:pt x="1143" y="184"/>
                  </a:cubicBezTo>
                  <a:cubicBezTo>
                    <a:pt x="1143" y="191"/>
                    <a:pt x="1143" y="191"/>
                    <a:pt x="1143" y="191"/>
                  </a:cubicBezTo>
                  <a:cubicBezTo>
                    <a:pt x="1136" y="211"/>
                    <a:pt x="1136" y="211"/>
                    <a:pt x="1136" y="211"/>
                  </a:cubicBezTo>
                  <a:cubicBezTo>
                    <a:pt x="1136" y="211"/>
                    <a:pt x="1135" y="211"/>
                    <a:pt x="1134" y="211"/>
                  </a:cubicBezTo>
                  <a:cubicBezTo>
                    <a:pt x="1133" y="210"/>
                    <a:pt x="1132" y="208"/>
                    <a:pt x="1130" y="207"/>
                  </a:cubicBezTo>
                  <a:cubicBezTo>
                    <a:pt x="1131" y="206"/>
                    <a:pt x="1131" y="205"/>
                    <a:pt x="1131" y="204"/>
                  </a:cubicBezTo>
                  <a:cubicBezTo>
                    <a:pt x="1131" y="204"/>
                    <a:pt x="1131" y="203"/>
                    <a:pt x="1130" y="203"/>
                  </a:cubicBezTo>
                  <a:cubicBezTo>
                    <a:pt x="1130" y="203"/>
                    <a:pt x="1130" y="202"/>
                    <a:pt x="1130" y="202"/>
                  </a:cubicBezTo>
                  <a:cubicBezTo>
                    <a:pt x="1130" y="201"/>
                    <a:pt x="1129" y="200"/>
                    <a:pt x="1127" y="200"/>
                  </a:cubicBezTo>
                  <a:cubicBezTo>
                    <a:pt x="1121" y="148"/>
                    <a:pt x="1121" y="148"/>
                    <a:pt x="1121" y="148"/>
                  </a:cubicBezTo>
                  <a:cubicBezTo>
                    <a:pt x="1121" y="143"/>
                    <a:pt x="1121" y="143"/>
                    <a:pt x="1121" y="143"/>
                  </a:cubicBezTo>
                  <a:cubicBezTo>
                    <a:pt x="1120" y="143"/>
                    <a:pt x="1120" y="143"/>
                    <a:pt x="1120" y="143"/>
                  </a:cubicBezTo>
                  <a:cubicBezTo>
                    <a:pt x="1120" y="148"/>
                    <a:pt x="1120" y="148"/>
                    <a:pt x="1120" y="148"/>
                  </a:cubicBezTo>
                  <a:cubicBezTo>
                    <a:pt x="1114" y="200"/>
                    <a:pt x="1114" y="200"/>
                    <a:pt x="1114" y="200"/>
                  </a:cubicBezTo>
                  <a:cubicBezTo>
                    <a:pt x="1112" y="200"/>
                    <a:pt x="1111" y="201"/>
                    <a:pt x="1111" y="202"/>
                  </a:cubicBezTo>
                  <a:cubicBezTo>
                    <a:pt x="1111" y="202"/>
                    <a:pt x="1111" y="203"/>
                    <a:pt x="1111" y="203"/>
                  </a:cubicBezTo>
                  <a:cubicBezTo>
                    <a:pt x="1110" y="203"/>
                    <a:pt x="1109" y="204"/>
                    <a:pt x="1109" y="204"/>
                  </a:cubicBezTo>
                  <a:cubicBezTo>
                    <a:pt x="1109" y="205"/>
                    <a:pt x="1110" y="206"/>
                    <a:pt x="1111" y="207"/>
                  </a:cubicBezTo>
                  <a:cubicBezTo>
                    <a:pt x="1107" y="210"/>
                    <a:pt x="1104" y="215"/>
                    <a:pt x="1104" y="221"/>
                  </a:cubicBezTo>
                  <a:cubicBezTo>
                    <a:pt x="1104" y="221"/>
                    <a:pt x="1104" y="222"/>
                    <a:pt x="1104" y="223"/>
                  </a:cubicBezTo>
                  <a:cubicBezTo>
                    <a:pt x="1102" y="223"/>
                    <a:pt x="1102" y="223"/>
                    <a:pt x="1102" y="223"/>
                  </a:cubicBezTo>
                  <a:cubicBezTo>
                    <a:pt x="1102" y="332"/>
                    <a:pt x="1102" y="332"/>
                    <a:pt x="1102" y="332"/>
                  </a:cubicBezTo>
                  <a:cubicBezTo>
                    <a:pt x="1097" y="332"/>
                    <a:pt x="1097" y="332"/>
                    <a:pt x="1097" y="332"/>
                  </a:cubicBezTo>
                  <a:cubicBezTo>
                    <a:pt x="1097" y="258"/>
                    <a:pt x="1097" y="258"/>
                    <a:pt x="1097" y="258"/>
                  </a:cubicBezTo>
                  <a:cubicBezTo>
                    <a:pt x="1087" y="258"/>
                    <a:pt x="1087" y="258"/>
                    <a:pt x="1087" y="258"/>
                  </a:cubicBezTo>
                  <a:cubicBezTo>
                    <a:pt x="1087" y="241"/>
                    <a:pt x="1087" y="241"/>
                    <a:pt x="1087" y="241"/>
                  </a:cubicBezTo>
                  <a:cubicBezTo>
                    <a:pt x="1085" y="241"/>
                    <a:pt x="1085" y="241"/>
                    <a:pt x="1085" y="241"/>
                  </a:cubicBezTo>
                  <a:cubicBezTo>
                    <a:pt x="1085" y="174"/>
                    <a:pt x="1085" y="174"/>
                    <a:pt x="1085" y="174"/>
                  </a:cubicBezTo>
                  <a:cubicBezTo>
                    <a:pt x="1047" y="174"/>
                    <a:pt x="1047" y="174"/>
                    <a:pt x="1047" y="174"/>
                  </a:cubicBezTo>
                  <a:cubicBezTo>
                    <a:pt x="1047" y="308"/>
                    <a:pt x="1047" y="308"/>
                    <a:pt x="1047" y="308"/>
                  </a:cubicBezTo>
                  <a:cubicBezTo>
                    <a:pt x="1041" y="308"/>
                    <a:pt x="1041" y="308"/>
                    <a:pt x="1041" y="308"/>
                  </a:cubicBezTo>
                  <a:cubicBezTo>
                    <a:pt x="1041" y="224"/>
                    <a:pt x="1041" y="224"/>
                    <a:pt x="1041" y="224"/>
                  </a:cubicBezTo>
                  <a:cubicBezTo>
                    <a:pt x="1004" y="224"/>
                    <a:pt x="1004" y="224"/>
                    <a:pt x="1004" y="224"/>
                  </a:cubicBezTo>
                  <a:cubicBezTo>
                    <a:pt x="1004" y="282"/>
                    <a:pt x="1004" y="282"/>
                    <a:pt x="1004" y="282"/>
                  </a:cubicBezTo>
                  <a:cubicBezTo>
                    <a:pt x="973" y="282"/>
                    <a:pt x="973" y="282"/>
                    <a:pt x="973" y="282"/>
                  </a:cubicBezTo>
                  <a:cubicBezTo>
                    <a:pt x="973" y="330"/>
                    <a:pt x="973" y="330"/>
                    <a:pt x="973" y="330"/>
                  </a:cubicBezTo>
                  <a:cubicBezTo>
                    <a:pt x="969" y="330"/>
                    <a:pt x="969" y="330"/>
                    <a:pt x="969" y="330"/>
                  </a:cubicBezTo>
                  <a:cubicBezTo>
                    <a:pt x="969" y="317"/>
                    <a:pt x="969" y="317"/>
                    <a:pt x="969" y="317"/>
                  </a:cubicBezTo>
                  <a:cubicBezTo>
                    <a:pt x="962" y="317"/>
                    <a:pt x="962" y="317"/>
                    <a:pt x="962" y="317"/>
                  </a:cubicBezTo>
                  <a:cubicBezTo>
                    <a:pt x="962" y="70"/>
                    <a:pt x="962" y="70"/>
                    <a:pt x="962" y="70"/>
                  </a:cubicBezTo>
                  <a:cubicBezTo>
                    <a:pt x="907" y="70"/>
                    <a:pt x="907" y="70"/>
                    <a:pt x="907" y="70"/>
                  </a:cubicBezTo>
                  <a:cubicBezTo>
                    <a:pt x="907" y="295"/>
                    <a:pt x="907" y="295"/>
                    <a:pt x="907" y="295"/>
                  </a:cubicBezTo>
                  <a:cubicBezTo>
                    <a:pt x="897" y="295"/>
                    <a:pt x="897" y="295"/>
                    <a:pt x="897" y="295"/>
                  </a:cubicBezTo>
                  <a:cubicBezTo>
                    <a:pt x="897" y="32"/>
                    <a:pt x="897" y="32"/>
                    <a:pt x="897" y="32"/>
                  </a:cubicBezTo>
                  <a:cubicBezTo>
                    <a:pt x="884" y="32"/>
                    <a:pt x="884" y="32"/>
                    <a:pt x="884" y="32"/>
                  </a:cubicBezTo>
                  <a:cubicBezTo>
                    <a:pt x="884" y="4"/>
                    <a:pt x="884" y="4"/>
                    <a:pt x="884" y="4"/>
                  </a:cubicBezTo>
                  <a:cubicBezTo>
                    <a:pt x="848" y="4"/>
                    <a:pt x="848" y="4"/>
                    <a:pt x="848" y="4"/>
                  </a:cubicBezTo>
                  <a:cubicBezTo>
                    <a:pt x="848" y="295"/>
                    <a:pt x="848" y="295"/>
                    <a:pt x="848" y="295"/>
                  </a:cubicBezTo>
                  <a:cubicBezTo>
                    <a:pt x="841" y="295"/>
                    <a:pt x="841" y="295"/>
                    <a:pt x="841" y="295"/>
                  </a:cubicBezTo>
                  <a:cubicBezTo>
                    <a:pt x="841" y="329"/>
                    <a:pt x="841" y="329"/>
                    <a:pt x="841" y="329"/>
                  </a:cubicBezTo>
                  <a:cubicBezTo>
                    <a:pt x="837" y="329"/>
                    <a:pt x="837" y="329"/>
                    <a:pt x="837" y="329"/>
                  </a:cubicBezTo>
                  <a:cubicBezTo>
                    <a:pt x="837" y="227"/>
                    <a:pt x="837" y="227"/>
                    <a:pt x="837" y="227"/>
                  </a:cubicBezTo>
                  <a:cubicBezTo>
                    <a:pt x="821" y="227"/>
                    <a:pt x="821" y="227"/>
                    <a:pt x="821" y="227"/>
                  </a:cubicBezTo>
                  <a:cubicBezTo>
                    <a:pt x="821" y="207"/>
                    <a:pt x="821" y="207"/>
                    <a:pt x="821" y="207"/>
                  </a:cubicBezTo>
                  <a:cubicBezTo>
                    <a:pt x="820" y="207"/>
                    <a:pt x="820" y="207"/>
                    <a:pt x="820" y="207"/>
                  </a:cubicBezTo>
                  <a:cubicBezTo>
                    <a:pt x="820" y="209"/>
                    <a:pt x="820" y="209"/>
                    <a:pt x="820" y="209"/>
                  </a:cubicBezTo>
                  <a:cubicBezTo>
                    <a:pt x="768" y="209"/>
                    <a:pt x="768" y="209"/>
                    <a:pt x="768" y="209"/>
                  </a:cubicBezTo>
                  <a:cubicBezTo>
                    <a:pt x="768" y="224"/>
                    <a:pt x="768" y="224"/>
                    <a:pt x="768" y="224"/>
                  </a:cubicBezTo>
                  <a:cubicBezTo>
                    <a:pt x="755" y="224"/>
                    <a:pt x="755" y="224"/>
                    <a:pt x="755" y="224"/>
                  </a:cubicBezTo>
                  <a:cubicBezTo>
                    <a:pt x="755" y="277"/>
                    <a:pt x="755" y="277"/>
                    <a:pt x="755" y="277"/>
                  </a:cubicBezTo>
                  <a:cubicBezTo>
                    <a:pt x="744" y="277"/>
                    <a:pt x="744" y="277"/>
                    <a:pt x="744" y="277"/>
                  </a:cubicBezTo>
                  <a:cubicBezTo>
                    <a:pt x="744" y="247"/>
                    <a:pt x="744" y="247"/>
                    <a:pt x="744" y="247"/>
                  </a:cubicBezTo>
                  <a:cubicBezTo>
                    <a:pt x="726" y="247"/>
                    <a:pt x="726" y="247"/>
                    <a:pt x="726" y="247"/>
                  </a:cubicBezTo>
                  <a:cubicBezTo>
                    <a:pt x="726" y="259"/>
                    <a:pt x="726" y="259"/>
                    <a:pt x="726" y="259"/>
                  </a:cubicBezTo>
                  <a:cubicBezTo>
                    <a:pt x="700" y="259"/>
                    <a:pt x="700" y="259"/>
                    <a:pt x="700" y="259"/>
                  </a:cubicBezTo>
                  <a:cubicBezTo>
                    <a:pt x="700" y="224"/>
                    <a:pt x="700" y="224"/>
                    <a:pt x="700" y="224"/>
                  </a:cubicBezTo>
                  <a:cubicBezTo>
                    <a:pt x="693" y="224"/>
                    <a:pt x="693" y="224"/>
                    <a:pt x="693" y="224"/>
                  </a:cubicBezTo>
                  <a:cubicBezTo>
                    <a:pt x="693" y="182"/>
                    <a:pt x="693" y="182"/>
                    <a:pt x="693" y="182"/>
                  </a:cubicBezTo>
                  <a:cubicBezTo>
                    <a:pt x="670" y="182"/>
                    <a:pt x="670" y="182"/>
                    <a:pt x="670" y="182"/>
                  </a:cubicBezTo>
                  <a:cubicBezTo>
                    <a:pt x="670" y="129"/>
                    <a:pt x="670" y="129"/>
                    <a:pt x="670" y="129"/>
                  </a:cubicBezTo>
                  <a:cubicBezTo>
                    <a:pt x="664" y="129"/>
                    <a:pt x="664" y="129"/>
                    <a:pt x="664" y="129"/>
                  </a:cubicBezTo>
                  <a:cubicBezTo>
                    <a:pt x="664" y="123"/>
                    <a:pt x="664" y="123"/>
                    <a:pt x="664" y="123"/>
                  </a:cubicBezTo>
                  <a:cubicBezTo>
                    <a:pt x="663" y="123"/>
                    <a:pt x="663" y="123"/>
                    <a:pt x="663" y="123"/>
                  </a:cubicBezTo>
                  <a:cubicBezTo>
                    <a:pt x="663" y="108"/>
                    <a:pt x="663" y="108"/>
                    <a:pt x="663" y="108"/>
                  </a:cubicBezTo>
                  <a:cubicBezTo>
                    <a:pt x="662" y="108"/>
                    <a:pt x="662" y="108"/>
                    <a:pt x="662" y="108"/>
                  </a:cubicBezTo>
                  <a:cubicBezTo>
                    <a:pt x="662" y="123"/>
                    <a:pt x="662" y="123"/>
                    <a:pt x="662" y="123"/>
                  </a:cubicBezTo>
                  <a:cubicBezTo>
                    <a:pt x="661" y="123"/>
                    <a:pt x="661" y="123"/>
                    <a:pt x="661" y="123"/>
                  </a:cubicBezTo>
                  <a:cubicBezTo>
                    <a:pt x="661" y="129"/>
                    <a:pt x="661" y="129"/>
                    <a:pt x="661" y="129"/>
                  </a:cubicBezTo>
                  <a:cubicBezTo>
                    <a:pt x="656" y="129"/>
                    <a:pt x="656" y="129"/>
                    <a:pt x="656" y="129"/>
                  </a:cubicBezTo>
                  <a:cubicBezTo>
                    <a:pt x="656" y="182"/>
                    <a:pt x="656" y="182"/>
                    <a:pt x="656" y="182"/>
                  </a:cubicBezTo>
                  <a:cubicBezTo>
                    <a:pt x="645" y="182"/>
                    <a:pt x="645" y="182"/>
                    <a:pt x="645" y="182"/>
                  </a:cubicBezTo>
                  <a:cubicBezTo>
                    <a:pt x="645" y="293"/>
                    <a:pt x="645" y="293"/>
                    <a:pt x="645" y="293"/>
                  </a:cubicBezTo>
                  <a:cubicBezTo>
                    <a:pt x="638" y="293"/>
                    <a:pt x="638" y="293"/>
                    <a:pt x="638" y="293"/>
                  </a:cubicBezTo>
                  <a:cubicBezTo>
                    <a:pt x="638" y="197"/>
                    <a:pt x="638" y="197"/>
                    <a:pt x="638" y="197"/>
                  </a:cubicBezTo>
                  <a:cubicBezTo>
                    <a:pt x="620" y="197"/>
                    <a:pt x="620" y="197"/>
                    <a:pt x="620" y="197"/>
                  </a:cubicBezTo>
                  <a:cubicBezTo>
                    <a:pt x="620" y="280"/>
                    <a:pt x="620" y="280"/>
                    <a:pt x="620" y="280"/>
                  </a:cubicBezTo>
                  <a:cubicBezTo>
                    <a:pt x="617" y="280"/>
                    <a:pt x="617" y="280"/>
                    <a:pt x="617" y="280"/>
                  </a:cubicBezTo>
                  <a:cubicBezTo>
                    <a:pt x="617" y="82"/>
                    <a:pt x="617" y="82"/>
                    <a:pt x="617" y="82"/>
                  </a:cubicBezTo>
                  <a:cubicBezTo>
                    <a:pt x="612" y="82"/>
                    <a:pt x="612" y="82"/>
                    <a:pt x="612" y="82"/>
                  </a:cubicBezTo>
                  <a:cubicBezTo>
                    <a:pt x="613" y="81"/>
                    <a:pt x="613" y="79"/>
                    <a:pt x="613" y="77"/>
                  </a:cubicBezTo>
                  <a:cubicBezTo>
                    <a:pt x="613" y="69"/>
                    <a:pt x="608" y="63"/>
                    <a:pt x="601" y="63"/>
                  </a:cubicBezTo>
                  <a:cubicBezTo>
                    <a:pt x="595" y="63"/>
                    <a:pt x="589" y="69"/>
                    <a:pt x="589" y="77"/>
                  </a:cubicBezTo>
                  <a:cubicBezTo>
                    <a:pt x="589" y="79"/>
                    <a:pt x="590" y="81"/>
                    <a:pt x="590" y="82"/>
                  </a:cubicBezTo>
                  <a:cubicBezTo>
                    <a:pt x="562" y="82"/>
                    <a:pt x="562" y="82"/>
                    <a:pt x="562" y="82"/>
                  </a:cubicBezTo>
                  <a:cubicBezTo>
                    <a:pt x="562" y="160"/>
                    <a:pt x="562" y="160"/>
                    <a:pt x="562" y="160"/>
                  </a:cubicBezTo>
                  <a:cubicBezTo>
                    <a:pt x="542" y="160"/>
                    <a:pt x="542" y="160"/>
                    <a:pt x="542" y="160"/>
                  </a:cubicBezTo>
                  <a:cubicBezTo>
                    <a:pt x="542" y="293"/>
                    <a:pt x="542" y="293"/>
                    <a:pt x="542" y="293"/>
                  </a:cubicBezTo>
                  <a:cubicBezTo>
                    <a:pt x="536" y="293"/>
                    <a:pt x="536" y="293"/>
                    <a:pt x="536" y="293"/>
                  </a:cubicBezTo>
                  <a:cubicBezTo>
                    <a:pt x="536" y="228"/>
                    <a:pt x="536" y="228"/>
                    <a:pt x="536" y="228"/>
                  </a:cubicBezTo>
                  <a:cubicBezTo>
                    <a:pt x="528" y="228"/>
                    <a:pt x="528" y="228"/>
                    <a:pt x="528" y="228"/>
                  </a:cubicBezTo>
                  <a:cubicBezTo>
                    <a:pt x="528" y="57"/>
                    <a:pt x="528" y="57"/>
                    <a:pt x="528" y="57"/>
                  </a:cubicBezTo>
                  <a:cubicBezTo>
                    <a:pt x="493" y="57"/>
                    <a:pt x="493" y="57"/>
                    <a:pt x="493" y="57"/>
                  </a:cubicBezTo>
                  <a:cubicBezTo>
                    <a:pt x="493" y="46"/>
                    <a:pt x="493" y="46"/>
                    <a:pt x="493" y="46"/>
                  </a:cubicBezTo>
                  <a:cubicBezTo>
                    <a:pt x="480" y="46"/>
                    <a:pt x="480" y="46"/>
                    <a:pt x="480" y="46"/>
                  </a:cubicBezTo>
                  <a:cubicBezTo>
                    <a:pt x="480" y="228"/>
                    <a:pt x="480" y="228"/>
                    <a:pt x="480" y="228"/>
                  </a:cubicBezTo>
                  <a:cubicBezTo>
                    <a:pt x="471" y="228"/>
                    <a:pt x="471" y="228"/>
                    <a:pt x="471" y="228"/>
                  </a:cubicBezTo>
                  <a:cubicBezTo>
                    <a:pt x="471" y="139"/>
                    <a:pt x="471" y="139"/>
                    <a:pt x="471" y="139"/>
                  </a:cubicBezTo>
                  <a:cubicBezTo>
                    <a:pt x="416" y="139"/>
                    <a:pt x="416" y="139"/>
                    <a:pt x="416" y="139"/>
                  </a:cubicBezTo>
                  <a:cubicBezTo>
                    <a:pt x="416" y="266"/>
                    <a:pt x="416" y="266"/>
                    <a:pt x="416" y="266"/>
                  </a:cubicBezTo>
                  <a:cubicBezTo>
                    <a:pt x="409" y="266"/>
                    <a:pt x="409" y="266"/>
                    <a:pt x="409" y="266"/>
                  </a:cubicBezTo>
                  <a:cubicBezTo>
                    <a:pt x="409" y="288"/>
                    <a:pt x="409" y="288"/>
                    <a:pt x="409" y="288"/>
                  </a:cubicBezTo>
                  <a:cubicBezTo>
                    <a:pt x="405" y="288"/>
                    <a:pt x="405" y="288"/>
                    <a:pt x="405" y="288"/>
                  </a:cubicBezTo>
                  <a:cubicBezTo>
                    <a:pt x="405" y="206"/>
                    <a:pt x="405" y="206"/>
                    <a:pt x="405" y="206"/>
                  </a:cubicBezTo>
                  <a:cubicBezTo>
                    <a:pt x="374" y="206"/>
                    <a:pt x="374" y="206"/>
                    <a:pt x="374" y="206"/>
                  </a:cubicBezTo>
                  <a:cubicBezTo>
                    <a:pt x="374" y="108"/>
                    <a:pt x="374" y="108"/>
                    <a:pt x="374" y="108"/>
                  </a:cubicBezTo>
                  <a:cubicBezTo>
                    <a:pt x="338" y="108"/>
                    <a:pt x="338" y="108"/>
                    <a:pt x="338" y="108"/>
                  </a:cubicBezTo>
                  <a:cubicBezTo>
                    <a:pt x="338" y="250"/>
                    <a:pt x="338" y="250"/>
                    <a:pt x="338" y="250"/>
                  </a:cubicBezTo>
                  <a:cubicBezTo>
                    <a:pt x="332" y="250"/>
                    <a:pt x="332" y="250"/>
                    <a:pt x="332" y="250"/>
                  </a:cubicBezTo>
                  <a:cubicBezTo>
                    <a:pt x="332" y="198"/>
                    <a:pt x="332" y="198"/>
                    <a:pt x="332" y="198"/>
                  </a:cubicBezTo>
                  <a:cubicBezTo>
                    <a:pt x="297" y="198"/>
                    <a:pt x="297" y="198"/>
                    <a:pt x="297" y="198"/>
                  </a:cubicBezTo>
                  <a:cubicBezTo>
                    <a:pt x="297" y="137"/>
                    <a:pt x="297" y="137"/>
                    <a:pt x="297" y="137"/>
                  </a:cubicBezTo>
                  <a:cubicBezTo>
                    <a:pt x="293" y="137"/>
                    <a:pt x="293" y="137"/>
                    <a:pt x="293" y="137"/>
                  </a:cubicBezTo>
                  <a:cubicBezTo>
                    <a:pt x="293" y="165"/>
                    <a:pt x="293" y="165"/>
                    <a:pt x="293" y="165"/>
                  </a:cubicBezTo>
                  <a:cubicBezTo>
                    <a:pt x="283" y="165"/>
                    <a:pt x="283" y="165"/>
                    <a:pt x="283" y="165"/>
                  </a:cubicBezTo>
                  <a:cubicBezTo>
                    <a:pt x="283" y="278"/>
                    <a:pt x="283" y="278"/>
                    <a:pt x="283" y="278"/>
                  </a:cubicBezTo>
                  <a:cubicBezTo>
                    <a:pt x="283" y="283"/>
                    <a:pt x="282" y="287"/>
                    <a:pt x="282" y="290"/>
                  </a:cubicBezTo>
                  <a:cubicBezTo>
                    <a:pt x="278" y="290"/>
                    <a:pt x="278" y="290"/>
                    <a:pt x="278" y="290"/>
                  </a:cubicBezTo>
                  <a:cubicBezTo>
                    <a:pt x="278" y="157"/>
                    <a:pt x="278" y="157"/>
                    <a:pt x="278" y="157"/>
                  </a:cubicBezTo>
                  <a:cubicBezTo>
                    <a:pt x="243" y="157"/>
                    <a:pt x="243" y="157"/>
                    <a:pt x="243" y="157"/>
                  </a:cubicBezTo>
                  <a:cubicBezTo>
                    <a:pt x="243" y="204"/>
                    <a:pt x="243" y="204"/>
                    <a:pt x="243" y="204"/>
                  </a:cubicBezTo>
                  <a:cubicBezTo>
                    <a:pt x="238" y="204"/>
                    <a:pt x="238" y="204"/>
                    <a:pt x="238" y="204"/>
                  </a:cubicBezTo>
                  <a:cubicBezTo>
                    <a:pt x="238" y="254"/>
                    <a:pt x="238" y="254"/>
                    <a:pt x="238" y="254"/>
                  </a:cubicBezTo>
                  <a:cubicBezTo>
                    <a:pt x="216" y="254"/>
                    <a:pt x="216" y="254"/>
                    <a:pt x="216" y="254"/>
                  </a:cubicBezTo>
                  <a:cubicBezTo>
                    <a:pt x="216" y="277"/>
                    <a:pt x="216" y="277"/>
                    <a:pt x="216" y="277"/>
                  </a:cubicBezTo>
                  <a:cubicBezTo>
                    <a:pt x="211" y="277"/>
                    <a:pt x="211" y="277"/>
                    <a:pt x="211" y="277"/>
                  </a:cubicBezTo>
                  <a:cubicBezTo>
                    <a:pt x="211" y="269"/>
                    <a:pt x="211" y="269"/>
                    <a:pt x="211" y="269"/>
                  </a:cubicBezTo>
                  <a:cubicBezTo>
                    <a:pt x="211" y="222"/>
                    <a:pt x="211" y="222"/>
                    <a:pt x="211" y="222"/>
                  </a:cubicBezTo>
                  <a:cubicBezTo>
                    <a:pt x="203" y="222"/>
                    <a:pt x="203" y="222"/>
                    <a:pt x="203" y="222"/>
                  </a:cubicBezTo>
                  <a:cubicBezTo>
                    <a:pt x="203" y="269"/>
                    <a:pt x="203" y="269"/>
                    <a:pt x="203" y="269"/>
                  </a:cubicBezTo>
                  <a:cubicBezTo>
                    <a:pt x="203" y="289"/>
                    <a:pt x="203" y="289"/>
                    <a:pt x="203" y="289"/>
                  </a:cubicBezTo>
                  <a:cubicBezTo>
                    <a:pt x="196" y="289"/>
                    <a:pt x="196" y="289"/>
                    <a:pt x="196" y="289"/>
                  </a:cubicBezTo>
                  <a:cubicBezTo>
                    <a:pt x="196" y="308"/>
                    <a:pt x="196" y="308"/>
                    <a:pt x="196" y="308"/>
                  </a:cubicBezTo>
                  <a:cubicBezTo>
                    <a:pt x="190" y="308"/>
                    <a:pt x="190" y="308"/>
                    <a:pt x="190" y="308"/>
                  </a:cubicBezTo>
                  <a:cubicBezTo>
                    <a:pt x="190" y="309"/>
                    <a:pt x="190" y="309"/>
                    <a:pt x="190" y="309"/>
                  </a:cubicBezTo>
                  <a:cubicBezTo>
                    <a:pt x="189" y="309"/>
                    <a:pt x="189" y="309"/>
                    <a:pt x="189" y="309"/>
                  </a:cubicBezTo>
                  <a:cubicBezTo>
                    <a:pt x="189" y="328"/>
                    <a:pt x="189" y="328"/>
                    <a:pt x="189" y="328"/>
                  </a:cubicBezTo>
                  <a:cubicBezTo>
                    <a:pt x="178" y="328"/>
                    <a:pt x="178" y="328"/>
                    <a:pt x="178" y="328"/>
                  </a:cubicBezTo>
                  <a:cubicBezTo>
                    <a:pt x="178" y="167"/>
                    <a:pt x="178" y="167"/>
                    <a:pt x="178" y="167"/>
                  </a:cubicBezTo>
                  <a:cubicBezTo>
                    <a:pt x="170" y="167"/>
                    <a:pt x="170" y="167"/>
                    <a:pt x="170" y="167"/>
                  </a:cubicBezTo>
                  <a:cubicBezTo>
                    <a:pt x="172" y="158"/>
                    <a:pt x="174" y="145"/>
                    <a:pt x="174" y="139"/>
                  </a:cubicBezTo>
                  <a:cubicBezTo>
                    <a:pt x="174" y="132"/>
                    <a:pt x="172" y="126"/>
                    <a:pt x="169" y="123"/>
                  </a:cubicBezTo>
                  <a:cubicBezTo>
                    <a:pt x="166" y="68"/>
                    <a:pt x="166" y="68"/>
                    <a:pt x="166" y="68"/>
                  </a:cubicBezTo>
                  <a:cubicBezTo>
                    <a:pt x="166" y="49"/>
                    <a:pt x="166" y="49"/>
                    <a:pt x="166" y="49"/>
                  </a:cubicBezTo>
                  <a:cubicBezTo>
                    <a:pt x="165" y="49"/>
                    <a:pt x="165" y="49"/>
                    <a:pt x="165" y="49"/>
                  </a:cubicBezTo>
                  <a:cubicBezTo>
                    <a:pt x="165" y="68"/>
                    <a:pt x="165" y="68"/>
                    <a:pt x="165" y="68"/>
                  </a:cubicBezTo>
                  <a:cubicBezTo>
                    <a:pt x="161" y="123"/>
                    <a:pt x="161" y="123"/>
                    <a:pt x="161" y="123"/>
                  </a:cubicBezTo>
                  <a:cubicBezTo>
                    <a:pt x="158" y="126"/>
                    <a:pt x="156" y="132"/>
                    <a:pt x="156" y="139"/>
                  </a:cubicBezTo>
                  <a:cubicBezTo>
                    <a:pt x="156" y="145"/>
                    <a:pt x="158" y="158"/>
                    <a:pt x="160" y="167"/>
                  </a:cubicBezTo>
                  <a:cubicBezTo>
                    <a:pt x="151" y="167"/>
                    <a:pt x="151" y="167"/>
                    <a:pt x="151" y="167"/>
                  </a:cubicBezTo>
                  <a:cubicBezTo>
                    <a:pt x="151" y="326"/>
                    <a:pt x="151" y="326"/>
                    <a:pt x="151" y="326"/>
                  </a:cubicBezTo>
                  <a:cubicBezTo>
                    <a:pt x="139" y="326"/>
                    <a:pt x="139" y="326"/>
                    <a:pt x="139" y="326"/>
                  </a:cubicBezTo>
                  <a:cubicBezTo>
                    <a:pt x="139" y="248"/>
                    <a:pt x="139" y="248"/>
                    <a:pt x="139" y="248"/>
                  </a:cubicBezTo>
                  <a:cubicBezTo>
                    <a:pt x="135" y="248"/>
                    <a:pt x="135" y="248"/>
                    <a:pt x="135" y="248"/>
                  </a:cubicBezTo>
                  <a:cubicBezTo>
                    <a:pt x="135" y="224"/>
                    <a:pt x="135" y="224"/>
                    <a:pt x="135" y="224"/>
                  </a:cubicBezTo>
                  <a:cubicBezTo>
                    <a:pt x="100" y="224"/>
                    <a:pt x="100" y="224"/>
                    <a:pt x="100" y="224"/>
                  </a:cubicBezTo>
                  <a:cubicBezTo>
                    <a:pt x="100" y="306"/>
                    <a:pt x="100" y="306"/>
                    <a:pt x="100" y="306"/>
                  </a:cubicBezTo>
                  <a:cubicBezTo>
                    <a:pt x="95" y="306"/>
                    <a:pt x="95" y="306"/>
                    <a:pt x="95" y="306"/>
                  </a:cubicBezTo>
                  <a:cubicBezTo>
                    <a:pt x="95" y="318"/>
                    <a:pt x="95" y="318"/>
                    <a:pt x="95" y="318"/>
                  </a:cubicBezTo>
                  <a:cubicBezTo>
                    <a:pt x="94" y="318"/>
                    <a:pt x="94" y="318"/>
                    <a:pt x="94" y="318"/>
                  </a:cubicBezTo>
                  <a:cubicBezTo>
                    <a:pt x="94" y="267"/>
                    <a:pt x="94" y="267"/>
                    <a:pt x="94" y="267"/>
                  </a:cubicBezTo>
                  <a:cubicBezTo>
                    <a:pt x="90" y="267"/>
                    <a:pt x="90" y="267"/>
                    <a:pt x="90" y="267"/>
                  </a:cubicBezTo>
                  <a:cubicBezTo>
                    <a:pt x="90" y="141"/>
                    <a:pt x="90" y="141"/>
                    <a:pt x="90" y="141"/>
                  </a:cubicBezTo>
                  <a:cubicBezTo>
                    <a:pt x="95" y="130"/>
                    <a:pt x="98" y="125"/>
                    <a:pt x="98" y="110"/>
                  </a:cubicBezTo>
                  <a:cubicBezTo>
                    <a:pt x="98" y="90"/>
                    <a:pt x="93" y="82"/>
                    <a:pt x="86" y="71"/>
                  </a:cubicBezTo>
                  <a:cubicBezTo>
                    <a:pt x="88" y="67"/>
                    <a:pt x="89" y="64"/>
                    <a:pt x="89" y="62"/>
                  </a:cubicBezTo>
                  <a:cubicBezTo>
                    <a:pt x="89" y="57"/>
                    <a:pt x="84" y="52"/>
                    <a:pt x="77" y="50"/>
                  </a:cubicBezTo>
                  <a:cubicBezTo>
                    <a:pt x="69" y="13"/>
                    <a:pt x="69" y="13"/>
                    <a:pt x="69" y="13"/>
                  </a:cubicBezTo>
                  <a:cubicBezTo>
                    <a:pt x="69" y="0"/>
                    <a:pt x="69" y="0"/>
                    <a:pt x="69" y="0"/>
                  </a:cubicBezTo>
                  <a:cubicBezTo>
                    <a:pt x="67" y="0"/>
                    <a:pt x="67" y="0"/>
                    <a:pt x="67" y="0"/>
                  </a:cubicBezTo>
                  <a:cubicBezTo>
                    <a:pt x="67" y="13"/>
                    <a:pt x="67" y="13"/>
                    <a:pt x="67" y="13"/>
                  </a:cubicBezTo>
                  <a:cubicBezTo>
                    <a:pt x="59" y="50"/>
                    <a:pt x="59" y="50"/>
                    <a:pt x="59" y="50"/>
                  </a:cubicBezTo>
                  <a:cubicBezTo>
                    <a:pt x="53" y="52"/>
                    <a:pt x="48" y="57"/>
                    <a:pt x="48" y="62"/>
                  </a:cubicBezTo>
                  <a:cubicBezTo>
                    <a:pt x="48" y="63"/>
                    <a:pt x="48" y="66"/>
                    <a:pt x="49" y="68"/>
                  </a:cubicBezTo>
                  <a:cubicBezTo>
                    <a:pt x="41" y="80"/>
                    <a:pt x="36" y="89"/>
                    <a:pt x="36" y="110"/>
                  </a:cubicBezTo>
                  <a:cubicBezTo>
                    <a:pt x="36" y="124"/>
                    <a:pt x="38" y="127"/>
                    <a:pt x="42" y="137"/>
                  </a:cubicBezTo>
                  <a:cubicBezTo>
                    <a:pt x="42" y="259"/>
                    <a:pt x="42" y="259"/>
                    <a:pt x="42" y="259"/>
                  </a:cubicBezTo>
                  <a:cubicBezTo>
                    <a:pt x="30" y="259"/>
                    <a:pt x="30" y="259"/>
                    <a:pt x="30" y="259"/>
                  </a:cubicBezTo>
                  <a:cubicBezTo>
                    <a:pt x="30" y="267"/>
                    <a:pt x="30" y="267"/>
                    <a:pt x="30" y="267"/>
                  </a:cubicBezTo>
                  <a:cubicBezTo>
                    <a:pt x="26" y="267"/>
                    <a:pt x="26" y="267"/>
                    <a:pt x="26" y="267"/>
                  </a:cubicBezTo>
                  <a:cubicBezTo>
                    <a:pt x="26" y="288"/>
                    <a:pt x="26" y="288"/>
                    <a:pt x="26" y="288"/>
                  </a:cubicBezTo>
                  <a:cubicBezTo>
                    <a:pt x="11" y="288"/>
                    <a:pt x="11" y="288"/>
                    <a:pt x="11" y="288"/>
                  </a:cubicBezTo>
                  <a:cubicBezTo>
                    <a:pt x="11" y="330"/>
                    <a:pt x="11" y="330"/>
                    <a:pt x="11" y="330"/>
                  </a:cubicBezTo>
                  <a:cubicBezTo>
                    <a:pt x="0" y="370"/>
                    <a:pt x="0" y="370"/>
                    <a:pt x="0" y="370"/>
                  </a:cubicBezTo>
                  <a:cubicBezTo>
                    <a:pt x="0" y="391"/>
                    <a:pt x="0" y="391"/>
                    <a:pt x="0" y="391"/>
                  </a:cubicBezTo>
                  <a:cubicBezTo>
                    <a:pt x="505" y="391"/>
                    <a:pt x="505" y="391"/>
                    <a:pt x="505" y="391"/>
                  </a:cubicBezTo>
                  <a:cubicBezTo>
                    <a:pt x="601" y="391"/>
                    <a:pt x="601" y="391"/>
                    <a:pt x="601" y="391"/>
                  </a:cubicBezTo>
                  <a:cubicBezTo>
                    <a:pt x="601" y="391"/>
                    <a:pt x="601" y="391"/>
                    <a:pt x="601" y="391"/>
                  </a:cubicBezTo>
                  <a:cubicBezTo>
                    <a:pt x="1086" y="391"/>
                    <a:pt x="1086" y="391"/>
                    <a:pt x="1086" y="391"/>
                  </a:cubicBezTo>
                  <a:cubicBezTo>
                    <a:pt x="1086" y="391"/>
                    <a:pt x="1086" y="391"/>
                    <a:pt x="1086" y="391"/>
                  </a:cubicBezTo>
                  <a:cubicBezTo>
                    <a:pt x="1195" y="391"/>
                    <a:pt x="1195" y="391"/>
                    <a:pt x="1195" y="391"/>
                  </a:cubicBezTo>
                  <a:cubicBezTo>
                    <a:pt x="1369" y="391"/>
                    <a:pt x="1369" y="391"/>
                    <a:pt x="1369" y="391"/>
                  </a:cubicBezTo>
                  <a:cubicBezTo>
                    <a:pt x="1394" y="391"/>
                    <a:pt x="1394" y="391"/>
                    <a:pt x="1394" y="391"/>
                  </a:cubicBezTo>
                  <a:cubicBezTo>
                    <a:pt x="1394" y="391"/>
                    <a:pt x="1394" y="391"/>
                    <a:pt x="1394" y="391"/>
                  </a:cubicBezTo>
                  <a:cubicBezTo>
                    <a:pt x="1493" y="391"/>
                    <a:pt x="1493" y="391"/>
                    <a:pt x="1493" y="391"/>
                  </a:cubicBezTo>
                  <a:cubicBezTo>
                    <a:pt x="1493" y="391"/>
                    <a:pt x="1493" y="391"/>
                    <a:pt x="1493" y="391"/>
                  </a:cubicBezTo>
                  <a:cubicBezTo>
                    <a:pt x="1519" y="391"/>
                    <a:pt x="1519" y="391"/>
                    <a:pt x="1519" y="391"/>
                  </a:cubicBezTo>
                  <a:cubicBezTo>
                    <a:pt x="1602" y="391"/>
                    <a:pt x="1602" y="391"/>
                    <a:pt x="1602" y="391"/>
                  </a:cubicBezTo>
                  <a:cubicBezTo>
                    <a:pt x="1602" y="391"/>
                    <a:pt x="1602" y="391"/>
                    <a:pt x="1602" y="391"/>
                  </a:cubicBezTo>
                  <a:cubicBezTo>
                    <a:pt x="2262" y="391"/>
                    <a:pt x="2262" y="391"/>
                    <a:pt x="2262" y="391"/>
                  </a:cubicBezTo>
                  <a:cubicBezTo>
                    <a:pt x="2284" y="391"/>
                    <a:pt x="2284" y="391"/>
                    <a:pt x="2284" y="391"/>
                  </a:cubicBezTo>
                  <a:cubicBezTo>
                    <a:pt x="2284" y="391"/>
                    <a:pt x="2284" y="391"/>
                    <a:pt x="2284" y="391"/>
                  </a:cubicBezTo>
                  <a:cubicBezTo>
                    <a:pt x="2369" y="391"/>
                    <a:pt x="2369" y="391"/>
                    <a:pt x="2369" y="391"/>
                  </a:cubicBezTo>
                  <a:cubicBezTo>
                    <a:pt x="2369" y="388"/>
                    <a:pt x="2369" y="388"/>
                    <a:pt x="2369" y="388"/>
                  </a:cubicBezTo>
                  <a:lnTo>
                    <a:pt x="2354" y="388"/>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a:extLst>
              <a:ext uri="{FF2B5EF4-FFF2-40B4-BE49-F238E27FC236}">
                <a16:creationId xmlns:a16="http://schemas.microsoft.com/office/drawing/2014/main" xmlns="" id="{4A0A744F-9FEC-4376-BCBD-7FE9E70F65B9}"/>
              </a:ext>
            </a:extLst>
          </p:cNvPr>
          <p:cNvGrpSpPr/>
          <p:nvPr userDrawn="1"/>
        </p:nvGrpSpPr>
        <p:grpSpPr>
          <a:xfrm>
            <a:off x="395536" y="267494"/>
            <a:ext cx="489598" cy="489584"/>
            <a:chOff x="446498" y="1002046"/>
            <a:chExt cx="3189398" cy="3189310"/>
          </a:xfrm>
        </p:grpSpPr>
        <p:grpSp>
          <p:nvGrpSpPr>
            <p:cNvPr id="6" name="组合 5">
              <a:extLst>
                <a:ext uri="{FF2B5EF4-FFF2-40B4-BE49-F238E27FC236}">
                  <a16:creationId xmlns:a16="http://schemas.microsoft.com/office/drawing/2014/main" xmlns="" id="{847F996D-A69D-4C9D-B92E-9ED10E9F0FEF}"/>
                </a:ext>
              </a:extLst>
            </p:cNvPr>
            <p:cNvGrpSpPr/>
            <p:nvPr/>
          </p:nvGrpSpPr>
          <p:grpSpPr>
            <a:xfrm>
              <a:off x="446498" y="1002046"/>
              <a:ext cx="3189398" cy="3189310"/>
              <a:chOff x="5407913" y="941368"/>
              <a:chExt cx="3189398" cy="3189310"/>
            </a:xfrm>
          </p:grpSpPr>
          <p:sp>
            <p:nvSpPr>
              <p:cNvPr id="8" name="椭圆 7">
                <a:extLst>
                  <a:ext uri="{FF2B5EF4-FFF2-40B4-BE49-F238E27FC236}">
                    <a16:creationId xmlns:a16="http://schemas.microsoft.com/office/drawing/2014/main" xmlns="" id="{8F34073D-A661-4996-B58F-25C388E20DC7}"/>
                  </a:ext>
                </a:extLst>
              </p:cNvPr>
              <p:cNvSpPr>
                <a:spLocks noChangeArrowheads="1"/>
              </p:cNvSpPr>
              <p:nvPr/>
            </p:nvSpPr>
            <p:spPr bwMode="auto">
              <a:xfrm rot="1404045">
                <a:off x="5407913" y="941368"/>
                <a:ext cx="3189398" cy="3189310"/>
              </a:xfrm>
              <a:prstGeom prst="ellipse">
                <a:avLst/>
              </a:prstGeom>
              <a:solidFill>
                <a:srgbClr val="C00000"/>
              </a:solidFill>
              <a:ln w="12700">
                <a:solidFill>
                  <a:schemeClr val="bg1"/>
                </a:solidFill>
                <a:round/>
                <a:headEnd/>
                <a:tailEnd/>
              </a:ln>
              <a:effectLst>
                <a:outerShdw blurRad="50800" dist="38100" dir="5400000" algn="t" rotWithShape="0">
                  <a:prstClr val="black">
                    <a:alpha val="40000"/>
                  </a:prstClr>
                </a:outerShdw>
              </a:effectLst>
            </p:spPr>
            <p:txBody>
              <a:bodyPr lIns="65325" tIns="32662" rIns="65325" bIns="32662" anchor="ctr"/>
              <a:lstStyle>
                <a:lvl1pPr>
                  <a:lnSpc>
                    <a:spcPct val="90000"/>
                  </a:lnSpc>
                  <a:spcBef>
                    <a:spcPts val="1050"/>
                  </a:spcBef>
                  <a:buFont typeface="Arial" charset="0"/>
                  <a:buChar char="•"/>
                  <a:defRPr sz="2900">
                    <a:solidFill>
                      <a:schemeClr val="tx1"/>
                    </a:solidFill>
                    <a:latin typeface="Calibri" pitchFamily="34" charset="0"/>
                    <a:ea typeface="宋体" charset="-122"/>
                  </a:defRPr>
                </a:lvl1pPr>
                <a:lvl2pPr marL="742950" indent="-285750">
                  <a:lnSpc>
                    <a:spcPct val="90000"/>
                  </a:lnSpc>
                  <a:spcBef>
                    <a:spcPts val="525"/>
                  </a:spcBef>
                  <a:buFont typeface="Arial" charset="0"/>
                  <a:buChar char="•"/>
                  <a:defRPr sz="2500">
                    <a:solidFill>
                      <a:schemeClr val="tx1"/>
                    </a:solidFill>
                    <a:latin typeface="Calibri" pitchFamily="34" charset="0"/>
                    <a:ea typeface="宋体" charset="-122"/>
                  </a:defRPr>
                </a:lvl2pPr>
                <a:lvl3pPr marL="1143000" indent="-228600">
                  <a:lnSpc>
                    <a:spcPct val="90000"/>
                  </a:lnSpc>
                  <a:spcBef>
                    <a:spcPts val="525"/>
                  </a:spcBef>
                  <a:buFont typeface="Arial" charset="0"/>
                  <a:buChar char="•"/>
                  <a:defRPr sz="2000">
                    <a:solidFill>
                      <a:schemeClr val="tx1"/>
                    </a:solidFill>
                    <a:latin typeface="Calibri" pitchFamily="34" charset="0"/>
                    <a:ea typeface="宋体" charset="-122"/>
                  </a:defRPr>
                </a:lvl3pPr>
                <a:lvl4pPr marL="1600200" indent="-228600">
                  <a:lnSpc>
                    <a:spcPct val="90000"/>
                  </a:lnSpc>
                  <a:spcBef>
                    <a:spcPts val="525"/>
                  </a:spcBef>
                  <a:buFont typeface="Arial" charset="0"/>
                  <a:buChar char="•"/>
                  <a:defRPr>
                    <a:solidFill>
                      <a:schemeClr val="tx1"/>
                    </a:solidFill>
                    <a:latin typeface="Calibri" pitchFamily="34" charset="0"/>
                    <a:ea typeface="宋体" charset="-122"/>
                  </a:defRPr>
                </a:lvl4pPr>
                <a:lvl5pPr marL="2057400" indent="-228600">
                  <a:lnSpc>
                    <a:spcPct val="90000"/>
                  </a:lnSpc>
                  <a:spcBef>
                    <a:spcPts val="525"/>
                  </a:spcBef>
                  <a:buFont typeface="Arial" charset="0"/>
                  <a:buChar char="•"/>
                  <a:defRPr>
                    <a:solidFill>
                      <a:schemeClr val="tx1"/>
                    </a:solidFill>
                    <a:latin typeface="Calibri" pitchFamily="34" charset="0"/>
                    <a:ea typeface="宋体" charset="-122"/>
                  </a:defRPr>
                </a:lvl5pPr>
                <a:lvl6pPr marL="25146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6pPr>
                <a:lvl7pPr marL="29718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7pPr>
                <a:lvl8pPr marL="34290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8pPr>
                <a:lvl9pPr marL="38862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9pPr>
              </a:lstStyle>
              <a:p>
                <a:pPr algn="ctr" eaLnBrk="1" hangingPunct="1">
                  <a:lnSpc>
                    <a:spcPct val="100000"/>
                  </a:lnSpc>
                  <a:spcBef>
                    <a:spcPct val="0"/>
                  </a:spcBef>
                  <a:buFont typeface="Arial" charset="0"/>
                  <a:buNone/>
                </a:pPr>
                <a:endParaRPr lang="zh-CN" altLang="zh-CN" sz="1300">
                  <a:solidFill>
                    <a:schemeClr val="accent1"/>
                  </a:solidFill>
                </a:endParaRPr>
              </a:p>
            </p:txBody>
          </p:sp>
          <p:sp>
            <p:nvSpPr>
              <p:cNvPr id="9" name="椭圆 8">
                <a:extLst>
                  <a:ext uri="{FF2B5EF4-FFF2-40B4-BE49-F238E27FC236}">
                    <a16:creationId xmlns:a16="http://schemas.microsoft.com/office/drawing/2014/main" xmlns="" id="{4E49C2F6-B723-414F-A70C-393E5A64BF2C}"/>
                  </a:ext>
                </a:extLst>
              </p:cNvPr>
              <p:cNvSpPr/>
              <p:nvPr/>
            </p:nvSpPr>
            <p:spPr>
              <a:xfrm>
                <a:off x="6032449" y="1491392"/>
                <a:ext cx="1940012" cy="1939706"/>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24497" rIns="0" bIns="24497" anchor="ctr"/>
              <a:lstStyle/>
              <a:p>
                <a:pPr algn="ctr">
                  <a:defRPr/>
                </a:pPr>
                <a:endParaRPr lang="zh-CN" altLang="en-US" sz="5700" u="sng" dirty="0">
                  <a:ln w="12700">
                    <a:noFill/>
                  </a:ln>
                  <a:solidFill>
                    <a:schemeClr val="accent1"/>
                  </a:solidFill>
                  <a:latin typeface="Harlow Solid Italic" panose="04030604020F02020D02" pitchFamily="82" charset="0"/>
                  <a:ea typeface="微软雅黑" pitchFamily="34" charset="-122"/>
                </a:endParaRPr>
              </a:p>
            </p:txBody>
          </p:sp>
        </p:grpSp>
        <p:pic>
          <p:nvPicPr>
            <p:cNvPr id="7" name="Picture 2">
              <a:extLst>
                <a:ext uri="{FF2B5EF4-FFF2-40B4-BE49-F238E27FC236}">
                  <a16:creationId xmlns:a16="http://schemas.microsoft.com/office/drawing/2014/main" xmlns="" id="{F45A94B0-8F9A-47CE-A87D-DCD8BDF9EA2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164239" y="1549788"/>
              <a:ext cx="1753602" cy="1828223"/>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矩形 9">
            <a:extLst>
              <a:ext uri="{FF2B5EF4-FFF2-40B4-BE49-F238E27FC236}">
                <a16:creationId xmlns:a16="http://schemas.microsoft.com/office/drawing/2014/main" xmlns="" id="{F4E30815-9FA0-4D66-80BA-D8CDCC2507DB}"/>
              </a:ext>
            </a:extLst>
          </p:cNvPr>
          <p:cNvSpPr/>
          <p:nvPr userDrawn="1"/>
        </p:nvSpPr>
        <p:spPr>
          <a:xfrm>
            <a:off x="976480" y="242921"/>
            <a:ext cx="4932761" cy="497957"/>
          </a:xfrm>
          <a:prstGeom prst="rect">
            <a:avLst/>
          </a:prstGeom>
          <a:noFill/>
          <a:ln w="9525">
            <a:noFill/>
            <a:miter lim="800000"/>
            <a:headEnd/>
            <a:tailEnd/>
          </a:ln>
        </p:spPr>
        <p:txBody>
          <a:bodyPr wrap="square">
            <a:spAutoFit/>
          </a:bodyPr>
          <a:lstStyle/>
          <a:p>
            <a:pPr>
              <a:lnSpc>
                <a:spcPct val="120000"/>
              </a:lnSpc>
            </a:pPr>
            <a:r>
              <a:rPr lang="zh-CN" altLang="en-US" sz="2400" b="1" dirty="0">
                <a:gradFill>
                  <a:gsLst>
                    <a:gs pos="0">
                      <a:srgbClr val="C00000"/>
                    </a:gs>
                    <a:gs pos="100000">
                      <a:srgbClr val="FF0000"/>
                    </a:gs>
                  </a:gsLst>
                  <a:lin ang="5400000" scaled="1"/>
                </a:gradFill>
                <a:latin typeface="微软雅黑" pitchFamily="34" charset="-122"/>
                <a:ea typeface="微软雅黑" pitchFamily="34" charset="-122"/>
              </a:rPr>
              <a:t>三、创造新气象</a:t>
            </a:r>
            <a:r>
              <a:rPr lang="en-US" altLang="zh-CN" sz="2400" b="1" dirty="0">
                <a:gradFill>
                  <a:gsLst>
                    <a:gs pos="0">
                      <a:srgbClr val="C00000"/>
                    </a:gs>
                    <a:gs pos="100000">
                      <a:srgbClr val="FF0000"/>
                    </a:gs>
                  </a:gsLst>
                  <a:lin ang="5400000" scaled="1"/>
                </a:gradFill>
                <a:latin typeface="微软雅黑" pitchFamily="34" charset="-122"/>
                <a:ea typeface="微软雅黑" pitchFamily="34" charset="-122"/>
              </a:rPr>
              <a:t>.</a:t>
            </a:r>
            <a:r>
              <a:rPr lang="zh-CN" altLang="en-US" sz="2400" b="1" dirty="0">
                <a:gradFill>
                  <a:gsLst>
                    <a:gs pos="0">
                      <a:srgbClr val="C00000"/>
                    </a:gs>
                    <a:gs pos="100000">
                      <a:srgbClr val="FF0000"/>
                    </a:gs>
                  </a:gsLst>
                  <a:lin ang="5400000" scaled="1"/>
                </a:gradFill>
                <a:latin typeface="微软雅黑" pitchFamily="34" charset="-122"/>
                <a:ea typeface="微软雅黑" pitchFamily="34" charset="-122"/>
              </a:rPr>
              <a:t>开辟新境界</a:t>
            </a:r>
          </a:p>
        </p:txBody>
      </p:sp>
      <p:sp>
        <p:nvSpPr>
          <p:cNvPr id="11" name="文本框 10">
            <a:extLst>
              <a:ext uri="{FF2B5EF4-FFF2-40B4-BE49-F238E27FC236}">
                <a16:creationId xmlns:a16="http://schemas.microsoft.com/office/drawing/2014/main" xmlns="" id="{D09FF674-DDD0-49E3-B39D-75157F684FF8}"/>
              </a:ext>
            </a:extLst>
          </p:cNvPr>
          <p:cNvSpPr txBox="1"/>
          <p:nvPr userDrawn="1"/>
        </p:nvSpPr>
        <p:spPr>
          <a:xfrm>
            <a:off x="13185" y="5308054"/>
            <a:ext cx="3101648" cy="978729"/>
          </a:xfrm>
          <a:prstGeom prst="rect">
            <a:avLst/>
          </a:prstGeom>
          <a:noFill/>
        </p:spPr>
        <p:txBody>
          <a:bodyPr wrap="square" rtlCol="0">
            <a:spAutoFit/>
          </a:bodyPr>
          <a:lstStyle/>
          <a:p>
            <a:pPr>
              <a:lnSpc>
                <a:spcPct val="120000"/>
              </a:lnSpc>
            </a:pPr>
            <a:r>
              <a:rPr lang="zh-CN" altLang="en-US" sz="1200" b="1" dirty="0">
                <a:solidFill>
                  <a:schemeClr val="tx1">
                    <a:lumMod val="95000"/>
                    <a:lumOff val="5000"/>
                  </a:schemeClr>
                </a:solidFill>
                <a:latin typeface="微软雅黑" charset="0"/>
                <a:ea typeface="微软雅黑" charset="0"/>
              </a:rPr>
              <a:t>定制</a:t>
            </a:r>
            <a:r>
              <a:rPr lang="en-US" altLang="zh-CN" sz="1200" b="1" dirty="0">
                <a:solidFill>
                  <a:schemeClr val="tx1">
                    <a:lumMod val="95000"/>
                    <a:lumOff val="5000"/>
                  </a:schemeClr>
                </a:solidFill>
                <a:latin typeface="微软雅黑" charset="0"/>
                <a:ea typeface="微软雅黑" charset="0"/>
              </a:rPr>
              <a:t>PPT</a:t>
            </a:r>
            <a:r>
              <a:rPr lang="zh-CN" altLang="en-US" sz="1200" b="1" dirty="0">
                <a:solidFill>
                  <a:schemeClr val="tx1">
                    <a:lumMod val="95000"/>
                    <a:lumOff val="5000"/>
                  </a:schemeClr>
                </a:solidFill>
                <a:latin typeface="微软雅黑" charset="0"/>
                <a:ea typeface="微软雅黑" charset="0"/>
              </a:rPr>
              <a:t>：静水流深工作室</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en-US" altLang="zh-CN" sz="1200" b="1" dirty="0">
                <a:solidFill>
                  <a:schemeClr val="tx1">
                    <a:lumMod val="95000"/>
                    <a:lumOff val="5000"/>
                  </a:schemeClr>
                </a:solidFill>
                <a:latin typeface="微软雅黑" charset="0"/>
                <a:ea typeface="微软雅黑" charset="0"/>
              </a:rPr>
              <a:t>QQ</a:t>
            </a:r>
            <a:r>
              <a:rPr lang="zh-CN" altLang="en-US" sz="1200" b="1" dirty="0">
                <a:solidFill>
                  <a:schemeClr val="tx1">
                    <a:lumMod val="95000"/>
                    <a:lumOff val="5000"/>
                  </a:schemeClr>
                </a:solidFill>
                <a:latin typeface="微软雅黑" charset="0"/>
                <a:ea typeface="微软雅黑" charset="0"/>
              </a:rPr>
              <a:t>：</a:t>
            </a:r>
            <a:r>
              <a:rPr lang="en-US" altLang="zh-CN" sz="1200" b="1" dirty="0">
                <a:solidFill>
                  <a:schemeClr val="tx1">
                    <a:lumMod val="95000"/>
                    <a:lumOff val="5000"/>
                  </a:schemeClr>
                </a:solidFill>
                <a:latin typeface="微软雅黑" charset="0"/>
                <a:ea typeface="微软雅黑" charset="0"/>
              </a:rPr>
              <a:t>276060523</a:t>
            </a:r>
          </a:p>
          <a:p>
            <a:pPr>
              <a:lnSpc>
                <a:spcPct val="120000"/>
              </a:lnSpc>
            </a:pPr>
            <a:r>
              <a:rPr lang="zh-CN" altLang="en-US" sz="1200" b="1" dirty="0">
                <a:solidFill>
                  <a:schemeClr val="tx1">
                    <a:lumMod val="95000"/>
                    <a:lumOff val="5000"/>
                  </a:schemeClr>
                </a:solidFill>
                <a:latin typeface="微软雅黑" charset="0"/>
                <a:ea typeface="微软雅黑" charset="0"/>
              </a:rPr>
              <a:t>微信：</a:t>
            </a:r>
            <a:r>
              <a:rPr lang="en-US" altLang="zh-CN" sz="1200" b="1" dirty="0" err="1">
                <a:solidFill>
                  <a:schemeClr val="tx1">
                    <a:lumMod val="95000"/>
                    <a:lumOff val="5000"/>
                  </a:schemeClr>
                </a:solidFill>
                <a:latin typeface="微软雅黑" charset="0"/>
                <a:ea typeface="微软雅黑" charset="0"/>
              </a:rPr>
              <a:t>whishile</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zh-CN" altLang="en-US" sz="1200" b="1" dirty="0">
                <a:solidFill>
                  <a:schemeClr val="tx1">
                    <a:lumMod val="95000"/>
                    <a:lumOff val="5000"/>
                  </a:schemeClr>
                </a:solidFill>
                <a:latin typeface="微软雅黑" charset="0"/>
                <a:ea typeface="微软雅黑" charset="0"/>
              </a:rPr>
              <a:t>电话：</a:t>
            </a:r>
            <a:r>
              <a:rPr lang="en-US" altLang="zh-CN" sz="1200" b="1" dirty="0">
                <a:solidFill>
                  <a:schemeClr val="tx1">
                    <a:lumMod val="95000"/>
                    <a:lumOff val="5000"/>
                  </a:schemeClr>
                </a:solidFill>
                <a:latin typeface="微软雅黑" charset="0"/>
                <a:ea typeface="微软雅黑" charset="0"/>
              </a:rPr>
              <a:t>18928897164</a:t>
            </a:r>
            <a:endParaRPr lang="zh-CN" altLang="en-US" sz="1200" b="1" dirty="0">
              <a:solidFill>
                <a:schemeClr val="tx1">
                  <a:lumMod val="95000"/>
                  <a:lumOff val="5000"/>
                </a:schemeClr>
              </a:solidFill>
              <a:latin typeface="微软雅黑" charset="0"/>
              <a:ea typeface="微软雅黑" charset="0"/>
            </a:endParaRPr>
          </a:p>
        </p:txBody>
      </p:sp>
    </p:spTree>
    <p:extLst>
      <p:ext uri="{BB962C8B-B14F-4D97-AF65-F5344CB8AC3E}">
        <p14:creationId xmlns:p14="http://schemas.microsoft.com/office/powerpoint/2010/main" val="246269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2017/10/8</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72" r:id="rId4"/>
    <p:sldLayoutId id="2147483673" r:id="rId5"/>
    <p:sldLayoutId id="2147483656" r:id="rId6"/>
    <p:sldLayoutId id="2147483657" r:id="rId7"/>
    <p:sldLayoutId id="2147483658" r:id="rId8"/>
    <p:sldLayoutId id="2147483659" r:id="rId9"/>
    <p:sldLayoutId id="2147483674" r:id="rId10"/>
    <p:sldLayoutId id="214748367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2017/10/8</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0499073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microsoft.com/office/2007/relationships/hdphoto" Target="../media/hdphoto1.wdp"/><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22.jpg"/></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27.png"/><Relationship Id="rId5" Type="http://schemas.microsoft.com/office/2007/relationships/hdphoto" Target="../media/hdphoto2.wdp"/><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sv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形 10">
            <a:extLst>
              <a:ext uri="{FF2B5EF4-FFF2-40B4-BE49-F238E27FC236}">
                <a16:creationId xmlns:a16="http://schemas.microsoft.com/office/drawing/2014/main" xmlns="" id="{BF322102-7063-46A9-9A0A-3AA9CD86ADB5}"/>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236373" y="1641253"/>
            <a:ext cx="5703418" cy="1292703"/>
          </a:xfrm>
          <a:prstGeom prst="rect">
            <a:avLst/>
          </a:prstGeom>
        </p:spPr>
      </p:pic>
      <p:sp>
        <p:nvSpPr>
          <p:cNvPr id="12" name="椭圆 11">
            <a:extLst>
              <a:ext uri="{FF2B5EF4-FFF2-40B4-BE49-F238E27FC236}">
                <a16:creationId xmlns:a16="http://schemas.microsoft.com/office/drawing/2014/main" xmlns="" id="{965A4B20-2272-43FA-BA1D-96A6B902D128}"/>
              </a:ext>
            </a:extLst>
          </p:cNvPr>
          <p:cNvSpPr/>
          <p:nvPr/>
        </p:nvSpPr>
        <p:spPr>
          <a:xfrm>
            <a:off x="5465534" y="3729516"/>
            <a:ext cx="727041" cy="727041"/>
          </a:xfrm>
          <a:prstGeom prst="ellipse">
            <a:avLst/>
          </a:prstGeom>
          <a:solidFill>
            <a:srgbClr val="E62129"/>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3" name="椭圆 12">
            <a:extLst>
              <a:ext uri="{FF2B5EF4-FFF2-40B4-BE49-F238E27FC236}">
                <a16:creationId xmlns:a16="http://schemas.microsoft.com/office/drawing/2014/main" xmlns="" id="{F1DA21B0-F8B8-4142-BD63-7579D4D38B03}"/>
              </a:ext>
            </a:extLst>
          </p:cNvPr>
          <p:cNvSpPr/>
          <p:nvPr/>
        </p:nvSpPr>
        <p:spPr>
          <a:xfrm>
            <a:off x="7926770" y="1055585"/>
            <a:ext cx="274777" cy="274777"/>
          </a:xfrm>
          <a:prstGeom prst="ellipse">
            <a:avLst/>
          </a:prstGeom>
          <a:solidFill>
            <a:srgbClr val="E62129"/>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nvGrpSpPr>
          <p:cNvPr id="14" name="组合 13">
            <a:extLst>
              <a:ext uri="{FF2B5EF4-FFF2-40B4-BE49-F238E27FC236}">
                <a16:creationId xmlns:a16="http://schemas.microsoft.com/office/drawing/2014/main" xmlns="" id="{E5DC539F-FA6E-4759-B964-557738C1E8A3}"/>
              </a:ext>
            </a:extLst>
          </p:cNvPr>
          <p:cNvGrpSpPr/>
          <p:nvPr/>
        </p:nvGrpSpPr>
        <p:grpSpPr>
          <a:xfrm>
            <a:off x="6127050" y="670875"/>
            <a:ext cx="623903" cy="623903"/>
            <a:chOff x="304800" y="673100"/>
            <a:chExt cx="4000500" cy="4000500"/>
          </a:xfrm>
          <a:effectLst>
            <a:outerShdw blurRad="317500" dist="190500" dir="8100000" algn="tr" rotWithShape="0">
              <a:prstClr val="black">
                <a:alpha val="50000"/>
              </a:prstClr>
            </a:outerShdw>
          </a:effectLst>
        </p:grpSpPr>
        <p:sp>
          <p:nvSpPr>
            <p:cNvPr id="15" name="同心圆 86">
              <a:extLst>
                <a:ext uri="{FF2B5EF4-FFF2-40B4-BE49-F238E27FC236}">
                  <a16:creationId xmlns:a16="http://schemas.microsoft.com/office/drawing/2014/main" xmlns="" id="{BC74A83D-79FF-41E3-84C1-54C9B529483D}"/>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sp>
          <p:nvSpPr>
            <p:cNvPr id="16" name="椭圆 15">
              <a:extLst>
                <a:ext uri="{FF2B5EF4-FFF2-40B4-BE49-F238E27FC236}">
                  <a16:creationId xmlns:a16="http://schemas.microsoft.com/office/drawing/2014/main" xmlns="" id="{1E07A8E9-3868-42FF-8D49-59AE663D0EA0}"/>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grpSp>
        <p:nvGrpSpPr>
          <p:cNvPr id="17" name="组合 16">
            <a:extLst>
              <a:ext uri="{FF2B5EF4-FFF2-40B4-BE49-F238E27FC236}">
                <a16:creationId xmlns:a16="http://schemas.microsoft.com/office/drawing/2014/main" xmlns="" id="{ED3FDB7E-E254-4C17-BB19-2E2D13AFAB78}"/>
              </a:ext>
            </a:extLst>
          </p:cNvPr>
          <p:cNvGrpSpPr/>
          <p:nvPr/>
        </p:nvGrpSpPr>
        <p:grpSpPr>
          <a:xfrm>
            <a:off x="8490674" y="3983147"/>
            <a:ext cx="219777" cy="219777"/>
            <a:chOff x="304800" y="673100"/>
            <a:chExt cx="4000500" cy="4000500"/>
          </a:xfrm>
          <a:effectLst>
            <a:outerShdw blurRad="381000" dist="152400" dir="8100000" algn="tr" rotWithShape="0">
              <a:prstClr val="black">
                <a:alpha val="70000"/>
              </a:prstClr>
            </a:outerShdw>
          </a:effectLst>
        </p:grpSpPr>
        <p:sp>
          <p:nvSpPr>
            <p:cNvPr id="18" name="同心圆 89">
              <a:extLst>
                <a:ext uri="{FF2B5EF4-FFF2-40B4-BE49-F238E27FC236}">
                  <a16:creationId xmlns:a16="http://schemas.microsoft.com/office/drawing/2014/main" xmlns="" id="{3CB32D5C-637A-4C0A-8CB9-B60DAA6059A9}"/>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sp>
          <p:nvSpPr>
            <p:cNvPr id="21" name="椭圆 20">
              <a:extLst>
                <a:ext uri="{FF2B5EF4-FFF2-40B4-BE49-F238E27FC236}">
                  <a16:creationId xmlns:a16="http://schemas.microsoft.com/office/drawing/2014/main" xmlns="" id="{DA5151AB-7900-4B0E-BD82-2328D38A0440}"/>
                </a:ext>
              </a:extLst>
            </p:cNvPr>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sp>
        <p:nvSpPr>
          <p:cNvPr id="29" name="椭圆 28">
            <a:extLst>
              <a:ext uri="{FF2B5EF4-FFF2-40B4-BE49-F238E27FC236}">
                <a16:creationId xmlns:a16="http://schemas.microsoft.com/office/drawing/2014/main" xmlns="" id="{99A2B3F2-0A6B-424A-B7DE-58257C0A2668}"/>
              </a:ext>
            </a:extLst>
          </p:cNvPr>
          <p:cNvSpPr/>
          <p:nvPr/>
        </p:nvSpPr>
        <p:spPr>
          <a:xfrm>
            <a:off x="8620438" y="978755"/>
            <a:ext cx="274777" cy="274777"/>
          </a:xfrm>
          <a:prstGeom prst="ellipse">
            <a:avLst/>
          </a:prstGeom>
          <a:solidFill>
            <a:srgbClr val="E62129"/>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nvGrpSpPr>
          <p:cNvPr id="30" name="组合 29">
            <a:extLst>
              <a:ext uri="{FF2B5EF4-FFF2-40B4-BE49-F238E27FC236}">
                <a16:creationId xmlns:a16="http://schemas.microsoft.com/office/drawing/2014/main" xmlns="" id="{F551361B-A5D3-4D98-BCE8-DBD51892BF3C}"/>
              </a:ext>
            </a:extLst>
          </p:cNvPr>
          <p:cNvGrpSpPr/>
          <p:nvPr/>
        </p:nvGrpSpPr>
        <p:grpSpPr>
          <a:xfrm>
            <a:off x="6451949" y="3845066"/>
            <a:ext cx="638246" cy="638246"/>
            <a:chOff x="304800" y="673100"/>
            <a:chExt cx="4000500" cy="4000500"/>
          </a:xfrm>
          <a:effectLst>
            <a:outerShdw blurRad="317500" dist="190500" dir="8100000" algn="tr" rotWithShape="0">
              <a:prstClr val="black">
                <a:alpha val="50000"/>
              </a:prstClr>
            </a:outerShdw>
          </a:effectLst>
        </p:grpSpPr>
        <p:sp>
          <p:nvSpPr>
            <p:cNvPr id="31" name="同心圆 97">
              <a:extLst>
                <a:ext uri="{FF2B5EF4-FFF2-40B4-BE49-F238E27FC236}">
                  <a16:creationId xmlns:a16="http://schemas.microsoft.com/office/drawing/2014/main" xmlns="" id="{01B9E76B-11AA-4B44-8E39-23A39BE83DDA}"/>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sp>
          <p:nvSpPr>
            <p:cNvPr id="32" name="椭圆 31">
              <a:extLst>
                <a:ext uri="{FF2B5EF4-FFF2-40B4-BE49-F238E27FC236}">
                  <a16:creationId xmlns:a16="http://schemas.microsoft.com/office/drawing/2014/main" xmlns="" id="{0C5904F6-FEC7-4527-87C2-B783B89F1D39}"/>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sp>
        <p:nvSpPr>
          <p:cNvPr id="33" name="椭圆 32">
            <a:extLst>
              <a:ext uri="{FF2B5EF4-FFF2-40B4-BE49-F238E27FC236}">
                <a16:creationId xmlns:a16="http://schemas.microsoft.com/office/drawing/2014/main" xmlns="" id="{6E5DB51C-B7F7-4BB4-A4D7-AF5E5449B0BD}"/>
              </a:ext>
            </a:extLst>
          </p:cNvPr>
          <p:cNvSpPr/>
          <p:nvPr/>
        </p:nvSpPr>
        <p:spPr>
          <a:xfrm>
            <a:off x="5056931" y="2187990"/>
            <a:ext cx="274777" cy="274777"/>
          </a:xfrm>
          <a:prstGeom prst="ellipse">
            <a:avLst/>
          </a:prstGeom>
          <a:solidFill>
            <a:srgbClr val="E62129"/>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 name="矩形 3"/>
          <p:cNvSpPr>
            <a:spLocks noChangeArrowheads="1"/>
          </p:cNvSpPr>
          <p:nvPr/>
        </p:nvSpPr>
        <p:spPr bwMode="auto">
          <a:xfrm>
            <a:off x="250661" y="2775335"/>
            <a:ext cx="5916039" cy="49904"/>
          </a:xfrm>
          <a:prstGeom prst="rect">
            <a:avLst/>
          </a:prstGeom>
          <a:solidFill>
            <a:srgbClr val="C00000"/>
          </a:solidFill>
          <a:ln w="9525" algn="ctr">
            <a:noFill/>
            <a:round/>
            <a:headEnd/>
            <a:tailEnd/>
          </a:ln>
        </p:spPr>
        <p:txBody>
          <a:bodyPr lIns="65325" tIns="32662" rIns="65325" bIns="32662"/>
          <a:lstStyle/>
          <a:p>
            <a:pPr>
              <a:buFont typeface="Arial" charset="0"/>
              <a:buNone/>
            </a:pPr>
            <a:endParaRPr lang="zh-CN" altLang="en-US">
              <a:solidFill>
                <a:schemeClr val="accent1"/>
              </a:solidFill>
              <a:ea typeface="微软雅黑" panose="020B0503020204020204" pitchFamily="34" charset="-122"/>
            </a:endParaRPr>
          </a:p>
        </p:txBody>
      </p:sp>
      <p:grpSp>
        <p:nvGrpSpPr>
          <p:cNvPr id="2" name="组合 1">
            <a:extLst>
              <a:ext uri="{FF2B5EF4-FFF2-40B4-BE49-F238E27FC236}">
                <a16:creationId xmlns:a16="http://schemas.microsoft.com/office/drawing/2014/main" xmlns="" id="{2A1BDCAC-59E4-4ABB-88C7-2BE819F6394C}"/>
              </a:ext>
            </a:extLst>
          </p:cNvPr>
          <p:cNvGrpSpPr/>
          <p:nvPr/>
        </p:nvGrpSpPr>
        <p:grpSpPr>
          <a:xfrm>
            <a:off x="5407913" y="941368"/>
            <a:ext cx="3189398" cy="3189310"/>
            <a:chOff x="5407913" y="941368"/>
            <a:chExt cx="3189398" cy="3189310"/>
          </a:xfrm>
        </p:grpSpPr>
        <p:sp>
          <p:nvSpPr>
            <p:cNvPr id="15363" name="椭圆 5"/>
            <p:cNvSpPr>
              <a:spLocks noChangeArrowheads="1"/>
            </p:cNvSpPr>
            <p:nvPr/>
          </p:nvSpPr>
          <p:spPr bwMode="auto">
            <a:xfrm rot="1404045">
              <a:off x="5407913" y="941368"/>
              <a:ext cx="3189398" cy="3189310"/>
            </a:xfrm>
            <a:prstGeom prst="ellipse">
              <a:avLst/>
            </a:prstGeom>
            <a:solidFill>
              <a:srgbClr val="C00000"/>
            </a:solidFill>
            <a:ln w="76200">
              <a:solidFill>
                <a:schemeClr val="bg1"/>
              </a:solidFill>
              <a:round/>
              <a:headEnd/>
              <a:tailEnd/>
            </a:ln>
            <a:effectLst>
              <a:outerShdw blurRad="50800" dist="38100" dir="5400000" algn="t" rotWithShape="0">
                <a:prstClr val="black">
                  <a:alpha val="40000"/>
                </a:prstClr>
              </a:outerShdw>
            </a:effectLst>
          </p:spPr>
          <p:txBody>
            <a:bodyPr lIns="65325" tIns="32662" rIns="65325" bIns="32662" anchor="ctr"/>
            <a:lstStyle>
              <a:lvl1pPr>
                <a:lnSpc>
                  <a:spcPct val="90000"/>
                </a:lnSpc>
                <a:spcBef>
                  <a:spcPts val="1050"/>
                </a:spcBef>
                <a:buFont typeface="Arial" charset="0"/>
                <a:buChar char="•"/>
                <a:defRPr sz="2900">
                  <a:solidFill>
                    <a:schemeClr val="tx1"/>
                  </a:solidFill>
                  <a:latin typeface="Calibri" pitchFamily="34" charset="0"/>
                  <a:ea typeface="宋体" charset="-122"/>
                </a:defRPr>
              </a:lvl1pPr>
              <a:lvl2pPr marL="742950" indent="-285750">
                <a:lnSpc>
                  <a:spcPct val="90000"/>
                </a:lnSpc>
                <a:spcBef>
                  <a:spcPts val="525"/>
                </a:spcBef>
                <a:buFont typeface="Arial" charset="0"/>
                <a:buChar char="•"/>
                <a:defRPr sz="2500">
                  <a:solidFill>
                    <a:schemeClr val="tx1"/>
                  </a:solidFill>
                  <a:latin typeface="Calibri" pitchFamily="34" charset="0"/>
                  <a:ea typeface="宋体" charset="-122"/>
                </a:defRPr>
              </a:lvl2pPr>
              <a:lvl3pPr marL="1143000" indent="-228600">
                <a:lnSpc>
                  <a:spcPct val="90000"/>
                </a:lnSpc>
                <a:spcBef>
                  <a:spcPts val="525"/>
                </a:spcBef>
                <a:buFont typeface="Arial" charset="0"/>
                <a:buChar char="•"/>
                <a:defRPr sz="2000">
                  <a:solidFill>
                    <a:schemeClr val="tx1"/>
                  </a:solidFill>
                  <a:latin typeface="Calibri" pitchFamily="34" charset="0"/>
                  <a:ea typeface="宋体" charset="-122"/>
                </a:defRPr>
              </a:lvl3pPr>
              <a:lvl4pPr marL="1600200" indent="-228600">
                <a:lnSpc>
                  <a:spcPct val="90000"/>
                </a:lnSpc>
                <a:spcBef>
                  <a:spcPts val="525"/>
                </a:spcBef>
                <a:buFont typeface="Arial" charset="0"/>
                <a:buChar char="•"/>
                <a:defRPr>
                  <a:solidFill>
                    <a:schemeClr val="tx1"/>
                  </a:solidFill>
                  <a:latin typeface="Calibri" pitchFamily="34" charset="0"/>
                  <a:ea typeface="宋体" charset="-122"/>
                </a:defRPr>
              </a:lvl4pPr>
              <a:lvl5pPr marL="2057400" indent="-228600">
                <a:lnSpc>
                  <a:spcPct val="90000"/>
                </a:lnSpc>
                <a:spcBef>
                  <a:spcPts val="525"/>
                </a:spcBef>
                <a:buFont typeface="Arial" charset="0"/>
                <a:buChar char="•"/>
                <a:defRPr>
                  <a:solidFill>
                    <a:schemeClr val="tx1"/>
                  </a:solidFill>
                  <a:latin typeface="Calibri" pitchFamily="34" charset="0"/>
                  <a:ea typeface="宋体" charset="-122"/>
                </a:defRPr>
              </a:lvl5pPr>
              <a:lvl6pPr marL="25146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6pPr>
              <a:lvl7pPr marL="29718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7pPr>
              <a:lvl8pPr marL="34290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8pPr>
              <a:lvl9pPr marL="38862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9pPr>
            </a:lstStyle>
            <a:p>
              <a:pPr algn="ctr" eaLnBrk="1" hangingPunct="1">
                <a:lnSpc>
                  <a:spcPct val="100000"/>
                </a:lnSpc>
                <a:spcBef>
                  <a:spcPct val="0"/>
                </a:spcBef>
                <a:buFont typeface="Arial" charset="0"/>
                <a:buNone/>
              </a:pPr>
              <a:endParaRPr lang="zh-CN" altLang="zh-CN" sz="1300">
                <a:solidFill>
                  <a:schemeClr val="accent1"/>
                </a:solidFill>
                <a:ea typeface="微软雅黑" panose="020B0503020204020204" pitchFamily="34" charset="-122"/>
              </a:endParaRPr>
            </a:p>
          </p:txBody>
        </p:sp>
        <p:sp>
          <p:nvSpPr>
            <p:cNvPr id="19" name="椭圆 18"/>
            <p:cNvSpPr/>
            <p:nvPr/>
          </p:nvSpPr>
          <p:spPr>
            <a:xfrm>
              <a:off x="6032449" y="1491392"/>
              <a:ext cx="1940012" cy="1939706"/>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24497" rIns="0" bIns="24497" anchor="ctr"/>
            <a:lstStyle/>
            <a:p>
              <a:pPr algn="ctr">
                <a:defRPr/>
              </a:pPr>
              <a:endParaRPr lang="zh-CN" altLang="en-US" sz="5700" u="sng" dirty="0">
                <a:ln w="12700">
                  <a:noFill/>
                </a:ln>
                <a:solidFill>
                  <a:schemeClr val="accent1"/>
                </a:solidFill>
                <a:latin typeface="Harlow Solid Italic" panose="04030604020F02020D02" pitchFamily="82" charset="0"/>
                <a:ea typeface="微软雅黑" panose="020B0503020204020204" pitchFamily="34" charset="-122"/>
              </a:endParaRPr>
            </a:p>
          </p:txBody>
        </p:sp>
      </p:grpSp>
      <p:sp>
        <p:nvSpPr>
          <p:cNvPr id="23" name="Text Box 2"/>
          <p:cNvSpPr txBox="1">
            <a:spLocks noChangeArrowheads="1"/>
          </p:cNvSpPr>
          <p:nvPr/>
        </p:nvSpPr>
        <p:spPr bwMode="auto">
          <a:xfrm>
            <a:off x="932097" y="2982298"/>
            <a:ext cx="4311969" cy="700769"/>
          </a:xfrm>
          <a:prstGeom prst="rect">
            <a:avLst/>
          </a:prstGeom>
          <a:noFill/>
          <a:ln w="9525">
            <a:noFill/>
            <a:miter lim="800000"/>
            <a:headEnd/>
            <a:tailEnd/>
          </a:ln>
        </p:spPr>
        <p:txBody>
          <a:bodyPr wrap="square">
            <a:spAutoFit/>
          </a:bodyPr>
          <a:lstStyle/>
          <a:p>
            <a:pPr algn="ctr">
              <a:lnSpc>
                <a:spcPct val="120000"/>
              </a:lnSpc>
            </a:pPr>
            <a:r>
              <a:rPr lang="zh-CN" altLang="en-US" sz="3600" b="1" dirty="0" smtClean="0">
                <a:gradFill>
                  <a:gsLst>
                    <a:gs pos="0">
                      <a:srgbClr val="C00000"/>
                    </a:gs>
                    <a:gs pos="100000">
                      <a:srgbClr val="FF0000"/>
                    </a:gs>
                  </a:gsLst>
                  <a:lin ang="5400000" scaled="1"/>
                </a:gradFill>
                <a:latin typeface="微软雅黑" pitchFamily="34" charset="-122"/>
                <a:ea typeface="微软雅黑" panose="020B0503020204020204" pitchFamily="34" charset="-122"/>
              </a:rPr>
              <a:t>实现</a:t>
            </a:r>
            <a:r>
              <a:rPr lang="zh-CN" altLang="en-US" sz="3600" b="1" dirty="0">
                <a:gradFill>
                  <a:gsLst>
                    <a:gs pos="0">
                      <a:srgbClr val="C00000"/>
                    </a:gs>
                    <a:gs pos="100000">
                      <a:srgbClr val="FF0000"/>
                    </a:gs>
                  </a:gsLst>
                  <a:lin ang="5400000" scaled="1"/>
                </a:gradFill>
                <a:latin typeface="微软雅黑" pitchFamily="34" charset="-122"/>
                <a:ea typeface="微软雅黑" panose="020B0503020204020204" pitchFamily="34" charset="-122"/>
              </a:rPr>
              <a:t>中国梦而奋斗</a:t>
            </a:r>
            <a:endParaRPr lang="nl-NL" altLang="zh-CN" sz="3600" b="1" dirty="0">
              <a:gradFill>
                <a:gsLst>
                  <a:gs pos="0">
                    <a:srgbClr val="C00000"/>
                  </a:gs>
                  <a:gs pos="100000">
                    <a:srgbClr val="FF0000"/>
                  </a:gs>
                </a:gsLst>
                <a:lin ang="5400000" scaled="1"/>
              </a:gradFill>
              <a:latin typeface="微软雅黑" pitchFamily="34" charset="-122"/>
              <a:ea typeface="微软雅黑" panose="020B0503020204020204" pitchFamily="34" charset="-122"/>
            </a:endParaRPr>
          </a:p>
        </p:txBody>
      </p:sp>
      <p:pic>
        <p:nvPicPr>
          <p:cNvPr id="10" name="Picture 2">
            <a:extLst>
              <a:ext uri="{FF2B5EF4-FFF2-40B4-BE49-F238E27FC236}">
                <a16:creationId xmlns:a16="http://schemas.microsoft.com/office/drawing/2014/main" xmlns="" id="{0FE2C69C-483C-4BAC-8B5C-576715658546}"/>
              </a:ext>
            </a:extLst>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051988" y="1462307"/>
            <a:ext cx="1753602" cy="1828223"/>
          </a:xfrm>
          <a:prstGeom prst="rect">
            <a:avLst/>
          </a:prstGeom>
          <a:noFill/>
          <a:extLst>
            <a:ext uri="{909E8E84-426E-40DD-AFC4-6F175D3DCCD1}">
              <a14:hiddenFill xmlns:a14="http://schemas.microsoft.com/office/drawing/2010/main">
                <a:solidFill>
                  <a:srgbClr val="FFFFFF"/>
                </a:solidFill>
              </a14:hiddenFill>
            </a:ext>
          </a:extLst>
        </p:spPr>
      </p:pic>
      <p:sp>
        <p:nvSpPr>
          <p:cNvPr id="37" name="Freeform 5">
            <a:extLst>
              <a:ext uri="{FF2B5EF4-FFF2-40B4-BE49-F238E27FC236}">
                <a16:creationId xmlns:a16="http://schemas.microsoft.com/office/drawing/2014/main" xmlns="" id="{E3183B31-DD0D-49AD-A31F-90A91DD97028}"/>
              </a:ext>
            </a:extLst>
          </p:cNvPr>
          <p:cNvSpPr>
            <a:spLocks/>
          </p:cNvSpPr>
          <p:nvPr/>
        </p:nvSpPr>
        <p:spPr bwMode="auto">
          <a:xfrm>
            <a:off x="749301" y="-1095376"/>
            <a:ext cx="5129213" cy="850900"/>
          </a:xfrm>
          <a:custGeom>
            <a:avLst/>
            <a:gdLst>
              <a:gd name="T0" fmla="*/ 2332 w 2369"/>
              <a:gd name="T1" fmla="*/ 384 h 391"/>
              <a:gd name="T2" fmla="*/ 2295 w 2369"/>
              <a:gd name="T3" fmla="*/ 387 h 391"/>
              <a:gd name="T4" fmla="*/ 2253 w 2369"/>
              <a:gd name="T5" fmla="*/ 359 h 391"/>
              <a:gd name="T6" fmla="*/ 2197 w 2369"/>
              <a:gd name="T7" fmla="*/ 352 h 391"/>
              <a:gd name="T8" fmla="*/ 2157 w 2369"/>
              <a:gd name="T9" fmla="*/ 339 h 391"/>
              <a:gd name="T10" fmla="*/ 2120 w 2369"/>
              <a:gd name="T11" fmla="*/ 371 h 391"/>
              <a:gd name="T12" fmla="*/ 2098 w 2369"/>
              <a:gd name="T13" fmla="*/ 359 h 391"/>
              <a:gd name="T14" fmla="*/ 2087 w 2369"/>
              <a:gd name="T15" fmla="*/ 348 h 391"/>
              <a:gd name="T16" fmla="*/ 2057 w 2369"/>
              <a:gd name="T17" fmla="*/ 293 h 391"/>
              <a:gd name="T18" fmla="*/ 2048 w 2369"/>
              <a:gd name="T19" fmla="*/ 260 h 391"/>
              <a:gd name="T20" fmla="*/ 2034 w 2369"/>
              <a:gd name="T21" fmla="*/ 301 h 391"/>
              <a:gd name="T22" fmla="*/ 2020 w 2369"/>
              <a:gd name="T23" fmla="*/ 312 h 391"/>
              <a:gd name="T24" fmla="*/ 1949 w 2369"/>
              <a:gd name="T25" fmla="*/ 303 h 391"/>
              <a:gd name="T26" fmla="*/ 1913 w 2369"/>
              <a:gd name="T27" fmla="*/ 221 h 391"/>
              <a:gd name="T28" fmla="*/ 1815 w 2369"/>
              <a:gd name="T29" fmla="*/ 186 h 391"/>
              <a:gd name="T30" fmla="*/ 1791 w 2369"/>
              <a:gd name="T31" fmla="*/ 293 h 391"/>
              <a:gd name="T32" fmla="*/ 1725 w 2369"/>
              <a:gd name="T33" fmla="*/ 331 h 391"/>
              <a:gd name="T34" fmla="*/ 1681 w 2369"/>
              <a:gd name="T35" fmla="*/ 280 h 391"/>
              <a:gd name="T36" fmla="*/ 1655 w 2369"/>
              <a:gd name="T37" fmla="*/ 241 h 391"/>
              <a:gd name="T38" fmla="*/ 1640 w 2369"/>
              <a:gd name="T39" fmla="*/ 339 h 391"/>
              <a:gd name="T40" fmla="*/ 1612 w 2369"/>
              <a:gd name="T41" fmla="*/ 228 h 391"/>
              <a:gd name="T42" fmla="*/ 1551 w 2369"/>
              <a:gd name="T43" fmla="*/ 269 h 391"/>
              <a:gd name="T44" fmla="*/ 1509 w 2369"/>
              <a:gd name="T45" fmla="*/ 209 h 391"/>
              <a:gd name="T46" fmla="*/ 1411 w 2369"/>
              <a:gd name="T47" fmla="*/ 275 h 391"/>
              <a:gd name="T48" fmla="*/ 1374 w 2369"/>
              <a:gd name="T49" fmla="*/ 316 h 391"/>
              <a:gd name="T50" fmla="*/ 1290 w 2369"/>
              <a:gd name="T51" fmla="*/ 292 h 391"/>
              <a:gd name="T52" fmla="*/ 1247 w 2369"/>
              <a:gd name="T53" fmla="*/ 307 h 391"/>
              <a:gd name="T54" fmla="*/ 1231 w 2369"/>
              <a:gd name="T55" fmla="*/ 249 h 391"/>
              <a:gd name="T56" fmla="*/ 1223 w 2369"/>
              <a:gd name="T57" fmla="*/ 272 h 391"/>
              <a:gd name="T58" fmla="*/ 1179 w 2369"/>
              <a:gd name="T59" fmla="*/ 303 h 391"/>
              <a:gd name="T60" fmla="*/ 1163 w 2369"/>
              <a:gd name="T61" fmla="*/ 310 h 391"/>
              <a:gd name="T62" fmla="*/ 1145 w 2369"/>
              <a:gd name="T63" fmla="*/ 184 h 391"/>
              <a:gd name="T64" fmla="*/ 1130 w 2369"/>
              <a:gd name="T65" fmla="*/ 203 h 391"/>
              <a:gd name="T66" fmla="*/ 1114 w 2369"/>
              <a:gd name="T67" fmla="*/ 200 h 391"/>
              <a:gd name="T68" fmla="*/ 1102 w 2369"/>
              <a:gd name="T69" fmla="*/ 223 h 391"/>
              <a:gd name="T70" fmla="*/ 1085 w 2369"/>
              <a:gd name="T71" fmla="*/ 174 h 391"/>
              <a:gd name="T72" fmla="*/ 973 w 2369"/>
              <a:gd name="T73" fmla="*/ 282 h 391"/>
              <a:gd name="T74" fmla="*/ 907 w 2369"/>
              <a:gd name="T75" fmla="*/ 295 h 391"/>
              <a:gd name="T76" fmla="*/ 841 w 2369"/>
              <a:gd name="T77" fmla="*/ 295 h 391"/>
              <a:gd name="T78" fmla="*/ 820 w 2369"/>
              <a:gd name="T79" fmla="*/ 209 h 391"/>
              <a:gd name="T80" fmla="*/ 726 w 2369"/>
              <a:gd name="T81" fmla="*/ 247 h 391"/>
              <a:gd name="T82" fmla="*/ 670 w 2369"/>
              <a:gd name="T83" fmla="*/ 129 h 391"/>
              <a:gd name="T84" fmla="*/ 661 w 2369"/>
              <a:gd name="T85" fmla="*/ 123 h 391"/>
              <a:gd name="T86" fmla="*/ 638 w 2369"/>
              <a:gd name="T87" fmla="*/ 197 h 391"/>
              <a:gd name="T88" fmla="*/ 601 w 2369"/>
              <a:gd name="T89" fmla="*/ 63 h 391"/>
              <a:gd name="T90" fmla="*/ 536 w 2369"/>
              <a:gd name="T91" fmla="*/ 293 h 391"/>
              <a:gd name="T92" fmla="*/ 480 w 2369"/>
              <a:gd name="T93" fmla="*/ 228 h 391"/>
              <a:gd name="T94" fmla="*/ 405 w 2369"/>
              <a:gd name="T95" fmla="*/ 288 h 391"/>
              <a:gd name="T96" fmla="*/ 332 w 2369"/>
              <a:gd name="T97" fmla="*/ 198 h 391"/>
              <a:gd name="T98" fmla="*/ 282 w 2369"/>
              <a:gd name="T99" fmla="*/ 290 h 391"/>
              <a:gd name="T100" fmla="*/ 216 w 2369"/>
              <a:gd name="T101" fmla="*/ 254 h 391"/>
              <a:gd name="T102" fmla="*/ 203 w 2369"/>
              <a:gd name="T103" fmla="*/ 289 h 391"/>
              <a:gd name="T104" fmla="*/ 178 w 2369"/>
              <a:gd name="T105" fmla="*/ 328 h 391"/>
              <a:gd name="T106" fmla="*/ 165 w 2369"/>
              <a:gd name="T107" fmla="*/ 49 h 391"/>
              <a:gd name="T108" fmla="*/ 139 w 2369"/>
              <a:gd name="T109" fmla="*/ 326 h 391"/>
              <a:gd name="T110" fmla="*/ 95 w 2369"/>
              <a:gd name="T111" fmla="*/ 318 h 391"/>
              <a:gd name="T112" fmla="*/ 89 w 2369"/>
              <a:gd name="T113" fmla="*/ 62 h 391"/>
              <a:gd name="T114" fmla="*/ 48 w 2369"/>
              <a:gd name="T115" fmla="*/ 62 h 391"/>
              <a:gd name="T116" fmla="*/ 26 w 2369"/>
              <a:gd name="T117" fmla="*/ 267 h 391"/>
              <a:gd name="T118" fmla="*/ 601 w 2369"/>
              <a:gd name="T119" fmla="*/ 391 h 391"/>
              <a:gd name="T120" fmla="*/ 1394 w 2369"/>
              <a:gd name="T121" fmla="*/ 391 h 391"/>
              <a:gd name="T122" fmla="*/ 2284 w 2369"/>
              <a:gd name="T123" fmla="*/ 391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69" h="391">
                <a:moveTo>
                  <a:pt x="2354" y="388"/>
                </a:moveTo>
                <a:cubicBezTo>
                  <a:pt x="2354" y="386"/>
                  <a:pt x="2354" y="386"/>
                  <a:pt x="2354" y="386"/>
                </a:cubicBezTo>
                <a:cubicBezTo>
                  <a:pt x="2344" y="386"/>
                  <a:pt x="2344" y="386"/>
                  <a:pt x="2344" y="386"/>
                </a:cubicBezTo>
                <a:cubicBezTo>
                  <a:pt x="2344" y="385"/>
                  <a:pt x="2344" y="385"/>
                  <a:pt x="2344" y="385"/>
                </a:cubicBezTo>
                <a:cubicBezTo>
                  <a:pt x="2341" y="385"/>
                  <a:pt x="2341" y="385"/>
                  <a:pt x="2341" y="385"/>
                </a:cubicBezTo>
                <a:cubicBezTo>
                  <a:pt x="2341" y="384"/>
                  <a:pt x="2341" y="384"/>
                  <a:pt x="2341" y="384"/>
                </a:cubicBezTo>
                <a:cubicBezTo>
                  <a:pt x="2332" y="384"/>
                  <a:pt x="2332" y="384"/>
                  <a:pt x="2332" y="384"/>
                </a:cubicBezTo>
                <a:cubicBezTo>
                  <a:pt x="2332" y="330"/>
                  <a:pt x="2332" y="330"/>
                  <a:pt x="2332" y="330"/>
                </a:cubicBezTo>
                <a:cubicBezTo>
                  <a:pt x="2298" y="330"/>
                  <a:pt x="2298" y="330"/>
                  <a:pt x="2298" y="330"/>
                </a:cubicBezTo>
                <a:cubicBezTo>
                  <a:pt x="2298" y="385"/>
                  <a:pt x="2298" y="385"/>
                  <a:pt x="2298" y="385"/>
                </a:cubicBezTo>
                <a:cubicBezTo>
                  <a:pt x="2296" y="385"/>
                  <a:pt x="2296" y="385"/>
                  <a:pt x="2296" y="385"/>
                </a:cubicBezTo>
                <a:cubicBezTo>
                  <a:pt x="2296" y="387"/>
                  <a:pt x="2296" y="387"/>
                  <a:pt x="2296" y="387"/>
                </a:cubicBezTo>
                <a:cubicBezTo>
                  <a:pt x="2295" y="387"/>
                  <a:pt x="2295" y="387"/>
                  <a:pt x="2295" y="387"/>
                </a:cubicBezTo>
                <a:cubicBezTo>
                  <a:pt x="2295" y="387"/>
                  <a:pt x="2295" y="387"/>
                  <a:pt x="2295" y="387"/>
                </a:cubicBezTo>
                <a:cubicBezTo>
                  <a:pt x="2291" y="387"/>
                  <a:pt x="2291" y="387"/>
                  <a:pt x="2291" y="387"/>
                </a:cubicBezTo>
                <a:cubicBezTo>
                  <a:pt x="2291" y="378"/>
                  <a:pt x="2291" y="378"/>
                  <a:pt x="2291" y="378"/>
                </a:cubicBezTo>
                <a:cubicBezTo>
                  <a:pt x="2284" y="378"/>
                  <a:pt x="2284" y="378"/>
                  <a:pt x="2284" y="378"/>
                </a:cubicBezTo>
                <a:cubicBezTo>
                  <a:pt x="2284" y="319"/>
                  <a:pt x="2284" y="319"/>
                  <a:pt x="2284" y="319"/>
                </a:cubicBezTo>
                <a:cubicBezTo>
                  <a:pt x="2266" y="319"/>
                  <a:pt x="2266" y="319"/>
                  <a:pt x="2266" y="319"/>
                </a:cubicBezTo>
                <a:cubicBezTo>
                  <a:pt x="2266" y="359"/>
                  <a:pt x="2266" y="359"/>
                  <a:pt x="2266" y="359"/>
                </a:cubicBezTo>
                <a:cubicBezTo>
                  <a:pt x="2253" y="359"/>
                  <a:pt x="2253" y="359"/>
                  <a:pt x="2253" y="359"/>
                </a:cubicBezTo>
                <a:cubicBezTo>
                  <a:pt x="2253" y="352"/>
                  <a:pt x="2253" y="352"/>
                  <a:pt x="2253" y="352"/>
                </a:cubicBezTo>
                <a:cubicBezTo>
                  <a:pt x="2250" y="352"/>
                  <a:pt x="2250" y="352"/>
                  <a:pt x="2250" y="352"/>
                </a:cubicBezTo>
                <a:cubicBezTo>
                  <a:pt x="2250" y="350"/>
                  <a:pt x="2250" y="350"/>
                  <a:pt x="2250" y="350"/>
                </a:cubicBezTo>
                <a:cubicBezTo>
                  <a:pt x="2239" y="350"/>
                  <a:pt x="2239" y="350"/>
                  <a:pt x="2239" y="350"/>
                </a:cubicBezTo>
                <a:cubicBezTo>
                  <a:pt x="2239" y="265"/>
                  <a:pt x="2239" y="265"/>
                  <a:pt x="2239" y="265"/>
                </a:cubicBezTo>
                <a:cubicBezTo>
                  <a:pt x="2197" y="265"/>
                  <a:pt x="2197" y="265"/>
                  <a:pt x="2197" y="265"/>
                </a:cubicBezTo>
                <a:cubicBezTo>
                  <a:pt x="2197" y="352"/>
                  <a:pt x="2197" y="352"/>
                  <a:pt x="2197" y="352"/>
                </a:cubicBezTo>
                <a:cubicBezTo>
                  <a:pt x="2193" y="352"/>
                  <a:pt x="2193" y="352"/>
                  <a:pt x="2193" y="352"/>
                </a:cubicBezTo>
                <a:cubicBezTo>
                  <a:pt x="2193" y="368"/>
                  <a:pt x="2193" y="368"/>
                  <a:pt x="2193" y="368"/>
                </a:cubicBezTo>
                <a:cubicBezTo>
                  <a:pt x="2193" y="368"/>
                  <a:pt x="2193" y="368"/>
                  <a:pt x="2193" y="368"/>
                </a:cubicBezTo>
                <a:cubicBezTo>
                  <a:pt x="2193" y="364"/>
                  <a:pt x="2193" y="364"/>
                  <a:pt x="2193" y="364"/>
                </a:cubicBezTo>
                <a:cubicBezTo>
                  <a:pt x="2188" y="364"/>
                  <a:pt x="2188" y="364"/>
                  <a:pt x="2188" y="364"/>
                </a:cubicBezTo>
                <a:cubicBezTo>
                  <a:pt x="2188" y="339"/>
                  <a:pt x="2188" y="339"/>
                  <a:pt x="2188" y="339"/>
                </a:cubicBezTo>
                <a:cubicBezTo>
                  <a:pt x="2157" y="339"/>
                  <a:pt x="2157" y="339"/>
                  <a:pt x="2157" y="339"/>
                </a:cubicBezTo>
                <a:cubicBezTo>
                  <a:pt x="2157" y="346"/>
                  <a:pt x="2157" y="346"/>
                  <a:pt x="2157" y="346"/>
                </a:cubicBezTo>
                <a:cubicBezTo>
                  <a:pt x="2154" y="346"/>
                  <a:pt x="2154" y="346"/>
                  <a:pt x="2154" y="346"/>
                </a:cubicBezTo>
                <a:cubicBezTo>
                  <a:pt x="2154" y="371"/>
                  <a:pt x="2154" y="371"/>
                  <a:pt x="2154" y="371"/>
                </a:cubicBezTo>
                <a:cubicBezTo>
                  <a:pt x="2144" y="371"/>
                  <a:pt x="2144" y="371"/>
                  <a:pt x="2144" y="371"/>
                </a:cubicBezTo>
                <a:cubicBezTo>
                  <a:pt x="2144" y="332"/>
                  <a:pt x="2144" y="332"/>
                  <a:pt x="2144" y="332"/>
                </a:cubicBezTo>
                <a:cubicBezTo>
                  <a:pt x="2120" y="332"/>
                  <a:pt x="2120" y="332"/>
                  <a:pt x="2120" y="332"/>
                </a:cubicBezTo>
                <a:cubicBezTo>
                  <a:pt x="2120" y="371"/>
                  <a:pt x="2120" y="371"/>
                  <a:pt x="2120" y="371"/>
                </a:cubicBezTo>
                <a:cubicBezTo>
                  <a:pt x="2111" y="371"/>
                  <a:pt x="2111" y="371"/>
                  <a:pt x="2111" y="371"/>
                </a:cubicBezTo>
                <a:cubicBezTo>
                  <a:pt x="2111" y="366"/>
                  <a:pt x="2111" y="366"/>
                  <a:pt x="2111" y="366"/>
                </a:cubicBezTo>
                <a:cubicBezTo>
                  <a:pt x="2110" y="366"/>
                  <a:pt x="2110" y="366"/>
                  <a:pt x="2110" y="366"/>
                </a:cubicBezTo>
                <a:cubicBezTo>
                  <a:pt x="2110" y="365"/>
                  <a:pt x="2110" y="365"/>
                  <a:pt x="2110" y="365"/>
                </a:cubicBezTo>
                <a:cubicBezTo>
                  <a:pt x="2105" y="365"/>
                  <a:pt x="2105" y="365"/>
                  <a:pt x="2105" y="365"/>
                </a:cubicBezTo>
                <a:cubicBezTo>
                  <a:pt x="2105" y="359"/>
                  <a:pt x="2105" y="359"/>
                  <a:pt x="2105" y="359"/>
                </a:cubicBezTo>
                <a:cubicBezTo>
                  <a:pt x="2098" y="359"/>
                  <a:pt x="2098" y="359"/>
                  <a:pt x="2098" y="359"/>
                </a:cubicBezTo>
                <a:cubicBezTo>
                  <a:pt x="2098" y="353"/>
                  <a:pt x="2098" y="353"/>
                  <a:pt x="2098" y="353"/>
                </a:cubicBezTo>
                <a:cubicBezTo>
                  <a:pt x="2098" y="338"/>
                  <a:pt x="2098" y="338"/>
                  <a:pt x="2098" y="338"/>
                </a:cubicBezTo>
                <a:cubicBezTo>
                  <a:pt x="2091" y="338"/>
                  <a:pt x="2091" y="338"/>
                  <a:pt x="2091" y="338"/>
                </a:cubicBezTo>
                <a:cubicBezTo>
                  <a:pt x="2091" y="353"/>
                  <a:pt x="2091" y="353"/>
                  <a:pt x="2091" y="353"/>
                </a:cubicBezTo>
                <a:cubicBezTo>
                  <a:pt x="2091" y="356"/>
                  <a:pt x="2091" y="356"/>
                  <a:pt x="2091" y="356"/>
                </a:cubicBezTo>
                <a:cubicBezTo>
                  <a:pt x="2087" y="356"/>
                  <a:pt x="2087" y="356"/>
                  <a:pt x="2087" y="356"/>
                </a:cubicBezTo>
                <a:cubicBezTo>
                  <a:pt x="2087" y="348"/>
                  <a:pt x="2087" y="348"/>
                  <a:pt x="2087" y="348"/>
                </a:cubicBezTo>
                <a:cubicBezTo>
                  <a:pt x="2068" y="348"/>
                  <a:pt x="2068" y="348"/>
                  <a:pt x="2068" y="348"/>
                </a:cubicBezTo>
                <a:cubicBezTo>
                  <a:pt x="2068" y="333"/>
                  <a:pt x="2068" y="333"/>
                  <a:pt x="2068" y="333"/>
                </a:cubicBezTo>
                <a:cubicBezTo>
                  <a:pt x="2063" y="333"/>
                  <a:pt x="2063" y="333"/>
                  <a:pt x="2063" y="333"/>
                </a:cubicBezTo>
                <a:cubicBezTo>
                  <a:pt x="2063" y="302"/>
                  <a:pt x="2063" y="302"/>
                  <a:pt x="2063" y="302"/>
                </a:cubicBezTo>
                <a:cubicBezTo>
                  <a:pt x="2063" y="302"/>
                  <a:pt x="2063" y="302"/>
                  <a:pt x="2063" y="302"/>
                </a:cubicBezTo>
                <a:cubicBezTo>
                  <a:pt x="2063" y="302"/>
                  <a:pt x="2063" y="301"/>
                  <a:pt x="2063" y="301"/>
                </a:cubicBezTo>
                <a:cubicBezTo>
                  <a:pt x="2063" y="298"/>
                  <a:pt x="2061" y="295"/>
                  <a:pt x="2057" y="293"/>
                </a:cubicBezTo>
                <a:cubicBezTo>
                  <a:pt x="2058" y="293"/>
                  <a:pt x="2058" y="293"/>
                  <a:pt x="2058" y="292"/>
                </a:cubicBezTo>
                <a:cubicBezTo>
                  <a:pt x="2058" y="292"/>
                  <a:pt x="2058" y="292"/>
                  <a:pt x="2057" y="291"/>
                </a:cubicBezTo>
                <a:cubicBezTo>
                  <a:pt x="2057" y="291"/>
                  <a:pt x="2057" y="291"/>
                  <a:pt x="2057" y="291"/>
                </a:cubicBezTo>
                <a:cubicBezTo>
                  <a:pt x="2057" y="291"/>
                  <a:pt x="2056" y="290"/>
                  <a:pt x="2054" y="290"/>
                </a:cubicBezTo>
                <a:cubicBezTo>
                  <a:pt x="2049" y="262"/>
                  <a:pt x="2049" y="262"/>
                  <a:pt x="2049" y="262"/>
                </a:cubicBezTo>
                <a:cubicBezTo>
                  <a:pt x="2049" y="260"/>
                  <a:pt x="2049" y="260"/>
                  <a:pt x="2049" y="260"/>
                </a:cubicBezTo>
                <a:cubicBezTo>
                  <a:pt x="2048" y="260"/>
                  <a:pt x="2048" y="260"/>
                  <a:pt x="2048" y="260"/>
                </a:cubicBezTo>
                <a:cubicBezTo>
                  <a:pt x="2048" y="262"/>
                  <a:pt x="2048" y="262"/>
                  <a:pt x="2048" y="262"/>
                </a:cubicBezTo>
                <a:cubicBezTo>
                  <a:pt x="2043" y="290"/>
                  <a:pt x="2043" y="290"/>
                  <a:pt x="2043" y="290"/>
                </a:cubicBezTo>
                <a:cubicBezTo>
                  <a:pt x="2041" y="290"/>
                  <a:pt x="2040" y="291"/>
                  <a:pt x="2040" y="291"/>
                </a:cubicBezTo>
                <a:cubicBezTo>
                  <a:pt x="2040" y="291"/>
                  <a:pt x="2040" y="291"/>
                  <a:pt x="2040" y="291"/>
                </a:cubicBezTo>
                <a:cubicBezTo>
                  <a:pt x="2040" y="292"/>
                  <a:pt x="2039" y="292"/>
                  <a:pt x="2039" y="292"/>
                </a:cubicBezTo>
                <a:cubicBezTo>
                  <a:pt x="2039" y="293"/>
                  <a:pt x="2039" y="293"/>
                  <a:pt x="2040" y="293"/>
                </a:cubicBezTo>
                <a:cubicBezTo>
                  <a:pt x="2037" y="295"/>
                  <a:pt x="2034" y="298"/>
                  <a:pt x="2034" y="301"/>
                </a:cubicBezTo>
                <a:cubicBezTo>
                  <a:pt x="2034" y="301"/>
                  <a:pt x="2034" y="302"/>
                  <a:pt x="2034" y="302"/>
                </a:cubicBezTo>
                <a:cubicBezTo>
                  <a:pt x="2033" y="302"/>
                  <a:pt x="2033" y="302"/>
                  <a:pt x="2033" y="302"/>
                </a:cubicBezTo>
                <a:cubicBezTo>
                  <a:pt x="2033" y="360"/>
                  <a:pt x="2033" y="360"/>
                  <a:pt x="2033" y="360"/>
                </a:cubicBezTo>
                <a:cubicBezTo>
                  <a:pt x="2028" y="360"/>
                  <a:pt x="2028" y="360"/>
                  <a:pt x="2028" y="360"/>
                </a:cubicBezTo>
                <a:cubicBezTo>
                  <a:pt x="2028" y="321"/>
                  <a:pt x="2028" y="321"/>
                  <a:pt x="2028" y="321"/>
                </a:cubicBezTo>
                <a:cubicBezTo>
                  <a:pt x="2020" y="321"/>
                  <a:pt x="2020" y="321"/>
                  <a:pt x="2020" y="321"/>
                </a:cubicBezTo>
                <a:cubicBezTo>
                  <a:pt x="2020" y="312"/>
                  <a:pt x="2020" y="312"/>
                  <a:pt x="2020" y="312"/>
                </a:cubicBezTo>
                <a:cubicBezTo>
                  <a:pt x="2018" y="312"/>
                  <a:pt x="2018" y="312"/>
                  <a:pt x="2018" y="312"/>
                </a:cubicBezTo>
                <a:cubicBezTo>
                  <a:pt x="2018" y="276"/>
                  <a:pt x="2018" y="276"/>
                  <a:pt x="2018" y="276"/>
                </a:cubicBezTo>
                <a:cubicBezTo>
                  <a:pt x="1986" y="276"/>
                  <a:pt x="1986" y="276"/>
                  <a:pt x="1986" y="276"/>
                </a:cubicBezTo>
                <a:cubicBezTo>
                  <a:pt x="1986" y="347"/>
                  <a:pt x="1986" y="347"/>
                  <a:pt x="1986" y="347"/>
                </a:cubicBezTo>
                <a:cubicBezTo>
                  <a:pt x="1980" y="347"/>
                  <a:pt x="1980" y="347"/>
                  <a:pt x="1980" y="347"/>
                </a:cubicBezTo>
                <a:cubicBezTo>
                  <a:pt x="1980" y="303"/>
                  <a:pt x="1980" y="303"/>
                  <a:pt x="1980" y="303"/>
                </a:cubicBezTo>
                <a:cubicBezTo>
                  <a:pt x="1949" y="303"/>
                  <a:pt x="1949" y="303"/>
                  <a:pt x="1949" y="303"/>
                </a:cubicBezTo>
                <a:cubicBezTo>
                  <a:pt x="1949" y="333"/>
                  <a:pt x="1949" y="333"/>
                  <a:pt x="1949" y="333"/>
                </a:cubicBezTo>
                <a:cubicBezTo>
                  <a:pt x="1922" y="333"/>
                  <a:pt x="1922" y="333"/>
                  <a:pt x="1922" y="333"/>
                </a:cubicBezTo>
                <a:cubicBezTo>
                  <a:pt x="1922" y="358"/>
                  <a:pt x="1922" y="358"/>
                  <a:pt x="1922" y="358"/>
                </a:cubicBezTo>
                <a:cubicBezTo>
                  <a:pt x="1919" y="358"/>
                  <a:pt x="1919" y="358"/>
                  <a:pt x="1919" y="358"/>
                </a:cubicBezTo>
                <a:cubicBezTo>
                  <a:pt x="1919" y="352"/>
                  <a:pt x="1919" y="352"/>
                  <a:pt x="1919" y="352"/>
                </a:cubicBezTo>
                <a:cubicBezTo>
                  <a:pt x="1913" y="352"/>
                  <a:pt x="1913" y="352"/>
                  <a:pt x="1913" y="352"/>
                </a:cubicBezTo>
                <a:cubicBezTo>
                  <a:pt x="1913" y="221"/>
                  <a:pt x="1913" y="221"/>
                  <a:pt x="1913" y="221"/>
                </a:cubicBezTo>
                <a:cubicBezTo>
                  <a:pt x="1865" y="221"/>
                  <a:pt x="1865" y="221"/>
                  <a:pt x="1865" y="221"/>
                </a:cubicBezTo>
                <a:cubicBezTo>
                  <a:pt x="1865" y="340"/>
                  <a:pt x="1865" y="340"/>
                  <a:pt x="1865" y="340"/>
                </a:cubicBezTo>
                <a:cubicBezTo>
                  <a:pt x="1857" y="340"/>
                  <a:pt x="1857" y="340"/>
                  <a:pt x="1857" y="340"/>
                </a:cubicBezTo>
                <a:cubicBezTo>
                  <a:pt x="1857" y="201"/>
                  <a:pt x="1857" y="201"/>
                  <a:pt x="1857" y="201"/>
                </a:cubicBezTo>
                <a:cubicBezTo>
                  <a:pt x="1845" y="201"/>
                  <a:pt x="1845" y="201"/>
                  <a:pt x="1845" y="201"/>
                </a:cubicBezTo>
                <a:cubicBezTo>
                  <a:pt x="1845" y="186"/>
                  <a:pt x="1845" y="186"/>
                  <a:pt x="1845" y="186"/>
                </a:cubicBezTo>
                <a:cubicBezTo>
                  <a:pt x="1815" y="186"/>
                  <a:pt x="1815" y="186"/>
                  <a:pt x="1815" y="186"/>
                </a:cubicBezTo>
                <a:cubicBezTo>
                  <a:pt x="1815" y="340"/>
                  <a:pt x="1815" y="340"/>
                  <a:pt x="1815" y="340"/>
                </a:cubicBezTo>
                <a:cubicBezTo>
                  <a:pt x="1808" y="340"/>
                  <a:pt x="1808" y="340"/>
                  <a:pt x="1808" y="340"/>
                </a:cubicBezTo>
                <a:cubicBezTo>
                  <a:pt x="1808" y="358"/>
                  <a:pt x="1808" y="358"/>
                  <a:pt x="1808" y="358"/>
                </a:cubicBezTo>
                <a:cubicBezTo>
                  <a:pt x="1805" y="358"/>
                  <a:pt x="1805" y="358"/>
                  <a:pt x="1805" y="358"/>
                </a:cubicBezTo>
                <a:cubicBezTo>
                  <a:pt x="1805" y="304"/>
                  <a:pt x="1805" y="304"/>
                  <a:pt x="1805" y="304"/>
                </a:cubicBezTo>
                <a:cubicBezTo>
                  <a:pt x="1791" y="304"/>
                  <a:pt x="1791" y="304"/>
                  <a:pt x="1791" y="304"/>
                </a:cubicBezTo>
                <a:cubicBezTo>
                  <a:pt x="1791" y="293"/>
                  <a:pt x="1791" y="293"/>
                  <a:pt x="1791" y="293"/>
                </a:cubicBezTo>
                <a:cubicBezTo>
                  <a:pt x="1790" y="293"/>
                  <a:pt x="1790" y="293"/>
                  <a:pt x="1790" y="293"/>
                </a:cubicBezTo>
                <a:cubicBezTo>
                  <a:pt x="1790" y="295"/>
                  <a:pt x="1790" y="295"/>
                  <a:pt x="1790" y="295"/>
                </a:cubicBezTo>
                <a:cubicBezTo>
                  <a:pt x="1746" y="295"/>
                  <a:pt x="1746" y="295"/>
                  <a:pt x="1746" y="295"/>
                </a:cubicBezTo>
                <a:cubicBezTo>
                  <a:pt x="1746" y="303"/>
                  <a:pt x="1746" y="303"/>
                  <a:pt x="1746" y="303"/>
                </a:cubicBezTo>
                <a:cubicBezTo>
                  <a:pt x="1734" y="303"/>
                  <a:pt x="1734" y="303"/>
                  <a:pt x="1734" y="303"/>
                </a:cubicBezTo>
                <a:cubicBezTo>
                  <a:pt x="1734" y="331"/>
                  <a:pt x="1734" y="331"/>
                  <a:pt x="1734" y="331"/>
                </a:cubicBezTo>
                <a:cubicBezTo>
                  <a:pt x="1725" y="331"/>
                  <a:pt x="1725" y="331"/>
                  <a:pt x="1725" y="331"/>
                </a:cubicBezTo>
                <a:cubicBezTo>
                  <a:pt x="1725" y="315"/>
                  <a:pt x="1725" y="315"/>
                  <a:pt x="1725" y="315"/>
                </a:cubicBezTo>
                <a:cubicBezTo>
                  <a:pt x="1710" y="315"/>
                  <a:pt x="1710" y="315"/>
                  <a:pt x="1710" y="315"/>
                </a:cubicBezTo>
                <a:cubicBezTo>
                  <a:pt x="1710" y="321"/>
                  <a:pt x="1710" y="321"/>
                  <a:pt x="1710" y="321"/>
                </a:cubicBezTo>
                <a:cubicBezTo>
                  <a:pt x="1687" y="321"/>
                  <a:pt x="1687" y="321"/>
                  <a:pt x="1687" y="321"/>
                </a:cubicBezTo>
                <a:cubicBezTo>
                  <a:pt x="1687" y="303"/>
                  <a:pt x="1687" y="303"/>
                  <a:pt x="1687" y="303"/>
                </a:cubicBezTo>
                <a:cubicBezTo>
                  <a:pt x="1681" y="303"/>
                  <a:pt x="1681" y="303"/>
                  <a:pt x="1681" y="303"/>
                </a:cubicBezTo>
                <a:cubicBezTo>
                  <a:pt x="1681" y="280"/>
                  <a:pt x="1681" y="280"/>
                  <a:pt x="1681" y="280"/>
                </a:cubicBezTo>
                <a:cubicBezTo>
                  <a:pt x="1661" y="280"/>
                  <a:pt x="1661" y="280"/>
                  <a:pt x="1661" y="280"/>
                </a:cubicBezTo>
                <a:cubicBezTo>
                  <a:pt x="1661" y="252"/>
                  <a:pt x="1661" y="252"/>
                  <a:pt x="1661" y="252"/>
                </a:cubicBezTo>
                <a:cubicBezTo>
                  <a:pt x="1656" y="252"/>
                  <a:pt x="1656" y="252"/>
                  <a:pt x="1656" y="252"/>
                </a:cubicBezTo>
                <a:cubicBezTo>
                  <a:pt x="1656" y="249"/>
                  <a:pt x="1656" y="249"/>
                  <a:pt x="1656" y="249"/>
                </a:cubicBezTo>
                <a:cubicBezTo>
                  <a:pt x="1655" y="249"/>
                  <a:pt x="1655" y="249"/>
                  <a:pt x="1655" y="249"/>
                </a:cubicBezTo>
                <a:cubicBezTo>
                  <a:pt x="1655" y="241"/>
                  <a:pt x="1655" y="241"/>
                  <a:pt x="1655" y="241"/>
                </a:cubicBezTo>
                <a:cubicBezTo>
                  <a:pt x="1655" y="241"/>
                  <a:pt x="1655" y="241"/>
                  <a:pt x="1655" y="241"/>
                </a:cubicBezTo>
                <a:cubicBezTo>
                  <a:pt x="1655" y="249"/>
                  <a:pt x="1655" y="249"/>
                  <a:pt x="1655" y="249"/>
                </a:cubicBezTo>
                <a:cubicBezTo>
                  <a:pt x="1654" y="249"/>
                  <a:pt x="1654" y="249"/>
                  <a:pt x="1654" y="249"/>
                </a:cubicBezTo>
                <a:cubicBezTo>
                  <a:pt x="1654" y="252"/>
                  <a:pt x="1654" y="252"/>
                  <a:pt x="1654" y="252"/>
                </a:cubicBezTo>
                <a:cubicBezTo>
                  <a:pt x="1649" y="252"/>
                  <a:pt x="1649" y="252"/>
                  <a:pt x="1649" y="252"/>
                </a:cubicBezTo>
                <a:cubicBezTo>
                  <a:pt x="1649" y="280"/>
                  <a:pt x="1649" y="280"/>
                  <a:pt x="1649" y="280"/>
                </a:cubicBezTo>
                <a:cubicBezTo>
                  <a:pt x="1640" y="280"/>
                  <a:pt x="1640" y="280"/>
                  <a:pt x="1640" y="280"/>
                </a:cubicBezTo>
                <a:cubicBezTo>
                  <a:pt x="1640" y="339"/>
                  <a:pt x="1640" y="339"/>
                  <a:pt x="1640" y="339"/>
                </a:cubicBezTo>
                <a:cubicBezTo>
                  <a:pt x="1634" y="339"/>
                  <a:pt x="1634" y="339"/>
                  <a:pt x="1634" y="339"/>
                </a:cubicBezTo>
                <a:cubicBezTo>
                  <a:pt x="1634" y="288"/>
                  <a:pt x="1634" y="288"/>
                  <a:pt x="1634" y="288"/>
                </a:cubicBezTo>
                <a:cubicBezTo>
                  <a:pt x="1618" y="288"/>
                  <a:pt x="1618" y="288"/>
                  <a:pt x="1618" y="288"/>
                </a:cubicBezTo>
                <a:cubicBezTo>
                  <a:pt x="1618" y="332"/>
                  <a:pt x="1618" y="332"/>
                  <a:pt x="1618" y="332"/>
                </a:cubicBezTo>
                <a:cubicBezTo>
                  <a:pt x="1616" y="332"/>
                  <a:pt x="1616" y="332"/>
                  <a:pt x="1616" y="332"/>
                </a:cubicBezTo>
                <a:cubicBezTo>
                  <a:pt x="1616" y="228"/>
                  <a:pt x="1616" y="228"/>
                  <a:pt x="1616" y="228"/>
                </a:cubicBezTo>
                <a:cubicBezTo>
                  <a:pt x="1612" y="228"/>
                  <a:pt x="1612" y="228"/>
                  <a:pt x="1612" y="228"/>
                </a:cubicBezTo>
                <a:cubicBezTo>
                  <a:pt x="1612" y="227"/>
                  <a:pt x="1612" y="226"/>
                  <a:pt x="1612" y="225"/>
                </a:cubicBezTo>
                <a:cubicBezTo>
                  <a:pt x="1612" y="221"/>
                  <a:pt x="1608" y="217"/>
                  <a:pt x="1602" y="217"/>
                </a:cubicBezTo>
                <a:cubicBezTo>
                  <a:pt x="1597" y="217"/>
                  <a:pt x="1592" y="221"/>
                  <a:pt x="1592" y="225"/>
                </a:cubicBezTo>
                <a:cubicBezTo>
                  <a:pt x="1592" y="226"/>
                  <a:pt x="1592" y="227"/>
                  <a:pt x="1593" y="228"/>
                </a:cubicBezTo>
                <a:cubicBezTo>
                  <a:pt x="1568" y="228"/>
                  <a:pt x="1568" y="228"/>
                  <a:pt x="1568" y="228"/>
                </a:cubicBezTo>
                <a:cubicBezTo>
                  <a:pt x="1568" y="269"/>
                  <a:pt x="1568" y="269"/>
                  <a:pt x="1568" y="269"/>
                </a:cubicBezTo>
                <a:cubicBezTo>
                  <a:pt x="1551" y="269"/>
                  <a:pt x="1551" y="269"/>
                  <a:pt x="1551" y="269"/>
                </a:cubicBezTo>
                <a:cubicBezTo>
                  <a:pt x="1551" y="339"/>
                  <a:pt x="1551" y="339"/>
                  <a:pt x="1551" y="339"/>
                </a:cubicBezTo>
                <a:cubicBezTo>
                  <a:pt x="1546" y="339"/>
                  <a:pt x="1546" y="339"/>
                  <a:pt x="1546" y="339"/>
                </a:cubicBezTo>
                <a:cubicBezTo>
                  <a:pt x="1546" y="304"/>
                  <a:pt x="1546" y="304"/>
                  <a:pt x="1546" y="304"/>
                </a:cubicBezTo>
                <a:cubicBezTo>
                  <a:pt x="1539" y="304"/>
                  <a:pt x="1539" y="304"/>
                  <a:pt x="1539" y="304"/>
                </a:cubicBezTo>
                <a:cubicBezTo>
                  <a:pt x="1539" y="214"/>
                  <a:pt x="1539" y="214"/>
                  <a:pt x="1539" y="214"/>
                </a:cubicBezTo>
                <a:cubicBezTo>
                  <a:pt x="1509" y="214"/>
                  <a:pt x="1509" y="214"/>
                  <a:pt x="1509" y="214"/>
                </a:cubicBezTo>
                <a:cubicBezTo>
                  <a:pt x="1509" y="209"/>
                  <a:pt x="1509" y="209"/>
                  <a:pt x="1509" y="209"/>
                </a:cubicBezTo>
                <a:cubicBezTo>
                  <a:pt x="1498" y="209"/>
                  <a:pt x="1498" y="209"/>
                  <a:pt x="1498" y="209"/>
                </a:cubicBezTo>
                <a:cubicBezTo>
                  <a:pt x="1498" y="304"/>
                  <a:pt x="1498" y="304"/>
                  <a:pt x="1498" y="304"/>
                </a:cubicBezTo>
                <a:cubicBezTo>
                  <a:pt x="1490" y="304"/>
                  <a:pt x="1490" y="304"/>
                  <a:pt x="1490" y="304"/>
                </a:cubicBezTo>
                <a:cubicBezTo>
                  <a:pt x="1490" y="257"/>
                  <a:pt x="1490" y="257"/>
                  <a:pt x="1490" y="257"/>
                </a:cubicBezTo>
                <a:cubicBezTo>
                  <a:pt x="1443" y="257"/>
                  <a:pt x="1443" y="257"/>
                  <a:pt x="1443" y="257"/>
                </a:cubicBezTo>
                <a:cubicBezTo>
                  <a:pt x="1443" y="275"/>
                  <a:pt x="1443" y="275"/>
                  <a:pt x="1443" y="275"/>
                </a:cubicBezTo>
                <a:cubicBezTo>
                  <a:pt x="1411" y="275"/>
                  <a:pt x="1411" y="275"/>
                  <a:pt x="1411" y="275"/>
                </a:cubicBezTo>
                <a:cubicBezTo>
                  <a:pt x="1411" y="293"/>
                  <a:pt x="1411" y="293"/>
                  <a:pt x="1411" y="293"/>
                </a:cubicBezTo>
                <a:cubicBezTo>
                  <a:pt x="1407" y="293"/>
                  <a:pt x="1407" y="293"/>
                  <a:pt x="1407" y="293"/>
                </a:cubicBezTo>
                <a:cubicBezTo>
                  <a:pt x="1407" y="241"/>
                  <a:pt x="1407" y="241"/>
                  <a:pt x="1407" y="241"/>
                </a:cubicBezTo>
                <a:cubicBezTo>
                  <a:pt x="1376" y="241"/>
                  <a:pt x="1376" y="241"/>
                  <a:pt x="1376" y="241"/>
                </a:cubicBezTo>
                <a:cubicBezTo>
                  <a:pt x="1376" y="255"/>
                  <a:pt x="1376" y="255"/>
                  <a:pt x="1376" y="255"/>
                </a:cubicBezTo>
                <a:cubicBezTo>
                  <a:pt x="1374" y="255"/>
                  <a:pt x="1374" y="255"/>
                  <a:pt x="1374" y="255"/>
                </a:cubicBezTo>
                <a:cubicBezTo>
                  <a:pt x="1374" y="316"/>
                  <a:pt x="1374" y="316"/>
                  <a:pt x="1374" y="316"/>
                </a:cubicBezTo>
                <a:cubicBezTo>
                  <a:pt x="1371" y="316"/>
                  <a:pt x="1371" y="316"/>
                  <a:pt x="1371" y="316"/>
                </a:cubicBezTo>
                <a:cubicBezTo>
                  <a:pt x="1371" y="289"/>
                  <a:pt x="1371" y="289"/>
                  <a:pt x="1371" y="289"/>
                </a:cubicBezTo>
                <a:cubicBezTo>
                  <a:pt x="1342" y="289"/>
                  <a:pt x="1342" y="289"/>
                  <a:pt x="1342" y="289"/>
                </a:cubicBezTo>
                <a:cubicBezTo>
                  <a:pt x="1342" y="152"/>
                  <a:pt x="1342" y="152"/>
                  <a:pt x="1342" y="152"/>
                </a:cubicBezTo>
                <a:cubicBezTo>
                  <a:pt x="1293" y="152"/>
                  <a:pt x="1293" y="152"/>
                  <a:pt x="1293" y="152"/>
                </a:cubicBezTo>
                <a:cubicBezTo>
                  <a:pt x="1293" y="292"/>
                  <a:pt x="1293" y="292"/>
                  <a:pt x="1293" y="292"/>
                </a:cubicBezTo>
                <a:cubicBezTo>
                  <a:pt x="1290" y="292"/>
                  <a:pt x="1290" y="292"/>
                  <a:pt x="1290" y="292"/>
                </a:cubicBezTo>
                <a:cubicBezTo>
                  <a:pt x="1290" y="318"/>
                  <a:pt x="1290" y="318"/>
                  <a:pt x="1290" y="318"/>
                </a:cubicBezTo>
                <a:cubicBezTo>
                  <a:pt x="1289" y="318"/>
                  <a:pt x="1289" y="318"/>
                  <a:pt x="1289" y="318"/>
                </a:cubicBezTo>
                <a:cubicBezTo>
                  <a:pt x="1289" y="318"/>
                  <a:pt x="1289" y="318"/>
                  <a:pt x="1289" y="318"/>
                </a:cubicBezTo>
                <a:cubicBezTo>
                  <a:pt x="1283" y="318"/>
                  <a:pt x="1283" y="318"/>
                  <a:pt x="1283" y="318"/>
                </a:cubicBezTo>
                <a:cubicBezTo>
                  <a:pt x="1283" y="293"/>
                  <a:pt x="1283" y="293"/>
                  <a:pt x="1283" y="293"/>
                </a:cubicBezTo>
                <a:cubicBezTo>
                  <a:pt x="1247" y="293"/>
                  <a:pt x="1247" y="293"/>
                  <a:pt x="1247" y="293"/>
                </a:cubicBezTo>
                <a:cubicBezTo>
                  <a:pt x="1247" y="307"/>
                  <a:pt x="1247" y="307"/>
                  <a:pt x="1247" y="307"/>
                </a:cubicBezTo>
                <a:cubicBezTo>
                  <a:pt x="1243" y="307"/>
                  <a:pt x="1243" y="307"/>
                  <a:pt x="1243" y="307"/>
                </a:cubicBezTo>
                <a:cubicBezTo>
                  <a:pt x="1243" y="353"/>
                  <a:pt x="1243" y="353"/>
                  <a:pt x="1243" y="353"/>
                </a:cubicBezTo>
                <a:cubicBezTo>
                  <a:pt x="1238" y="353"/>
                  <a:pt x="1238" y="353"/>
                  <a:pt x="1238" y="353"/>
                </a:cubicBezTo>
                <a:cubicBezTo>
                  <a:pt x="1238" y="272"/>
                  <a:pt x="1238" y="272"/>
                  <a:pt x="1238" y="272"/>
                </a:cubicBezTo>
                <a:cubicBezTo>
                  <a:pt x="1232" y="272"/>
                  <a:pt x="1232" y="272"/>
                  <a:pt x="1232" y="272"/>
                </a:cubicBezTo>
                <a:cubicBezTo>
                  <a:pt x="1234" y="268"/>
                  <a:pt x="1235" y="261"/>
                  <a:pt x="1235" y="258"/>
                </a:cubicBezTo>
                <a:cubicBezTo>
                  <a:pt x="1235" y="254"/>
                  <a:pt x="1233" y="251"/>
                  <a:pt x="1231" y="249"/>
                </a:cubicBezTo>
                <a:cubicBezTo>
                  <a:pt x="1228" y="220"/>
                  <a:pt x="1228" y="220"/>
                  <a:pt x="1228" y="220"/>
                </a:cubicBezTo>
                <a:cubicBezTo>
                  <a:pt x="1228" y="210"/>
                  <a:pt x="1228" y="210"/>
                  <a:pt x="1228" y="210"/>
                </a:cubicBezTo>
                <a:cubicBezTo>
                  <a:pt x="1227" y="210"/>
                  <a:pt x="1227" y="210"/>
                  <a:pt x="1227" y="210"/>
                </a:cubicBezTo>
                <a:cubicBezTo>
                  <a:pt x="1227" y="220"/>
                  <a:pt x="1227" y="220"/>
                  <a:pt x="1227" y="220"/>
                </a:cubicBezTo>
                <a:cubicBezTo>
                  <a:pt x="1224" y="249"/>
                  <a:pt x="1224" y="249"/>
                  <a:pt x="1224" y="249"/>
                </a:cubicBezTo>
                <a:cubicBezTo>
                  <a:pt x="1222" y="251"/>
                  <a:pt x="1220" y="254"/>
                  <a:pt x="1220" y="258"/>
                </a:cubicBezTo>
                <a:cubicBezTo>
                  <a:pt x="1220" y="261"/>
                  <a:pt x="1221" y="268"/>
                  <a:pt x="1223" y="272"/>
                </a:cubicBezTo>
                <a:cubicBezTo>
                  <a:pt x="1215" y="272"/>
                  <a:pt x="1215" y="272"/>
                  <a:pt x="1215" y="272"/>
                </a:cubicBezTo>
                <a:cubicBezTo>
                  <a:pt x="1215" y="279"/>
                  <a:pt x="1215" y="279"/>
                  <a:pt x="1215" y="279"/>
                </a:cubicBezTo>
                <a:cubicBezTo>
                  <a:pt x="1204" y="279"/>
                  <a:pt x="1204" y="279"/>
                  <a:pt x="1204" y="279"/>
                </a:cubicBezTo>
                <a:cubicBezTo>
                  <a:pt x="1204" y="315"/>
                  <a:pt x="1204" y="315"/>
                  <a:pt x="1204" y="315"/>
                </a:cubicBezTo>
                <a:cubicBezTo>
                  <a:pt x="1202" y="315"/>
                  <a:pt x="1202" y="315"/>
                  <a:pt x="1202" y="315"/>
                </a:cubicBezTo>
                <a:cubicBezTo>
                  <a:pt x="1202" y="303"/>
                  <a:pt x="1202" y="303"/>
                  <a:pt x="1202" y="303"/>
                </a:cubicBezTo>
                <a:cubicBezTo>
                  <a:pt x="1179" y="303"/>
                  <a:pt x="1179" y="303"/>
                  <a:pt x="1179" y="303"/>
                </a:cubicBezTo>
                <a:cubicBezTo>
                  <a:pt x="1179" y="292"/>
                  <a:pt x="1179" y="292"/>
                  <a:pt x="1179" y="292"/>
                </a:cubicBezTo>
                <a:cubicBezTo>
                  <a:pt x="1170" y="292"/>
                  <a:pt x="1170" y="292"/>
                  <a:pt x="1170" y="292"/>
                </a:cubicBezTo>
                <a:cubicBezTo>
                  <a:pt x="1170" y="319"/>
                  <a:pt x="1170" y="319"/>
                  <a:pt x="1170" y="319"/>
                </a:cubicBezTo>
                <a:cubicBezTo>
                  <a:pt x="1170" y="324"/>
                  <a:pt x="1170" y="324"/>
                  <a:pt x="1170" y="324"/>
                </a:cubicBezTo>
                <a:cubicBezTo>
                  <a:pt x="1165" y="324"/>
                  <a:pt x="1165" y="324"/>
                  <a:pt x="1165" y="324"/>
                </a:cubicBezTo>
                <a:cubicBezTo>
                  <a:pt x="1165" y="310"/>
                  <a:pt x="1165" y="310"/>
                  <a:pt x="1165" y="310"/>
                </a:cubicBezTo>
                <a:cubicBezTo>
                  <a:pt x="1163" y="310"/>
                  <a:pt x="1163" y="310"/>
                  <a:pt x="1163" y="310"/>
                </a:cubicBezTo>
                <a:cubicBezTo>
                  <a:pt x="1163" y="258"/>
                  <a:pt x="1163" y="258"/>
                  <a:pt x="1163" y="258"/>
                </a:cubicBezTo>
                <a:cubicBezTo>
                  <a:pt x="1167" y="253"/>
                  <a:pt x="1169" y="250"/>
                  <a:pt x="1169" y="242"/>
                </a:cubicBezTo>
                <a:cubicBezTo>
                  <a:pt x="1169" y="232"/>
                  <a:pt x="1166" y="228"/>
                  <a:pt x="1159" y="222"/>
                </a:cubicBezTo>
                <a:cubicBezTo>
                  <a:pt x="1161" y="220"/>
                  <a:pt x="1162" y="218"/>
                  <a:pt x="1162" y="217"/>
                </a:cubicBezTo>
                <a:cubicBezTo>
                  <a:pt x="1162" y="214"/>
                  <a:pt x="1158" y="212"/>
                  <a:pt x="1152" y="211"/>
                </a:cubicBezTo>
                <a:cubicBezTo>
                  <a:pt x="1145" y="191"/>
                  <a:pt x="1145" y="191"/>
                  <a:pt x="1145" y="191"/>
                </a:cubicBezTo>
                <a:cubicBezTo>
                  <a:pt x="1145" y="184"/>
                  <a:pt x="1145" y="184"/>
                  <a:pt x="1145" y="184"/>
                </a:cubicBezTo>
                <a:cubicBezTo>
                  <a:pt x="1143" y="184"/>
                  <a:pt x="1143" y="184"/>
                  <a:pt x="1143" y="184"/>
                </a:cubicBezTo>
                <a:cubicBezTo>
                  <a:pt x="1143" y="191"/>
                  <a:pt x="1143" y="191"/>
                  <a:pt x="1143" y="191"/>
                </a:cubicBezTo>
                <a:cubicBezTo>
                  <a:pt x="1136" y="211"/>
                  <a:pt x="1136" y="211"/>
                  <a:pt x="1136" y="211"/>
                </a:cubicBezTo>
                <a:cubicBezTo>
                  <a:pt x="1136" y="211"/>
                  <a:pt x="1135" y="211"/>
                  <a:pt x="1134" y="211"/>
                </a:cubicBezTo>
                <a:cubicBezTo>
                  <a:pt x="1133" y="210"/>
                  <a:pt x="1132" y="208"/>
                  <a:pt x="1130" y="207"/>
                </a:cubicBezTo>
                <a:cubicBezTo>
                  <a:pt x="1131" y="206"/>
                  <a:pt x="1131" y="205"/>
                  <a:pt x="1131" y="204"/>
                </a:cubicBezTo>
                <a:cubicBezTo>
                  <a:pt x="1131" y="204"/>
                  <a:pt x="1131" y="203"/>
                  <a:pt x="1130" y="203"/>
                </a:cubicBezTo>
                <a:cubicBezTo>
                  <a:pt x="1130" y="203"/>
                  <a:pt x="1130" y="202"/>
                  <a:pt x="1130" y="202"/>
                </a:cubicBezTo>
                <a:cubicBezTo>
                  <a:pt x="1130" y="201"/>
                  <a:pt x="1129" y="200"/>
                  <a:pt x="1127" y="200"/>
                </a:cubicBezTo>
                <a:cubicBezTo>
                  <a:pt x="1121" y="148"/>
                  <a:pt x="1121" y="148"/>
                  <a:pt x="1121" y="148"/>
                </a:cubicBezTo>
                <a:cubicBezTo>
                  <a:pt x="1121" y="143"/>
                  <a:pt x="1121" y="143"/>
                  <a:pt x="1121" y="143"/>
                </a:cubicBezTo>
                <a:cubicBezTo>
                  <a:pt x="1120" y="143"/>
                  <a:pt x="1120" y="143"/>
                  <a:pt x="1120" y="143"/>
                </a:cubicBezTo>
                <a:cubicBezTo>
                  <a:pt x="1120" y="148"/>
                  <a:pt x="1120" y="148"/>
                  <a:pt x="1120" y="148"/>
                </a:cubicBezTo>
                <a:cubicBezTo>
                  <a:pt x="1114" y="200"/>
                  <a:pt x="1114" y="200"/>
                  <a:pt x="1114" y="200"/>
                </a:cubicBezTo>
                <a:cubicBezTo>
                  <a:pt x="1112" y="200"/>
                  <a:pt x="1111" y="201"/>
                  <a:pt x="1111" y="202"/>
                </a:cubicBezTo>
                <a:cubicBezTo>
                  <a:pt x="1111" y="202"/>
                  <a:pt x="1111" y="203"/>
                  <a:pt x="1111" y="203"/>
                </a:cubicBezTo>
                <a:cubicBezTo>
                  <a:pt x="1110" y="203"/>
                  <a:pt x="1109" y="204"/>
                  <a:pt x="1109" y="204"/>
                </a:cubicBezTo>
                <a:cubicBezTo>
                  <a:pt x="1109" y="205"/>
                  <a:pt x="1110" y="206"/>
                  <a:pt x="1111" y="207"/>
                </a:cubicBezTo>
                <a:cubicBezTo>
                  <a:pt x="1107" y="210"/>
                  <a:pt x="1104" y="215"/>
                  <a:pt x="1104" y="221"/>
                </a:cubicBezTo>
                <a:cubicBezTo>
                  <a:pt x="1104" y="221"/>
                  <a:pt x="1104" y="222"/>
                  <a:pt x="1104" y="223"/>
                </a:cubicBezTo>
                <a:cubicBezTo>
                  <a:pt x="1102" y="223"/>
                  <a:pt x="1102" y="223"/>
                  <a:pt x="1102" y="223"/>
                </a:cubicBezTo>
                <a:cubicBezTo>
                  <a:pt x="1102" y="332"/>
                  <a:pt x="1102" y="332"/>
                  <a:pt x="1102" y="332"/>
                </a:cubicBezTo>
                <a:cubicBezTo>
                  <a:pt x="1097" y="332"/>
                  <a:pt x="1097" y="332"/>
                  <a:pt x="1097" y="332"/>
                </a:cubicBezTo>
                <a:cubicBezTo>
                  <a:pt x="1097" y="258"/>
                  <a:pt x="1097" y="258"/>
                  <a:pt x="1097" y="258"/>
                </a:cubicBezTo>
                <a:cubicBezTo>
                  <a:pt x="1087" y="258"/>
                  <a:pt x="1087" y="258"/>
                  <a:pt x="1087" y="258"/>
                </a:cubicBezTo>
                <a:cubicBezTo>
                  <a:pt x="1087" y="241"/>
                  <a:pt x="1087" y="241"/>
                  <a:pt x="1087" y="241"/>
                </a:cubicBezTo>
                <a:cubicBezTo>
                  <a:pt x="1085" y="241"/>
                  <a:pt x="1085" y="241"/>
                  <a:pt x="1085" y="241"/>
                </a:cubicBezTo>
                <a:cubicBezTo>
                  <a:pt x="1085" y="174"/>
                  <a:pt x="1085" y="174"/>
                  <a:pt x="1085" y="174"/>
                </a:cubicBezTo>
                <a:cubicBezTo>
                  <a:pt x="1047" y="174"/>
                  <a:pt x="1047" y="174"/>
                  <a:pt x="1047" y="174"/>
                </a:cubicBezTo>
                <a:cubicBezTo>
                  <a:pt x="1047" y="308"/>
                  <a:pt x="1047" y="308"/>
                  <a:pt x="1047" y="308"/>
                </a:cubicBezTo>
                <a:cubicBezTo>
                  <a:pt x="1041" y="308"/>
                  <a:pt x="1041" y="308"/>
                  <a:pt x="1041" y="308"/>
                </a:cubicBezTo>
                <a:cubicBezTo>
                  <a:pt x="1041" y="224"/>
                  <a:pt x="1041" y="224"/>
                  <a:pt x="1041" y="224"/>
                </a:cubicBezTo>
                <a:cubicBezTo>
                  <a:pt x="1004" y="224"/>
                  <a:pt x="1004" y="224"/>
                  <a:pt x="1004" y="224"/>
                </a:cubicBezTo>
                <a:cubicBezTo>
                  <a:pt x="1004" y="282"/>
                  <a:pt x="1004" y="282"/>
                  <a:pt x="1004" y="282"/>
                </a:cubicBezTo>
                <a:cubicBezTo>
                  <a:pt x="973" y="282"/>
                  <a:pt x="973" y="282"/>
                  <a:pt x="973" y="282"/>
                </a:cubicBezTo>
                <a:cubicBezTo>
                  <a:pt x="973" y="330"/>
                  <a:pt x="973" y="330"/>
                  <a:pt x="973" y="330"/>
                </a:cubicBezTo>
                <a:cubicBezTo>
                  <a:pt x="969" y="330"/>
                  <a:pt x="969" y="330"/>
                  <a:pt x="969" y="330"/>
                </a:cubicBezTo>
                <a:cubicBezTo>
                  <a:pt x="969" y="317"/>
                  <a:pt x="969" y="317"/>
                  <a:pt x="969" y="317"/>
                </a:cubicBezTo>
                <a:cubicBezTo>
                  <a:pt x="962" y="317"/>
                  <a:pt x="962" y="317"/>
                  <a:pt x="962" y="317"/>
                </a:cubicBezTo>
                <a:cubicBezTo>
                  <a:pt x="962" y="70"/>
                  <a:pt x="962" y="70"/>
                  <a:pt x="962" y="70"/>
                </a:cubicBezTo>
                <a:cubicBezTo>
                  <a:pt x="907" y="70"/>
                  <a:pt x="907" y="70"/>
                  <a:pt x="907" y="70"/>
                </a:cubicBezTo>
                <a:cubicBezTo>
                  <a:pt x="907" y="295"/>
                  <a:pt x="907" y="295"/>
                  <a:pt x="907" y="295"/>
                </a:cubicBezTo>
                <a:cubicBezTo>
                  <a:pt x="897" y="295"/>
                  <a:pt x="897" y="295"/>
                  <a:pt x="897" y="295"/>
                </a:cubicBezTo>
                <a:cubicBezTo>
                  <a:pt x="897" y="32"/>
                  <a:pt x="897" y="32"/>
                  <a:pt x="897" y="32"/>
                </a:cubicBezTo>
                <a:cubicBezTo>
                  <a:pt x="884" y="32"/>
                  <a:pt x="884" y="32"/>
                  <a:pt x="884" y="32"/>
                </a:cubicBezTo>
                <a:cubicBezTo>
                  <a:pt x="884" y="4"/>
                  <a:pt x="884" y="4"/>
                  <a:pt x="884" y="4"/>
                </a:cubicBezTo>
                <a:cubicBezTo>
                  <a:pt x="848" y="4"/>
                  <a:pt x="848" y="4"/>
                  <a:pt x="848" y="4"/>
                </a:cubicBezTo>
                <a:cubicBezTo>
                  <a:pt x="848" y="295"/>
                  <a:pt x="848" y="295"/>
                  <a:pt x="848" y="295"/>
                </a:cubicBezTo>
                <a:cubicBezTo>
                  <a:pt x="841" y="295"/>
                  <a:pt x="841" y="295"/>
                  <a:pt x="841" y="295"/>
                </a:cubicBezTo>
                <a:cubicBezTo>
                  <a:pt x="841" y="329"/>
                  <a:pt x="841" y="329"/>
                  <a:pt x="841" y="329"/>
                </a:cubicBezTo>
                <a:cubicBezTo>
                  <a:pt x="837" y="329"/>
                  <a:pt x="837" y="329"/>
                  <a:pt x="837" y="329"/>
                </a:cubicBezTo>
                <a:cubicBezTo>
                  <a:pt x="837" y="227"/>
                  <a:pt x="837" y="227"/>
                  <a:pt x="837" y="227"/>
                </a:cubicBezTo>
                <a:cubicBezTo>
                  <a:pt x="821" y="227"/>
                  <a:pt x="821" y="227"/>
                  <a:pt x="821" y="227"/>
                </a:cubicBezTo>
                <a:cubicBezTo>
                  <a:pt x="821" y="207"/>
                  <a:pt x="821" y="207"/>
                  <a:pt x="821" y="207"/>
                </a:cubicBezTo>
                <a:cubicBezTo>
                  <a:pt x="820" y="207"/>
                  <a:pt x="820" y="207"/>
                  <a:pt x="820" y="207"/>
                </a:cubicBezTo>
                <a:cubicBezTo>
                  <a:pt x="820" y="209"/>
                  <a:pt x="820" y="209"/>
                  <a:pt x="820" y="209"/>
                </a:cubicBezTo>
                <a:cubicBezTo>
                  <a:pt x="768" y="209"/>
                  <a:pt x="768" y="209"/>
                  <a:pt x="768" y="209"/>
                </a:cubicBezTo>
                <a:cubicBezTo>
                  <a:pt x="768" y="224"/>
                  <a:pt x="768" y="224"/>
                  <a:pt x="768" y="224"/>
                </a:cubicBezTo>
                <a:cubicBezTo>
                  <a:pt x="755" y="224"/>
                  <a:pt x="755" y="224"/>
                  <a:pt x="755" y="224"/>
                </a:cubicBezTo>
                <a:cubicBezTo>
                  <a:pt x="755" y="277"/>
                  <a:pt x="755" y="277"/>
                  <a:pt x="755" y="277"/>
                </a:cubicBezTo>
                <a:cubicBezTo>
                  <a:pt x="744" y="277"/>
                  <a:pt x="744" y="277"/>
                  <a:pt x="744" y="277"/>
                </a:cubicBezTo>
                <a:cubicBezTo>
                  <a:pt x="744" y="247"/>
                  <a:pt x="744" y="247"/>
                  <a:pt x="744" y="247"/>
                </a:cubicBezTo>
                <a:cubicBezTo>
                  <a:pt x="726" y="247"/>
                  <a:pt x="726" y="247"/>
                  <a:pt x="726" y="247"/>
                </a:cubicBezTo>
                <a:cubicBezTo>
                  <a:pt x="726" y="259"/>
                  <a:pt x="726" y="259"/>
                  <a:pt x="726" y="259"/>
                </a:cubicBezTo>
                <a:cubicBezTo>
                  <a:pt x="700" y="259"/>
                  <a:pt x="700" y="259"/>
                  <a:pt x="700" y="259"/>
                </a:cubicBezTo>
                <a:cubicBezTo>
                  <a:pt x="700" y="224"/>
                  <a:pt x="700" y="224"/>
                  <a:pt x="700" y="224"/>
                </a:cubicBezTo>
                <a:cubicBezTo>
                  <a:pt x="693" y="224"/>
                  <a:pt x="693" y="224"/>
                  <a:pt x="693" y="224"/>
                </a:cubicBezTo>
                <a:cubicBezTo>
                  <a:pt x="693" y="182"/>
                  <a:pt x="693" y="182"/>
                  <a:pt x="693" y="182"/>
                </a:cubicBezTo>
                <a:cubicBezTo>
                  <a:pt x="670" y="182"/>
                  <a:pt x="670" y="182"/>
                  <a:pt x="670" y="182"/>
                </a:cubicBezTo>
                <a:cubicBezTo>
                  <a:pt x="670" y="129"/>
                  <a:pt x="670" y="129"/>
                  <a:pt x="670" y="129"/>
                </a:cubicBezTo>
                <a:cubicBezTo>
                  <a:pt x="664" y="129"/>
                  <a:pt x="664" y="129"/>
                  <a:pt x="664" y="129"/>
                </a:cubicBezTo>
                <a:cubicBezTo>
                  <a:pt x="664" y="123"/>
                  <a:pt x="664" y="123"/>
                  <a:pt x="664" y="123"/>
                </a:cubicBezTo>
                <a:cubicBezTo>
                  <a:pt x="663" y="123"/>
                  <a:pt x="663" y="123"/>
                  <a:pt x="663" y="123"/>
                </a:cubicBezTo>
                <a:cubicBezTo>
                  <a:pt x="663" y="108"/>
                  <a:pt x="663" y="108"/>
                  <a:pt x="663" y="108"/>
                </a:cubicBezTo>
                <a:cubicBezTo>
                  <a:pt x="662" y="108"/>
                  <a:pt x="662" y="108"/>
                  <a:pt x="662" y="108"/>
                </a:cubicBezTo>
                <a:cubicBezTo>
                  <a:pt x="662" y="123"/>
                  <a:pt x="662" y="123"/>
                  <a:pt x="662" y="123"/>
                </a:cubicBezTo>
                <a:cubicBezTo>
                  <a:pt x="661" y="123"/>
                  <a:pt x="661" y="123"/>
                  <a:pt x="661" y="123"/>
                </a:cubicBezTo>
                <a:cubicBezTo>
                  <a:pt x="661" y="129"/>
                  <a:pt x="661" y="129"/>
                  <a:pt x="661" y="129"/>
                </a:cubicBezTo>
                <a:cubicBezTo>
                  <a:pt x="656" y="129"/>
                  <a:pt x="656" y="129"/>
                  <a:pt x="656" y="129"/>
                </a:cubicBezTo>
                <a:cubicBezTo>
                  <a:pt x="656" y="182"/>
                  <a:pt x="656" y="182"/>
                  <a:pt x="656" y="182"/>
                </a:cubicBezTo>
                <a:cubicBezTo>
                  <a:pt x="645" y="182"/>
                  <a:pt x="645" y="182"/>
                  <a:pt x="645" y="182"/>
                </a:cubicBezTo>
                <a:cubicBezTo>
                  <a:pt x="645" y="293"/>
                  <a:pt x="645" y="293"/>
                  <a:pt x="645" y="293"/>
                </a:cubicBezTo>
                <a:cubicBezTo>
                  <a:pt x="638" y="293"/>
                  <a:pt x="638" y="293"/>
                  <a:pt x="638" y="293"/>
                </a:cubicBezTo>
                <a:cubicBezTo>
                  <a:pt x="638" y="197"/>
                  <a:pt x="638" y="197"/>
                  <a:pt x="638" y="197"/>
                </a:cubicBezTo>
                <a:cubicBezTo>
                  <a:pt x="620" y="197"/>
                  <a:pt x="620" y="197"/>
                  <a:pt x="620" y="197"/>
                </a:cubicBezTo>
                <a:cubicBezTo>
                  <a:pt x="620" y="280"/>
                  <a:pt x="620" y="280"/>
                  <a:pt x="620" y="280"/>
                </a:cubicBezTo>
                <a:cubicBezTo>
                  <a:pt x="617" y="280"/>
                  <a:pt x="617" y="280"/>
                  <a:pt x="617" y="280"/>
                </a:cubicBezTo>
                <a:cubicBezTo>
                  <a:pt x="617" y="82"/>
                  <a:pt x="617" y="82"/>
                  <a:pt x="617" y="82"/>
                </a:cubicBezTo>
                <a:cubicBezTo>
                  <a:pt x="612" y="82"/>
                  <a:pt x="612" y="82"/>
                  <a:pt x="612" y="82"/>
                </a:cubicBezTo>
                <a:cubicBezTo>
                  <a:pt x="613" y="81"/>
                  <a:pt x="613" y="79"/>
                  <a:pt x="613" y="77"/>
                </a:cubicBezTo>
                <a:cubicBezTo>
                  <a:pt x="613" y="69"/>
                  <a:pt x="608" y="63"/>
                  <a:pt x="601" y="63"/>
                </a:cubicBezTo>
                <a:cubicBezTo>
                  <a:pt x="595" y="63"/>
                  <a:pt x="589" y="69"/>
                  <a:pt x="589" y="77"/>
                </a:cubicBezTo>
                <a:cubicBezTo>
                  <a:pt x="589" y="79"/>
                  <a:pt x="590" y="81"/>
                  <a:pt x="590" y="82"/>
                </a:cubicBezTo>
                <a:cubicBezTo>
                  <a:pt x="562" y="82"/>
                  <a:pt x="562" y="82"/>
                  <a:pt x="562" y="82"/>
                </a:cubicBezTo>
                <a:cubicBezTo>
                  <a:pt x="562" y="160"/>
                  <a:pt x="562" y="160"/>
                  <a:pt x="562" y="160"/>
                </a:cubicBezTo>
                <a:cubicBezTo>
                  <a:pt x="542" y="160"/>
                  <a:pt x="542" y="160"/>
                  <a:pt x="542" y="160"/>
                </a:cubicBezTo>
                <a:cubicBezTo>
                  <a:pt x="542" y="293"/>
                  <a:pt x="542" y="293"/>
                  <a:pt x="542" y="293"/>
                </a:cubicBezTo>
                <a:cubicBezTo>
                  <a:pt x="536" y="293"/>
                  <a:pt x="536" y="293"/>
                  <a:pt x="536" y="293"/>
                </a:cubicBezTo>
                <a:cubicBezTo>
                  <a:pt x="536" y="228"/>
                  <a:pt x="536" y="228"/>
                  <a:pt x="536" y="228"/>
                </a:cubicBezTo>
                <a:cubicBezTo>
                  <a:pt x="528" y="228"/>
                  <a:pt x="528" y="228"/>
                  <a:pt x="528" y="228"/>
                </a:cubicBezTo>
                <a:cubicBezTo>
                  <a:pt x="528" y="57"/>
                  <a:pt x="528" y="57"/>
                  <a:pt x="528" y="57"/>
                </a:cubicBezTo>
                <a:cubicBezTo>
                  <a:pt x="493" y="57"/>
                  <a:pt x="493" y="57"/>
                  <a:pt x="493" y="57"/>
                </a:cubicBezTo>
                <a:cubicBezTo>
                  <a:pt x="493" y="46"/>
                  <a:pt x="493" y="46"/>
                  <a:pt x="493" y="46"/>
                </a:cubicBezTo>
                <a:cubicBezTo>
                  <a:pt x="480" y="46"/>
                  <a:pt x="480" y="46"/>
                  <a:pt x="480" y="46"/>
                </a:cubicBezTo>
                <a:cubicBezTo>
                  <a:pt x="480" y="228"/>
                  <a:pt x="480" y="228"/>
                  <a:pt x="480" y="228"/>
                </a:cubicBezTo>
                <a:cubicBezTo>
                  <a:pt x="471" y="228"/>
                  <a:pt x="471" y="228"/>
                  <a:pt x="471" y="228"/>
                </a:cubicBezTo>
                <a:cubicBezTo>
                  <a:pt x="471" y="139"/>
                  <a:pt x="471" y="139"/>
                  <a:pt x="471" y="139"/>
                </a:cubicBezTo>
                <a:cubicBezTo>
                  <a:pt x="416" y="139"/>
                  <a:pt x="416" y="139"/>
                  <a:pt x="416" y="139"/>
                </a:cubicBezTo>
                <a:cubicBezTo>
                  <a:pt x="416" y="266"/>
                  <a:pt x="416" y="266"/>
                  <a:pt x="416" y="266"/>
                </a:cubicBezTo>
                <a:cubicBezTo>
                  <a:pt x="409" y="266"/>
                  <a:pt x="409" y="266"/>
                  <a:pt x="409" y="266"/>
                </a:cubicBezTo>
                <a:cubicBezTo>
                  <a:pt x="409" y="288"/>
                  <a:pt x="409" y="288"/>
                  <a:pt x="409" y="288"/>
                </a:cubicBezTo>
                <a:cubicBezTo>
                  <a:pt x="405" y="288"/>
                  <a:pt x="405" y="288"/>
                  <a:pt x="405" y="288"/>
                </a:cubicBezTo>
                <a:cubicBezTo>
                  <a:pt x="405" y="206"/>
                  <a:pt x="405" y="206"/>
                  <a:pt x="405" y="206"/>
                </a:cubicBezTo>
                <a:cubicBezTo>
                  <a:pt x="374" y="206"/>
                  <a:pt x="374" y="206"/>
                  <a:pt x="374" y="206"/>
                </a:cubicBezTo>
                <a:cubicBezTo>
                  <a:pt x="374" y="108"/>
                  <a:pt x="374" y="108"/>
                  <a:pt x="374" y="108"/>
                </a:cubicBezTo>
                <a:cubicBezTo>
                  <a:pt x="338" y="108"/>
                  <a:pt x="338" y="108"/>
                  <a:pt x="338" y="108"/>
                </a:cubicBezTo>
                <a:cubicBezTo>
                  <a:pt x="338" y="250"/>
                  <a:pt x="338" y="250"/>
                  <a:pt x="338" y="250"/>
                </a:cubicBezTo>
                <a:cubicBezTo>
                  <a:pt x="332" y="250"/>
                  <a:pt x="332" y="250"/>
                  <a:pt x="332" y="250"/>
                </a:cubicBezTo>
                <a:cubicBezTo>
                  <a:pt x="332" y="198"/>
                  <a:pt x="332" y="198"/>
                  <a:pt x="332" y="198"/>
                </a:cubicBezTo>
                <a:cubicBezTo>
                  <a:pt x="297" y="198"/>
                  <a:pt x="297" y="198"/>
                  <a:pt x="297" y="198"/>
                </a:cubicBezTo>
                <a:cubicBezTo>
                  <a:pt x="297" y="137"/>
                  <a:pt x="297" y="137"/>
                  <a:pt x="297" y="137"/>
                </a:cubicBezTo>
                <a:cubicBezTo>
                  <a:pt x="293" y="137"/>
                  <a:pt x="293" y="137"/>
                  <a:pt x="293" y="137"/>
                </a:cubicBezTo>
                <a:cubicBezTo>
                  <a:pt x="293" y="165"/>
                  <a:pt x="293" y="165"/>
                  <a:pt x="293" y="165"/>
                </a:cubicBezTo>
                <a:cubicBezTo>
                  <a:pt x="283" y="165"/>
                  <a:pt x="283" y="165"/>
                  <a:pt x="283" y="165"/>
                </a:cubicBezTo>
                <a:cubicBezTo>
                  <a:pt x="283" y="278"/>
                  <a:pt x="283" y="278"/>
                  <a:pt x="283" y="278"/>
                </a:cubicBezTo>
                <a:cubicBezTo>
                  <a:pt x="283" y="283"/>
                  <a:pt x="282" y="287"/>
                  <a:pt x="282" y="290"/>
                </a:cubicBezTo>
                <a:cubicBezTo>
                  <a:pt x="278" y="290"/>
                  <a:pt x="278" y="290"/>
                  <a:pt x="278" y="290"/>
                </a:cubicBezTo>
                <a:cubicBezTo>
                  <a:pt x="278" y="157"/>
                  <a:pt x="278" y="157"/>
                  <a:pt x="278" y="157"/>
                </a:cubicBezTo>
                <a:cubicBezTo>
                  <a:pt x="243" y="157"/>
                  <a:pt x="243" y="157"/>
                  <a:pt x="243" y="157"/>
                </a:cubicBezTo>
                <a:cubicBezTo>
                  <a:pt x="243" y="204"/>
                  <a:pt x="243" y="204"/>
                  <a:pt x="243" y="204"/>
                </a:cubicBezTo>
                <a:cubicBezTo>
                  <a:pt x="238" y="204"/>
                  <a:pt x="238" y="204"/>
                  <a:pt x="238" y="204"/>
                </a:cubicBezTo>
                <a:cubicBezTo>
                  <a:pt x="238" y="254"/>
                  <a:pt x="238" y="254"/>
                  <a:pt x="238" y="254"/>
                </a:cubicBezTo>
                <a:cubicBezTo>
                  <a:pt x="216" y="254"/>
                  <a:pt x="216" y="254"/>
                  <a:pt x="216" y="254"/>
                </a:cubicBezTo>
                <a:cubicBezTo>
                  <a:pt x="216" y="277"/>
                  <a:pt x="216" y="277"/>
                  <a:pt x="216" y="277"/>
                </a:cubicBezTo>
                <a:cubicBezTo>
                  <a:pt x="211" y="277"/>
                  <a:pt x="211" y="277"/>
                  <a:pt x="211" y="277"/>
                </a:cubicBezTo>
                <a:cubicBezTo>
                  <a:pt x="211" y="269"/>
                  <a:pt x="211" y="269"/>
                  <a:pt x="211" y="269"/>
                </a:cubicBezTo>
                <a:cubicBezTo>
                  <a:pt x="211" y="222"/>
                  <a:pt x="211" y="222"/>
                  <a:pt x="211" y="222"/>
                </a:cubicBezTo>
                <a:cubicBezTo>
                  <a:pt x="203" y="222"/>
                  <a:pt x="203" y="222"/>
                  <a:pt x="203" y="222"/>
                </a:cubicBezTo>
                <a:cubicBezTo>
                  <a:pt x="203" y="269"/>
                  <a:pt x="203" y="269"/>
                  <a:pt x="203" y="269"/>
                </a:cubicBezTo>
                <a:cubicBezTo>
                  <a:pt x="203" y="289"/>
                  <a:pt x="203" y="289"/>
                  <a:pt x="203" y="289"/>
                </a:cubicBezTo>
                <a:cubicBezTo>
                  <a:pt x="196" y="289"/>
                  <a:pt x="196" y="289"/>
                  <a:pt x="196" y="289"/>
                </a:cubicBezTo>
                <a:cubicBezTo>
                  <a:pt x="196" y="308"/>
                  <a:pt x="196" y="308"/>
                  <a:pt x="196" y="308"/>
                </a:cubicBezTo>
                <a:cubicBezTo>
                  <a:pt x="190" y="308"/>
                  <a:pt x="190" y="308"/>
                  <a:pt x="190" y="308"/>
                </a:cubicBezTo>
                <a:cubicBezTo>
                  <a:pt x="190" y="309"/>
                  <a:pt x="190" y="309"/>
                  <a:pt x="190" y="309"/>
                </a:cubicBezTo>
                <a:cubicBezTo>
                  <a:pt x="189" y="309"/>
                  <a:pt x="189" y="309"/>
                  <a:pt x="189" y="309"/>
                </a:cubicBezTo>
                <a:cubicBezTo>
                  <a:pt x="189" y="328"/>
                  <a:pt x="189" y="328"/>
                  <a:pt x="189" y="328"/>
                </a:cubicBezTo>
                <a:cubicBezTo>
                  <a:pt x="178" y="328"/>
                  <a:pt x="178" y="328"/>
                  <a:pt x="178" y="328"/>
                </a:cubicBezTo>
                <a:cubicBezTo>
                  <a:pt x="178" y="167"/>
                  <a:pt x="178" y="167"/>
                  <a:pt x="178" y="167"/>
                </a:cubicBezTo>
                <a:cubicBezTo>
                  <a:pt x="170" y="167"/>
                  <a:pt x="170" y="167"/>
                  <a:pt x="170" y="167"/>
                </a:cubicBezTo>
                <a:cubicBezTo>
                  <a:pt x="172" y="158"/>
                  <a:pt x="174" y="145"/>
                  <a:pt x="174" y="139"/>
                </a:cubicBezTo>
                <a:cubicBezTo>
                  <a:pt x="174" y="132"/>
                  <a:pt x="172" y="126"/>
                  <a:pt x="169" y="123"/>
                </a:cubicBezTo>
                <a:cubicBezTo>
                  <a:pt x="166" y="68"/>
                  <a:pt x="166" y="68"/>
                  <a:pt x="166" y="68"/>
                </a:cubicBezTo>
                <a:cubicBezTo>
                  <a:pt x="166" y="49"/>
                  <a:pt x="166" y="49"/>
                  <a:pt x="166" y="49"/>
                </a:cubicBezTo>
                <a:cubicBezTo>
                  <a:pt x="165" y="49"/>
                  <a:pt x="165" y="49"/>
                  <a:pt x="165" y="49"/>
                </a:cubicBezTo>
                <a:cubicBezTo>
                  <a:pt x="165" y="68"/>
                  <a:pt x="165" y="68"/>
                  <a:pt x="165" y="68"/>
                </a:cubicBezTo>
                <a:cubicBezTo>
                  <a:pt x="161" y="123"/>
                  <a:pt x="161" y="123"/>
                  <a:pt x="161" y="123"/>
                </a:cubicBezTo>
                <a:cubicBezTo>
                  <a:pt x="158" y="126"/>
                  <a:pt x="156" y="132"/>
                  <a:pt x="156" y="139"/>
                </a:cubicBezTo>
                <a:cubicBezTo>
                  <a:pt x="156" y="145"/>
                  <a:pt x="158" y="158"/>
                  <a:pt x="160" y="167"/>
                </a:cubicBezTo>
                <a:cubicBezTo>
                  <a:pt x="151" y="167"/>
                  <a:pt x="151" y="167"/>
                  <a:pt x="151" y="167"/>
                </a:cubicBezTo>
                <a:cubicBezTo>
                  <a:pt x="151" y="326"/>
                  <a:pt x="151" y="326"/>
                  <a:pt x="151" y="326"/>
                </a:cubicBezTo>
                <a:cubicBezTo>
                  <a:pt x="139" y="326"/>
                  <a:pt x="139" y="326"/>
                  <a:pt x="139" y="326"/>
                </a:cubicBezTo>
                <a:cubicBezTo>
                  <a:pt x="139" y="248"/>
                  <a:pt x="139" y="248"/>
                  <a:pt x="139" y="248"/>
                </a:cubicBezTo>
                <a:cubicBezTo>
                  <a:pt x="135" y="248"/>
                  <a:pt x="135" y="248"/>
                  <a:pt x="135" y="248"/>
                </a:cubicBezTo>
                <a:cubicBezTo>
                  <a:pt x="135" y="224"/>
                  <a:pt x="135" y="224"/>
                  <a:pt x="135" y="224"/>
                </a:cubicBezTo>
                <a:cubicBezTo>
                  <a:pt x="100" y="224"/>
                  <a:pt x="100" y="224"/>
                  <a:pt x="100" y="224"/>
                </a:cubicBezTo>
                <a:cubicBezTo>
                  <a:pt x="100" y="306"/>
                  <a:pt x="100" y="306"/>
                  <a:pt x="100" y="306"/>
                </a:cubicBezTo>
                <a:cubicBezTo>
                  <a:pt x="95" y="306"/>
                  <a:pt x="95" y="306"/>
                  <a:pt x="95" y="306"/>
                </a:cubicBezTo>
                <a:cubicBezTo>
                  <a:pt x="95" y="318"/>
                  <a:pt x="95" y="318"/>
                  <a:pt x="95" y="318"/>
                </a:cubicBezTo>
                <a:cubicBezTo>
                  <a:pt x="94" y="318"/>
                  <a:pt x="94" y="318"/>
                  <a:pt x="94" y="318"/>
                </a:cubicBezTo>
                <a:cubicBezTo>
                  <a:pt x="94" y="267"/>
                  <a:pt x="94" y="267"/>
                  <a:pt x="94" y="267"/>
                </a:cubicBezTo>
                <a:cubicBezTo>
                  <a:pt x="90" y="267"/>
                  <a:pt x="90" y="267"/>
                  <a:pt x="90" y="267"/>
                </a:cubicBezTo>
                <a:cubicBezTo>
                  <a:pt x="90" y="141"/>
                  <a:pt x="90" y="141"/>
                  <a:pt x="90" y="141"/>
                </a:cubicBezTo>
                <a:cubicBezTo>
                  <a:pt x="95" y="130"/>
                  <a:pt x="98" y="125"/>
                  <a:pt x="98" y="110"/>
                </a:cubicBezTo>
                <a:cubicBezTo>
                  <a:pt x="98" y="90"/>
                  <a:pt x="93" y="82"/>
                  <a:pt x="86" y="71"/>
                </a:cubicBezTo>
                <a:cubicBezTo>
                  <a:pt x="88" y="67"/>
                  <a:pt x="89" y="64"/>
                  <a:pt x="89" y="62"/>
                </a:cubicBezTo>
                <a:cubicBezTo>
                  <a:pt x="89" y="57"/>
                  <a:pt x="84" y="52"/>
                  <a:pt x="77" y="50"/>
                </a:cubicBezTo>
                <a:cubicBezTo>
                  <a:pt x="69" y="13"/>
                  <a:pt x="69" y="13"/>
                  <a:pt x="69" y="13"/>
                </a:cubicBezTo>
                <a:cubicBezTo>
                  <a:pt x="69" y="0"/>
                  <a:pt x="69" y="0"/>
                  <a:pt x="69" y="0"/>
                </a:cubicBezTo>
                <a:cubicBezTo>
                  <a:pt x="67" y="0"/>
                  <a:pt x="67" y="0"/>
                  <a:pt x="67" y="0"/>
                </a:cubicBezTo>
                <a:cubicBezTo>
                  <a:pt x="67" y="13"/>
                  <a:pt x="67" y="13"/>
                  <a:pt x="67" y="13"/>
                </a:cubicBezTo>
                <a:cubicBezTo>
                  <a:pt x="59" y="50"/>
                  <a:pt x="59" y="50"/>
                  <a:pt x="59" y="50"/>
                </a:cubicBezTo>
                <a:cubicBezTo>
                  <a:pt x="53" y="52"/>
                  <a:pt x="48" y="57"/>
                  <a:pt x="48" y="62"/>
                </a:cubicBezTo>
                <a:cubicBezTo>
                  <a:pt x="48" y="63"/>
                  <a:pt x="48" y="66"/>
                  <a:pt x="49" y="68"/>
                </a:cubicBezTo>
                <a:cubicBezTo>
                  <a:pt x="41" y="80"/>
                  <a:pt x="36" y="89"/>
                  <a:pt x="36" y="110"/>
                </a:cubicBezTo>
                <a:cubicBezTo>
                  <a:pt x="36" y="124"/>
                  <a:pt x="38" y="127"/>
                  <a:pt x="42" y="137"/>
                </a:cubicBezTo>
                <a:cubicBezTo>
                  <a:pt x="42" y="259"/>
                  <a:pt x="42" y="259"/>
                  <a:pt x="42" y="259"/>
                </a:cubicBezTo>
                <a:cubicBezTo>
                  <a:pt x="30" y="259"/>
                  <a:pt x="30" y="259"/>
                  <a:pt x="30" y="259"/>
                </a:cubicBezTo>
                <a:cubicBezTo>
                  <a:pt x="30" y="267"/>
                  <a:pt x="30" y="267"/>
                  <a:pt x="30" y="267"/>
                </a:cubicBezTo>
                <a:cubicBezTo>
                  <a:pt x="26" y="267"/>
                  <a:pt x="26" y="267"/>
                  <a:pt x="26" y="267"/>
                </a:cubicBezTo>
                <a:cubicBezTo>
                  <a:pt x="26" y="288"/>
                  <a:pt x="26" y="288"/>
                  <a:pt x="26" y="288"/>
                </a:cubicBezTo>
                <a:cubicBezTo>
                  <a:pt x="11" y="288"/>
                  <a:pt x="11" y="288"/>
                  <a:pt x="11" y="288"/>
                </a:cubicBezTo>
                <a:cubicBezTo>
                  <a:pt x="11" y="330"/>
                  <a:pt x="11" y="330"/>
                  <a:pt x="11" y="330"/>
                </a:cubicBezTo>
                <a:cubicBezTo>
                  <a:pt x="0" y="370"/>
                  <a:pt x="0" y="370"/>
                  <a:pt x="0" y="370"/>
                </a:cubicBezTo>
                <a:cubicBezTo>
                  <a:pt x="0" y="391"/>
                  <a:pt x="0" y="391"/>
                  <a:pt x="0" y="391"/>
                </a:cubicBezTo>
                <a:cubicBezTo>
                  <a:pt x="505" y="391"/>
                  <a:pt x="505" y="391"/>
                  <a:pt x="505" y="391"/>
                </a:cubicBezTo>
                <a:cubicBezTo>
                  <a:pt x="601" y="391"/>
                  <a:pt x="601" y="391"/>
                  <a:pt x="601" y="391"/>
                </a:cubicBezTo>
                <a:cubicBezTo>
                  <a:pt x="601" y="391"/>
                  <a:pt x="601" y="391"/>
                  <a:pt x="601" y="391"/>
                </a:cubicBezTo>
                <a:cubicBezTo>
                  <a:pt x="1086" y="391"/>
                  <a:pt x="1086" y="391"/>
                  <a:pt x="1086" y="391"/>
                </a:cubicBezTo>
                <a:cubicBezTo>
                  <a:pt x="1086" y="391"/>
                  <a:pt x="1086" y="391"/>
                  <a:pt x="1086" y="391"/>
                </a:cubicBezTo>
                <a:cubicBezTo>
                  <a:pt x="1195" y="391"/>
                  <a:pt x="1195" y="391"/>
                  <a:pt x="1195" y="391"/>
                </a:cubicBezTo>
                <a:cubicBezTo>
                  <a:pt x="1369" y="391"/>
                  <a:pt x="1369" y="391"/>
                  <a:pt x="1369" y="391"/>
                </a:cubicBezTo>
                <a:cubicBezTo>
                  <a:pt x="1394" y="391"/>
                  <a:pt x="1394" y="391"/>
                  <a:pt x="1394" y="391"/>
                </a:cubicBezTo>
                <a:cubicBezTo>
                  <a:pt x="1394" y="391"/>
                  <a:pt x="1394" y="391"/>
                  <a:pt x="1394" y="391"/>
                </a:cubicBezTo>
                <a:cubicBezTo>
                  <a:pt x="1493" y="391"/>
                  <a:pt x="1493" y="391"/>
                  <a:pt x="1493" y="391"/>
                </a:cubicBezTo>
                <a:cubicBezTo>
                  <a:pt x="1493" y="391"/>
                  <a:pt x="1493" y="391"/>
                  <a:pt x="1493" y="391"/>
                </a:cubicBezTo>
                <a:cubicBezTo>
                  <a:pt x="1519" y="391"/>
                  <a:pt x="1519" y="391"/>
                  <a:pt x="1519" y="391"/>
                </a:cubicBezTo>
                <a:cubicBezTo>
                  <a:pt x="1602" y="391"/>
                  <a:pt x="1602" y="391"/>
                  <a:pt x="1602" y="391"/>
                </a:cubicBezTo>
                <a:cubicBezTo>
                  <a:pt x="1602" y="391"/>
                  <a:pt x="1602" y="391"/>
                  <a:pt x="1602" y="391"/>
                </a:cubicBezTo>
                <a:cubicBezTo>
                  <a:pt x="2262" y="391"/>
                  <a:pt x="2262" y="391"/>
                  <a:pt x="2262" y="391"/>
                </a:cubicBezTo>
                <a:cubicBezTo>
                  <a:pt x="2284" y="391"/>
                  <a:pt x="2284" y="391"/>
                  <a:pt x="2284" y="391"/>
                </a:cubicBezTo>
                <a:cubicBezTo>
                  <a:pt x="2284" y="391"/>
                  <a:pt x="2284" y="391"/>
                  <a:pt x="2284" y="391"/>
                </a:cubicBezTo>
                <a:cubicBezTo>
                  <a:pt x="2369" y="391"/>
                  <a:pt x="2369" y="391"/>
                  <a:pt x="2369" y="391"/>
                </a:cubicBezTo>
                <a:cubicBezTo>
                  <a:pt x="2369" y="388"/>
                  <a:pt x="2369" y="388"/>
                  <a:pt x="2369" y="388"/>
                </a:cubicBezTo>
                <a:lnTo>
                  <a:pt x="2354" y="388"/>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pic>
        <p:nvPicPr>
          <p:cNvPr id="34" name="080_党建_红旗颂2">
            <a:hlinkClick r:id="" action="ppaction://media"/>
            <a:extLst>
              <a:ext uri="{FF2B5EF4-FFF2-40B4-BE49-F238E27FC236}">
                <a16:creationId xmlns:a16="http://schemas.microsoft.com/office/drawing/2014/main" xmlns="" id="{310C98B4-5A6C-428B-82B7-B21CB6D821D4}"/>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839200" y="-745010"/>
            <a:ext cx="609600" cy="609600"/>
          </a:xfrm>
          <a:prstGeom prst="rect">
            <a:avLst/>
          </a:prstGeom>
        </p:spPr>
      </p:pic>
    </p:spTree>
    <p:extLst>
      <p:ext uri="{BB962C8B-B14F-4D97-AF65-F5344CB8AC3E}">
        <p14:creationId xmlns:p14="http://schemas.microsoft.com/office/powerpoint/2010/main" val="3455825986"/>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4"/>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40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nodeType="withEffect">
                                  <p:stCondLst>
                                    <p:cond delay="4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29"/>
                                        </p:tgtEl>
                                        <p:attrNameLst>
                                          <p:attrName>style.visibility</p:attrName>
                                        </p:attrNameLst>
                                      </p:cBhvr>
                                      <p:to>
                                        <p:strVal val="visible"/>
                                      </p:to>
                                    </p:set>
                                    <p:anim calcmode="lin" valueType="num">
                                      <p:cBhvr>
                                        <p:cTn id="47" dur="500" fill="hold"/>
                                        <p:tgtEl>
                                          <p:spTgt spid="29"/>
                                        </p:tgtEl>
                                        <p:attrNameLst>
                                          <p:attrName>ppt_w</p:attrName>
                                        </p:attrNameLst>
                                      </p:cBhvr>
                                      <p:tavLst>
                                        <p:tav tm="0">
                                          <p:val>
                                            <p:fltVal val="0"/>
                                          </p:val>
                                        </p:tav>
                                        <p:tav tm="100000">
                                          <p:val>
                                            <p:strVal val="#ppt_w"/>
                                          </p:val>
                                        </p:tav>
                                      </p:tavLst>
                                    </p:anim>
                                    <p:anim calcmode="lin" valueType="num">
                                      <p:cBhvr>
                                        <p:cTn id="48" dur="500" fill="hold"/>
                                        <p:tgtEl>
                                          <p:spTgt spid="29"/>
                                        </p:tgtEl>
                                        <p:attrNameLst>
                                          <p:attrName>ppt_h</p:attrName>
                                        </p:attrNameLst>
                                      </p:cBhvr>
                                      <p:tavLst>
                                        <p:tav tm="0">
                                          <p:val>
                                            <p:fltVal val="0"/>
                                          </p:val>
                                        </p:tav>
                                        <p:tav tm="100000">
                                          <p:val>
                                            <p:strVal val="#ppt_h"/>
                                          </p:val>
                                        </p:tav>
                                      </p:tavLst>
                                    </p:anim>
                                    <p:animEffect transition="in" filter="fade">
                                      <p:cBhvr>
                                        <p:cTn id="49" dur="500"/>
                                        <p:tgtEl>
                                          <p:spTgt spid="29"/>
                                        </p:tgtEl>
                                      </p:cBhvr>
                                    </p:animEffect>
                                  </p:childTnLst>
                                </p:cTn>
                              </p:par>
                              <p:par>
                                <p:cTn id="50" presetID="53" presetClass="entr" presetSubtype="16" fill="hold" nodeType="withEffect">
                                  <p:stCondLst>
                                    <p:cond delay="40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transition="in" filter="fade">
                                      <p:cBhvr>
                                        <p:cTn id="54" dur="500"/>
                                        <p:tgtEl>
                                          <p:spTgt spid="30"/>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33"/>
                                        </p:tgtEl>
                                        <p:attrNameLst>
                                          <p:attrName>style.visibility</p:attrName>
                                        </p:attrNameLst>
                                      </p:cBhvr>
                                      <p:to>
                                        <p:strVal val="visible"/>
                                      </p:to>
                                    </p:set>
                                    <p:anim calcmode="lin" valueType="num">
                                      <p:cBhvr>
                                        <p:cTn id="57" dur="500" fill="hold"/>
                                        <p:tgtEl>
                                          <p:spTgt spid="33"/>
                                        </p:tgtEl>
                                        <p:attrNameLst>
                                          <p:attrName>ppt_w</p:attrName>
                                        </p:attrNameLst>
                                      </p:cBhvr>
                                      <p:tavLst>
                                        <p:tav tm="0">
                                          <p:val>
                                            <p:fltVal val="0"/>
                                          </p:val>
                                        </p:tav>
                                        <p:tav tm="100000">
                                          <p:val>
                                            <p:strVal val="#ppt_w"/>
                                          </p:val>
                                        </p:tav>
                                      </p:tavLst>
                                    </p:anim>
                                    <p:anim calcmode="lin" valueType="num">
                                      <p:cBhvr>
                                        <p:cTn id="58" dur="500" fill="hold"/>
                                        <p:tgtEl>
                                          <p:spTgt spid="33"/>
                                        </p:tgtEl>
                                        <p:attrNameLst>
                                          <p:attrName>ppt_h</p:attrName>
                                        </p:attrNameLst>
                                      </p:cBhvr>
                                      <p:tavLst>
                                        <p:tav tm="0">
                                          <p:val>
                                            <p:fltVal val="0"/>
                                          </p:val>
                                        </p:tav>
                                        <p:tav tm="100000">
                                          <p:val>
                                            <p:strVal val="#ppt_h"/>
                                          </p:val>
                                        </p:tav>
                                      </p:tavLst>
                                    </p:anim>
                                    <p:animEffect transition="in" filter="fade">
                                      <p:cBhvr>
                                        <p:cTn id="59" dur="500"/>
                                        <p:tgtEl>
                                          <p:spTgt spid="33"/>
                                        </p:tgtEl>
                                      </p:cBhvr>
                                    </p:animEffect>
                                  </p:childTnLst>
                                </p:cTn>
                              </p:par>
                            </p:childTnLst>
                          </p:cTn>
                        </p:par>
                        <p:par>
                          <p:cTn id="60" fill="hold">
                            <p:stCondLst>
                              <p:cond delay="2400"/>
                            </p:stCondLst>
                            <p:childTnLst>
                              <p:par>
                                <p:cTn id="61" presetID="42" presetClass="entr" presetSubtype="0" fill="hold"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1000" fill="hold"/>
                                        <p:tgtEl>
                                          <p:spTgt spid="11"/>
                                        </p:tgtEl>
                                        <p:attrNameLst>
                                          <p:attrName>ppt_y</p:attrName>
                                        </p:attrNameLst>
                                      </p:cBhvr>
                                      <p:tavLst>
                                        <p:tav tm="0">
                                          <p:val>
                                            <p:strVal val="#ppt_y+.1"/>
                                          </p:val>
                                        </p:tav>
                                        <p:tav tm="100000">
                                          <p:val>
                                            <p:strVal val="#ppt_y"/>
                                          </p:val>
                                        </p:tav>
                                      </p:tavLst>
                                    </p:anim>
                                  </p:childTnLst>
                                </p:cTn>
                              </p:par>
                              <p:par>
                                <p:cTn id="66" presetID="42" presetClass="path" presetSubtype="0" accel="50000" decel="50000" fill="hold" nodeType="withEffect">
                                  <p:stCondLst>
                                    <p:cond delay="500"/>
                                  </p:stCondLst>
                                  <p:childTnLst>
                                    <p:animMotion origin="layout" path="M 3.88889E-6 -4.93827E-7 L 0.00329 0.14722 " pathEditMode="relative" rAng="0" ptsTypes="AA">
                                      <p:cBhvr>
                                        <p:cTn id="67" dur="1000" fill="hold"/>
                                        <p:tgtEl>
                                          <p:spTgt spid="11"/>
                                        </p:tgtEl>
                                        <p:attrNameLst>
                                          <p:attrName>ppt_x</p:attrName>
                                          <p:attrName>ppt_y</p:attrName>
                                        </p:attrNameLst>
                                      </p:cBhvr>
                                      <p:rCtr x="156" y="7346"/>
                                    </p:animMotion>
                                  </p:childTnLst>
                                </p:cTn>
                              </p:par>
                              <p:par>
                                <p:cTn id="68" presetID="1" presetClass="exit" presetSubtype="0" fill="hold" grpId="1" nodeType="withEffect">
                                  <p:stCondLst>
                                    <p:cond delay="500"/>
                                  </p:stCondLst>
                                  <p:childTnLst>
                                    <p:set>
                                      <p:cBhvr>
                                        <p:cTn id="69" dur="1" fill="hold">
                                          <p:stCondLst>
                                            <p:cond delay="0"/>
                                          </p:stCondLst>
                                        </p:cTn>
                                        <p:tgtEl>
                                          <p:spTgt spid="4"/>
                                        </p:tgtEl>
                                        <p:attrNameLst>
                                          <p:attrName>style.visibility</p:attrName>
                                        </p:attrNameLst>
                                      </p:cBhvr>
                                      <p:to>
                                        <p:strVal val="hidden"/>
                                      </p:to>
                                    </p:set>
                                  </p:childTnLst>
                                </p:cTn>
                              </p:par>
                            </p:childTnLst>
                          </p:cTn>
                        </p:par>
                        <p:par>
                          <p:cTn id="70" fill="hold">
                            <p:stCondLst>
                              <p:cond delay="3900"/>
                            </p:stCondLst>
                            <p:childTnLst>
                              <p:par>
                                <p:cTn id="71" presetID="10" presetClass="entr" presetSubtype="0" fill="hold" grpId="0" nodeType="afterEffect">
                                  <p:stCondLst>
                                    <p:cond delay="0"/>
                                  </p:stCondLst>
                                  <p:iterate type="lt">
                                    <p:tmPct val="15000"/>
                                  </p:iterate>
                                  <p:childTnLst>
                                    <p:set>
                                      <p:cBhvr>
                                        <p:cTn id="72" dur="1" fill="hold">
                                          <p:stCondLst>
                                            <p:cond delay="0"/>
                                          </p:stCondLst>
                                        </p:cTn>
                                        <p:tgtEl>
                                          <p:spTgt spid="23"/>
                                        </p:tgtEl>
                                        <p:attrNameLst>
                                          <p:attrName>style.visibility</p:attrName>
                                        </p:attrNameLst>
                                      </p:cBhvr>
                                      <p:to>
                                        <p:strVal val="visible"/>
                                      </p:to>
                                    </p:set>
                                    <p:animEffect transition="in" filter="fade">
                                      <p:cBhvr>
                                        <p:cTn id="7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74" repeatCount="indefinite" fill="hold" display="0">
                  <p:stCondLst>
                    <p:cond delay="indefinite"/>
                  </p:stCondLst>
                  <p:endCondLst>
                    <p:cond evt="onStopAudio" delay="0">
                      <p:tgtEl>
                        <p:sldTgt/>
                      </p:tgtEl>
                    </p:cond>
                  </p:endCondLst>
                </p:cTn>
                <p:tgtEl>
                  <p:spTgt spid="34"/>
                </p:tgtEl>
              </p:cMediaNode>
            </p:audio>
          </p:childTnLst>
        </p:cTn>
      </p:par>
    </p:tnLst>
    <p:bldLst>
      <p:bldP spid="12" grpId="0" animBg="1"/>
      <p:bldP spid="13" grpId="0" animBg="1"/>
      <p:bldP spid="29" grpId="0" animBg="1"/>
      <p:bldP spid="33" grpId="0" animBg="1"/>
      <p:bldP spid="4" grpId="0" animBg="1"/>
      <p:bldP spid="4" grpId="1" animBg="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timgsa.baidu.com/timg?image&amp;quality=80&amp;size=b9999_10000&amp;sec=1505230160&amp;di=99f6af8f5cef85748c4f3f678e1bf628&amp;imgtype=jpg&amp;er=1&amp;src=http%3A%2F%2Ffile25.mafengwo.net%2FM00%2F80%2F9E%2FwKgB4lMUrbuAVsjBABGMegr1oCM81.jpeg">
            <a:extLst>
              <a:ext uri="{FF2B5EF4-FFF2-40B4-BE49-F238E27FC236}">
                <a16:creationId xmlns:a16="http://schemas.microsoft.com/office/drawing/2014/main" xmlns="" id="{8B7AA107-FDED-4C75-BFEC-3348E6854E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88256"/>
            <a:ext cx="9144000" cy="2566988"/>
          </a:xfrm>
          <a:prstGeom prst="rect">
            <a:avLst/>
          </a:prstGeom>
          <a:noFill/>
          <a:extLst>
            <a:ext uri="{909E8E84-426E-40DD-AFC4-6F175D3DCCD1}">
              <a14:hiddenFill xmlns:a14="http://schemas.microsoft.com/office/drawing/2010/main">
                <a:solidFill>
                  <a:srgbClr val="FFFFFF"/>
                </a:solidFill>
              </a14:hiddenFill>
            </a:ext>
          </a:extLst>
        </p:spPr>
      </p:pic>
      <p:sp>
        <p:nvSpPr>
          <p:cNvPr id="60" name="矩形 59"/>
          <p:cNvSpPr/>
          <p:nvPr/>
        </p:nvSpPr>
        <p:spPr>
          <a:xfrm>
            <a:off x="7002270" y="1653648"/>
            <a:ext cx="5173535" cy="2077492"/>
          </a:xfrm>
          <a:prstGeom prst="rect">
            <a:avLst/>
          </a:prstGeom>
        </p:spPr>
        <p:txBody>
          <a:bodyPr wrap="square">
            <a:spAutoFit/>
          </a:bodyPr>
          <a:lstStyle/>
          <a:p>
            <a:pPr>
              <a:lnSpc>
                <a:spcPct val="150000"/>
              </a:lnSpc>
            </a:pPr>
            <a:r>
              <a:rPr lang="zh-CN" altLang="en-US" sz="2100" b="1" dirty="0">
                <a:solidFill>
                  <a:srgbClr val="0070C0"/>
                </a:solidFill>
                <a:latin typeface="微软雅黑" panose="020B0503020204020204" pitchFamily="34" charset="-122"/>
                <a:ea typeface="微软雅黑" panose="020B0503020204020204" pitchFamily="34" charset="-122"/>
              </a:rPr>
              <a:t>山西吕梁</a:t>
            </a:r>
            <a:endParaRPr lang="en-US" altLang="zh-CN" sz="2100" b="1" dirty="0">
              <a:solidFill>
                <a:srgbClr val="0070C0"/>
              </a:solidFill>
              <a:latin typeface="微软雅黑" panose="020B0503020204020204" pitchFamily="34" charset="-122"/>
              <a:ea typeface="微软雅黑" panose="020B0503020204020204" pitchFamily="34" charset="-122"/>
            </a:endParaRPr>
          </a:p>
          <a:p>
            <a:pPr>
              <a:lnSpc>
                <a:spcPct val="130000"/>
              </a:lnSpc>
            </a:pPr>
            <a:r>
              <a:rPr lang="zh-CN" altLang="en-US" sz="1500" b="1" dirty="0">
                <a:solidFill>
                  <a:schemeClr val="bg1"/>
                </a:solidFill>
                <a:latin typeface="微软雅黑" panose="020B0503020204020204" pitchFamily="34" charset="-122"/>
                <a:ea typeface="微软雅黑" panose="020B0503020204020204" pitchFamily="34" charset="-122"/>
              </a:rPr>
              <a:t>这里</a:t>
            </a:r>
            <a:endParaRPr lang="en-US" altLang="zh-CN" sz="1500" b="1"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500" b="1" dirty="0">
                <a:solidFill>
                  <a:schemeClr val="bg1"/>
                </a:solidFill>
                <a:latin typeface="微软雅黑" panose="020B0503020204020204" pitchFamily="34" charset="-122"/>
                <a:ea typeface="微软雅黑" panose="020B0503020204020204" pitchFamily="34" charset="-122"/>
              </a:rPr>
              <a:t>山大沟深</a:t>
            </a:r>
            <a:endParaRPr lang="en-US" altLang="zh-CN" sz="1500" b="1"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500" b="1" dirty="0">
                <a:solidFill>
                  <a:schemeClr val="bg1"/>
                </a:solidFill>
                <a:latin typeface="微软雅黑" panose="020B0503020204020204" pitchFamily="34" charset="-122"/>
                <a:ea typeface="微软雅黑" panose="020B0503020204020204" pitchFamily="34" charset="-122"/>
              </a:rPr>
              <a:t>十年九旱</a:t>
            </a:r>
            <a:endParaRPr lang="en-US" altLang="zh-CN" sz="1500" b="1"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500" b="1" dirty="0">
                <a:solidFill>
                  <a:schemeClr val="bg1"/>
                </a:solidFill>
                <a:latin typeface="微软雅黑" panose="020B0503020204020204" pitchFamily="34" charset="-122"/>
                <a:ea typeface="微软雅黑" panose="020B0503020204020204" pitchFamily="34" charset="-122"/>
              </a:rPr>
              <a:t>是中国</a:t>
            </a:r>
            <a:endParaRPr lang="en-US" altLang="zh-CN" sz="1500" b="1"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500" b="1" dirty="0">
                <a:solidFill>
                  <a:schemeClr val="bg1"/>
                </a:solidFill>
                <a:latin typeface="微软雅黑" panose="020B0503020204020204" pitchFamily="34" charset="-122"/>
                <a:ea typeface="微软雅黑" panose="020B0503020204020204" pitchFamily="34" charset="-122"/>
              </a:rPr>
              <a:t>最贫瘠的土地之一</a:t>
            </a:r>
          </a:p>
        </p:txBody>
      </p:sp>
    </p:spTree>
    <p:extLst>
      <p:ext uri="{BB962C8B-B14F-4D97-AF65-F5344CB8AC3E}">
        <p14:creationId xmlns:p14="http://schemas.microsoft.com/office/powerpoint/2010/main" val="1494636680"/>
      </p:ext>
    </p:extLst>
  </p:cSld>
  <p:clrMapOvr>
    <a:masterClrMapping/>
  </p:clrMapOvr>
  <mc:AlternateContent xmlns:mc="http://schemas.openxmlformats.org/markup-compatibility/2006" xmlns:p14="http://schemas.microsoft.com/office/powerpoint/2010/main">
    <mc:Choice Requires="p14">
      <p:transition spd="slow" p14:dur="800" advClick="0" advTm="0">
        <p14:flythrough dir="ou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up)">
                                      <p:cBhvr>
                                        <p:cTn id="7"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矩形 85"/>
          <p:cNvSpPr/>
          <p:nvPr/>
        </p:nvSpPr>
        <p:spPr>
          <a:xfrm>
            <a:off x="3815916" y="1607917"/>
            <a:ext cx="4482498" cy="2273699"/>
          </a:xfrm>
          <a:prstGeom prst="rect">
            <a:avLst/>
          </a:prstGeom>
        </p:spPr>
        <p:txBody>
          <a:bodyPr wrap="square">
            <a:spAutoFit/>
          </a:bodyPr>
          <a:lstStyle/>
          <a:p>
            <a:pPr algn="ctr">
              <a:lnSpc>
                <a:spcPct val="150000"/>
              </a:lnSpc>
            </a:pPr>
            <a:r>
              <a:rPr lang="en-US" altLang="zh-CN" sz="1350" dirty="0">
                <a:solidFill>
                  <a:prstClr val="black"/>
                </a:solidFill>
                <a:latin typeface="微软雅黑" panose="020B0503020204020204" pitchFamily="34" charset="-122"/>
                <a:ea typeface="微软雅黑" panose="020B0503020204020204" pitchFamily="34" charset="-122"/>
              </a:rPr>
              <a:t>2017</a:t>
            </a:r>
            <a:r>
              <a:rPr lang="zh-CN" altLang="en-US" sz="1350" dirty="0">
                <a:solidFill>
                  <a:prstClr val="black"/>
                </a:solidFill>
                <a:latin typeface="微软雅黑" panose="020B0503020204020204" pitchFamily="34" charset="-122"/>
                <a:ea typeface="微软雅黑" panose="020B0503020204020204" pitchFamily="34" charset="-122"/>
              </a:rPr>
              <a:t>年</a:t>
            </a:r>
            <a:r>
              <a:rPr lang="en-US" altLang="zh-CN" sz="1350" dirty="0">
                <a:solidFill>
                  <a:prstClr val="black"/>
                </a:solidFill>
                <a:latin typeface="微软雅黑" panose="020B0503020204020204" pitchFamily="34" charset="-122"/>
                <a:ea typeface="微软雅黑" panose="020B0503020204020204" pitchFamily="34" charset="-122"/>
              </a:rPr>
              <a:t>6</a:t>
            </a:r>
            <a:r>
              <a:rPr lang="zh-CN" altLang="en-US" sz="1350" dirty="0">
                <a:solidFill>
                  <a:prstClr val="black"/>
                </a:solidFill>
                <a:latin typeface="微软雅黑" panose="020B0503020204020204" pitchFamily="34" charset="-122"/>
                <a:ea typeface="微软雅黑" panose="020B0503020204020204" pitchFamily="34" charset="-122"/>
              </a:rPr>
              <a:t>月</a:t>
            </a:r>
            <a:r>
              <a:rPr lang="en-US" altLang="zh-CN" sz="1350" dirty="0">
                <a:solidFill>
                  <a:prstClr val="black"/>
                </a:solidFill>
                <a:latin typeface="微软雅黑" panose="020B0503020204020204" pitchFamily="34" charset="-122"/>
                <a:ea typeface="微软雅黑" panose="020B0503020204020204" pitchFamily="34" charset="-122"/>
              </a:rPr>
              <a:t>21</a:t>
            </a:r>
            <a:r>
              <a:rPr lang="zh-CN" altLang="en-US" sz="1350" dirty="0">
                <a:solidFill>
                  <a:prstClr val="black"/>
                </a:solidFill>
                <a:latin typeface="微软雅黑" panose="020B0503020204020204" pitchFamily="34" charset="-122"/>
                <a:ea typeface="微软雅黑" panose="020B0503020204020204" pitchFamily="34" charset="-122"/>
              </a:rPr>
              <a:t>日，习近平总书记风尘仆仆来到这里，</a:t>
            </a:r>
            <a:endParaRPr lang="en-US" altLang="zh-CN" sz="1350" dirty="0">
              <a:solidFill>
                <a:prstClr val="black"/>
              </a:solidFill>
              <a:latin typeface="微软雅黑" panose="020B0503020204020204" pitchFamily="34" charset="-122"/>
              <a:ea typeface="微软雅黑" panose="020B0503020204020204" pitchFamily="34" charset="-122"/>
            </a:endParaRPr>
          </a:p>
          <a:p>
            <a:pPr algn="ctr">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“如约”走遍了全中国</a:t>
            </a:r>
            <a:r>
              <a:rPr lang="en-US" altLang="zh-CN" sz="1350" dirty="0">
                <a:solidFill>
                  <a:prstClr val="black"/>
                </a:solidFill>
                <a:latin typeface="微软雅黑" panose="020B0503020204020204" pitchFamily="34" charset="-122"/>
                <a:ea typeface="微软雅黑" panose="020B0503020204020204" pitchFamily="34" charset="-122"/>
              </a:rPr>
              <a:t>14</a:t>
            </a:r>
            <a:r>
              <a:rPr lang="zh-CN" altLang="en-US" sz="1350" dirty="0">
                <a:solidFill>
                  <a:prstClr val="black"/>
                </a:solidFill>
                <a:latin typeface="微软雅黑" panose="020B0503020204020204" pitchFamily="34" charset="-122"/>
                <a:ea typeface="微软雅黑" panose="020B0503020204020204" pitchFamily="34" charset="-122"/>
              </a:rPr>
              <a:t>个集中连片特困地区。</a:t>
            </a:r>
            <a:endParaRPr lang="en-US" altLang="zh-CN" sz="1350" dirty="0">
              <a:solidFill>
                <a:prstClr val="black"/>
              </a:solidFill>
              <a:latin typeface="微软雅黑" panose="020B0503020204020204" pitchFamily="34" charset="-122"/>
              <a:ea typeface="微软雅黑" panose="020B0503020204020204" pitchFamily="34" charset="-122"/>
            </a:endParaRPr>
          </a:p>
          <a:p>
            <a:pPr algn="ctr">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在这里，</a:t>
            </a:r>
            <a:endParaRPr lang="en-US" altLang="zh-CN" sz="1350" dirty="0">
              <a:solidFill>
                <a:prstClr val="black"/>
              </a:solidFill>
              <a:latin typeface="微软雅黑" panose="020B0503020204020204" pitchFamily="34" charset="-122"/>
              <a:ea typeface="微软雅黑" panose="020B0503020204020204" pitchFamily="34" charset="-122"/>
            </a:endParaRPr>
          </a:p>
          <a:p>
            <a:pPr algn="ctr">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他发出坚强有力的动员令</a:t>
            </a:r>
            <a:endParaRPr lang="en-US" altLang="zh-CN" sz="1350" dirty="0">
              <a:solidFill>
                <a:prstClr val="black"/>
              </a:solidFill>
              <a:latin typeface="微软雅黑" panose="020B0503020204020204" pitchFamily="34" charset="-122"/>
              <a:ea typeface="微软雅黑" panose="020B0503020204020204" pitchFamily="34" charset="-122"/>
            </a:endParaRPr>
          </a:p>
          <a:p>
            <a:pPr algn="ctr">
              <a:lnSpc>
                <a:spcPct val="150000"/>
              </a:lnSpc>
            </a:pPr>
            <a:r>
              <a:rPr lang="en-US" altLang="zh-CN" sz="1350" dirty="0">
                <a:solidFill>
                  <a:prstClr val="black"/>
                </a:solidFill>
                <a:latin typeface="微软雅黑" panose="020B0503020204020204" pitchFamily="34" charset="-122"/>
                <a:ea typeface="微软雅黑" panose="020B0503020204020204" pitchFamily="34" charset="-122"/>
              </a:rPr>
              <a:t>——</a:t>
            </a:r>
          </a:p>
          <a:p>
            <a:pPr algn="ctr">
              <a:lnSpc>
                <a:spcPct val="150000"/>
              </a:lnSpc>
            </a:pPr>
            <a:r>
              <a:rPr lang="en-US" altLang="zh-CN" sz="1350" b="1" dirty="0">
                <a:solidFill>
                  <a:srgbClr val="DB0C10"/>
                </a:solidFill>
                <a:latin typeface="微软雅黑" panose="020B0503020204020204" pitchFamily="34" charset="-122"/>
                <a:ea typeface="微软雅黑" panose="020B0503020204020204" pitchFamily="34" charset="-122"/>
              </a:rPr>
              <a:t>“</a:t>
            </a:r>
            <a:r>
              <a:rPr lang="zh-CN" altLang="en-US" sz="1350" b="1" dirty="0">
                <a:solidFill>
                  <a:srgbClr val="DB0C10"/>
                </a:solidFill>
                <a:latin typeface="微软雅黑" panose="020B0503020204020204" pitchFamily="34" charset="-122"/>
                <a:ea typeface="微软雅黑" panose="020B0503020204020204" pitchFamily="34" charset="-122"/>
              </a:rPr>
              <a:t>攻克深度贫困堡垒，是打赢脱贫攻坚战必须完成的任务，全党同志务必共同努力。”</a:t>
            </a:r>
          </a:p>
        </p:txBody>
      </p:sp>
      <p:sp>
        <p:nvSpPr>
          <p:cNvPr id="88" name="矩形 87"/>
          <p:cNvSpPr/>
          <p:nvPr/>
        </p:nvSpPr>
        <p:spPr>
          <a:xfrm>
            <a:off x="1493658" y="1040701"/>
            <a:ext cx="6968448" cy="369332"/>
          </a:xfrm>
          <a:prstGeom prst="rect">
            <a:avLst/>
          </a:prstGeom>
        </p:spPr>
        <p:txBody>
          <a:bodyPr wrap="square">
            <a:spAutoFit/>
          </a:bodyPr>
          <a:lstStyle/>
          <a:p>
            <a:pPr algn="ctr"/>
            <a:r>
              <a:rPr lang="zh-CN" altLang="en-US" b="1" dirty="0">
                <a:solidFill>
                  <a:srgbClr val="E61116"/>
                </a:solidFill>
                <a:latin typeface="微软雅黑" panose="020B0503020204020204" pitchFamily="34" charset="-122"/>
                <a:ea typeface="微软雅黑" panose="020B0503020204020204" pitchFamily="34" charset="-122"/>
              </a:rPr>
              <a:t>山西吕梁，这里山大沟深，十年九旱，是中国最贫瘠的土地之一。</a:t>
            </a:r>
          </a:p>
        </p:txBody>
      </p:sp>
      <p:pic>
        <p:nvPicPr>
          <p:cNvPr id="2050" name="Picture 2" descr="https://timgsa.baidu.com/timg?image&amp;quality=80&amp;size=b9999_10000&amp;sec=1504635184485&amp;di=bdb3f391769ae846e8cba18063110a5c&amp;imgtype=0&amp;src=http%3A%2F%2Fwww.fansimg.com%2Falbum%2Fuploads2010%2F04%2Fuserid169115time20100417125941.jpg">
            <a:extLst>
              <a:ext uri="{FF2B5EF4-FFF2-40B4-BE49-F238E27FC236}">
                <a16:creationId xmlns:a16="http://schemas.microsoft.com/office/drawing/2014/main" xmlns="" id="{21F598FB-A3BF-49E0-ABD3-24339901ACA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1550" y="1653648"/>
            <a:ext cx="3078342" cy="231080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6228185"/>
      </p:ext>
    </p:extLst>
  </p:cSld>
  <p:clrMapOvr>
    <a:masterClrMapping/>
  </p:clrMapOvr>
  <mc:AlternateContent xmlns:mc="http://schemas.openxmlformats.org/markup-compatibility/2006" xmlns:p14="http://schemas.microsoft.com/office/powerpoint/2010/main">
    <mc:Choice Requires="p14">
      <p:transition spd="slow" p14:dur="800" advClick="0" advTm="0">
        <p14:flythrough dir="ou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5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750"/>
                                        <p:tgtEl>
                                          <p:spTgt spid="88"/>
                                        </p:tgtEl>
                                      </p:cBhvr>
                                    </p:animEffect>
                                    <p:anim calcmode="lin" valueType="num">
                                      <p:cBhvr>
                                        <p:cTn id="8" dur="750" fill="hold"/>
                                        <p:tgtEl>
                                          <p:spTgt spid="88"/>
                                        </p:tgtEl>
                                        <p:attrNameLst>
                                          <p:attrName>ppt_x</p:attrName>
                                        </p:attrNameLst>
                                      </p:cBhvr>
                                      <p:tavLst>
                                        <p:tav tm="0">
                                          <p:val>
                                            <p:strVal val="#ppt_x"/>
                                          </p:val>
                                        </p:tav>
                                        <p:tav tm="100000">
                                          <p:val>
                                            <p:strVal val="#ppt_x"/>
                                          </p:val>
                                        </p:tav>
                                      </p:tavLst>
                                    </p:anim>
                                    <p:anim calcmode="lin" valueType="num">
                                      <p:cBhvr>
                                        <p:cTn id="9" dur="750" fill="hold"/>
                                        <p:tgtEl>
                                          <p:spTgt spid="8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050"/>
                                        </p:tgtEl>
                                        <p:attrNameLst>
                                          <p:attrName>style.visibility</p:attrName>
                                        </p:attrNameLst>
                                      </p:cBhvr>
                                      <p:to>
                                        <p:strVal val="visible"/>
                                      </p:to>
                                    </p:set>
                                    <p:anim calcmode="lin" valueType="num">
                                      <p:cBhvr>
                                        <p:cTn id="13" dur="500" fill="hold"/>
                                        <p:tgtEl>
                                          <p:spTgt spid="2050"/>
                                        </p:tgtEl>
                                        <p:attrNameLst>
                                          <p:attrName>ppt_w</p:attrName>
                                        </p:attrNameLst>
                                      </p:cBhvr>
                                      <p:tavLst>
                                        <p:tav tm="0">
                                          <p:val>
                                            <p:fltVal val="0"/>
                                          </p:val>
                                        </p:tav>
                                        <p:tav tm="100000">
                                          <p:val>
                                            <p:strVal val="#ppt_w"/>
                                          </p:val>
                                        </p:tav>
                                      </p:tavLst>
                                    </p:anim>
                                    <p:anim calcmode="lin" valueType="num">
                                      <p:cBhvr>
                                        <p:cTn id="14" dur="500" fill="hold"/>
                                        <p:tgtEl>
                                          <p:spTgt spid="2050"/>
                                        </p:tgtEl>
                                        <p:attrNameLst>
                                          <p:attrName>ppt_h</p:attrName>
                                        </p:attrNameLst>
                                      </p:cBhvr>
                                      <p:tavLst>
                                        <p:tav tm="0">
                                          <p:val>
                                            <p:fltVal val="0"/>
                                          </p:val>
                                        </p:tav>
                                        <p:tav tm="100000">
                                          <p:val>
                                            <p:strVal val="#ppt_h"/>
                                          </p:val>
                                        </p:tav>
                                      </p:tavLst>
                                    </p:anim>
                                    <p:animEffect transition="in" filter="fade">
                                      <p:cBhvr>
                                        <p:cTn id="15" dur="500"/>
                                        <p:tgtEl>
                                          <p:spTgt spid="2050"/>
                                        </p:tgtEl>
                                      </p:cBhvr>
                                    </p:animEffect>
                                  </p:childTnLst>
                                </p:cTn>
                              </p:par>
                            </p:childTnLst>
                          </p:cTn>
                        </p:par>
                        <p:par>
                          <p:cTn id="16" fill="hold">
                            <p:stCondLst>
                              <p:cond delay="1500"/>
                            </p:stCondLst>
                            <p:childTnLst>
                              <p:par>
                                <p:cTn id="17" presetID="42" presetClass="entr" presetSubtype="0" fill="hold" grpId="0" nodeType="afterEffect">
                                  <p:stCondLst>
                                    <p:cond delay="250"/>
                                  </p:stCondLst>
                                  <p:childTnLst>
                                    <p:set>
                                      <p:cBhvr>
                                        <p:cTn id="18" dur="1" fill="hold">
                                          <p:stCondLst>
                                            <p:cond delay="0"/>
                                          </p:stCondLst>
                                        </p:cTn>
                                        <p:tgtEl>
                                          <p:spTgt spid="86"/>
                                        </p:tgtEl>
                                        <p:attrNameLst>
                                          <p:attrName>style.visibility</p:attrName>
                                        </p:attrNameLst>
                                      </p:cBhvr>
                                      <p:to>
                                        <p:strVal val="visible"/>
                                      </p:to>
                                    </p:set>
                                    <p:animEffect transition="in" filter="fade">
                                      <p:cBhvr>
                                        <p:cTn id="19" dur="750"/>
                                        <p:tgtEl>
                                          <p:spTgt spid="86"/>
                                        </p:tgtEl>
                                      </p:cBhvr>
                                    </p:animEffect>
                                    <p:anim calcmode="lin" valueType="num">
                                      <p:cBhvr>
                                        <p:cTn id="20" dur="750" fill="hold"/>
                                        <p:tgtEl>
                                          <p:spTgt spid="86"/>
                                        </p:tgtEl>
                                        <p:attrNameLst>
                                          <p:attrName>ppt_x</p:attrName>
                                        </p:attrNameLst>
                                      </p:cBhvr>
                                      <p:tavLst>
                                        <p:tav tm="0">
                                          <p:val>
                                            <p:strVal val="#ppt_x"/>
                                          </p:val>
                                        </p:tav>
                                        <p:tav tm="100000">
                                          <p:val>
                                            <p:strVal val="#ppt_x"/>
                                          </p:val>
                                        </p:tav>
                                      </p:tavLst>
                                    </p:anim>
                                    <p:anim calcmode="lin" valueType="num">
                                      <p:cBhvr>
                                        <p:cTn id="21" dur="75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970701" y="1926121"/>
            <a:ext cx="5597784" cy="2273699"/>
          </a:xfrm>
          <a:prstGeom prst="rect">
            <a:avLst/>
          </a:prstGeom>
        </p:spPr>
        <p:txBody>
          <a:bodyPr wrap="square">
            <a:spAutoFit/>
          </a:bodyPr>
          <a:lstStyle/>
          <a:p>
            <a:pPr>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中国脱贫目标相当于</a:t>
            </a:r>
            <a:r>
              <a:rPr lang="en-US" altLang="zh-CN" sz="1350" dirty="0">
                <a:solidFill>
                  <a:prstClr val="black"/>
                </a:solidFill>
                <a:latin typeface="微软雅黑" panose="020B0503020204020204" pitchFamily="34" charset="-122"/>
                <a:ea typeface="微软雅黑" panose="020B0503020204020204" pitchFamily="34" charset="-122"/>
              </a:rPr>
              <a:t>4</a:t>
            </a:r>
            <a:r>
              <a:rPr lang="zh-CN" altLang="en-US" sz="1350" dirty="0">
                <a:solidFill>
                  <a:prstClr val="black"/>
                </a:solidFill>
                <a:latin typeface="微软雅黑" panose="020B0503020204020204" pitchFamily="34" charset="-122"/>
                <a:ea typeface="微软雅黑" panose="020B0503020204020204" pitchFamily="34" charset="-122"/>
              </a:rPr>
              <a:t>年内要实现阿根廷全国人口的农村贫民脱贫，平均每天</a:t>
            </a:r>
            <a:r>
              <a:rPr lang="en-US" altLang="zh-CN" sz="1350" dirty="0">
                <a:solidFill>
                  <a:prstClr val="black"/>
                </a:solidFill>
                <a:latin typeface="微软雅黑" panose="020B0503020204020204" pitchFamily="34" charset="-122"/>
                <a:ea typeface="微软雅黑" panose="020B0503020204020204" pitchFamily="34" charset="-122"/>
              </a:rPr>
              <a:t>3</a:t>
            </a:r>
            <a:r>
              <a:rPr lang="zh-CN" altLang="en-US" sz="1350" dirty="0">
                <a:solidFill>
                  <a:prstClr val="black"/>
                </a:solidFill>
                <a:latin typeface="微软雅黑" panose="020B0503020204020204" pitchFamily="34" charset="-122"/>
                <a:ea typeface="微软雅黑" panose="020B0503020204020204" pitchFamily="34" charset="-122"/>
              </a:rPr>
              <a:t>万人！</a:t>
            </a:r>
          </a:p>
          <a:p>
            <a:pPr>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“中国最贫困人口的脱贫规模举世瞩目，速度之快绝无仅有！”联合国开发计划署前署长海伦</a:t>
            </a:r>
            <a:r>
              <a:rPr lang="en-US" altLang="zh-CN" sz="1350" dirty="0">
                <a:solidFill>
                  <a:prstClr val="black"/>
                </a:solidFill>
                <a:latin typeface="微软雅黑" panose="020B0503020204020204" pitchFamily="34" charset="-122"/>
                <a:ea typeface="微软雅黑" panose="020B0503020204020204" pitchFamily="34" charset="-122"/>
              </a:rPr>
              <a:t>·</a:t>
            </a:r>
            <a:r>
              <a:rPr lang="zh-CN" altLang="en-US" sz="1350" dirty="0">
                <a:solidFill>
                  <a:prstClr val="black"/>
                </a:solidFill>
                <a:latin typeface="微软雅黑" panose="020B0503020204020204" pitchFamily="34" charset="-122"/>
                <a:ea typeface="微软雅黑" panose="020B0503020204020204" pitchFamily="34" charset="-122"/>
              </a:rPr>
              <a:t>克拉克说。</a:t>
            </a:r>
          </a:p>
          <a:p>
            <a:pPr>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“知其事而不度其时则败。”党中央作出重要战略机遇期这一重大判断以来，特别是国际金融危机发生以来，世情国情不断变化，我国发展重要战略机遇期的内涵也相应变化。</a:t>
            </a:r>
          </a:p>
        </p:txBody>
      </p:sp>
      <p:sp>
        <p:nvSpPr>
          <p:cNvPr id="10" name="矩形 9"/>
          <p:cNvSpPr/>
          <p:nvPr/>
        </p:nvSpPr>
        <p:spPr>
          <a:xfrm>
            <a:off x="1368029" y="1261731"/>
            <a:ext cx="6407944" cy="369332"/>
          </a:xfrm>
          <a:prstGeom prst="rect">
            <a:avLst/>
          </a:prstGeom>
        </p:spPr>
        <p:txBody>
          <a:bodyPr wrap="square">
            <a:spAutoFit/>
          </a:bodyPr>
          <a:lstStyle/>
          <a:p>
            <a:pPr algn="ctr"/>
            <a:r>
              <a:rPr lang="zh-CN" altLang="en-US" b="1" dirty="0">
                <a:solidFill>
                  <a:srgbClr val="E61116"/>
                </a:solidFill>
                <a:latin typeface="微软雅黑" panose="020B0503020204020204" pitchFamily="34" charset="-122"/>
                <a:ea typeface="微软雅黑" panose="020B0503020204020204" pitchFamily="34" charset="-122"/>
              </a:rPr>
              <a:t>中国最贫困人口的脱贫规模举世瞩目，速度之快绝无仅有！</a:t>
            </a:r>
          </a:p>
        </p:txBody>
      </p:sp>
      <p:cxnSp>
        <p:nvCxnSpPr>
          <p:cNvPr id="11" name="直接连接符 10"/>
          <p:cNvCxnSpPr/>
          <p:nvPr/>
        </p:nvCxnSpPr>
        <p:spPr>
          <a:xfrm>
            <a:off x="1678354" y="1729424"/>
            <a:ext cx="5787293" cy="0"/>
          </a:xfrm>
          <a:prstGeom prst="line">
            <a:avLst/>
          </a:prstGeom>
          <a:ln>
            <a:gradFill flip="none" rotWithShape="1">
              <a:gsLst>
                <a:gs pos="0">
                  <a:schemeClr val="bg2">
                    <a:alpha val="0"/>
                  </a:schemeClr>
                </a:gs>
                <a:gs pos="100000">
                  <a:schemeClr val="bg1">
                    <a:alpha val="0"/>
                  </a:schemeClr>
                </a:gs>
                <a:gs pos="53000">
                  <a:srgbClr val="E61116"/>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73" name="任意多边形 72"/>
          <p:cNvSpPr/>
          <p:nvPr/>
        </p:nvSpPr>
        <p:spPr>
          <a:xfrm>
            <a:off x="890602" y="2098354"/>
            <a:ext cx="2080100" cy="2380838"/>
          </a:xfrm>
          <a:custGeom>
            <a:avLst/>
            <a:gdLst>
              <a:gd name="connsiteX0" fmla="*/ 239843 w 3028013"/>
              <a:gd name="connsiteY0" fmla="*/ 914400 h 2908092"/>
              <a:gd name="connsiteX1" fmla="*/ 209862 w 3028013"/>
              <a:gd name="connsiteY1" fmla="*/ 1034322 h 2908092"/>
              <a:gd name="connsiteX2" fmla="*/ 164892 w 3028013"/>
              <a:gd name="connsiteY2" fmla="*/ 1079292 h 2908092"/>
              <a:gd name="connsiteX3" fmla="*/ 149902 w 3028013"/>
              <a:gd name="connsiteY3" fmla="*/ 1124263 h 2908092"/>
              <a:gd name="connsiteX4" fmla="*/ 164892 w 3028013"/>
              <a:gd name="connsiteY4" fmla="*/ 1214204 h 2908092"/>
              <a:gd name="connsiteX5" fmla="*/ 209862 w 3028013"/>
              <a:gd name="connsiteY5" fmla="*/ 1364105 h 2908092"/>
              <a:gd name="connsiteX6" fmla="*/ 239843 w 3028013"/>
              <a:gd name="connsiteY6" fmla="*/ 1394086 h 2908092"/>
              <a:gd name="connsiteX7" fmla="*/ 269823 w 3028013"/>
              <a:gd name="connsiteY7" fmla="*/ 1484027 h 2908092"/>
              <a:gd name="connsiteX8" fmla="*/ 314794 w 3028013"/>
              <a:gd name="connsiteY8" fmla="*/ 1528997 h 2908092"/>
              <a:gd name="connsiteX9" fmla="*/ 389744 w 3028013"/>
              <a:gd name="connsiteY9" fmla="*/ 1588958 h 2908092"/>
              <a:gd name="connsiteX10" fmla="*/ 374754 w 3028013"/>
              <a:gd name="connsiteY10" fmla="*/ 1663909 h 2908092"/>
              <a:gd name="connsiteX11" fmla="*/ 344774 w 3028013"/>
              <a:gd name="connsiteY11" fmla="*/ 1753850 h 2908092"/>
              <a:gd name="connsiteX12" fmla="*/ 299803 w 3028013"/>
              <a:gd name="connsiteY12" fmla="*/ 2143594 h 2908092"/>
              <a:gd name="connsiteX13" fmla="*/ 269823 w 3028013"/>
              <a:gd name="connsiteY13" fmla="*/ 2188564 h 2908092"/>
              <a:gd name="connsiteX14" fmla="*/ 254833 w 3028013"/>
              <a:gd name="connsiteY14" fmla="*/ 2233535 h 2908092"/>
              <a:gd name="connsiteX15" fmla="*/ 239843 w 3028013"/>
              <a:gd name="connsiteY15" fmla="*/ 2383437 h 2908092"/>
              <a:gd name="connsiteX16" fmla="*/ 284813 w 3028013"/>
              <a:gd name="connsiteY16" fmla="*/ 2413417 h 2908092"/>
              <a:gd name="connsiteX17" fmla="*/ 374754 w 3028013"/>
              <a:gd name="connsiteY17" fmla="*/ 2443397 h 2908092"/>
              <a:gd name="connsiteX18" fmla="*/ 449705 w 3028013"/>
              <a:gd name="connsiteY18" fmla="*/ 2488368 h 2908092"/>
              <a:gd name="connsiteX19" fmla="*/ 539646 w 3028013"/>
              <a:gd name="connsiteY19" fmla="*/ 2533338 h 2908092"/>
              <a:gd name="connsiteX20" fmla="*/ 584617 w 3028013"/>
              <a:gd name="connsiteY20" fmla="*/ 2623279 h 2908092"/>
              <a:gd name="connsiteX21" fmla="*/ 629587 w 3028013"/>
              <a:gd name="connsiteY21" fmla="*/ 2653259 h 2908092"/>
              <a:gd name="connsiteX22" fmla="*/ 689548 w 3028013"/>
              <a:gd name="connsiteY22" fmla="*/ 2713220 h 2908092"/>
              <a:gd name="connsiteX23" fmla="*/ 824459 w 3028013"/>
              <a:gd name="connsiteY23" fmla="*/ 2803161 h 2908092"/>
              <a:gd name="connsiteX24" fmla="*/ 914400 w 3028013"/>
              <a:gd name="connsiteY24" fmla="*/ 2863122 h 2908092"/>
              <a:gd name="connsiteX25" fmla="*/ 959371 w 3028013"/>
              <a:gd name="connsiteY25" fmla="*/ 2893102 h 2908092"/>
              <a:gd name="connsiteX26" fmla="*/ 1019331 w 3028013"/>
              <a:gd name="connsiteY26" fmla="*/ 2908092 h 2908092"/>
              <a:gd name="connsiteX27" fmla="*/ 1199213 w 3028013"/>
              <a:gd name="connsiteY27" fmla="*/ 2893102 h 2908092"/>
              <a:gd name="connsiteX28" fmla="*/ 1244184 w 3028013"/>
              <a:gd name="connsiteY28" fmla="*/ 2878112 h 2908092"/>
              <a:gd name="connsiteX29" fmla="*/ 1349115 w 3028013"/>
              <a:gd name="connsiteY29" fmla="*/ 2863122 h 2908092"/>
              <a:gd name="connsiteX30" fmla="*/ 1439056 w 3028013"/>
              <a:gd name="connsiteY30" fmla="*/ 2848132 h 2908092"/>
              <a:gd name="connsiteX31" fmla="*/ 1828800 w 3028013"/>
              <a:gd name="connsiteY31" fmla="*/ 2833141 h 2908092"/>
              <a:gd name="connsiteX32" fmla="*/ 2023672 w 3028013"/>
              <a:gd name="connsiteY32" fmla="*/ 2818151 h 2908092"/>
              <a:gd name="connsiteX33" fmla="*/ 2218544 w 3028013"/>
              <a:gd name="connsiteY33" fmla="*/ 2773181 h 2908092"/>
              <a:gd name="connsiteX34" fmla="*/ 2248525 w 3028013"/>
              <a:gd name="connsiteY34" fmla="*/ 2743200 h 2908092"/>
              <a:gd name="connsiteX35" fmla="*/ 2353456 w 3028013"/>
              <a:gd name="connsiteY35" fmla="*/ 2653259 h 2908092"/>
              <a:gd name="connsiteX36" fmla="*/ 2413417 w 3028013"/>
              <a:gd name="connsiteY36" fmla="*/ 2563318 h 2908092"/>
              <a:gd name="connsiteX37" fmla="*/ 2428407 w 3028013"/>
              <a:gd name="connsiteY37" fmla="*/ 2518348 h 2908092"/>
              <a:gd name="connsiteX38" fmla="*/ 2488367 w 3028013"/>
              <a:gd name="connsiteY38" fmla="*/ 2428407 h 2908092"/>
              <a:gd name="connsiteX39" fmla="*/ 2533338 w 3028013"/>
              <a:gd name="connsiteY39" fmla="*/ 2353456 h 2908092"/>
              <a:gd name="connsiteX40" fmla="*/ 2593299 w 3028013"/>
              <a:gd name="connsiteY40" fmla="*/ 2233535 h 2908092"/>
              <a:gd name="connsiteX41" fmla="*/ 2638269 w 3028013"/>
              <a:gd name="connsiteY41" fmla="*/ 2203555 h 2908092"/>
              <a:gd name="connsiteX42" fmla="*/ 2668249 w 3028013"/>
              <a:gd name="connsiteY42" fmla="*/ 2158584 h 2908092"/>
              <a:gd name="connsiteX43" fmla="*/ 2728210 w 3028013"/>
              <a:gd name="connsiteY43" fmla="*/ 2083633 h 2908092"/>
              <a:gd name="connsiteX44" fmla="*/ 2743200 w 3028013"/>
              <a:gd name="connsiteY44" fmla="*/ 2038663 h 2908092"/>
              <a:gd name="connsiteX45" fmla="*/ 2803161 w 3028013"/>
              <a:gd name="connsiteY45" fmla="*/ 1978702 h 2908092"/>
              <a:gd name="connsiteX46" fmla="*/ 2833141 w 3028013"/>
              <a:gd name="connsiteY46" fmla="*/ 1933732 h 2908092"/>
              <a:gd name="connsiteX47" fmla="*/ 2893102 w 3028013"/>
              <a:gd name="connsiteY47" fmla="*/ 1873771 h 2908092"/>
              <a:gd name="connsiteX48" fmla="*/ 2983043 w 3028013"/>
              <a:gd name="connsiteY48" fmla="*/ 1753850 h 2908092"/>
              <a:gd name="connsiteX49" fmla="*/ 3028013 w 3028013"/>
              <a:gd name="connsiteY49" fmla="*/ 1573968 h 2908092"/>
              <a:gd name="connsiteX50" fmla="*/ 3013023 w 3028013"/>
              <a:gd name="connsiteY50" fmla="*/ 1274164 h 2908092"/>
              <a:gd name="connsiteX51" fmla="*/ 2968053 w 3028013"/>
              <a:gd name="connsiteY51" fmla="*/ 1259174 h 2908092"/>
              <a:gd name="connsiteX52" fmla="*/ 2833141 w 3028013"/>
              <a:gd name="connsiteY52" fmla="*/ 1214204 h 2908092"/>
              <a:gd name="connsiteX53" fmla="*/ 2803161 w 3028013"/>
              <a:gd name="connsiteY53" fmla="*/ 1169233 h 2908092"/>
              <a:gd name="connsiteX54" fmla="*/ 2743200 w 3028013"/>
              <a:gd name="connsiteY54" fmla="*/ 1094282 h 2908092"/>
              <a:gd name="connsiteX55" fmla="*/ 2713220 w 3028013"/>
              <a:gd name="connsiteY55" fmla="*/ 1004341 h 2908092"/>
              <a:gd name="connsiteX56" fmla="*/ 2638269 w 3028013"/>
              <a:gd name="connsiteY56" fmla="*/ 779489 h 2908092"/>
              <a:gd name="connsiteX57" fmla="*/ 2578308 w 3028013"/>
              <a:gd name="connsiteY57" fmla="*/ 599607 h 2908092"/>
              <a:gd name="connsiteX58" fmla="*/ 2563318 w 3028013"/>
              <a:gd name="connsiteY58" fmla="*/ 554637 h 2908092"/>
              <a:gd name="connsiteX59" fmla="*/ 2503358 w 3028013"/>
              <a:gd name="connsiteY59" fmla="*/ 479686 h 2908092"/>
              <a:gd name="connsiteX60" fmla="*/ 2428407 w 3028013"/>
              <a:gd name="connsiteY60" fmla="*/ 404735 h 2908092"/>
              <a:gd name="connsiteX61" fmla="*/ 2398426 w 3028013"/>
              <a:gd name="connsiteY61" fmla="*/ 374755 h 2908092"/>
              <a:gd name="connsiteX62" fmla="*/ 2368446 w 3028013"/>
              <a:gd name="connsiteY62" fmla="*/ 329784 h 2908092"/>
              <a:gd name="connsiteX63" fmla="*/ 2323476 w 3028013"/>
              <a:gd name="connsiteY63" fmla="*/ 299804 h 2908092"/>
              <a:gd name="connsiteX64" fmla="*/ 2248525 w 3028013"/>
              <a:gd name="connsiteY64" fmla="*/ 224853 h 2908092"/>
              <a:gd name="connsiteX65" fmla="*/ 2218544 w 3028013"/>
              <a:gd name="connsiteY65" fmla="*/ 194873 h 2908092"/>
              <a:gd name="connsiteX66" fmla="*/ 2188564 w 3028013"/>
              <a:gd name="connsiteY66" fmla="*/ 164892 h 2908092"/>
              <a:gd name="connsiteX67" fmla="*/ 2143594 w 3028013"/>
              <a:gd name="connsiteY67" fmla="*/ 149902 h 2908092"/>
              <a:gd name="connsiteX68" fmla="*/ 2053653 w 3028013"/>
              <a:gd name="connsiteY68" fmla="*/ 104932 h 2908092"/>
              <a:gd name="connsiteX69" fmla="*/ 2023672 w 3028013"/>
              <a:gd name="connsiteY69" fmla="*/ 74951 h 2908092"/>
              <a:gd name="connsiteX70" fmla="*/ 1918741 w 3028013"/>
              <a:gd name="connsiteY70" fmla="*/ 44971 h 2908092"/>
              <a:gd name="connsiteX71" fmla="*/ 1663908 w 3028013"/>
              <a:gd name="connsiteY71" fmla="*/ 14991 h 2908092"/>
              <a:gd name="connsiteX72" fmla="*/ 1528997 w 3028013"/>
              <a:gd name="connsiteY72" fmla="*/ 0 h 2908092"/>
              <a:gd name="connsiteX73" fmla="*/ 1094282 w 3028013"/>
              <a:gd name="connsiteY73" fmla="*/ 14991 h 2908092"/>
              <a:gd name="connsiteX74" fmla="*/ 1004341 w 3028013"/>
              <a:gd name="connsiteY74" fmla="*/ 44971 h 2908092"/>
              <a:gd name="connsiteX75" fmla="*/ 914400 w 3028013"/>
              <a:gd name="connsiteY75" fmla="*/ 59961 h 2908092"/>
              <a:gd name="connsiteX76" fmla="*/ 809469 w 3028013"/>
              <a:gd name="connsiteY76" fmla="*/ 89941 h 2908092"/>
              <a:gd name="connsiteX77" fmla="*/ 764499 w 3028013"/>
              <a:gd name="connsiteY77" fmla="*/ 104932 h 2908092"/>
              <a:gd name="connsiteX78" fmla="*/ 689548 w 3028013"/>
              <a:gd name="connsiteY78" fmla="*/ 149902 h 2908092"/>
              <a:gd name="connsiteX79" fmla="*/ 659567 w 3028013"/>
              <a:gd name="connsiteY79" fmla="*/ 179882 h 2908092"/>
              <a:gd name="connsiteX80" fmla="*/ 194872 w 3028013"/>
              <a:gd name="connsiteY80" fmla="*/ 179882 h 2908092"/>
              <a:gd name="connsiteX81" fmla="*/ 149902 w 3028013"/>
              <a:gd name="connsiteY81" fmla="*/ 194873 h 2908092"/>
              <a:gd name="connsiteX82" fmla="*/ 104931 w 3028013"/>
              <a:gd name="connsiteY82" fmla="*/ 284814 h 2908092"/>
              <a:gd name="connsiteX83" fmla="*/ 29980 w 3028013"/>
              <a:gd name="connsiteY83" fmla="*/ 374755 h 2908092"/>
              <a:gd name="connsiteX84" fmla="*/ 14990 w 3028013"/>
              <a:gd name="connsiteY84" fmla="*/ 434715 h 2908092"/>
              <a:gd name="connsiteX85" fmla="*/ 0 w 3028013"/>
              <a:gd name="connsiteY85" fmla="*/ 479686 h 2908092"/>
              <a:gd name="connsiteX86" fmla="*/ 44971 w 3028013"/>
              <a:gd name="connsiteY86" fmla="*/ 734518 h 2908092"/>
              <a:gd name="connsiteX87" fmla="*/ 74951 w 3028013"/>
              <a:gd name="connsiteY87" fmla="*/ 764499 h 2908092"/>
              <a:gd name="connsiteX88" fmla="*/ 104931 w 3028013"/>
              <a:gd name="connsiteY88" fmla="*/ 854440 h 2908092"/>
              <a:gd name="connsiteX89" fmla="*/ 119921 w 3028013"/>
              <a:gd name="connsiteY89" fmla="*/ 899410 h 2908092"/>
              <a:gd name="connsiteX90" fmla="*/ 149902 w 3028013"/>
              <a:gd name="connsiteY90" fmla="*/ 1004341 h 2908092"/>
              <a:gd name="connsiteX91" fmla="*/ 179882 w 3028013"/>
              <a:gd name="connsiteY91" fmla="*/ 1034322 h 2908092"/>
              <a:gd name="connsiteX92" fmla="*/ 224853 w 3028013"/>
              <a:gd name="connsiteY92" fmla="*/ 1064302 h 2908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028013" h="2908092">
                <a:moveTo>
                  <a:pt x="239843" y="914400"/>
                </a:moveTo>
                <a:cubicBezTo>
                  <a:pt x="237680" y="925216"/>
                  <a:pt x="223033" y="1014565"/>
                  <a:pt x="209862" y="1034322"/>
                </a:cubicBezTo>
                <a:cubicBezTo>
                  <a:pt x="198103" y="1051961"/>
                  <a:pt x="179882" y="1064302"/>
                  <a:pt x="164892" y="1079292"/>
                </a:cubicBezTo>
                <a:cubicBezTo>
                  <a:pt x="159895" y="1094282"/>
                  <a:pt x="149902" y="1108462"/>
                  <a:pt x="149902" y="1124263"/>
                </a:cubicBezTo>
                <a:cubicBezTo>
                  <a:pt x="149902" y="1154657"/>
                  <a:pt x="158931" y="1184400"/>
                  <a:pt x="164892" y="1214204"/>
                </a:cubicBezTo>
                <a:cubicBezTo>
                  <a:pt x="169987" y="1239679"/>
                  <a:pt x="200303" y="1354546"/>
                  <a:pt x="209862" y="1364105"/>
                </a:cubicBezTo>
                <a:lnTo>
                  <a:pt x="239843" y="1394086"/>
                </a:lnTo>
                <a:cubicBezTo>
                  <a:pt x="249836" y="1424066"/>
                  <a:pt x="247477" y="1461681"/>
                  <a:pt x="269823" y="1484027"/>
                </a:cubicBezTo>
                <a:cubicBezTo>
                  <a:pt x="284813" y="1499017"/>
                  <a:pt x="298508" y="1515426"/>
                  <a:pt x="314794" y="1528997"/>
                </a:cubicBezTo>
                <a:cubicBezTo>
                  <a:pt x="428235" y="1623530"/>
                  <a:pt x="302536" y="1501747"/>
                  <a:pt x="389744" y="1588958"/>
                </a:cubicBezTo>
                <a:cubicBezTo>
                  <a:pt x="384747" y="1613942"/>
                  <a:pt x="381458" y="1639328"/>
                  <a:pt x="374754" y="1663909"/>
                </a:cubicBezTo>
                <a:cubicBezTo>
                  <a:pt x="366439" y="1694398"/>
                  <a:pt x="344774" y="1753850"/>
                  <a:pt x="344774" y="1753850"/>
                </a:cubicBezTo>
                <a:cubicBezTo>
                  <a:pt x="344025" y="1768832"/>
                  <a:pt x="356430" y="2058654"/>
                  <a:pt x="299803" y="2143594"/>
                </a:cubicBezTo>
                <a:lnTo>
                  <a:pt x="269823" y="2188564"/>
                </a:lnTo>
                <a:cubicBezTo>
                  <a:pt x="264826" y="2203554"/>
                  <a:pt x="261899" y="2219402"/>
                  <a:pt x="254833" y="2233535"/>
                </a:cubicBezTo>
                <a:cubicBezTo>
                  <a:pt x="221082" y="2301039"/>
                  <a:pt x="191264" y="2274134"/>
                  <a:pt x="239843" y="2383437"/>
                </a:cubicBezTo>
                <a:cubicBezTo>
                  <a:pt x="247160" y="2399900"/>
                  <a:pt x="268350" y="2406100"/>
                  <a:pt x="284813" y="2413417"/>
                </a:cubicBezTo>
                <a:cubicBezTo>
                  <a:pt x="313691" y="2426252"/>
                  <a:pt x="374754" y="2443397"/>
                  <a:pt x="374754" y="2443397"/>
                </a:cubicBezTo>
                <a:cubicBezTo>
                  <a:pt x="433313" y="2501954"/>
                  <a:pt x="371869" y="2449449"/>
                  <a:pt x="449705" y="2488368"/>
                </a:cubicBezTo>
                <a:cubicBezTo>
                  <a:pt x="565932" y="2546482"/>
                  <a:pt x="426620" y="2495663"/>
                  <a:pt x="539646" y="2533338"/>
                </a:cubicBezTo>
                <a:cubicBezTo>
                  <a:pt x="551838" y="2569916"/>
                  <a:pt x="555556" y="2594219"/>
                  <a:pt x="584617" y="2623279"/>
                </a:cubicBezTo>
                <a:cubicBezTo>
                  <a:pt x="597356" y="2636018"/>
                  <a:pt x="615908" y="2641535"/>
                  <a:pt x="629587" y="2653259"/>
                </a:cubicBezTo>
                <a:cubicBezTo>
                  <a:pt x="651048" y="2671654"/>
                  <a:pt x="666029" y="2697541"/>
                  <a:pt x="689548" y="2713220"/>
                </a:cubicBezTo>
                <a:lnTo>
                  <a:pt x="824459" y="2803161"/>
                </a:lnTo>
                <a:lnTo>
                  <a:pt x="914400" y="2863122"/>
                </a:lnTo>
                <a:cubicBezTo>
                  <a:pt x="929390" y="2873116"/>
                  <a:pt x="941893" y="2888732"/>
                  <a:pt x="959371" y="2893102"/>
                </a:cubicBezTo>
                <a:lnTo>
                  <a:pt x="1019331" y="2908092"/>
                </a:lnTo>
                <a:cubicBezTo>
                  <a:pt x="1079292" y="2903095"/>
                  <a:pt x="1139572" y="2901054"/>
                  <a:pt x="1199213" y="2893102"/>
                </a:cubicBezTo>
                <a:cubicBezTo>
                  <a:pt x="1214876" y="2891014"/>
                  <a:pt x="1228690" y="2881211"/>
                  <a:pt x="1244184" y="2878112"/>
                </a:cubicBezTo>
                <a:cubicBezTo>
                  <a:pt x="1278830" y="2871183"/>
                  <a:pt x="1314194" y="2868494"/>
                  <a:pt x="1349115" y="2863122"/>
                </a:cubicBezTo>
                <a:cubicBezTo>
                  <a:pt x="1379155" y="2858500"/>
                  <a:pt x="1408721" y="2850028"/>
                  <a:pt x="1439056" y="2848132"/>
                </a:cubicBezTo>
                <a:cubicBezTo>
                  <a:pt x="1568814" y="2840022"/>
                  <a:pt x="1698960" y="2839800"/>
                  <a:pt x="1828800" y="2833141"/>
                </a:cubicBezTo>
                <a:cubicBezTo>
                  <a:pt x="1893864" y="2829804"/>
                  <a:pt x="1958715" y="2823148"/>
                  <a:pt x="2023672" y="2818151"/>
                </a:cubicBezTo>
                <a:cubicBezTo>
                  <a:pt x="2189068" y="2785072"/>
                  <a:pt x="2125232" y="2804285"/>
                  <a:pt x="2218544" y="2773181"/>
                </a:cubicBezTo>
                <a:cubicBezTo>
                  <a:pt x="2228538" y="2763187"/>
                  <a:pt x="2237489" y="2752029"/>
                  <a:pt x="2248525" y="2743200"/>
                </a:cubicBezTo>
                <a:cubicBezTo>
                  <a:pt x="2296962" y="2704450"/>
                  <a:pt x="2312216" y="2715119"/>
                  <a:pt x="2353456" y="2653259"/>
                </a:cubicBezTo>
                <a:lnTo>
                  <a:pt x="2413417" y="2563318"/>
                </a:lnTo>
                <a:cubicBezTo>
                  <a:pt x="2418414" y="2548328"/>
                  <a:pt x="2420733" y="2532160"/>
                  <a:pt x="2428407" y="2518348"/>
                </a:cubicBezTo>
                <a:cubicBezTo>
                  <a:pt x="2445905" y="2486851"/>
                  <a:pt x="2476972" y="2462589"/>
                  <a:pt x="2488367" y="2428407"/>
                </a:cubicBezTo>
                <a:cubicBezTo>
                  <a:pt x="2507827" y="2370029"/>
                  <a:pt x="2492185" y="2394610"/>
                  <a:pt x="2533338" y="2353456"/>
                </a:cubicBezTo>
                <a:cubicBezTo>
                  <a:pt x="2557152" y="2282014"/>
                  <a:pt x="2545728" y="2271591"/>
                  <a:pt x="2593299" y="2233535"/>
                </a:cubicBezTo>
                <a:cubicBezTo>
                  <a:pt x="2607367" y="2222281"/>
                  <a:pt x="2623279" y="2213548"/>
                  <a:pt x="2638269" y="2203555"/>
                </a:cubicBezTo>
                <a:cubicBezTo>
                  <a:pt x="2648262" y="2188565"/>
                  <a:pt x="2656994" y="2172652"/>
                  <a:pt x="2668249" y="2158584"/>
                </a:cubicBezTo>
                <a:cubicBezTo>
                  <a:pt x="2705433" y="2112104"/>
                  <a:pt x="2697448" y="2145158"/>
                  <a:pt x="2728210" y="2083633"/>
                </a:cubicBezTo>
                <a:cubicBezTo>
                  <a:pt x="2735276" y="2069500"/>
                  <a:pt x="2734016" y="2051521"/>
                  <a:pt x="2743200" y="2038663"/>
                </a:cubicBezTo>
                <a:cubicBezTo>
                  <a:pt x="2759629" y="2015662"/>
                  <a:pt x="2787482" y="2002221"/>
                  <a:pt x="2803161" y="1978702"/>
                </a:cubicBezTo>
                <a:cubicBezTo>
                  <a:pt x="2813154" y="1963712"/>
                  <a:pt x="2821417" y="1947411"/>
                  <a:pt x="2833141" y="1933732"/>
                </a:cubicBezTo>
                <a:cubicBezTo>
                  <a:pt x="2851536" y="1912271"/>
                  <a:pt x="2877423" y="1897290"/>
                  <a:pt x="2893102" y="1873771"/>
                </a:cubicBezTo>
                <a:cubicBezTo>
                  <a:pt x="2960901" y="1772071"/>
                  <a:pt x="2927583" y="1809308"/>
                  <a:pt x="2983043" y="1753850"/>
                </a:cubicBezTo>
                <a:cubicBezTo>
                  <a:pt x="3022634" y="1635075"/>
                  <a:pt x="3007828" y="1695081"/>
                  <a:pt x="3028013" y="1573968"/>
                </a:cubicBezTo>
                <a:cubicBezTo>
                  <a:pt x="3023016" y="1474033"/>
                  <a:pt x="3031745" y="1372456"/>
                  <a:pt x="3013023" y="1274164"/>
                </a:cubicBezTo>
                <a:cubicBezTo>
                  <a:pt x="3010067" y="1258642"/>
                  <a:pt x="2981602" y="1267303"/>
                  <a:pt x="2968053" y="1259174"/>
                </a:cubicBezTo>
                <a:cubicBezTo>
                  <a:pt x="2864996" y="1197341"/>
                  <a:pt x="3072292" y="1248368"/>
                  <a:pt x="2833141" y="1214204"/>
                </a:cubicBezTo>
                <a:cubicBezTo>
                  <a:pt x="2823148" y="1199214"/>
                  <a:pt x="2814416" y="1183301"/>
                  <a:pt x="2803161" y="1169233"/>
                </a:cubicBezTo>
                <a:cubicBezTo>
                  <a:pt x="2772010" y="1130294"/>
                  <a:pt x="2766272" y="1146194"/>
                  <a:pt x="2743200" y="1094282"/>
                </a:cubicBezTo>
                <a:cubicBezTo>
                  <a:pt x="2730365" y="1065404"/>
                  <a:pt x="2723213" y="1034321"/>
                  <a:pt x="2713220" y="1004341"/>
                </a:cubicBezTo>
                <a:lnTo>
                  <a:pt x="2638269" y="779489"/>
                </a:lnTo>
                <a:lnTo>
                  <a:pt x="2578308" y="599607"/>
                </a:lnTo>
                <a:cubicBezTo>
                  <a:pt x="2573311" y="584617"/>
                  <a:pt x="2574491" y="565810"/>
                  <a:pt x="2563318" y="554637"/>
                </a:cubicBezTo>
                <a:cubicBezTo>
                  <a:pt x="2446409" y="437724"/>
                  <a:pt x="2635750" y="630991"/>
                  <a:pt x="2503358" y="479686"/>
                </a:cubicBezTo>
                <a:cubicBezTo>
                  <a:pt x="2480092" y="453096"/>
                  <a:pt x="2453391" y="429719"/>
                  <a:pt x="2428407" y="404735"/>
                </a:cubicBezTo>
                <a:cubicBezTo>
                  <a:pt x="2418413" y="394742"/>
                  <a:pt x="2406265" y="386514"/>
                  <a:pt x="2398426" y="374755"/>
                </a:cubicBezTo>
                <a:cubicBezTo>
                  <a:pt x="2388433" y="359765"/>
                  <a:pt x="2381185" y="342523"/>
                  <a:pt x="2368446" y="329784"/>
                </a:cubicBezTo>
                <a:cubicBezTo>
                  <a:pt x="2355707" y="317045"/>
                  <a:pt x="2337034" y="311667"/>
                  <a:pt x="2323476" y="299804"/>
                </a:cubicBezTo>
                <a:cubicBezTo>
                  <a:pt x="2296886" y="276538"/>
                  <a:pt x="2273509" y="249837"/>
                  <a:pt x="2248525" y="224853"/>
                </a:cubicBezTo>
                <a:lnTo>
                  <a:pt x="2218544" y="194873"/>
                </a:lnTo>
                <a:cubicBezTo>
                  <a:pt x="2208550" y="184879"/>
                  <a:pt x="2201972" y="169361"/>
                  <a:pt x="2188564" y="164892"/>
                </a:cubicBezTo>
                <a:cubicBezTo>
                  <a:pt x="2173574" y="159895"/>
                  <a:pt x="2157727" y="156968"/>
                  <a:pt x="2143594" y="149902"/>
                </a:cubicBezTo>
                <a:cubicBezTo>
                  <a:pt x="2027359" y="91785"/>
                  <a:pt x="2166686" y="142610"/>
                  <a:pt x="2053653" y="104932"/>
                </a:cubicBezTo>
                <a:cubicBezTo>
                  <a:pt x="2043659" y="94938"/>
                  <a:pt x="2035791" y="82223"/>
                  <a:pt x="2023672" y="74951"/>
                </a:cubicBezTo>
                <a:cubicBezTo>
                  <a:pt x="2008943" y="66113"/>
                  <a:pt x="1929118" y="47277"/>
                  <a:pt x="1918741" y="44971"/>
                </a:cubicBezTo>
                <a:cubicBezTo>
                  <a:pt x="1800080" y="18602"/>
                  <a:pt x="1833072" y="31102"/>
                  <a:pt x="1663908" y="14991"/>
                </a:cubicBezTo>
                <a:cubicBezTo>
                  <a:pt x="1618865" y="10701"/>
                  <a:pt x="1573967" y="4997"/>
                  <a:pt x="1528997" y="0"/>
                </a:cubicBezTo>
                <a:cubicBezTo>
                  <a:pt x="1384092" y="4997"/>
                  <a:pt x="1238743" y="2608"/>
                  <a:pt x="1094282" y="14991"/>
                </a:cubicBezTo>
                <a:cubicBezTo>
                  <a:pt x="1062795" y="17690"/>
                  <a:pt x="1035513" y="39776"/>
                  <a:pt x="1004341" y="44971"/>
                </a:cubicBezTo>
                <a:lnTo>
                  <a:pt x="914400" y="59961"/>
                </a:lnTo>
                <a:cubicBezTo>
                  <a:pt x="806558" y="95908"/>
                  <a:pt x="941252" y="52288"/>
                  <a:pt x="809469" y="89941"/>
                </a:cubicBezTo>
                <a:cubicBezTo>
                  <a:pt x="794276" y="94282"/>
                  <a:pt x="779489" y="99935"/>
                  <a:pt x="764499" y="104932"/>
                </a:cubicBezTo>
                <a:cubicBezTo>
                  <a:pt x="688533" y="180895"/>
                  <a:pt x="786845" y="91524"/>
                  <a:pt x="689548" y="149902"/>
                </a:cubicBezTo>
                <a:cubicBezTo>
                  <a:pt x="677429" y="157173"/>
                  <a:pt x="669561" y="169889"/>
                  <a:pt x="659567" y="179882"/>
                </a:cubicBezTo>
                <a:cubicBezTo>
                  <a:pt x="444245" y="170910"/>
                  <a:pt x="365711" y="145713"/>
                  <a:pt x="194872" y="179882"/>
                </a:cubicBezTo>
                <a:cubicBezTo>
                  <a:pt x="179378" y="182981"/>
                  <a:pt x="164892" y="189876"/>
                  <a:pt x="149902" y="194873"/>
                </a:cubicBezTo>
                <a:cubicBezTo>
                  <a:pt x="63987" y="323741"/>
                  <a:pt x="166988" y="160699"/>
                  <a:pt x="104931" y="284814"/>
                </a:cubicBezTo>
                <a:cubicBezTo>
                  <a:pt x="84062" y="326553"/>
                  <a:pt x="63132" y="341603"/>
                  <a:pt x="29980" y="374755"/>
                </a:cubicBezTo>
                <a:cubicBezTo>
                  <a:pt x="24983" y="394742"/>
                  <a:pt x="20650" y="414906"/>
                  <a:pt x="14990" y="434715"/>
                </a:cubicBezTo>
                <a:cubicBezTo>
                  <a:pt x="10649" y="449908"/>
                  <a:pt x="0" y="463885"/>
                  <a:pt x="0" y="479686"/>
                </a:cubicBezTo>
                <a:cubicBezTo>
                  <a:pt x="0" y="492527"/>
                  <a:pt x="7759" y="697304"/>
                  <a:pt x="44971" y="734518"/>
                </a:cubicBezTo>
                <a:lnTo>
                  <a:pt x="74951" y="764499"/>
                </a:lnTo>
                <a:lnTo>
                  <a:pt x="104931" y="854440"/>
                </a:lnTo>
                <a:cubicBezTo>
                  <a:pt x="109928" y="869430"/>
                  <a:pt x="116089" y="884081"/>
                  <a:pt x="119921" y="899410"/>
                </a:cubicBezTo>
                <a:cubicBezTo>
                  <a:pt x="122721" y="910608"/>
                  <a:pt x="140687" y="988982"/>
                  <a:pt x="149902" y="1004341"/>
                </a:cubicBezTo>
                <a:cubicBezTo>
                  <a:pt x="157173" y="1016460"/>
                  <a:pt x="168846" y="1025493"/>
                  <a:pt x="179882" y="1034322"/>
                </a:cubicBezTo>
                <a:cubicBezTo>
                  <a:pt x="193950" y="1045577"/>
                  <a:pt x="224853" y="1064302"/>
                  <a:pt x="224853" y="1064302"/>
                </a:cubicBezTo>
              </a:path>
            </a:pathLst>
          </a:custGeom>
          <a:solidFill>
            <a:schemeClr val="bg1">
              <a:lumMod val="65000"/>
              <a:alpha val="5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4" name="任意多边形 73"/>
          <p:cNvSpPr/>
          <p:nvPr/>
        </p:nvSpPr>
        <p:spPr>
          <a:xfrm>
            <a:off x="1106854" y="2256908"/>
            <a:ext cx="1647596" cy="2063731"/>
          </a:xfrm>
          <a:custGeom>
            <a:avLst/>
            <a:gdLst>
              <a:gd name="connsiteX0" fmla="*/ 89941 w 1439056"/>
              <a:gd name="connsiteY0" fmla="*/ 119921 h 1753849"/>
              <a:gd name="connsiteX1" fmla="*/ 119921 w 1439056"/>
              <a:gd name="connsiteY1" fmla="*/ 44970 h 1753849"/>
              <a:gd name="connsiteX2" fmla="*/ 164892 w 1439056"/>
              <a:gd name="connsiteY2" fmla="*/ 29980 h 1753849"/>
              <a:gd name="connsiteX3" fmla="*/ 209862 w 1439056"/>
              <a:gd name="connsiteY3" fmla="*/ 0 h 1753849"/>
              <a:gd name="connsiteX4" fmla="*/ 689547 w 1439056"/>
              <a:gd name="connsiteY4" fmla="*/ 14990 h 1753849"/>
              <a:gd name="connsiteX5" fmla="*/ 809469 w 1439056"/>
              <a:gd name="connsiteY5" fmla="*/ 44970 h 1753849"/>
              <a:gd name="connsiteX6" fmla="*/ 854439 w 1439056"/>
              <a:gd name="connsiteY6" fmla="*/ 59961 h 1753849"/>
              <a:gd name="connsiteX7" fmla="*/ 899410 w 1439056"/>
              <a:gd name="connsiteY7" fmla="*/ 89941 h 1753849"/>
              <a:gd name="connsiteX8" fmla="*/ 989351 w 1439056"/>
              <a:gd name="connsiteY8" fmla="*/ 119921 h 1753849"/>
              <a:gd name="connsiteX9" fmla="*/ 1079292 w 1439056"/>
              <a:gd name="connsiteY9" fmla="*/ 179882 h 1753849"/>
              <a:gd name="connsiteX10" fmla="*/ 1124262 w 1439056"/>
              <a:gd name="connsiteY10" fmla="*/ 209862 h 1753849"/>
              <a:gd name="connsiteX11" fmla="*/ 1229193 w 1439056"/>
              <a:gd name="connsiteY11" fmla="*/ 299803 h 1753849"/>
              <a:gd name="connsiteX12" fmla="*/ 1304144 w 1439056"/>
              <a:gd name="connsiteY12" fmla="*/ 359764 h 1753849"/>
              <a:gd name="connsiteX13" fmla="*/ 1334124 w 1439056"/>
              <a:gd name="connsiteY13" fmla="*/ 404734 h 1753849"/>
              <a:gd name="connsiteX14" fmla="*/ 1364105 w 1439056"/>
              <a:gd name="connsiteY14" fmla="*/ 434715 h 1753849"/>
              <a:gd name="connsiteX15" fmla="*/ 1394085 w 1439056"/>
              <a:gd name="connsiteY15" fmla="*/ 629587 h 1753849"/>
              <a:gd name="connsiteX16" fmla="*/ 1439056 w 1439056"/>
              <a:gd name="connsiteY16" fmla="*/ 914400 h 1753849"/>
              <a:gd name="connsiteX17" fmla="*/ 1424065 w 1439056"/>
              <a:gd name="connsiteY17" fmla="*/ 1199213 h 1753849"/>
              <a:gd name="connsiteX18" fmla="*/ 1409075 w 1439056"/>
              <a:gd name="connsiteY18" fmla="*/ 1244184 h 1753849"/>
              <a:gd name="connsiteX19" fmla="*/ 1364105 w 1439056"/>
              <a:gd name="connsiteY19" fmla="*/ 1259174 h 1753849"/>
              <a:gd name="connsiteX20" fmla="*/ 1334124 w 1439056"/>
              <a:gd name="connsiteY20" fmla="*/ 1364105 h 1753849"/>
              <a:gd name="connsiteX21" fmla="*/ 1304144 w 1439056"/>
              <a:gd name="connsiteY21" fmla="*/ 1454046 h 1753849"/>
              <a:gd name="connsiteX22" fmla="*/ 1259174 w 1439056"/>
              <a:gd name="connsiteY22" fmla="*/ 1469036 h 1753849"/>
              <a:gd name="connsiteX23" fmla="*/ 1169233 w 1439056"/>
              <a:gd name="connsiteY23" fmla="*/ 1573967 h 1753849"/>
              <a:gd name="connsiteX24" fmla="*/ 1154242 w 1439056"/>
              <a:gd name="connsiteY24" fmla="*/ 1618938 h 1753849"/>
              <a:gd name="connsiteX25" fmla="*/ 1109272 w 1439056"/>
              <a:gd name="connsiteY25" fmla="*/ 1633928 h 1753849"/>
              <a:gd name="connsiteX26" fmla="*/ 1064301 w 1439056"/>
              <a:gd name="connsiteY26" fmla="*/ 1663908 h 1753849"/>
              <a:gd name="connsiteX27" fmla="*/ 884419 w 1439056"/>
              <a:gd name="connsiteY27" fmla="*/ 1693888 h 1753849"/>
              <a:gd name="connsiteX28" fmla="*/ 854439 w 1439056"/>
              <a:gd name="connsiteY28" fmla="*/ 1723869 h 1753849"/>
              <a:gd name="connsiteX29" fmla="*/ 674557 w 1439056"/>
              <a:gd name="connsiteY29" fmla="*/ 1753849 h 1753849"/>
              <a:gd name="connsiteX30" fmla="*/ 554636 w 1439056"/>
              <a:gd name="connsiteY30" fmla="*/ 1738859 h 1753849"/>
              <a:gd name="connsiteX31" fmla="*/ 464695 w 1439056"/>
              <a:gd name="connsiteY31" fmla="*/ 1708879 h 1753849"/>
              <a:gd name="connsiteX32" fmla="*/ 389744 w 1439056"/>
              <a:gd name="connsiteY32" fmla="*/ 1663908 h 1753849"/>
              <a:gd name="connsiteX33" fmla="*/ 299803 w 1439056"/>
              <a:gd name="connsiteY33" fmla="*/ 1618938 h 1753849"/>
              <a:gd name="connsiteX34" fmla="*/ 254833 w 1439056"/>
              <a:gd name="connsiteY34" fmla="*/ 1588957 h 1753849"/>
              <a:gd name="connsiteX35" fmla="*/ 164892 w 1439056"/>
              <a:gd name="connsiteY35" fmla="*/ 1558977 h 1753849"/>
              <a:gd name="connsiteX36" fmla="*/ 59960 w 1439056"/>
              <a:gd name="connsiteY36" fmla="*/ 1469036 h 1753849"/>
              <a:gd name="connsiteX37" fmla="*/ 44970 w 1439056"/>
              <a:gd name="connsiteY37" fmla="*/ 1274164 h 1753849"/>
              <a:gd name="connsiteX38" fmla="*/ 74951 w 1439056"/>
              <a:gd name="connsiteY38" fmla="*/ 1244184 h 1753849"/>
              <a:gd name="connsiteX39" fmla="*/ 104931 w 1439056"/>
              <a:gd name="connsiteY39" fmla="*/ 1109272 h 1753849"/>
              <a:gd name="connsiteX40" fmla="*/ 134911 w 1439056"/>
              <a:gd name="connsiteY40" fmla="*/ 1019331 h 1753849"/>
              <a:gd name="connsiteX41" fmla="*/ 179882 w 1439056"/>
              <a:gd name="connsiteY41" fmla="*/ 944380 h 1753849"/>
              <a:gd name="connsiteX42" fmla="*/ 134911 w 1439056"/>
              <a:gd name="connsiteY42" fmla="*/ 809469 h 1753849"/>
              <a:gd name="connsiteX43" fmla="*/ 89941 w 1439056"/>
              <a:gd name="connsiteY43" fmla="*/ 794479 h 1753849"/>
              <a:gd name="connsiteX44" fmla="*/ 59960 w 1439056"/>
              <a:gd name="connsiteY44" fmla="*/ 764498 h 1753849"/>
              <a:gd name="connsiteX45" fmla="*/ 14990 w 1439056"/>
              <a:gd name="connsiteY45" fmla="*/ 734518 h 1753849"/>
              <a:gd name="connsiteX46" fmla="*/ 0 w 1439056"/>
              <a:gd name="connsiteY46" fmla="*/ 689548 h 1753849"/>
              <a:gd name="connsiteX47" fmla="*/ 29980 w 1439056"/>
              <a:gd name="connsiteY47" fmla="*/ 584616 h 1753849"/>
              <a:gd name="connsiteX48" fmla="*/ 74951 w 1439056"/>
              <a:gd name="connsiteY48" fmla="*/ 494675 h 1753849"/>
              <a:gd name="connsiteX49" fmla="*/ 89941 w 1439056"/>
              <a:gd name="connsiteY49" fmla="*/ 404734 h 1753849"/>
              <a:gd name="connsiteX50" fmla="*/ 59960 w 1439056"/>
              <a:gd name="connsiteY50" fmla="*/ 224852 h 1753849"/>
              <a:gd name="connsiteX51" fmla="*/ 74951 w 1439056"/>
              <a:gd name="connsiteY51" fmla="*/ 179882 h 1753849"/>
              <a:gd name="connsiteX52" fmla="*/ 89941 w 1439056"/>
              <a:gd name="connsiteY52" fmla="*/ 119921 h 1753849"/>
              <a:gd name="connsiteX53" fmla="*/ 179882 w 1439056"/>
              <a:gd name="connsiteY53" fmla="*/ 74951 h 1753849"/>
              <a:gd name="connsiteX54" fmla="*/ 239842 w 1439056"/>
              <a:gd name="connsiteY54" fmla="*/ 14990 h 1753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439056" h="1753849">
                <a:moveTo>
                  <a:pt x="89941" y="119921"/>
                </a:moveTo>
                <a:cubicBezTo>
                  <a:pt x="99934" y="94937"/>
                  <a:pt x="102695" y="65641"/>
                  <a:pt x="119921" y="44970"/>
                </a:cubicBezTo>
                <a:cubicBezTo>
                  <a:pt x="130037" y="32831"/>
                  <a:pt x="150759" y="37046"/>
                  <a:pt x="164892" y="29980"/>
                </a:cubicBezTo>
                <a:cubicBezTo>
                  <a:pt x="181006" y="21923"/>
                  <a:pt x="194872" y="9993"/>
                  <a:pt x="209862" y="0"/>
                </a:cubicBezTo>
                <a:cubicBezTo>
                  <a:pt x="369757" y="4997"/>
                  <a:pt x="530022" y="3026"/>
                  <a:pt x="689547" y="14990"/>
                </a:cubicBezTo>
                <a:cubicBezTo>
                  <a:pt x="730636" y="18072"/>
                  <a:pt x="770380" y="31939"/>
                  <a:pt x="809469" y="44970"/>
                </a:cubicBezTo>
                <a:cubicBezTo>
                  <a:pt x="824459" y="49967"/>
                  <a:pt x="840306" y="52895"/>
                  <a:pt x="854439" y="59961"/>
                </a:cubicBezTo>
                <a:cubicBezTo>
                  <a:pt x="870553" y="68018"/>
                  <a:pt x="882947" y="82624"/>
                  <a:pt x="899410" y="89941"/>
                </a:cubicBezTo>
                <a:cubicBezTo>
                  <a:pt x="928288" y="102776"/>
                  <a:pt x="989351" y="119921"/>
                  <a:pt x="989351" y="119921"/>
                </a:cubicBezTo>
                <a:lnTo>
                  <a:pt x="1079292" y="179882"/>
                </a:lnTo>
                <a:cubicBezTo>
                  <a:pt x="1094282" y="189875"/>
                  <a:pt x="1111523" y="197123"/>
                  <a:pt x="1124262" y="209862"/>
                </a:cubicBezTo>
                <a:cubicBezTo>
                  <a:pt x="1268602" y="354202"/>
                  <a:pt x="1115044" y="208483"/>
                  <a:pt x="1229193" y="299803"/>
                </a:cubicBezTo>
                <a:cubicBezTo>
                  <a:pt x="1335991" y="385242"/>
                  <a:pt x="1165734" y="267490"/>
                  <a:pt x="1304144" y="359764"/>
                </a:cubicBezTo>
                <a:cubicBezTo>
                  <a:pt x="1314137" y="374754"/>
                  <a:pt x="1322870" y="390666"/>
                  <a:pt x="1334124" y="404734"/>
                </a:cubicBezTo>
                <a:cubicBezTo>
                  <a:pt x="1342953" y="415770"/>
                  <a:pt x="1358538" y="421725"/>
                  <a:pt x="1364105" y="434715"/>
                </a:cubicBezTo>
                <a:cubicBezTo>
                  <a:pt x="1376318" y="463211"/>
                  <a:pt x="1392818" y="620295"/>
                  <a:pt x="1394085" y="629587"/>
                </a:cubicBezTo>
                <a:cubicBezTo>
                  <a:pt x="1422871" y="840688"/>
                  <a:pt x="1411935" y="778805"/>
                  <a:pt x="1439056" y="914400"/>
                </a:cubicBezTo>
                <a:cubicBezTo>
                  <a:pt x="1434059" y="1009338"/>
                  <a:pt x="1432672" y="1104534"/>
                  <a:pt x="1424065" y="1199213"/>
                </a:cubicBezTo>
                <a:cubicBezTo>
                  <a:pt x="1422634" y="1214949"/>
                  <a:pt x="1420248" y="1233011"/>
                  <a:pt x="1409075" y="1244184"/>
                </a:cubicBezTo>
                <a:cubicBezTo>
                  <a:pt x="1397902" y="1255357"/>
                  <a:pt x="1379095" y="1254177"/>
                  <a:pt x="1364105" y="1259174"/>
                </a:cubicBezTo>
                <a:cubicBezTo>
                  <a:pt x="1313732" y="1410294"/>
                  <a:pt x="1390588" y="1175893"/>
                  <a:pt x="1334124" y="1364105"/>
                </a:cubicBezTo>
                <a:cubicBezTo>
                  <a:pt x="1325043" y="1394374"/>
                  <a:pt x="1334124" y="1444053"/>
                  <a:pt x="1304144" y="1454046"/>
                </a:cubicBezTo>
                <a:lnTo>
                  <a:pt x="1259174" y="1469036"/>
                </a:lnTo>
                <a:cubicBezTo>
                  <a:pt x="1222292" y="1505918"/>
                  <a:pt x="1192063" y="1528307"/>
                  <a:pt x="1169233" y="1573967"/>
                </a:cubicBezTo>
                <a:cubicBezTo>
                  <a:pt x="1162166" y="1588100"/>
                  <a:pt x="1165415" y="1607765"/>
                  <a:pt x="1154242" y="1618938"/>
                </a:cubicBezTo>
                <a:cubicBezTo>
                  <a:pt x="1143069" y="1630111"/>
                  <a:pt x="1123405" y="1626862"/>
                  <a:pt x="1109272" y="1633928"/>
                </a:cubicBezTo>
                <a:cubicBezTo>
                  <a:pt x="1093158" y="1641985"/>
                  <a:pt x="1080415" y="1655851"/>
                  <a:pt x="1064301" y="1663908"/>
                </a:cubicBezTo>
                <a:cubicBezTo>
                  <a:pt x="1014074" y="1689021"/>
                  <a:pt x="927167" y="1689138"/>
                  <a:pt x="884419" y="1693888"/>
                </a:cubicBezTo>
                <a:cubicBezTo>
                  <a:pt x="874426" y="1703882"/>
                  <a:pt x="866558" y="1716598"/>
                  <a:pt x="854439" y="1723869"/>
                </a:cubicBezTo>
                <a:cubicBezTo>
                  <a:pt x="814487" y="1747840"/>
                  <a:pt x="687881" y="1752369"/>
                  <a:pt x="674557" y="1753849"/>
                </a:cubicBezTo>
                <a:cubicBezTo>
                  <a:pt x="634583" y="1748852"/>
                  <a:pt x="594027" y="1747300"/>
                  <a:pt x="554636" y="1738859"/>
                </a:cubicBezTo>
                <a:cubicBezTo>
                  <a:pt x="523735" y="1732238"/>
                  <a:pt x="464695" y="1708879"/>
                  <a:pt x="464695" y="1708879"/>
                </a:cubicBezTo>
                <a:cubicBezTo>
                  <a:pt x="406138" y="1650320"/>
                  <a:pt x="467581" y="1702826"/>
                  <a:pt x="389744" y="1663908"/>
                </a:cubicBezTo>
                <a:cubicBezTo>
                  <a:pt x="273508" y="1605791"/>
                  <a:pt x="412840" y="1656616"/>
                  <a:pt x="299803" y="1618938"/>
                </a:cubicBezTo>
                <a:cubicBezTo>
                  <a:pt x="284813" y="1608944"/>
                  <a:pt x="271296" y="1596274"/>
                  <a:pt x="254833" y="1588957"/>
                </a:cubicBezTo>
                <a:cubicBezTo>
                  <a:pt x="225955" y="1576122"/>
                  <a:pt x="164892" y="1558977"/>
                  <a:pt x="164892" y="1558977"/>
                </a:cubicBezTo>
                <a:cubicBezTo>
                  <a:pt x="92192" y="1486277"/>
                  <a:pt x="128450" y="1514695"/>
                  <a:pt x="59960" y="1469036"/>
                </a:cubicBezTo>
                <a:cubicBezTo>
                  <a:pt x="30411" y="1380387"/>
                  <a:pt x="12538" y="1371459"/>
                  <a:pt x="44970" y="1274164"/>
                </a:cubicBezTo>
                <a:cubicBezTo>
                  <a:pt x="49439" y="1260756"/>
                  <a:pt x="64957" y="1254177"/>
                  <a:pt x="74951" y="1244184"/>
                </a:cubicBezTo>
                <a:cubicBezTo>
                  <a:pt x="83509" y="1201393"/>
                  <a:pt x="92230" y="1151611"/>
                  <a:pt x="104931" y="1109272"/>
                </a:cubicBezTo>
                <a:cubicBezTo>
                  <a:pt x="114012" y="1079003"/>
                  <a:pt x="124918" y="1049311"/>
                  <a:pt x="134911" y="1019331"/>
                </a:cubicBezTo>
                <a:cubicBezTo>
                  <a:pt x="154370" y="960953"/>
                  <a:pt x="138728" y="985534"/>
                  <a:pt x="179882" y="944380"/>
                </a:cubicBezTo>
                <a:cubicBezTo>
                  <a:pt x="171481" y="885572"/>
                  <a:pt x="186441" y="840387"/>
                  <a:pt x="134911" y="809469"/>
                </a:cubicBezTo>
                <a:cubicBezTo>
                  <a:pt x="121362" y="801340"/>
                  <a:pt x="104931" y="799476"/>
                  <a:pt x="89941" y="794479"/>
                </a:cubicBezTo>
                <a:cubicBezTo>
                  <a:pt x="79947" y="784485"/>
                  <a:pt x="70996" y="773327"/>
                  <a:pt x="59960" y="764498"/>
                </a:cubicBezTo>
                <a:cubicBezTo>
                  <a:pt x="45892" y="753244"/>
                  <a:pt x="26244" y="748586"/>
                  <a:pt x="14990" y="734518"/>
                </a:cubicBezTo>
                <a:cubicBezTo>
                  <a:pt x="5119" y="722180"/>
                  <a:pt x="4997" y="704538"/>
                  <a:pt x="0" y="689548"/>
                </a:cubicBezTo>
                <a:cubicBezTo>
                  <a:pt x="4803" y="670337"/>
                  <a:pt x="19228" y="606121"/>
                  <a:pt x="29980" y="584616"/>
                </a:cubicBezTo>
                <a:cubicBezTo>
                  <a:pt x="88101" y="468372"/>
                  <a:pt x="37268" y="607719"/>
                  <a:pt x="74951" y="494675"/>
                </a:cubicBezTo>
                <a:cubicBezTo>
                  <a:pt x="79948" y="464695"/>
                  <a:pt x="89941" y="435128"/>
                  <a:pt x="89941" y="404734"/>
                </a:cubicBezTo>
                <a:cubicBezTo>
                  <a:pt x="89941" y="304321"/>
                  <a:pt x="83416" y="295216"/>
                  <a:pt x="59960" y="224852"/>
                </a:cubicBezTo>
                <a:cubicBezTo>
                  <a:pt x="64957" y="209862"/>
                  <a:pt x="70610" y="195075"/>
                  <a:pt x="74951" y="179882"/>
                </a:cubicBezTo>
                <a:cubicBezTo>
                  <a:pt x="80611" y="160073"/>
                  <a:pt x="78513" y="137063"/>
                  <a:pt x="89941" y="119921"/>
                </a:cubicBezTo>
                <a:cubicBezTo>
                  <a:pt x="106546" y="95013"/>
                  <a:pt x="154229" y="83502"/>
                  <a:pt x="179882" y="74951"/>
                </a:cubicBezTo>
                <a:lnTo>
                  <a:pt x="239842" y="14990"/>
                </a:lnTo>
              </a:path>
            </a:pathLst>
          </a:custGeom>
          <a:blipFill>
            <a:blip r:embed="rId3"/>
            <a:stretch>
              <a:fillRect/>
            </a:stretch>
          </a:blip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extLst>
      <p:ext uri="{BB962C8B-B14F-4D97-AF65-F5344CB8AC3E}">
        <p14:creationId xmlns:p14="http://schemas.microsoft.com/office/powerpoint/2010/main" val="1315802878"/>
      </p:ext>
    </p:extLst>
  </p:cSld>
  <p:clrMapOvr>
    <a:masterClrMapping/>
  </p:clrMapOvr>
  <mc:AlternateContent xmlns:mc="http://schemas.openxmlformats.org/markup-compatibility/2006" xmlns:p14="http://schemas.microsoft.com/office/powerpoint/2010/main">
    <mc:Choice Requires="p14">
      <p:transition spd="slow" p14:dur="800" advClick="0" advTm="0">
        <p14:flythrough dir="ou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0000"/>
                                  </p:iterate>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1250" fill="hold"/>
                                        <p:tgtEl>
                                          <p:spTgt spid="10">
                                            <p:txEl>
                                              <p:pRg st="0" end="0"/>
                                            </p:txEl>
                                          </p:spTgt>
                                        </p:tgtEl>
                                        <p:attrNameLst>
                                          <p:attrName>ppt_w</p:attrName>
                                        </p:attrNameLst>
                                      </p:cBhvr>
                                      <p:tavLst>
                                        <p:tav tm="0">
                                          <p:val>
                                            <p:strVal val="(6*min(max(#ppt_w*#ppt_h,.3),1)-7.4)/-.7*#ppt_w"/>
                                          </p:val>
                                        </p:tav>
                                        <p:tav tm="100000">
                                          <p:val>
                                            <p:strVal val="#ppt_w"/>
                                          </p:val>
                                        </p:tav>
                                      </p:tavLst>
                                    </p:anim>
                                    <p:anim calcmode="lin" valueType="num">
                                      <p:cBhvr>
                                        <p:cTn id="8" dur="1250" fill="hold"/>
                                        <p:tgtEl>
                                          <p:spTgt spid="10">
                                            <p:txEl>
                                              <p:pRg st="0" end="0"/>
                                            </p:txEl>
                                          </p:spTgt>
                                        </p:tgtEl>
                                        <p:attrNameLst>
                                          <p:attrName>ppt_h</p:attrName>
                                        </p:attrNameLst>
                                      </p:cBhvr>
                                      <p:tavLst>
                                        <p:tav tm="0">
                                          <p:val>
                                            <p:strVal val="(6*min(max(#ppt_w*#ppt_h,.3),1)-7.4)/-.7*#ppt_h"/>
                                          </p:val>
                                        </p:tav>
                                        <p:tav tm="100000">
                                          <p:val>
                                            <p:strVal val="#ppt_h"/>
                                          </p:val>
                                        </p:tav>
                                      </p:tavLst>
                                    </p:anim>
                                    <p:anim calcmode="lin" valueType="num">
                                      <p:cBhvr>
                                        <p:cTn id="9" dur="1250" fill="hold"/>
                                        <p:tgtEl>
                                          <p:spTgt spid="10">
                                            <p:txEl>
                                              <p:pRg st="0" end="0"/>
                                            </p:txEl>
                                          </p:spTgt>
                                        </p:tgtEl>
                                        <p:attrNameLst>
                                          <p:attrName>ppt_x</p:attrName>
                                        </p:attrNameLst>
                                      </p:cBhvr>
                                      <p:tavLst>
                                        <p:tav tm="0">
                                          <p:val>
                                            <p:fltVal val="0.5"/>
                                          </p:val>
                                        </p:tav>
                                        <p:tav tm="100000">
                                          <p:val>
                                            <p:strVal val="#ppt_x"/>
                                          </p:val>
                                        </p:tav>
                                      </p:tavLst>
                                    </p:anim>
                                    <p:anim calcmode="lin" valueType="num">
                                      <p:cBhvr>
                                        <p:cTn id="10" dur="1250" fill="hold"/>
                                        <p:tgtEl>
                                          <p:spTgt spid="10">
                                            <p:txEl>
                                              <p:pRg st="0" end="0"/>
                                            </p:txEl>
                                          </p:spTgt>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4375"/>
                            </p:stCondLst>
                            <p:childTnLst>
                              <p:par>
                                <p:cTn id="12" presetID="16" presetClass="entr" presetSubtype="2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750"/>
                                        <p:tgtEl>
                                          <p:spTgt spid="11"/>
                                        </p:tgtEl>
                                      </p:cBhvr>
                                    </p:animEffect>
                                  </p:childTnLst>
                                </p:cTn>
                              </p:par>
                            </p:childTnLst>
                          </p:cTn>
                        </p:par>
                        <p:par>
                          <p:cTn id="15" fill="hold">
                            <p:stCondLst>
                              <p:cond delay="5375"/>
                            </p:stCondLst>
                            <p:childTnLst>
                              <p:par>
                                <p:cTn id="16" presetID="14" presetClass="entr" presetSubtype="10" fill="hold" grpId="0" nodeType="afterEffect">
                                  <p:stCondLst>
                                    <p:cond delay="250"/>
                                  </p:stCondLst>
                                  <p:childTnLst>
                                    <p:set>
                                      <p:cBhvr>
                                        <p:cTn id="17" dur="1" fill="hold">
                                          <p:stCondLst>
                                            <p:cond delay="0"/>
                                          </p:stCondLst>
                                        </p:cTn>
                                        <p:tgtEl>
                                          <p:spTgt spid="73"/>
                                        </p:tgtEl>
                                        <p:attrNameLst>
                                          <p:attrName>style.visibility</p:attrName>
                                        </p:attrNameLst>
                                      </p:cBhvr>
                                      <p:to>
                                        <p:strVal val="visible"/>
                                      </p:to>
                                    </p:set>
                                    <p:animEffect transition="in" filter="randombar(horizontal)">
                                      <p:cBhvr>
                                        <p:cTn id="18" dur="500"/>
                                        <p:tgtEl>
                                          <p:spTgt spid="73"/>
                                        </p:tgtEl>
                                      </p:cBhvr>
                                    </p:animEffect>
                                  </p:childTnLst>
                                </p:cTn>
                              </p:par>
                            </p:childTnLst>
                          </p:cTn>
                        </p:par>
                        <p:par>
                          <p:cTn id="19" fill="hold">
                            <p:stCondLst>
                              <p:cond delay="6125"/>
                            </p:stCondLst>
                            <p:childTnLst>
                              <p:par>
                                <p:cTn id="20" presetID="14" presetClass="entr" presetSubtype="10" fill="hold" grpId="0" nodeType="afterEffect">
                                  <p:stCondLst>
                                    <p:cond delay="250"/>
                                  </p:stCondLst>
                                  <p:childTnLst>
                                    <p:set>
                                      <p:cBhvr>
                                        <p:cTn id="21" dur="1" fill="hold">
                                          <p:stCondLst>
                                            <p:cond delay="0"/>
                                          </p:stCondLst>
                                        </p:cTn>
                                        <p:tgtEl>
                                          <p:spTgt spid="74"/>
                                        </p:tgtEl>
                                        <p:attrNameLst>
                                          <p:attrName>style.visibility</p:attrName>
                                        </p:attrNameLst>
                                      </p:cBhvr>
                                      <p:to>
                                        <p:strVal val="visible"/>
                                      </p:to>
                                    </p:set>
                                    <p:animEffect transition="in" filter="randombar(horizontal)">
                                      <p:cBhvr>
                                        <p:cTn id="22" dur="500"/>
                                        <p:tgtEl>
                                          <p:spTgt spid="74"/>
                                        </p:tgtEl>
                                      </p:cBhvr>
                                    </p:animEffect>
                                  </p:childTnLst>
                                </p:cTn>
                              </p:par>
                            </p:childTnLst>
                          </p:cTn>
                        </p:par>
                        <p:par>
                          <p:cTn id="23" fill="hold">
                            <p:stCondLst>
                              <p:cond delay="6875"/>
                            </p:stCondLst>
                            <p:childTnLst>
                              <p:par>
                                <p:cTn id="24" presetID="2" presetClass="entr" presetSubtype="8" fill="hold" grpId="0" nodeType="afterEffect">
                                  <p:stCondLst>
                                    <p:cond delay="25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0-#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uild="p"/>
      <p:bldP spid="73" grpId="0" animBg="1"/>
      <p:bldP spid="7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123">
            <a:extLst>
              <a:ext uri="{FF2B5EF4-FFF2-40B4-BE49-F238E27FC236}">
                <a16:creationId xmlns:a16="http://schemas.microsoft.com/office/drawing/2014/main" xmlns="" id="{0D483F5F-271A-49AE-99D5-20E0E353658B}"/>
              </a:ext>
            </a:extLst>
          </p:cNvPr>
          <p:cNvSpPr/>
          <p:nvPr/>
        </p:nvSpPr>
        <p:spPr>
          <a:xfrm>
            <a:off x="630077" y="1974984"/>
            <a:ext cx="2447706" cy="2375144"/>
          </a:xfrm>
          <a:prstGeom prst="roundRect">
            <a:avLst/>
          </a:prstGeom>
          <a:noFill/>
          <a:ln w="12700" cap="flat" cmpd="sng" algn="ctr">
            <a:solidFill>
              <a:srgbClr val="D52B09"/>
            </a:solidFill>
            <a:prstDash val="solid"/>
          </a:ln>
          <a:effectLst/>
        </p:spPr>
        <p:txBody>
          <a:bodyPr rtlCol="0" anchor="ctr"/>
          <a:lstStyle/>
          <a:p>
            <a:pPr algn="ctr" defTabSz="914195">
              <a:defRPr/>
            </a:pPr>
            <a:endParaRPr lang="zh-CN" altLang="en-US" kern="0">
              <a:solidFill>
                <a:prstClr val="black">
                  <a:lumMod val="65000"/>
                  <a:lumOff val="35000"/>
                </a:prstClr>
              </a:solidFill>
              <a:latin typeface="微软雅黑" pitchFamily="34" charset="-122"/>
              <a:ea typeface="微软雅黑" pitchFamily="34" charset="-122"/>
            </a:endParaRPr>
          </a:p>
        </p:txBody>
      </p:sp>
      <p:sp>
        <p:nvSpPr>
          <p:cNvPr id="27" name="椭圆 26">
            <a:extLst>
              <a:ext uri="{FF2B5EF4-FFF2-40B4-BE49-F238E27FC236}">
                <a16:creationId xmlns:a16="http://schemas.microsoft.com/office/drawing/2014/main" xmlns="" id="{1F02477F-AEB6-414B-B2DC-86AF9C119B54}"/>
              </a:ext>
            </a:extLst>
          </p:cNvPr>
          <p:cNvSpPr/>
          <p:nvPr/>
        </p:nvSpPr>
        <p:spPr>
          <a:xfrm>
            <a:off x="1653997" y="1788370"/>
            <a:ext cx="373224" cy="373224"/>
          </a:xfrm>
          <a:prstGeom prst="ellipse">
            <a:avLst/>
          </a:prstGeom>
          <a:solidFill>
            <a:sysClr val="window" lastClr="FFFFFF"/>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algn="ctr" defTabSz="914195">
              <a:defRPr/>
            </a:pPr>
            <a:r>
              <a:rPr lang="en-US" altLang="zh-CN" kern="0" dirty="0">
                <a:solidFill>
                  <a:srgbClr val="D52B09"/>
                </a:solidFill>
                <a:latin typeface="微软雅黑" pitchFamily="34" charset="-122"/>
                <a:ea typeface="微软雅黑" pitchFamily="34" charset="-122"/>
              </a:rPr>
              <a:t>1</a:t>
            </a:r>
            <a:endParaRPr lang="zh-CN" altLang="en-US" kern="0" dirty="0">
              <a:solidFill>
                <a:srgbClr val="D52B09"/>
              </a:solidFill>
              <a:latin typeface="微软雅黑" pitchFamily="34" charset="-122"/>
              <a:ea typeface="微软雅黑" pitchFamily="34" charset="-122"/>
            </a:endParaRPr>
          </a:p>
        </p:txBody>
      </p:sp>
      <p:sp>
        <p:nvSpPr>
          <p:cNvPr id="29" name="文本框 28">
            <a:extLst>
              <a:ext uri="{FF2B5EF4-FFF2-40B4-BE49-F238E27FC236}">
                <a16:creationId xmlns:a16="http://schemas.microsoft.com/office/drawing/2014/main" xmlns="" id="{D759B91C-8A7A-4005-ADC9-3FD6D677C662}"/>
              </a:ext>
            </a:extLst>
          </p:cNvPr>
          <p:cNvSpPr txBox="1"/>
          <p:nvPr/>
        </p:nvSpPr>
        <p:spPr>
          <a:xfrm>
            <a:off x="790368" y="2445499"/>
            <a:ext cx="2100484" cy="1788951"/>
          </a:xfrm>
          <a:prstGeom prst="rect">
            <a:avLst/>
          </a:prstGeom>
          <a:noFill/>
        </p:spPr>
        <p:txBody>
          <a:bodyPr wrap="square" rtlCol="0">
            <a:spAutoFit/>
          </a:bodyPr>
          <a:lstStyle/>
          <a:p>
            <a:pPr algn="ctr" defTabSz="914195" fontAlgn="base">
              <a:lnSpc>
                <a:spcPct val="150000"/>
              </a:lnSpc>
              <a:spcBef>
                <a:spcPct val="0"/>
              </a:spcBef>
              <a:spcAft>
                <a:spcPct val="0"/>
              </a:spcAft>
              <a:defRPr/>
            </a:pPr>
            <a:r>
              <a:rPr lang="zh-CN" altLang="en-US" sz="1050" dirty="0">
                <a:solidFill>
                  <a:srgbClr val="1F1F1F"/>
                </a:solidFill>
                <a:latin typeface="等线"/>
                <a:ea typeface="方正正粗黑简体"/>
              </a:rPr>
              <a:t>国际金融危机破坏了世界经济增长动力，新的自主增长动力没有形成，世界经济增长对我国经济增长的带动力减弱，我们利用世界经济较快增长加快自身发展的条件发生深刻变化，必须更多依靠内生动力实现发展。</a:t>
            </a:r>
          </a:p>
        </p:txBody>
      </p:sp>
      <p:sp>
        <p:nvSpPr>
          <p:cNvPr id="30" name="圆角矩形 130">
            <a:extLst>
              <a:ext uri="{FF2B5EF4-FFF2-40B4-BE49-F238E27FC236}">
                <a16:creationId xmlns:a16="http://schemas.microsoft.com/office/drawing/2014/main" xmlns="" id="{380E6431-90CD-4DCC-A9F9-D0A47D02D579}"/>
              </a:ext>
            </a:extLst>
          </p:cNvPr>
          <p:cNvSpPr/>
          <p:nvPr/>
        </p:nvSpPr>
        <p:spPr>
          <a:xfrm>
            <a:off x="3347267" y="1974982"/>
            <a:ext cx="2447706" cy="2375144"/>
          </a:xfrm>
          <a:prstGeom prst="roundRect">
            <a:avLst/>
          </a:prstGeom>
          <a:noFill/>
          <a:ln w="12700" cap="flat" cmpd="sng" algn="ctr">
            <a:solidFill>
              <a:srgbClr val="595959"/>
            </a:solidFill>
            <a:prstDash val="solid"/>
          </a:ln>
          <a:effectLst/>
        </p:spPr>
        <p:txBody>
          <a:bodyPr rtlCol="0" anchor="ctr"/>
          <a:lstStyle/>
          <a:p>
            <a:pPr algn="ctr" defTabSz="914195">
              <a:defRPr/>
            </a:pPr>
            <a:endParaRPr lang="zh-CN" altLang="en-US" kern="0">
              <a:solidFill>
                <a:prstClr val="black">
                  <a:lumMod val="65000"/>
                  <a:lumOff val="35000"/>
                </a:prstClr>
              </a:solidFill>
              <a:latin typeface="微软雅黑" pitchFamily="34" charset="-122"/>
              <a:ea typeface="微软雅黑" pitchFamily="34" charset="-122"/>
            </a:endParaRPr>
          </a:p>
        </p:txBody>
      </p:sp>
      <p:sp>
        <p:nvSpPr>
          <p:cNvPr id="34" name="椭圆 33">
            <a:extLst>
              <a:ext uri="{FF2B5EF4-FFF2-40B4-BE49-F238E27FC236}">
                <a16:creationId xmlns:a16="http://schemas.microsoft.com/office/drawing/2014/main" xmlns="" id="{17A7897F-D166-45F9-901F-A1E64DF9AC8D}"/>
              </a:ext>
            </a:extLst>
          </p:cNvPr>
          <p:cNvSpPr/>
          <p:nvPr/>
        </p:nvSpPr>
        <p:spPr>
          <a:xfrm>
            <a:off x="4385388" y="1810285"/>
            <a:ext cx="373224" cy="373224"/>
          </a:xfrm>
          <a:prstGeom prst="ellipse">
            <a:avLst/>
          </a:prstGeom>
          <a:solidFill>
            <a:sysClr val="window" lastClr="FFFFFF"/>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algn="ctr" defTabSz="914195">
              <a:defRPr/>
            </a:pPr>
            <a:r>
              <a:rPr lang="en-US" altLang="zh-CN" kern="0" dirty="0">
                <a:solidFill>
                  <a:srgbClr val="595959"/>
                </a:solidFill>
                <a:latin typeface="微软雅黑" pitchFamily="34" charset="-122"/>
                <a:ea typeface="微软雅黑" pitchFamily="34" charset="-122"/>
              </a:rPr>
              <a:t>2</a:t>
            </a:r>
            <a:endParaRPr lang="zh-CN" altLang="en-US" kern="0" dirty="0">
              <a:solidFill>
                <a:srgbClr val="595959"/>
              </a:solidFill>
              <a:latin typeface="微软雅黑" pitchFamily="34" charset="-122"/>
              <a:ea typeface="微软雅黑" pitchFamily="34" charset="-122"/>
            </a:endParaRPr>
          </a:p>
        </p:txBody>
      </p:sp>
      <p:sp>
        <p:nvSpPr>
          <p:cNvPr id="36" name="文本框 35">
            <a:extLst>
              <a:ext uri="{FF2B5EF4-FFF2-40B4-BE49-F238E27FC236}">
                <a16:creationId xmlns:a16="http://schemas.microsoft.com/office/drawing/2014/main" xmlns="" id="{DAAF6515-3B40-4A42-AD6B-5D3BA787C3B8}"/>
              </a:ext>
            </a:extLst>
          </p:cNvPr>
          <p:cNvSpPr txBox="1"/>
          <p:nvPr/>
        </p:nvSpPr>
        <p:spPr>
          <a:xfrm>
            <a:off x="3520878" y="2439987"/>
            <a:ext cx="2100484" cy="1788951"/>
          </a:xfrm>
          <a:prstGeom prst="rect">
            <a:avLst/>
          </a:prstGeom>
          <a:noFill/>
        </p:spPr>
        <p:txBody>
          <a:bodyPr wrap="square" rtlCol="0">
            <a:spAutoFit/>
          </a:bodyPr>
          <a:lstStyle/>
          <a:p>
            <a:pPr algn="ctr" defTabSz="914195" fontAlgn="base">
              <a:lnSpc>
                <a:spcPct val="150000"/>
              </a:lnSpc>
              <a:spcBef>
                <a:spcPct val="0"/>
              </a:spcBef>
              <a:spcAft>
                <a:spcPct val="0"/>
              </a:spcAft>
              <a:defRPr/>
            </a:pPr>
            <a:r>
              <a:rPr lang="zh-CN" altLang="en-US" sz="1050" dirty="0">
                <a:solidFill>
                  <a:srgbClr val="1F1F1F"/>
                </a:solidFill>
                <a:latin typeface="等线"/>
                <a:ea typeface="方正正粗黑简体"/>
              </a:rPr>
              <a:t>主要国家去杠杆、去债务，全球需求增长和贸易增长乏力，保护主义抬头，市场成为最稀缺的资源，利用国际市场扩张增加出口的条件发生深刻变化，必须把发展的立足点更多放在国内，更多依靠扩大内需带动经济增长。</a:t>
            </a:r>
          </a:p>
        </p:txBody>
      </p:sp>
      <p:sp>
        <p:nvSpPr>
          <p:cNvPr id="37" name="圆角矩形 137">
            <a:extLst>
              <a:ext uri="{FF2B5EF4-FFF2-40B4-BE49-F238E27FC236}">
                <a16:creationId xmlns:a16="http://schemas.microsoft.com/office/drawing/2014/main" xmlns="" id="{F13B8726-347E-4AC0-ADE3-F4411B59793B}"/>
              </a:ext>
            </a:extLst>
          </p:cNvPr>
          <p:cNvSpPr/>
          <p:nvPr/>
        </p:nvSpPr>
        <p:spPr>
          <a:xfrm>
            <a:off x="6080774" y="1974982"/>
            <a:ext cx="2447706" cy="2375144"/>
          </a:xfrm>
          <a:prstGeom prst="roundRect">
            <a:avLst/>
          </a:prstGeom>
          <a:noFill/>
          <a:ln w="12700" cap="flat" cmpd="sng" algn="ctr">
            <a:solidFill>
              <a:srgbClr val="D52B09"/>
            </a:solidFill>
            <a:prstDash val="solid"/>
          </a:ln>
          <a:effectLst/>
        </p:spPr>
        <p:txBody>
          <a:bodyPr rtlCol="0" anchor="ctr"/>
          <a:lstStyle/>
          <a:p>
            <a:pPr algn="ctr" defTabSz="914195">
              <a:defRPr/>
            </a:pPr>
            <a:endParaRPr lang="zh-CN" altLang="en-US" kern="0">
              <a:solidFill>
                <a:prstClr val="black">
                  <a:lumMod val="65000"/>
                  <a:lumOff val="35000"/>
                </a:prstClr>
              </a:solidFill>
              <a:latin typeface="微软雅黑" pitchFamily="34" charset="-122"/>
              <a:ea typeface="微软雅黑" pitchFamily="34" charset="-122"/>
            </a:endParaRPr>
          </a:p>
        </p:txBody>
      </p:sp>
      <p:sp>
        <p:nvSpPr>
          <p:cNvPr id="41" name="椭圆 40">
            <a:extLst>
              <a:ext uri="{FF2B5EF4-FFF2-40B4-BE49-F238E27FC236}">
                <a16:creationId xmlns:a16="http://schemas.microsoft.com/office/drawing/2014/main" xmlns="" id="{08BB5FDD-661B-4115-982E-1FC5091956FE}"/>
              </a:ext>
            </a:extLst>
          </p:cNvPr>
          <p:cNvSpPr/>
          <p:nvPr/>
        </p:nvSpPr>
        <p:spPr>
          <a:xfrm>
            <a:off x="7118015" y="1788370"/>
            <a:ext cx="373224" cy="373224"/>
          </a:xfrm>
          <a:prstGeom prst="ellipse">
            <a:avLst/>
          </a:prstGeom>
          <a:solidFill>
            <a:sysClr val="window" lastClr="FFFFFF"/>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algn="ctr" defTabSz="914195">
              <a:defRPr/>
            </a:pPr>
            <a:r>
              <a:rPr lang="en-US" altLang="zh-CN" kern="0" dirty="0">
                <a:solidFill>
                  <a:srgbClr val="D52B09"/>
                </a:solidFill>
                <a:latin typeface="微软雅黑" pitchFamily="34" charset="-122"/>
                <a:ea typeface="微软雅黑" pitchFamily="34" charset="-122"/>
              </a:rPr>
              <a:t>3</a:t>
            </a:r>
            <a:endParaRPr lang="zh-CN" altLang="en-US" kern="0" dirty="0">
              <a:solidFill>
                <a:srgbClr val="D52B09"/>
              </a:solidFill>
              <a:latin typeface="微软雅黑" pitchFamily="34" charset="-122"/>
              <a:ea typeface="微软雅黑" pitchFamily="34" charset="-122"/>
            </a:endParaRPr>
          </a:p>
        </p:txBody>
      </p:sp>
      <p:sp>
        <p:nvSpPr>
          <p:cNvPr id="43" name="文本框 42">
            <a:extLst>
              <a:ext uri="{FF2B5EF4-FFF2-40B4-BE49-F238E27FC236}">
                <a16:creationId xmlns:a16="http://schemas.microsoft.com/office/drawing/2014/main" xmlns="" id="{F89995D0-AD4C-4BA1-98FC-B5DFD25FCC05}"/>
              </a:ext>
            </a:extLst>
          </p:cNvPr>
          <p:cNvSpPr txBox="1"/>
          <p:nvPr/>
        </p:nvSpPr>
        <p:spPr>
          <a:xfrm>
            <a:off x="6324367" y="2445499"/>
            <a:ext cx="2100484" cy="1788951"/>
          </a:xfrm>
          <a:prstGeom prst="rect">
            <a:avLst/>
          </a:prstGeom>
          <a:noFill/>
        </p:spPr>
        <p:txBody>
          <a:bodyPr wrap="square" rtlCol="0">
            <a:spAutoFit/>
          </a:bodyPr>
          <a:lstStyle/>
          <a:p>
            <a:pPr algn="ctr" defTabSz="914195" fontAlgn="base">
              <a:lnSpc>
                <a:spcPct val="150000"/>
              </a:lnSpc>
              <a:spcBef>
                <a:spcPct val="0"/>
              </a:spcBef>
              <a:spcAft>
                <a:spcPct val="0"/>
              </a:spcAft>
              <a:defRPr/>
            </a:pPr>
            <a:r>
              <a:rPr lang="zh-CN" altLang="en-US" sz="1050" dirty="0">
                <a:solidFill>
                  <a:srgbClr val="1F1F1F"/>
                </a:solidFill>
                <a:latin typeface="等线"/>
                <a:ea typeface="方正正粗黑简体"/>
              </a:rPr>
              <a:t>世界新一轮科技革命和产业变革蓄势待发，发达国家推进高起点“再工业化”，发展中国家加速工业化，利用经济全球化深入发展和原有比较优势的条件发生深刻变化，必须加快从要素驱动转向创新驱动。</a:t>
            </a:r>
          </a:p>
        </p:txBody>
      </p:sp>
      <p:sp>
        <p:nvSpPr>
          <p:cNvPr id="44" name="矩形 43">
            <a:extLst>
              <a:ext uri="{FF2B5EF4-FFF2-40B4-BE49-F238E27FC236}">
                <a16:creationId xmlns:a16="http://schemas.microsoft.com/office/drawing/2014/main" xmlns="" id="{AA1447CC-F870-4A2F-8FA1-645C26279637}"/>
              </a:ext>
            </a:extLst>
          </p:cNvPr>
          <p:cNvSpPr/>
          <p:nvPr/>
        </p:nvSpPr>
        <p:spPr>
          <a:xfrm>
            <a:off x="1277634" y="1033739"/>
            <a:ext cx="6407944" cy="369332"/>
          </a:xfrm>
          <a:prstGeom prst="rect">
            <a:avLst/>
          </a:prstGeom>
        </p:spPr>
        <p:txBody>
          <a:bodyPr wrap="square">
            <a:spAutoFit/>
          </a:bodyPr>
          <a:lstStyle/>
          <a:p>
            <a:pPr algn="ctr"/>
            <a:r>
              <a:rPr lang="zh-CN" altLang="en-US" b="1" dirty="0">
                <a:solidFill>
                  <a:srgbClr val="E61116"/>
                </a:solidFill>
                <a:latin typeface="微软雅黑" panose="020B0503020204020204" pitchFamily="34" charset="-122"/>
                <a:ea typeface="微软雅黑" panose="020B0503020204020204" pitchFamily="34" charset="-122"/>
              </a:rPr>
              <a:t>知其事而不度其时则败</a:t>
            </a:r>
          </a:p>
        </p:txBody>
      </p:sp>
    </p:spTree>
    <p:extLst>
      <p:ext uri="{BB962C8B-B14F-4D97-AF65-F5344CB8AC3E}">
        <p14:creationId xmlns:p14="http://schemas.microsoft.com/office/powerpoint/2010/main" val="2125183756"/>
      </p:ext>
    </p:extLst>
  </p:cSld>
  <p:clrMapOvr>
    <a:masterClrMapping/>
  </p:clrMapOvr>
  <mc:AlternateContent xmlns:mc="http://schemas.openxmlformats.org/markup-compatibility/2006" xmlns:p14="http://schemas.microsoft.com/office/powerpoint/2010/main">
    <mc:Choice Requires="p14">
      <p:transition spd="slow" p14:dur="800" advClick="0" advTm="0">
        <p14:flythrough dir="ou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0000"/>
                                  </p:iterate>
                                  <p:childTnLst>
                                    <p:set>
                                      <p:cBhvr>
                                        <p:cTn id="6" dur="1" fill="hold">
                                          <p:stCondLst>
                                            <p:cond delay="0"/>
                                          </p:stCondLst>
                                        </p:cTn>
                                        <p:tgtEl>
                                          <p:spTgt spid="44">
                                            <p:txEl>
                                              <p:pRg st="0" end="0"/>
                                            </p:txEl>
                                          </p:spTgt>
                                        </p:tgtEl>
                                        <p:attrNameLst>
                                          <p:attrName>style.visibility</p:attrName>
                                        </p:attrNameLst>
                                      </p:cBhvr>
                                      <p:to>
                                        <p:strVal val="visible"/>
                                      </p:to>
                                    </p:set>
                                    <p:anim calcmode="lin" valueType="num">
                                      <p:cBhvr>
                                        <p:cTn id="7" dur="1250" fill="hold"/>
                                        <p:tgtEl>
                                          <p:spTgt spid="44">
                                            <p:txEl>
                                              <p:pRg st="0" end="0"/>
                                            </p:txEl>
                                          </p:spTgt>
                                        </p:tgtEl>
                                        <p:attrNameLst>
                                          <p:attrName>ppt_w</p:attrName>
                                        </p:attrNameLst>
                                      </p:cBhvr>
                                      <p:tavLst>
                                        <p:tav tm="0">
                                          <p:val>
                                            <p:strVal val="(6*min(max(#ppt_w*#ppt_h,.3),1)-7.4)/-.7*#ppt_w"/>
                                          </p:val>
                                        </p:tav>
                                        <p:tav tm="100000">
                                          <p:val>
                                            <p:strVal val="#ppt_w"/>
                                          </p:val>
                                        </p:tav>
                                      </p:tavLst>
                                    </p:anim>
                                    <p:anim calcmode="lin" valueType="num">
                                      <p:cBhvr>
                                        <p:cTn id="8" dur="1250" fill="hold"/>
                                        <p:tgtEl>
                                          <p:spTgt spid="44">
                                            <p:txEl>
                                              <p:pRg st="0" end="0"/>
                                            </p:txEl>
                                          </p:spTgt>
                                        </p:tgtEl>
                                        <p:attrNameLst>
                                          <p:attrName>ppt_h</p:attrName>
                                        </p:attrNameLst>
                                      </p:cBhvr>
                                      <p:tavLst>
                                        <p:tav tm="0">
                                          <p:val>
                                            <p:strVal val="(6*min(max(#ppt_w*#ppt_h,.3),1)-7.4)/-.7*#ppt_h"/>
                                          </p:val>
                                        </p:tav>
                                        <p:tav tm="100000">
                                          <p:val>
                                            <p:strVal val="#ppt_h"/>
                                          </p:val>
                                        </p:tav>
                                      </p:tavLst>
                                    </p:anim>
                                    <p:anim calcmode="lin" valueType="num">
                                      <p:cBhvr>
                                        <p:cTn id="9" dur="1250" fill="hold"/>
                                        <p:tgtEl>
                                          <p:spTgt spid="44">
                                            <p:txEl>
                                              <p:pRg st="0" end="0"/>
                                            </p:txEl>
                                          </p:spTgt>
                                        </p:tgtEl>
                                        <p:attrNameLst>
                                          <p:attrName>ppt_x</p:attrName>
                                        </p:attrNameLst>
                                      </p:cBhvr>
                                      <p:tavLst>
                                        <p:tav tm="0">
                                          <p:val>
                                            <p:fltVal val="0.5"/>
                                          </p:val>
                                        </p:tav>
                                        <p:tav tm="100000">
                                          <p:val>
                                            <p:strVal val="#ppt_x"/>
                                          </p:val>
                                        </p:tav>
                                      </p:tavLst>
                                    </p:anim>
                                    <p:anim calcmode="lin" valueType="num">
                                      <p:cBhvr>
                                        <p:cTn id="10" dur="1250" fill="hold"/>
                                        <p:tgtEl>
                                          <p:spTgt spid="44">
                                            <p:txEl>
                                              <p:pRg st="0" end="0"/>
                                            </p:txEl>
                                          </p:spTgt>
                                        </p:tgtEl>
                                        <p:attrNameLst>
                                          <p:attrName>ppt_y</p:attrName>
                                        </p:attrNameLst>
                                      </p:cBhvr>
                                      <p:tavLst>
                                        <p:tav tm="0">
                                          <p:val>
                                            <p:strVal val="1+(6*min(max(#ppt_w*#ppt_h,.3),1)-7.4)/-.7*#ppt_h/2"/>
                                          </p:val>
                                        </p:tav>
                                        <p:tav tm="100000">
                                          <p:val>
                                            <p:strVal val="#ppt_y"/>
                                          </p:val>
                                        </p:tav>
                                      </p:tavLst>
                                    </p:anim>
                                  </p:childTnLst>
                                </p:cTn>
                              </p:par>
                              <p:par>
                                <p:cTn id="11" presetID="53" presetClass="entr" presetSubtype="16" fill="hold" grpId="0" nodeType="withEffect">
                                  <p:stCondLst>
                                    <p:cond delay="20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2375"/>
                            </p:stCondLst>
                            <p:childTnLst>
                              <p:par>
                                <p:cTn id="17" presetID="21" presetClass="entr" presetSubtype="1"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heel(1)">
                                      <p:cBhvr>
                                        <p:cTn id="19" dur="800"/>
                                        <p:tgtEl>
                                          <p:spTgt spid="23"/>
                                        </p:tgtEl>
                                      </p:cBhvr>
                                    </p:animEffect>
                                  </p:childTnLst>
                                </p:cTn>
                              </p:par>
                            </p:childTnLst>
                          </p:cTn>
                        </p:par>
                        <p:par>
                          <p:cTn id="20" fill="hold">
                            <p:stCondLst>
                              <p:cond delay="3175"/>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29"/>
                                        </p:tgtEl>
                                        <p:attrNameLst>
                                          <p:attrName>style.visibility</p:attrName>
                                        </p:attrNameLst>
                                      </p:cBhvr>
                                      <p:to>
                                        <p:strVal val="visible"/>
                                      </p:to>
                                    </p:set>
                                    <p:animEffect transition="in" filter="fade">
                                      <p:cBhvr>
                                        <p:cTn id="23" dur="250"/>
                                        <p:tgtEl>
                                          <p:spTgt spid="29"/>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34"/>
                                        </p:tgtEl>
                                        <p:attrNameLst>
                                          <p:attrName>style.visibility</p:attrName>
                                        </p:attrNameLst>
                                      </p:cBhvr>
                                      <p:to>
                                        <p:strVal val="visible"/>
                                      </p:to>
                                    </p:set>
                                    <p:anim calcmode="lin" valueType="num">
                                      <p:cBhvr>
                                        <p:cTn id="26" dur="500" fill="hold"/>
                                        <p:tgtEl>
                                          <p:spTgt spid="34"/>
                                        </p:tgtEl>
                                        <p:attrNameLst>
                                          <p:attrName>ppt_w</p:attrName>
                                        </p:attrNameLst>
                                      </p:cBhvr>
                                      <p:tavLst>
                                        <p:tav tm="0">
                                          <p:val>
                                            <p:fltVal val="0"/>
                                          </p:val>
                                        </p:tav>
                                        <p:tav tm="100000">
                                          <p:val>
                                            <p:strVal val="#ppt_w"/>
                                          </p:val>
                                        </p:tav>
                                      </p:tavLst>
                                    </p:anim>
                                    <p:anim calcmode="lin" valueType="num">
                                      <p:cBhvr>
                                        <p:cTn id="27" dur="500" fill="hold"/>
                                        <p:tgtEl>
                                          <p:spTgt spid="34"/>
                                        </p:tgtEl>
                                        <p:attrNameLst>
                                          <p:attrName>ppt_h</p:attrName>
                                        </p:attrNameLst>
                                      </p:cBhvr>
                                      <p:tavLst>
                                        <p:tav tm="0">
                                          <p:val>
                                            <p:fltVal val="0"/>
                                          </p:val>
                                        </p:tav>
                                        <p:tav tm="100000">
                                          <p:val>
                                            <p:strVal val="#ppt_h"/>
                                          </p:val>
                                        </p:tav>
                                      </p:tavLst>
                                    </p:anim>
                                    <p:animEffect transition="in" filter="fade">
                                      <p:cBhvr>
                                        <p:cTn id="28" dur="500"/>
                                        <p:tgtEl>
                                          <p:spTgt spid="34"/>
                                        </p:tgtEl>
                                      </p:cBhvr>
                                    </p:animEffect>
                                  </p:childTnLst>
                                </p:cTn>
                              </p:par>
                              <p:par>
                                <p:cTn id="29" presetID="21" presetClass="entr" presetSubtype="1" fill="hold" grpId="0" nodeType="withEffect">
                                  <p:stCondLst>
                                    <p:cond delay="200"/>
                                  </p:stCondLst>
                                  <p:childTnLst>
                                    <p:set>
                                      <p:cBhvr>
                                        <p:cTn id="30" dur="1" fill="hold">
                                          <p:stCondLst>
                                            <p:cond delay="0"/>
                                          </p:stCondLst>
                                        </p:cTn>
                                        <p:tgtEl>
                                          <p:spTgt spid="30"/>
                                        </p:tgtEl>
                                        <p:attrNameLst>
                                          <p:attrName>style.visibility</p:attrName>
                                        </p:attrNameLst>
                                      </p:cBhvr>
                                      <p:to>
                                        <p:strVal val="visible"/>
                                      </p:to>
                                    </p:set>
                                    <p:animEffect transition="in" filter="wheel(1)">
                                      <p:cBhvr>
                                        <p:cTn id="31" dur="800"/>
                                        <p:tgtEl>
                                          <p:spTgt spid="30"/>
                                        </p:tgtEl>
                                      </p:cBhvr>
                                    </p:animEffect>
                                  </p:childTnLst>
                                </p:cTn>
                              </p:par>
                            </p:childTnLst>
                          </p:cTn>
                        </p:par>
                        <p:par>
                          <p:cTn id="32" fill="hold">
                            <p:stCondLst>
                              <p:cond delay="5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36"/>
                                        </p:tgtEl>
                                        <p:attrNameLst>
                                          <p:attrName>style.visibility</p:attrName>
                                        </p:attrNameLst>
                                      </p:cBhvr>
                                      <p:to>
                                        <p:strVal val="visible"/>
                                      </p:to>
                                    </p:set>
                                    <p:animEffect transition="in" filter="fade">
                                      <p:cBhvr>
                                        <p:cTn id="35" dur="250"/>
                                        <p:tgtEl>
                                          <p:spTgt spid="36"/>
                                        </p:tgtEl>
                                      </p:cBhvr>
                                    </p:animEffect>
                                  </p:childTnLst>
                                </p:cTn>
                              </p:par>
                              <p:par>
                                <p:cTn id="36" presetID="53" presetClass="entr" presetSubtype="16" fill="hold" grpId="0" nodeType="withEffect">
                                  <p:stCondLst>
                                    <p:cond delay="200"/>
                                  </p:stCondLst>
                                  <p:childTnLst>
                                    <p:set>
                                      <p:cBhvr>
                                        <p:cTn id="37" dur="1" fill="hold">
                                          <p:stCondLst>
                                            <p:cond delay="0"/>
                                          </p:stCondLst>
                                        </p:cTn>
                                        <p:tgtEl>
                                          <p:spTgt spid="41"/>
                                        </p:tgtEl>
                                        <p:attrNameLst>
                                          <p:attrName>style.visibility</p:attrName>
                                        </p:attrNameLst>
                                      </p:cBhvr>
                                      <p:to>
                                        <p:strVal val="visible"/>
                                      </p:to>
                                    </p:set>
                                    <p:anim calcmode="lin" valueType="num">
                                      <p:cBhvr>
                                        <p:cTn id="38" dur="500" fill="hold"/>
                                        <p:tgtEl>
                                          <p:spTgt spid="41"/>
                                        </p:tgtEl>
                                        <p:attrNameLst>
                                          <p:attrName>ppt_w</p:attrName>
                                        </p:attrNameLst>
                                      </p:cBhvr>
                                      <p:tavLst>
                                        <p:tav tm="0">
                                          <p:val>
                                            <p:fltVal val="0"/>
                                          </p:val>
                                        </p:tav>
                                        <p:tav tm="100000">
                                          <p:val>
                                            <p:strVal val="#ppt_w"/>
                                          </p:val>
                                        </p:tav>
                                      </p:tavLst>
                                    </p:anim>
                                    <p:anim calcmode="lin" valueType="num">
                                      <p:cBhvr>
                                        <p:cTn id="39" dur="500" fill="hold"/>
                                        <p:tgtEl>
                                          <p:spTgt spid="41"/>
                                        </p:tgtEl>
                                        <p:attrNameLst>
                                          <p:attrName>ppt_h</p:attrName>
                                        </p:attrNameLst>
                                      </p:cBhvr>
                                      <p:tavLst>
                                        <p:tav tm="0">
                                          <p:val>
                                            <p:fltVal val="0"/>
                                          </p:val>
                                        </p:tav>
                                        <p:tav tm="100000">
                                          <p:val>
                                            <p:strVal val="#ppt_h"/>
                                          </p:val>
                                        </p:tav>
                                      </p:tavLst>
                                    </p:anim>
                                    <p:animEffect transition="in" filter="fade">
                                      <p:cBhvr>
                                        <p:cTn id="40" dur="500"/>
                                        <p:tgtEl>
                                          <p:spTgt spid="41"/>
                                        </p:tgtEl>
                                      </p:cBhvr>
                                    </p:animEffect>
                                  </p:childTnLst>
                                </p:cTn>
                              </p:par>
                              <p:par>
                                <p:cTn id="41" presetID="21" presetClass="entr" presetSubtype="1" fill="hold" grpId="0" nodeType="withEffect">
                                  <p:stCondLst>
                                    <p:cond delay="400"/>
                                  </p:stCondLst>
                                  <p:childTnLst>
                                    <p:set>
                                      <p:cBhvr>
                                        <p:cTn id="42" dur="1" fill="hold">
                                          <p:stCondLst>
                                            <p:cond delay="0"/>
                                          </p:stCondLst>
                                        </p:cTn>
                                        <p:tgtEl>
                                          <p:spTgt spid="37"/>
                                        </p:tgtEl>
                                        <p:attrNameLst>
                                          <p:attrName>style.visibility</p:attrName>
                                        </p:attrNameLst>
                                      </p:cBhvr>
                                      <p:to>
                                        <p:strVal val="visible"/>
                                      </p:to>
                                    </p:set>
                                    <p:animEffect transition="in" filter="wheel(1)">
                                      <p:cBhvr>
                                        <p:cTn id="43" dur="800"/>
                                        <p:tgtEl>
                                          <p:spTgt spid="37"/>
                                        </p:tgtEl>
                                      </p:cBhvr>
                                    </p:animEffect>
                                  </p:childTnLst>
                                </p:cTn>
                              </p:par>
                            </p:childTnLst>
                          </p:cTn>
                        </p:par>
                        <p:par>
                          <p:cTn id="44" fill="hold">
                            <p:stCondLst>
                              <p:cond delay="8400"/>
                            </p:stCondLst>
                            <p:childTnLst>
                              <p:par>
                                <p:cTn id="45" presetID="10" presetClass="entr" presetSubtype="0" fill="hold" grpId="0" nodeType="afterEffect">
                                  <p:stCondLst>
                                    <p:cond delay="0"/>
                                  </p:stCondLst>
                                  <p:iterate type="lt">
                                    <p:tmPct val="10000"/>
                                  </p:iterate>
                                  <p:childTnLst>
                                    <p:set>
                                      <p:cBhvr>
                                        <p:cTn id="46" dur="1" fill="hold">
                                          <p:stCondLst>
                                            <p:cond delay="0"/>
                                          </p:stCondLst>
                                        </p:cTn>
                                        <p:tgtEl>
                                          <p:spTgt spid="43"/>
                                        </p:tgtEl>
                                        <p:attrNameLst>
                                          <p:attrName>style.visibility</p:attrName>
                                        </p:attrNameLst>
                                      </p:cBhvr>
                                      <p:to>
                                        <p:strVal val="visible"/>
                                      </p:to>
                                    </p:set>
                                    <p:animEffect transition="in" filter="fade">
                                      <p:cBhvr>
                                        <p:cTn id="47" dur="2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7" grpId="0" animBg="1"/>
      <p:bldP spid="29" grpId="0"/>
      <p:bldP spid="30" grpId="0" animBg="1"/>
      <p:bldP spid="34" grpId="0" animBg="1"/>
      <p:bldP spid="36" grpId="0"/>
      <p:bldP spid="37" grpId="0" animBg="1"/>
      <p:bldP spid="41" grpId="0" animBg="1"/>
      <p:bldP spid="43" grpId="0"/>
      <p:bldP spid="4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4">
            <a:extLst>
              <a:ext uri="{FF2B5EF4-FFF2-40B4-BE49-F238E27FC236}">
                <a16:creationId xmlns:a16="http://schemas.microsoft.com/office/drawing/2014/main" xmlns="" id="{71F3205F-6055-4267-9A22-7689C19BDDCA}"/>
              </a:ext>
            </a:extLst>
          </p:cNvPr>
          <p:cNvGrpSpPr>
            <a:grpSpLocks noChangeAspect="1"/>
          </p:cNvGrpSpPr>
          <p:nvPr/>
        </p:nvGrpSpPr>
        <p:grpSpPr bwMode="auto">
          <a:xfrm>
            <a:off x="2898202" y="1040114"/>
            <a:ext cx="3074606" cy="3341531"/>
            <a:chOff x="1513" y="29"/>
            <a:chExt cx="2646" cy="2876"/>
          </a:xfrm>
        </p:grpSpPr>
        <p:sp>
          <p:nvSpPr>
            <p:cNvPr id="27" name="Freeform 5">
              <a:extLst>
                <a:ext uri="{FF2B5EF4-FFF2-40B4-BE49-F238E27FC236}">
                  <a16:creationId xmlns:a16="http://schemas.microsoft.com/office/drawing/2014/main" xmlns="" id="{71C2CC87-8499-4931-B73E-70213CC06FDE}"/>
                </a:ext>
              </a:extLst>
            </p:cNvPr>
            <p:cNvSpPr>
              <a:spLocks noEditPoints="1"/>
            </p:cNvSpPr>
            <p:nvPr/>
          </p:nvSpPr>
          <p:spPr bwMode="auto">
            <a:xfrm>
              <a:off x="1727" y="29"/>
              <a:ext cx="1136" cy="2582"/>
            </a:xfrm>
            <a:custGeom>
              <a:avLst/>
              <a:gdLst>
                <a:gd name="T0" fmla="*/ 69 w 1007"/>
                <a:gd name="T1" fmla="*/ 165 h 2288"/>
                <a:gd name="T2" fmla="*/ 166 w 1007"/>
                <a:gd name="T3" fmla="*/ 68 h 2288"/>
                <a:gd name="T4" fmla="*/ 263 w 1007"/>
                <a:gd name="T5" fmla="*/ 165 h 2288"/>
                <a:gd name="T6" fmla="*/ 166 w 1007"/>
                <a:gd name="T7" fmla="*/ 263 h 2288"/>
                <a:gd name="T8" fmla="*/ 69 w 1007"/>
                <a:gd name="T9" fmla="*/ 165 h 2288"/>
                <a:gd name="T10" fmla="*/ 0 w 1007"/>
                <a:gd name="T11" fmla="*/ 165 h 2288"/>
                <a:gd name="T12" fmla="*/ 166 w 1007"/>
                <a:gd name="T13" fmla="*/ 331 h 2288"/>
                <a:gd name="T14" fmla="*/ 328 w 1007"/>
                <a:gd name="T15" fmla="*/ 193 h 2288"/>
                <a:gd name="T16" fmla="*/ 821 w 1007"/>
                <a:gd name="T17" fmla="*/ 193 h 2288"/>
                <a:gd name="T18" fmla="*/ 1080 w 1007"/>
                <a:gd name="T19" fmla="*/ 396 h 2288"/>
                <a:gd name="T20" fmla="*/ 1080 w 1007"/>
                <a:gd name="T21" fmla="*/ 2582 h 2288"/>
                <a:gd name="T22" fmla="*/ 1136 w 1007"/>
                <a:gd name="T23" fmla="*/ 2582 h 2288"/>
                <a:gd name="T24" fmla="*/ 1136 w 1007"/>
                <a:gd name="T25" fmla="*/ 396 h 2288"/>
                <a:gd name="T26" fmla="*/ 1031 w 1007"/>
                <a:gd name="T27" fmla="*/ 192 h 2288"/>
                <a:gd name="T28" fmla="*/ 821 w 1007"/>
                <a:gd name="T29" fmla="*/ 138 h 2288"/>
                <a:gd name="T30" fmla="*/ 328 w 1007"/>
                <a:gd name="T31" fmla="*/ 138 h 2288"/>
                <a:gd name="T32" fmla="*/ 166 w 1007"/>
                <a:gd name="T33" fmla="*/ 0 h 2288"/>
                <a:gd name="T34" fmla="*/ 0 w 1007"/>
                <a:gd name="T35" fmla="*/ 165 h 228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07" h="2288">
                  <a:moveTo>
                    <a:pt x="61" y="146"/>
                  </a:moveTo>
                  <a:cubicBezTo>
                    <a:pt x="61" y="99"/>
                    <a:pt x="99" y="60"/>
                    <a:pt x="147" y="60"/>
                  </a:cubicBezTo>
                  <a:cubicBezTo>
                    <a:pt x="194" y="60"/>
                    <a:pt x="233" y="99"/>
                    <a:pt x="233" y="146"/>
                  </a:cubicBezTo>
                  <a:cubicBezTo>
                    <a:pt x="233" y="194"/>
                    <a:pt x="194" y="233"/>
                    <a:pt x="147" y="233"/>
                  </a:cubicBezTo>
                  <a:cubicBezTo>
                    <a:pt x="99" y="233"/>
                    <a:pt x="61" y="194"/>
                    <a:pt x="61" y="146"/>
                  </a:cubicBezTo>
                  <a:moveTo>
                    <a:pt x="0" y="146"/>
                  </a:moveTo>
                  <a:cubicBezTo>
                    <a:pt x="0" y="227"/>
                    <a:pt x="66" y="293"/>
                    <a:pt x="147" y="293"/>
                  </a:cubicBezTo>
                  <a:cubicBezTo>
                    <a:pt x="219" y="293"/>
                    <a:pt x="279" y="240"/>
                    <a:pt x="291" y="171"/>
                  </a:cubicBezTo>
                  <a:cubicBezTo>
                    <a:pt x="728" y="171"/>
                    <a:pt x="728" y="171"/>
                    <a:pt x="728" y="171"/>
                  </a:cubicBezTo>
                  <a:cubicBezTo>
                    <a:pt x="797" y="171"/>
                    <a:pt x="957" y="189"/>
                    <a:pt x="957" y="351"/>
                  </a:cubicBezTo>
                  <a:cubicBezTo>
                    <a:pt x="957" y="2288"/>
                    <a:pt x="957" y="2288"/>
                    <a:pt x="957" y="2288"/>
                  </a:cubicBezTo>
                  <a:cubicBezTo>
                    <a:pt x="1007" y="2288"/>
                    <a:pt x="1007" y="2288"/>
                    <a:pt x="1007" y="2288"/>
                  </a:cubicBezTo>
                  <a:cubicBezTo>
                    <a:pt x="1007" y="351"/>
                    <a:pt x="1007" y="351"/>
                    <a:pt x="1007" y="351"/>
                  </a:cubicBezTo>
                  <a:cubicBezTo>
                    <a:pt x="1007" y="272"/>
                    <a:pt x="975" y="210"/>
                    <a:pt x="914" y="170"/>
                  </a:cubicBezTo>
                  <a:cubicBezTo>
                    <a:pt x="854" y="130"/>
                    <a:pt x="780" y="122"/>
                    <a:pt x="728" y="122"/>
                  </a:cubicBezTo>
                  <a:cubicBezTo>
                    <a:pt x="291" y="122"/>
                    <a:pt x="291" y="122"/>
                    <a:pt x="291" y="122"/>
                  </a:cubicBezTo>
                  <a:cubicBezTo>
                    <a:pt x="279" y="53"/>
                    <a:pt x="219" y="0"/>
                    <a:pt x="147" y="0"/>
                  </a:cubicBezTo>
                  <a:cubicBezTo>
                    <a:pt x="66" y="0"/>
                    <a:pt x="0" y="66"/>
                    <a:pt x="0" y="146"/>
                  </a:cubicBezTo>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195">
                <a:defRPr/>
              </a:pPr>
              <a:endParaRPr lang="zh-CN" altLang="en-US" kern="0">
                <a:solidFill>
                  <a:prstClr val="black"/>
                </a:solidFill>
                <a:latin typeface="Impact"/>
                <a:ea typeface="方正正粗黑简体"/>
              </a:endParaRPr>
            </a:p>
          </p:txBody>
        </p:sp>
        <p:sp>
          <p:nvSpPr>
            <p:cNvPr id="28" name="Freeform 7">
              <a:extLst>
                <a:ext uri="{FF2B5EF4-FFF2-40B4-BE49-F238E27FC236}">
                  <a16:creationId xmlns:a16="http://schemas.microsoft.com/office/drawing/2014/main" xmlns="" id="{526A42D2-5B05-4FB3-A8CC-CFC78B72CE8C}"/>
                </a:ext>
              </a:extLst>
            </p:cNvPr>
            <p:cNvSpPr>
              <a:spLocks noEditPoints="1"/>
            </p:cNvSpPr>
            <p:nvPr/>
          </p:nvSpPr>
          <p:spPr bwMode="auto">
            <a:xfrm>
              <a:off x="1727" y="889"/>
              <a:ext cx="1029" cy="1716"/>
            </a:xfrm>
            <a:custGeom>
              <a:avLst/>
              <a:gdLst>
                <a:gd name="T0" fmla="*/ 69 w 912"/>
                <a:gd name="T1" fmla="*/ 165 h 1520"/>
                <a:gd name="T2" fmla="*/ 166 w 912"/>
                <a:gd name="T3" fmla="*/ 68 h 1520"/>
                <a:gd name="T4" fmla="*/ 263 w 912"/>
                <a:gd name="T5" fmla="*/ 165 h 1520"/>
                <a:gd name="T6" fmla="*/ 166 w 912"/>
                <a:gd name="T7" fmla="*/ 262 h 1520"/>
                <a:gd name="T8" fmla="*/ 69 w 912"/>
                <a:gd name="T9" fmla="*/ 165 h 1520"/>
                <a:gd name="T10" fmla="*/ 0 w 912"/>
                <a:gd name="T11" fmla="*/ 165 h 1520"/>
                <a:gd name="T12" fmla="*/ 166 w 912"/>
                <a:gd name="T13" fmla="*/ 330 h 1520"/>
                <a:gd name="T14" fmla="*/ 327 w 912"/>
                <a:gd name="T15" fmla="*/ 196 h 1520"/>
                <a:gd name="T16" fmla="*/ 759 w 912"/>
                <a:gd name="T17" fmla="*/ 196 h 1520"/>
                <a:gd name="T18" fmla="*/ 973 w 912"/>
                <a:gd name="T19" fmla="*/ 358 h 1520"/>
                <a:gd name="T20" fmla="*/ 973 w 912"/>
                <a:gd name="T21" fmla="*/ 1716 h 1520"/>
                <a:gd name="T22" fmla="*/ 1029 w 912"/>
                <a:gd name="T23" fmla="*/ 1716 h 1520"/>
                <a:gd name="T24" fmla="*/ 1029 w 912"/>
                <a:gd name="T25" fmla="*/ 358 h 1520"/>
                <a:gd name="T26" fmla="*/ 759 w 912"/>
                <a:gd name="T27" fmla="*/ 141 h 1520"/>
                <a:gd name="T28" fmla="*/ 329 w 912"/>
                <a:gd name="T29" fmla="*/ 141 h 1520"/>
                <a:gd name="T30" fmla="*/ 166 w 912"/>
                <a:gd name="T31" fmla="*/ 0 h 1520"/>
                <a:gd name="T32" fmla="*/ 0 w 912"/>
                <a:gd name="T33" fmla="*/ 165 h 15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12" h="1520">
                  <a:moveTo>
                    <a:pt x="61" y="146"/>
                  </a:moveTo>
                  <a:cubicBezTo>
                    <a:pt x="61" y="99"/>
                    <a:pt x="99" y="60"/>
                    <a:pt x="147" y="60"/>
                  </a:cubicBezTo>
                  <a:cubicBezTo>
                    <a:pt x="194" y="60"/>
                    <a:pt x="233" y="99"/>
                    <a:pt x="233" y="146"/>
                  </a:cubicBezTo>
                  <a:cubicBezTo>
                    <a:pt x="233" y="194"/>
                    <a:pt x="194" y="232"/>
                    <a:pt x="147" y="232"/>
                  </a:cubicBezTo>
                  <a:cubicBezTo>
                    <a:pt x="99" y="232"/>
                    <a:pt x="61" y="194"/>
                    <a:pt x="61" y="146"/>
                  </a:cubicBezTo>
                  <a:moveTo>
                    <a:pt x="0" y="146"/>
                  </a:moveTo>
                  <a:cubicBezTo>
                    <a:pt x="0" y="227"/>
                    <a:pt x="66" y="292"/>
                    <a:pt x="147" y="292"/>
                  </a:cubicBezTo>
                  <a:cubicBezTo>
                    <a:pt x="218" y="292"/>
                    <a:pt x="277" y="241"/>
                    <a:pt x="290" y="174"/>
                  </a:cubicBezTo>
                  <a:cubicBezTo>
                    <a:pt x="673" y="174"/>
                    <a:pt x="673" y="174"/>
                    <a:pt x="673" y="174"/>
                  </a:cubicBezTo>
                  <a:cubicBezTo>
                    <a:pt x="844" y="174"/>
                    <a:pt x="862" y="274"/>
                    <a:pt x="862" y="317"/>
                  </a:cubicBezTo>
                  <a:cubicBezTo>
                    <a:pt x="862" y="1520"/>
                    <a:pt x="862" y="1520"/>
                    <a:pt x="862" y="1520"/>
                  </a:cubicBezTo>
                  <a:cubicBezTo>
                    <a:pt x="912" y="1520"/>
                    <a:pt x="912" y="1520"/>
                    <a:pt x="912" y="1520"/>
                  </a:cubicBezTo>
                  <a:cubicBezTo>
                    <a:pt x="912" y="317"/>
                    <a:pt x="912" y="317"/>
                    <a:pt x="912" y="317"/>
                  </a:cubicBezTo>
                  <a:cubicBezTo>
                    <a:pt x="912" y="199"/>
                    <a:pt x="820" y="125"/>
                    <a:pt x="673" y="125"/>
                  </a:cubicBezTo>
                  <a:cubicBezTo>
                    <a:pt x="292" y="125"/>
                    <a:pt x="292" y="125"/>
                    <a:pt x="292" y="125"/>
                  </a:cubicBezTo>
                  <a:cubicBezTo>
                    <a:pt x="281" y="54"/>
                    <a:pt x="220" y="0"/>
                    <a:pt x="147" y="0"/>
                  </a:cubicBezTo>
                  <a:cubicBezTo>
                    <a:pt x="66" y="0"/>
                    <a:pt x="0" y="65"/>
                    <a:pt x="0" y="146"/>
                  </a:cubicBezTo>
                </a:path>
              </a:pathLst>
            </a:custGeom>
            <a:solidFill>
              <a:srgbClr val="D52B0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195">
                <a:defRPr/>
              </a:pPr>
              <a:endParaRPr lang="zh-CN" altLang="en-US" kern="0">
                <a:solidFill>
                  <a:prstClr val="black"/>
                </a:solidFill>
                <a:latin typeface="Impact"/>
                <a:ea typeface="方正正粗黑简体"/>
              </a:endParaRPr>
            </a:p>
          </p:txBody>
        </p:sp>
        <p:sp>
          <p:nvSpPr>
            <p:cNvPr id="29" name="Freeform 9">
              <a:extLst>
                <a:ext uri="{FF2B5EF4-FFF2-40B4-BE49-F238E27FC236}">
                  <a16:creationId xmlns:a16="http://schemas.microsoft.com/office/drawing/2014/main" xmlns="" id="{02658097-E08E-4587-9DA6-A2860ADF5089}"/>
                </a:ext>
              </a:extLst>
            </p:cNvPr>
            <p:cNvSpPr>
              <a:spLocks noEditPoints="1"/>
            </p:cNvSpPr>
            <p:nvPr/>
          </p:nvSpPr>
          <p:spPr bwMode="auto">
            <a:xfrm>
              <a:off x="1727" y="1735"/>
              <a:ext cx="927" cy="874"/>
            </a:xfrm>
            <a:custGeom>
              <a:avLst/>
              <a:gdLst>
                <a:gd name="T0" fmla="*/ 61 w 823"/>
                <a:gd name="T1" fmla="*/ 147 h 774"/>
                <a:gd name="T2" fmla="*/ 147 w 823"/>
                <a:gd name="T3" fmla="*/ 60 h 774"/>
                <a:gd name="T4" fmla="*/ 233 w 823"/>
                <a:gd name="T5" fmla="*/ 147 h 774"/>
                <a:gd name="T6" fmla="*/ 147 w 823"/>
                <a:gd name="T7" fmla="*/ 233 h 774"/>
                <a:gd name="T8" fmla="*/ 61 w 823"/>
                <a:gd name="T9" fmla="*/ 147 h 774"/>
                <a:gd name="T10" fmla="*/ 0 w 823"/>
                <a:gd name="T11" fmla="*/ 147 h 774"/>
                <a:gd name="T12" fmla="*/ 147 w 823"/>
                <a:gd name="T13" fmla="*/ 293 h 774"/>
                <a:gd name="T14" fmla="*/ 289 w 823"/>
                <a:gd name="T15" fmla="*/ 180 h 774"/>
                <a:gd name="T16" fmla="*/ 581 w 823"/>
                <a:gd name="T17" fmla="*/ 180 h 774"/>
                <a:gd name="T18" fmla="*/ 774 w 823"/>
                <a:gd name="T19" fmla="*/ 330 h 774"/>
                <a:gd name="T20" fmla="*/ 774 w 823"/>
                <a:gd name="T21" fmla="*/ 774 h 774"/>
                <a:gd name="T22" fmla="*/ 823 w 823"/>
                <a:gd name="T23" fmla="*/ 774 h 774"/>
                <a:gd name="T24" fmla="*/ 823 w 823"/>
                <a:gd name="T25" fmla="*/ 330 h 774"/>
                <a:gd name="T26" fmla="*/ 778 w 823"/>
                <a:gd name="T27" fmla="*/ 203 h 774"/>
                <a:gd name="T28" fmla="*/ 581 w 823"/>
                <a:gd name="T29" fmla="*/ 131 h 774"/>
                <a:gd name="T30" fmla="*/ 292 w 823"/>
                <a:gd name="T31" fmla="*/ 131 h 774"/>
                <a:gd name="T32" fmla="*/ 147 w 823"/>
                <a:gd name="T33" fmla="*/ 0 h 774"/>
                <a:gd name="T34" fmla="*/ 0 w 823"/>
                <a:gd name="T35" fmla="*/ 14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3" h="774">
                  <a:moveTo>
                    <a:pt x="61" y="147"/>
                  </a:moveTo>
                  <a:cubicBezTo>
                    <a:pt x="61" y="99"/>
                    <a:pt x="99" y="60"/>
                    <a:pt x="147" y="60"/>
                  </a:cubicBezTo>
                  <a:cubicBezTo>
                    <a:pt x="194" y="60"/>
                    <a:pt x="233" y="99"/>
                    <a:pt x="233" y="147"/>
                  </a:cubicBezTo>
                  <a:cubicBezTo>
                    <a:pt x="233" y="194"/>
                    <a:pt x="194" y="233"/>
                    <a:pt x="147" y="233"/>
                  </a:cubicBezTo>
                  <a:cubicBezTo>
                    <a:pt x="99" y="233"/>
                    <a:pt x="61" y="194"/>
                    <a:pt x="61" y="147"/>
                  </a:cubicBezTo>
                  <a:moveTo>
                    <a:pt x="0" y="147"/>
                  </a:moveTo>
                  <a:cubicBezTo>
                    <a:pt x="0" y="227"/>
                    <a:pt x="66" y="293"/>
                    <a:pt x="147" y="293"/>
                  </a:cubicBezTo>
                  <a:cubicBezTo>
                    <a:pt x="216" y="293"/>
                    <a:pt x="274" y="245"/>
                    <a:pt x="289" y="180"/>
                  </a:cubicBezTo>
                  <a:cubicBezTo>
                    <a:pt x="581" y="180"/>
                    <a:pt x="581" y="180"/>
                    <a:pt x="581" y="180"/>
                  </a:cubicBezTo>
                  <a:cubicBezTo>
                    <a:pt x="653" y="180"/>
                    <a:pt x="774" y="200"/>
                    <a:pt x="774" y="330"/>
                  </a:cubicBezTo>
                  <a:cubicBezTo>
                    <a:pt x="774" y="774"/>
                    <a:pt x="774" y="774"/>
                    <a:pt x="774" y="774"/>
                  </a:cubicBezTo>
                  <a:cubicBezTo>
                    <a:pt x="823" y="774"/>
                    <a:pt x="823" y="774"/>
                    <a:pt x="823" y="774"/>
                  </a:cubicBezTo>
                  <a:cubicBezTo>
                    <a:pt x="823" y="330"/>
                    <a:pt x="823" y="330"/>
                    <a:pt x="823" y="330"/>
                  </a:cubicBezTo>
                  <a:cubicBezTo>
                    <a:pt x="823" y="295"/>
                    <a:pt x="815" y="245"/>
                    <a:pt x="778" y="203"/>
                  </a:cubicBezTo>
                  <a:cubicBezTo>
                    <a:pt x="737" y="155"/>
                    <a:pt x="671" y="131"/>
                    <a:pt x="581" y="131"/>
                  </a:cubicBezTo>
                  <a:cubicBezTo>
                    <a:pt x="292" y="131"/>
                    <a:pt x="292" y="131"/>
                    <a:pt x="292" y="131"/>
                  </a:cubicBezTo>
                  <a:cubicBezTo>
                    <a:pt x="285" y="58"/>
                    <a:pt x="222" y="0"/>
                    <a:pt x="147" y="0"/>
                  </a:cubicBezTo>
                  <a:cubicBezTo>
                    <a:pt x="66" y="0"/>
                    <a:pt x="0" y="66"/>
                    <a:pt x="0" y="147"/>
                  </a:cubicBezTo>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195">
                <a:defRPr/>
              </a:pPr>
              <a:endParaRPr lang="en-US" kern="0">
                <a:solidFill>
                  <a:prstClr val="black"/>
                </a:solidFill>
                <a:latin typeface="Impact"/>
                <a:ea typeface="方正正粗黑简体"/>
              </a:endParaRPr>
            </a:p>
          </p:txBody>
        </p:sp>
        <p:sp>
          <p:nvSpPr>
            <p:cNvPr id="30" name="Freeform 11">
              <a:extLst>
                <a:ext uri="{FF2B5EF4-FFF2-40B4-BE49-F238E27FC236}">
                  <a16:creationId xmlns:a16="http://schemas.microsoft.com/office/drawing/2014/main" xmlns="" id="{175728F4-6D58-48F1-85F2-772667035D95}"/>
                </a:ext>
              </a:extLst>
            </p:cNvPr>
            <p:cNvSpPr>
              <a:spLocks noEditPoints="1"/>
            </p:cNvSpPr>
            <p:nvPr/>
          </p:nvSpPr>
          <p:spPr bwMode="auto">
            <a:xfrm>
              <a:off x="2906" y="472"/>
              <a:ext cx="1041" cy="2133"/>
            </a:xfrm>
            <a:custGeom>
              <a:avLst/>
              <a:gdLst>
                <a:gd name="T0" fmla="*/ 689 w 921"/>
                <a:gd name="T1" fmla="*/ 146 h 1890"/>
                <a:gd name="T2" fmla="*/ 775 w 921"/>
                <a:gd name="T3" fmla="*/ 60 h 1890"/>
                <a:gd name="T4" fmla="*/ 861 w 921"/>
                <a:gd name="T5" fmla="*/ 146 h 1890"/>
                <a:gd name="T6" fmla="*/ 775 w 921"/>
                <a:gd name="T7" fmla="*/ 232 h 1890"/>
                <a:gd name="T8" fmla="*/ 689 w 921"/>
                <a:gd name="T9" fmla="*/ 146 h 1890"/>
                <a:gd name="T10" fmla="*/ 632 w 921"/>
                <a:gd name="T11" fmla="*/ 115 h 1890"/>
                <a:gd name="T12" fmla="*/ 252 w 921"/>
                <a:gd name="T13" fmla="*/ 115 h 1890"/>
                <a:gd name="T14" fmla="*/ 7 w 921"/>
                <a:gd name="T15" fmla="*/ 294 h 1890"/>
                <a:gd name="T16" fmla="*/ 7 w 921"/>
                <a:gd name="T17" fmla="*/ 1890 h 1890"/>
                <a:gd name="T18" fmla="*/ 56 w 921"/>
                <a:gd name="T19" fmla="*/ 1890 h 1890"/>
                <a:gd name="T20" fmla="*/ 56 w 921"/>
                <a:gd name="T21" fmla="*/ 298 h 1890"/>
                <a:gd name="T22" fmla="*/ 252 w 921"/>
                <a:gd name="T23" fmla="*/ 165 h 1890"/>
                <a:gd name="T24" fmla="*/ 630 w 921"/>
                <a:gd name="T25" fmla="*/ 165 h 1890"/>
                <a:gd name="T26" fmla="*/ 775 w 921"/>
                <a:gd name="T27" fmla="*/ 292 h 1890"/>
                <a:gd name="T28" fmla="*/ 921 w 921"/>
                <a:gd name="T29" fmla="*/ 146 h 1890"/>
                <a:gd name="T30" fmla="*/ 775 w 921"/>
                <a:gd name="T31" fmla="*/ 0 h 1890"/>
                <a:gd name="T32" fmla="*/ 632 w 921"/>
                <a:gd name="T33" fmla="*/ 115 h 1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1" h="1890">
                  <a:moveTo>
                    <a:pt x="689" y="146"/>
                  </a:moveTo>
                  <a:cubicBezTo>
                    <a:pt x="689" y="99"/>
                    <a:pt x="728" y="60"/>
                    <a:pt x="775" y="60"/>
                  </a:cubicBezTo>
                  <a:cubicBezTo>
                    <a:pt x="823" y="60"/>
                    <a:pt x="861" y="99"/>
                    <a:pt x="861" y="146"/>
                  </a:cubicBezTo>
                  <a:cubicBezTo>
                    <a:pt x="861" y="194"/>
                    <a:pt x="823" y="232"/>
                    <a:pt x="775" y="232"/>
                  </a:cubicBezTo>
                  <a:cubicBezTo>
                    <a:pt x="728" y="232"/>
                    <a:pt x="689" y="194"/>
                    <a:pt x="689" y="146"/>
                  </a:cubicBezTo>
                  <a:moveTo>
                    <a:pt x="632" y="115"/>
                  </a:moveTo>
                  <a:cubicBezTo>
                    <a:pt x="252" y="115"/>
                    <a:pt x="252" y="115"/>
                    <a:pt x="252" y="115"/>
                  </a:cubicBezTo>
                  <a:cubicBezTo>
                    <a:pt x="87" y="115"/>
                    <a:pt x="16" y="167"/>
                    <a:pt x="7" y="294"/>
                  </a:cubicBezTo>
                  <a:cubicBezTo>
                    <a:pt x="0" y="394"/>
                    <a:pt x="7" y="1829"/>
                    <a:pt x="7" y="1890"/>
                  </a:cubicBezTo>
                  <a:cubicBezTo>
                    <a:pt x="56" y="1890"/>
                    <a:pt x="56" y="1890"/>
                    <a:pt x="56" y="1890"/>
                  </a:cubicBezTo>
                  <a:cubicBezTo>
                    <a:pt x="56" y="1875"/>
                    <a:pt x="50" y="395"/>
                    <a:pt x="56" y="298"/>
                  </a:cubicBezTo>
                  <a:cubicBezTo>
                    <a:pt x="61" y="227"/>
                    <a:pt x="80" y="165"/>
                    <a:pt x="252" y="165"/>
                  </a:cubicBezTo>
                  <a:cubicBezTo>
                    <a:pt x="630" y="165"/>
                    <a:pt x="630" y="165"/>
                    <a:pt x="630" y="165"/>
                  </a:cubicBezTo>
                  <a:cubicBezTo>
                    <a:pt x="639" y="236"/>
                    <a:pt x="701" y="292"/>
                    <a:pt x="775" y="292"/>
                  </a:cubicBezTo>
                  <a:cubicBezTo>
                    <a:pt x="856" y="292"/>
                    <a:pt x="921" y="227"/>
                    <a:pt x="921" y="146"/>
                  </a:cubicBezTo>
                  <a:cubicBezTo>
                    <a:pt x="921" y="65"/>
                    <a:pt x="856" y="0"/>
                    <a:pt x="775" y="0"/>
                  </a:cubicBezTo>
                  <a:cubicBezTo>
                    <a:pt x="705" y="0"/>
                    <a:pt x="646" y="49"/>
                    <a:pt x="632" y="115"/>
                  </a:cubicBezTo>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195">
                <a:defRPr/>
              </a:pPr>
              <a:endParaRPr lang="en-US" kern="0">
                <a:solidFill>
                  <a:prstClr val="black"/>
                </a:solidFill>
                <a:latin typeface="Impact"/>
                <a:ea typeface="方正正粗黑简体"/>
              </a:endParaRPr>
            </a:p>
          </p:txBody>
        </p:sp>
        <p:sp>
          <p:nvSpPr>
            <p:cNvPr id="31" name="Freeform 13">
              <a:extLst>
                <a:ext uri="{FF2B5EF4-FFF2-40B4-BE49-F238E27FC236}">
                  <a16:creationId xmlns:a16="http://schemas.microsoft.com/office/drawing/2014/main" xmlns="" id="{331C0703-CD4A-452E-9E88-A5FF62D95A1C}"/>
                </a:ext>
              </a:extLst>
            </p:cNvPr>
            <p:cNvSpPr>
              <a:spLocks noEditPoints="1"/>
            </p:cNvSpPr>
            <p:nvPr/>
          </p:nvSpPr>
          <p:spPr bwMode="auto">
            <a:xfrm>
              <a:off x="3011" y="1320"/>
              <a:ext cx="928" cy="1281"/>
            </a:xfrm>
            <a:custGeom>
              <a:avLst/>
              <a:gdLst>
                <a:gd name="T0" fmla="*/ 666 w 822"/>
                <a:gd name="T1" fmla="*/ 166 h 1135"/>
                <a:gd name="T2" fmla="*/ 763 w 822"/>
                <a:gd name="T3" fmla="*/ 68 h 1135"/>
                <a:gd name="T4" fmla="*/ 860 w 822"/>
                <a:gd name="T5" fmla="*/ 166 h 1135"/>
                <a:gd name="T6" fmla="*/ 763 w 822"/>
                <a:gd name="T7" fmla="*/ 263 h 1135"/>
                <a:gd name="T8" fmla="*/ 666 w 822"/>
                <a:gd name="T9" fmla="*/ 166 h 1135"/>
                <a:gd name="T10" fmla="*/ 601 w 822"/>
                <a:gd name="T11" fmla="*/ 138 h 1135"/>
                <a:gd name="T12" fmla="*/ 228 w 822"/>
                <a:gd name="T13" fmla="*/ 134 h 1135"/>
                <a:gd name="T14" fmla="*/ 0 w 822"/>
                <a:gd name="T15" fmla="*/ 376 h 1135"/>
                <a:gd name="T16" fmla="*/ 0 w 822"/>
                <a:gd name="T17" fmla="*/ 1281 h 1135"/>
                <a:gd name="T18" fmla="*/ 55 w 822"/>
                <a:gd name="T19" fmla="*/ 1281 h 1135"/>
                <a:gd name="T20" fmla="*/ 55 w 822"/>
                <a:gd name="T21" fmla="*/ 376 h 1135"/>
                <a:gd name="T22" fmla="*/ 228 w 822"/>
                <a:gd name="T23" fmla="*/ 190 h 1135"/>
                <a:gd name="T24" fmla="*/ 601 w 822"/>
                <a:gd name="T25" fmla="*/ 193 h 1135"/>
                <a:gd name="T26" fmla="*/ 763 w 822"/>
                <a:gd name="T27" fmla="*/ 331 h 1135"/>
                <a:gd name="T28" fmla="*/ 928 w 822"/>
                <a:gd name="T29" fmla="*/ 166 h 1135"/>
                <a:gd name="T30" fmla="*/ 763 w 822"/>
                <a:gd name="T31" fmla="*/ 0 h 1135"/>
                <a:gd name="T32" fmla="*/ 601 w 822"/>
                <a:gd name="T33" fmla="*/ 138 h 11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822" h="1135">
                  <a:moveTo>
                    <a:pt x="590" y="147"/>
                  </a:moveTo>
                  <a:cubicBezTo>
                    <a:pt x="590" y="99"/>
                    <a:pt x="628" y="60"/>
                    <a:pt x="676" y="60"/>
                  </a:cubicBezTo>
                  <a:cubicBezTo>
                    <a:pt x="723" y="60"/>
                    <a:pt x="762" y="99"/>
                    <a:pt x="762" y="147"/>
                  </a:cubicBezTo>
                  <a:cubicBezTo>
                    <a:pt x="762" y="194"/>
                    <a:pt x="723" y="233"/>
                    <a:pt x="676" y="233"/>
                  </a:cubicBezTo>
                  <a:cubicBezTo>
                    <a:pt x="628" y="233"/>
                    <a:pt x="590" y="194"/>
                    <a:pt x="590" y="147"/>
                  </a:cubicBezTo>
                  <a:moveTo>
                    <a:pt x="532" y="122"/>
                  </a:moveTo>
                  <a:cubicBezTo>
                    <a:pt x="462" y="121"/>
                    <a:pt x="282" y="119"/>
                    <a:pt x="202" y="119"/>
                  </a:cubicBezTo>
                  <a:cubicBezTo>
                    <a:pt x="90" y="119"/>
                    <a:pt x="0" y="236"/>
                    <a:pt x="0" y="333"/>
                  </a:cubicBezTo>
                  <a:cubicBezTo>
                    <a:pt x="0" y="1135"/>
                    <a:pt x="0" y="1135"/>
                    <a:pt x="0" y="1135"/>
                  </a:cubicBezTo>
                  <a:cubicBezTo>
                    <a:pt x="49" y="1135"/>
                    <a:pt x="49" y="1135"/>
                    <a:pt x="49" y="1135"/>
                  </a:cubicBezTo>
                  <a:cubicBezTo>
                    <a:pt x="49" y="333"/>
                    <a:pt x="49" y="333"/>
                    <a:pt x="49" y="333"/>
                  </a:cubicBezTo>
                  <a:cubicBezTo>
                    <a:pt x="49" y="268"/>
                    <a:pt x="115" y="168"/>
                    <a:pt x="202" y="168"/>
                  </a:cubicBezTo>
                  <a:cubicBezTo>
                    <a:pt x="282" y="168"/>
                    <a:pt x="462" y="170"/>
                    <a:pt x="532" y="171"/>
                  </a:cubicBezTo>
                  <a:cubicBezTo>
                    <a:pt x="543" y="240"/>
                    <a:pt x="604" y="293"/>
                    <a:pt x="676" y="293"/>
                  </a:cubicBezTo>
                  <a:cubicBezTo>
                    <a:pt x="757" y="293"/>
                    <a:pt x="822" y="227"/>
                    <a:pt x="822" y="147"/>
                  </a:cubicBezTo>
                  <a:cubicBezTo>
                    <a:pt x="822" y="66"/>
                    <a:pt x="757" y="0"/>
                    <a:pt x="676" y="0"/>
                  </a:cubicBezTo>
                  <a:cubicBezTo>
                    <a:pt x="604" y="0"/>
                    <a:pt x="544" y="53"/>
                    <a:pt x="532" y="122"/>
                  </a:cubicBezTo>
                </a:path>
              </a:pathLst>
            </a:custGeom>
            <a:solidFill>
              <a:srgbClr val="D52B0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195">
                <a:defRPr/>
              </a:pPr>
              <a:endParaRPr lang="zh-CN" altLang="en-US" kern="0">
                <a:solidFill>
                  <a:prstClr val="black"/>
                </a:solidFill>
                <a:latin typeface="Impact"/>
                <a:ea typeface="方正正粗黑简体"/>
              </a:endParaRPr>
            </a:p>
          </p:txBody>
        </p:sp>
        <p:sp>
          <p:nvSpPr>
            <p:cNvPr id="32" name="Freeform 15">
              <a:extLst>
                <a:ext uri="{FF2B5EF4-FFF2-40B4-BE49-F238E27FC236}">
                  <a16:creationId xmlns:a16="http://schemas.microsoft.com/office/drawing/2014/main" xmlns="" id="{43FF8281-8673-4EBC-9436-3BF506ECD1DA}"/>
                </a:ext>
              </a:extLst>
            </p:cNvPr>
            <p:cNvSpPr>
              <a:spLocks/>
            </p:cNvSpPr>
            <p:nvPr/>
          </p:nvSpPr>
          <p:spPr bwMode="auto">
            <a:xfrm>
              <a:off x="1513" y="2608"/>
              <a:ext cx="1142" cy="286"/>
            </a:xfrm>
            <a:custGeom>
              <a:avLst/>
              <a:gdLst>
                <a:gd name="T0" fmla="*/ 1087 w 1142"/>
                <a:gd name="T1" fmla="*/ 0 h 287"/>
                <a:gd name="T2" fmla="*/ 0 w 1142"/>
                <a:gd name="T3" fmla="*/ 287 h 287"/>
                <a:gd name="T4" fmla="*/ 335 w 1142"/>
                <a:gd name="T5" fmla="*/ 287 h 287"/>
                <a:gd name="T6" fmla="*/ 1142 w 1142"/>
                <a:gd name="T7" fmla="*/ 0 h 287"/>
                <a:gd name="T8" fmla="*/ 1087 w 1142"/>
                <a:gd name="T9" fmla="*/ 0 h 287"/>
              </a:gdLst>
              <a:ahLst/>
              <a:cxnLst>
                <a:cxn ang="0">
                  <a:pos x="T0" y="T1"/>
                </a:cxn>
                <a:cxn ang="0">
                  <a:pos x="T2" y="T3"/>
                </a:cxn>
                <a:cxn ang="0">
                  <a:pos x="T4" y="T5"/>
                </a:cxn>
                <a:cxn ang="0">
                  <a:pos x="T6" y="T7"/>
                </a:cxn>
                <a:cxn ang="0">
                  <a:pos x="T8" y="T9"/>
                </a:cxn>
              </a:cxnLst>
              <a:rect l="0" t="0" r="r" b="b"/>
              <a:pathLst>
                <a:path w="1142" h="287">
                  <a:moveTo>
                    <a:pt x="1087" y="0"/>
                  </a:moveTo>
                  <a:lnTo>
                    <a:pt x="0" y="287"/>
                  </a:lnTo>
                  <a:lnTo>
                    <a:pt x="335" y="287"/>
                  </a:lnTo>
                  <a:lnTo>
                    <a:pt x="1142" y="0"/>
                  </a:lnTo>
                  <a:lnTo>
                    <a:pt x="1087" y="0"/>
                  </a:lnTo>
                  <a:close/>
                </a:path>
              </a:pathLst>
            </a:custGeom>
            <a:solidFill>
              <a:srgbClr val="59595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195">
                <a:defRPr/>
              </a:pPr>
              <a:endParaRPr lang="en-US" kern="0">
                <a:solidFill>
                  <a:prstClr val="black"/>
                </a:solidFill>
                <a:latin typeface="Impact"/>
                <a:ea typeface="方正正粗黑简体"/>
              </a:endParaRPr>
            </a:p>
          </p:txBody>
        </p:sp>
        <p:sp>
          <p:nvSpPr>
            <p:cNvPr id="33" name="Freeform 17">
              <a:extLst>
                <a:ext uri="{FF2B5EF4-FFF2-40B4-BE49-F238E27FC236}">
                  <a16:creationId xmlns:a16="http://schemas.microsoft.com/office/drawing/2014/main" xmlns="" id="{99CF4DE3-3BE8-4C4A-9951-A51D68A6A305}"/>
                </a:ext>
              </a:extLst>
            </p:cNvPr>
            <p:cNvSpPr>
              <a:spLocks/>
            </p:cNvSpPr>
            <p:nvPr/>
          </p:nvSpPr>
          <p:spPr bwMode="auto">
            <a:xfrm>
              <a:off x="2088" y="2605"/>
              <a:ext cx="668" cy="295"/>
            </a:xfrm>
            <a:custGeom>
              <a:avLst/>
              <a:gdLst>
                <a:gd name="T0" fmla="*/ 611 w 668"/>
                <a:gd name="T1" fmla="*/ 0 h 295"/>
                <a:gd name="T2" fmla="*/ 0 w 668"/>
                <a:gd name="T3" fmla="*/ 295 h 295"/>
                <a:gd name="T4" fmla="*/ 344 w 668"/>
                <a:gd name="T5" fmla="*/ 295 h 295"/>
                <a:gd name="T6" fmla="*/ 668 w 668"/>
                <a:gd name="T7" fmla="*/ 0 h 295"/>
                <a:gd name="T8" fmla="*/ 611 w 668"/>
                <a:gd name="T9" fmla="*/ 0 h 295"/>
              </a:gdLst>
              <a:ahLst/>
              <a:cxnLst>
                <a:cxn ang="0">
                  <a:pos x="T0" y="T1"/>
                </a:cxn>
                <a:cxn ang="0">
                  <a:pos x="T2" y="T3"/>
                </a:cxn>
                <a:cxn ang="0">
                  <a:pos x="T4" y="T5"/>
                </a:cxn>
                <a:cxn ang="0">
                  <a:pos x="T6" y="T7"/>
                </a:cxn>
                <a:cxn ang="0">
                  <a:pos x="T8" y="T9"/>
                </a:cxn>
              </a:cxnLst>
              <a:rect l="0" t="0" r="r" b="b"/>
              <a:pathLst>
                <a:path w="668" h="295">
                  <a:moveTo>
                    <a:pt x="611" y="0"/>
                  </a:moveTo>
                  <a:lnTo>
                    <a:pt x="0" y="295"/>
                  </a:lnTo>
                  <a:lnTo>
                    <a:pt x="344" y="295"/>
                  </a:lnTo>
                  <a:lnTo>
                    <a:pt x="668" y="0"/>
                  </a:lnTo>
                  <a:lnTo>
                    <a:pt x="611" y="0"/>
                  </a:lnTo>
                  <a:close/>
                </a:path>
              </a:pathLst>
            </a:custGeom>
            <a:solidFill>
              <a:srgbClr val="D52B0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195">
                <a:defRPr/>
              </a:pPr>
              <a:endParaRPr lang="en-US" kern="0">
                <a:solidFill>
                  <a:prstClr val="black"/>
                </a:solidFill>
                <a:latin typeface="Impact"/>
                <a:ea typeface="方正正粗黑简体"/>
              </a:endParaRPr>
            </a:p>
          </p:txBody>
        </p:sp>
        <p:sp>
          <p:nvSpPr>
            <p:cNvPr id="34" name="Freeform 19">
              <a:extLst>
                <a:ext uri="{FF2B5EF4-FFF2-40B4-BE49-F238E27FC236}">
                  <a16:creationId xmlns:a16="http://schemas.microsoft.com/office/drawing/2014/main" xmlns="" id="{A6AA467F-8AB8-4078-BD77-638CD9317C8F}"/>
                </a:ext>
              </a:extLst>
            </p:cNvPr>
            <p:cNvSpPr>
              <a:spLocks/>
            </p:cNvSpPr>
            <p:nvPr/>
          </p:nvSpPr>
          <p:spPr bwMode="auto">
            <a:xfrm>
              <a:off x="2662" y="2611"/>
              <a:ext cx="339" cy="289"/>
            </a:xfrm>
            <a:custGeom>
              <a:avLst/>
              <a:gdLst>
                <a:gd name="T0" fmla="*/ 145 w 340"/>
                <a:gd name="T1" fmla="*/ 0 h 289"/>
                <a:gd name="T2" fmla="*/ 0 w 340"/>
                <a:gd name="T3" fmla="*/ 289 h 289"/>
                <a:gd name="T4" fmla="*/ 340 w 340"/>
                <a:gd name="T5" fmla="*/ 289 h 289"/>
                <a:gd name="T6" fmla="*/ 201 w 340"/>
                <a:gd name="T7" fmla="*/ 0 h 289"/>
                <a:gd name="T8" fmla="*/ 145 w 340"/>
                <a:gd name="T9" fmla="*/ 0 h 289"/>
              </a:gdLst>
              <a:ahLst/>
              <a:cxnLst>
                <a:cxn ang="0">
                  <a:pos x="T0" y="T1"/>
                </a:cxn>
                <a:cxn ang="0">
                  <a:pos x="T2" y="T3"/>
                </a:cxn>
                <a:cxn ang="0">
                  <a:pos x="T4" y="T5"/>
                </a:cxn>
                <a:cxn ang="0">
                  <a:pos x="T6" y="T7"/>
                </a:cxn>
                <a:cxn ang="0">
                  <a:pos x="T8" y="T9"/>
                </a:cxn>
              </a:cxnLst>
              <a:rect l="0" t="0" r="r" b="b"/>
              <a:pathLst>
                <a:path w="340" h="289">
                  <a:moveTo>
                    <a:pt x="145" y="0"/>
                  </a:moveTo>
                  <a:lnTo>
                    <a:pt x="0" y="289"/>
                  </a:lnTo>
                  <a:lnTo>
                    <a:pt x="340" y="289"/>
                  </a:lnTo>
                  <a:lnTo>
                    <a:pt x="201" y="0"/>
                  </a:lnTo>
                  <a:lnTo>
                    <a:pt x="145" y="0"/>
                  </a:lnTo>
                  <a:close/>
                </a:path>
              </a:pathLst>
            </a:custGeom>
            <a:solidFill>
              <a:srgbClr val="59595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195">
                <a:defRPr/>
              </a:pPr>
              <a:endParaRPr lang="en-US" kern="0">
                <a:solidFill>
                  <a:prstClr val="black"/>
                </a:solidFill>
                <a:latin typeface="Impact"/>
                <a:ea typeface="方正正粗黑简体"/>
              </a:endParaRPr>
            </a:p>
          </p:txBody>
        </p:sp>
        <p:sp>
          <p:nvSpPr>
            <p:cNvPr id="35" name="Freeform 21">
              <a:extLst>
                <a:ext uri="{FF2B5EF4-FFF2-40B4-BE49-F238E27FC236}">
                  <a16:creationId xmlns:a16="http://schemas.microsoft.com/office/drawing/2014/main" xmlns="" id="{57170900-C173-498A-9274-C6753B014B60}"/>
                </a:ext>
              </a:extLst>
            </p:cNvPr>
            <p:cNvSpPr>
              <a:spLocks/>
            </p:cNvSpPr>
            <p:nvPr/>
          </p:nvSpPr>
          <p:spPr bwMode="auto">
            <a:xfrm>
              <a:off x="2914" y="2605"/>
              <a:ext cx="668" cy="298"/>
            </a:xfrm>
            <a:custGeom>
              <a:avLst/>
              <a:gdLst>
                <a:gd name="T0" fmla="*/ 0 w 668"/>
                <a:gd name="T1" fmla="*/ 0 h 298"/>
                <a:gd name="T2" fmla="*/ 328 w 668"/>
                <a:gd name="T3" fmla="*/ 298 h 298"/>
                <a:gd name="T4" fmla="*/ 668 w 668"/>
                <a:gd name="T5" fmla="*/ 298 h 298"/>
                <a:gd name="T6" fmla="*/ 55 w 668"/>
                <a:gd name="T7" fmla="*/ 0 h 298"/>
                <a:gd name="T8" fmla="*/ 0 w 668"/>
                <a:gd name="T9" fmla="*/ 0 h 2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8" h="298">
                  <a:moveTo>
                    <a:pt x="0" y="0"/>
                  </a:moveTo>
                  <a:lnTo>
                    <a:pt x="328" y="298"/>
                  </a:lnTo>
                  <a:lnTo>
                    <a:pt x="668" y="298"/>
                  </a:lnTo>
                  <a:lnTo>
                    <a:pt x="55" y="0"/>
                  </a:lnTo>
                  <a:lnTo>
                    <a:pt x="0"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195">
                <a:defRPr/>
              </a:pPr>
              <a:endParaRPr lang="zh-CN" altLang="en-US" kern="0">
                <a:solidFill>
                  <a:prstClr val="black"/>
                </a:solidFill>
                <a:latin typeface="Impact"/>
                <a:ea typeface="方正正粗黑简体"/>
              </a:endParaRPr>
            </a:p>
          </p:txBody>
        </p:sp>
        <p:sp>
          <p:nvSpPr>
            <p:cNvPr id="36" name="Freeform 23">
              <a:extLst>
                <a:ext uri="{FF2B5EF4-FFF2-40B4-BE49-F238E27FC236}">
                  <a16:creationId xmlns:a16="http://schemas.microsoft.com/office/drawing/2014/main" xmlns="" id="{AF63D710-64D3-4F1D-BBC6-DB856D4FFF84}"/>
                </a:ext>
              </a:extLst>
            </p:cNvPr>
            <p:cNvSpPr>
              <a:spLocks/>
            </p:cNvSpPr>
            <p:nvPr/>
          </p:nvSpPr>
          <p:spPr bwMode="auto">
            <a:xfrm>
              <a:off x="3011" y="2601"/>
              <a:ext cx="1148" cy="304"/>
            </a:xfrm>
            <a:custGeom>
              <a:avLst/>
              <a:gdLst>
                <a:gd name="T0" fmla="*/ 0 w 1148"/>
                <a:gd name="T1" fmla="*/ 0 h 304"/>
                <a:gd name="T2" fmla="*/ 804 w 1148"/>
                <a:gd name="T3" fmla="*/ 304 h 304"/>
                <a:gd name="T4" fmla="*/ 1148 w 1148"/>
                <a:gd name="T5" fmla="*/ 304 h 304"/>
                <a:gd name="T6" fmla="*/ 55 w 1148"/>
                <a:gd name="T7" fmla="*/ 0 h 304"/>
                <a:gd name="T8" fmla="*/ 0 w 1148"/>
                <a:gd name="T9" fmla="*/ 0 h 3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48" h="304">
                  <a:moveTo>
                    <a:pt x="0" y="0"/>
                  </a:moveTo>
                  <a:lnTo>
                    <a:pt x="804" y="304"/>
                  </a:lnTo>
                  <a:lnTo>
                    <a:pt x="1148" y="304"/>
                  </a:lnTo>
                  <a:lnTo>
                    <a:pt x="55" y="0"/>
                  </a:lnTo>
                  <a:lnTo>
                    <a:pt x="0" y="0"/>
                  </a:lnTo>
                  <a:close/>
                </a:path>
              </a:pathLst>
            </a:custGeom>
            <a:solidFill>
              <a:srgbClr val="D52B0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195">
                <a:defRPr/>
              </a:pPr>
              <a:endParaRPr lang="zh-CN" altLang="en-US" kern="0">
                <a:solidFill>
                  <a:prstClr val="black"/>
                </a:solidFill>
                <a:latin typeface="Impact"/>
                <a:ea typeface="方正正粗黑简体"/>
              </a:endParaRPr>
            </a:p>
          </p:txBody>
        </p:sp>
      </p:grpSp>
      <p:grpSp>
        <p:nvGrpSpPr>
          <p:cNvPr id="37" name="组合 36">
            <a:extLst>
              <a:ext uri="{FF2B5EF4-FFF2-40B4-BE49-F238E27FC236}">
                <a16:creationId xmlns:a16="http://schemas.microsoft.com/office/drawing/2014/main" xmlns="" id="{72C7DCC5-A2ED-4027-8DE7-F98344AD856C}"/>
              </a:ext>
            </a:extLst>
          </p:cNvPr>
          <p:cNvGrpSpPr/>
          <p:nvPr/>
        </p:nvGrpSpPr>
        <p:grpSpPr>
          <a:xfrm>
            <a:off x="2244910" y="4368865"/>
            <a:ext cx="4549481" cy="335630"/>
            <a:chOff x="4048640" y="8301120"/>
            <a:chExt cx="9144786" cy="790449"/>
          </a:xfrm>
        </p:grpSpPr>
        <p:sp>
          <p:nvSpPr>
            <p:cNvPr id="38" name="矩形 37">
              <a:extLst>
                <a:ext uri="{FF2B5EF4-FFF2-40B4-BE49-F238E27FC236}">
                  <a16:creationId xmlns:a16="http://schemas.microsoft.com/office/drawing/2014/main" xmlns="" id="{6AF6FD0D-2676-4DC1-BDE5-8E1D67A2272A}"/>
                </a:ext>
              </a:extLst>
            </p:cNvPr>
            <p:cNvSpPr/>
            <p:nvPr/>
          </p:nvSpPr>
          <p:spPr>
            <a:xfrm>
              <a:off x="4166907" y="8301120"/>
              <a:ext cx="9026519" cy="790449"/>
            </a:xfrm>
            <a:prstGeom prst="rect">
              <a:avLst/>
            </a:prstGeom>
            <a:solidFill>
              <a:srgbClr val="C00000"/>
            </a:solidFill>
            <a:ln w="25400" cap="flat" cmpd="sng" algn="ctr">
              <a:noFill/>
              <a:prstDash val="solid"/>
            </a:ln>
            <a:effectLst/>
          </p:spPr>
          <p:txBody>
            <a:bodyPr rtlCol="0" anchor="ctr"/>
            <a:lstStyle/>
            <a:p>
              <a:pPr algn="ctr" defTabSz="914195">
                <a:defRPr/>
              </a:pPr>
              <a:endParaRPr lang="zh-CN" altLang="en-US" kern="0">
                <a:solidFill>
                  <a:prstClr val="white"/>
                </a:solidFill>
                <a:latin typeface="Impact"/>
                <a:ea typeface="方正正粗黑简体"/>
              </a:endParaRPr>
            </a:p>
          </p:txBody>
        </p:sp>
        <p:sp>
          <p:nvSpPr>
            <p:cNvPr id="39" name="TextBox 59">
              <a:extLst>
                <a:ext uri="{FF2B5EF4-FFF2-40B4-BE49-F238E27FC236}">
                  <a16:creationId xmlns:a16="http://schemas.microsoft.com/office/drawing/2014/main" xmlns="" id="{D2815939-1019-421B-BD9C-93312DD2F336}"/>
                </a:ext>
              </a:extLst>
            </p:cNvPr>
            <p:cNvSpPr txBox="1"/>
            <p:nvPr/>
          </p:nvSpPr>
          <p:spPr>
            <a:xfrm>
              <a:off x="4048640" y="8395132"/>
              <a:ext cx="9118701" cy="652366"/>
            </a:xfrm>
            <a:prstGeom prst="rect">
              <a:avLst/>
            </a:prstGeom>
            <a:noFill/>
          </p:spPr>
          <p:txBody>
            <a:bodyPr wrap="square" lIns="0" tIns="0" rIns="0" bIns="0" rtlCol="0">
              <a:spAutoFit/>
            </a:bodyPr>
            <a:lstStyle>
              <a:defPPr>
                <a:defRPr lang="zh-CN"/>
              </a:defPPr>
              <a:lvl1pPr>
                <a:defRPr sz="2000" b="1">
                  <a:solidFill>
                    <a:schemeClr val="bg1"/>
                  </a:solidFill>
                  <a:latin typeface="微软雅黑" pitchFamily="34" charset="-122"/>
                  <a:ea typeface="微软雅黑" pitchFamily="34" charset="-122"/>
                </a:defRPr>
              </a:lvl1pPr>
            </a:lstStyle>
            <a:p>
              <a:pPr algn="ctr" defTabSz="914195"/>
              <a:r>
                <a:rPr lang="en-US" altLang="zh-CN" sz="1800" kern="0" dirty="0">
                  <a:solidFill>
                    <a:prstClr val="white"/>
                  </a:solidFill>
                </a:rPr>
                <a:t>2020</a:t>
              </a:r>
              <a:r>
                <a:rPr lang="zh-CN" altLang="en-US" sz="1800" kern="0" dirty="0">
                  <a:solidFill>
                    <a:prstClr val="white"/>
                  </a:solidFill>
                </a:rPr>
                <a:t>年我们在总量和速度上完成了目标</a:t>
              </a:r>
            </a:p>
          </p:txBody>
        </p:sp>
      </p:grpSp>
      <p:cxnSp>
        <p:nvCxnSpPr>
          <p:cNvPr id="40" name="직선 연결선 250">
            <a:extLst>
              <a:ext uri="{FF2B5EF4-FFF2-40B4-BE49-F238E27FC236}">
                <a16:creationId xmlns:a16="http://schemas.microsoft.com/office/drawing/2014/main" xmlns="" id="{C505CA78-62B8-4169-A1A8-A97F4BC5EBB1}"/>
              </a:ext>
            </a:extLst>
          </p:cNvPr>
          <p:cNvCxnSpPr/>
          <p:nvPr/>
        </p:nvCxnSpPr>
        <p:spPr>
          <a:xfrm flipH="1">
            <a:off x="5790509" y="2723044"/>
            <a:ext cx="566621" cy="0"/>
          </a:xfrm>
          <a:prstGeom prst="line">
            <a:avLst/>
          </a:prstGeom>
          <a:noFill/>
          <a:ln w="6350" cap="flat" cmpd="sng" algn="ctr">
            <a:solidFill>
              <a:srgbClr val="C00000"/>
            </a:solidFill>
            <a:prstDash val="dash"/>
            <a:headEnd type="oval"/>
          </a:ln>
          <a:effectLst/>
        </p:spPr>
      </p:cxnSp>
      <p:sp>
        <p:nvSpPr>
          <p:cNvPr id="41" name="矩形 40">
            <a:extLst>
              <a:ext uri="{FF2B5EF4-FFF2-40B4-BE49-F238E27FC236}">
                <a16:creationId xmlns:a16="http://schemas.microsoft.com/office/drawing/2014/main" xmlns="" id="{1C021049-A0EB-4394-BB31-147AF5132FC3}"/>
              </a:ext>
            </a:extLst>
          </p:cNvPr>
          <p:cNvSpPr/>
          <p:nvPr/>
        </p:nvSpPr>
        <p:spPr>
          <a:xfrm flipH="1">
            <a:off x="6245799" y="2540086"/>
            <a:ext cx="2213734" cy="347099"/>
          </a:xfrm>
          <a:prstGeom prst="rect">
            <a:avLst/>
          </a:prstGeom>
          <a:noFill/>
          <a:ln w="25400" cap="flat" cmpd="sng" algn="ctr">
            <a:noFill/>
            <a:prstDash val="solid"/>
          </a:ln>
          <a:effectLst/>
        </p:spPr>
        <p:txBody>
          <a:bodyPr rtlCol="0" anchor="ctr"/>
          <a:lstStyle/>
          <a:p>
            <a:pPr algn="ctr" defTabSz="914195"/>
            <a:r>
              <a:rPr lang="en-US" altLang="zh-CN" sz="2099" b="1" kern="0" dirty="0">
                <a:solidFill>
                  <a:srgbClr val="FF0000"/>
                </a:solidFill>
                <a:latin typeface="Impact"/>
                <a:ea typeface="方正正粗黑简体"/>
              </a:rPr>
              <a:t>01 </a:t>
            </a:r>
            <a:r>
              <a:rPr lang="zh-CN" altLang="en-US" sz="2099" b="1" kern="0" dirty="0">
                <a:solidFill>
                  <a:srgbClr val="FF0000"/>
                </a:solidFill>
                <a:latin typeface="Impact"/>
                <a:ea typeface="方正正粗黑简体"/>
              </a:rPr>
              <a:t>发展不平衡</a:t>
            </a:r>
          </a:p>
        </p:txBody>
      </p:sp>
      <p:cxnSp>
        <p:nvCxnSpPr>
          <p:cNvPr id="42" name="직선 연결선 250">
            <a:extLst>
              <a:ext uri="{FF2B5EF4-FFF2-40B4-BE49-F238E27FC236}">
                <a16:creationId xmlns:a16="http://schemas.microsoft.com/office/drawing/2014/main" xmlns="" id="{4CC9224C-CE23-4EE1-AC19-082DCF1D37FA}"/>
              </a:ext>
            </a:extLst>
          </p:cNvPr>
          <p:cNvCxnSpPr/>
          <p:nvPr/>
        </p:nvCxnSpPr>
        <p:spPr>
          <a:xfrm flipH="1">
            <a:off x="5790509" y="1737516"/>
            <a:ext cx="566621" cy="0"/>
          </a:xfrm>
          <a:prstGeom prst="line">
            <a:avLst/>
          </a:prstGeom>
          <a:noFill/>
          <a:ln w="6350" cap="flat" cmpd="sng" algn="ctr">
            <a:solidFill>
              <a:sysClr val="windowText" lastClr="000000">
                <a:lumMod val="75000"/>
                <a:lumOff val="25000"/>
              </a:sysClr>
            </a:solidFill>
            <a:prstDash val="dash"/>
            <a:headEnd type="oval"/>
          </a:ln>
          <a:effectLst/>
        </p:spPr>
      </p:cxnSp>
      <p:sp>
        <p:nvSpPr>
          <p:cNvPr id="43" name="矩形 42">
            <a:extLst>
              <a:ext uri="{FF2B5EF4-FFF2-40B4-BE49-F238E27FC236}">
                <a16:creationId xmlns:a16="http://schemas.microsoft.com/office/drawing/2014/main" xmlns="" id="{99F70A9F-0B1D-4F57-B906-994116EC04FC}"/>
              </a:ext>
            </a:extLst>
          </p:cNvPr>
          <p:cNvSpPr/>
          <p:nvPr/>
        </p:nvSpPr>
        <p:spPr>
          <a:xfrm flipH="1">
            <a:off x="6245799" y="1554558"/>
            <a:ext cx="2213734" cy="347099"/>
          </a:xfrm>
          <a:prstGeom prst="rect">
            <a:avLst/>
          </a:prstGeom>
          <a:noFill/>
          <a:ln w="25400" cap="flat" cmpd="sng" algn="ctr">
            <a:noFill/>
            <a:prstDash val="solid"/>
          </a:ln>
          <a:effectLst/>
        </p:spPr>
        <p:txBody>
          <a:bodyPr rtlCol="0" anchor="ctr"/>
          <a:lstStyle/>
          <a:p>
            <a:pPr algn="ctr" defTabSz="914195"/>
            <a:r>
              <a:rPr lang="en-US" altLang="zh-CN" sz="2099" b="1" kern="0" dirty="0">
                <a:solidFill>
                  <a:prstClr val="black">
                    <a:lumMod val="75000"/>
                    <a:lumOff val="25000"/>
                  </a:prstClr>
                </a:solidFill>
                <a:latin typeface="Impact"/>
                <a:ea typeface="方正正粗黑简体"/>
              </a:rPr>
              <a:t>02  </a:t>
            </a:r>
            <a:r>
              <a:rPr lang="zh-CN" altLang="en-US" sz="2099" b="1" kern="0" dirty="0">
                <a:solidFill>
                  <a:prstClr val="black">
                    <a:lumMod val="75000"/>
                    <a:lumOff val="25000"/>
                  </a:prstClr>
                </a:solidFill>
                <a:latin typeface="Impact"/>
                <a:ea typeface="方正正粗黑简体"/>
              </a:rPr>
              <a:t>发展不协调</a:t>
            </a:r>
          </a:p>
        </p:txBody>
      </p:sp>
      <p:cxnSp>
        <p:nvCxnSpPr>
          <p:cNvPr id="44" name="직선 연결선 250">
            <a:extLst>
              <a:ext uri="{FF2B5EF4-FFF2-40B4-BE49-F238E27FC236}">
                <a16:creationId xmlns:a16="http://schemas.microsoft.com/office/drawing/2014/main" xmlns="" id="{53E5FD2A-45F4-4AFC-85A0-5EA88ADBA299}"/>
              </a:ext>
            </a:extLst>
          </p:cNvPr>
          <p:cNvCxnSpPr/>
          <p:nvPr/>
        </p:nvCxnSpPr>
        <p:spPr>
          <a:xfrm>
            <a:off x="2500249" y="1229092"/>
            <a:ext cx="566621" cy="0"/>
          </a:xfrm>
          <a:prstGeom prst="line">
            <a:avLst/>
          </a:prstGeom>
          <a:noFill/>
          <a:ln w="6350" cap="flat" cmpd="sng" algn="ctr">
            <a:solidFill>
              <a:sysClr val="windowText" lastClr="000000">
                <a:lumMod val="75000"/>
                <a:lumOff val="25000"/>
              </a:sysClr>
            </a:solidFill>
            <a:prstDash val="dash"/>
            <a:headEnd type="oval"/>
          </a:ln>
          <a:effectLst/>
        </p:spPr>
      </p:cxnSp>
      <p:sp>
        <p:nvSpPr>
          <p:cNvPr id="45" name="矩形 44">
            <a:extLst>
              <a:ext uri="{FF2B5EF4-FFF2-40B4-BE49-F238E27FC236}">
                <a16:creationId xmlns:a16="http://schemas.microsoft.com/office/drawing/2014/main" xmlns="" id="{6CEAC635-6576-4AC5-A99B-1E6AABD48F65}"/>
              </a:ext>
            </a:extLst>
          </p:cNvPr>
          <p:cNvSpPr/>
          <p:nvPr/>
        </p:nvSpPr>
        <p:spPr>
          <a:xfrm flipH="1">
            <a:off x="286515" y="1063514"/>
            <a:ext cx="2213734" cy="347099"/>
          </a:xfrm>
          <a:prstGeom prst="rect">
            <a:avLst/>
          </a:prstGeom>
          <a:noFill/>
          <a:ln w="25400" cap="flat" cmpd="sng" algn="ctr">
            <a:noFill/>
            <a:prstDash val="solid"/>
          </a:ln>
          <a:effectLst/>
        </p:spPr>
        <p:txBody>
          <a:bodyPr rtlCol="0" anchor="ctr"/>
          <a:lstStyle/>
          <a:p>
            <a:pPr algn="ctr" defTabSz="914195"/>
            <a:r>
              <a:rPr lang="en-US" altLang="zh-CN" sz="2099" b="1" kern="0" dirty="0">
                <a:solidFill>
                  <a:prstClr val="black">
                    <a:lumMod val="75000"/>
                    <a:lumOff val="25000"/>
                  </a:prstClr>
                </a:solidFill>
                <a:latin typeface="Impact"/>
                <a:ea typeface="方正正粗黑简体"/>
              </a:rPr>
              <a:t>03  </a:t>
            </a:r>
            <a:r>
              <a:rPr lang="zh-CN" altLang="en-US" sz="2099" b="1" kern="0" dirty="0">
                <a:solidFill>
                  <a:prstClr val="black">
                    <a:lumMod val="75000"/>
                    <a:lumOff val="25000"/>
                  </a:prstClr>
                </a:solidFill>
                <a:latin typeface="Impact"/>
                <a:ea typeface="方正正粗黑简体"/>
              </a:rPr>
              <a:t>发展不可持续</a:t>
            </a:r>
          </a:p>
        </p:txBody>
      </p:sp>
      <p:cxnSp>
        <p:nvCxnSpPr>
          <p:cNvPr id="46" name="직선 연결선 250">
            <a:extLst>
              <a:ext uri="{FF2B5EF4-FFF2-40B4-BE49-F238E27FC236}">
                <a16:creationId xmlns:a16="http://schemas.microsoft.com/office/drawing/2014/main" xmlns="" id="{64BFF50F-600A-43C3-A732-9AC6E6D0E1E6}"/>
              </a:ext>
            </a:extLst>
          </p:cNvPr>
          <p:cNvCxnSpPr/>
          <p:nvPr/>
        </p:nvCxnSpPr>
        <p:spPr>
          <a:xfrm>
            <a:off x="2500249" y="2230878"/>
            <a:ext cx="566621" cy="0"/>
          </a:xfrm>
          <a:prstGeom prst="line">
            <a:avLst/>
          </a:prstGeom>
          <a:noFill/>
          <a:ln w="6350" cap="flat" cmpd="sng" algn="ctr">
            <a:solidFill>
              <a:srgbClr val="C00000"/>
            </a:solidFill>
            <a:prstDash val="dash"/>
            <a:headEnd type="oval"/>
          </a:ln>
          <a:effectLst/>
        </p:spPr>
      </p:cxnSp>
      <p:sp>
        <p:nvSpPr>
          <p:cNvPr id="47" name="矩形 46">
            <a:extLst>
              <a:ext uri="{FF2B5EF4-FFF2-40B4-BE49-F238E27FC236}">
                <a16:creationId xmlns:a16="http://schemas.microsoft.com/office/drawing/2014/main" xmlns="" id="{3794DEB1-6612-45B0-B118-3550259E306E}"/>
              </a:ext>
            </a:extLst>
          </p:cNvPr>
          <p:cNvSpPr/>
          <p:nvPr/>
        </p:nvSpPr>
        <p:spPr>
          <a:xfrm flipH="1">
            <a:off x="397847" y="2057329"/>
            <a:ext cx="2213734" cy="347099"/>
          </a:xfrm>
          <a:prstGeom prst="rect">
            <a:avLst/>
          </a:prstGeom>
          <a:noFill/>
          <a:ln w="25400" cap="flat" cmpd="sng" algn="ctr">
            <a:noFill/>
            <a:prstDash val="solid"/>
          </a:ln>
          <a:effectLst/>
        </p:spPr>
        <p:txBody>
          <a:bodyPr rtlCol="0" anchor="ctr"/>
          <a:lstStyle/>
          <a:p>
            <a:pPr defTabSz="914195"/>
            <a:r>
              <a:rPr lang="en-US" altLang="zh-CN" sz="2099" b="1" kern="0" dirty="0">
                <a:solidFill>
                  <a:srgbClr val="FF0000"/>
                </a:solidFill>
                <a:latin typeface="Impact"/>
                <a:ea typeface="方正正粗黑简体"/>
              </a:rPr>
              <a:t>04  </a:t>
            </a:r>
            <a:r>
              <a:rPr lang="zh-CN" altLang="en-US" sz="2099" b="1" kern="0" dirty="0">
                <a:solidFill>
                  <a:srgbClr val="FF0000"/>
                </a:solidFill>
                <a:latin typeface="Impact"/>
                <a:ea typeface="方正正粗黑简体"/>
              </a:rPr>
              <a:t>发展总量</a:t>
            </a:r>
          </a:p>
        </p:txBody>
      </p:sp>
      <p:cxnSp>
        <p:nvCxnSpPr>
          <p:cNvPr id="48" name="직선 연결선 250">
            <a:extLst>
              <a:ext uri="{FF2B5EF4-FFF2-40B4-BE49-F238E27FC236}">
                <a16:creationId xmlns:a16="http://schemas.microsoft.com/office/drawing/2014/main" xmlns="" id="{C604DBE2-31A6-4F17-9DA0-34FE326D82E3}"/>
              </a:ext>
            </a:extLst>
          </p:cNvPr>
          <p:cNvCxnSpPr/>
          <p:nvPr/>
        </p:nvCxnSpPr>
        <p:spPr>
          <a:xfrm>
            <a:off x="2500249" y="3212600"/>
            <a:ext cx="566621" cy="0"/>
          </a:xfrm>
          <a:prstGeom prst="line">
            <a:avLst/>
          </a:prstGeom>
          <a:noFill/>
          <a:ln w="6350" cap="flat" cmpd="sng" algn="ctr">
            <a:solidFill>
              <a:sysClr val="windowText" lastClr="000000">
                <a:lumMod val="75000"/>
                <a:lumOff val="25000"/>
              </a:sysClr>
            </a:solidFill>
            <a:prstDash val="dash"/>
            <a:headEnd type="oval"/>
          </a:ln>
          <a:effectLst/>
        </p:spPr>
      </p:cxnSp>
      <p:sp>
        <p:nvSpPr>
          <p:cNvPr id="49" name="矩形 48">
            <a:extLst>
              <a:ext uri="{FF2B5EF4-FFF2-40B4-BE49-F238E27FC236}">
                <a16:creationId xmlns:a16="http://schemas.microsoft.com/office/drawing/2014/main" xmlns="" id="{952EC179-5130-46BD-B2F9-FC5670F130ED}"/>
              </a:ext>
            </a:extLst>
          </p:cNvPr>
          <p:cNvSpPr/>
          <p:nvPr/>
        </p:nvSpPr>
        <p:spPr>
          <a:xfrm flipH="1">
            <a:off x="397847" y="3039052"/>
            <a:ext cx="2213734" cy="347099"/>
          </a:xfrm>
          <a:prstGeom prst="rect">
            <a:avLst/>
          </a:prstGeom>
          <a:noFill/>
          <a:ln w="25400" cap="flat" cmpd="sng" algn="ctr">
            <a:noFill/>
            <a:prstDash val="solid"/>
          </a:ln>
          <a:effectLst/>
        </p:spPr>
        <p:txBody>
          <a:bodyPr rtlCol="0" anchor="ctr"/>
          <a:lstStyle/>
          <a:p>
            <a:pPr defTabSz="914195"/>
            <a:r>
              <a:rPr lang="en-US" altLang="zh-CN" sz="2099" b="1" kern="0" dirty="0">
                <a:solidFill>
                  <a:prstClr val="black">
                    <a:lumMod val="75000"/>
                    <a:lumOff val="25000"/>
                  </a:prstClr>
                </a:solidFill>
                <a:latin typeface="Impact"/>
                <a:ea typeface="方正正粗黑简体"/>
              </a:rPr>
              <a:t>05  </a:t>
            </a:r>
            <a:r>
              <a:rPr lang="zh-CN" altLang="en-US" sz="2099" b="1" kern="0" dirty="0">
                <a:solidFill>
                  <a:prstClr val="black">
                    <a:lumMod val="75000"/>
                    <a:lumOff val="25000"/>
                  </a:prstClr>
                </a:solidFill>
                <a:latin typeface="Impact"/>
                <a:ea typeface="方正正粗黑简体"/>
              </a:rPr>
              <a:t>发展速度</a:t>
            </a:r>
          </a:p>
        </p:txBody>
      </p:sp>
    </p:spTree>
    <p:extLst>
      <p:ext uri="{BB962C8B-B14F-4D97-AF65-F5344CB8AC3E}">
        <p14:creationId xmlns:p14="http://schemas.microsoft.com/office/powerpoint/2010/main" val="2246426724"/>
      </p:ext>
    </p:extLst>
  </p:cSld>
  <p:clrMapOvr>
    <a:masterClrMapping/>
  </p:clrMapOvr>
  <mc:AlternateContent xmlns:mc="http://schemas.openxmlformats.org/markup-compatibility/2006" xmlns:p14="http://schemas.microsoft.com/office/powerpoint/2010/main">
    <mc:Choice Requires="p14">
      <p:transition spd="slow" p14:dur="800" advClick="0" advTm="0">
        <p14:flythrough dir="ou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ppt_x</p:attrName>
                                        </p:attrNameLst>
                                      </p:cBhvr>
                                      <p:tavLst>
                                        <p:tav tm="0">
                                          <p:val>
                                            <p:strVal val="#ppt_x"/>
                                          </p:val>
                                        </p:tav>
                                        <p:tav tm="100000">
                                          <p:val>
                                            <p:strVal val="#ppt_x"/>
                                          </p:val>
                                        </p:tav>
                                      </p:tavLst>
                                    </p:anim>
                                    <p:anim calcmode="lin" valueType="num">
                                      <p:cBhvr>
                                        <p:cTn id="9" dur="5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down)">
                                      <p:cBhvr>
                                        <p:cTn id="13" dur="500"/>
                                        <p:tgtEl>
                                          <p:spTgt spid="26"/>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randombar(horizontal)">
                                      <p:cBhvr>
                                        <p:cTn id="21" dur="500"/>
                                        <p:tgtEl>
                                          <p:spTgt spid="41"/>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wipe(left)">
                                      <p:cBhvr>
                                        <p:cTn id="25" dur="500"/>
                                        <p:tgtEl>
                                          <p:spTgt spid="42"/>
                                        </p:tgtEl>
                                      </p:cBhvr>
                                    </p:animEffect>
                                  </p:childTnLst>
                                </p:cTn>
                              </p:par>
                            </p:childTnLst>
                          </p:cTn>
                        </p:par>
                        <p:par>
                          <p:cTn id="26" fill="hold">
                            <p:stCondLst>
                              <p:cond delay="2500"/>
                            </p:stCondLst>
                            <p:childTnLst>
                              <p:par>
                                <p:cTn id="27" presetID="14" presetClass="entr" presetSubtype="10" fill="hold" grpId="0"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randombar(horizontal)">
                                      <p:cBhvr>
                                        <p:cTn id="29" dur="500"/>
                                        <p:tgtEl>
                                          <p:spTgt spid="43"/>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left)">
                                      <p:cBhvr>
                                        <p:cTn id="33" dur="500"/>
                                        <p:tgtEl>
                                          <p:spTgt spid="44"/>
                                        </p:tgtEl>
                                      </p:cBhvr>
                                    </p:animEffect>
                                  </p:childTnLst>
                                </p:cTn>
                              </p:par>
                            </p:childTnLst>
                          </p:cTn>
                        </p:par>
                        <p:par>
                          <p:cTn id="34" fill="hold">
                            <p:stCondLst>
                              <p:cond delay="3500"/>
                            </p:stCondLst>
                            <p:childTnLst>
                              <p:par>
                                <p:cTn id="35" presetID="14" presetClass="entr" presetSubtype="10"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randombar(horizontal)">
                                      <p:cBhvr>
                                        <p:cTn id="37" dur="500"/>
                                        <p:tgtEl>
                                          <p:spTgt spid="45"/>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left)">
                                      <p:cBhvr>
                                        <p:cTn id="41" dur="500"/>
                                        <p:tgtEl>
                                          <p:spTgt spid="46"/>
                                        </p:tgtEl>
                                      </p:cBhvr>
                                    </p:animEffect>
                                  </p:childTnLst>
                                </p:cTn>
                              </p:par>
                            </p:childTnLst>
                          </p:cTn>
                        </p:par>
                        <p:par>
                          <p:cTn id="42" fill="hold">
                            <p:stCondLst>
                              <p:cond delay="4500"/>
                            </p:stCondLst>
                            <p:childTnLst>
                              <p:par>
                                <p:cTn id="43" presetID="14" presetClass="entr" presetSubtype="10" fill="hold" grpId="0" nodeType="after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randombar(horizontal)">
                                      <p:cBhvr>
                                        <p:cTn id="45" dur="500"/>
                                        <p:tgtEl>
                                          <p:spTgt spid="47"/>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left)">
                                      <p:cBhvr>
                                        <p:cTn id="49" dur="500"/>
                                        <p:tgtEl>
                                          <p:spTgt spid="48"/>
                                        </p:tgtEl>
                                      </p:cBhvr>
                                    </p:animEffect>
                                  </p:childTnLst>
                                </p:cTn>
                              </p:par>
                            </p:childTnLst>
                          </p:cTn>
                        </p:par>
                        <p:par>
                          <p:cTn id="50" fill="hold">
                            <p:stCondLst>
                              <p:cond delay="5500"/>
                            </p:stCondLst>
                            <p:childTnLst>
                              <p:par>
                                <p:cTn id="51" presetID="14" presetClass="entr" presetSubtype="10" fill="hold" grpId="0" nodeType="after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randombar(horizontal)">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p:bldP spid="45" grpId="0"/>
      <p:bldP spid="47"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68028" y="962400"/>
            <a:ext cx="6407944" cy="369332"/>
          </a:xfrm>
          <a:prstGeom prst="rect">
            <a:avLst/>
          </a:prstGeom>
        </p:spPr>
        <p:txBody>
          <a:bodyPr wrap="square">
            <a:spAutoFit/>
          </a:bodyPr>
          <a:lstStyle/>
          <a:p>
            <a:pPr algn="ctr"/>
            <a:r>
              <a:rPr lang="zh-CN" altLang="en-US" b="1" dirty="0">
                <a:solidFill>
                  <a:srgbClr val="E61116"/>
                </a:solidFill>
                <a:latin typeface="微软雅黑" panose="020B0503020204020204" pitchFamily="34" charset="-122"/>
                <a:ea typeface="微软雅黑" panose="020B0503020204020204" pitchFamily="34" charset="-122"/>
              </a:rPr>
              <a:t>用最严格的制度、最有力的举措推动生态文明建设</a:t>
            </a:r>
          </a:p>
        </p:txBody>
      </p:sp>
      <p:sp>
        <p:nvSpPr>
          <p:cNvPr id="13" name="燕尾形 15">
            <a:extLst>
              <a:ext uri="{FF2B5EF4-FFF2-40B4-BE49-F238E27FC236}">
                <a16:creationId xmlns:a16="http://schemas.microsoft.com/office/drawing/2014/main" xmlns="" id="{C6E52EDA-451D-4755-B732-3D597E22060C}"/>
              </a:ext>
            </a:extLst>
          </p:cNvPr>
          <p:cNvSpPr/>
          <p:nvPr/>
        </p:nvSpPr>
        <p:spPr>
          <a:xfrm rot="5400000">
            <a:off x="5243509" y="1727757"/>
            <a:ext cx="286955" cy="459009"/>
          </a:xfrm>
          <a:prstGeom prst="chevron">
            <a:avLst/>
          </a:prstGeom>
          <a:solidFill>
            <a:srgbClr val="D52B09"/>
          </a:solidFill>
          <a:ln>
            <a:noFill/>
          </a:ln>
        </p:spPr>
        <p:style>
          <a:lnRef idx="2">
            <a:schemeClr val="accent1">
              <a:shade val="50000"/>
            </a:schemeClr>
          </a:lnRef>
          <a:fillRef idx="1">
            <a:schemeClr val="accent1"/>
          </a:fillRef>
          <a:effectRef idx="0">
            <a:schemeClr val="accent1"/>
          </a:effectRef>
          <a:fontRef idx="minor">
            <a:schemeClr val="lt1"/>
          </a:fontRef>
        </p:style>
        <p:txBody>
          <a:bodyPr lIns="51422" tIns="25711" rIns="51422" bIns="25711" rtlCol="0" anchor="ctr"/>
          <a:lstStyle/>
          <a:p>
            <a:pPr algn="ctr"/>
            <a:endParaRPr lang="zh-CN" altLang="en-US" sz="1350">
              <a:solidFill>
                <a:schemeClr val="tx1"/>
              </a:solidFill>
            </a:endParaRPr>
          </a:p>
        </p:txBody>
      </p:sp>
      <p:sp>
        <p:nvSpPr>
          <p:cNvPr id="18" name="矩形 17">
            <a:extLst>
              <a:ext uri="{FF2B5EF4-FFF2-40B4-BE49-F238E27FC236}">
                <a16:creationId xmlns:a16="http://schemas.microsoft.com/office/drawing/2014/main" xmlns="" id="{73A3CB39-F1B7-4DC0-9331-F1960CA456E5}"/>
              </a:ext>
            </a:extLst>
          </p:cNvPr>
          <p:cNvSpPr>
            <a:spLocks noChangeArrowheads="1"/>
          </p:cNvSpPr>
          <p:nvPr/>
        </p:nvSpPr>
        <p:spPr bwMode="auto">
          <a:xfrm>
            <a:off x="5844882" y="1699883"/>
            <a:ext cx="2615551" cy="467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6" tIns="25709" rIns="51416" bIns="2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750" dirty="0">
                <a:solidFill>
                  <a:srgbClr val="333333"/>
                </a:solidFill>
                <a:sym typeface="微软雅黑" pitchFamily="34" charset="-122"/>
              </a:rPr>
              <a:t>施芝鸿说，决胜全面建成小康社会，时间紧任务重。突出抓重点、补短板、强弱项，坚决打好防范化解重大风险、精准脱贫、污染防治的攻坚战。</a:t>
            </a:r>
          </a:p>
        </p:txBody>
      </p:sp>
      <p:sp>
        <p:nvSpPr>
          <p:cNvPr id="19" name="燕尾形 28">
            <a:extLst>
              <a:ext uri="{FF2B5EF4-FFF2-40B4-BE49-F238E27FC236}">
                <a16:creationId xmlns:a16="http://schemas.microsoft.com/office/drawing/2014/main" xmlns="" id="{74FD5867-4FB3-4180-9DC2-B37D0CFCD1F5}"/>
              </a:ext>
            </a:extLst>
          </p:cNvPr>
          <p:cNvSpPr/>
          <p:nvPr/>
        </p:nvSpPr>
        <p:spPr>
          <a:xfrm rot="5400000">
            <a:off x="5243509" y="2497343"/>
            <a:ext cx="286955" cy="459009"/>
          </a:xfrm>
          <a:prstGeom prst="chevron">
            <a:avLst/>
          </a:prstGeom>
          <a:solidFill>
            <a:srgbClr val="D52B09"/>
          </a:solidFill>
          <a:ln>
            <a:noFill/>
          </a:ln>
        </p:spPr>
        <p:style>
          <a:lnRef idx="2">
            <a:schemeClr val="accent1">
              <a:shade val="50000"/>
            </a:schemeClr>
          </a:lnRef>
          <a:fillRef idx="1">
            <a:schemeClr val="accent1"/>
          </a:fillRef>
          <a:effectRef idx="0">
            <a:schemeClr val="accent1"/>
          </a:effectRef>
          <a:fontRef idx="minor">
            <a:schemeClr val="lt1"/>
          </a:fontRef>
        </p:style>
        <p:txBody>
          <a:bodyPr lIns="51422" tIns="25711" rIns="51422" bIns="25711" rtlCol="0" anchor="ctr"/>
          <a:lstStyle/>
          <a:p>
            <a:pPr algn="ctr"/>
            <a:endParaRPr lang="zh-CN" altLang="en-US" sz="1350">
              <a:solidFill>
                <a:schemeClr val="tx1"/>
              </a:solidFill>
            </a:endParaRPr>
          </a:p>
        </p:txBody>
      </p:sp>
      <p:sp>
        <p:nvSpPr>
          <p:cNvPr id="21" name="矩形 47">
            <a:extLst>
              <a:ext uri="{FF2B5EF4-FFF2-40B4-BE49-F238E27FC236}">
                <a16:creationId xmlns:a16="http://schemas.microsoft.com/office/drawing/2014/main" xmlns="" id="{8786FD74-BA43-414F-8CBC-749F9C6B73A0}"/>
              </a:ext>
            </a:extLst>
          </p:cNvPr>
          <p:cNvSpPr>
            <a:spLocks noChangeArrowheads="1"/>
          </p:cNvSpPr>
          <p:nvPr/>
        </p:nvSpPr>
        <p:spPr bwMode="auto">
          <a:xfrm>
            <a:off x="5844881" y="2401598"/>
            <a:ext cx="2615551" cy="467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6" tIns="25709" rIns="51416" bIns="2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750" dirty="0">
                <a:solidFill>
                  <a:srgbClr val="333333"/>
                </a:solidFill>
                <a:sym typeface="微软雅黑" pitchFamily="34" charset="-122"/>
              </a:rPr>
              <a:t>防范风险，中国社会多样化，发展极不平衡；精准扶贫，人对人，村对村，一个都不能落下；污染防治，深化供给侧结构性改革，既要金山银山也要绿水青山。</a:t>
            </a:r>
          </a:p>
        </p:txBody>
      </p:sp>
      <p:sp>
        <p:nvSpPr>
          <p:cNvPr id="22" name="燕尾形 32">
            <a:extLst>
              <a:ext uri="{FF2B5EF4-FFF2-40B4-BE49-F238E27FC236}">
                <a16:creationId xmlns:a16="http://schemas.microsoft.com/office/drawing/2014/main" xmlns="" id="{31388CF5-1765-459C-B3C5-14BCBA55980E}"/>
              </a:ext>
            </a:extLst>
          </p:cNvPr>
          <p:cNvSpPr/>
          <p:nvPr/>
        </p:nvSpPr>
        <p:spPr>
          <a:xfrm rot="5400000">
            <a:off x="5243509" y="3307433"/>
            <a:ext cx="286955" cy="459009"/>
          </a:xfrm>
          <a:prstGeom prst="chevron">
            <a:avLst/>
          </a:prstGeom>
          <a:solidFill>
            <a:srgbClr val="D52B09"/>
          </a:solidFill>
          <a:ln>
            <a:noFill/>
          </a:ln>
        </p:spPr>
        <p:style>
          <a:lnRef idx="2">
            <a:schemeClr val="accent1">
              <a:shade val="50000"/>
            </a:schemeClr>
          </a:lnRef>
          <a:fillRef idx="1">
            <a:schemeClr val="accent1"/>
          </a:fillRef>
          <a:effectRef idx="0">
            <a:schemeClr val="accent1"/>
          </a:effectRef>
          <a:fontRef idx="minor">
            <a:schemeClr val="lt1"/>
          </a:fontRef>
        </p:style>
        <p:txBody>
          <a:bodyPr lIns="51422" tIns="25711" rIns="51422" bIns="25711" rtlCol="0" anchor="ctr"/>
          <a:lstStyle/>
          <a:p>
            <a:pPr algn="ctr"/>
            <a:endParaRPr lang="zh-CN" altLang="en-US" sz="1350">
              <a:solidFill>
                <a:schemeClr val="tx1"/>
              </a:solidFill>
            </a:endParaRPr>
          </a:p>
        </p:txBody>
      </p:sp>
      <p:cxnSp>
        <p:nvCxnSpPr>
          <p:cNvPr id="23" name="直接连接符 22">
            <a:extLst>
              <a:ext uri="{FF2B5EF4-FFF2-40B4-BE49-F238E27FC236}">
                <a16:creationId xmlns:a16="http://schemas.microsoft.com/office/drawing/2014/main" xmlns="" id="{7FB9572D-115E-47CA-BAF2-BAB733991B4B}"/>
              </a:ext>
            </a:extLst>
          </p:cNvPr>
          <p:cNvCxnSpPr>
            <a:cxnSpLocks/>
          </p:cNvCxnSpPr>
          <p:nvPr/>
        </p:nvCxnSpPr>
        <p:spPr>
          <a:xfrm>
            <a:off x="5385831" y="3741171"/>
            <a:ext cx="2966590"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5" name="矩形 47">
            <a:extLst>
              <a:ext uri="{FF2B5EF4-FFF2-40B4-BE49-F238E27FC236}">
                <a16:creationId xmlns:a16="http://schemas.microsoft.com/office/drawing/2014/main" xmlns="" id="{0F07DDC6-B889-461E-BA6F-FC32C39182F4}"/>
              </a:ext>
            </a:extLst>
          </p:cNvPr>
          <p:cNvSpPr>
            <a:spLocks noChangeArrowheads="1"/>
          </p:cNvSpPr>
          <p:nvPr/>
        </p:nvSpPr>
        <p:spPr bwMode="auto">
          <a:xfrm>
            <a:off x="5844882" y="3226593"/>
            <a:ext cx="2507539" cy="467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6" tIns="25709" rIns="51416" bIns="2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750" dirty="0">
                <a:solidFill>
                  <a:srgbClr val="333333"/>
                </a:solidFill>
                <a:sym typeface="微软雅黑" pitchFamily="34" charset="-122"/>
              </a:rPr>
              <a:t>“我们在生态环境方面欠账太多了，如果不从现在起就把这项工作紧紧抓起来，将来会付出更大的代价。”习近平总书记谆谆告诫。</a:t>
            </a:r>
          </a:p>
        </p:txBody>
      </p:sp>
      <p:cxnSp>
        <p:nvCxnSpPr>
          <p:cNvPr id="26" name="直接连接符 25">
            <a:extLst>
              <a:ext uri="{FF2B5EF4-FFF2-40B4-BE49-F238E27FC236}">
                <a16:creationId xmlns:a16="http://schemas.microsoft.com/office/drawing/2014/main" xmlns="" id="{03BA5CEB-A5E4-4D2A-9930-E9BA2B2B71FF}"/>
              </a:ext>
            </a:extLst>
          </p:cNvPr>
          <p:cNvCxnSpPr>
            <a:cxnSpLocks/>
          </p:cNvCxnSpPr>
          <p:nvPr/>
        </p:nvCxnSpPr>
        <p:spPr>
          <a:xfrm>
            <a:off x="5385831" y="2923385"/>
            <a:ext cx="2966590"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F05B7EC3-D992-4F92-8F6D-785A0D5065B3}"/>
              </a:ext>
            </a:extLst>
          </p:cNvPr>
          <p:cNvCxnSpPr>
            <a:cxnSpLocks/>
          </p:cNvCxnSpPr>
          <p:nvPr/>
        </p:nvCxnSpPr>
        <p:spPr>
          <a:xfrm>
            <a:off x="5385831" y="2167301"/>
            <a:ext cx="2966590"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8" name="组合 27">
            <a:extLst>
              <a:ext uri="{FF2B5EF4-FFF2-40B4-BE49-F238E27FC236}">
                <a16:creationId xmlns:a16="http://schemas.microsoft.com/office/drawing/2014/main" xmlns="" id="{9BF38361-8EF7-4F30-9466-6CAA7A3391EA}"/>
              </a:ext>
            </a:extLst>
          </p:cNvPr>
          <p:cNvGrpSpPr/>
          <p:nvPr/>
        </p:nvGrpSpPr>
        <p:grpSpPr>
          <a:xfrm>
            <a:off x="682973" y="1566793"/>
            <a:ext cx="3914358" cy="2355704"/>
            <a:chOff x="910630" y="2089057"/>
            <a:chExt cx="5219144" cy="3140938"/>
          </a:xfrm>
        </p:grpSpPr>
        <p:pic>
          <p:nvPicPr>
            <p:cNvPr id="29" name="Picture 2" descr="C:\Users\Administrator\Desktop\ppt展示模板-8.png">
              <a:extLst>
                <a:ext uri="{FF2B5EF4-FFF2-40B4-BE49-F238E27FC236}">
                  <a16:creationId xmlns:a16="http://schemas.microsoft.com/office/drawing/2014/main" xmlns="" id="{41589C86-5D77-498B-B8F8-8EC2F35D37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0630" y="2089057"/>
              <a:ext cx="5219144" cy="3140938"/>
            </a:xfrm>
            <a:prstGeom prst="rect">
              <a:avLst/>
            </a:prstGeom>
            <a:noFill/>
            <a:extLst>
              <a:ext uri="{909E8E84-426E-40DD-AFC4-6F175D3DCCD1}">
                <a14:hiddenFill xmlns:a14="http://schemas.microsoft.com/office/drawing/2010/main">
                  <a:solidFill>
                    <a:srgbClr val="FFFFFF"/>
                  </a:solidFill>
                </a14:hiddenFill>
              </a:ext>
            </a:extLst>
          </p:spPr>
        </p:pic>
        <p:pic>
          <p:nvPicPr>
            <p:cNvPr id="30" name="图片 29">
              <a:extLst>
                <a:ext uri="{FF2B5EF4-FFF2-40B4-BE49-F238E27FC236}">
                  <a16:creationId xmlns:a16="http://schemas.microsoft.com/office/drawing/2014/main" xmlns="" id="{36832213-76CC-4A47-90A8-F08A3E34CDA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6480" y="2418377"/>
              <a:ext cx="3729303" cy="2279419"/>
            </a:xfrm>
            <a:prstGeom prst="rect">
              <a:avLst/>
            </a:prstGeom>
          </p:spPr>
        </p:pic>
      </p:grpSp>
    </p:spTree>
    <p:extLst>
      <p:ext uri="{BB962C8B-B14F-4D97-AF65-F5344CB8AC3E}">
        <p14:creationId xmlns:p14="http://schemas.microsoft.com/office/powerpoint/2010/main" val="1793466938"/>
      </p:ext>
    </p:extLst>
  </p:cSld>
  <p:clrMapOvr>
    <a:masterClrMapping/>
  </p:clrMapOvr>
  <mc:AlternateContent xmlns:mc="http://schemas.openxmlformats.org/markup-compatibility/2006" xmlns:p14="http://schemas.microsoft.com/office/powerpoint/2010/main">
    <mc:Choice Requires="p14">
      <p:transition spd="slow" p14:dur="800" advClick="0" advTm="0">
        <p14:flythrough dir="ou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0000"/>
                                  </p:iterate>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1250" fill="hold"/>
                                        <p:tgtEl>
                                          <p:spTgt spid="10">
                                            <p:txEl>
                                              <p:pRg st="0" end="0"/>
                                            </p:txEl>
                                          </p:spTgt>
                                        </p:tgtEl>
                                        <p:attrNameLst>
                                          <p:attrName>ppt_w</p:attrName>
                                        </p:attrNameLst>
                                      </p:cBhvr>
                                      <p:tavLst>
                                        <p:tav tm="0">
                                          <p:val>
                                            <p:strVal val="(6*min(max(#ppt_w*#ppt_h,.3),1)-7.4)/-.7*#ppt_w"/>
                                          </p:val>
                                        </p:tav>
                                        <p:tav tm="100000">
                                          <p:val>
                                            <p:strVal val="#ppt_w"/>
                                          </p:val>
                                        </p:tav>
                                      </p:tavLst>
                                    </p:anim>
                                    <p:anim calcmode="lin" valueType="num">
                                      <p:cBhvr>
                                        <p:cTn id="8" dur="1250" fill="hold"/>
                                        <p:tgtEl>
                                          <p:spTgt spid="10">
                                            <p:txEl>
                                              <p:pRg st="0" end="0"/>
                                            </p:txEl>
                                          </p:spTgt>
                                        </p:tgtEl>
                                        <p:attrNameLst>
                                          <p:attrName>ppt_h</p:attrName>
                                        </p:attrNameLst>
                                      </p:cBhvr>
                                      <p:tavLst>
                                        <p:tav tm="0">
                                          <p:val>
                                            <p:strVal val="(6*min(max(#ppt_w*#ppt_h,.3),1)-7.4)/-.7*#ppt_h"/>
                                          </p:val>
                                        </p:tav>
                                        <p:tav tm="100000">
                                          <p:val>
                                            <p:strVal val="#ppt_h"/>
                                          </p:val>
                                        </p:tav>
                                      </p:tavLst>
                                    </p:anim>
                                    <p:anim calcmode="lin" valueType="num">
                                      <p:cBhvr>
                                        <p:cTn id="9" dur="1250" fill="hold"/>
                                        <p:tgtEl>
                                          <p:spTgt spid="10">
                                            <p:txEl>
                                              <p:pRg st="0" end="0"/>
                                            </p:txEl>
                                          </p:spTgt>
                                        </p:tgtEl>
                                        <p:attrNameLst>
                                          <p:attrName>ppt_x</p:attrName>
                                        </p:attrNameLst>
                                      </p:cBhvr>
                                      <p:tavLst>
                                        <p:tav tm="0">
                                          <p:val>
                                            <p:fltVal val="0.5"/>
                                          </p:val>
                                        </p:tav>
                                        <p:tav tm="100000">
                                          <p:val>
                                            <p:strVal val="#ppt_x"/>
                                          </p:val>
                                        </p:tav>
                                      </p:tavLst>
                                    </p:anim>
                                    <p:anim calcmode="lin" valueType="num">
                                      <p:cBhvr>
                                        <p:cTn id="10" dur="1250" fill="hold"/>
                                        <p:tgtEl>
                                          <p:spTgt spid="10">
                                            <p:txEl>
                                              <p:pRg st="0" end="0"/>
                                            </p:txEl>
                                          </p:spTgt>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3875"/>
                            </p:stCondLst>
                            <p:childTnLst>
                              <p:par>
                                <p:cTn id="12" presetID="47" presetClass="entr" presetSubtype="0"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cTn>
                              </p:par>
                            </p:childTnLst>
                          </p:cTn>
                        </p:par>
                        <p:par>
                          <p:cTn id="17" fill="hold">
                            <p:stCondLst>
                              <p:cond delay="4875"/>
                            </p:stCondLst>
                            <p:childTnLst>
                              <p:par>
                                <p:cTn id="18" presetID="47"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par>
                          <p:cTn id="23" fill="hold">
                            <p:stCondLst>
                              <p:cond delay="5875"/>
                            </p:stCondLst>
                            <p:childTnLst>
                              <p:par>
                                <p:cTn id="24" presetID="22" presetClass="entr" presetSubtype="8"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500"/>
                                        <p:tgtEl>
                                          <p:spTgt spid="27"/>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par>
                          <p:cTn id="30" fill="hold">
                            <p:stCondLst>
                              <p:cond delay="6375"/>
                            </p:stCondLst>
                            <p:childTnLst>
                              <p:par>
                                <p:cTn id="31" presetID="47"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childTnLst>
                          </p:cTn>
                        </p:par>
                        <p:par>
                          <p:cTn id="36" fill="hold">
                            <p:stCondLst>
                              <p:cond delay="7375"/>
                            </p:stCondLst>
                            <p:childTnLst>
                              <p:par>
                                <p:cTn id="37" presetID="22" presetClass="entr" presetSubtype="8"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childTnLst>
                          </p:cTn>
                        </p:par>
                        <p:par>
                          <p:cTn id="43" fill="hold">
                            <p:stCondLst>
                              <p:cond delay="7875"/>
                            </p:stCondLst>
                            <p:childTnLst>
                              <p:par>
                                <p:cTn id="44" presetID="47" presetClass="entr" presetSubtype="0"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1000"/>
                                        <p:tgtEl>
                                          <p:spTgt spid="22"/>
                                        </p:tgtEl>
                                      </p:cBhvr>
                                    </p:animEffect>
                                    <p:anim calcmode="lin" valueType="num">
                                      <p:cBhvr>
                                        <p:cTn id="47" dur="1000" fill="hold"/>
                                        <p:tgtEl>
                                          <p:spTgt spid="22"/>
                                        </p:tgtEl>
                                        <p:attrNameLst>
                                          <p:attrName>ppt_x</p:attrName>
                                        </p:attrNameLst>
                                      </p:cBhvr>
                                      <p:tavLst>
                                        <p:tav tm="0">
                                          <p:val>
                                            <p:strVal val="#ppt_x"/>
                                          </p:val>
                                        </p:tav>
                                        <p:tav tm="100000">
                                          <p:val>
                                            <p:strVal val="#ppt_x"/>
                                          </p:val>
                                        </p:tav>
                                      </p:tavLst>
                                    </p:anim>
                                    <p:anim calcmode="lin" valueType="num">
                                      <p:cBhvr>
                                        <p:cTn id="48" dur="1000" fill="hold"/>
                                        <p:tgtEl>
                                          <p:spTgt spid="22"/>
                                        </p:tgtEl>
                                        <p:attrNameLst>
                                          <p:attrName>ppt_y</p:attrName>
                                        </p:attrNameLst>
                                      </p:cBhvr>
                                      <p:tavLst>
                                        <p:tav tm="0">
                                          <p:val>
                                            <p:strVal val="#ppt_y-.1"/>
                                          </p:val>
                                        </p:tav>
                                        <p:tav tm="100000">
                                          <p:val>
                                            <p:strVal val="#ppt_y"/>
                                          </p:val>
                                        </p:tav>
                                      </p:tavLst>
                                    </p:anim>
                                  </p:childTnLst>
                                </p:cTn>
                              </p:par>
                            </p:childTnLst>
                          </p:cTn>
                        </p:par>
                        <p:par>
                          <p:cTn id="49" fill="hold">
                            <p:stCondLst>
                              <p:cond delay="8875"/>
                            </p:stCondLst>
                            <p:childTnLst>
                              <p:par>
                                <p:cTn id="50" presetID="22" presetClass="entr" presetSubtype="8"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13" grpId="0" animBg="1"/>
      <p:bldP spid="18" grpId="0"/>
      <p:bldP spid="19" grpId="0" animBg="1"/>
      <p:bldP spid="21" grpId="0"/>
      <p:bldP spid="22" grpId="0" animBg="1"/>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763689" y="1549499"/>
            <a:ext cx="3298457" cy="2273699"/>
          </a:xfrm>
          <a:prstGeom prst="rect">
            <a:avLst/>
          </a:prstGeom>
        </p:spPr>
        <p:txBody>
          <a:bodyPr wrap="square">
            <a:spAutoFit/>
          </a:bodyPr>
          <a:lstStyle/>
          <a:p>
            <a:pPr>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必须清醒看到，</a:t>
            </a:r>
            <a:endParaRPr lang="en-US" altLang="zh-CN" sz="1350"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如期全面建成小康社会，</a:t>
            </a:r>
            <a:endParaRPr lang="en-US" altLang="zh-CN" sz="1350"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既具有充分条件，也面临艰巨任务，</a:t>
            </a:r>
            <a:endParaRPr lang="en-US" altLang="zh-CN" sz="1350"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前进道路并不平坦，</a:t>
            </a:r>
            <a:endParaRPr lang="en-US" altLang="zh-CN" sz="1350"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诸多矛盾叠加</a:t>
            </a:r>
            <a:endParaRPr lang="en-US" altLang="zh-CN" sz="1350"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风险隐患增多的挑战依然严峻复杂，</a:t>
            </a:r>
            <a:endParaRPr lang="en-US" altLang="zh-CN" sz="1350"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我们需要奋发图强。</a:t>
            </a:r>
          </a:p>
        </p:txBody>
      </p:sp>
      <p:pic>
        <p:nvPicPr>
          <p:cNvPr id="17" name="图片 16">
            <a:extLst>
              <a:ext uri="{FF2B5EF4-FFF2-40B4-BE49-F238E27FC236}">
                <a16:creationId xmlns:a16="http://schemas.microsoft.com/office/drawing/2014/main" xmlns="" id="{F429C251-C539-4328-96E5-203AB9BBB5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0073" y="1011127"/>
            <a:ext cx="3048092" cy="3121247"/>
          </a:xfrm>
          <a:prstGeom prst="rect">
            <a:avLst/>
          </a:prstGeom>
        </p:spPr>
      </p:pic>
    </p:spTree>
    <p:extLst>
      <p:ext uri="{BB962C8B-B14F-4D97-AF65-F5344CB8AC3E}">
        <p14:creationId xmlns:p14="http://schemas.microsoft.com/office/powerpoint/2010/main" val="2866380353"/>
      </p:ext>
    </p:extLst>
  </p:cSld>
  <p:clrMapOvr>
    <a:masterClrMapping/>
  </p:clrMapOvr>
  <mc:AlternateContent xmlns:mc="http://schemas.openxmlformats.org/markup-compatibility/2006" xmlns:p14="http://schemas.microsoft.com/office/powerpoint/2010/main">
    <mc:Choice Requires="p14">
      <p:transition spd="slow" p14:dur="800" advClick="0" advTm="0">
        <p14:flythrough dir="ou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xmlns="" id="{BCF4CD2C-CB87-4736-8777-52DF6AE198AE}"/>
              </a:ext>
            </a:extLst>
          </p:cNvPr>
          <p:cNvSpPr>
            <a:spLocks noChangeArrowheads="1"/>
          </p:cNvSpPr>
          <p:nvPr/>
        </p:nvSpPr>
        <p:spPr bwMode="auto">
          <a:xfrm>
            <a:off x="3635896" y="2550118"/>
            <a:ext cx="5522303" cy="46583"/>
          </a:xfrm>
          <a:prstGeom prst="rect">
            <a:avLst/>
          </a:prstGeom>
          <a:solidFill>
            <a:srgbClr val="C00000"/>
          </a:solidFill>
          <a:ln w="9525" algn="ctr">
            <a:noFill/>
            <a:round/>
            <a:headEnd/>
            <a:tailEnd/>
          </a:ln>
        </p:spPr>
        <p:txBody>
          <a:bodyPr lIns="65325" tIns="32662" rIns="65325" bIns="32662"/>
          <a:lstStyle/>
          <a:p>
            <a:pPr>
              <a:buFont typeface="Arial" charset="0"/>
              <a:buNone/>
            </a:pPr>
            <a:endParaRPr lang="zh-CN" altLang="en-US">
              <a:solidFill>
                <a:schemeClr val="accent1"/>
              </a:solidFill>
              <a:ea typeface="微软雅黑" panose="020B0503020204020204" pitchFamily="34" charset="-122"/>
            </a:endParaRPr>
          </a:p>
        </p:txBody>
      </p:sp>
      <p:grpSp>
        <p:nvGrpSpPr>
          <p:cNvPr id="17" name="组合 16">
            <a:extLst>
              <a:ext uri="{FF2B5EF4-FFF2-40B4-BE49-F238E27FC236}">
                <a16:creationId xmlns:a16="http://schemas.microsoft.com/office/drawing/2014/main" xmlns="" id="{46FB9291-DD11-4509-A4D8-72D0309A26F0}"/>
              </a:ext>
            </a:extLst>
          </p:cNvPr>
          <p:cNvGrpSpPr/>
          <p:nvPr/>
        </p:nvGrpSpPr>
        <p:grpSpPr>
          <a:xfrm>
            <a:off x="446498" y="1002046"/>
            <a:ext cx="3189398" cy="3189310"/>
            <a:chOff x="5407913" y="941368"/>
            <a:chExt cx="3189398" cy="3189310"/>
          </a:xfrm>
        </p:grpSpPr>
        <p:sp>
          <p:nvSpPr>
            <p:cNvPr id="18" name="椭圆 5">
              <a:extLst>
                <a:ext uri="{FF2B5EF4-FFF2-40B4-BE49-F238E27FC236}">
                  <a16:creationId xmlns:a16="http://schemas.microsoft.com/office/drawing/2014/main" xmlns="" id="{FA09B200-701F-4ABD-9075-8F0CEE82717F}"/>
                </a:ext>
              </a:extLst>
            </p:cNvPr>
            <p:cNvSpPr>
              <a:spLocks noChangeArrowheads="1"/>
            </p:cNvSpPr>
            <p:nvPr/>
          </p:nvSpPr>
          <p:spPr bwMode="auto">
            <a:xfrm rot="1404045">
              <a:off x="5407913" y="941368"/>
              <a:ext cx="3189398" cy="3189310"/>
            </a:xfrm>
            <a:prstGeom prst="ellipse">
              <a:avLst/>
            </a:prstGeom>
            <a:solidFill>
              <a:srgbClr val="C00000"/>
            </a:solidFill>
            <a:ln w="76200">
              <a:solidFill>
                <a:schemeClr val="bg1"/>
              </a:solidFill>
              <a:round/>
              <a:headEnd/>
              <a:tailEnd/>
            </a:ln>
            <a:effectLst>
              <a:outerShdw blurRad="50800" dist="38100" dir="5400000" algn="t" rotWithShape="0">
                <a:prstClr val="black">
                  <a:alpha val="40000"/>
                </a:prstClr>
              </a:outerShdw>
            </a:effectLst>
          </p:spPr>
          <p:txBody>
            <a:bodyPr lIns="65325" tIns="32662" rIns="65325" bIns="32662" anchor="ctr"/>
            <a:lstStyle>
              <a:lvl1pPr>
                <a:lnSpc>
                  <a:spcPct val="90000"/>
                </a:lnSpc>
                <a:spcBef>
                  <a:spcPts val="1050"/>
                </a:spcBef>
                <a:buFont typeface="Arial" charset="0"/>
                <a:buChar char="•"/>
                <a:defRPr sz="2900">
                  <a:solidFill>
                    <a:schemeClr val="tx1"/>
                  </a:solidFill>
                  <a:latin typeface="Calibri" pitchFamily="34" charset="0"/>
                  <a:ea typeface="宋体" charset="-122"/>
                </a:defRPr>
              </a:lvl1pPr>
              <a:lvl2pPr marL="742950" indent="-285750">
                <a:lnSpc>
                  <a:spcPct val="90000"/>
                </a:lnSpc>
                <a:spcBef>
                  <a:spcPts val="525"/>
                </a:spcBef>
                <a:buFont typeface="Arial" charset="0"/>
                <a:buChar char="•"/>
                <a:defRPr sz="2500">
                  <a:solidFill>
                    <a:schemeClr val="tx1"/>
                  </a:solidFill>
                  <a:latin typeface="Calibri" pitchFamily="34" charset="0"/>
                  <a:ea typeface="宋体" charset="-122"/>
                </a:defRPr>
              </a:lvl2pPr>
              <a:lvl3pPr marL="1143000" indent="-228600">
                <a:lnSpc>
                  <a:spcPct val="90000"/>
                </a:lnSpc>
                <a:spcBef>
                  <a:spcPts val="525"/>
                </a:spcBef>
                <a:buFont typeface="Arial" charset="0"/>
                <a:buChar char="•"/>
                <a:defRPr sz="2000">
                  <a:solidFill>
                    <a:schemeClr val="tx1"/>
                  </a:solidFill>
                  <a:latin typeface="Calibri" pitchFamily="34" charset="0"/>
                  <a:ea typeface="宋体" charset="-122"/>
                </a:defRPr>
              </a:lvl3pPr>
              <a:lvl4pPr marL="1600200" indent="-228600">
                <a:lnSpc>
                  <a:spcPct val="90000"/>
                </a:lnSpc>
                <a:spcBef>
                  <a:spcPts val="525"/>
                </a:spcBef>
                <a:buFont typeface="Arial" charset="0"/>
                <a:buChar char="•"/>
                <a:defRPr>
                  <a:solidFill>
                    <a:schemeClr val="tx1"/>
                  </a:solidFill>
                  <a:latin typeface="Calibri" pitchFamily="34" charset="0"/>
                  <a:ea typeface="宋体" charset="-122"/>
                </a:defRPr>
              </a:lvl4pPr>
              <a:lvl5pPr marL="2057400" indent="-228600">
                <a:lnSpc>
                  <a:spcPct val="90000"/>
                </a:lnSpc>
                <a:spcBef>
                  <a:spcPts val="525"/>
                </a:spcBef>
                <a:buFont typeface="Arial" charset="0"/>
                <a:buChar char="•"/>
                <a:defRPr>
                  <a:solidFill>
                    <a:schemeClr val="tx1"/>
                  </a:solidFill>
                  <a:latin typeface="Calibri" pitchFamily="34" charset="0"/>
                  <a:ea typeface="宋体" charset="-122"/>
                </a:defRPr>
              </a:lvl5pPr>
              <a:lvl6pPr marL="25146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6pPr>
              <a:lvl7pPr marL="29718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7pPr>
              <a:lvl8pPr marL="34290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8pPr>
              <a:lvl9pPr marL="38862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9pPr>
            </a:lstStyle>
            <a:p>
              <a:pPr algn="ctr" eaLnBrk="1" hangingPunct="1">
                <a:lnSpc>
                  <a:spcPct val="100000"/>
                </a:lnSpc>
                <a:spcBef>
                  <a:spcPct val="0"/>
                </a:spcBef>
                <a:buFont typeface="Arial" charset="0"/>
                <a:buNone/>
              </a:pPr>
              <a:endParaRPr lang="zh-CN" altLang="zh-CN" sz="1300">
                <a:solidFill>
                  <a:schemeClr val="accent1"/>
                </a:solidFill>
                <a:ea typeface="微软雅黑" panose="020B0503020204020204" pitchFamily="34" charset="-122"/>
              </a:endParaRPr>
            </a:p>
          </p:txBody>
        </p:sp>
        <p:sp>
          <p:nvSpPr>
            <p:cNvPr id="19" name="椭圆 18">
              <a:extLst>
                <a:ext uri="{FF2B5EF4-FFF2-40B4-BE49-F238E27FC236}">
                  <a16:creationId xmlns:a16="http://schemas.microsoft.com/office/drawing/2014/main" xmlns="" id="{370D6DBF-FF8C-4CDA-8756-2EC335AE546A}"/>
                </a:ext>
              </a:extLst>
            </p:cNvPr>
            <p:cNvSpPr/>
            <p:nvPr/>
          </p:nvSpPr>
          <p:spPr>
            <a:xfrm>
              <a:off x="6032449" y="1491392"/>
              <a:ext cx="1940012" cy="1939706"/>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24497" rIns="0" bIns="24497" anchor="ctr"/>
            <a:lstStyle/>
            <a:p>
              <a:pPr algn="ctr">
                <a:defRPr/>
              </a:pPr>
              <a:endParaRPr lang="zh-CN" altLang="en-US" sz="5700" u="sng" dirty="0">
                <a:ln w="12700">
                  <a:noFill/>
                </a:ln>
                <a:solidFill>
                  <a:schemeClr val="accent1"/>
                </a:solidFill>
                <a:latin typeface="Harlow Solid Italic" panose="04030604020F02020D02" pitchFamily="82" charset="0"/>
                <a:ea typeface="微软雅黑" panose="020B0503020204020204" pitchFamily="34" charset="-122"/>
              </a:endParaRPr>
            </a:p>
          </p:txBody>
        </p:sp>
      </p:grpSp>
      <p:pic>
        <p:nvPicPr>
          <p:cNvPr id="20" name="Picture 2">
            <a:extLst>
              <a:ext uri="{FF2B5EF4-FFF2-40B4-BE49-F238E27FC236}">
                <a16:creationId xmlns:a16="http://schemas.microsoft.com/office/drawing/2014/main" xmlns="" id="{27374DB6-C43F-4376-A59C-F1F660B696F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64239" y="1549788"/>
            <a:ext cx="1753602" cy="1828223"/>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a:extLst>
              <a:ext uri="{FF2B5EF4-FFF2-40B4-BE49-F238E27FC236}">
                <a16:creationId xmlns:a16="http://schemas.microsoft.com/office/drawing/2014/main" xmlns="" id="{3918003F-826E-4A57-9A96-79C4F9231C55}"/>
              </a:ext>
            </a:extLst>
          </p:cNvPr>
          <p:cNvSpPr/>
          <p:nvPr/>
        </p:nvSpPr>
        <p:spPr>
          <a:xfrm>
            <a:off x="3779912" y="2734646"/>
            <a:ext cx="4932761" cy="700769"/>
          </a:xfrm>
          <a:prstGeom prst="rect">
            <a:avLst/>
          </a:prstGeom>
          <a:noFill/>
          <a:ln w="9525">
            <a:noFill/>
            <a:miter lim="800000"/>
            <a:headEnd/>
            <a:tailEnd/>
          </a:ln>
        </p:spPr>
        <p:txBody>
          <a:bodyPr wrap="square">
            <a:spAutoFit/>
          </a:bodyPr>
          <a:lstStyle/>
          <a:p>
            <a:pPr algn="ctr">
              <a:lnSpc>
                <a:spcPct val="120000"/>
              </a:lnSpc>
            </a:pPr>
            <a:r>
              <a:rPr lang="zh-CN" altLang="en-US" sz="3600" b="1" dirty="0">
                <a:gradFill>
                  <a:gsLst>
                    <a:gs pos="0">
                      <a:srgbClr val="C00000"/>
                    </a:gs>
                    <a:gs pos="100000">
                      <a:srgbClr val="FF0000"/>
                    </a:gs>
                  </a:gsLst>
                  <a:lin ang="5400000" scaled="1"/>
                </a:gradFill>
                <a:latin typeface="微软雅黑" pitchFamily="34" charset="-122"/>
                <a:ea typeface="微软雅黑" panose="020B0503020204020204" pitchFamily="34" charset="-122"/>
              </a:rPr>
              <a:t>创造新气象</a:t>
            </a:r>
            <a:r>
              <a:rPr lang="en-US" altLang="zh-CN" sz="3600" b="1" dirty="0">
                <a:gradFill>
                  <a:gsLst>
                    <a:gs pos="0">
                      <a:srgbClr val="C00000"/>
                    </a:gs>
                    <a:gs pos="100000">
                      <a:srgbClr val="FF0000"/>
                    </a:gs>
                  </a:gsLst>
                  <a:lin ang="5400000" scaled="1"/>
                </a:gradFill>
                <a:latin typeface="微软雅黑" pitchFamily="34" charset="-122"/>
                <a:ea typeface="微软雅黑" panose="020B0503020204020204" pitchFamily="34" charset="-122"/>
              </a:rPr>
              <a:t>.</a:t>
            </a:r>
            <a:r>
              <a:rPr lang="zh-CN" altLang="en-US" sz="3600" b="1" dirty="0">
                <a:gradFill>
                  <a:gsLst>
                    <a:gs pos="0">
                      <a:srgbClr val="C00000"/>
                    </a:gs>
                    <a:gs pos="100000">
                      <a:srgbClr val="FF0000"/>
                    </a:gs>
                  </a:gsLst>
                  <a:lin ang="5400000" scaled="1"/>
                </a:gradFill>
                <a:latin typeface="微软雅黑" pitchFamily="34" charset="-122"/>
                <a:ea typeface="微软雅黑" panose="020B0503020204020204" pitchFamily="34" charset="-122"/>
              </a:rPr>
              <a:t>开辟新境界</a:t>
            </a:r>
          </a:p>
        </p:txBody>
      </p:sp>
      <p:sp>
        <p:nvSpPr>
          <p:cNvPr id="23" name="矩形 22">
            <a:extLst>
              <a:ext uri="{FF2B5EF4-FFF2-40B4-BE49-F238E27FC236}">
                <a16:creationId xmlns:a16="http://schemas.microsoft.com/office/drawing/2014/main" xmlns="" id="{DD661453-DEF5-4DFD-A912-0CB4558ED05D}"/>
              </a:ext>
            </a:extLst>
          </p:cNvPr>
          <p:cNvSpPr/>
          <p:nvPr/>
        </p:nvSpPr>
        <p:spPr>
          <a:xfrm>
            <a:off x="3635896" y="1415466"/>
            <a:ext cx="4932761" cy="1106457"/>
          </a:xfrm>
          <a:prstGeom prst="rect">
            <a:avLst/>
          </a:prstGeom>
          <a:noFill/>
          <a:ln w="9525">
            <a:noFill/>
            <a:miter lim="800000"/>
            <a:headEnd/>
            <a:tailEnd/>
          </a:ln>
        </p:spPr>
        <p:txBody>
          <a:bodyPr wrap="square">
            <a:spAutoFit/>
          </a:bodyPr>
          <a:lstStyle/>
          <a:p>
            <a:pPr algn="ctr">
              <a:lnSpc>
                <a:spcPct val="120000"/>
              </a:lnSpc>
            </a:pPr>
            <a:r>
              <a:rPr lang="en-US" altLang="zh-CN" sz="6000" b="1" dirty="0">
                <a:gradFill>
                  <a:gsLst>
                    <a:gs pos="0">
                      <a:srgbClr val="C00000"/>
                    </a:gs>
                    <a:gs pos="100000">
                      <a:srgbClr val="FF0000"/>
                    </a:gs>
                  </a:gsLst>
                  <a:lin ang="5400000" scaled="1"/>
                </a:gradFill>
                <a:latin typeface="微软雅黑" pitchFamily="34" charset="-122"/>
                <a:ea typeface="微软雅黑" panose="020B0503020204020204" pitchFamily="34" charset="-122"/>
              </a:rPr>
              <a:t>PART 03</a:t>
            </a:r>
            <a:endParaRPr lang="zh-CN" altLang="en-US" sz="6000" b="1" dirty="0">
              <a:gradFill>
                <a:gsLst>
                  <a:gs pos="0">
                    <a:srgbClr val="C00000"/>
                  </a:gs>
                  <a:gs pos="100000">
                    <a:srgbClr val="FF0000"/>
                  </a:gs>
                </a:gsLst>
                <a:lin ang="5400000" scaled="1"/>
              </a:gra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151908217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par>
                                <p:cTn id="20" presetID="47" presetClass="entr" presetSubtype="0" fill="hold" grpId="0" nodeType="withEffect">
                                  <p:stCondLst>
                                    <p:cond delay="75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750"/>
                                        <p:tgtEl>
                                          <p:spTgt spid="22"/>
                                        </p:tgtEl>
                                      </p:cBhvr>
                                    </p:animEffect>
                                    <p:anim calcmode="lin" valueType="num">
                                      <p:cBhvr>
                                        <p:cTn id="23" dur="750" fill="hold"/>
                                        <p:tgtEl>
                                          <p:spTgt spid="22"/>
                                        </p:tgtEl>
                                        <p:attrNameLst>
                                          <p:attrName>ppt_x</p:attrName>
                                        </p:attrNameLst>
                                      </p:cBhvr>
                                      <p:tavLst>
                                        <p:tav tm="0">
                                          <p:val>
                                            <p:strVal val="#ppt_x"/>
                                          </p:val>
                                        </p:tav>
                                        <p:tav tm="100000">
                                          <p:val>
                                            <p:strVal val="#ppt_x"/>
                                          </p:val>
                                        </p:tav>
                                      </p:tavLst>
                                    </p:anim>
                                    <p:anim calcmode="lin" valueType="num">
                                      <p:cBhvr>
                                        <p:cTn id="24" dur="750" fill="hold"/>
                                        <p:tgtEl>
                                          <p:spTgt spid="22"/>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75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750"/>
                                        <p:tgtEl>
                                          <p:spTgt spid="23"/>
                                        </p:tgtEl>
                                      </p:cBhvr>
                                    </p:animEffect>
                                    <p:anim calcmode="lin" valueType="num">
                                      <p:cBhvr>
                                        <p:cTn id="28" dur="750" fill="hold"/>
                                        <p:tgtEl>
                                          <p:spTgt spid="23"/>
                                        </p:tgtEl>
                                        <p:attrNameLst>
                                          <p:attrName>ppt_x</p:attrName>
                                        </p:attrNameLst>
                                      </p:cBhvr>
                                      <p:tavLst>
                                        <p:tav tm="0">
                                          <p:val>
                                            <p:strVal val="#ppt_x"/>
                                          </p:val>
                                        </p:tav>
                                        <p:tav tm="100000">
                                          <p:val>
                                            <p:strVal val="#ppt_x"/>
                                          </p:val>
                                        </p:tav>
                                      </p:tavLst>
                                    </p:anim>
                                    <p:anim calcmode="lin" valueType="num">
                                      <p:cBhvr>
                                        <p:cTn id="29" dur="7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1B9B8F0C-69BC-4819-A112-6ECB77EB3117}"/>
              </a:ext>
            </a:extLst>
          </p:cNvPr>
          <p:cNvSpPr/>
          <p:nvPr/>
        </p:nvSpPr>
        <p:spPr>
          <a:xfrm>
            <a:off x="3103686" y="1545637"/>
            <a:ext cx="4233484" cy="1281101"/>
          </a:xfrm>
          <a:prstGeom prst="rect">
            <a:avLst/>
          </a:prstGeom>
          <a:solidFill>
            <a:srgbClr val="595959"/>
          </a:solidFill>
          <a:ln w="25400" cap="flat" cmpd="sng" algn="ctr">
            <a:noFill/>
            <a:prstDash val="solid"/>
          </a:ln>
          <a:effectLst/>
        </p:spPr>
        <p:txBody>
          <a:bodyPr rtlCol="0" anchor="ctr"/>
          <a:lstStyle/>
          <a:p>
            <a:pPr algn="ctr" defTabSz="914378"/>
            <a:r>
              <a:rPr lang="zh-CN" altLang="en-US" sz="1200" kern="0" dirty="0">
                <a:solidFill>
                  <a:prstClr val="white"/>
                </a:solidFill>
                <a:latin typeface="Impact"/>
                <a:ea typeface="方正正粗黑简体"/>
              </a:rPr>
              <a:t>面对复杂多变的国际形势和艰巨繁重的国内改革发展稳定任务，以习近平同志为核心的党中央科学把握当今世界和当代中国的发展大势，推出一系列重大战略举措，解决了许多长期想解决而没有解决的难题，办成了许多过去想办而没有办成的大事，经济社会发展取得了举世公认的辉煌成就。</a:t>
            </a:r>
          </a:p>
        </p:txBody>
      </p:sp>
      <p:sp>
        <p:nvSpPr>
          <p:cNvPr id="13" name="矩形 12">
            <a:extLst>
              <a:ext uri="{FF2B5EF4-FFF2-40B4-BE49-F238E27FC236}">
                <a16:creationId xmlns:a16="http://schemas.microsoft.com/office/drawing/2014/main" xmlns="" id="{8FDFB784-9091-4DF7-BACC-073563164E95}"/>
              </a:ext>
            </a:extLst>
          </p:cNvPr>
          <p:cNvSpPr/>
          <p:nvPr/>
        </p:nvSpPr>
        <p:spPr>
          <a:xfrm>
            <a:off x="5694261" y="2919669"/>
            <a:ext cx="1620179" cy="1296182"/>
          </a:xfrm>
          <a:prstGeom prst="rect">
            <a:avLst/>
          </a:prstGeom>
          <a:blipFill>
            <a:blip r:embed="rId3"/>
            <a:stretch>
              <a:fillRect/>
            </a:stretch>
          </a:blipFill>
          <a:ln w="25400" cap="flat" cmpd="sng" algn="ctr">
            <a:noFill/>
            <a:prstDash val="solid"/>
          </a:ln>
          <a:effectLst/>
        </p:spPr>
        <p:txBody>
          <a:bodyPr rtlCol="0" anchor="ctr"/>
          <a:lstStyle/>
          <a:p>
            <a:pPr algn="ctr" defTabSz="914378">
              <a:defRPr/>
            </a:pPr>
            <a:endParaRPr lang="zh-CN" altLang="en-US" kern="0">
              <a:solidFill>
                <a:prstClr val="white"/>
              </a:solidFill>
              <a:latin typeface="Impact"/>
              <a:ea typeface="方正正粗黑简体"/>
            </a:endParaRPr>
          </a:p>
        </p:txBody>
      </p:sp>
      <p:sp>
        <p:nvSpPr>
          <p:cNvPr id="14" name="矩形 13">
            <a:extLst>
              <a:ext uri="{FF2B5EF4-FFF2-40B4-BE49-F238E27FC236}">
                <a16:creationId xmlns:a16="http://schemas.microsoft.com/office/drawing/2014/main" xmlns="" id="{B0809728-D6B0-4CEB-BA74-913D72189D95}"/>
              </a:ext>
            </a:extLst>
          </p:cNvPr>
          <p:cNvSpPr/>
          <p:nvPr/>
        </p:nvSpPr>
        <p:spPr>
          <a:xfrm>
            <a:off x="964461" y="1545637"/>
            <a:ext cx="1962850" cy="1281101"/>
          </a:xfrm>
          <a:prstGeom prst="rect">
            <a:avLst/>
          </a:prstGeom>
          <a:blipFill>
            <a:blip r:embed="rId4">
              <a:extLst>
                <a:ext uri="{BEBA8EAE-BF5A-486C-A8C5-ECC9F3942E4B}">
                  <a14:imgProps xmlns:a14="http://schemas.microsoft.com/office/drawing/2010/main">
                    <a14:imgLayer r:embed="rId5">
                      <a14:imgEffect>
                        <a14:artisticBlur/>
                      </a14:imgEffect>
                    </a14:imgLayer>
                  </a14:imgProps>
                </a:ext>
              </a:extLst>
            </a:blip>
            <a:stretch>
              <a:fillRect/>
            </a:stretch>
          </a:blipFill>
          <a:ln w="25400" cap="flat" cmpd="sng" algn="ctr">
            <a:noFill/>
            <a:prstDash val="solid"/>
          </a:ln>
          <a:effectLst/>
        </p:spPr>
        <p:txBody>
          <a:bodyPr rtlCol="0" anchor="ctr"/>
          <a:lstStyle/>
          <a:p>
            <a:pPr algn="ctr" defTabSz="914378">
              <a:defRPr/>
            </a:pPr>
            <a:endParaRPr lang="zh-CN" altLang="en-US" kern="0">
              <a:solidFill>
                <a:prstClr val="white"/>
              </a:solidFill>
              <a:latin typeface="Impact"/>
              <a:ea typeface="方正正粗黑简体"/>
            </a:endParaRPr>
          </a:p>
        </p:txBody>
      </p:sp>
      <p:sp>
        <p:nvSpPr>
          <p:cNvPr id="15" name="矩形 14">
            <a:extLst>
              <a:ext uri="{FF2B5EF4-FFF2-40B4-BE49-F238E27FC236}">
                <a16:creationId xmlns:a16="http://schemas.microsoft.com/office/drawing/2014/main" xmlns="" id="{3F0B3203-93C0-4C19-A980-6F6FF304EB61}"/>
              </a:ext>
            </a:extLst>
          </p:cNvPr>
          <p:cNvSpPr/>
          <p:nvPr/>
        </p:nvSpPr>
        <p:spPr>
          <a:xfrm>
            <a:off x="960760" y="2934750"/>
            <a:ext cx="4517477" cy="1281101"/>
          </a:xfrm>
          <a:prstGeom prst="rect">
            <a:avLst/>
          </a:prstGeom>
          <a:solidFill>
            <a:srgbClr val="D52B09"/>
          </a:solidFill>
          <a:ln w="25400" cap="flat" cmpd="sng" algn="ctr">
            <a:noFill/>
            <a:prstDash val="solid"/>
          </a:ln>
          <a:effectLst/>
        </p:spPr>
        <p:txBody>
          <a:bodyPr rtlCol="0" anchor="ctr"/>
          <a:lstStyle/>
          <a:p>
            <a:pPr algn="ctr" defTabSz="914378"/>
            <a:r>
              <a:rPr lang="zh-CN" altLang="en-US" sz="1200" kern="0" dirty="0">
                <a:solidFill>
                  <a:prstClr val="white"/>
                </a:solidFill>
                <a:latin typeface="Impact"/>
                <a:ea typeface="方正正粗黑简体"/>
              </a:rPr>
              <a:t>中国特色社会主义展现出越来越美好的发展前景，不仅给中国赢得了前所未有的国际地位和影响，也给中国人民赢得了前所未有的尊严和自信。</a:t>
            </a:r>
          </a:p>
        </p:txBody>
      </p:sp>
      <p:sp>
        <p:nvSpPr>
          <p:cNvPr id="22" name="矩形 21">
            <a:extLst>
              <a:ext uri="{FF2B5EF4-FFF2-40B4-BE49-F238E27FC236}">
                <a16:creationId xmlns:a16="http://schemas.microsoft.com/office/drawing/2014/main" xmlns="" id="{A92DE48E-1D74-4AE9-84E1-B66ECDB043A3}"/>
              </a:ext>
            </a:extLst>
          </p:cNvPr>
          <p:cNvSpPr/>
          <p:nvPr/>
        </p:nvSpPr>
        <p:spPr>
          <a:xfrm>
            <a:off x="984499" y="1005576"/>
            <a:ext cx="6968448" cy="369332"/>
          </a:xfrm>
          <a:prstGeom prst="rect">
            <a:avLst/>
          </a:prstGeom>
        </p:spPr>
        <p:txBody>
          <a:bodyPr wrap="square">
            <a:spAutoFit/>
          </a:bodyPr>
          <a:lstStyle/>
          <a:p>
            <a:pPr algn="ctr"/>
            <a:r>
              <a:rPr lang="zh-CN" altLang="en-US" b="1">
                <a:solidFill>
                  <a:srgbClr val="E61116"/>
                </a:solidFill>
                <a:latin typeface="微软雅黑" panose="020B0503020204020204" pitchFamily="34" charset="-122"/>
                <a:ea typeface="微软雅黑" panose="020B0503020204020204" pitchFamily="34" charset="-122"/>
              </a:rPr>
              <a:t>经济数据让世界对中国再次充满信心</a:t>
            </a:r>
          </a:p>
        </p:txBody>
      </p:sp>
    </p:spTree>
    <p:extLst>
      <p:ext uri="{BB962C8B-B14F-4D97-AF65-F5344CB8AC3E}">
        <p14:creationId xmlns:p14="http://schemas.microsoft.com/office/powerpoint/2010/main" val="1112860686"/>
      </p:ext>
    </p:extLst>
  </p:cSld>
  <p:clrMapOvr>
    <a:masterClrMapping/>
  </p:clrMapOvr>
  <mc:AlternateContent xmlns:mc="http://schemas.openxmlformats.org/markup-compatibility/2006" xmlns:p14="http://schemas.microsoft.com/office/powerpoint/2010/main">
    <mc:Choice Requires="p14">
      <p:transition spd="slow" p14:dur="800" advClick="0" advTm="0">
        <p14:flythrough dir="ou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750"/>
                                        <p:tgtEl>
                                          <p:spTgt spid="22"/>
                                        </p:tgtEl>
                                      </p:cBhvr>
                                    </p:animEffect>
                                    <p:anim calcmode="lin" valueType="num">
                                      <p:cBhvr>
                                        <p:cTn id="8" dur="750" fill="hold"/>
                                        <p:tgtEl>
                                          <p:spTgt spid="22"/>
                                        </p:tgtEl>
                                        <p:attrNameLst>
                                          <p:attrName>ppt_x</p:attrName>
                                        </p:attrNameLst>
                                      </p:cBhvr>
                                      <p:tavLst>
                                        <p:tav tm="0">
                                          <p:val>
                                            <p:strVal val="#ppt_x"/>
                                          </p:val>
                                        </p:tav>
                                        <p:tav tm="100000">
                                          <p:val>
                                            <p:strVal val="#ppt_x"/>
                                          </p:val>
                                        </p:tav>
                                      </p:tavLst>
                                    </p:anim>
                                    <p:anim calcmode="lin" valueType="num">
                                      <p:cBhvr>
                                        <p:cTn id="9" dur="75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0" presetClass="entr" presetSubtype="0" decel="10000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strVal val="#ppt_w+.3"/>
                                          </p:val>
                                        </p:tav>
                                        <p:tav tm="100000">
                                          <p:val>
                                            <p:strVal val="#ppt_w"/>
                                          </p:val>
                                        </p:tav>
                                      </p:tavLst>
                                    </p:anim>
                                    <p:anim calcmode="lin" valueType="num">
                                      <p:cBhvr>
                                        <p:cTn id="14" dur="1000" fill="hold"/>
                                        <p:tgtEl>
                                          <p:spTgt spid="14"/>
                                        </p:tgtEl>
                                        <p:attrNameLst>
                                          <p:attrName>ppt_h</p:attrName>
                                        </p:attrNameLst>
                                      </p:cBhvr>
                                      <p:tavLst>
                                        <p:tav tm="0">
                                          <p:val>
                                            <p:strVal val="#ppt_h"/>
                                          </p:val>
                                        </p:tav>
                                        <p:tav tm="100000">
                                          <p:val>
                                            <p:strVal val="#ppt_h"/>
                                          </p:val>
                                        </p:tav>
                                      </p:tavLst>
                                    </p:anim>
                                    <p:animEffect transition="in" filter="fade">
                                      <p:cBhvr>
                                        <p:cTn id="15" dur="1000"/>
                                        <p:tgtEl>
                                          <p:spTgt spid="14"/>
                                        </p:tgtEl>
                                      </p:cBhvr>
                                    </p:animEffect>
                                  </p:childTnLst>
                                </p:cTn>
                              </p:par>
                            </p:childTnLst>
                          </p:cTn>
                        </p:par>
                        <p:par>
                          <p:cTn id="16" fill="hold">
                            <p:stCondLst>
                              <p:cond delay="1750"/>
                            </p:stCondLst>
                            <p:childTnLst>
                              <p:par>
                                <p:cTn id="17" presetID="22" presetClass="entr" presetSubtype="1"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par>
                          <p:cTn id="20" fill="hold">
                            <p:stCondLst>
                              <p:cond delay="2250"/>
                            </p:stCondLst>
                            <p:childTnLst>
                              <p:par>
                                <p:cTn id="21" presetID="50" presetClass="entr" presetSubtype="0" decel="10000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000" fill="hold"/>
                                        <p:tgtEl>
                                          <p:spTgt spid="13"/>
                                        </p:tgtEl>
                                        <p:attrNameLst>
                                          <p:attrName>ppt_w</p:attrName>
                                        </p:attrNameLst>
                                      </p:cBhvr>
                                      <p:tavLst>
                                        <p:tav tm="0">
                                          <p:val>
                                            <p:strVal val="#ppt_w+.3"/>
                                          </p:val>
                                        </p:tav>
                                        <p:tav tm="100000">
                                          <p:val>
                                            <p:strVal val="#ppt_w"/>
                                          </p:val>
                                        </p:tav>
                                      </p:tavLst>
                                    </p:anim>
                                    <p:anim calcmode="lin" valueType="num">
                                      <p:cBhvr>
                                        <p:cTn id="24" dur="1000" fill="hold"/>
                                        <p:tgtEl>
                                          <p:spTgt spid="13"/>
                                        </p:tgtEl>
                                        <p:attrNameLst>
                                          <p:attrName>ppt_h</p:attrName>
                                        </p:attrNameLst>
                                      </p:cBhvr>
                                      <p:tavLst>
                                        <p:tav tm="0">
                                          <p:val>
                                            <p:strVal val="#ppt_h"/>
                                          </p:val>
                                        </p:tav>
                                        <p:tav tm="100000">
                                          <p:val>
                                            <p:strVal val="#ppt_h"/>
                                          </p:val>
                                        </p:tav>
                                      </p:tavLst>
                                    </p:anim>
                                    <p:animEffect transition="in" filter="fade">
                                      <p:cBhvr>
                                        <p:cTn id="25" dur="1000"/>
                                        <p:tgtEl>
                                          <p:spTgt spid="13"/>
                                        </p:tgtEl>
                                      </p:cBhvr>
                                    </p:animEffect>
                                  </p:childTnLst>
                                </p:cTn>
                              </p:par>
                            </p:childTnLst>
                          </p:cTn>
                        </p:par>
                        <p:par>
                          <p:cTn id="26" fill="hold">
                            <p:stCondLst>
                              <p:cond delay="3250"/>
                            </p:stCondLst>
                            <p:childTnLst>
                              <p:par>
                                <p:cTn id="27" presetID="2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down)">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a:extLst>
              <a:ext uri="{FF2B5EF4-FFF2-40B4-BE49-F238E27FC236}">
                <a16:creationId xmlns:a16="http://schemas.microsoft.com/office/drawing/2014/main" xmlns="" id="{8DB7D367-8384-4318-AD11-AB28512AC9D5}"/>
              </a:ext>
            </a:extLst>
          </p:cNvPr>
          <p:cNvCxnSpPr/>
          <p:nvPr/>
        </p:nvCxnSpPr>
        <p:spPr>
          <a:xfrm>
            <a:off x="2448534" y="1397070"/>
            <a:ext cx="0" cy="2621541"/>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1EF5D6B7-25F5-4981-B21A-C76953023623}"/>
              </a:ext>
            </a:extLst>
          </p:cNvPr>
          <p:cNvCxnSpPr/>
          <p:nvPr/>
        </p:nvCxnSpPr>
        <p:spPr>
          <a:xfrm>
            <a:off x="4440036" y="1397070"/>
            <a:ext cx="0" cy="2621541"/>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0F9BB3FB-9439-4417-910A-60F95BA5D547}"/>
              </a:ext>
            </a:extLst>
          </p:cNvPr>
          <p:cNvCxnSpPr/>
          <p:nvPr/>
        </p:nvCxnSpPr>
        <p:spPr>
          <a:xfrm>
            <a:off x="6431537" y="1397070"/>
            <a:ext cx="0" cy="2621541"/>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nvGrpSpPr>
          <p:cNvPr id="67" name="组合 66">
            <a:extLst>
              <a:ext uri="{FF2B5EF4-FFF2-40B4-BE49-F238E27FC236}">
                <a16:creationId xmlns:a16="http://schemas.microsoft.com/office/drawing/2014/main" xmlns="" id="{C700BA1C-9BF8-4DCA-8FEC-DDF9DC4FE55F}"/>
              </a:ext>
            </a:extLst>
          </p:cNvPr>
          <p:cNvGrpSpPr/>
          <p:nvPr/>
        </p:nvGrpSpPr>
        <p:grpSpPr>
          <a:xfrm>
            <a:off x="829109" y="1224024"/>
            <a:ext cx="1247349" cy="1311920"/>
            <a:chOff x="1211796" y="1534609"/>
            <a:chExt cx="1247800" cy="1311920"/>
          </a:xfrm>
        </p:grpSpPr>
        <p:graphicFrame>
          <p:nvGraphicFramePr>
            <p:cNvPr id="68" name="图表 67">
              <a:extLst>
                <a:ext uri="{FF2B5EF4-FFF2-40B4-BE49-F238E27FC236}">
                  <a16:creationId xmlns:a16="http://schemas.microsoft.com/office/drawing/2014/main" xmlns="" id="{B6C2F827-E59E-4121-9D0C-528108341C0F}"/>
                </a:ext>
              </a:extLst>
            </p:cNvPr>
            <p:cNvGraphicFramePr/>
            <p:nvPr>
              <p:extLst/>
            </p:nvPr>
          </p:nvGraphicFramePr>
          <p:xfrm>
            <a:off x="1211796" y="1534609"/>
            <a:ext cx="1247800" cy="1311920"/>
          </p:xfrm>
          <a:graphic>
            <a:graphicData uri="http://schemas.openxmlformats.org/drawingml/2006/chart">
              <c:chart xmlns:c="http://schemas.openxmlformats.org/drawingml/2006/chart" xmlns:r="http://schemas.openxmlformats.org/officeDocument/2006/relationships" r:id="rId3"/>
            </a:graphicData>
          </a:graphic>
        </p:graphicFrame>
        <p:sp>
          <p:nvSpPr>
            <p:cNvPr id="69" name="椭圆 68">
              <a:extLst>
                <a:ext uri="{FF2B5EF4-FFF2-40B4-BE49-F238E27FC236}">
                  <a16:creationId xmlns:a16="http://schemas.microsoft.com/office/drawing/2014/main" xmlns="" id="{705BFA47-871B-441B-8EF4-69F732980BF7}"/>
                </a:ext>
              </a:extLst>
            </p:cNvPr>
            <p:cNvSpPr/>
            <p:nvPr/>
          </p:nvSpPr>
          <p:spPr>
            <a:xfrm>
              <a:off x="1462886" y="1819275"/>
              <a:ext cx="745620" cy="7456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5"/>
              <a:endParaRPr lang="zh-CN" altLang="en-US">
                <a:solidFill>
                  <a:prstClr val="white"/>
                </a:solidFill>
                <a:latin typeface="Impact"/>
                <a:ea typeface="方正正粗黑简体"/>
              </a:endParaRPr>
            </a:p>
          </p:txBody>
        </p:sp>
        <p:sp>
          <p:nvSpPr>
            <p:cNvPr id="70" name="KSO_Shape">
              <a:extLst>
                <a:ext uri="{FF2B5EF4-FFF2-40B4-BE49-F238E27FC236}">
                  <a16:creationId xmlns:a16="http://schemas.microsoft.com/office/drawing/2014/main" xmlns="" id="{973F7ECA-C22A-443B-8215-B8A5153A9967}"/>
                </a:ext>
              </a:extLst>
            </p:cNvPr>
            <p:cNvSpPr>
              <a:spLocks/>
            </p:cNvSpPr>
            <p:nvPr/>
          </p:nvSpPr>
          <p:spPr bwMode="auto">
            <a:xfrm>
              <a:off x="1741671" y="1920875"/>
              <a:ext cx="188050" cy="238540"/>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defTabSz="914195">
                <a:defRPr/>
              </a:pPr>
              <a:endParaRPr lang="zh-CN" altLang="en-US">
                <a:solidFill>
                  <a:srgbClr val="FFFFFF"/>
                </a:solidFill>
                <a:latin typeface="Impact"/>
                <a:ea typeface="宋体" panose="02010600030101010101" pitchFamily="2" charset="-122"/>
              </a:endParaRPr>
            </a:p>
          </p:txBody>
        </p:sp>
        <p:sp>
          <p:nvSpPr>
            <p:cNvPr id="71" name="TextBox 65">
              <a:extLst>
                <a:ext uri="{FF2B5EF4-FFF2-40B4-BE49-F238E27FC236}">
                  <a16:creationId xmlns:a16="http://schemas.microsoft.com/office/drawing/2014/main" xmlns="" id="{540C5203-E28F-4352-B4E9-C5612A7930F0}"/>
                </a:ext>
              </a:extLst>
            </p:cNvPr>
            <p:cNvSpPr txBox="1"/>
            <p:nvPr/>
          </p:nvSpPr>
          <p:spPr>
            <a:xfrm>
              <a:off x="1403648" y="2084670"/>
              <a:ext cx="864096" cy="452432"/>
            </a:xfrm>
            <a:prstGeom prst="rect">
              <a:avLst/>
            </a:prstGeom>
            <a:noFill/>
          </p:spPr>
          <p:txBody>
            <a:bodyPr wrap="square" rtlCol="0">
              <a:spAutoFit/>
            </a:bodyPr>
            <a:lstStyle/>
            <a:p>
              <a:pPr algn="ctr" defTabSz="914195">
                <a:lnSpc>
                  <a:spcPct val="130000"/>
                </a:lnSpc>
              </a:pPr>
              <a:r>
                <a:rPr lang="en-US" altLang="zh-CN" b="1" dirty="0">
                  <a:solidFill>
                    <a:prstClr val="white"/>
                  </a:solidFill>
                  <a:latin typeface="微软雅黑" pitchFamily="34" charset="-122"/>
                  <a:ea typeface="微软雅黑" pitchFamily="34" charset="-122"/>
                </a:rPr>
                <a:t>46%</a:t>
              </a:r>
              <a:endParaRPr lang="zh-CN" altLang="en-US" b="1" dirty="0">
                <a:solidFill>
                  <a:prstClr val="white"/>
                </a:solidFill>
                <a:latin typeface="微软雅黑" pitchFamily="34" charset="-122"/>
                <a:ea typeface="微软雅黑" pitchFamily="34" charset="-122"/>
              </a:endParaRPr>
            </a:p>
          </p:txBody>
        </p:sp>
      </p:grpSp>
      <p:sp>
        <p:nvSpPr>
          <p:cNvPr id="73" name="TextBox 68">
            <a:extLst>
              <a:ext uri="{FF2B5EF4-FFF2-40B4-BE49-F238E27FC236}">
                <a16:creationId xmlns:a16="http://schemas.microsoft.com/office/drawing/2014/main" xmlns="" id="{7805B0DF-96EB-41B7-9925-DA1AFC6D62DD}"/>
              </a:ext>
            </a:extLst>
          </p:cNvPr>
          <p:cNvSpPr txBox="1"/>
          <p:nvPr/>
        </p:nvSpPr>
        <p:spPr>
          <a:xfrm>
            <a:off x="726964" y="2773609"/>
            <a:ext cx="1631593" cy="812530"/>
          </a:xfrm>
          <a:prstGeom prst="rect">
            <a:avLst/>
          </a:prstGeom>
          <a:noFill/>
        </p:spPr>
        <p:txBody>
          <a:bodyPr wrap="square" rtlCol="0">
            <a:spAutoFit/>
          </a:bodyPr>
          <a:lstStyle/>
          <a:p>
            <a:pPr algn="ctr" defTabSz="914195">
              <a:lnSpc>
                <a:spcPct val="130000"/>
              </a:lnSpc>
            </a:pPr>
            <a:r>
              <a:rPr lang="zh-CN" altLang="en-US" b="1" spc="300" dirty="0">
                <a:solidFill>
                  <a:prstClr val="black">
                    <a:lumMod val="75000"/>
                    <a:lumOff val="25000"/>
                  </a:prstClr>
                </a:solidFill>
                <a:latin typeface="方正正粗黑简体"/>
                <a:ea typeface="方正正粗黑简体"/>
              </a:rPr>
              <a:t>生态保护和环境治理业</a:t>
            </a:r>
          </a:p>
        </p:txBody>
      </p:sp>
      <p:grpSp>
        <p:nvGrpSpPr>
          <p:cNvPr id="74" name="组合 73">
            <a:extLst>
              <a:ext uri="{FF2B5EF4-FFF2-40B4-BE49-F238E27FC236}">
                <a16:creationId xmlns:a16="http://schemas.microsoft.com/office/drawing/2014/main" xmlns="" id="{BD91CD16-CE0C-43AE-84D7-E9B039DC590C}"/>
              </a:ext>
            </a:extLst>
          </p:cNvPr>
          <p:cNvGrpSpPr/>
          <p:nvPr/>
        </p:nvGrpSpPr>
        <p:grpSpPr>
          <a:xfrm>
            <a:off x="2820611" y="1224024"/>
            <a:ext cx="1247349" cy="1362591"/>
            <a:chOff x="3086956" y="1534609"/>
            <a:chExt cx="1247800" cy="1362591"/>
          </a:xfrm>
        </p:grpSpPr>
        <p:graphicFrame>
          <p:nvGraphicFramePr>
            <p:cNvPr id="75" name="图表 74">
              <a:extLst>
                <a:ext uri="{FF2B5EF4-FFF2-40B4-BE49-F238E27FC236}">
                  <a16:creationId xmlns:a16="http://schemas.microsoft.com/office/drawing/2014/main" xmlns="" id="{F3EA42E7-AB66-410B-B3EA-024AEF0B1AA7}"/>
                </a:ext>
              </a:extLst>
            </p:cNvPr>
            <p:cNvGraphicFramePr/>
            <p:nvPr>
              <p:extLst/>
            </p:nvPr>
          </p:nvGraphicFramePr>
          <p:xfrm>
            <a:off x="3086956" y="1534609"/>
            <a:ext cx="1247800" cy="1311920"/>
          </p:xfrm>
          <a:graphic>
            <a:graphicData uri="http://schemas.openxmlformats.org/drawingml/2006/chart">
              <c:chart xmlns:c="http://schemas.openxmlformats.org/drawingml/2006/chart" xmlns:r="http://schemas.openxmlformats.org/officeDocument/2006/relationships" r:id="rId4"/>
            </a:graphicData>
          </a:graphic>
        </p:graphicFrame>
        <p:sp>
          <p:nvSpPr>
            <p:cNvPr id="76" name="椭圆 75">
              <a:extLst>
                <a:ext uri="{FF2B5EF4-FFF2-40B4-BE49-F238E27FC236}">
                  <a16:creationId xmlns:a16="http://schemas.microsoft.com/office/drawing/2014/main" xmlns="" id="{107CD39C-4A9F-4C6F-AEAE-22298FC90F72}"/>
                </a:ext>
              </a:extLst>
            </p:cNvPr>
            <p:cNvSpPr/>
            <p:nvPr/>
          </p:nvSpPr>
          <p:spPr>
            <a:xfrm>
              <a:off x="3338046" y="1817759"/>
              <a:ext cx="745620" cy="74562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5"/>
              <a:endParaRPr lang="zh-CN" altLang="en-US">
                <a:solidFill>
                  <a:prstClr val="white"/>
                </a:solidFill>
                <a:latin typeface="Impact"/>
                <a:ea typeface="方正正粗黑简体"/>
              </a:endParaRPr>
            </a:p>
          </p:txBody>
        </p:sp>
        <p:sp>
          <p:nvSpPr>
            <p:cNvPr id="77" name="KSO_Shape">
              <a:extLst>
                <a:ext uri="{FF2B5EF4-FFF2-40B4-BE49-F238E27FC236}">
                  <a16:creationId xmlns:a16="http://schemas.microsoft.com/office/drawing/2014/main" xmlns="" id="{511CBD92-31C4-456B-992B-E764797E2E84}"/>
                </a:ext>
              </a:extLst>
            </p:cNvPr>
            <p:cNvSpPr>
              <a:spLocks/>
            </p:cNvSpPr>
            <p:nvPr/>
          </p:nvSpPr>
          <p:spPr bwMode="auto">
            <a:xfrm>
              <a:off x="3592662" y="1953584"/>
              <a:ext cx="236388" cy="17926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defTabSz="914195">
                <a:defRPr/>
              </a:pPr>
              <a:endParaRPr lang="zh-CN" altLang="en-US">
                <a:solidFill>
                  <a:srgbClr val="FFFFFF"/>
                </a:solidFill>
                <a:latin typeface="Impact"/>
                <a:ea typeface="宋体" panose="02010600030101010101" pitchFamily="2" charset="-122"/>
              </a:endParaRPr>
            </a:p>
          </p:txBody>
        </p:sp>
        <p:sp>
          <p:nvSpPr>
            <p:cNvPr id="78" name="TextBox 73">
              <a:extLst>
                <a:ext uri="{FF2B5EF4-FFF2-40B4-BE49-F238E27FC236}">
                  <a16:creationId xmlns:a16="http://schemas.microsoft.com/office/drawing/2014/main" xmlns="" id="{9E7CE571-C916-4C71-9364-11C2D04E9BB2}"/>
                </a:ext>
              </a:extLst>
            </p:cNvPr>
            <p:cNvSpPr txBox="1"/>
            <p:nvPr/>
          </p:nvSpPr>
          <p:spPr>
            <a:xfrm>
              <a:off x="3278808" y="2084670"/>
              <a:ext cx="864096" cy="812530"/>
            </a:xfrm>
            <a:prstGeom prst="rect">
              <a:avLst/>
            </a:prstGeom>
            <a:noFill/>
          </p:spPr>
          <p:txBody>
            <a:bodyPr wrap="square" rtlCol="0">
              <a:spAutoFit/>
            </a:bodyPr>
            <a:lstStyle/>
            <a:p>
              <a:pPr algn="ctr" defTabSz="914195">
                <a:lnSpc>
                  <a:spcPct val="130000"/>
                </a:lnSpc>
              </a:pPr>
              <a:r>
                <a:rPr lang="en-US" altLang="zh-CN" b="1" dirty="0">
                  <a:solidFill>
                    <a:prstClr val="white"/>
                  </a:solidFill>
                  <a:latin typeface="微软雅黑" pitchFamily="34" charset="-122"/>
                  <a:ea typeface="微软雅黑" pitchFamily="34" charset="-122"/>
                </a:rPr>
                <a:t>17.5%</a:t>
              </a:r>
              <a:endParaRPr lang="zh-CN" altLang="en-US" b="1" dirty="0">
                <a:solidFill>
                  <a:prstClr val="white"/>
                </a:solidFill>
                <a:latin typeface="微软雅黑" pitchFamily="34" charset="-122"/>
                <a:ea typeface="微软雅黑" pitchFamily="34" charset="-122"/>
              </a:endParaRPr>
            </a:p>
          </p:txBody>
        </p:sp>
      </p:grpSp>
      <p:sp>
        <p:nvSpPr>
          <p:cNvPr id="80" name="TextBox 75">
            <a:extLst>
              <a:ext uri="{FF2B5EF4-FFF2-40B4-BE49-F238E27FC236}">
                <a16:creationId xmlns:a16="http://schemas.microsoft.com/office/drawing/2014/main" xmlns="" id="{DB845EBE-0B85-432A-932F-14FFDB0349D9}"/>
              </a:ext>
            </a:extLst>
          </p:cNvPr>
          <p:cNvSpPr txBox="1"/>
          <p:nvPr/>
        </p:nvSpPr>
        <p:spPr>
          <a:xfrm>
            <a:off x="2670480" y="2765220"/>
            <a:ext cx="1547612" cy="452432"/>
          </a:xfrm>
          <a:prstGeom prst="rect">
            <a:avLst/>
          </a:prstGeom>
          <a:noFill/>
        </p:spPr>
        <p:txBody>
          <a:bodyPr wrap="square" rtlCol="0">
            <a:spAutoFit/>
          </a:bodyPr>
          <a:lstStyle/>
          <a:p>
            <a:pPr algn="ctr" defTabSz="914195">
              <a:lnSpc>
                <a:spcPct val="130000"/>
              </a:lnSpc>
            </a:pPr>
            <a:r>
              <a:rPr lang="zh-CN" altLang="en-US" b="1" spc="300" dirty="0">
                <a:solidFill>
                  <a:prstClr val="black">
                    <a:lumMod val="75000"/>
                    <a:lumOff val="25000"/>
                  </a:prstClr>
                </a:solidFill>
                <a:latin typeface="方正正粗黑简体"/>
                <a:ea typeface="方正正粗黑简体"/>
              </a:rPr>
              <a:t>水利管理业</a:t>
            </a:r>
          </a:p>
        </p:txBody>
      </p:sp>
      <p:grpSp>
        <p:nvGrpSpPr>
          <p:cNvPr id="81" name="组合 80">
            <a:extLst>
              <a:ext uri="{FF2B5EF4-FFF2-40B4-BE49-F238E27FC236}">
                <a16:creationId xmlns:a16="http://schemas.microsoft.com/office/drawing/2014/main" xmlns="" id="{7DB6FA40-5972-43DB-9238-3B3B524E274A}"/>
              </a:ext>
            </a:extLst>
          </p:cNvPr>
          <p:cNvGrpSpPr/>
          <p:nvPr/>
        </p:nvGrpSpPr>
        <p:grpSpPr>
          <a:xfrm>
            <a:off x="4812113" y="1224024"/>
            <a:ext cx="1247349" cy="1362591"/>
            <a:chOff x="4830091" y="1534609"/>
            <a:chExt cx="1247800" cy="1362591"/>
          </a:xfrm>
        </p:grpSpPr>
        <p:graphicFrame>
          <p:nvGraphicFramePr>
            <p:cNvPr id="82" name="图表 81">
              <a:extLst>
                <a:ext uri="{FF2B5EF4-FFF2-40B4-BE49-F238E27FC236}">
                  <a16:creationId xmlns:a16="http://schemas.microsoft.com/office/drawing/2014/main" xmlns="" id="{935F83E7-3F3E-4C27-9F4C-94B0DF0D60E8}"/>
                </a:ext>
              </a:extLst>
            </p:cNvPr>
            <p:cNvGraphicFramePr/>
            <p:nvPr>
              <p:extLst/>
            </p:nvPr>
          </p:nvGraphicFramePr>
          <p:xfrm>
            <a:off x="4830091" y="1534609"/>
            <a:ext cx="1247800" cy="1311920"/>
          </p:xfrm>
          <a:graphic>
            <a:graphicData uri="http://schemas.openxmlformats.org/drawingml/2006/chart">
              <c:chart xmlns:c="http://schemas.openxmlformats.org/drawingml/2006/chart" xmlns:r="http://schemas.openxmlformats.org/officeDocument/2006/relationships" r:id="rId5"/>
            </a:graphicData>
          </a:graphic>
        </p:graphicFrame>
        <p:sp>
          <p:nvSpPr>
            <p:cNvPr id="83" name="椭圆 82">
              <a:extLst>
                <a:ext uri="{FF2B5EF4-FFF2-40B4-BE49-F238E27FC236}">
                  <a16:creationId xmlns:a16="http://schemas.microsoft.com/office/drawing/2014/main" xmlns="" id="{F113FEAE-3FA1-44E0-8E91-B6520BFC96AA}"/>
                </a:ext>
              </a:extLst>
            </p:cNvPr>
            <p:cNvSpPr/>
            <p:nvPr/>
          </p:nvSpPr>
          <p:spPr>
            <a:xfrm>
              <a:off x="5081181" y="1817759"/>
              <a:ext cx="745620" cy="7456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5"/>
              <a:endParaRPr lang="zh-CN" altLang="en-US">
                <a:solidFill>
                  <a:prstClr val="white"/>
                </a:solidFill>
                <a:latin typeface="Impact"/>
                <a:ea typeface="方正正粗黑简体"/>
              </a:endParaRPr>
            </a:p>
          </p:txBody>
        </p:sp>
        <p:sp>
          <p:nvSpPr>
            <p:cNvPr id="84" name="KSO_Shape">
              <a:extLst>
                <a:ext uri="{FF2B5EF4-FFF2-40B4-BE49-F238E27FC236}">
                  <a16:creationId xmlns:a16="http://schemas.microsoft.com/office/drawing/2014/main" xmlns="" id="{31B14060-DA24-40FC-9383-59AD8A69BF2A}"/>
                </a:ext>
              </a:extLst>
            </p:cNvPr>
            <p:cNvSpPr>
              <a:spLocks/>
            </p:cNvSpPr>
            <p:nvPr/>
          </p:nvSpPr>
          <p:spPr bwMode="auto">
            <a:xfrm>
              <a:off x="5349035" y="1953584"/>
              <a:ext cx="209912" cy="209912"/>
            </a:xfrm>
            <a:custGeom>
              <a:avLst/>
              <a:gdLst>
                <a:gd name="T0" fmla="*/ 1395413 w 2219325"/>
                <a:gd name="T1" fmla="*/ 1938020 h 2219325"/>
                <a:gd name="T2" fmla="*/ 1388316 w 2219325"/>
                <a:gd name="T3" fmla="*/ 2002466 h 2219325"/>
                <a:gd name="T4" fmla="*/ 1670304 w 2219325"/>
                <a:gd name="T5" fmla="*/ 1858614 h 2219325"/>
                <a:gd name="T6" fmla="*/ 1150620 w 2219325"/>
                <a:gd name="T7" fmla="*/ 2015808 h 2219325"/>
                <a:gd name="T8" fmla="*/ 1286510 w 2219325"/>
                <a:gd name="T9" fmla="*/ 1931988 h 2219325"/>
                <a:gd name="T10" fmla="*/ 1400810 w 2219325"/>
                <a:gd name="T11" fmla="*/ 1758633 h 2219325"/>
                <a:gd name="T12" fmla="*/ 848360 w 2219325"/>
                <a:gd name="T13" fmla="*/ 1816418 h 2219325"/>
                <a:gd name="T14" fmla="*/ 969645 w 2219325"/>
                <a:gd name="T15" fmla="*/ 1966278 h 2219325"/>
                <a:gd name="T16" fmla="*/ 388339 w 2219325"/>
                <a:gd name="T17" fmla="*/ 1704282 h 2219325"/>
                <a:gd name="T18" fmla="*/ 625234 w 2219325"/>
                <a:gd name="T19" fmla="*/ 1909105 h 2219325"/>
                <a:gd name="T20" fmla="*/ 900095 w 2219325"/>
                <a:gd name="T21" fmla="*/ 2020749 h 2219325"/>
                <a:gd name="T22" fmla="*/ 793433 w 2219325"/>
                <a:gd name="T23" fmla="*/ 1894840 h 2219325"/>
                <a:gd name="T24" fmla="*/ 1611947 w 2219325"/>
                <a:gd name="T25" fmla="*/ 1244918 h 2219325"/>
                <a:gd name="T26" fmla="*/ 1898577 w 2219325"/>
                <a:gd name="T27" fmla="*/ 1613535 h 2219325"/>
                <a:gd name="T28" fmla="*/ 2016438 w 2219325"/>
                <a:gd name="T29" fmla="*/ 1342906 h 2219325"/>
                <a:gd name="T30" fmla="*/ 1464945 w 2219325"/>
                <a:gd name="T31" fmla="*/ 1588135 h 2219325"/>
                <a:gd name="T32" fmla="*/ 1527810 w 2219325"/>
                <a:gd name="T33" fmla="*/ 1182688 h 2219325"/>
                <a:gd name="T34" fmla="*/ 727393 w 2219325"/>
                <a:gd name="T35" fmla="*/ 1480820 h 2219325"/>
                <a:gd name="T36" fmla="*/ 185422 w 2219325"/>
                <a:gd name="T37" fmla="*/ 1251450 h 2219325"/>
                <a:gd name="T38" fmla="*/ 287674 w 2219325"/>
                <a:gd name="T39" fmla="*/ 1555032 h 2219325"/>
                <a:gd name="T40" fmla="*/ 619125 w 2219325"/>
                <a:gd name="T41" fmla="*/ 1365568 h 2219325"/>
                <a:gd name="T42" fmla="*/ 1581467 w 2219325"/>
                <a:gd name="T43" fmla="*/ 739458 h 2219325"/>
                <a:gd name="T44" fmla="*/ 2043430 w 2219325"/>
                <a:gd name="T45" fmla="*/ 1036784 h 2219325"/>
                <a:gd name="T46" fmla="*/ 1963406 w 2219325"/>
                <a:gd name="T47" fmla="*/ 723993 h 2219325"/>
                <a:gd name="T48" fmla="*/ 1522095 w 2219325"/>
                <a:gd name="T49" fmla="*/ 943928 h 2219325"/>
                <a:gd name="T50" fmla="*/ 762000 w 2219325"/>
                <a:gd name="T51" fmla="*/ 606108 h 2219325"/>
                <a:gd name="T52" fmla="*/ 692467 w 2219325"/>
                <a:gd name="T53" fmla="*/ 1005840 h 2219325"/>
                <a:gd name="T54" fmla="*/ 239406 w 2219325"/>
                <a:gd name="T55" fmla="*/ 765910 h 2219325"/>
                <a:gd name="T56" fmla="*/ 175580 w 2219325"/>
                <a:gd name="T57" fmla="*/ 1068705 h 2219325"/>
                <a:gd name="T58" fmla="*/ 649287 w 2219325"/>
                <a:gd name="T59" fmla="*/ 684848 h 2219325"/>
                <a:gd name="T60" fmla="*/ 1378267 w 2219325"/>
                <a:gd name="T61" fmla="*/ 416878 h 2219325"/>
                <a:gd name="T62" fmla="*/ 1258887 w 2219325"/>
                <a:gd name="T63" fmla="*/ 261303 h 2219325"/>
                <a:gd name="T64" fmla="*/ 1047750 w 2219325"/>
                <a:gd name="T65" fmla="*/ 209550 h 2219325"/>
                <a:gd name="T66" fmla="*/ 914400 w 2219325"/>
                <a:gd name="T67" fmla="*/ 307023 h 2219325"/>
                <a:gd name="T68" fmla="*/ 804545 w 2219325"/>
                <a:gd name="T69" fmla="*/ 491490 h 2219325"/>
                <a:gd name="T70" fmla="*/ 725264 w 2219325"/>
                <a:gd name="T71" fmla="*/ 255919 h 2219325"/>
                <a:gd name="T72" fmla="*/ 464869 w 2219325"/>
                <a:gd name="T73" fmla="*/ 431844 h 2219325"/>
                <a:gd name="T74" fmla="*/ 779145 w 2219325"/>
                <a:gd name="T75" fmla="*/ 348298 h 2219325"/>
                <a:gd name="T76" fmla="*/ 889635 w 2219325"/>
                <a:gd name="T77" fmla="*/ 207963 h 2219325"/>
                <a:gd name="T78" fmla="*/ 1403033 w 2219325"/>
                <a:gd name="T79" fmla="*/ 291783 h 2219325"/>
                <a:gd name="T80" fmla="*/ 1832574 w 2219325"/>
                <a:gd name="T81" fmla="*/ 513773 h 2219325"/>
                <a:gd name="T82" fmla="*/ 1595679 w 2219325"/>
                <a:gd name="T83" fmla="*/ 308950 h 2219325"/>
                <a:gd name="T84" fmla="*/ 1315730 w 2219325"/>
                <a:gd name="T85" fmla="*/ 196178 h 2219325"/>
                <a:gd name="T86" fmla="*/ 1465580 w 2219325"/>
                <a:gd name="T87" fmla="*/ 58420 h 2219325"/>
                <a:gd name="T88" fmla="*/ 1794510 w 2219325"/>
                <a:gd name="T89" fmla="*/ 236855 h 2219325"/>
                <a:gd name="T90" fmla="*/ 2044383 w 2219325"/>
                <a:gd name="T91" fmla="*/ 511493 h 2219325"/>
                <a:gd name="T92" fmla="*/ 2190750 w 2219325"/>
                <a:gd name="T93" fmla="*/ 859473 h 2219325"/>
                <a:gd name="T94" fmla="*/ 2210435 w 2219325"/>
                <a:gd name="T95" fmla="*/ 1250950 h 2219325"/>
                <a:gd name="T96" fmla="*/ 2097723 w 2219325"/>
                <a:gd name="T97" fmla="*/ 1614805 h 2219325"/>
                <a:gd name="T98" fmla="*/ 1875473 w 2219325"/>
                <a:gd name="T99" fmla="*/ 1913255 h 2219325"/>
                <a:gd name="T100" fmla="*/ 1566227 w 2219325"/>
                <a:gd name="T101" fmla="*/ 2121535 h 2219325"/>
                <a:gd name="T102" fmla="*/ 1195070 w 2219325"/>
                <a:gd name="T103" fmla="*/ 2215833 h 2219325"/>
                <a:gd name="T104" fmla="*/ 805815 w 2219325"/>
                <a:gd name="T105" fmla="*/ 2177098 h 2219325"/>
                <a:gd name="T106" fmla="*/ 467043 w 2219325"/>
                <a:gd name="T107" fmla="*/ 2014538 h 2219325"/>
                <a:gd name="T108" fmla="*/ 204787 w 2219325"/>
                <a:gd name="T109" fmla="*/ 1751965 h 2219325"/>
                <a:gd name="T110" fmla="*/ 42227 w 2219325"/>
                <a:gd name="T111" fmla="*/ 1413510 h 2219325"/>
                <a:gd name="T112" fmla="*/ 3175 w 2219325"/>
                <a:gd name="T113" fmla="*/ 1024255 h 2219325"/>
                <a:gd name="T114" fmla="*/ 97790 w 2219325"/>
                <a:gd name="T115" fmla="*/ 653098 h 2219325"/>
                <a:gd name="T116" fmla="*/ 306387 w 2219325"/>
                <a:gd name="T117" fmla="*/ 344488 h 2219325"/>
                <a:gd name="T118" fmla="*/ 604520 w 2219325"/>
                <a:gd name="T119" fmla="*/ 121603 h 2219325"/>
                <a:gd name="T120" fmla="*/ 968375 w 2219325"/>
                <a:gd name="T121" fmla="*/ 9208 h 2219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19325" h="2219325">
                  <a:moveTo>
                    <a:pt x="1522095" y="1695768"/>
                  </a:moveTo>
                  <a:lnTo>
                    <a:pt x="1510983" y="1725295"/>
                  </a:lnTo>
                  <a:lnTo>
                    <a:pt x="1499553" y="1754188"/>
                  </a:lnTo>
                  <a:lnTo>
                    <a:pt x="1487170" y="1781810"/>
                  </a:lnTo>
                  <a:lnTo>
                    <a:pt x="1474153" y="1808480"/>
                  </a:lnTo>
                  <a:lnTo>
                    <a:pt x="1461135" y="1834515"/>
                  </a:lnTo>
                  <a:lnTo>
                    <a:pt x="1447165" y="1859280"/>
                  </a:lnTo>
                  <a:lnTo>
                    <a:pt x="1439863" y="1871345"/>
                  </a:lnTo>
                  <a:lnTo>
                    <a:pt x="1432877" y="1883093"/>
                  </a:lnTo>
                  <a:lnTo>
                    <a:pt x="1425575" y="1894840"/>
                  </a:lnTo>
                  <a:lnTo>
                    <a:pt x="1417955" y="1905953"/>
                  </a:lnTo>
                  <a:lnTo>
                    <a:pt x="1410653" y="1917065"/>
                  </a:lnTo>
                  <a:lnTo>
                    <a:pt x="1403033" y="1927860"/>
                  </a:lnTo>
                  <a:lnTo>
                    <a:pt x="1395413" y="1938020"/>
                  </a:lnTo>
                  <a:lnTo>
                    <a:pt x="1387157" y="1948498"/>
                  </a:lnTo>
                  <a:lnTo>
                    <a:pt x="1379537" y="1958023"/>
                  </a:lnTo>
                  <a:lnTo>
                    <a:pt x="1371600" y="1967865"/>
                  </a:lnTo>
                  <a:lnTo>
                    <a:pt x="1363027" y="1977390"/>
                  </a:lnTo>
                  <a:lnTo>
                    <a:pt x="1355090" y="1986280"/>
                  </a:lnTo>
                  <a:lnTo>
                    <a:pt x="1346517" y="1994853"/>
                  </a:lnTo>
                  <a:lnTo>
                    <a:pt x="1337945" y="2003425"/>
                  </a:lnTo>
                  <a:lnTo>
                    <a:pt x="1329690" y="2011680"/>
                  </a:lnTo>
                  <a:lnTo>
                    <a:pt x="1320800" y="2019300"/>
                  </a:lnTo>
                  <a:lnTo>
                    <a:pt x="1318516" y="2021258"/>
                  </a:lnTo>
                  <a:lnTo>
                    <a:pt x="1321630" y="2020566"/>
                  </a:lnTo>
                  <a:lnTo>
                    <a:pt x="1344176" y="2015168"/>
                  </a:lnTo>
                  <a:lnTo>
                    <a:pt x="1366405" y="2008817"/>
                  </a:lnTo>
                  <a:lnTo>
                    <a:pt x="1388316" y="2002466"/>
                  </a:lnTo>
                  <a:lnTo>
                    <a:pt x="1410227" y="1995479"/>
                  </a:lnTo>
                  <a:lnTo>
                    <a:pt x="1431821" y="1987858"/>
                  </a:lnTo>
                  <a:lnTo>
                    <a:pt x="1453415" y="1979602"/>
                  </a:lnTo>
                  <a:lnTo>
                    <a:pt x="1474691" y="1971345"/>
                  </a:lnTo>
                  <a:lnTo>
                    <a:pt x="1495332" y="1962136"/>
                  </a:lnTo>
                  <a:lnTo>
                    <a:pt x="1515973" y="1952610"/>
                  </a:lnTo>
                  <a:lnTo>
                    <a:pt x="1536296" y="1942448"/>
                  </a:lnTo>
                  <a:lnTo>
                    <a:pt x="1556302" y="1931651"/>
                  </a:lnTo>
                  <a:lnTo>
                    <a:pt x="1575991" y="1920537"/>
                  </a:lnTo>
                  <a:lnTo>
                    <a:pt x="1595679" y="1909105"/>
                  </a:lnTo>
                  <a:lnTo>
                    <a:pt x="1614415" y="1897038"/>
                  </a:lnTo>
                  <a:lnTo>
                    <a:pt x="1633468" y="1884653"/>
                  </a:lnTo>
                  <a:lnTo>
                    <a:pt x="1652203" y="1872268"/>
                  </a:lnTo>
                  <a:lnTo>
                    <a:pt x="1670304" y="1858614"/>
                  </a:lnTo>
                  <a:lnTo>
                    <a:pt x="1687770" y="1845276"/>
                  </a:lnTo>
                  <a:lnTo>
                    <a:pt x="1705553" y="1830986"/>
                  </a:lnTo>
                  <a:lnTo>
                    <a:pt x="1722383" y="1816379"/>
                  </a:lnTo>
                  <a:lnTo>
                    <a:pt x="1739531" y="1801454"/>
                  </a:lnTo>
                  <a:lnTo>
                    <a:pt x="1756044" y="1786529"/>
                  </a:lnTo>
                  <a:lnTo>
                    <a:pt x="1771921" y="1770651"/>
                  </a:lnTo>
                  <a:lnTo>
                    <a:pt x="1787481" y="1754456"/>
                  </a:lnTo>
                  <a:lnTo>
                    <a:pt x="1802724" y="1737943"/>
                  </a:lnTo>
                  <a:lnTo>
                    <a:pt x="1817967" y="1721430"/>
                  </a:lnTo>
                  <a:lnTo>
                    <a:pt x="1832574" y="1704282"/>
                  </a:lnTo>
                  <a:lnTo>
                    <a:pt x="1839112" y="1695768"/>
                  </a:lnTo>
                  <a:lnTo>
                    <a:pt x="1522095" y="1695768"/>
                  </a:lnTo>
                  <a:close/>
                  <a:moveTo>
                    <a:pt x="1150620" y="1695768"/>
                  </a:moveTo>
                  <a:lnTo>
                    <a:pt x="1150620" y="2015808"/>
                  </a:lnTo>
                  <a:lnTo>
                    <a:pt x="1160780" y="2012950"/>
                  </a:lnTo>
                  <a:lnTo>
                    <a:pt x="1170940" y="2010093"/>
                  </a:lnTo>
                  <a:lnTo>
                    <a:pt x="1181100" y="2006600"/>
                  </a:lnTo>
                  <a:lnTo>
                    <a:pt x="1191260" y="2002155"/>
                  </a:lnTo>
                  <a:lnTo>
                    <a:pt x="1201103" y="1997393"/>
                  </a:lnTo>
                  <a:lnTo>
                    <a:pt x="1210945" y="1992313"/>
                  </a:lnTo>
                  <a:lnTo>
                    <a:pt x="1220787" y="1986598"/>
                  </a:lnTo>
                  <a:lnTo>
                    <a:pt x="1230313" y="1979930"/>
                  </a:lnTo>
                  <a:lnTo>
                    <a:pt x="1240155" y="1973580"/>
                  </a:lnTo>
                  <a:lnTo>
                    <a:pt x="1249680" y="1966278"/>
                  </a:lnTo>
                  <a:lnTo>
                    <a:pt x="1258887" y="1958340"/>
                  </a:lnTo>
                  <a:lnTo>
                    <a:pt x="1268095" y="1950085"/>
                  </a:lnTo>
                  <a:lnTo>
                    <a:pt x="1277303" y="1941195"/>
                  </a:lnTo>
                  <a:lnTo>
                    <a:pt x="1286510" y="1931988"/>
                  </a:lnTo>
                  <a:lnTo>
                    <a:pt x="1295400" y="1922463"/>
                  </a:lnTo>
                  <a:lnTo>
                    <a:pt x="1304607" y="1912303"/>
                  </a:lnTo>
                  <a:lnTo>
                    <a:pt x="1313180" y="1902143"/>
                  </a:lnTo>
                  <a:lnTo>
                    <a:pt x="1321753" y="1890713"/>
                  </a:lnTo>
                  <a:lnTo>
                    <a:pt x="1330325" y="1879283"/>
                  </a:lnTo>
                  <a:lnTo>
                    <a:pt x="1338897" y="1867853"/>
                  </a:lnTo>
                  <a:lnTo>
                    <a:pt x="1346835" y="1855470"/>
                  </a:lnTo>
                  <a:lnTo>
                    <a:pt x="1355090" y="1842770"/>
                  </a:lnTo>
                  <a:lnTo>
                    <a:pt x="1363027" y="1829753"/>
                  </a:lnTo>
                  <a:lnTo>
                    <a:pt x="1370647" y="1816418"/>
                  </a:lnTo>
                  <a:lnTo>
                    <a:pt x="1378267" y="1802448"/>
                  </a:lnTo>
                  <a:lnTo>
                    <a:pt x="1386205" y="1788160"/>
                  </a:lnTo>
                  <a:lnTo>
                    <a:pt x="1393507" y="1773555"/>
                  </a:lnTo>
                  <a:lnTo>
                    <a:pt x="1400810" y="1758633"/>
                  </a:lnTo>
                  <a:lnTo>
                    <a:pt x="1407477" y="1743710"/>
                  </a:lnTo>
                  <a:lnTo>
                    <a:pt x="1414463" y="1727835"/>
                  </a:lnTo>
                  <a:lnTo>
                    <a:pt x="1421447" y="1711643"/>
                  </a:lnTo>
                  <a:lnTo>
                    <a:pt x="1428115" y="1695768"/>
                  </a:lnTo>
                  <a:lnTo>
                    <a:pt x="1150620" y="1695768"/>
                  </a:lnTo>
                  <a:close/>
                  <a:moveTo>
                    <a:pt x="791210" y="1695768"/>
                  </a:moveTo>
                  <a:lnTo>
                    <a:pt x="797560" y="1711643"/>
                  </a:lnTo>
                  <a:lnTo>
                    <a:pt x="804545" y="1727835"/>
                  </a:lnTo>
                  <a:lnTo>
                    <a:pt x="811213" y="1743710"/>
                  </a:lnTo>
                  <a:lnTo>
                    <a:pt x="818515" y="1758633"/>
                  </a:lnTo>
                  <a:lnTo>
                    <a:pt x="825817" y="1773555"/>
                  </a:lnTo>
                  <a:lnTo>
                    <a:pt x="833120" y="1788160"/>
                  </a:lnTo>
                  <a:lnTo>
                    <a:pt x="840740" y="1802448"/>
                  </a:lnTo>
                  <a:lnTo>
                    <a:pt x="848360" y="1816418"/>
                  </a:lnTo>
                  <a:lnTo>
                    <a:pt x="855980" y="1829753"/>
                  </a:lnTo>
                  <a:lnTo>
                    <a:pt x="864235" y="1842770"/>
                  </a:lnTo>
                  <a:lnTo>
                    <a:pt x="872173" y="1855470"/>
                  </a:lnTo>
                  <a:lnTo>
                    <a:pt x="880427" y="1867853"/>
                  </a:lnTo>
                  <a:lnTo>
                    <a:pt x="888683" y="1879283"/>
                  </a:lnTo>
                  <a:lnTo>
                    <a:pt x="897255" y="1890713"/>
                  </a:lnTo>
                  <a:lnTo>
                    <a:pt x="906145" y="1902143"/>
                  </a:lnTo>
                  <a:lnTo>
                    <a:pt x="914400" y="1912303"/>
                  </a:lnTo>
                  <a:lnTo>
                    <a:pt x="923290" y="1922463"/>
                  </a:lnTo>
                  <a:lnTo>
                    <a:pt x="932497" y="1931988"/>
                  </a:lnTo>
                  <a:lnTo>
                    <a:pt x="941387" y="1941195"/>
                  </a:lnTo>
                  <a:lnTo>
                    <a:pt x="950595" y="1950085"/>
                  </a:lnTo>
                  <a:lnTo>
                    <a:pt x="960120" y="1958340"/>
                  </a:lnTo>
                  <a:lnTo>
                    <a:pt x="969645" y="1966278"/>
                  </a:lnTo>
                  <a:lnTo>
                    <a:pt x="979170" y="1973580"/>
                  </a:lnTo>
                  <a:lnTo>
                    <a:pt x="988695" y="1979930"/>
                  </a:lnTo>
                  <a:lnTo>
                    <a:pt x="998220" y="1986598"/>
                  </a:lnTo>
                  <a:lnTo>
                    <a:pt x="1008380" y="1992313"/>
                  </a:lnTo>
                  <a:lnTo>
                    <a:pt x="1017905" y="1997393"/>
                  </a:lnTo>
                  <a:lnTo>
                    <a:pt x="1027747" y="2002155"/>
                  </a:lnTo>
                  <a:lnTo>
                    <a:pt x="1037907" y="2006600"/>
                  </a:lnTo>
                  <a:lnTo>
                    <a:pt x="1047750" y="2010093"/>
                  </a:lnTo>
                  <a:lnTo>
                    <a:pt x="1058227" y="2012950"/>
                  </a:lnTo>
                  <a:lnTo>
                    <a:pt x="1068705" y="2015808"/>
                  </a:lnTo>
                  <a:lnTo>
                    <a:pt x="1068705" y="1695768"/>
                  </a:lnTo>
                  <a:lnTo>
                    <a:pt x="791210" y="1695768"/>
                  </a:lnTo>
                  <a:close/>
                  <a:moveTo>
                    <a:pt x="381497" y="1695768"/>
                  </a:moveTo>
                  <a:lnTo>
                    <a:pt x="388339" y="1704282"/>
                  </a:lnTo>
                  <a:lnTo>
                    <a:pt x="402946" y="1721430"/>
                  </a:lnTo>
                  <a:lnTo>
                    <a:pt x="417871" y="1737943"/>
                  </a:lnTo>
                  <a:lnTo>
                    <a:pt x="432796" y="1754456"/>
                  </a:lnTo>
                  <a:lnTo>
                    <a:pt x="448674" y="1770651"/>
                  </a:lnTo>
                  <a:lnTo>
                    <a:pt x="464869" y="1786529"/>
                  </a:lnTo>
                  <a:lnTo>
                    <a:pt x="481382" y="1801454"/>
                  </a:lnTo>
                  <a:lnTo>
                    <a:pt x="497895" y="1816379"/>
                  </a:lnTo>
                  <a:lnTo>
                    <a:pt x="515043" y="1830986"/>
                  </a:lnTo>
                  <a:lnTo>
                    <a:pt x="532826" y="1845276"/>
                  </a:lnTo>
                  <a:lnTo>
                    <a:pt x="550609" y="1858614"/>
                  </a:lnTo>
                  <a:lnTo>
                    <a:pt x="568709" y="1872268"/>
                  </a:lnTo>
                  <a:lnTo>
                    <a:pt x="587128" y="1884653"/>
                  </a:lnTo>
                  <a:lnTo>
                    <a:pt x="605863" y="1897038"/>
                  </a:lnTo>
                  <a:lnTo>
                    <a:pt x="625234" y="1909105"/>
                  </a:lnTo>
                  <a:lnTo>
                    <a:pt x="644605" y="1920537"/>
                  </a:lnTo>
                  <a:lnTo>
                    <a:pt x="664293" y="1931651"/>
                  </a:lnTo>
                  <a:lnTo>
                    <a:pt x="684299" y="1942448"/>
                  </a:lnTo>
                  <a:lnTo>
                    <a:pt x="704623" y="1952610"/>
                  </a:lnTo>
                  <a:lnTo>
                    <a:pt x="725264" y="1962136"/>
                  </a:lnTo>
                  <a:lnTo>
                    <a:pt x="746222" y="1971345"/>
                  </a:lnTo>
                  <a:lnTo>
                    <a:pt x="767181" y="1979602"/>
                  </a:lnTo>
                  <a:lnTo>
                    <a:pt x="788457" y="1987858"/>
                  </a:lnTo>
                  <a:lnTo>
                    <a:pt x="810368" y="1995479"/>
                  </a:lnTo>
                  <a:lnTo>
                    <a:pt x="832279" y="2002466"/>
                  </a:lnTo>
                  <a:lnTo>
                    <a:pt x="854190" y="2008817"/>
                  </a:lnTo>
                  <a:lnTo>
                    <a:pt x="876419" y="2015168"/>
                  </a:lnTo>
                  <a:lnTo>
                    <a:pt x="899283" y="2020566"/>
                  </a:lnTo>
                  <a:lnTo>
                    <a:pt x="900095" y="2020749"/>
                  </a:lnTo>
                  <a:lnTo>
                    <a:pt x="898525" y="2019300"/>
                  </a:lnTo>
                  <a:lnTo>
                    <a:pt x="889635" y="2011680"/>
                  </a:lnTo>
                  <a:lnTo>
                    <a:pt x="881063" y="2003425"/>
                  </a:lnTo>
                  <a:lnTo>
                    <a:pt x="872490" y="1994853"/>
                  </a:lnTo>
                  <a:lnTo>
                    <a:pt x="864235" y="1986280"/>
                  </a:lnTo>
                  <a:lnTo>
                    <a:pt x="855980" y="1977390"/>
                  </a:lnTo>
                  <a:lnTo>
                    <a:pt x="847725" y="1967865"/>
                  </a:lnTo>
                  <a:lnTo>
                    <a:pt x="839470" y="1958023"/>
                  </a:lnTo>
                  <a:lnTo>
                    <a:pt x="831850" y="1948498"/>
                  </a:lnTo>
                  <a:lnTo>
                    <a:pt x="823913" y="1938020"/>
                  </a:lnTo>
                  <a:lnTo>
                    <a:pt x="816293" y="1927860"/>
                  </a:lnTo>
                  <a:lnTo>
                    <a:pt x="808355" y="1917065"/>
                  </a:lnTo>
                  <a:lnTo>
                    <a:pt x="801053" y="1905953"/>
                  </a:lnTo>
                  <a:lnTo>
                    <a:pt x="793433" y="1894840"/>
                  </a:lnTo>
                  <a:lnTo>
                    <a:pt x="786130" y="1883093"/>
                  </a:lnTo>
                  <a:lnTo>
                    <a:pt x="779145" y="1871345"/>
                  </a:lnTo>
                  <a:lnTo>
                    <a:pt x="771843" y="1859280"/>
                  </a:lnTo>
                  <a:lnTo>
                    <a:pt x="758190" y="1834515"/>
                  </a:lnTo>
                  <a:lnTo>
                    <a:pt x="745173" y="1808480"/>
                  </a:lnTo>
                  <a:lnTo>
                    <a:pt x="731837" y="1781810"/>
                  </a:lnTo>
                  <a:lnTo>
                    <a:pt x="719773" y="1754188"/>
                  </a:lnTo>
                  <a:lnTo>
                    <a:pt x="708025" y="1725295"/>
                  </a:lnTo>
                  <a:lnTo>
                    <a:pt x="696913" y="1695768"/>
                  </a:lnTo>
                  <a:lnTo>
                    <a:pt x="381497" y="1695768"/>
                  </a:lnTo>
                  <a:close/>
                  <a:moveTo>
                    <a:pt x="1615757" y="1150938"/>
                  </a:moveTo>
                  <a:lnTo>
                    <a:pt x="1615123" y="1182688"/>
                  </a:lnTo>
                  <a:lnTo>
                    <a:pt x="1613535" y="1213803"/>
                  </a:lnTo>
                  <a:lnTo>
                    <a:pt x="1611947" y="1244918"/>
                  </a:lnTo>
                  <a:lnTo>
                    <a:pt x="1609725" y="1275715"/>
                  </a:lnTo>
                  <a:lnTo>
                    <a:pt x="1607185" y="1305878"/>
                  </a:lnTo>
                  <a:lnTo>
                    <a:pt x="1603693" y="1336040"/>
                  </a:lnTo>
                  <a:lnTo>
                    <a:pt x="1600200" y="1365568"/>
                  </a:lnTo>
                  <a:lnTo>
                    <a:pt x="1596073" y="1394778"/>
                  </a:lnTo>
                  <a:lnTo>
                    <a:pt x="1591627" y="1423670"/>
                  </a:lnTo>
                  <a:lnTo>
                    <a:pt x="1586547" y="1451928"/>
                  </a:lnTo>
                  <a:lnTo>
                    <a:pt x="1581467" y="1479868"/>
                  </a:lnTo>
                  <a:lnTo>
                    <a:pt x="1576070" y="1507808"/>
                  </a:lnTo>
                  <a:lnTo>
                    <a:pt x="1569720" y="1534478"/>
                  </a:lnTo>
                  <a:lnTo>
                    <a:pt x="1563370" y="1561465"/>
                  </a:lnTo>
                  <a:lnTo>
                    <a:pt x="1556385" y="1587500"/>
                  </a:lnTo>
                  <a:lnTo>
                    <a:pt x="1549083" y="1613535"/>
                  </a:lnTo>
                  <a:lnTo>
                    <a:pt x="1898577" y="1613535"/>
                  </a:lnTo>
                  <a:lnTo>
                    <a:pt x="1898625" y="1613462"/>
                  </a:lnTo>
                  <a:lnTo>
                    <a:pt x="1910375" y="1594091"/>
                  </a:lnTo>
                  <a:lnTo>
                    <a:pt x="1922124" y="1574720"/>
                  </a:lnTo>
                  <a:lnTo>
                    <a:pt x="1933239" y="1555032"/>
                  </a:lnTo>
                  <a:lnTo>
                    <a:pt x="1943401" y="1535026"/>
                  </a:lnTo>
                  <a:lnTo>
                    <a:pt x="1953880" y="1514703"/>
                  </a:lnTo>
                  <a:lnTo>
                    <a:pt x="1963406" y="1493744"/>
                  </a:lnTo>
                  <a:lnTo>
                    <a:pt x="1972298" y="1473103"/>
                  </a:lnTo>
                  <a:lnTo>
                    <a:pt x="1981189" y="1452145"/>
                  </a:lnTo>
                  <a:lnTo>
                    <a:pt x="1989128" y="1430868"/>
                  </a:lnTo>
                  <a:lnTo>
                    <a:pt x="1997067" y="1408957"/>
                  </a:lnTo>
                  <a:lnTo>
                    <a:pt x="2003736" y="1387364"/>
                  </a:lnTo>
                  <a:lnTo>
                    <a:pt x="2010404" y="1365135"/>
                  </a:lnTo>
                  <a:lnTo>
                    <a:pt x="2016438" y="1342906"/>
                  </a:lnTo>
                  <a:lnTo>
                    <a:pt x="2021836" y="1320042"/>
                  </a:lnTo>
                  <a:lnTo>
                    <a:pt x="2026917" y="1297496"/>
                  </a:lnTo>
                  <a:lnTo>
                    <a:pt x="2031681" y="1274949"/>
                  </a:lnTo>
                  <a:lnTo>
                    <a:pt x="2035491" y="1251450"/>
                  </a:lnTo>
                  <a:lnTo>
                    <a:pt x="2038349" y="1228269"/>
                  </a:lnTo>
                  <a:lnTo>
                    <a:pt x="2041207" y="1204770"/>
                  </a:lnTo>
                  <a:lnTo>
                    <a:pt x="2043430" y="1180953"/>
                  </a:lnTo>
                  <a:lnTo>
                    <a:pt x="2044700" y="1157137"/>
                  </a:lnTo>
                  <a:lnTo>
                    <a:pt x="2044945" y="1150938"/>
                  </a:lnTo>
                  <a:lnTo>
                    <a:pt x="1615757" y="1150938"/>
                  </a:lnTo>
                  <a:close/>
                  <a:moveTo>
                    <a:pt x="1150620" y="1150938"/>
                  </a:moveTo>
                  <a:lnTo>
                    <a:pt x="1150620" y="1613535"/>
                  </a:lnTo>
                  <a:lnTo>
                    <a:pt x="1456690" y="1613535"/>
                  </a:lnTo>
                  <a:lnTo>
                    <a:pt x="1464945" y="1588135"/>
                  </a:lnTo>
                  <a:lnTo>
                    <a:pt x="1472247" y="1561783"/>
                  </a:lnTo>
                  <a:lnTo>
                    <a:pt x="1479233" y="1535430"/>
                  </a:lnTo>
                  <a:lnTo>
                    <a:pt x="1485583" y="1508125"/>
                  </a:lnTo>
                  <a:lnTo>
                    <a:pt x="1491615" y="1480820"/>
                  </a:lnTo>
                  <a:lnTo>
                    <a:pt x="1497013" y="1452880"/>
                  </a:lnTo>
                  <a:lnTo>
                    <a:pt x="1502410" y="1423988"/>
                  </a:lnTo>
                  <a:lnTo>
                    <a:pt x="1507490" y="1395095"/>
                  </a:lnTo>
                  <a:lnTo>
                    <a:pt x="1511617" y="1365885"/>
                  </a:lnTo>
                  <a:lnTo>
                    <a:pt x="1515745" y="1336358"/>
                  </a:lnTo>
                  <a:lnTo>
                    <a:pt x="1518920" y="1305878"/>
                  </a:lnTo>
                  <a:lnTo>
                    <a:pt x="1522095" y="1275715"/>
                  </a:lnTo>
                  <a:lnTo>
                    <a:pt x="1524317" y="1244918"/>
                  </a:lnTo>
                  <a:lnTo>
                    <a:pt x="1526857" y="1213803"/>
                  </a:lnTo>
                  <a:lnTo>
                    <a:pt x="1527810" y="1182688"/>
                  </a:lnTo>
                  <a:lnTo>
                    <a:pt x="1529080" y="1150938"/>
                  </a:lnTo>
                  <a:lnTo>
                    <a:pt x="1150620" y="1150938"/>
                  </a:lnTo>
                  <a:close/>
                  <a:moveTo>
                    <a:pt x="690245" y="1150938"/>
                  </a:moveTo>
                  <a:lnTo>
                    <a:pt x="691197" y="1182688"/>
                  </a:lnTo>
                  <a:lnTo>
                    <a:pt x="692467" y="1213803"/>
                  </a:lnTo>
                  <a:lnTo>
                    <a:pt x="694690" y="1244918"/>
                  </a:lnTo>
                  <a:lnTo>
                    <a:pt x="696913" y="1275715"/>
                  </a:lnTo>
                  <a:lnTo>
                    <a:pt x="700087" y="1305878"/>
                  </a:lnTo>
                  <a:lnTo>
                    <a:pt x="703580" y="1336358"/>
                  </a:lnTo>
                  <a:lnTo>
                    <a:pt x="707390" y="1365885"/>
                  </a:lnTo>
                  <a:lnTo>
                    <a:pt x="711517" y="1395095"/>
                  </a:lnTo>
                  <a:lnTo>
                    <a:pt x="716597" y="1423988"/>
                  </a:lnTo>
                  <a:lnTo>
                    <a:pt x="721677" y="1452880"/>
                  </a:lnTo>
                  <a:lnTo>
                    <a:pt x="727393" y="1480820"/>
                  </a:lnTo>
                  <a:lnTo>
                    <a:pt x="733425" y="1508125"/>
                  </a:lnTo>
                  <a:lnTo>
                    <a:pt x="740093" y="1535430"/>
                  </a:lnTo>
                  <a:lnTo>
                    <a:pt x="747077" y="1561783"/>
                  </a:lnTo>
                  <a:lnTo>
                    <a:pt x="754380" y="1588135"/>
                  </a:lnTo>
                  <a:lnTo>
                    <a:pt x="762000" y="1613535"/>
                  </a:lnTo>
                  <a:lnTo>
                    <a:pt x="1068705" y="1613535"/>
                  </a:lnTo>
                  <a:lnTo>
                    <a:pt x="1068705" y="1150938"/>
                  </a:lnTo>
                  <a:lnTo>
                    <a:pt x="690245" y="1150938"/>
                  </a:lnTo>
                  <a:close/>
                  <a:moveTo>
                    <a:pt x="175650" y="1150938"/>
                  </a:moveTo>
                  <a:lnTo>
                    <a:pt x="175895" y="1157137"/>
                  </a:lnTo>
                  <a:lnTo>
                    <a:pt x="177165" y="1180953"/>
                  </a:lnTo>
                  <a:lnTo>
                    <a:pt x="179706" y="1204770"/>
                  </a:lnTo>
                  <a:lnTo>
                    <a:pt x="182246" y="1228269"/>
                  </a:lnTo>
                  <a:lnTo>
                    <a:pt x="185422" y="1251450"/>
                  </a:lnTo>
                  <a:lnTo>
                    <a:pt x="189232" y="1274949"/>
                  </a:lnTo>
                  <a:lnTo>
                    <a:pt x="193678" y="1297496"/>
                  </a:lnTo>
                  <a:lnTo>
                    <a:pt x="198759" y="1320042"/>
                  </a:lnTo>
                  <a:lnTo>
                    <a:pt x="204158" y="1342906"/>
                  </a:lnTo>
                  <a:lnTo>
                    <a:pt x="210191" y="1365135"/>
                  </a:lnTo>
                  <a:lnTo>
                    <a:pt x="216860" y="1387364"/>
                  </a:lnTo>
                  <a:lnTo>
                    <a:pt x="223846" y="1408957"/>
                  </a:lnTo>
                  <a:lnTo>
                    <a:pt x="231467" y="1430868"/>
                  </a:lnTo>
                  <a:lnTo>
                    <a:pt x="239406" y="1452145"/>
                  </a:lnTo>
                  <a:lnTo>
                    <a:pt x="248298" y="1473103"/>
                  </a:lnTo>
                  <a:lnTo>
                    <a:pt x="257189" y="1493744"/>
                  </a:lnTo>
                  <a:lnTo>
                    <a:pt x="266716" y="1514703"/>
                  </a:lnTo>
                  <a:lnTo>
                    <a:pt x="277195" y="1535026"/>
                  </a:lnTo>
                  <a:lnTo>
                    <a:pt x="287674" y="1555032"/>
                  </a:lnTo>
                  <a:lnTo>
                    <a:pt x="298789" y="1574720"/>
                  </a:lnTo>
                  <a:lnTo>
                    <a:pt x="310221" y="1594091"/>
                  </a:lnTo>
                  <a:lnTo>
                    <a:pt x="322288" y="1613462"/>
                  </a:lnTo>
                  <a:lnTo>
                    <a:pt x="322335" y="1613535"/>
                  </a:lnTo>
                  <a:lnTo>
                    <a:pt x="670243" y="1613535"/>
                  </a:lnTo>
                  <a:lnTo>
                    <a:pt x="662940" y="1587500"/>
                  </a:lnTo>
                  <a:lnTo>
                    <a:pt x="655955" y="1561465"/>
                  </a:lnTo>
                  <a:lnTo>
                    <a:pt x="649287" y="1534478"/>
                  </a:lnTo>
                  <a:lnTo>
                    <a:pt x="643255" y="1507808"/>
                  </a:lnTo>
                  <a:lnTo>
                    <a:pt x="637540" y="1479868"/>
                  </a:lnTo>
                  <a:lnTo>
                    <a:pt x="632460" y="1451928"/>
                  </a:lnTo>
                  <a:lnTo>
                    <a:pt x="627380" y="1423670"/>
                  </a:lnTo>
                  <a:lnTo>
                    <a:pt x="622935" y="1394778"/>
                  </a:lnTo>
                  <a:lnTo>
                    <a:pt x="619125" y="1365568"/>
                  </a:lnTo>
                  <a:lnTo>
                    <a:pt x="614997" y="1336040"/>
                  </a:lnTo>
                  <a:lnTo>
                    <a:pt x="612140" y="1305878"/>
                  </a:lnTo>
                  <a:lnTo>
                    <a:pt x="609283" y="1275715"/>
                  </a:lnTo>
                  <a:lnTo>
                    <a:pt x="607060" y="1244918"/>
                  </a:lnTo>
                  <a:lnTo>
                    <a:pt x="605155" y="1213803"/>
                  </a:lnTo>
                  <a:lnTo>
                    <a:pt x="603885" y="1182688"/>
                  </a:lnTo>
                  <a:lnTo>
                    <a:pt x="603250" y="1150938"/>
                  </a:lnTo>
                  <a:lnTo>
                    <a:pt x="175650" y="1150938"/>
                  </a:lnTo>
                  <a:close/>
                  <a:moveTo>
                    <a:pt x="1549083" y="606108"/>
                  </a:moveTo>
                  <a:lnTo>
                    <a:pt x="1556385" y="631825"/>
                  </a:lnTo>
                  <a:lnTo>
                    <a:pt x="1563370" y="657860"/>
                  </a:lnTo>
                  <a:lnTo>
                    <a:pt x="1569720" y="684848"/>
                  </a:lnTo>
                  <a:lnTo>
                    <a:pt x="1576070" y="712153"/>
                  </a:lnTo>
                  <a:lnTo>
                    <a:pt x="1581467" y="739458"/>
                  </a:lnTo>
                  <a:lnTo>
                    <a:pt x="1586547" y="767398"/>
                  </a:lnTo>
                  <a:lnTo>
                    <a:pt x="1591627" y="795973"/>
                  </a:lnTo>
                  <a:lnTo>
                    <a:pt x="1596073" y="824865"/>
                  </a:lnTo>
                  <a:lnTo>
                    <a:pt x="1600200" y="854393"/>
                  </a:lnTo>
                  <a:lnTo>
                    <a:pt x="1603693" y="883920"/>
                  </a:lnTo>
                  <a:lnTo>
                    <a:pt x="1607185" y="914083"/>
                  </a:lnTo>
                  <a:lnTo>
                    <a:pt x="1609725" y="944245"/>
                  </a:lnTo>
                  <a:lnTo>
                    <a:pt x="1611947" y="974725"/>
                  </a:lnTo>
                  <a:lnTo>
                    <a:pt x="1613535" y="1005840"/>
                  </a:lnTo>
                  <a:lnTo>
                    <a:pt x="1615123" y="1036955"/>
                  </a:lnTo>
                  <a:lnTo>
                    <a:pt x="1615757" y="1068705"/>
                  </a:lnTo>
                  <a:lnTo>
                    <a:pt x="2045016" y="1068705"/>
                  </a:lnTo>
                  <a:lnTo>
                    <a:pt x="2044700" y="1060601"/>
                  </a:lnTo>
                  <a:lnTo>
                    <a:pt x="2043430" y="1036784"/>
                  </a:lnTo>
                  <a:lnTo>
                    <a:pt x="2041207" y="1013285"/>
                  </a:lnTo>
                  <a:lnTo>
                    <a:pt x="2038349" y="990104"/>
                  </a:lnTo>
                  <a:lnTo>
                    <a:pt x="2035491" y="966605"/>
                  </a:lnTo>
                  <a:lnTo>
                    <a:pt x="2031681" y="943423"/>
                  </a:lnTo>
                  <a:lnTo>
                    <a:pt x="2026917" y="920559"/>
                  </a:lnTo>
                  <a:lnTo>
                    <a:pt x="2021836" y="897695"/>
                  </a:lnTo>
                  <a:lnTo>
                    <a:pt x="2016438" y="875149"/>
                  </a:lnTo>
                  <a:lnTo>
                    <a:pt x="2010404" y="852920"/>
                  </a:lnTo>
                  <a:lnTo>
                    <a:pt x="2003736" y="831009"/>
                  </a:lnTo>
                  <a:lnTo>
                    <a:pt x="1997067" y="809098"/>
                  </a:lnTo>
                  <a:lnTo>
                    <a:pt x="1989128" y="787504"/>
                  </a:lnTo>
                  <a:lnTo>
                    <a:pt x="1981189" y="765910"/>
                  </a:lnTo>
                  <a:lnTo>
                    <a:pt x="1972298" y="744634"/>
                  </a:lnTo>
                  <a:lnTo>
                    <a:pt x="1963406" y="723993"/>
                  </a:lnTo>
                  <a:lnTo>
                    <a:pt x="1953880" y="703352"/>
                  </a:lnTo>
                  <a:lnTo>
                    <a:pt x="1943401" y="683029"/>
                  </a:lnTo>
                  <a:lnTo>
                    <a:pt x="1933239" y="663023"/>
                  </a:lnTo>
                  <a:lnTo>
                    <a:pt x="1922124" y="643335"/>
                  </a:lnTo>
                  <a:lnTo>
                    <a:pt x="1910375" y="623646"/>
                  </a:lnTo>
                  <a:lnTo>
                    <a:pt x="1899375" y="606108"/>
                  </a:lnTo>
                  <a:lnTo>
                    <a:pt x="1549083" y="606108"/>
                  </a:lnTo>
                  <a:close/>
                  <a:moveTo>
                    <a:pt x="1150620" y="606108"/>
                  </a:moveTo>
                  <a:lnTo>
                    <a:pt x="1150620" y="1068705"/>
                  </a:lnTo>
                  <a:lnTo>
                    <a:pt x="1529080" y="1068705"/>
                  </a:lnTo>
                  <a:lnTo>
                    <a:pt x="1527810" y="1036955"/>
                  </a:lnTo>
                  <a:lnTo>
                    <a:pt x="1526857" y="1005840"/>
                  </a:lnTo>
                  <a:lnTo>
                    <a:pt x="1524317" y="974725"/>
                  </a:lnTo>
                  <a:lnTo>
                    <a:pt x="1522095" y="943928"/>
                  </a:lnTo>
                  <a:lnTo>
                    <a:pt x="1518920" y="913448"/>
                  </a:lnTo>
                  <a:lnTo>
                    <a:pt x="1515745" y="883603"/>
                  </a:lnTo>
                  <a:lnTo>
                    <a:pt x="1511617" y="853758"/>
                  </a:lnTo>
                  <a:lnTo>
                    <a:pt x="1507490" y="824548"/>
                  </a:lnTo>
                  <a:lnTo>
                    <a:pt x="1502410" y="795655"/>
                  </a:lnTo>
                  <a:lnTo>
                    <a:pt x="1497013" y="767080"/>
                  </a:lnTo>
                  <a:lnTo>
                    <a:pt x="1491615" y="739140"/>
                  </a:lnTo>
                  <a:lnTo>
                    <a:pt x="1485583" y="711518"/>
                  </a:lnTo>
                  <a:lnTo>
                    <a:pt x="1479233" y="684213"/>
                  </a:lnTo>
                  <a:lnTo>
                    <a:pt x="1472247" y="657543"/>
                  </a:lnTo>
                  <a:lnTo>
                    <a:pt x="1464945" y="631508"/>
                  </a:lnTo>
                  <a:lnTo>
                    <a:pt x="1456690" y="606108"/>
                  </a:lnTo>
                  <a:lnTo>
                    <a:pt x="1150620" y="606108"/>
                  </a:lnTo>
                  <a:close/>
                  <a:moveTo>
                    <a:pt x="762000" y="606108"/>
                  </a:moveTo>
                  <a:lnTo>
                    <a:pt x="754380" y="631508"/>
                  </a:lnTo>
                  <a:lnTo>
                    <a:pt x="747077" y="657543"/>
                  </a:lnTo>
                  <a:lnTo>
                    <a:pt x="740093" y="684213"/>
                  </a:lnTo>
                  <a:lnTo>
                    <a:pt x="733425" y="711518"/>
                  </a:lnTo>
                  <a:lnTo>
                    <a:pt x="727393" y="739140"/>
                  </a:lnTo>
                  <a:lnTo>
                    <a:pt x="721677" y="767080"/>
                  </a:lnTo>
                  <a:lnTo>
                    <a:pt x="716597" y="795655"/>
                  </a:lnTo>
                  <a:lnTo>
                    <a:pt x="711517" y="824548"/>
                  </a:lnTo>
                  <a:lnTo>
                    <a:pt x="707390" y="853758"/>
                  </a:lnTo>
                  <a:lnTo>
                    <a:pt x="703580" y="883603"/>
                  </a:lnTo>
                  <a:lnTo>
                    <a:pt x="700087" y="913448"/>
                  </a:lnTo>
                  <a:lnTo>
                    <a:pt x="696913" y="943928"/>
                  </a:lnTo>
                  <a:lnTo>
                    <a:pt x="694690" y="974725"/>
                  </a:lnTo>
                  <a:lnTo>
                    <a:pt x="692467" y="1005840"/>
                  </a:lnTo>
                  <a:lnTo>
                    <a:pt x="691197" y="1036955"/>
                  </a:lnTo>
                  <a:lnTo>
                    <a:pt x="690245" y="1068705"/>
                  </a:lnTo>
                  <a:lnTo>
                    <a:pt x="1068705" y="1068705"/>
                  </a:lnTo>
                  <a:lnTo>
                    <a:pt x="1068705" y="606108"/>
                  </a:lnTo>
                  <a:lnTo>
                    <a:pt x="762000" y="606108"/>
                  </a:lnTo>
                  <a:close/>
                  <a:moveTo>
                    <a:pt x="321517" y="606108"/>
                  </a:moveTo>
                  <a:lnTo>
                    <a:pt x="310221" y="623646"/>
                  </a:lnTo>
                  <a:lnTo>
                    <a:pt x="298789" y="643335"/>
                  </a:lnTo>
                  <a:lnTo>
                    <a:pt x="287674" y="663023"/>
                  </a:lnTo>
                  <a:lnTo>
                    <a:pt x="277195" y="683029"/>
                  </a:lnTo>
                  <a:lnTo>
                    <a:pt x="266716" y="703352"/>
                  </a:lnTo>
                  <a:lnTo>
                    <a:pt x="257189" y="723993"/>
                  </a:lnTo>
                  <a:lnTo>
                    <a:pt x="248298" y="744634"/>
                  </a:lnTo>
                  <a:lnTo>
                    <a:pt x="239406" y="765910"/>
                  </a:lnTo>
                  <a:lnTo>
                    <a:pt x="231467" y="787504"/>
                  </a:lnTo>
                  <a:lnTo>
                    <a:pt x="223846" y="809098"/>
                  </a:lnTo>
                  <a:lnTo>
                    <a:pt x="216860" y="831009"/>
                  </a:lnTo>
                  <a:lnTo>
                    <a:pt x="210191" y="852920"/>
                  </a:lnTo>
                  <a:lnTo>
                    <a:pt x="204158" y="875149"/>
                  </a:lnTo>
                  <a:lnTo>
                    <a:pt x="198759" y="897695"/>
                  </a:lnTo>
                  <a:lnTo>
                    <a:pt x="193678" y="920559"/>
                  </a:lnTo>
                  <a:lnTo>
                    <a:pt x="189232" y="943423"/>
                  </a:lnTo>
                  <a:lnTo>
                    <a:pt x="185422" y="966605"/>
                  </a:lnTo>
                  <a:lnTo>
                    <a:pt x="182246" y="990104"/>
                  </a:lnTo>
                  <a:lnTo>
                    <a:pt x="179706" y="1013285"/>
                  </a:lnTo>
                  <a:lnTo>
                    <a:pt x="177165" y="1036784"/>
                  </a:lnTo>
                  <a:lnTo>
                    <a:pt x="175895" y="1060601"/>
                  </a:lnTo>
                  <a:lnTo>
                    <a:pt x="175580" y="1068705"/>
                  </a:lnTo>
                  <a:lnTo>
                    <a:pt x="603250" y="1068705"/>
                  </a:lnTo>
                  <a:lnTo>
                    <a:pt x="603885" y="1036955"/>
                  </a:lnTo>
                  <a:lnTo>
                    <a:pt x="605155" y="1005840"/>
                  </a:lnTo>
                  <a:lnTo>
                    <a:pt x="607060" y="974725"/>
                  </a:lnTo>
                  <a:lnTo>
                    <a:pt x="609283" y="944245"/>
                  </a:lnTo>
                  <a:lnTo>
                    <a:pt x="612140" y="914083"/>
                  </a:lnTo>
                  <a:lnTo>
                    <a:pt x="614997" y="883920"/>
                  </a:lnTo>
                  <a:lnTo>
                    <a:pt x="619125" y="854393"/>
                  </a:lnTo>
                  <a:lnTo>
                    <a:pt x="622935" y="824865"/>
                  </a:lnTo>
                  <a:lnTo>
                    <a:pt x="627380" y="795973"/>
                  </a:lnTo>
                  <a:lnTo>
                    <a:pt x="632460" y="767398"/>
                  </a:lnTo>
                  <a:lnTo>
                    <a:pt x="637540" y="739458"/>
                  </a:lnTo>
                  <a:lnTo>
                    <a:pt x="643255" y="712153"/>
                  </a:lnTo>
                  <a:lnTo>
                    <a:pt x="649287" y="684848"/>
                  </a:lnTo>
                  <a:lnTo>
                    <a:pt x="655955" y="657860"/>
                  </a:lnTo>
                  <a:lnTo>
                    <a:pt x="662940" y="631825"/>
                  </a:lnTo>
                  <a:lnTo>
                    <a:pt x="670243" y="606108"/>
                  </a:lnTo>
                  <a:lnTo>
                    <a:pt x="321517" y="606108"/>
                  </a:lnTo>
                  <a:close/>
                  <a:moveTo>
                    <a:pt x="1150620" y="203835"/>
                  </a:moveTo>
                  <a:lnTo>
                    <a:pt x="1150620" y="523875"/>
                  </a:lnTo>
                  <a:lnTo>
                    <a:pt x="1428115" y="523875"/>
                  </a:lnTo>
                  <a:lnTo>
                    <a:pt x="1421447" y="507683"/>
                  </a:lnTo>
                  <a:lnTo>
                    <a:pt x="1414463" y="491490"/>
                  </a:lnTo>
                  <a:lnTo>
                    <a:pt x="1407477" y="476250"/>
                  </a:lnTo>
                  <a:lnTo>
                    <a:pt x="1400810" y="460693"/>
                  </a:lnTo>
                  <a:lnTo>
                    <a:pt x="1393507" y="445770"/>
                  </a:lnTo>
                  <a:lnTo>
                    <a:pt x="1386205" y="431165"/>
                  </a:lnTo>
                  <a:lnTo>
                    <a:pt x="1378267" y="416878"/>
                  </a:lnTo>
                  <a:lnTo>
                    <a:pt x="1370647" y="403225"/>
                  </a:lnTo>
                  <a:lnTo>
                    <a:pt x="1363027" y="389890"/>
                  </a:lnTo>
                  <a:lnTo>
                    <a:pt x="1355090" y="376555"/>
                  </a:lnTo>
                  <a:lnTo>
                    <a:pt x="1346835" y="363855"/>
                  </a:lnTo>
                  <a:lnTo>
                    <a:pt x="1338897" y="352108"/>
                  </a:lnTo>
                  <a:lnTo>
                    <a:pt x="1330325" y="340043"/>
                  </a:lnTo>
                  <a:lnTo>
                    <a:pt x="1321753" y="328613"/>
                  </a:lnTo>
                  <a:lnTo>
                    <a:pt x="1313180" y="317818"/>
                  </a:lnTo>
                  <a:lnTo>
                    <a:pt x="1304607" y="307023"/>
                  </a:lnTo>
                  <a:lnTo>
                    <a:pt x="1295400" y="297180"/>
                  </a:lnTo>
                  <a:lnTo>
                    <a:pt x="1286510" y="287655"/>
                  </a:lnTo>
                  <a:lnTo>
                    <a:pt x="1277303" y="278448"/>
                  </a:lnTo>
                  <a:lnTo>
                    <a:pt x="1268095" y="269558"/>
                  </a:lnTo>
                  <a:lnTo>
                    <a:pt x="1258887" y="261303"/>
                  </a:lnTo>
                  <a:lnTo>
                    <a:pt x="1249680" y="253365"/>
                  </a:lnTo>
                  <a:lnTo>
                    <a:pt x="1240155" y="246063"/>
                  </a:lnTo>
                  <a:lnTo>
                    <a:pt x="1230313" y="239395"/>
                  </a:lnTo>
                  <a:lnTo>
                    <a:pt x="1220787" y="233045"/>
                  </a:lnTo>
                  <a:lnTo>
                    <a:pt x="1210945" y="227330"/>
                  </a:lnTo>
                  <a:lnTo>
                    <a:pt x="1201103" y="222250"/>
                  </a:lnTo>
                  <a:lnTo>
                    <a:pt x="1191260" y="217170"/>
                  </a:lnTo>
                  <a:lnTo>
                    <a:pt x="1181100" y="213043"/>
                  </a:lnTo>
                  <a:lnTo>
                    <a:pt x="1170940" y="209550"/>
                  </a:lnTo>
                  <a:lnTo>
                    <a:pt x="1160780" y="206375"/>
                  </a:lnTo>
                  <a:lnTo>
                    <a:pt x="1150620" y="203835"/>
                  </a:lnTo>
                  <a:close/>
                  <a:moveTo>
                    <a:pt x="1068705" y="203835"/>
                  </a:moveTo>
                  <a:lnTo>
                    <a:pt x="1058227" y="206375"/>
                  </a:lnTo>
                  <a:lnTo>
                    <a:pt x="1047750" y="209550"/>
                  </a:lnTo>
                  <a:lnTo>
                    <a:pt x="1037907" y="213043"/>
                  </a:lnTo>
                  <a:lnTo>
                    <a:pt x="1027747" y="217170"/>
                  </a:lnTo>
                  <a:lnTo>
                    <a:pt x="1017905" y="222250"/>
                  </a:lnTo>
                  <a:lnTo>
                    <a:pt x="1008380" y="227330"/>
                  </a:lnTo>
                  <a:lnTo>
                    <a:pt x="998220" y="233045"/>
                  </a:lnTo>
                  <a:lnTo>
                    <a:pt x="988695" y="239395"/>
                  </a:lnTo>
                  <a:lnTo>
                    <a:pt x="979170" y="246063"/>
                  </a:lnTo>
                  <a:lnTo>
                    <a:pt x="969645" y="253365"/>
                  </a:lnTo>
                  <a:lnTo>
                    <a:pt x="960120" y="261303"/>
                  </a:lnTo>
                  <a:lnTo>
                    <a:pt x="950595" y="269558"/>
                  </a:lnTo>
                  <a:lnTo>
                    <a:pt x="941387" y="278448"/>
                  </a:lnTo>
                  <a:lnTo>
                    <a:pt x="932497" y="287655"/>
                  </a:lnTo>
                  <a:lnTo>
                    <a:pt x="923290" y="297180"/>
                  </a:lnTo>
                  <a:lnTo>
                    <a:pt x="914400" y="307023"/>
                  </a:lnTo>
                  <a:lnTo>
                    <a:pt x="906145" y="317818"/>
                  </a:lnTo>
                  <a:lnTo>
                    <a:pt x="897255" y="328613"/>
                  </a:lnTo>
                  <a:lnTo>
                    <a:pt x="888683" y="340043"/>
                  </a:lnTo>
                  <a:lnTo>
                    <a:pt x="880427" y="352108"/>
                  </a:lnTo>
                  <a:lnTo>
                    <a:pt x="872173" y="363855"/>
                  </a:lnTo>
                  <a:lnTo>
                    <a:pt x="864235" y="376555"/>
                  </a:lnTo>
                  <a:lnTo>
                    <a:pt x="855980" y="389890"/>
                  </a:lnTo>
                  <a:lnTo>
                    <a:pt x="848360" y="403225"/>
                  </a:lnTo>
                  <a:lnTo>
                    <a:pt x="840740" y="416878"/>
                  </a:lnTo>
                  <a:lnTo>
                    <a:pt x="833120" y="431165"/>
                  </a:lnTo>
                  <a:lnTo>
                    <a:pt x="825817" y="445770"/>
                  </a:lnTo>
                  <a:lnTo>
                    <a:pt x="818515" y="460693"/>
                  </a:lnTo>
                  <a:lnTo>
                    <a:pt x="811213" y="476250"/>
                  </a:lnTo>
                  <a:lnTo>
                    <a:pt x="804545" y="491490"/>
                  </a:lnTo>
                  <a:lnTo>
                    <a:pt x="797560" y="507683"/>
                  </a:lnTo>
                  <a:lnTo>
                    <a:pt x="791210" y="523875"/>
                  </a:lnTo>
                  <a:lnTo>
                    <a:pt x="1068705" y="523875"/>
                  </a:lnTo>
                  <a:lnTo>
                    <a:pt x="1068705" y="203835"/>
                  </a:lnTo>
                  <a:close/>
                  <a:moveTo>
                    <a:pt x="902594" y="196743"/>
                  </a:moveTo>
                  <a:lnTo>
                    <a:pt x="899283" y="197489"/>
                  </a:lnTo>
                  <a:lnTo>
                    <a:pt x="876419" y="202887"/>
                  </a:lnTo>
                  <a:lnTo>
                    <a:pt x="854190" y="208921"/>
                  </a:lnTo>
                  <a:lnTo>
                    <a:pt x="832279" y="215589"/>
                  </a:lnTo>
                  <a:lnTo>
                    <a:pt x="810368" y="222258"/>
                  </a:lnTo>
                  <a:lnTo>
                    <a:pt x="788457" y="230197"/>
                  </a:lnTo>
                  <a:lnTo>
                    <a:pt x="767181" y="238136"/>
                  </a:lnTo>
                  <a:lnTo>
                    <a:pt x="746222" y="247027"/>
                  </a:lnTo>
                  <a:lnTo>
                    <a:pt x="725264" y="255919"/>
                  </a:lnTo>
                  <a:lnTo>
                    <a:pt x="704623" y="265445"/>
                  </a:lnTo>
                  <a:lnTo>
                    <a:pt x="684299" y="275925"/>
                  </a:lnTo>
                  <a:lnTo>
                    <a:pt x="664293" y="286086"/>
                  </a:lnTo>
                  <a:lnTo>
                    <a:pt x="644605" y="297201"/>
                  </a:lnTo>
                  <a:lnTo>
                    <a:pt x="625234" y="308950"/>
                  </a:lnTo>
                  <a:lnTo>
                    <a:pt x="605863" y="320700"/>
                  </a:lnTo>
                  <a:lnTo>
                    <a:pt x="587128" y="333084"/>
                  </a:lnTo>
                  <a:lnTo>
                    <a:pt x="568709" y="345786"/>
                  </a:lnTo>
                  <a:lnTo>
                    <a:pt x="550609" y="359124"/>
                  </a:lnTo>
                  <a:lnTo>
                    <a:pt x="532826" y="373096"/>
                  </a:lnTo>
                  <a:lnTo>
                    <a:pt x="515043" y="386751"/>
                  </a:lnTo>
                  <a:lnTo>
                    <a:pt x="497895" y="401358"/>
                  </a:lnTo>
                  <a:lnTo>
                    <a:pt x="481382" y="416601"/>
                  </a:lnTo>
                  <a:lnTo>
                    <a:pt x="464869" y="431844"/>
                  </a:lnTo>
                  <a:lnTo>
                    <a:pt x="448674" y="447404"/>
                  </a:lnTo>
                  <a:lnTo>
                    <a:pt x="432796" y="463281"/>
                  </a:lnTo>
                  <a:lnTo>
                    <a:pt x="417871" y="479794"/>
                  </a:lnTo>
                  <a:lnTo>
                    <a:pt x="402946" y="496942"/>
                  </a:lnTo>
                  <a:lnTo>
                    <a:pt x="388339" y="513773"/>
                  </a:lnTo>
                  <a:lnTo>
                    <a:pt x="380221" y="523875"/>
                  </a:lnTo>
                  <a:lnTo>
                    <a:pt x="696913" y="523875"/>
                  </a:lnTo>
                  <a:lnTo>
                    <a:pt x="708025" y="494348"/>
                  </a:lnTo>
                  <a:lnTo>
                    <a:pt x="719773" y="465455"/>
                  </a:lnTo>
                  <a:lnTo>
                    <a:pt x="731837" y="437833"/>
                  </a:lnTo>
                  <a:lnTo>
                    <a:pt x="745173" y="410845"/>
                  </a:lnTo>
                  <a:lnTo>
                    <a:pt x="758190" y="385128"/>
                  </a:lnTo>
                  <a:lnTo>
                    <a:pt x="771843" y="360045"/>
                  </a:lnTo>
                  <a:lnTo>
                    <a:pt x="779145" y="348298"/>
                  </a:lnTo>
                  <a:lnTo>
                    <a:pt x="786130" y="336233"/>
                  </a:lnTo>
                  <a:lnTo>
                    <a:pt x="793433" y="324803"/>
                  </a:lnTo>
                  <a:lnTo>
                    <a:pt x="801053" y="313690"/>
                  </a:lnTo>
                  <a:lnTo>
                    <a:pt x="808355" y="302578"/>
                  </a:lnTo>
                  <a:lnTo>
                    <a:pt x="816293" y="291783"/>
                  </a:lnTo>
                  <a:lnTo>
                    <a:pt x="823913" y="281305"/>
                  </a:lnTo>
                  <a:lnTo>
                    <a:pt x="831850" y="271145"/>
                  </a:lnTo>
                  <a:lnTo>
                    <a:pt x="839470" y="261303"/>
                  </a:lnTo>
                  <a:lnTo>
                    <a:pt x="847725" y="251778"/>
                  </a:lnTo>
                  <a:lnTo>
                    <a:pt x="855980" y="242570"/>
                  </a:lnTo>
                  <a:lnTo>
                    <a:pt x="864235" y="233363"/>
                  </a:lnTo>
                  <a:lnTo>
                    <a:pt x="872490" y="224473"/>
                  </a:lnTo>
                  <a:lnTo>
                    <a:pt x="881063" y="216535"/>
                  </a:lnTo>
                  <a:lnTo>
                    <a:pt x="889635" y="207963"/>
                  </a:lnTo>
                  <a:lnTo>
                    <a:pt x="898525" y="200343"/>
                  </a:lnTo>
                  <a:lnTo>
                    <a:pt x="902594" y="196743"/>
                  </a:lnTo>
                  <a:close/>
                  <a:moveTo>
                    <a:pt x="1315730" y="196178"/>
                  </a:moveTo>
                  <a:lnTo>
                    <a:pt x="1320800" y="200343"/>
                  </a:lnTo>
                  <a:lnTo>
                    <a:pt x="1329690" y="207963"/>
                  </a:lnTo>
                  <a:lnTo>
                    <a:pt x="1337945" y="216535"/>
                  </a:lnTo>
                  <a:lnTo>
                    <a:pt x="1346517" y="224473"/>
                  </a:lnTo>
                  <a:lnTo>
                    <a:pt x="1355090" y="233363"/>
                  </a:lnTo>
                  <a:lnTo>
                    <a:pt x="1363027" y="242570"/>
                  </a:lnTo>
                  <a:lnTo>
                    <a:pt x="1371600" y="251778"/>
                  </a:lnTo>
                  <a:lnTo>
                    <a:pt x="1379537" y="261303"/>
                  </a:lnTo>
                  <a:lnTo>
                    <a:pt x="1387157" y="271145"/>
                  </a:lnTo>
                  <a:lnTo>
                    <a:pt x="1395413" y="281305"/>
                  </a:lnTo>
                  <a:lnTo>
                    <a:pt x="1403033" y="291783"/>
                  </a:lnTo>
                  <a:lnTo>
                    <a:pt x="1410653" y="302578"/>
                  </a:lnTo>
                  <a:lnTo>
                    <a:pt x="1417955" y="313690"/>
                  </a:lnTo>
                  <a:lnTo>
                    <a:pt x="1425575" y="324803"/>
                  </a:lnTo>
                  <a:lnTo>
                    <a:pt x="1432877" y="336233"/>
                  </a:lnTo>
                  <a:lnTo>
                    <a:pt x="1439863" y="348298"/>
                  </a:lnTo>
                  <a:lnTo>
                    <a:pt x="1447165" y="360045"/>
                  </a:lnTo>
                  <a:lnTo>
                    <a:pt x="1461135" y="385128"/>
                  </a:lnTo>
                  <a:lnTo>
                    <a:pt x="1474153" y="410845"/>
                  </a:lnTo>
                  <a:lnTo>
                    <a:pt x="1487170" y="437833"/>
                  </a:lnTo>
                  <a:lnTo>
                    <a:pt x="1499553" y="465455"/>
                  </a:lnTo>
                  <a:lnTo>
                    <a:pt x="1510983" y="494348"/>
                  </a:lnTo>
                  <a:lnTo>
                    <a:pt x="1522095" y="523875"/>
                  </a:lnTo>
                  <a:lnTo>
                    <a:pt x="1840331" y="523875"/>
                  </a:lnTo>
                  <a:lnTo>
                    <a:pt x="1832574" y="513773"/>
                  </a:lnTo>
                  <a:lnTo>
                    <a:pt x="1817967" y="496942"/>
                  </a:lnTo>
                  <a:lnTo>
                    <a:pt x="1802724" y="479794"/>
                  </a:lnTo>
                  <a:lnTo>
                    <a:pt x="1787481" y="463281"/>
                  </a:lnTo>
                  <a:lnTo>
                    <a:pt x="1771921" y="447404"/>
                  </a:lnTo>
                  <a:lnTo>
                    <a:pt x="1756044" y="431844"/>
                  </a:lnTo>
                  <a:lnTo>
                    <a:pt x="1739531" y="416601"/>
                  </a:lnTo>
                  <a:lnTo>
                    <a:pt x="1722383" y="401358"/>
                  </a:lnTo>
                  <a:lnTo>
                    <a:pt x="1705553" y="386751"/>
                  </a:lnTo>
                  <a:lnTo>
                    <a:pt x="1687770" y="373096"/>
                  </a:lnTo>
                  <a:lnTo>
                    <a:pt x="1670304" y="359124"/>
                  </a:lnTo>
                  <a:lnTo>
                    <a:pt x="1652203" y="345786"/>
                  </a:lnTo>
                  <a:lnTo>
                    <a:pt x="1633468" y="333084"/>
                  </a:lnTo>
                  <a:lnTo>
                    <a:pt x="1614415" y="320700"/>
                  </a:lnTo>
                  <a:lnTo>
                    <a:pt x="1595679" y="308950"/>
                  </a:lnTo>
                  <a:lnTo>
                    <a:pt x="1575991" y="297201"/>
                  </a:lnTo>
                  <a:lnTo>
                    <a:pt x="1556302" y="286086"/>
                  </a:lnTo>
                  <a:lnTo>
                    <a:pt x="1536296" y="275925"/>
                  </a:lnTo>
                  <a:lnTo>
                    <a:pt x="1515973" y="265445"/>
                  </a:lnTo>
                  <a:lnTo>
                    <a:pt x="1495332" y="255919"/>
                  </a:lnTo>
                  <a:lnTo>
                    <a:pt x="1474691" y="247027"/>
                  </a:lnTo>
                  <a:lnTo>
                    <a:pt x="1453415" y="238136"/>
                  </a:lnTo>
                  <a:lnTo>
                    <a:pt x="1431821" y="230197"/>
                  </a:lnTo>
                  <a:lnTo>
                    <a:pt x="1410227" y="222258"/>
                  </a:lnTo>
                  <a:lnTo>
                    <a:pt x="1388316" y="215589"/>
                  </a:lnTo>
                  <a:lnTo>
                    <a:pt x="1366405" y="208921"/>
                  </a:lnTo>
                  <a:lnTo>
                    <a:pt x="1344176" y="202887"/>
                  </a:lnTo>
                  <a:lnTo>
                    <a:pt x="1321630" y="197489"/>
                  </a:lnTo>
                  <a:lnTo>
                    <a:pt x="1315730" y="196178"/>
                  </a:lnTo>
                  <a:close/>
                  <a:moveTo>
                    <a:pt x="1109345" y="0"/>
                  </a:moveTo>
                  <a:lnTo>
                    <a:pt x="1138237" y="318"/>
                  </a:lnTo>
                  <a:lnTo>
                    <a:pt x="1166495" y="1588"/>
                  </a:lnTo>
                  <a:lnTo>
                    <a:pt x="1195070" y="3493"/>
                  </a:lnTo>
                  <a:lnTo>
                    <a:pt x="1223010" y="5715"/>
                  </a:lnTo>
                  <a:lnTo>
                    <a:pt x="1250950" y="9208"/>
                  </a:lnTo>
                  <a:lnTo>
                    <a:pt x="1278573" y="13018"/>
                  </a:lnTo>
                  <a:lnTo>
                    <a:pt x="1306195" y="17780"/>
                  </a:lnTo>
                  <a:lnTo>
                    <a:pt x="1333183" y="22860"/>
                  </a:lnTo>
                  <a:lnTo>
                    <a:pt x="1360487" y="28575"/>
                  </a:lnTo>
                  <a:lnTo>
                    <a:pt x="1386840" y="34925"/>
                  </a:lnTo>
                  <a:lnTo>
                    <a:pt x="1413510" y="42228"/>
                  </a:lnTo>
                  <a:lnTo>
                    <a:pt x="1439545" y="50165"/>
                  </a:lnTo>
                  <a:lnTo>
                    <a:pt x="1465580" y="58420"/>
                  </a:lnTo>
                  <a:lnTo>
                    <a:pt x="1490980" y="67628"/>
                  </a:lnTo>
                  <a:lnTo>
                    <a:pt x="1516380" y="77153"/>
                  </a:lnTo>
                  <a:lnTo>
                    <a:pt x="1541463" y="87313"/>
                  </a:lnTo>
                  <a:lnTo>
                    <a:pt x="1566227" y="98108"/>
                  </a:lnTo>
                  <a:lnTo>
                    <a:pt x="1590675" y="109538"/>
                  </a:lnTo>
                  <a:lnTo>
                    <a:pt x="1614805" y="121603"/>
                  </a:lnTo>
                  <a:lnTo>
                    <a:pt x="1638617" y="134303"/>
                  </a:lnTo>
                  <a:lnTo>
                    <a:pt x="1662113" y="147320"/>
                  </a:lnTo>
                  <a:lnTo>
                    <a:pt x="1684973" y="160655"/>
                  </a:lnTo>
                  <a:lnTo>
                    <a:pt x="1707833" y="174943"/>
                  </a:lnTo>
                  <a:lnTo>
                    <a:pt x="1730057" y="189865"/>
                  </a:lnTo>
                  <a:lnTo>
                    <a:pt x="1751965" y="204788"/>
                  </a:lnTo>
                  <a:lnTo>
                    <a:pt x="1773555" y="220663"/>
                  </a:lnTo>
                  <a:lnTo>
                    <a:pt x="1794510" y="236855"/>
                  </a:lnTo>
                  <a:lnTo>
                    <a:pt x="1815465" y="253683"/>
                  </a:lnTo>
                  <a:lnTo>
                    <a:pt x="1835785" y="270510"/>
                  </a:lnTo>
                  <a:lnTo>
                    <a:pt x="1855787" y="288290"/>
                  </a:lnTo>
                  <a:lnTo>
                    <a:pt x="1875473" y="306705"/>
                  </a:lnTo>
                  <a:lnTo>
                    <a:pt x="1894205" y="325120"/>
                  </a:lnTo>
                  <a:lnTo>
                    <a:pt x="1912937" y="344488"/>
                  </a:lnTo>
                  <a:lnTo>
                    <a:pt x="1931035" y="363538"/>
                  </a:lnTo>
                  <a:lnTo>
                    <a:pt x="1948815" y="383540"/>
                  </a:lnTo>
                  <a:lnTo>
                    <a:pt x="1965643" y="403860"/>
                  </a:lnTo>
                  <a:lnTo>
                    <a:pt x="1982470" y="424815"/>
                  </a:lnTo>
                  <a:lnTo>
                    <a:pt x="1998663" y="445770"/>
                  </a:lnTo>
                  <a:lnTo>
                    <a:pt x="2014537" y="467360"/>
                  </a:lnTo>
                  <a:lnTo>
                    <a:pt x="2029777" y="489268"/>
                  </a:lnTo>
                  <a:lnTo>
                    <a:pt x="2044383" y="511493"/>
                  </a:lnTo>
                  <a:lnTo>
                    <a:pt x="2058670" y="534353"/>
                  </a:lnTo>
                  <a:lnTo>
                    <a:pt x="2072005" y="557213"/>
                  </a:lnTo>
                  <a:lnTo>
                    <a:pt x="2085023" y="580708"/>
                  </a:lnTo>
                  <a:lnTo>
                    <a:pt x="2097723" y="604520"/>
                  </a:lnTo>
                  <a:lnTo>
                    <a:pt x="2109787" y="628650"/>
                  </a:lnTo>
                  <a:lnTo>
                    <a:pt x="2121217" y="653098"/>
                  </a:lnTo>
                  <a:lnTo>
                    <a:pt x="2132013" y="677863"/>
                  </a:lnTo>
                  <a:lnTo>
                    <a:pt x="2142173" y="702945"/>
                  </a:lnTo>
                  <a:lnTo>
                    <a:pt x="2152015" y="728345"/>
                  </a:lnTo>
                  <a:lnTo>
                    <a:pt x="2160905" y="754063"/>
                  </a:lnTo>
                  <a:lnTo>
                    <a:pt x="2169160" y="779780"/>
                  </a:lnTo>
                  <a:lnTo>
                    <a:pt x="2177097" y="805815"/>
                  </a:lnTo>
                  <a:lnTo>
                    <a:pt x="2184400" y="832485"/>
                  </a:lnTo>
                  <a:lnTo>
                    <a:pt x="2190750" y="859473"/>
                  </a:lnTo>
                  <a:lnTo>
                    <a:pt x="2196465" y="886143"/>
                  </a:lnTo>
                  <a:lnTo>
                    <a:pt x="2201863" y="913448"/>
                  </a:lnTo>
                  <a:lnTo>
                    <a:pt x="2206307" y="940753"/>
                  </a:lnTo>
                  <a:lnTo>
                    <a:pt x="2210435" y="968375"/>
                  </a:lnTo>
                  <a:lnTo>
                    <a:pt x="2213610" y="996315"/>
                  </a:lnTo>
                  <a:lnTo>
                    <a:pt x="2215833" y="1024255"/>
                  </a:lnTo>
                  <a:lnTo>
                    <a:pt x="2217737" y="1052830"/>
                  </a:lnTo>
                  <a:lnTo>
                    <a:pt x="2219007" y="1081088"/>
                  </a:lnTo>
                  <a:lnTo>
                    <a:pt x="2219325" y="1109980"/>
                  </a:lnTo>
                  <a:lnTo>
                    <a:pt x="2219007" y="1138238"/>
                  </a:lnTo>
                  <a:lnTo>
                    <a:pt x="2217737" y="1166813"/>
                  </a:lnTo>
                  <a:lnTo>
                    <a:pt x="2215833" y="1195388"/>
                  </a:lnTo>
                  <a:lnTo>
                    <a:pt x="2213610" y="1223328"/>
                  </a:lnTo>
                  <a:lnTo>
                    <a:pt x="2210435" y="1250950"/>
                  </a:lnTo>
                  <a:lnTo>
                    <a:pt x="2206307" y="1278573"/>
                  </a:lnTo>
                  <a:lnTo>
                    <a:pt x="2201863" y="1306195"/>
                  </a:lnTo>
                  <a:lnTo>
                    <a:pt x="2196465" y="1333500"/>
                  </a:lnTo>
                  <a:lnTo>
                    <a:pt x="2190750" y="1360488"/>
                  </a:lnTo>
                  <a:lnTo>
                    <a:pt x="2184400" y="1387158"/>
                  </a:lnTo>
                  <a:lnTo>
                    <a:pt x="2177097" y="1413510"/>
                  </a:lnTo>
                  <a:lnTo>
                    <a:pt x="2169160" y="1439545"/>
                  </a:lnTo>
                  <a:lnTo>
                    <a:pt x="2160905" y="1465898"/>
                  </a:lnTo>
                  <a:lnTo>
                    <a:pt x="2152015" y="1491298"/>
                  </a:lnTo>
                  <a:lnTo>
                    <a:pt x="2142173" y="1516380"/>
                  </a:lnTo>
                  <a:lnTo>
                    <a:pt x="2132013" y="1541463"/>
                  </a:lnTo>
                  <a:lnTo>
                    <a:pt x="2121217" y="1566545"/>
                  </a:lnTo>
                  <a:lnTo>
                    <a:pt x="2109787" y="1590675"/>
                  </a:lnTo>
                  <a:lnTo>
                    <a:pt x="2097723" y="1614805"/>
                  </a:lnTo>
                  <a:lnTo>
                    <a:pt x="2085023" y="1638618"/>
                  </a:lnTo>
                  <a:lnTo>
                    <a:pt x="2072005" y="1662113"/>
                  </a:lnTo>
                  <a:lnTo>
                    <a:pt x="2058670" y="1685290"/>
                  </a:lnTo>
                  <a:lnTo>
                    <a:pt x="2044383" y="1707833"/>
                  </a:lnTo>
                  <a:lnTo>
                    <a:pt x="2029777" y="1730058"/>
                  </a:lnTo>
                  <a:lnTo>
                    <a:pt x="2014537" y="1751965"/>
                  </a:lnTo>
                  <a:lnTo>
                    <a:pt x="1998663" y="1773555"/>
                  </a:lnTo>
                  <a:lnTo>
                    <a:pt x="1982470" y="1794828"/>
                  </a:lnTo>
                  <a:lnTo>
                    <a:pt x="1965643" y="1815465"/>
                  </a:lnTo>
                  <a:lnTo>
                    <a:pt x="1948815" y="1835785"/>
                  </a:lnTo>
                  <a:lnTo>
                    <a:pt x="1931035" y="1855788"/>
                  </a:lnTo>
                  <a:lnTo>
                    <a:pt x="1912937" y="1875473"/>
                  </a:lnTo>
                  <a:lnTo>
                    <a:pt x="1894205" y="1894205"/>
                  </a:lnTo>
                  <a:lnTo>
                    <a:pt x="1875473" y="1913255"/>
                  </a:lnTo>
                  <a:lnTo>
                    <a:pt x="1855787" y="1931353"/>
                  </a:lnTo>
                  <a:lnTo>
                    <a:pt x="1835785" y="1948815"/>
                  </a:lnTo>
                  <a:lnTo>
                    <a:pt x="1815465" y="1966278"/>
                  </a:lnTo>
                  <a:lnTo>
                    <a:pt x="1794510" y="1982788"/>
                  </a:lnTo>
                  <a:lnTo>
                    <a:pt x="1773555" y="1998980"/>
                  </a:lnTo>
                  <a:lnTo>
                    <a:pt x="1751965" y="2014538"/>
                  </a:lnTo>
                  <a:lnTo>
                    <a:pt x="1730057" y="2030095"/>
                  </a:lnTo>
                  <a:lnTo>
                    <a:pt x="1707833" y="2044700"/>
                  </a:lnTo>
                  <a:lnTo>
                    <a:pt x="1684973" y="2058670"/>
                  </a:lnTo>
                  <a:lnTo>
                    <a:pt x="1662113" y="2072323"/>
                  </a:lnTo>
                  <a:lnTo>
                    <a:pt x="1638617" y="2085340"/>
                  </a:lnTo>
                  <a:lnTo>
                    <a:pt x="1614805" y="2098040"/>
                  </a:lnTo>
                  <a:lnTo>
                    <a:pt x="1590675" y="2109788"/>
                  </a:lnTo>
                  <a:lnTo>
                    <a:pt x="1566227" y="2121535"/>
                  </a:lnTo>
                  <a:lnTo>
                    <a:pt x="1541463" y="2132330"/>
                  </a:lnTo>
                  <a:lnTo>
                    <a:pt x="1516380" y="2142490"/>
                  </a:lnTo>
                  <a:lnTo>
                    <a:pt x="1490980" y="2152333"/>
                  </a:lnTo>
                  <a:lnTo>
                    <a:pt x="1465580" y="2160905"/>
                  </a:lnTo>
                  <a:lnTo>
                    <a:pt x="1439545" y="2169478"/>
                  </a:lnTo>
                  <a:lnTo>
                    <a:pt x="1413510" y="2177098"/>
                  </a:lnTo>
                  <a:lnTo>
                    <a:pt x="1386840" y="2184400"/>
                  </a:lnTo>
                  <a:lnTo>
                    <a:pt x="1360487" y="2191068"/>
                  </a:lnTo>
                  <a:lnTo>
                    <a:pt x="1333183" y="2196783"/>
                  </a:lnTo>
                  <a:lnTo>
                    <a:pt x="1306195" y="2202180"/>
                  </a:lnTo>
                  <a:lnTo>
                    <a:pt x="1278573" y="2206625"/>
                  </a:lnTo>
                  <a:lnTo>
                    <a:pt x="1250950" y="2210753"/>
                  </a:lnTo>
                  <a:lnTo>
                    <a:pt x="1223010" y="2213610"/>
                  </a:lnTo>
                  <a:lnTo>
                    <a:pt x="1195070" y="2215833"/>
                  </a:lnTo>
                  <a:lnTo>
                    <a:pt x="1166495" y="2218055"/>
                  </a:lnTo>
                  <a:lnTo>
                    <a:pt x="1138237" y="2219008"/>
                  </a:lnTo>
                  <a:lnTo>
                    <a:pt x="1109345" y="2219325"/>
                  </a:lnTo>
                  <a:lnTo>
                    <a:pt x="1081087" y="2219008"/>
                  </a:lnTo>
                  <a:lnTo>
                    <a:pt x="1052513" y="2218055"/>
                  </a:lnTo>
                  <a:lnTo>
                    <a:pt x="1023937" y="2215833"/>
                  </a:lnTo>
                  <a:lnTo>
                    <a:pt x="995997" y="2213610"/>
                  </a:lnTo>
                  <a:lnTo>
                    <a:pt x="968375" y="2210753"/>
                  </a:lnTo>
                  <a:lnTo>
                    <a:pt x="940753" y="2206625"/>
                  </a:lnTo>
                  <a:lnTo>
                    <a:pt x="913130" y="2202180"/>
                  </a:lnTo>
                  <a:lnTo>
                    <a:pt x="886143" y="2196783"/>
                  </a:lnTo>
                  <a:lnTo>
                    <a:pt x="858837" y="2191068"/>
                  </a:lnTo>
                  <a:lnTo>
                    <a:pt x="832167" y="2184400"/>
                  </a:lnTo>
                  <a:lnTo>
                    <a:pt x="805815" y="2177098"/>
                  </a:lnTo>
                  <a:lnTo>
                    <a:pt x="779780" y="2169478"/>
                  </a:lnTo>
                  <a:lnTo>
                    <a:pt x="753427" y="2160905"/>
                  </a:lnTo>
                  <a:lnTo>
                    <a:pt x="728027" y="2152333"/>
                  </a:lnTo>
                  <a:lnTo>
                    <a:pt x="702627" y="2142490"/>
                  </a:lnTo>
                  <a:lnTo>
                    <a:pt x="677863" y="2132330"/>
                  </a:lnTo>
                  <a:lnTo>
                    <a:pt x="652780" y="2121535"/>
                  </a:lnTo>
                  <a:lnTo>
                    <a:pt x="628650" y="2109788"/>
                  </a:lnTo>
                  <a:lnTo>
                    <a:pt x="604520" y="2098040"/>
                  </a:lnTo>
                  <a:lnTo>
                    <a:pt x="580707" y="2085340"/>
                  </a:lnTo>
                  <a:lnTo>
                    <a:pt x="557213" y="2072323"/>
                  </a:lnTo>
                  <a:lnTo>
                    <a:pt x="534035" y="2058670"/>
                  </a:lnTo>
                  <a:lnTo>
                    <a:pt x="511493" y="2044700"/>
                  </a:lnTo>
                  <a:lnTo>
                    <a:pt x="488950" y="2030095"/>
                  </a:lnTo>
                  <a:lnTo>
                    <a:pt x="467043" y="2014538"/>
                  </a:lnTo>
                  <a:lnTo>
                    <a:pt x="445770" y="1998980"/>
                  </a:lnTo>
                  <a:lnTo>
                    <a:pt x="424497" y="1982788"/>
                  </a:lnTo>
                  <a:lnTo>
                    <a:pt x="403860" y="1966278"/>
                  </a:lnTo>
                  <a:lnTo>
                    <a:pt x="383540" y="1948815"/>
                  </a:lnTo>
                  <a:lnTo>
                    <a:pt x="363537" y="1931353"/>
                  </a:lnTo>
                  <a:lnTo>
                    <a:pt x="344170" y="1913255"/>
                  </a:lnTo>
                  <a:lnTo>
                    <a:pt x="325120" y="1894205"/>
                  </a:lnTo>
                  <a:lnTo>
                    <a:pt x="306387" y="1875473"/>
                  </a:lnTo>
                  <a:lnTo>
                    <a:pt x="287973" y="1855788"/>
                  </a:lnTo>
                  <a:lnTo>
                    <a:pt x="270510" y="1835785"/>
                  </a:lnTo>
                  <a:lnTo>
                    <a:pt x="253365" y="1815465"/>
                  </a:lnTo>
                  <a:lnTo>
                    <a:pt x="236537" y="1794828"/>
                  </a:lnTo>
                  <a:lnTo>
                    <a:pt x="220345" y="1773555"/>
                  </a:lnTo>
                  <a:lnTo>
                    <a:pt x="204787" y="1751965"/>
                  </a:lnTo>
                  <a:lnTo>
                    <a:pt x="189230" y="1730058"/>
                  </a:lnTo>
                  <a:lnTo>
                    <a:pt x="174625" y="1707833"/>
                  </a:lnTo>
                  <a:lnTo>
                    <a:pt x="160655" y="1685290"/>
                  </a:lnTo>
                  <a:lnTo>
                    <a:pt x="147003" y="1662113"/>
                  </a:lnTo>
                  <a:lnTo>
                    <a:pt x="133985" y="1638618"/>
                  </a:lnTo>
                  <a:lnTo>
                    <a:pt x="121285" y="1614805"/>
                  </a:lnTo>
                  <a:lnTo>
                    <a:pt x="109537" y="1590675"/>
                  </a:lnTo>
                  <a:lnTo>
                    <a:pt x="97790" y="1566545"/>
                  </a:lnTo>
                  <a:lnTo>
                    <a:pt x="86995" y="1541463"/>
                  </a:lnTo>
                  <a:lnTo>
                    <a:pt x="77153" y="1516380"/>
                  </a:lnTo>
                  <a:lnTo>
                    <a:pt x="67627" y="1491298"/>
                  </a:lnTo>
                  <a:lnTo>
                    <a:pt x="58420" y="1465898"/>
                  </a:lnTo>
                  <a:lnTo>
                    <a:pt x="49847" y="1439545"/>
                  </a:lnTo>
                  <a:lnTo>
                    <a:pt x="42227" y="1413510"/>
                  </a:lnTo>
                  <a:lnTo>
                    <a:pt x="34925" y="1387158"/>
                  </a:lnTo>
                  <a:lnTo>
                    <a:pt x="28257" y="1360488"/>
                  </a:lnTo>
                  <a:lnTo>
                    <a:pt x="22543" y="1333500"/>
                  </a:lnTo>
                  <a:lnTo>
                    <a:pt x="17145" y="1306195"/>
                  </a:lnTo>
                  <a:lnTo>
                    <a:pt x="13017" y="1278573"/>
                  </a:lnTo>
                  <a:lnTo>
                    <a:pt x="9207" y="1250950"/>
                  </a:lnTo>
                  <a:lnTo>
                    <a:pt x="5715" y="1223328"/>
                  </a:lnTo>
                  <a:lnTo>
                    <a:pt x="3175" y="1195388"/>
                  </a:lnTo>
                  <a:lnTo>
                    <a:pt x="1270" y="1166813"/>
                  </a:lnTo>
                  <a:lnTo>
                    <a:pt x="317" y="1138238"/>
                  </a:lnTo>
                  <a:lnTo>
                    <a:pt x="0" y="1109980"/>
                  </a:lnTo>
                  <a:lnTo>
                    <a:pt x="317" y="1081088"/>
                  </a:lnTo>
                  <a:lnTo>
                    <a:pt x="1270" y="1052830"/>
                  </a:lnTo>
                  <a:lnTo>
                    <a:pt x="3175" y="1024255"/>
                  </a:lnTo>
                  <a:lnTo>
                    <a:pt x="5715" y="996315"/>
                  </a:lnTo>
                  <a:lnTo>
                    <a:pt x="9207" y="968375"/>
                  </a:lnTo>
                  <a:lnTo>
                    <a:pt x="13017" y="940753"/>
                  </a:lnTo>
                  <a:lnTo>
                    <a:pt x="17145" y="913448"/>
                  </a:lnTo>
                  <a:lnTo>
                    <a:pt x="22543" y="886143"/>
                  </a:lnTo>
                  <a:lnTo>
                    <a:pt x="28257" y="859473"/>
                  </a:lnTo>
                  <a:lnTo>
                    <a:pt x="34925" y="832485"/>
                  </a:lnTo>
                  <a:lnTo>
                    <a:pt x="42227" y="805815"/>
                  </a:lnTo>
                  <a:lnTo>
                    <a:pt x="49847" y="779780"/>
                  </a:lnTo>
                  <a:lnTo>
                    <a:pt x="58420" y="754063"/>
                  </a:lnTo>
                  <a:lnTo>
                    <a:pt x="67627" y="728345"/>
                  </a:lnTo>
                  <a:lnTo>
                    <a:pt x="77153" y="702945"/>
                  </a:lnTo>
                  <a:lnTo>
                    <a:pt x="86995" y="677863"/>
                  </a:lnTo>
                  <a:lnTo>
                    <a:pt x="97790" y="653098"/>
                  </a:lnTo>
                  <a:lnTo>
                    <a:pt x="109537" y="628650"/>
                  </a:lnTo>
                  <a:lnTo>
                    <a:pt x="121285" y="604520"/>
                  </a:lnTo>
                  <a:lnTo>
                    <a:pt x="133985" y="580708"/>
                  </a:lnTo>
                  <a:lnTo>
                    <a:pt x="147003" y="557213"/>
                  </a:lnTo>
                  <a:lnTo>
                    <a:pt x="160655" y="534353"/>
                  </a:lnTo>
                  <a:lnTo>
                    <a:pt x="174625" y="511493"/>
                  </a:lnTo>
                  <a:lnTo>
                    <a:pt x="189230" y="489268"/>
                  </a:lnTo>
                  <a:lnTo>
                    <a:pt x="204787" y="467360"/>
                  </a:lnTo>
                  <a:lnTo>
                    <a:pt x="220345" y="445770"/>
                  </a:lnTo>
                  <a:lnTo>
                    <a:pt x="236537" y="424815"/>
                  </a:lnTo>
                  <a:lnTo>
                    <a:pt x="253365" y="403860"/>
                  </a:lnTo>
                  <a:lnTo>
                    <a:pt x="270510" y="383540"/>
                  </a:lnTo>
                  <a:lnTo>
                    <a:pt x="287973" y="363538"/>
                  </a:lnTo>
                  <a:lnTo>
                    <a:pt x="306387" y="344488"/>
                  </a:lnTo>
                  <a:lnTo>
                    <a:pt x="325120" y="325120"/>
                  </a:lnTo>
                  <a:lnTo>
                    <a:pt x="344170" y="306705"/>
                  </a:lnTo>
                  <a:lnTo>
                    <a:pt x="363537" y="288290"/>
                  </a:lnTo>
                  <a:lnTo>
                    <a:pt x="383540" y="270510"/>
                  </a:lnTo>
                  <a:lnTo>
                    <a:pt x="403860" y="253683"/>
                  </a:lnTo>
                  <a:lnTo>
                    <a:pt x="424497" y="236855"/>
                  </a:lnTo>
                  <a:lnTo>
                    <a:pt x="445770" y="220663"/>
                  </a:lnTo>
                  <a:lnTo>
                    <a:pt x="467043" y="204788"/>
                  </a:lnTo>
                  <a:lnTo>
                    <a:pt x="488950" y="189865"/>
                  </a:lnTo>
                  <a:lnTo>
                    <a:pt x="511493" y="174943"/>
                  </a:lnTo>
                  <a:lnTo>
                    <a:pt x="534035" y="160655"/>
                  </a:lnTo>
                  <a:lnTo>
                    <a:pt x="557213" y="147320"/>
                  </a:lnTo>
                  <a:lnTo>
                    <a:pt x="580707" y="134303"/>
                  </a:lnTo>
                  <a:lnTo>
                    <a:pt x="604520" y="121603"/>
                  </a:lnTo>
                  <a:lnTo>
                    <a:pt x="628650" y="109538"/>
                  </a:lnTo>
                  <a:lnTo>
                    <a:pt x="652780" y="98108"/>
                  </a:lnTo>
                  <a:lnTo>
                    <a:pt x="677863" y="87313"/>
                  </a:lnTo>
                  <a:lnTo>
                    <a:pt x="702627" y="77153"/>
                  </a:lnTo>
                  <a:lnTo>
                    <a:pt x="728027" y="67628"/>
                  </a:lnTo>
                  <a:lnTo>
                    <a:pt x="753427" y="58420"/>
                  </a:lnTo>
                  <a:lnTo>
                    <a:pt x="779780" y="50165"/>
                  </a:lnTo>
                  <a:lnTo>
                    <a:pt x="805815" y="42228"/>
                  </a:lnTo>
                  <a:lnTo>
                    <a:pt x="832167" y="34925"/>
                  </a:lnTo>
                  <a:lnTo>
                    <a:pt x="858837" y="28575"/>
                  </a:lnTo>
                  <a:lnTo>
                    <a:pt x="886143" y="22860"/>
                  </a:lnTo>
                  <a:lnTo>
                    <a:pt x="913130" y="17780"/>
                  </a:lnTo>
                  <a:lnTo>
                    <a:pt x="940753" y="13018"/>
                  </a:lnTo>
                  <a:lnTo>
                    <a:pt x="968375" y="9208"/>
                  </a:lnTo>
                  <a:lnTo>
                    <a:pt x="995997" y="5715"/>
                  </a:lnTo>
                  <a:lnTo>
                    <a:pt x="1023937" y="3493"/>
                  </a:lnTo>
                  <a:lnTo>
                    <a:pt x="1052513" y="1588"/>
                  </a:lnTo>
                  <a:lnTo>
                    <a:pt x="1081087" y="318"/>
                  </a:lnTo>
                  <a:lnTo>
                    <a:pt x="1109345"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defTabSz="914195">
                <a:defRPr/>
              </a:pPr>
              <a:endParaRPr lang="zh-CN" altLang="en-US">
                <a:solidFill>
                  <a:srgbClr val="FFFFFF"/>
                </a:solidFill>
                <a:latin typeface="Impact"/>
                <a:ea typeface="宋体" panose="02010600030101010101" pitchFamily="2" charset="-122"/>
              </a:endParaRPr>
            </a:p>
          </p:txBody>
        </p:sp>
        <p:sp>
          <p:nvSpPr>
            <p:cNvPr id="85" name="TextBox 80">
              <a:extLst>
                <a:ext uri="{FF2B5EF4-FFF2-40B4-BE49-F238E27FC236}">
                  <a16:creationId xmlns:a16="http://schemas.microsoft.com/office/drawing/2014/main" xmlns="" id="{C473AD98-6140-4AA6-807A-F6A4A2D1F5BE}"/>
                </a:ext>
              </a:extLst>
            </p:cNvPr>
            <p:cNvSpPr txBox="1"/>
            <p:nvPr/>
          </p:nvSpPr>
          <p:spPr>
            <a:xfrm>
              <a:off x="5021943" y="2084670"/>
              <a:ext cx="864096" cy="812530"/>
            </a:xfrm>
            <a:prstGeom prst="rect">
              <a:avLst/>
            </a:prstGeom>
            <a:noFill/>
          </p:spPr>
          <p:txBody>
            <a:bodyPr wrap="square" rtlCol="0">
              <a:spAutoFit/>
            </a:bodyPr>
            <a:lstStyle/>
            <a:p>
              <a:pPr algn="ctr" defTabSz="914195">
                <a:lnSpc>
                  <a:spcPct val="130000"/>
                </a:lnSpc>
              </a:pPr>
              <a:r>
                <a:rPr lang="en-US" altLang="zh-CN" b="1" dirty="0">
                  <a:solidFill>
                    <a:prstClr val="white"/>
                  </a:solidFill>
                  <a:latin typeface="微软雅黑" pitchFamily="34" charset="-122"/>
                  <a:ea typeface="微软雅黑" pitchFamily="34" charset="-122"/>
                </a:rPr>
                <a:t>14.7%</a:t>
              </a:r>
              <a:endParaRPr lang="zh-CN" altLang="en-US" b="1" dirty="0">
                <a:solidFill>
                  <a:prstClr val="white"/>
                </a:solidFill>
                <a:latin typeface="微软雅黑" pitchFamily="34" charset="-122"/>
                <a:ea typeface="微软雅黑" pitchFamily="34" charset="-122"/>
              </a:endParaRPr>
            </a:p>
          </p:txBody>
        </p:sp>
      </p:grpSp>
      <p:sp>
        <p:nvSpPr>
          <p:cNvPr id="87" name="TextBox 82">
            <a:extLst>
              <a:ext uri="{FF2B5EF4-FFF2-40B4-BE49-F238E27FC236}">
                <a16:creationId xmlns:a16="http://schemas.microsoft.com/office/drawing/2014/main" xmlns="" id="{2BD73189-41D9-4FE6-9FF2-A120E36FFA6A}"/>
              </a:ext>
            </a:extLst>
          </p:cNvPr>
          <p:cNvSpPr txBox="1"/>
          <p:nvPr/>
        </p:nvSpPr>
        <p:spPr>
          <a:xfrm>
            <a:off x="4751958" y="2765220"/>
            <a:ext cx="1547615" cy="812530"/>
          </a:xfrm>
          <a:prstGeom prst="rect">
            <a:avLst/>
          </a:prstGeom>
          <a:noFill/>
        </p:spPr>
        <p:txBody>
          <a:bodyPr wrap="square" rtlCol="0">
            <a:spAutoFit/>
          </a:bodyPr>
          <a:lstStyle/>
          <a:p>
            <a:pPr algn="ctr" defTabSz="914195">
              <a:lnSpc>
                <a:spcPct val="130000"/>
              </a:lnSpc>
            </a:pPr>
            <a:r>
              <a:rPr lang="zh-CN" altLang="en-US" b="1" spc="300" dirty="0">
                <a:solidFill>
                  <a:prstClr val="black">
                    <a:lumMod val="75000"/>
                    <a:lumOff val="25000"/>
                  </a:prstClr>
                </a:solidFill>
                <a:latin typeface="方正正粗黑简体"/>
                <a:ea typeface="方正正粗黑简体"/>
              </a:rPr>
              <a:t>交通运输仓储和邮政业</a:t>
            </a:r>
          </a:p>
        </p:txBody>
      </p:sp>
      <p:grpSp>
        <p:nvGrpSpPr>
          <p:cNvPr id="88" name="组合 87">
            <a:extLst>
              <a:ext uri="{FF2B5EF4-FFF2-40B4-BE49-F238E27FC236}">
                <a16:creationId xmlns:a16="http://schemas.microsoft.com/office/drawing/2014/main" xmlns="" id="{86E47EE2-F672-4D85-89EE-554498B263E6}"/>
              </a:ext>
            </a:extLst>
          </p:cNvPr>
          <p:cNvGrpSpPr/>
          <p:nvPr/>
        </p:nvGrpSpPr>
        <p:grpSpPr>
          <a:xfrm>
            <a:off x="6803614" y="1224024"/>
            <a:ext cx="1247349" cy="1374535"/>
            <a:chOff x="6684404" y="1534609"/>
            <a:chExt cx="1247800" cy="1374535"/>
          </a:xfrm>
          <a:solidFill>
            <a:srgbClr val="FF0000"/>
          </a:solidFill>
        </p:grpSpPr>
        <p:sp>
          <p:nvSpPr>
            <p:cNvPr id="89" name="椭圆 88">
              <a:extLst>
                <a:ext uri="{FF2B5EF4-FFF2-40B4-BE49-F238E27FC236}">
                  <a16:creationId xmlns:a16="http://schemas.microsoft.com/office/drawing/2014/main" xmlns="" id="{D7731A0E-F24A-41BB-B06C-C203F796BF7A}"/>
                </a:ext>
              </a:extLst>
            </p:cNvPr>
            <p:cNvSpPr/>
            <p:nvPr/>
          </p:nvSpPr>
          <p:spPr>
            <a:xfrm>
              <a:off x="6935494" y="1817759"/>
              <a:ext cx="745620" cy="7456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5"/>
              <a:endParaRPr lang="zh-CN" altLang="en-US">
                <a:solidFill>
                  <a:prstClr val="white"/>
                </a:solidFill>
                <a:latin typeface="Impact"/>
                <a:ea typeface="方正正粗黑简体"/>
              </a:endParaRPr>
            </a:p>
          </p:txBody>
        </p:sp>
        <p:graphicFrame>
          <p:nvGraphicFramePr>
            <p:cNvPr id="90" name="图表 89">
              <a:extLst>
                <a:ext uri="{FF2B5EF4-FFF2-40B4-BE49-F238E27FC236}">
                  <a16:creationId xmlns:a16="http://schemas.microsoft.com/office/drawing/2014/main" xmlns="" id="{34485B3B-1450-4501-8EA5-6CCAAFB63F26}"/>
                </a:ext>
              </a:extLst>
            </p:cNvPr>
            <p:cNvGraphicFramePr/>
            <p:nvPr>
              <p:extLst/>
            </p:nvPr>
          </p:nvGraphicFramePr>
          <p:xfrm>
            <a:off x="6684404" y="1534609"/>
            <a:ext cx="1247800" cy="1311920"/>
          </p:xfrm>
          <a:graphic>
            <a:graphicData uri="http://schemas.openxmlformats.org/drawingml/2006/chart">
              <c:chart xmlns:c="http://schemas.openxmlformats.org/drawingml/2006/chart" xmlns:r="http://schemas.openxmlformats.org/officeDocument/2006/relationships" r:id="rId6"/>
            </a:graphicData>
          </a:graphic>
        </p:graphicFrame>
        <p:sp>
          <p:nvSpPr>
            <p:cNvPr id="91" name="KSO_Shape">
              <a:extLst>
                <a:ext uri="{FF2B5EF4-FFF2-40B4-BE49-F238E27FC236}">
                  <a16:creationId xmlns:a16="http://schemas.microsoft.com/office/drawing/2014/main" xmlns="" id="{2838FC33-0847-4A32-85C3-BBAEE2BEE4BC}"/>
                </a:ext>
              </a:extLst>
            </p:cNvPr>
            <p:cNvSpPr>
              <a:spLocks/>
            </p:cNvSpPr>
            <p:nvPr/>
          </p:nvSpPr>
          <p:spPr bwMode="auto">
            <a:xfrm>
              <a:off x="7196633" y="1953584"/>
              <a:ext cx="223342" cy="223342"/>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grpFill/>
            <a:ln>
              <a:noFill/>
            </a:ln>
            <a:extLst/>
          </p:spPr>
          <p:txBody>
            <a:bodyPr anchor="ctr">
              <a:scene3d>
                <a:camera prst="orthographicFront"/>
                <a:lightRig rig="threePt" dir="t"/>
              </a:scene3d>
              <a:sp3d>
                <a:contourClr>
                  <a:srgbClr val="FFFFFF"/>
                </a:contourClr>
              </a:sp3d>
            </a:bodyPr>
            <a:lstStyle/>
            <a:p>
              <a:pPr algn="ctr" defTabSz="914195">
                <a:defRPr/>
              </a:pPr>
              <a:endParaRPr lang="zh-CN" altLang="en-US">
                <a:solidFill>
                  <a:srgbClr val="FFFFFF"/>
                </a:solidFill>
                <a:latin typeface="Impact"/>
                <a:ea typeface="宋体" panose="02010600030101010101" pitchFamily="2" charset="-122"/>
              </a:endParaRPr>
            </a:p>
          </p:txBody>
        </p:sp>
        <p:sp>
          <p:nvSpPr>
            <p:cNvPr id="92" name="TextBox 87">
              <a:extLst>
                <a:ext uri="{FF2B5EF4-FFF2-40B4-BE49-F238E27FC236}">
                  <a16:creationId xmlns:a16="http://schemas.microsoft.com/office/drawing/2014/main" xmlns="" id="{D8607D05-E645-4E80-9FF0-B63CE15D9BF2}"/>
                </a:ext>
              </a:extLst>
            </p:cNvPr>
            <p:cNvSpPr txBox="1"/>
            <p:nvPr/>
          </p:nvSpPr>
          <p:spPr>
            <a:xfrm>
              <a:off x="6876255" y="2096614"/>
              <a:ext cx="864096" cy="812530"/>
            </a:xfrm>
            <a:prstGeom prst="rect">
              <a:avLst/>
            </a:prstGeom>
            <a:noFill/>
          </p:spPr>
          <p:txBody>
            <a:bodyPr wrap="square" rtlCol="0">
              <a:spAutoFit/>
            </a:bodyPr>
            <a:lstStyle/>
            <a:p>
              <a:pPr algn="ctr" defTabSz="914195">
                <a:lnSpc>
                  <a:spcPct val="130000"/>
                </a:lnSpc>
              </a:pPr>
              <a:r>
                <a:rPr lang="en-US" altLang="zh-CN" b="1" dirty="0">
                  <a:solidFill>
                    <a:prstClr val="white"/>
                  </a:solidFill>
                  <a:latin typeface="微软雅黑" pitchFamily="34" charset="-122"/>
                  <a:ea typeface="微软雅黑" pitchFamily="34" charset="-122"/>
                </a:rPr>
                <a:t>17.8%</a:t>
              </a:r>
              <a:endParaRPr lang="zh-CN" altLang="en-US" b="1" dirty="0">
                <a:solidFill>
                  <a:prstClr val="white"/>
                </a:solidFill>
                <a:latin typeface="微软雅黑" pitchFamily="34" charset="-122"/>
                <a:ea typeface="微软雅黑" pitchFamily="34" charset="-122"/>
              </a:endParaRPr>
            </a:p>
          </p:txBody>
        </p:sp>
      </p:grpSp>
      <p:sp>
        <p:nvSpPr>
          <p:cNvPr id="94" name="TextBox 89">
            <a:extLst>
              <a:ext uri="{FF2B5EF4-FFF2-40B4-BE49-F238E27FC236}">
                <a16:creationId xmlns:a16="http://schemas.microsoft.com/office/drawing/2014/main" xmlns="" id="{066C9A57-91BC-4E7A-A030-A50A87874C44}"/>
              </a:ext>
            </a:extLst>
          </p:cNvPr>
          <p:cNvSpPr txBox="1"/>
          <p:nvPr/>
        </p:nvSpPr>
        <p:spPr>
          <a:xfrm>
            <a:off x="6743458" y="2765220"/>
            <a:ext cx="1367657" cy="452432"/>
          </a:xfrm>
          <a:prstGeom prst="rect">
            <a:avLst/>
          </a:prstGeom>
          <a:noFill/>
        </p:spPr>
        <p:txBody>
          <a:bodyPr wrap="square" rtlCol="0">
            <a:spAutoFit/>
          </a:bodyPr>
          <a:lstStyle/>
          <a:p>
            <a:pPr algn="ctr" defTabSz="914195">
              <a:lnSpc>
                <a:spcPct val="130000"/>
              </a:lnSpc>
            </a:pPr>
            <a:r>
              <a:rPr lang="zh-CN" altLang="en-US" b="1" spc="300" dirty="0">
                <a:solidFill>
                  <a:prstClr val="black">
                    <a:lumMod val="75000"/>
                    <a:lumOff val="25000"/>
                  </a:prstClr>
                </a:solidFill>
                <a:latin typeface="方正正粗黑简体"/>
                <a:ea typeface="方正正粗黑简体"/>
              </a:rPr>
              <a:t>教 育</a:t>
            </a:r>
          </a:p>
        </p:txBody>
      </p:sp>
      <p:sp>
        <p:nvSpPr>
          <p:cNvPr id="95" name="矩形 94">
            <a:extLst>
              <a:ext uri="{FF2B5EF4-FFF2-40B4-BE49-F238E27FC236}">
                <a16:creationId xmlns:a16="http://schemas.microsoft.com/office/drawing/2014/main" xmlns="" id="{CA8A6F4B-2565-46FB-985C-F21181D0CBDB}"/>
              </a:ext>
            </a:extLst>
          </p:cNvPr>
          <p:cNvSpPr/>
          <p:nvPr/>
        </p:nvSpPr>
        <p:spPr>
          <a:xfrm>
            <a:off x="1937818" y="701504"/>
            <a:ext cx="2166056" cy="403957"/>
          </a:xfrm>
          <a:prstGeom prst="rect">
            <a:avLst/>
          </a:prstGeom>
        </p:spPr>
        <p:txBody>
          <a:bodyPr wrap="square">
            <a:spAutoFit/>
          </a:bodyPr>
          <a:lstStyle/>
          <a:p>
            <a:pPr algn="ctr">
              <a:lnSpc>
                <a:spcPct val="150000"/>
              </a:lnSpc>
            </a:pPr>
            <a:r>
              <a:rPr lang="zh-CN" altLang="en-US" sz="1350" dirty="0">
                <a:solidFill>
                  <a:prstClr val="black"/>
                </a:solidFill>
                <a:latin typeface="楷体" panose="02010609060101010101" pitchFamily="49" charset="-122"/>
                <a:ea typeface="楷体" panose="02010609060101010101" pitchFamily="49" charset="-122"/>
              </a:rPr>
              <a:t>生态保护和环境治理业</a:t>
            </a:r>
          </a:p>
        </p:txBody>
      </p:sp>
      <p:sp>
        <p:nvSpPr>
          <p:cNvPr id="99" name="矩形 98">
            <a:extLst>
              <a:ext uri="{FF2B5EF4-FFF2-40B4-BE49-F238E27FC236}">
                <a16:creationId xmlns:a16="http://schemas.microsoft.com/office/drawing/2014/main" xmlns="" id="{4BD9795C-90D4-443D-B5B9-03E53390B9BB}"/>
              </a:ext>
            </a:extLst>
          </p:cNvPr>
          <p:cNvSpPr/>
          <p:nvPr/>
        </p:nvSpPr>
        <p:spPr>
          <a:xfrm>
            <a:off x="1872993" y="87406"/>
            <a:ext cx="2166056" cy="438582"/>
          </a:xfrm>
          <a:prstGeom prst="rect">
            <a:avLst/>
          </a:prstGeom>
        </p:spPr>
        <p:txBody>
          <a:bodyPr wrap="square">
            <a:spAutoFit/>
          </a:bodyPr>
          <a:lstStyle/>
          <a:p>
            <a:pPr algn="ctr">
              <a:lnSpc>
                <a:spcPct val="150000"/>
              </a:lnSpc>
            </a:pPr>
            <a:r>
              <a:rPr lang="en-US" altLang="zh-CN" sz="1500" b="1" dirty="0">
                <a:solidFill>
                  <a:srgbClr val="DB0C10"/>
                </a:solidFill>
                <a:latin typeface="楷体" panose="02010609060101010101" pitchFamily="49" charset="-122"/>
                <a:ea typeface="楷体" panose="02010609060101010101" pitchFamily="49" charset="-122"/>
              </a:rPr>
              <a:t>46%</a:t>
            </a:r>
            <a:endParaRPr lang="zh-CN" altLang="en-US" sz="1500" b="1" dirty="0">
              <a:solidFill>
                <a:srgbClr val="DB0C1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565316999"/>
      </p:ext>
    </p:extLst>
  </p:cSld>
  <p:clrMapOvr>
    <a:masterClrMapping/>
  </p:clrMapOvr>
  <mc:AlternateContent xmlns:mc="http://schemas.openxmlformats.org/markup-compatibility/2006" xmlns:p14="http://schemas.microsoft.com/office/powerpoint/2010/main">
    <mc:Choice Requires="p14">
      <p:transition spd="slow" p14:dur="800" advClick="0" advTm="0">
        <p14:flythrough dir="ou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1000"/>
                                        <p:tgtEl>
                                          <p:spTgt spid="67"/>
                                        </p:tgtEl>
                                      </p:cBhvr>
                                    </p:animEffect>
                                    <p:anim calcmode="lin" valueType="num">
                                      <p:cBhvr>
                                        <p:cTn id="8" dur="1000" fill="hold"/>
                                        <p:tgtEl>
                                          <p:spTgt spid="67"/>
                                        </p:tgtEl>
                                        <p:attrNameLst>
                                          <p:attrName>ppt_x</p:attrName>
                                        </p:attrNameLst>
                                      </p:cBhvr>
                                      <p:tavLst>
                                        <p:tav tm="0">
                                          <p:val>
                                            <p:strVal val="#ppt_x"/>
                                          </p:val>
                                        </p:tav>
                                        <p:tav tm="100000">
                                          <p:val>
                                            <p:strVal val="#ppt_x"/>
                                          </p:val>
                                        </p:tav>
                                      </p:tavLst>
                                    </p:anim>
                                    <p:anim calcmode="lin" valueType="num">
                                      <p:cBhvr>
                                        <p:cTn id="9" dur="1000" fill="hold"/>
                                        <p:tgtEl>
                                          <p:spTgt spid="6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73"/>
                                        </p:tgtEl>
                                        <p:attrNameLst>
                                          <p:attrName>style.visibility</p:attrName>
                                        </p:attrNameLst>
                                      </p:cBhvr>
                                      <p:to>
                                        <p:strVal val="visible"/>
                                      </p:to>
                                    </p:set>
                                    <p:animEffect transition="in" filter="barn(inVertical)">
                                      <p:cBhvr>
                                        <p:cTn id="13" dur="500"/>
                                        <p:tgtEl>
                                          <p:spTgt spid="73"/>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ipe(down)">
                                      <p:cBhvr>
                                        <p:cTn id="17" dur="500"/>
                                        <p:tgtEl>
                                          <p:spTgt spid="64"/>
                                        </p:tgtEl>
                                      </p:cBhvr>
                                    </p:animEffect>
                                  </p:childTnLst>
                                </p:cTn>
                              </p:par>
                              <p:par>
                                <p:cTn id="18" presetID="42" presetClass="entr" presetSubtype="0" fill="hold" nodeType="with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fade">
                                      <p:cBhvr>
                                        <p:cTn id="20" dur="1000"/>
                                        <p:tgtEl>
                                          <p:spTgt spid="74"/>
                                        </p:tgtEl>
                                      </p:cBhvr>
                                    </p:animEffect>
                                    <p:anim calcmode="lin" valueType="num">
                                      <p:cBhvr>
                                        <p:cTn id="21" dur="1000" fill="hold"/>
                                        <p:tgtEl>
                                          <p:spTgt spid="74"/>
                                        </p:tgtEl>
                                        <p:attrNameLst>
                                          <p:attrName>ppt_x</p:attrName>
                                        </p:attrNameLst>
                                      </p:cBhvr>
                                      <p:tavLst>
                                        <p:tav tm="0">
                                          <p:val>
                                            <p:strVal val="#ppt_x"/>
                                          </p:val>
                                        </p:tav>
                                        <p:tav tm="100000">
                                          <p:val>
                                            <p:strVal val="#ppt_x"/>
                                          </p:val>
                                        </p:tav>
                                      </p:tavLst>
                                    </p:anim>
                                    <p:anim calcmode="lin" valueType="num">
                                      <p:cBhvr>
                                        <p:cTn id="22" dur="1000" fill="hold"/>
                                        <p:tgtEl>
                                          <p:spTgt spid="74"/>
                                        </p:tgtEl>
                                        <p:attrNameLst>
                                          <p:attrName>ppt_y</p:attrName>
                                        </p:attrNameLst>
                                      </p:cBhvr>
                                      <p:tavLst>
                                        <p:tav tm="0">
                                          <p:val>
                                            <p:strVal val="#ppt_y+.1"/>
                                          </p:val>
                                        </p:tav>
                                        <p:tav tm="100000">
                                          <p:val>
                                            <p:strVal val="#ppt_y"/>
                                          </p:val>
                                        </p:tav>
                                      </p:tavLst>
                                    </p:anim>
                                  </p:childTnLst>
                                </p:cTn>
                              </p:par>
                              <p:par>
                                <p:cTn id="23" presetID="16" presetClass="entr" presetSubtype="21" fill="hold" grpId="0" nodeType="with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barn(inVertical)">
                                      <p:cBhvr>
                                        <p:cTn id="25" dur="500"/>
                                        <p:tgtEl>
                                          <p:spTgt spid="80"/>
                                        </p:tgtEl>
                                      </p:cBhvr>
                                    </p:animEffect>
                                  </p:childTnLst>
                                </p:cTn>
                              </p:par>
                            </p:childTnLst>
                          </p:cTn>
                        </p:par>
                        <p:par>
                          <p:cTn id="26" fill="hold">
                            <p:stCondLst>
                              <p:cond delay="2500"/>
                            </p:stCondLst>
                            <p:childTnLst>
                              <p:par>
                                <p:cTn id="27" presetID="22" presetClass="entr" presetSubtype="4" fill="hold"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wipe(down)">
                                      <p:cBhvr>
                                        <p:cTn id="29" dur="500"/>
                                        <p:tgtEl>
                                          <p:spTgt spid="65"/>
                                        </p:tgtEl>
                                      </p:cBhvr>
                                    </p:animEffect>
                                  </p:childTnLst>
                                </p:cTn>
                              </p:par>
                              <p:par>
                                <p:cTn id="30" presetID="42" presetClass="entr" presetSubtype="0" fill="hold" nodeType="withEffect">
                                  <p:stCondLst>
                                    <p:cond delay="0"/>
                                  </p:stCondLst>
                                  <p:childTnLst>
                                    <p:set>
                                      <p:cBhvr>
                                        <p:cTn id="31" dur="1" fill="hold">
                                          <p:stCondLst>
                                            <p:cond delay="0"/>
                                          </p:stCondLst>
                                        </p:cTn>
                                        <p:tgtEl>
                                          <p:spTgt spid="81"/>
                                        </p:tgtEl>
                                        <p:attrNameLst>
                                          <p:attrName>style.visibility</p:attrName>
                                        </p:attrNameLst>
                                      </p:cBhvr>
                                      <p:to>
                                        <p:strVal val="visible"/>
                                      </p:to>
                                    </p:set>
                                    <p:animEffect transition="in" filter="fade">
                                      <p:cBhvr>
                                        <p:cTn id="32" dur="1000"/>
                                        <p:tgtEl>
                                          <p:spTgt spid="81"/>
                                        </p:tgtEl>
                                      </p:cBhvr>
                                    </p:animEffect>
                                    <p:anim calcmode="lin" valueType="num">
                                      <p:cBhvr>
                                        <p:cTn id="33" dur="1000" fill="hold"/>
                                        <p:tgtEl>
                                          <p:spTgt spid="81"/>
                                        </p:tgtEl>
                                        <p:attrNameLst>
                                          <p:attrName>ppt_x</p:attrName>
                                        </p:attrNameLst>
                                      </p:cBhvr>
                                      <p:tavLst>
                                        <p:tav tm="0">
                                          <p:val>
                                            <p:strVal val="#ppt_x"/>
                                          </p:val>
                                        </p:tav>
                                        <p:tav tm="100000">
                                          <p:val>
                                            <p:strVal val="#ppt_x"/>
                                          </p:val>
                                        </p:tav>
                                      </p:tavLst>
                                    </p:anim>
                                    <p:anim calcmode="lin" valueType="num">
                                      <p:cBhvr>
                                        <p:cTn id="34" dur="1000" fill="hold"/>
                                        <p:tgtEl>
                                          <p:spTgt spid="81"/>
                                        </p:tgtEl>
                                        <p:attrNameLst>
                                          <p:attrName>ppt_y</p:attrName>
                                        </p:attrNameLst>
                                      </p:cBhvr>
                                      <p:tavLst>
                                        <p:tav tm="0">
                                          <p:val>
                                            <p:strVal val="#ppt_y+.1"/>
                                          </p:val>
                                        </p:tav>
                                        <p:tav tm="100000">
                                          <p:val>
                                            <p:strVal val="#ppt_y"/>
                                          </p:val>
                                        </p:tav>
                                      </p:tavLst>
                                    </p:anim>
                                  </p:childTnLst>
                                </p:cTn>
                              </p:par>
                              <p:par>
                                <p:cTn id="35" presetID="16" presetClass="entr" presetSubtype="21" fill="hold" grpId="0" nodeType="withEffect">
                                  <p:stCondLst>
                                    <p:cond delay="0"/>
                                  </p:stCondLst>
                                  <p:childTnLst>
                                    <p:set>
                                      <p:cBhvr>
                                        <p:cTn id="36" dur="1" fill="hold">
                                          <p:stCondLst>
                                            <p:cond delay="0"/>
                                          </p:stCondLst>
                                        </p:cTn>
                                        <p:tgtEl>
                                          <p:spTgt spid="87"/>
                                        </p:tgtEl>
                                        <p:attrNameLst>
                                          <p:attrName>style.visibility</p:attrName>
                                        </p:attrNameLst>
                                      </p:cBhvr>
                                      <p:to>
                                        <p:strVal val="visible"/>
                                      </p:to>
                                    </p:set>
                                    <p:animEffect transition="in" filter="barn(inVertical)">
                                      <p:cBhvr>
                                        <p:cTn id="37" dur="500"/>
                                        <p:tgtEl>
                                          <p:spTgt spid="87"/>
                                        </p:tgtEl>
                                      </p:cBhvr>
                                    </p:animEffect>
                                  </p:childTnLst>
                                </p:cTn>
                              </p:par>
                            </p:childTnLst>
                          </p:cTn>
                        </p:par>
                        <p:par>
                          <p:cTn id="38" fill="hold">
                            <p:stCondLst>
                              <p:cond delay="3500"/>
                            </p:stCondLst>
                            <p:childTnLst>
                              <p:par>
                                <p:cTn id="39" presetID="22" presetClass="entr" presetSubtype="4" fill="hold" nodeType="after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wipe(down)">
                                      <p:cBhvr>
                                        <p:cTn id="41" dur="500"/>
                                        <p:tgtEl>
                                          <p:spTgt spid="66"/>
                                        </p:tgtEl>
                                      </p:cBhvr>
                                    </p:animEffect>
                                  </p:childTnLst>
                                </p:cTn>
                              </p:par>
                              <p:par>
                                <p:cTn id="42" presetID="42" presetClass="entr" presetSubtype="0" fill="hold" nodeType="withEffect">
                                  <p:stCondLst>
                                    <p:cond delay="0"/>
                                  </p:stCondLst>
                                  <p:childTnLst>
                                    <p:set>
                                      <p:cBhvr>
                                        <p:cTn id="43" dur="1" fill="hold">
                                          <p:stCondLst>
                                            <p:cond delay="0"/>
                                          </p:stCondLst>
                                        </p:cTn>
                                        <p:tgtEl>
                                          <p:spTgt spid="88"/>
                                        </p:tgtEl>
                                        <p:attrNameLst>
                                          <p:attrName>style.visibility</p:attrName>
                                        </p:attrNameLst>
                                      </p:cBhvr>
                                      <p:to>
                                        <p:strVal val="visible"/>
                                      </p:to>
                                    </p:set>
                                    <p:animEffect transition="in" filter="fade">
                                      <p:cBhvr>
                                        <p:cTn id="44" dur="1000"/>
                                        <p:tgtEl>
                                          <p:spTgt spid="88"/>
                                        </p:tgtEl>
                                      </p:cBhvr>
                                    </p:animEffect>
                                    <p:anim calcmode="lin" valueType="num">
                                      <p:cBhvr>
                                        <p:cTn id="45" dur="1000" fill="hold"/>
                                        <p:tgtEl>
                                          <p:spTgt spid="88"/>
                                        </p:tgtEl>
                                        <p:attrNameLst>
                                          <p:attrName>ppt_x</p:attrName>
                                        </p:attrNameLst>
                                      </p:cBhvr>
                                      <p:tavLst>
                                        <p:tav tm="0">
                                          <p:val>
                                            <p:strVal val="#ppt_x"/>
                                          </p:val>
                                        </p:tav>
                                        <p:tav tm="100000">
                                          <p:val>
                                            <p:strVal val="#ppt_x"/>
                                          </p:val>
                                        </p:tav>
                                      </p:tavLst>
                                    </p:anim>
                                    <p:anim calcmode="lin" valueType="num">
                                      <p:cBhvr>
                                        <p:cTn id="46" dur="1000" fill="hold"/>
                                        <p:tgtEl>
                                          <p:spTgt spid="88"/>
                                        </p:tgtEl>
                                        <p:attrNameLst>
                                          <p:attrName>ppt_y</p:attrName>
                                        </p:attrNameLst>
                                      </p:cBhvr>
                                      <p:tavLst>
                                        <p:tav tm="0">
                                          <p:val>
                                            <p:strVal val="#ppt_y+.1"/>
                                          </p:val>
                                        </p:tav>
                                        <p:tav tm="100000">
                                          <p:val>
                                            <p:strVal val="#ppt_y"/>
                                          </p:val>
                                        </p:tav>
                                      </p:tavLst>
                                    </p:anim>
                                  </p:childTnLst>
                                </p:cTn>
                              </p:par>
                              <p:par>
                                <p:cTn id="47" presetID="16" presetClass="entr" presetSubtype="21" fill="hold" grpId="0" nodeType="withEffect">
                                  <p:stCondLst>
                                    <p:cond delay="0"/>
                                  </p:stCondLst>
                                  <p:childTnLst>
                                    <p:set>
                                      <p:cBhvr>
                                        <p:cTn id="48" dur="1" fill="hold">
                                          <p:stCondLst>
                                            <p:cond delay="0"/>
                                          </p:stCondLst>
                                        </p:cTn>
                                        <p:tgtEl>
                                          <p:spTgt spid="94"/>
                                        </p:tgtEl>
                                        <p:attrNameLst>
                                          <p:attrName>style.visibility</p:attrName>
                                        </p:attrNameLst>
                                      </p:cBhvr>
                                      <p:to>
                                        <p:strVal val="visible"/>
                                      </p:to>
                                    </p:set>
                                    <p:animEffect transition="in" filter="barn(inVertical)">
                                      <p:cBhvr>
                                        <p:cTn id="49" dur="500"/>
                                        <p:tgtEl>
                                          <p:spTgt spid="94"/>
                                        </p:tgtEl>
                                      </p:cBhvr>
                                    </p:animEffect>
                                  </p:childTnLst>
                                </p:cTn>
                              </p:par>
                            </p:childTnLst>
                          </p:cTn>
                        </p:par>
                        <p:par>
                          <p:cTn id="50" fill="hold">
                            <p:stCondLst>
                              <p:cond delay="4500"/>
                            </p:stCondLst>
                            <p:childTnLst>
                              <p:par>
                                <p:cTn id="51" presetID="2" presetClass="entr" presetSubtype="8" fill="hold" grpId="0" nodeType="afterEffect">
                                  <p:stCondLst>
                                    <p:cond delay="250"/>
                                  </p:stCondLst>
                                  <p:childTnLst>
                                    <p:set>
                                      <p:cBhvr>
                                        <p:cTn id="52" dur="1" fill="hold">
                                          <p:stCondLst>
                                            <p:cond delay="0"/>
                                          </p:stCondLst>
                                        </p:cTn>
                                        <p:tgtEl>
                                          <p:spTgt spid="95"/>
                                        </p:tgtEl>
                                        <p:attrNameLst>
                                          <p:attrName>style.visibility</p:attrName>
                                        </p:attrNameLst>
                                      </p:cBhvr>
                                      <p:to>
                                        <p:strVal val="visible"/>
                                      </p:to>
                                    </p:set>
                                    <p:anim calcmode="lin" valueType="num">
                                      <p:cBhvr additive="base">
                                        <p:cTn id="53" dur="750" fill="hold"/>
                                        <p:tgtEl>
                                          <p:spTgt spid="95"/>
                                        </p:tgtEl>
                                        <p:attrNameLst>
                                          <p:attrName>ppt_x</p:attrName>
                                        </p:attrNameLst>
                                      </p:cBhvr>
                                      <p:tavLst>
                                        <p:tav tm="0">
                                          <p:val>
                                            <p:strVal val="0-#ppt_w/2"/>
                                          </p:val>
                                        </p:tav>
                                        <p:tav tm="100000">
                                          <p:val>
                                            <p:strVal val="#ppt_x"/>
                                          </p:val>
                                        </p:tav>
                                      </p:tavLst>
                                    </p:anim>
                                    <p:anim calcmode="lin" valueType="num">
                                      <p:cBhvr additive="base">
                                        <p:cTn id="54" dur="750" fill="hold"/>
                                        <p:tgtEl>
                                          <p:spTgt spid="95"/>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2" presetClass="entr" presetSubtype="8" fill="hold" grpId="0" nodeType="afterEffect">
                                  <p:stCondLst>
                                    <p:cond delay="250"/>
                                  </p:stCondLst>
                                  <p:childTnLst>
                                    <p:set>
                                      <p:cBhvr>
                                        <p:cTn id="57" dur="1" fill="hold">
                                          <p:stCondLst>
                                            <p:cond delay="0"/>
                                          </p:stCondLst>
                                        </p:cTn>
                                        <p:tgtEl>
                                          <p:spTgt spid="99"/>
                                        </p:tgtEl>
                                        <p:attrNameLst>
                                          <p:attrName>style.visibility</p:attrName>
                                        </p:attrNameLst>
                                      </p:cBhvr>
                                      <p:to>
                                        <p:strVal val="visible"/>
                                      </p:to>
                                    </p:set>
                                    <p:anim calcmode="lin" valueType="num">
                                      <p:cBhvr additive="base">
                                        <p:cTn id="58" dur="750" fill="hold"/>
                                        <p:tgtEl>
                                          <p:spTgt spid="99"/>
                                        </p:tgtEl>
                                        <p:attrNameLst>
                                          <p:attrName>ppt_x</p:attrName>
                                        </p:attrNameLst>
                                      </p:cBhvr>
                                      <p:tavLst>
                                        <p:tav tm="0">
                                          <p:val>
                                            <p:strVal val="0-#ppt_w/2"/>
                                          </p:val>
                                        </p:tav>
                                        <p:tav tm="100000">
                                          <p:val>
                                            <p:strVal val="#ppt_x"/>
                                          </p:val>
                                        </p:tav>
                                      </p:tavLst>
                                    </p:anim>
                                    <p:anim calcmode="lin" valueType="num">
                                      <p:cBhvr additive="base">
                                        <p:cTn id="59" dur="750" fill="hold"/>
                                        <p:tgtEl>
                                          <p:spTgt spid="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80" grpId="0"/>
      <p:bldP spid="87" grpId="0"/>
      <p:bldP spid="94" grpId="0"/>
      <p:bldP spid="95" grpId="0"/>
      <p:bldP spid="9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a:extLst>
              <a:ext uri="{FF2B5EF4-FFF2-40B4-BE49-F238E27FC236}">
                <a16:creationId xmlns:a16="http://schemas.microsoft.com/office/drawing/2014/main" xmlns="" id="{D1581923-594B-4137-AD9A-17D3C0890BEC}"/>
              </a:ext>
            </a:extLst>
          </p:cNvPr>
          <p:cNvGrpSpPr/>
          <p:nvPr/>
        </p:nvGrpSpPr>
        <p:grpSpPr>
          <a:xfrm>
            <a:off x="467544" y="1230673"/>
            <a:ext cx="2662443" cy="2662370"/>
            <a:chOff x="5407913" y="941368"/>
            <a:chExt cx="3189398" cy="3189310"/>
          </a:xfrm>
        </p:grpSpPr>
        <p:sp>
          <p:nvSpPr>
            <p:cNvPr id="28" name="椭圆 5">
              <a:extLst>
                <a:ext uri="{FF2B5EF4-FFF2-40B4-BE49-F238E27FC236}">
                  <a16:creationId xmlns:a16="http://schemas.microsoft.com/office/drawing/2014/main" xmlns="" id="{19318441-7BBE-4E5C-9268-F83A75DE2D34}"/>
                </a:ext>
              </a:extLst>
            </p:cNvPr>
            <p:cNvSpPr>
              <a:spLocks noChangeArrowheads="1"/>
            </p:cNvSpPr>
            <p:nvPr/>
          </p:nvSpPr>
          <p:spPr bwMode="auto">
            <a:xfrm rot="1404045">
              <a:off x="5407913" y="941368"/>
              <a:ext cx="3189398" cy="3189310"/>
            </a:xfrm>
            <a:prstGeom prst="ellipse">
              <a:avLst/>
            </a:prstGeom>
            <a:solidFill>
              <a:srgbClr val="C00000"/>
            </a:solidFill>
            <a:ln w="76200">
              <a:solidFill>
                <a:schemeClr val="bg1"/>
              </a:solidFill>
              <a:round/>
              <a:headEnd/>
              <a:tailEnd/>
            </a:ln>
            <a:effectLst>
              <a:outerShdw blurRad="50800" dist="38100" dir="5400000" algn="t" rotWithShape="0">
                <a:prstClr val="black">
                  <a:alpha val="40000"/>
                </a:prstClr>
              </a:outerShdw>
            </a:effectLst>
          </p:spPr>
          <p:txBody>
            <a:bodyPr lIns="65325" tIns="32662" rIns="65325" bIns="32662" anchor="ctr"/>
            <a:lstStyle>
              <a:lvl1pPr>
                <a:lnSpc>
                  <a:spcPct val="90000"/>
                </a:lnSpc>
                <a:spcBef>
                  <a:spcPts val="1050"/>
                </a:spcBef>
                <a:buFont typeface="Arial" charset="0"/>
                <a:buChar char="•"/>
                <a:defRPr sz="2900">
                  <a:solidFill>
                    <a:schemeClr val="tx1"/>
                  </a:solidFill>
                  <a:latin typeface="Calibri" pitchFamily="34" charset="0"/>
                  <a:ea typeface="宋体" charset="-122"/>
                </a:defRPr>
              </a:lvl1pPr>
              <a:lvl2pPr marL="742950" indent="-285750">
                <a:lnSpc>
                  <a:spcPct val="90000"/>
                </a:lnSpc>
                <a:spcBef>
                  <a:spcPts val="525"/>
                </a:spcBef>
                <a:buFont typeface="Arial" charset="0"/>
                <a:buChar char="•"/>
                <a:defRPr sz="2500">
                  <a:solidFill>
                    <a:schemeClr val="tx1"/>
                  </a:solidFill>
                  <a:latin typeface="Calibri" pitchFamily="34" charset="0"/>
                  <a:ea typeface="宋体" charset="-122"/>
                </a:defRPr>
              </a:lvl2pPr>
              <a:lvl3pPr marL="1143000" indent="-228600">
                <a:lnSpc>
                  <a:spcPct val="90000"/>
                </a:lnSpc>
                <a:spcBef>
                  <a:spcPts val="525"/>
                </a:spcBef>
                <a:buFont typeface="Arial" charset="0"/>
                <a:buChar char="•"/>
                <a:defRPr sz="2000">
                  <a:solidFill>
                    <a:schemeClr val="tx1"/>
                  </a:solidFill>
                  <a:latin typeface="Calibri" pitchFamily="34" charset="0"/>
                  <a:ea typeface="宋体" charset="-122"/>
                </a:defRPr>
              </a:lvl3pPr>
              <a:lvl4pPr marL="1600200" indent="-228600">
                <a:lnSpc>
                  <a:spcPct val="90000"/>
                </a:lnSpc>
                <a:spcBef>
                  <a:spcPts val="525"/>
                </a:spcBef>
                <a:buFont typeface="Arial" charset="0"/>
                <a:buChar char="•"/>
                <a:defRPr>
                  <a:solidFill>
                    <a:schemeClr val="tx1"/>
                  </a:solidFill>
                  <a:latin typeface="Calibri" pitchFamily="34" charset="0"/>
                  <a:ea typeface="宋体" charset="-122"/>
                </a:defRPr>
              </a:lvl4pPr>
              <a:lvl5pPr marL="2057400" indent="-228600">
                <a:lnSpc>
                  <a:spcPct val="90000"/>
                </a:lnSpc>
                <a:spcBef>
                  <a:spcPts val="525"/>
                </a:spcBef>
                <a:buFont typeface="Arial" charset="0"/>
                <a:buChar char="•"/>
                <a:defRPr>
                  <a:solidFill>
                    <a:schemeClr val="tx1"/>
                  </a:solidFill>
                  <a:latin typeface="Calibri" pitchFamily="34" charset="0"/>
                  <a:ea typeface="宋体" charset="-122"/>
                </a:defRPr>
              </a:lvl5pPr>
              <a:lvl6pPr marL="25146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6pPr>
              <a:lvl7pPr marL="29718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7pPr>
              <a:lvl8pPr marL="34290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8pPr>
              <a:lvl9pPr marL="38862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9pPr>
            </a:lstStyle>
            <a:p>
              <a:pPr algn="ctr" eaLnBrk="1" hangingPunct="1">
                <a:lnSpc>
                  <a:spcPct val="100000"/>
                </a:lnSpc>
                <a:spcBef>
                  <a:spcPct val="0"/>
                </a:spcBef>
                <a:buFont typeface="Arial" charset="0"/>
                <a:buNone/>
              </a:pPr>
              <a:endParaRPr lang="zh-CN" altLang="zh-CN" sz="1300">
                <a:solidFill>
                  <a:schemeClr val="accent1"/>
                </a:solidFill>
                <a:ea typeface="微软雅黑" panose="020B0503020204020204" pitchFamily="34" charset="-122"/>
              </a:endParaRPr>
            </a:p>
          </p:txBody>
        </p:sp>
        <p:sp>
          <p:nvSpPr>
            <p:cNvPr id="30" name="椭圆 29">
              <a:extLst>
                <a:ext uri="{FF2B5EF4-FFF2-40B4-BE49-F238E27FC236}">
                  <a16:creationId xmlns:a16="http://schemas.microsoft.com/office/drawing/2014/main" xmlns="" id="{3CB73502-669C-4AED-A1FD-9221BCF97964}"/>
                </a:ext>
              </a:extLst>
            </p:cNvPr>
            <p:cNvSpPr/>
            <p:nvPr/>
          </p:nvSpPr>
          <p:spPr>
            <a:xfrm>
              <a:off x="6032449" y="1491392"/>
              <a:ext cx="1940012" cy="1939706"/>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24497" rIns="0" bIns="24497" anchor="ctr"/>
            <a:lstStyle/>
            <a:p>
              <a:pPr algn="ctr">
                <a:defRPr/>
              </a:pPr>
              <a:endParaRPr lang="zh-CN" altLang="en-US" sz="5700" u="sng" dirty="0">
                <a:ln w="12700">
                  <a:noFill/>
                </a:ln>
                <a:solidFill>
                  <a:schemeClr val="accent1"/>
                </a:solidFill>
                <a:latin typeface="Harlow Solid Italic" panose="04030604020F02020D02" pitchFamily="82" charset="0"/>
                <a:ea typeface="微软雅黑" panose="020B0503020204020204" pitchFamily="34" charset="-122"/>
              </a:endParaRPr>
            </a:p>
          </p:txBody>
        </p:sp>
      </p:grpSp>
      <p:sp>
        <p:nvSpPr>
          <p:cNvPr id="14" name="圆角矩形 18">
            <a:extLst>
              <a:ext uri="{FF2B5EF4-FFF2-40B4-BE49-F238E27FC236}">
                <a16:creationId xmlns:a16="http://schemas.microsoft.com/office/drawing/2014/main" xmlns="" id="{0D84AE36-49E3-402E-B238-76D591F3FDAF}"/>
              </a:ext>
            </a:extLst>
          </p:cNvPr>
          <p:cNvSpPr/>
          <p:nvPr/>
        </p:nvSpPr>
        <p:spPr>
          <a:xfrm>
            <a:off x="3548426" y="1140299"/>
            <a:ext cx="4486587" cy="549523"/>
          </a:xfrm>
          <a:prstGeom prst="roundRect">
            <a:avLst>
              <a:gd name="adj" fmla="val 20450"/>
            </a:avLst>
          </a:prstGeom>
          <a:solidFill>
            <a:srgbClr val="C00000"/>
          </a:solidFill>
          <a:ln w="50800">
            <a:solidFill>
              <a:sysClr val="window" lastClr="FFFFFF"/>
            </a:solidFill>
          </a:ln>
          <a:effectLst>
            <a:outerShdw blurRad="50800" dist="38100" dir="2700000" algn="tl" rotWithShape="0">
              <a:prstClr val="black">
                <a:alpha val="40000"/>
              </a:prstClr>
            </a:outerShdw>
          </a:effectLst>
        </p:spPr>
        <p:style>
          <a:lnRef idx="2">
            <a:srgbClr val="C80000">
              <a:shade val="50000"/>
            </a:srgbClr>
          </a:lnRef>
          <a:fillRef idx="1">
            <a:srgbClr val="C80000"/>
          </a:fillRef>
          <a:effectRef idx="0">
            <a:srgbClr val="C80000"/>
          </a:effectRef>
          <a:fontRef idx="minor">
            <a:sysClr val="window" lastClr="FFFFFF"/>
          </a:fontRef>
        </p:style>
        <p:txBody>
          <a:bodyPr rtlCol="0" anchor="ctr"/>
          <a:lstStyle/>
          <a:p>
            <a:pPr lvl="0"/>
            <a:r>
              <a:rPr lang="zh-CN" altLang="en-US" sz="2400" b="1" dirty="0">
                <a:solidFill>
                  <a:schemeClr val="bg1"/>
                </a:solidFill>
                <a:latin typeface="微软雅黑" panose="020B0503020204020204" pitchFamily="34" charset="-122"/>
                <a:ea typeface="微软雅黑" panose="020B0503020204020204" pitchFamily="34" charset="-122"/>
              </a:rPr>
              <a:t>一、站到新起点</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进入新阶段</a:t>
            </a:r>
          </a:p>
        </p:txBody>
      </p:sp>
      <p:sp>
        <p:nvSpPr>
          <p:cNvPr id="15" name="圆角矩形 20">
            <a:extLst>
              <a:ext uri="{FF2B5EF4-FFF2-40B4-BE49-F238E27FC236}">
                <a16:creationId xmlns:a16="http://schemas.microsoft.com/office/drawing/2014/main" xmlns="" id="{753914F3-559E-4E40-96E9-B650277365B2}"/>
              </a:ext>
            </a:extLst>
          </p:cNvPr>
          <p:cNvSpPr/>
          <p:nvPr/>
        </p:nvSpPr>
        <p:spPr>
          <a:xfrm>
            <a:off x="3548426" y="2333366"/>
            <a:ext cx="4487587" cy="549523"/>
          </a:xfrm>
          <a:prstGeom prst="roundRect">
            <a:avLst>
              <a:gd name="adj" fmla="val 20450"/>
            </a:avLst>
          </a:prstGeom>
          <a:solidFill>
            <a:srgbClr val="C00000"/>
          </a:solidFill>
          <a:ln w="50800">
            <a:solidFill>
              <a:sysClr val="window" lastClr="FFFFFF"/>
            </a:solidFill>
          </a:ln>
          <a:effectLst>
            <a:outerShdw blurRad="50800" dist="38100" dir="2700000" algn="tl" rotWithShape="0">
              <a:prstClr val="black">
                <a:alpha val="40000"/>
              </a:prstClr>
            </a:outerShdw>
          </a:effectLst>
        </p:spPr>
        <p:style>
          <a:lnRef idx="2">
            <a:srgbClr val="C80000">
              <a:shade val="50000"/>
            </a:srgbClr>
          </a:lnRef>
          <a:fillRef idx="1">
            <a:srgbClr val="C80000"/>
          </a:fillRef>
          <a:effectRef idx="0">
            <a:srgbClr val="C80000"/>
          </a:effectRef>
          <a:fontRef idx="minor">
            <a:sysClr val="window" lastClr="FFFFFF"/>
          </a:fontRef>
        </p:style>
        <p:txBody>
          <a:bodyPr rtlCol="0" anchor="ctr"/>
          <a:lstStyle/>
          <a:p>
            <a:r>
              <a:rPr lang="zh-CN" altLang="en-US" sz="2400" b="1" dirty="0">
                <a:solidFill>
                  <a:schemeClr val="bg1"/>
                </a:solidFill>
                <a:latin typeface="微软雅黑" panose="020B0503020204020204" pitchFamily="34" charset="-122"/>
                <a:ea typeface="微软雅黑" panose="020B0503020204020204" pitchFamily="34" charset="-122"/>
              </a:rPr>
              <a:t>二、</a:t>
            </a:r>
            <a:r>
              <a:rPr lang="zh-CN" altLang="en-US" sz="2400" b="1" dirty="0">
                <a:solidFill>
                  <a:schemeClr val="bg1"/>
                </a:solidFill>
                <a:latin typeface="微软雅黑" panose="020B0503020204020204" pitchFamily="34" charset="-122"/>
                <a:ea typeface="微软雅黑" panose="020B0503020204020204" pitchFamily="34" charset="-122"/>
                <a:sym typeface="+mn-ea"/>
              </a:rPr>
              <a:t>抓住新机遇</a:t>
            </a:r>
            <a:r>
              <a:rPr lang="en-US" altLang="zh-CN" sz="2400" b="1" dirty="0">
                <a:solidFill>
                  <a:schemeClr val="bg1"/>
                </a:solidFill>
                <a:latin typeface="微软雅黑" panose="020B0503020204020204" pitchFamily="34" charset="-122"/>
                <a:ea typeface="微软雅黑" panose="020B0503020204020204" pitchFamily="34" charset="-122"/>
                <a:sym typeface="+mn-ea"/>
              </a:rPr>
              <a:t>.</a:t>
            </a:r>
            <a:r>
              <a:rPr lang="zh-CN" altLang="en-US" sz="2400" b="1" dirty="0">
                <a:solidFill>
                  <a:schemeClr val="bg1"/>
                </a:solidFill>
                <a:latin typeface="微软雅黑" panose="020B0503020204020204" pitchFamily="34" charset="-122"/>
                <a:ea typeface="微软雅黑" panose="020B0503020204020204" pitchFamily="34" charset="-122"/>
                <a:sym typeface="+mn-ea"/>
              </a:rPr>
              <a:t>迎接新挑战</a:t>
            </a:r>
          </a:p>
        </p:txBody>
      </p:sp>
      <p:sp>
        <p:nvSpPr>
          <p:cNvPr id="16" name="圆角矩形 21">
            <a:extLst>
              <a:ext uri="{FF2B5EF4-FFF2-40B4-BE49-F238E27FC236}">
                <a16:creationId xmlns:a16="http://schemas.microsoft.com/office/drawing/2014/main" xmlns="" id="{0BE8E244-4A2A-459B-9F2B-1792B8F0F961}"/>
              </a:ext>
            </a:extLst>
          </p:cNvPr>
          <p:cNvSpPr/>
          <p:nvPr/>
        </p:nvSpPr>
        <p:spPr>
          <a:xfrm>
            <a:off x="3548426" y="3526433"/>
            <a:ext cx="4487087" cy="549523"/>
          </a:xfrm>
          <a:prstGeom prst="roundRect">
            <a:avLst>
              <a:gd name="adj" fmla="val 20450"/>
            </a:avLst>
          </a:prstGeom>
          <a:solidFill>
            <a:srgbClr val="C00000"/>
          </a:solidFill>
          <a:ln w="50800">
            <a:solidFill>
              <a:sysClr val="window" lastClr="FFFFFF"/>
            </a:solidFill>
          </a:ln>
          <a:effectLst>
            <a:outerShdw blurRad="50800" dist="38100" dir="2700000" algn="tl" rotWithShape="0">
              <a:prstClr val="black">
                <a:alpha val="40000"/>
              </a:prstClr>
            </a:outerShdw>
          </a:effectLst>
        </p:spPr>
        <p:style>
          <a:lnRef idx="2">
            <a:srgbClr val="C80000">
              <a:shade val="50000"/>
            </a:srgbClr>
          </a:lnRef>
          <a:fillRef idx="1">
            <a:srgbClr val="C80000"/>
          </a:fillRef>
          <a:effectRef idx="0">
            <a:srgbClr val="C80000"/>
          </a:effectRef>
          <a:fontRef idx="minor">
            <a:sysClr val="window" lastClr="FFFFFF"/>
          </a:fontRef>
        </p:style>
        <p:txBody>
          <a:bodyPr rtlCol="0" anchor="ctr"/>
          <a:lstStyle/>
          <a:p>
            <a:r>
              <a:rPr lang="zh-CN" altLang="en-US" sz="2400" b="1" dirty="0">
                <a:solidFill>
                  <a:schemeClr val="bg1"/>
                </a:solidFill>
                <a:latin typeface="微软雅黑" panose="020B0503020204020204" pitchFamily="34" charset="-122"/>
                <a:ea typeface="微软雅黑" panose="020B0503020204020204" pitchFamily="34" charset="-122"/>
              </a:rPr>
              <a:t>三、创造新气象</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开辟新境界</a:t>
            </a:r>
          </a:p>
        </p:txBody>
      </p:sp>
      <p:pic>
        <p:nvPicPr>
          <p:cNvPr id="17" name="图片 16">
            <a:extLst>
              <a:ext uri="{FF2B5EF4-FFF2-40B4-BE49-F238E27FC236}">
                <a16:creationId xmlns:a16="http://schemas.microsoft.com/office/drawing/2014/main" xmlns="" id="{705E4A60-956E-44DE-A67C-16D059ECB372}"/>
              </a:ext>
            </a:extLst>
          </p:cNvPr>
          <p:cNvPicPr>
            <a:picLocks noChangeAspect="1"/>
          </p:cNvPicPr>
          <p:nvPr/>
        </p:nvPicPr>
        <p:blipFill rotWithShape="1">
          <a:blip r:embed="rId3" cstate="screen"/>
          <a:srcRect/>
          <a:stretch>
            <a:fillRect/>
          </a:stretch>
        </p:blipFill>
        <p:spPr>
          <a:xfrm>
            <a:off x="7504979" y="954020"/>
            <a:ext cx="1021080" cy="803832"/>
          </a:xfrm>
          <a:prstGeom prst="rect">
            <a:avLst/>
          </a:prstGeom>
        </p:spPr>
      </p:pic>
      <p:pic>
        <p:nvPicPr>
          <p:cNvPr id="18" name="图片 17">
            <a:extLst>
              <a:ext uri="{FF2B5EF4-FFF2-40B4-BE49-F238E27FC236}">
                <a16:creationId xmlns:a16="http://schemas.microsoft.com/office/drawing/2014/main" xmlns="" id="{32BBD09E-C366-49AB-A5FE-10EDC635E0D0}"/>
              </a:ext>
            </a:extLst>
          </p:cNvPr>
          <p:cNvPicPr>
            <a:picLocks noChangeAspect="1"/>
          </p:cNvPicPr>
          <p:nvPr/>
        </p:nvPicPr>
        <p:blipFill rotWithShape="1">
          <a:blip r:embed="rId3" cstate="screen"/>
          <a:srcRect/>
          <a:stretch>
            <a:fillRect/>
          </a:stretch>
        </p:blipFill>
        <p:spPr>
          <a:xfrm>
            <a:off x="7504979" y="2147085"/>
            <a:ext cx="1021080" cy="803832"/>
          </a:xfrm>
          <a:prstGeom prst="rect">
            <a:avLst/>
          </a:prstGeom>
        </p:spPr>
      </p:pic>
      <p:pic>
        <p:nvPicPr>
          <p:cNvPr id="19" name="图片 18">
            <a:extLst>
              <a:ext uri="{FF2B5EF4-FFF2-40B4-BE49-F238E27FC236}">
                <a16:creationId xmlns:a16="http://schemas.microsoft.com/office/drawing/2014/main" xmlns="" id="{F8362980-17DD-4B1E-AA3F-746D31BE894C}"/>
              </a:ext>
            </a:extLst>
          </p:cNvPr>
          <p:cNvPicPr>
            <a:picLocks noChangeAspect="1"/>
          </p:cNvPicPr>
          <p:nvPr/>
        </p:nvPicPr>
        <p:blipFill rotWithShape="1">
          <a:blip r:embed="rId3" cstate="screen"/>
          <a:srcRect/>
          <a:stretch>
            <a:fillRect/>
          </a:stretch>
        </p:blipFill>
        <p:spPr>
          <a:xfrm>
            <a:off x="7504979" y="3340150"/>
            <a:ext cx="1021080" cy="803832"/>
          </a:xfrm>
          <a:prstGeom prst="rect">
            <a:avLst/>
          </a:prstGeom>
        </p:spPr>
      </p:pic>
      <p:sp>
        <p:nvSpPr>
          <p:cNvPr id="25" name="文本框 24">
            <a:extLst>
              <a:ext uri="{FF2B5EF4-FFF2-40B4-BE49-F238E27FC236}">
                <a16:creationId xmlns:a16="http://schemas.microsoft.com/office/drawing/2014/main" xmlns="" id="{86B83801-BD63-4521-8339-3C54A14F1117}"/>
              </a:ext>
            </a:extLst>
          </p:cNvPr>
          <p:cNvSpPr txBox="1"/>
          <p:nvPr/>
        </p:nvSpPr>
        <p:spPr>
          <a:xfrm>
            <a:off x="1336970" y="1819955"/>
            <a:ext cx="923330" cy="1477328"/>
          </a:xfrm>
          <a:prstGeom prst="rect">
            <a:avLst/>
          </a:prstGeom>
          <a:noFill/>
        </p:spPr>
        <p:txBody>
          <a:bodyPr vert="eaVert" wrap="none" rtlCol="0">
            <a:spAutoFit/>
          </a:bodyPr>
          <a:lstStyle/>
          <a:p>
            <a:r>
              <a:rPr lang="zh-CN" altLang="en-US" sz="4800" b="1" spc="600" dirty="0">
                <a:solidFill>
                  <a:srgbClr val="C1171E"/>
                </a:solidFill>
                <a:latin typeface="微软雅黑" panose="020B0503020204020204" pitchFamily="34" charset="-122"/>
                <a:ea typeface="微软雅黑" panose="020B0503020204020204" pitchFamily="34" charset="-122"/>
              </a:rPr>
              <a:t>目录</a:t>
            </a:r>
          </a:p>
        </p:txBody>
      </p:sp>
    </p:spTree>
    <p:extLst>
      <p:ext uri="{BB962C8B-B14F-4D97-AF65-F5344CB8AC3E}">
        <p14:creationId xmlns:p14="http://schemas.microsoft.com/office/powerpoint/2010/main" val="42771635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2" presetClass="entr" presetSubtype="8" fill="hold" grpId="0" nodeType="afterEffect" p14:presetBounceEnd="43333">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14:bounceEnd="43333">
                                          <p:cBhvr additive="base">
                                            <p:cTn id="13" dur="300" fill="hold"/>
                                            <p:tgtEl>
                                              <p:spTgt spid="25"/>
                                            </p:tgtEl>
                                            <p:attrNameLst>
                                              <p:attrName>ppt_x</p:attrName>
                                            </p:attrNameLst>
                                          </p:cBhvr>
                                          <p:tavLst>
                                            <p:tav tm="0">
                                              <p:val>
                                                <p:strVal val="0-#ppt_w/2"/>
                                              </p:val>
                                            </p:tav>
                                            <p:tav tm="100000">
                                              <p:val>
                                                <p:strVal val="#ppt_x"/>
                                              </p:val>
                                            </p:tav>
                                          </p:tavLst>
                                        </p:anim>
                                        <p:anim calcmode="lin" valueType="num" p14:bounceEnd="43333">
                                          <p:cBhvr additive="base">
                                            <p:cTn id="14" dur="300" fill="hold"/>
                                            <p:tgtEl>
                                              <p:spTgt spid="25"/>
                                            </p:tgtEl>
                                            <p:attrNameLst>
                                              <p:attrName>ppt_y</p:attrName>
                                            </p:attrNameLst>
                                          </p:cBhvr>
                                          <p:tavLst>
                                            <p:tav tm="0">
                                              <p:val>
                                                <p:strVal val="#ppt_y"/>
                                              </p:val>
                                            </p:tav>
                                            <p:tav tm="100000">
                                              <p:val>
                                                <p:strVal val="#ppt_y"/>
                                              </p:val>
                                            </p:tav>
                                          </p:tavLst>
                                        </p:anim>
                                      </p:childTnLst>
                                    </p:cTn>
                                  </p:par>
                                  <p:par>
                                    <p:cTn id="15" presetID="53" presetClass="entr" presetSubtype="16" fill="hold" nodeType="withEffect">
                                      <p:stCondLst>
                                        <p:cond delay="50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12" presetClass="entr" presetSubtype="2" fill="hold" grpId="0" nodeType="withEffect">
                                      <p:stCondLst>
                                        <p:cond delay="70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300"/>
                                            <p:tgtEl>
                                              <p:spTgt spid="14"/>
                                            </p:tgtEl>
                                            <p:attrNameLst>
                                              <p:attrName>ppt_x</p:attrName>
                                            </p:attrNameLst>
                                          </p:cBhvr>
                                          <p:tavLst>
                                            <p:tav tm="0">
                                              <p:val>
                                                <p:strVal val="#ppt_x+#ppt_w*1.125000"/>
                                              </p:val>
                                            </p:tav>
                                            <p:tav tm="100000">
                                              <p:val>
                                                <p:strVal val="#ppt_x"/>
                                              </p:val>
                                            </p:tav>
                                          </p:tavLst>
                                        </p:anim>
                                        <p:animEffect transition="in" filter="wipe(left)">
                                          <p:cBhvr>
                                            <p:cTn id="23" dur="300"/>
                                            <p:tgtEl>
                                              <p:spTgt spid="14"/>
                                            </p:tgtEl>
                                          </p:cBhvr>
                                        </p:animEffect>
                                      </p:childTnLst>
                                    </p:cTn>
                                  </p:par>
                                  <p:par>
                                    <p:cTn id="24" presetID="53" presetClass="entr" presetSubtype="16" fill="hold" nodeType="withEffect">
                                      <p:stCondLst>
                                        <p:cond delay="9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12" presetClass="entr" presetSubtype="2" fill="hold" grpId="0" nodeType="withEffect">
                                      <p:stCondLst>
                                        <p:cond delay="110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300"/>
                                            <p:tgtEl>
                                              <p:spTgt spid="15"/>
                                            </p:tgtEl>
                                            <p:attrNameLst>
                                              <p:attrName>ppt_x</p:attrName>
                                            </p:attrNameLst>
                                          </p:cBhvr>
                                          <p:tavLst>
                                            <p:tav tm="0">
                                              <p:val>
                                                <p:strVal val="#ppt_x+#ppt_w*1.125000"/>
                                              </p:val>
                                            </p:tav>
                                            <p:tav tm="100000">
                                              <p:val>
                                                <p:strVal val="#ppt_x"/>
                                              </p:val>
                                            </p:tav>
                                          </p:tavLst>
                                        </p:anim>
                                        <p:animEffect transition="in" filter="wipe(left)">
                                          <p:cBhvr>
                                            <p:cTn id="32" dur="300"/>
                                            <p:tgtEl>
                                              <p:spTgt spid="15"/>
                                            </p:tgtEl>
                                          </p:cBhvr>
                                        </p:animEffect>
                                      </p:childTnLst>
                                    </p:cTn>
                                  </p:par>
                                  <p:par>
                                    <p:cTn id="33" presetID="53" presetClass="entr" presetSubtype="16" fill="hold" nodeType="withEffect">
                                      <p:stCondLst>
                                        <p:cond delay="130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par>
                                    <p:cTn id="38" presetID="12" presetClass="entr" presetSubtype="2" fill="hold" grpId="0" nodeType="withEffect">
                                      <p:stCondLst>
                                        <p:cond delay="150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300"/>
                                            <p:tgtEl>
                                              <p:spTgt spid="16"/>
                                            </p:tgtEl>
                                            <p:attrNameLst>
                                              <p:attrName>ppt_x</p:attrName>
                                            </p:attrNameLst>
                                          </p:cBhvr>
                                          <p:tavLst>
                                            <p:tav tm="0">
                                              <p:val>
                                                <p:strVal val="#ppt_x+#ppt_w*1.125000"/>
                                              </p:val>
                                            </p:tav>
                                            <p:tav tm="100000">
                                              <p:val>
                                                <p:strVal val="#ppt_x"/>
                                              </p:val>
                                            </p:tav>
                                          </p:tavLst>
                                        </p:anim>
                                        <p:animEffect transition="in" filter="wipe(left)">
                                          <p:cBhvr>
                                            <p:cTn id="41" dur="3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300" fill="hold"/>
                                            <p:tgtEl>
                                              <p:spTgt spid="25"/>
                                            </p:tgtEl>
                                            <p:attrNameLst>
                                              <p:attrName>ppt_x</p:attrName>
                                            </p:attrNameLst>
                                          </p:cBhvr>
                                          <p:tavLst>
                                            <p:tav tm="0">
                                              <p:val>
                                                <p:strVal val="0-#ppt_w/2"/>
                                              </p:val>
                                            </p:tav>
                                            <p:tav tm="100000">
                                              <p:val>
                                                <p:strVal val="#ppt_x"/>
                                              </p:val>
                                            </p:tav>
                                          </p:tavLst>
                                        </p:anim>
                                        <p:anim calcmode="lin" valueType="num">
                                          <p:cBhvr additive="base">
                                            <p:cTn id="14" dur="300" fill="hold"/>
                                            <p:tgtEl>
                                              <p:spTgt spid="25"/>
                                            </p:tgtEl>
                                            <p:attrNameLst>
                                              <p:attrName>ppt_y</p:attrName>
                                            </p:attrNameLst>
                                          </p:cBhvr>
                                          <p:tavLst>
                                            <p:tav tm="0">
                                              <p:val>
                                                <p:strVal val="#ppt_y"/>
                                              </p:val>
                                            </p:tav>
                                            <p:tav tm="100000">
                                              <p:val>
                                                <p:strVal val="#ppt_y"/>
                                              </p:val>
                                            </p:tav>
                                          </p:tavLst>
                                        </p:anim>
                                      </p:childTnLst>
                                    </p:cTn>
                                  </p:par>
                                  <p:par>
                                    <p:cTn id="15" presetID="53" presetClass="entr" presetSubtype="16" fill="hold" nodeType="withEffect">
                                      <p:stCondLst>
                                        <p:cond delay="50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12" presetClass="entr" presetSubtype="2" fill="hold" grpId="0" nodeType="withEffect">
                                      <p:stCondLst>
                                        <p:cond delay="70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300"/>
                                            <p:tgtEl>
                                              <p:spTgt spid="14"/>
                                            </p:tgtEl>
                                            <p:attrNameLst>
                                              <p:attrName>ppt_x</p:attrName>
                                            </p:attrNameLst>
                                          </p:cBhvr>
                                          <p:tavLst>
                                            <p:tav tm="0">
                                              <p:val>
                                                <p:strVal val="#ppt_x+#ppt_w*1.125000"/>
                                              </p:val>
                                            </p:tav>
                                            <p:tav tm="100000">
                                              <p:val>
                                                <p:strVal val="#ppt_x"/>
                                              </p:val>
                                            </p:tav>
                                          </p:tavLst>
                                        </p:anim>
                                        <p:animEffect transition="in" filter="wipe(left)">
                                          <p:cBhvr>
                                            <p:cTn id="23" dur="300"/>
                                            <p:tgtEl>
                                              <p:spTgt spid="14"/>
                                            </p:tgtEl>
                                          </p:cBhvr>
                                        </p:animEffect>
                                      </p:childTnLst>
                                    </p:cTn>
                                  </p:par>
                                  <p:par>
                                    <p:cTn id="24" presetID="53" presetClass="entr" presetSubtype="16" fill="hold" nodeType="withEffect">
                                      <p:stCondLst>
                                        <p:cond delay="9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12" presetClass="entr" presetSubtype="2" fill="hold" grpId="0" nodeType="withEffect">
                                      <p:stCondLst>
                                        <p:cond delay="110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300"/>
                                            <p:tgtEl>
                                              <p:spTgt spid="15"/>
                                            </p:tgtEl>
                                            <p:attrNameLst>
                                              <p:attrName>ppt_x</p:attrName>
                                            </p:attrNameLst>
                                          </p:cBhvr>
                                          <p:tavLst>
                                            <p:tav tm="0">
                                              <p:val>
                                                <p:strVal val="#ppt_x+#ppt_w*1.125000"/>
                                              </p:val>
                                            </p:tav>
                                            <p:tav tm="100000">
                                              <p:val>
                                                <p:strVal val="#ppt_x"/>
                                              </p:val>
                                            </p:tav>
                                          </p:tavLst>
                                        </p:anim>
                                        <p:animEffect transition="in" filter="wipe(left)">
                                          <p:cBhvr>
                                            <p:cTn id="32" dur="300"/>
                                            <p:tgtEl>
                                              <p:spTgt spid="15"/>
                                            </p:tgtEl>
                                          </p:cBhvr>
                                        </p:animEffect>
                                      </p:childTnLst>
                                    </p:cTn>
                                  </p:par>
                                  <p:par>
                                    <p:cTn id="33" presetID="53" presetClass="entr" presetSubtype="16" fill="hold" nodeType="withEffect">
                                      <p:stCondLst>
                                        <p:cond delay="130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par>
                                    <p:cTn id="38" presetID="12" presetClass="entr" presetSubtype="2" fill="hold" grpId="0" nodeType="withEffect">
                                      <p:stCondLst>
                                        <p:cond delay="150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300"/>
                                            <p:tgtEl>
                                              <p:spTgt spid="16"/>
                                            </p:tgtEl>
                                            <p:attrNameLst>
                                              <p:attrName>ppt_x</p:attrName>
                                            </p:attrNameLst>
                                          </p:cBhvr>
                                          <p:tavLst>
                                            <p:tav tm="0">
                                              <p:val>
                                                <p:strVal val="#ppt_x+#ppt_w*1.125000"/>
                                              </p:val>
                                            </p:tav>
                                            <p:tav tm="100000">
                                              <p:val>
                                                <p:strVal val="#ppt_x"/>
                                              </p:val>
                                            </p:tav>
                                          </p:tavLst>
                                        </p:anim>
                                        <p:animEffect transition="in" filter="wipe(left)">
                                          <p:cBhvr>
                                            <p:cTn id="41" dur="3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2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80561" y="2221409"/>
            <a:ext cx="4139583" cy="1650452"/>
          </a:xfrm>
          <a:prstGeom prst="rect">
            <a:avLst/>
          </a:prstGeom>
        </p:spPr>
        <p:txBody>
          <a:bodyPr wrap="square">
            <a:spAutoFit/>
          </a:bodyPr>
          <a:lstStyle/>
          <a:p>
            <a:pPr algn="ctr">
              <a:lnSpc>
                <a:spcPct val="150000"/>
              </a:lnSpc>
            </a:pPr>
            <a:r>
              <a:rPr lang="zh-CN" altLang="en-US" sz="1350" b="1" dirty="0">
                <a:solidFill>
                  <a:prstClr val="black"/>
                </a:solidFill>
                <a:latin typeface="微软雅黑" panose="020B0503020204020204" pitchFamily="34" charset="-122"/>
                <a:ea typeface="微软雅黑" panose="020B0503020204020204" pitchFamily="34" charset="-122"/>
              </a:rPr>
              <a:t>国家统计局新闻发言人毛盛勇说，</a:t>
            </a:r>
            <a:endParaRPr lang="en-US" altLang="zh-CN" sz="1350" b="1" dirty="0">
              <a:solidFill>
                <a:prstClr val="black"/>
              </a:solidFill>
              <a:latin typeface="微软雅黑" panose="020B0503020204020204" pitchFamily="34" charset="-122"/>
              <a:ea typeface="微软雅黑" panose="020B0503020204020204" pitchFamily="34" charset="-122"/>
            </a:endParaRPr>
          </a:p>
          <a:p>
            <a:pPr algn="ctr">
              <a:lnSpc>
                <a:spcPct val="150000"/>
              </a:lnSpc>
            </a:pPr>
            <a:r>
              <a:rPr lang="zh-CN" altLang="en-US" sz="1350" b="1" dirty="0">
                <a:solidFill>
                  <a:prstClr val="black"/>
                </a:solidFill>
                <a:latin typeface="微软雅黑" panose="020B0503020204020204" pitchFamily="34" charset="-122"/>
                <a:ea typeface="微软雅黑" panose="020B0503020204020204" pitchFamily="34" charset="-122"/>
              </a:rPr>
              <a:t>整个市场的供求关系在不断改善，</a:t>
            </a:r>
            <a:endParaRPr lang="en-US" altLang="zh-CN" sz="1350" b="1" dirty="0">
              <a:solidFill>
                <a:prstClr val="black"/>
              </a:solidFill>
              <a:latin typeface="微软雅黑" panose="020B0503020204020204" pitchFamily="34" charset="-122"/>
              <a:ea typeface="微软雅黑" panose="020B0503020204020204" pitchFamily="34" charset="-122"/>
            </a:endParaRPr>
          </a:p>
          <a:p>
            <a:pPr algn="ctr">
              <a:lnSpc>
                <a:spcPct val="150000"/>
              </a:lnSpc>
            </a:pPr>
            <a:r>
              <a:rPr lang="zh-CN" altLang="en-US" sz="1350" b="1" dirty="0">
                <a:solidFill>
                  <a:prstClr val="black"/>
                </a:solidFill>
                <a:latin typeface="微软雅黑" panose="020B0503020204020204" pitchFamily="34" charset="-122"/>
                <a:ea typeface="微软雅黑" panose="020B0503020204020204" pitchFamily="34" charset="-122"/>
              </a:rPr>
              <a:t>不断优化，</a:t>
            </a:r>
            <a:endParaRPr lang="en-US" altLang="zh-CN" sz="1350" b="1" dirty="0">
              <a:solidFill>
                <a:prstClr val="black"/>
              </a:solidFill>
              <a:latin typeface="微软雅黑" panose="020B0503020204020204" pitchFamily="34" charset="-122"/>
              <a:ea typeface="微软雅黑" panose="020B0503020204020204" pitchFamily="34" charset="-122"/>
            </a:endParaRPr>
          </a:p>
          <a:p>
            <a:pPr algn="ctr">
              <a:lnSpc>
                <a:spcPct val="150000"/>
              </a:lnSpc>
            </a:pPr>
            <a:r>
              <a:rPr lang="zh-CN" altLang="en-US" sz="1350" b="1" dirty="0">
                <a:solidFill>
                  <a:prstClr val="black"/>
                </a:solidFill>
                <a:latin typeface="微软雅黑" panose="020B0503020204020204" pitchFamily="34" charset="-122"/>
                <a:ea typeface="微软雅黑" panose="020B0503020204020204" pitchFamily="34" charset="-122"/>
              </a:rPr>
              <a:t>趋于平衡，</a:t>
            </a:r>
            <a:endParaRPr lang="en-US" altLang="zh-CN" sz="1350" b="1" dirty="0">
              <a:solidFill>
                <a:prstClr val="black"/>
              </a:solidFill>
              <a:latin typeface="微软雅黑" panose="020B0503020204020204" pitchFamily="34" charset="-122"/>
              <a:ea typeface="微软雅黑" panose="020B0503020204020204" pitchFamily="34" charset="-122"/>
            </a:endParaRPr>
          </a:p>
          <a:p>
            <a:pPr algn="ctr">
              <a:lnSpc>
                <a:spcPct val="150000"/>
              </a:lnSpc>
            </a:pPr>
            <a:r>
              <a:rPr lang="zh-CN" altLang="en-US" sz="1350" b="1" dirty="0">
                <a:solidFill>
                  <a:prstClr val="black"/>
                </a:solidFill>
                <a:latin typeface="微软雅黑" panose="020B0503020204020204" pitchFamily="34" charset="-122"/>
                <a:ea typeface="微软雅黑" panose="020B0503020204020204" pitchFamily="34" charset="-122"/>
              </a:rPr>
              <a:t>市场信心不断增强。</a:t>
            </a:r>
          </a:p>
        </p:txBody>
      </p:sp>
      <p:sp>
        <p:nvSpPr>
          <p:cNvPr id="14" name="矩形 13"/>
          <p:cNvSpPr/>
          <p:nvPr/>
        </p:nvSpPr>
        <p:spPr>
          <a:xfrm>
            <a:off x="3860757" y="1352461"/>
            <a:ext cx="4779193" cy="369332"/>
          </a:xfrm>
          <a:prstGeom prst="rect">
            <a:avLst/>
          </a:prstGeom>
        </p:spPr>
        <p:txBody>
          <a:bodyPr wrap="square">
            <a:spAutoFit/>
          </a:bodyPr>
          <a:lstStyle/>
          <a:p>
            <a:pPr algn="ctr"/>
            <a:r>
              <a:rPr lang="zh-CN" altLang="en-US" b="1" dirty="0">
                <a:solidFill>
                  <a:srgbClr val="E61116"/>
                </a:solidFill>
                <a:latin typeface="微软雅黑" panose="020B0503020204020204" pitchFamily="34" charset="-122"/>
                <a:ea typeface="微软雅黑" panose="020B0503020204020204" pitchFamily="34" charset="-122"/>
              </a:rPr>
              <a:t>中国经济稳中向好的态势持续发展，势头不减</a:t>
            </a:r>
          </a:p>
        </p:txBody>
      </p:sp>
      <p:cxnSp>
        <p:nvCxnSpPr>
          <p:cNvPr id="15" name="直接连接符 14"/>
          <p:cNvCxnSpPr/>
          <p:nvPr/>
        </p:nvCxnSpPr>
        <p:spPr>
          <a:xfrm>
            <a:off x="3491881" y="2031690"/>
            <a:ext cx="5787293" cy="0"/>
          </a:xfrm>
          <a:prstGeom prst="line">
            <a:avLst/>
          </a:prstGeom>
          <a:ln>
            <a:gradFill flip="none" rotWithShape="1">
              <a:gsLst>
                <a:gs pos="0">
                  <a:schemeClr val="bg2">
                    <a:alpha val="0"/>
                  </a:schemeClr>
                </a:gs>
                <a:gs pos="100000">
                  <a:schemeClr val="bg1">
                    <a:alpha val="0"/>
                  </a:schemeClr>
                </a:gs>
                <a:gs pos="53000">
                  <a:srgbClr val="E61116"/>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xmlns="" id="{AE120FD1-F38C-42C1-AD2F-D1DEFF1B9CCE}"/>
              </a:ext>
            </a:extLst>
          </p:cNvPr>
          <p:cNvGrpSpPr/>
          <p:nvPr/>
        </p:nvGrpSpPr>
        <p:grpSpPr>
          <a:xfrm>
            <a:off x="467544" y="1113588"/>
            <a:ext cx="3294366" cy="3294366"/>
            <a:chOff x="3728109" y="1681510"/>
            <a:chExt cx="2246243" cy="2246243"/>
          </a:xfrm>
        </p:grpSpPr>
        <p:sp>
          <p:nvSpPr>
            <p:cNvPr id="20" name="椭圆 19">
              <a:extLst>
                <a:ext uri="{FF2B5EF4-FFF2-40B4-BE49-F238E27FC236}">
                  <a16:creationId xmlns:a16="http://schemas.microsoft.com/office/drawing/2014/main" xmlns="" id="{F6833E36-BD41-472C-89D4-CF0CA36DE3F8}"/>
                </a:ext>
              </a:extLst>
            </p:cNvPr>
            <p:cNvSpPr/>
            <p:nvPr/>
          </p:nvSpPr>
          <p:spPr>
            <a:xfrm>
              <a:off x="3728109" y="1681510"/>
              <a:ext cx="2246243" cy="2246243"/>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a:p>
          </p:txBody>
        </p:sp>
        <p:sp>
          <p:nvSpPr>
            <p:cNvPr id="21" name="任意多边形 32">
              <a:extLst>
                <a:ext uri="{FF2B5EF4-FFF2-40B4-BE49-F238E27FC236}">
                  <a16:creationId xmlns:a16="http://schemas.microsoft.com/office/drawing/2014/main" xmlns="" id="{B9B9BD45-1A6A-4AE2-8B6B-266FAA80D899}"/>
                </a:ext>
              </a:extLst>
            </p:cNvPr>
            <p:cNvSpPr/>
            <p:nvPr/>
          </p:nvSpPr>
          <p:spPr>
            <a:xfrm>
              <a:off x="3798234" y="3186482"/>
              <a:ext cx="2105992" cy="360000"/>
            </a:xfrm>
            <a:custGeom>
              <a:avLst/>
              <a:gdLst>
                <a:gd name="connsiteX0" fmla="*/ 0 w 2105992"/>
                <a:gd name="connsiteY0" fmla="*/ 0 h 360000"/>
                <a:gd name="connsiteX1" fmla="*/ 2105992 w 2105992"/>
                <a:gd name="connsiteY1" fmla="*/ 0 h 360000"/>
                <a:gd name="connsiteX2" fmla="*/ 2087857 w 2105992"/>
                <a:gd name="connsiteY2" fmla="*/ 49547 h 360000"/>
                <a:gd name="connsiteX3" fmla="*/ 1919651 w 2105992"/>
                <a:gd name="connsiteY3" fmla="*/ 326787 h 360000"/>
                <a:gd name="connsiteX4" fmla="*/ 1889465 w 2105992"/>
                <a:gd name="connsiteY4" fmla="*/ 360000 h 360000"/>
                <a:gd name="connsiteX5" fmla="*/ 216527 w 2105992"/>
                <a:gd name="connsiteY5" fmla="*/ 360000 h 360000"/>
                <a:gd name="connsiteX6" fmla="*/ 186341 w 2105992"/>
                <a:gd name="connsiteY6" fmla="*/ 326787 h 360000"/>
                <a:gd name="connsiteX7" fmla="*/ 18135 w 2105992"/>
                <a:gd name="connsiteY7" fmla="*/ 49547 h 360000"/>
                <a:gd name="connsiteX8" fmla="*/ 0 w 2105992"/>
                <a:gd name="connsiteY8" fmla="*/ 0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5992" h="360000">
                  <a:moveTo>
                    <a:pt x="0" y="0"/>
                  </a:moveTo>
                  <a:lnTo>
                    <a:pt x="2105992" y="0"/>
                  </a:lnTo>
                  <a:lnTo>
                    <a:pt x="2087857" y="49547"/>
                  </a:lnTo>
                  <a:cubicBezTo>
                    <a:pt x="2045233" y="150323"/>
                    <a:pt x="1988317" y="243583"/>
                    <a:pt x="1919651" y="326787"/>
                  </a:cubicBezTo>
                  <a:lnTo>
                    <a:pt x="1889465" y="360000"/>
                  </a:lnTo>
                  <a:lnTo>
                    <a:pt x="216527" y="360000"/>
                  </a:lnTo>
                  <a:lnTo>
                    <a:pt x="186341" y="326787"/>
                  </a:lnTo>
                  <a:cubicBezTo>
                    <a:pt x="117675" y="243583"/>
                    <a:pt x="60759" y="150323"/>
                    <a:pt x="18135" y="49547"/>
                  </a:cubicBez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a:p>
          </p:txBody>
        </p:sp>
        <p:sp>
          <p:nvSpPr>
            <p:cNvPr id="22" name="文本框 66">
              <a:extLst>
                <a:ext uri="{FF2B5EF4-FFF2-40B4-BE49-F238E27FC236}">
                  <a16:creationId xmlns:a16="http://schemas.microsoft.com/office/drawing/2014/main" xmlns="" id="{155EC460-EF6F-4577-8433-A410AAE51617}"/>
                </a:ext>
              </a:extLst>
            </p:cNvPr>
            <p:cNvSpPr txBox="1"/>
            <p:nvPr/>
          </p:nvSpPr>
          <p:spPr>
            <a:xfrm>
              <a:off x="4379748" y="3215959"/>
              <a:ext cx="1070263" cy="346261"/>
            </a:xfrm>
            <a:prstGeom prst="rect">
              <a:avLst/>
            </a:prstGeom>
            <a:noFill/>
          </p:spPr>
          <p:txBody>
            <a:bodyPr wrap="none" rtlCol="0">
              <a:spAutoFit/>
            </a:bodyPr>
            <a:lstStyle/>
            <a:p>
              <a:r>
                <a:rPr lang="zh-CN" altLang="en-US" sz="2700" b="1" dirty="0">
                  <a:solidFill>
                    <a:schemeClr val="bg1"/>
                  </a:solidFill>
                  <a:latin typeface="微软雅黑" panose="020B0503020204020204" pitchFamily="34" charset="-122"/>
                  <a:ea typeface="微软雅黑" panose="020B0503020204020204" pitchFamily="34" charset="-122"/>
                </a:rPr>
                <a:t>稳中向好</a:t>
              </a:r>
              <a:endParaRPr lang="zh-CN" altLang="en-US" sz="2400" dirty="0">
                <a:solidFill>
                  <a:schemeClr val="bg1"/>
                </a:solidFill>
              </a:endParaRPr>
            </a:p>
          </p:txBody>
        </p:sp>
      </p:grpSp>
    </p:spTree>
    <p:extLst>
      <p:ext uri="{BB962C8B-B14F-4D97-AF65-F5344CB8AC3E}">
        <p14:creationId xmlns:p14="http://schemas.microsoft.com/office/powerpoint/2010/main" val="1785740382"/>
      </p:ext>
    </p:extLst>
  </p:cSld>
  <p:clrMapOvr>
    <a:masterClrMapping/>
  </p:clrMapOvr>
  <mc:AlternateContent xmlns:mc="http://schemas.openxmlformats.org/markup-compatibility/2006" xmlns:p14="http://schemas.microsoft.com/office/powerpoint/2010/main">
    <mc:Choice Requires="p14">
      <p:transition spd="slow" p14:dur="800" advClick="0" advTm="0">
        <p14:flythrough dir="ou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ppt_x</p:attrName>
                                        </p:attrNameLst>
                                      </p:cBhvr>
                                      <p:tavLst>
                                        <p:tav tm="0">
                                          <p:val>
                                            <p:strVal val="#ppt_x-#ppt_w*1.125000"/>
                                          </p:val>
                                        </p:tav>
                                        <p:tav tm="100000">
                                          <p:val>
                                            <p:strVal val="#ppt_x"/>
                                          </p:val>
                                        </p:tav>
                                      </p:tavLst>
                                    </p:anim>
                                    <p:animEffect transition="in" filter="wipe(right)">
                                      <p:cBhvr>
                                        <p:cTn id="8" dur="500"/>
                                        <p:tgtEl>
                                          <p:spTgt spid="19"/>
                                        </p:tgtEl>
                                      </p:cBhvr>
                                    </p:animEffect>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0-#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CFFD5871-9822-457A-8D2A-61667D6032FE}"/>
              </a:ext>
            </a:extLst>
          </p:cNvPr>
          <p:cNvSpPr/>
          <p:nvPr/>
        </p:nvSpPr>
        <p:spPr>
          <a:xfrm>
            <a:off x="1601670" y="1443872"/>
            <a:ext cx="2186494" cy="1613523"/>
          </a:xfrm>
          <a:prstGeom prst="rect">
            <a:avLst/>
          </a:prstGeom>
          <a:blipFill>
            <a:blip r:embed="rId3"/>
            <a:stretch>
              <a:fillRect/>
            </a:stretch>
          </a:blipFill>
          <a:ln w="25400" cap="flat" cmpd="sng" algn="ctr">
            <a:noFill/>
            <a:prstDash val="solid"/>
          </a:ln>
          <a:effectLst>
            <a:outerShdw blurRad="355600" dist="215900" dir="2700000" algn="tl" rotWithShape="0">
              <a:prstClr val="black">
                <a:alpha val="18000"/>
              </a:prstClr>
            </a:outerShdw>
          </a:effectLst>
        </p:spPr>
        <p:txBody>
          <a:bodyPr rtlCol="0" anchor="ctr"/>
          <a:lstStyle/>
          <a:p>
            <a:pPr algn="ctr" defTabSz="914195">
              <a:defRPr/>
            </a:pPr>
            <a:endParaRPr lang="zh-CN" altLang="en-US" kern="0">
              <a:solidFill>
                <a:prstClr val="white"/>
              </a:solidFill>
              <a:latin typeface="Impact"/>
              <a:ea typeface="方正正粗黑简体"/>
            </a:endParaRPr>
          </a:p>
        </p:txBody>
      </p:sp>
      <p:cxnSp>
        <p:nvCxnSpPr>
          <p:cNvPr id="11" name="直接连接符 10">
            <a:extLst>
              <a:ext uri="{FF2B5EF4-FFF2-40B4-BE49-F238E27FC236}">
                <a16:creationId xmlns:a16="http://schemas.microsoft.com/office/drawing/2014/main" xmlns="" id="{3BCF9CCE-EC13-44EA-826E-4DE3C6A1DDA5}"/>
              </a:ext>
            </a:extLst>
          </p:cNvPr>
          <p:cNvCxnSpPr/>
          <p:nvPr/>
        </p:nvCxnSpPr>
        <p:spPr>
          <a:xfrm>
            <a:off x="1370294" y="3300218"/>
            <a:ext cx="2487115" cy="0"/>
          </a:xfrm>
          <a:prstGeom prst="line">
            <a:avLst/>
          </a:prstGeom>
          <a:noFill/>
          <a:ln w="9525" cap="flat" cmpd="sng" algn="ctr">
            <a:solidFill>
              <a:srgbClr val="D52B09">
                <a:shade val="95000"/>
                <a:satMod val="105000"/>
              </a:srgbClr>
            </a:solidFill>
            <a:prstDash val="dash"/>
          </a:ln>
          <a:effectLst/>
        </p:spPr>
      </p:cxnSp>
      <p:sp>
        <p:nvSpPr>
          <p:cNvPr id="12" name="文本框 11">
            <a:extLst>
              <a:ext uri="{FF2B5EF4-FFF2-40B4-BE49-F238E27FC236}">
                <a16:creationId xmlns:a16="http://schemas.microsoft.com/office/drawing/2014/main" xmlns="" id="{5700A2DE-41C1-46B0-87B3-9820B9774012}"/>
              </a:ext>
            </a:extLst>
          </p:cNvPr>
          <p:cNvSpPr txBox="1"/>
          <p:nvPr/>
        </p:nvSpPr>
        <p:spPr>
          <a:xfrm>
            <a:off x="1560360" y="3478329"/>
            <a:ext cx="2269113" cy="738664"/>
          </a:xfrm>
          <a:prstGeom prst="rect">
            <a:avLst/>
          </a:prstGeom>
          <a:noFill/>
        </p:spPr>
        <p:txBody>
          <a:bodyPr wrap="square" rtlCol="0">
            <a:spAutoFit/>
          </a:bodyPr>
          <a:lstStyle/>
          <a:p>
            <a:pPr algn="ctr" defTabSz="914195" fontAlgn="base">
              <a:spcBef>
                <a:spcPct val="0"/>
              </a:spcBef>
              <a:spcAft>
                <a:spcPct val="0"/>
              </a:spcAft>
              <a:defRPr/>
            </a:pPr>
            <a:r>
              <a:rPr lang="zh-CN" altLang="en-US" sz="1050" dirty="0">
                <a:solidFill>
                  <a:srgbClr val="1F1F1F"/>
                </a:solidFill>
                <a:latin typeface="等线"/>
                <a:ea typeface="方正正粗黑简体"/>
              </a:rPr>
              <a:t>中国发展事关世界人民利益，英国剑桥大学政治与国际研究系资深研究员马丁</a:t>
            </a:r>
            <a:r>
              <a:rPr lang="en-US" altLang="zh-CN" sz="1050" dirty="0">
                <a:solidFill>
                  <a:srgbClr val="1F1F1F"/>
                </a:solidFill>
                <a:latin typeface="等线"/>
                <a:ea typeface="方正正粗黑简体"/>
              </a:rPr>
              <a:t>·</a:t>
            </a:r>
            <a:r>
              <a:rPr lang="zh-CN" altLang="en-US" sz="1050" dirty="0">
                <a:solidFill>
                  <a:srgbClr val="1F1F1F"/>
                </a:solidFill>
                <a:latin typeface="等线"/>
                <a:ea typeface="方正正粗黑简体"/>
              </a:rPr>
              <a:t>雅克认为，当前中国改革进入新阶段，发展进入机遇期。</a:t>
            </a:r>
          </a:p>
        </p:txBody>
      </p:sp>
      <p:sp>
        <p:nvSpPr>
          <p:cNvPr id="14" name="矩形 13">
            <a:extLst>
              <a:ext uri="{FF2B5EF4-FFF2-40B4-BE49-F238E27FC236}">
                <a16:creationId xmlns:a16="http://schemas.microsoft.com/office/drawing/2014/main" xmlns="" id="{D34DC8D7-2E1F-42BC-B4BA-041AB965726D}"/>
              </a:ext>
            </a:extLst>
          </p:cNvPr>
          <p:cNvSpPr/>
          <p:nvPr/>
        </p:nvSpPr>
        <p:spPr>
          <a:xfrm>
            <a:off x="5274079" y="2500396"/>
            <a:ext cx="2186494" cy="1613523"/>
          </a:xfrm>
          <a:prstGeom prst="rect">
            <a:avLst/>
          </a:prstGeom>
          <a:blipFill>
            <a:blip r:embed="rId4"/>
            <a:stretch>
              <a:fillRect/>
            </a:stretch>
          </a:blipFill>
          <a:ln w="25400" cap="flat" cmpd="sng" algn="ctr">
            <a:noFill/>
            <a:prstDash val="solid"/>
          </a:ln>
          <a:effectLst>
            <a:outerShdw blurRad="355600" dist="215900" dir="2700000" algn="tl" rotWithShape="0">
              <a:prstClr val="black">
                <a:alpha val="18000"/>
              </a:prstClr>
            </a:outerShdw>
          </a:effectLst>
        </p:spPr>
        <p:txBody>
          <a:bodyPr rtlCol="0" anchor="ctr"/>
          <a:lstStyle/>
          <a:p>
            <a:pPr algn="ctr" defTabSz="914195">
              <a:defRPr/>
            </a:pPr>
            <a:endParaRPr lang="zh-CN" altLang="en-US" kern="0">
              <a:solidFill>
                <a:prstClr val="white"/>
              </a:solidFill>
              <a:latin typeface="Impact"/>
              <a:ea typeface="方正正粗黑简体"/>
            </a:endParaRPr>
          </a:p>
        </p:txBody>
      </p:sp>
      <p:cxnSp>
        <p:nvCxnSpPr>
          <p:cNvPr id="15" name="直接连接符 14">
            <a:extLst>
              <a:ext uri="{FF2B5EF4-FFF2-40B4-BE49-F238E27FC236}">
                <a16:creationId xmlns:a16="http://schemas.microsoft.com/office/drawing/2014/main" xmlns="" id="{40C46199-D416-4178-A32C-14EC2238F692}"/>
              </a:ext>
            </a:extLst>
          </p:cNvPr>
          <p:cNvCxnSpPr/>
          <p:nvPr/>
        </p:nvCxnSpPr>
        <p:spPr>
          <a:xfrm>
            <a:off x="5104917" y="2333888"/>
            <a:ext cx="2487115" cy="0"/>
          </a:xfrm>
          <a:prstGeom prst="line">
            <a:avLst/>
          </a:prstGeom>
          <a:noFill/>
          <a:ln w="9525" cap="flat" cmpd="sng" algn="ctr">
            <a:solidFill>
              <a:srgbClr val="D52B09">
                <a:shade val="95000"/>
                <a:satMod val="105000"/>
              </a:srgbClr>
            </a:solidFill>
            <a:prstDash val="dash"/>
          </a:ln>
          <a:effectLst/>
        </p:spPr>
      </p:cxnSp>
      <p:sp>
        <p:nvSpPr>
          <p:cNvPr id="16" name="文本框 15">
            <a:extLst>
              <a:ext uri="{FF2B5EF4-FFF2-40B4-BE49-F238E27FC236}">
                <a16:creationId xmlns:a16="http://schemas.microsoft.com/office/drawing/2014/main" xmlns="" id="{16E60F53-B62A-4506-BD6B-A608B16C743C}"/>
              </a:ext>
            </a:extLst>
          </p:cNvPr>
          <p:cNvSpPr txBox="1"/>
          <p:nvPr/>
        </p:nvSpPr>
        <p:spPr>
          <a:xfrm>
            <a:off x="5274078" y="1535054"/>
            <a:ext cx="2148791" cy="738664"/>
          </a:xfrm>
          <a:prstGeom prst="rect">
            <a:avLst/>
          </a:prstGeom>
          <a:noFill/>
        </p:spPr>
        <p:txBody>
          <a:bodyPr wrap="square" rtlCol="0">
            <a:spAutoFit/>
          </a:bodyPr>
          <a:lstStyle/>
          <a:p>
            <a:pPr algn="ctr" defTabSz="914195" fontAlgn="base">
              <a:spcBef>
                <a:spcPct val="0"/>
              </a:spcBef>
              <a:spcAft>
                <a:spcPct val="0"/>
              </a:spcAft>
              <a:defRPr/>
            </a:pPr>
            <a:r>
              <a:rPr lang="zh-CN" altLang="en-US" sz="1050" dirty="0">
                <a:solidFill>
                  <a:srgbClr val="1F1F1F"/>
                </a:solidFill>
                <a:latin typeface="等线"/>
                <a:ea typeface="方正正粗黑简体"/>
              </a:rPr>
              <a:t>随着改革深入推进，中国创业创新环境持续优化，发展后劲更猛、底气更足，中国经济增长的含金量稳步提升</a:t>
            </a:r>
            <a:r>
              <a:rPr lang="en-US" altLang="zh-CN" sz="1050" dirty="0">
                <a:solidFill>
                  <a:srgbClr val="1F1F1F"/>
                </a:solidFill>
                <a:latin typeface="等线"/>
                <a:ea typeface="方正正粗黑简体"/>
              </a:rPr>
              <a:t>…</a:t>
            </a:r>
          </a:p>
        </p:txBody>
      </p:sp>
      <p:sp>
        <p:nvSpPr>
          <p:cNvPr id="18" name="矩形 17">
            <a:extLst>
              <a:ext uri="{FF2B5EF4-FFF2-40B4-BE49-F238E27FC236}">
                <a16:creationId xmlns:a16="http://schemas.microsoft.com/office/drawing/2014/main" xmlns="" id="{6C278674-01C8-435A-8F9D-36EF181EAF9E}"/>
              </a:ext>
            </a:extLst>
          </p:cNvPr>
          <p:cNvSpPr/>
          <p:nvPr/>
        </p:nvSpPr>
        <p:spPr>
          <a:xfrm>
            <a:off x="2951820" y="919514"/>
            <a:ext cx="3619020" cy="369332"/>
          </a:xfrm>
          <a:prstGeom prst="rect">
            <a:avLst/>
          </a:prstGeom>
        </p:spPr>
        <p:txBody>
          <a:bodyPr wrap="square">
            <a:spAutoFit/>
          </a:bodyPr>
          <a:lstStyle/>
          <a:p>
            <a:pPr algn="ctr"/>
            <a:r>
              <a:rPr lang="zh-CN" altLang="en-US" b="1" dirty="0">
                <a:solidFill>
                  <a:srgbClr val="E61116"/>
                </a:solidFill>
                <a:latin typeface="微软雅黑" panose="020B0503020204020204" pitchFamily="34" charset="-122"/>
                <a:ea typeface="微软雅黑" panose="020B0503020204020204" pitchFamily="34" charset="-122"/>
              </a:rPr>
              <a:t>改革进入新阶段，发展进入机遇期</a:t>
            </a:r>
          </a:p>
        </p:txBody>
      </p:sp>
    </p:spTree>
    <p:extLst>
      <p:ext uri="{BB962C8B-B14F-4D97-AF65-F5344CB8AC3E}">
        <p14:creationId xmlns:p14="http://schemas.microsoft.com/office/powerpoint/2010/main" val="3825929155"/>
      </p:ext>
    </p:extLst>
  </p:cSld>
  <p:clrMapOvr>
    <a:masterClrMapping/>
  </p:clrMapOvr>
  <mc:AlternateContent xmlns:mc="http://schemas.openxmlformats.org/markup-compatibility/2006" xmlns:p14="http://schemas.microsoft.com/office/powerpoint/2010/main">
    <mc:Choice Requires="p14">
      <p:transition spd="slow" p14:dur="800" advClick="0" advTm="0">
        <p14:flythrough dir="ou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anim calcmode="lin" valueType="num">
                                      <p:cBhvr>
                                        <p:cTn id="13" dur="500" fill="hold"/>
                                        <p:tgtEl>
                                          <p:spTgt spid="10"/>
                                        </p:tgtEl>
                                        <p:attrNameLst>
                                          <p:attrName>ppt_x</p:attrName>
                                        </p:attrNameLst>
                                      </p:cBhvr>
                                      <p:tavLst>
                                        <p:tav tm="0">
                                          <p:val>
                                            <p:strVal val="#ppt_x"/>
                                          </p:val>
                                        </p:tav>
                                        <p:tav tm="100000">
                                          <p:val>
                                            <p:strVal val="#ppt_x"/>
                                          </p:val>
                                        </p:tav>
                                      </p:tavLst>
                                    </p:anim>
                                    <p:anim calcmode="lin" valueType="num">
                                      <p:cBhvr>
                                        <p:cTn id="14" dur="5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21"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inVertical)">
                                      <p:cBhvr>
                                        <p:cTn id="18" dur="250"/>
                                        <p:tgtEl>
                                          <p:spTgt spid="11"/>
                                        </p:tgtEl>
                                      </p:cBhvr>
                                    </p:animEffect>
                                  </p:childTnLst>
                                </p:cTn>
                              </p:par>
                            </p:childTnLst>
                          </p:cTn>
                        </p:par>
                        <p:par>
                          <p:cTn id="19" fill="hold">
                            <p:stCondLst>
                              <p:cond delay="125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Effect transition="in" filter="fade">
                                      <p:cBhvr>
                                        <p:cTn id="22" dur="250"/>
                                        <p:tgtEl>
                                          <p:spTgt spid="12"/>
                                        </p:tgtEl>
                                      </p:cBhvr>
                                    </p:animEffect>
                                  </p:childTnLst>
                                </p:cTn>
                              </p:par>
                            </p:childTnLst>
                          </p:cTn>
                        </p:par>
                        <p:par>
                          <p:cTn id="23" fill="hold">
                            <p:stCondLst>
                              <p:cond delay="2975"/>
                            </p:stCondLst>
                            <p:childTnLst>
                              <p:par>
                                <p:cTn id="24" presetID="47"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strVal val="#ppt_x"/>
                                          </p:val>
                                        </p:tav>
                                        <p:tav tm="100000">
                                          <p:val>
                                            <p:strVal val="#ppt_x"/>
                                          </p:val>
                                        </p:tav>
                                      </p:tavLst>
                                    </p:anim>
                                    <p:anim calcmode="lin" valueType="num">
                                      <p:cBhvr>
                                        <p:cTn id="28" dur="500" fill="hold"/>
                                        <p:tgtEl>
                                          <p:spTgt spid="14"/>
                                        </p:tgtEl>
                                        <p:attrNameLst>
                                          <p:attrName>ppt_y</p:attrName>
                                        </p:attrNameLst>
                                      </p:cBhvr>
                                      <p:tavLst>
                                        <p:tav tm="0">
                                          <p:val>
                                            <p:strVal val="#ppt_y-.1"/>
                                          </p:val>
                                        </p:tav>
                                        <p:tav tm="100000">
                                          <p:val>
                                            <p:strVal val="#ppt_y"/>
                                          </p:val>
                                        </p:tav>
                                      </p:tavLst>
                                    </p:anim>
                                  </p:childTnLst>
                                </p:cTn>
                              </p:par>
                            </p:childTnLst>
                          </p:cTn>
                        </p:par>
                        <p:par>
                          <p:cTn id="29" fill="hold">
                            <p:stCondLst>
                              <p:cond delay="3475"/>
                            </p:stCondLst>
                            <p:childTnLst>
                              <p:par>
                                <p:cTn id="30" presetID="16" presetClass="entr" presetSubtype="21"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inVertical)">
                                      <p:cBhvr>
                                        <p:cTn id="32" dur="250"/>
                                        <p:tgtEl>
                                          <p:spTgt spid="15"/>
                                        </p:tgtEl>
                                      </p:cBhvr>
                                    </p:animEffect>
                                  </p:childTnLst>
                                </p:cTn>
                              </p:par>
                            </p:childTnLst>
                          </p:cTn>
                        </p:par>
                        <p:par>
                          <p:cTn id="33" fill="hold">
                            <p:stCondLst>
                              <p:cond delay="3725"/>
                            </p:stCondLst>
                            <p:childTnLst>
                              <p:par>
                                <p:cTn id="34" presetID="10" presetClass="entr" presetSubtype="0" fill="hold" grpId="0" nodeType="afterEffect">
                                  <p:stCondLst>
                                    <p:cond delay="0"/>
                                  </p:stCondLst>
                                  <p:iterate type="lt">
                                    <p:tmPct val="10000"/>
                                  </p:iterate>
                                  <p:childTnLst>
                                    <p:set>
                                      <p:cBhvr>
                                        <p:cTn id="35" dur="1" fill="hold">
                                          <p:stCondLst>
                                            <p:cond delay="0"/>
                                          </p:stCondLst>
                                        </p:cTn>
                                        <p:tgtEl>
                                          <p:spTgt spid="16"/>
                                        </p:tgtEl>
                                        <p:attrNameLst>
                                          <p:attrName>style.visibility</p:attrName>
                                        </p:attrNameLst>
                                      </p:cBhvr>
                                      <p:to>
                                        <p:strVal val="visible"/>
                                      </p:to>
                                    </p:set>
                                    <p:animEffect transition="in" filter="fade">
                                      <p:cBhvr>
                                        <p:cTn id="36"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4" grpId="0" animBg="1"/>
      <p:bldP spid="16"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572000" y="1707654"/>
            <a:ext cx="4155128" cy="1957459"/>
          </a:xfrm>
          <a:prstGeom prst="rect">
            <a:avLst/>
          </a:prstGeom>
        </p:spPr>
        <p:txBody>
          <a:bodyPr wrap="square">
            <a:spAutoFit/>
          </a:bodyPr>
          <a:lstStyle/>
          <a:p>
            <a:pPr algn="ctr"/>
            <a:r>
              <a:rPr lang="zh-CN" altLang="en-US" b="1" dirty="0">
                <a:solidFill>
                  <a:srgbClr val="E61116"/>
                </a:solidFill>
                <a:latin typeface="微软雅黑" panose="020B0503020204020204" pitchFamily="34" charset="-122"/>
                <a:ea typeface="微软雅黑" panose="020B0503020204020204" pitchFamily="34" charset="-122"/>
              </a:rPr>
              <a:t>决胜全面建成小康社会</a:t>
            </a:r>
            <a:endParaRPr lang="en-US" altLang="zh-CN" b="1" dirty="0">
              <a:solidFill>
                <a:srgbClr val="E61116"/>
              </a:solidFill>
              <a:latin typeface="微软雅黑" panose="020B0503020204020204" pitchFamily="34" charset="-122"/>
              <a:ea typeface="微软雅黑" panose="020B0503020204020204" pitchFamily="34" charset="-122"/>
            </a:endParaRPr>
          </a:p>
          <a:p>
            <a:pPr algn="ctr"/>
            <a:endParaRPr lang="en-US" altLang="zh-CN" b="1" dirty="0">
              <a:solidFill>
                <a:srgbClr val="E61116"/>
              </a:solidFill>
              <a:latin typeface="微软雅黑" panose="020B0503020204020204" pitchFamily="34" charset="-122"/>
              <a:ea typeface="微软雅黑" panose="020B0503020204020204" pitchFamily="34" charset="-122"/>
            </a:endParaRPr>
          </a:p>
          <a:p>
            <a:pPr marL="214313" indent="-214313">
              <a:lnSpc>
                <a:spcPct val="130000"/>
              </a:lnSpc>
              <a:spcBef>
                <a:spcPts val="900"/>
              </a:spcBef>
              <a:buClr>
                <a:srgbClr val="C00000"/>
              </a:buClr>
              <a:buFont typeface="Wingdings" panose="05000000000000000000" pitchFamily="2" charset="2"/>
              <a:buChar char="p"/>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必须加快形成适应经济发展新常态的经济发展方式，这样才能建成高质量的小康社会，</a:t>
            </a:r>
            <a:endParaRPr lang="en-US" altLang="zh-CN" sz="135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214313" indent="-214313">
              <a:lnSpc>
                <a:spcPct val="130000"/>
              </a:lnSpc>
              <a:spcBef>
                <a:spcPts val="900"/>
              </a:spcBef>
              <a:buClr>
                <a:srgbClr val="C00000"/>
              </a:buClr>
              <a:buFont typeface="Wingdings" panose="05000000000000000000" pitchFamily="2" charset="2"/>
              <a:buChar char="p"/>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才能为实现第二个百年奋斗目标奠定更为牢靠的基础。</a:t>
            </a:r>
          </a:p>
        </p:txBody>
      </p:sp>
      <p:pic>
        <p:nvPicPr>
          <p:cNvPr id="3074" name="Picture 2" descr="https://timgsa.baidu.com/timg?image&amp;quality=80&amp;size=b9999_10000&amp;sec=1504636707810&amp;di=97b05ec031cdbcc398359101a806565c&amp;imgtype=0&amp;src=http%3A%2F%2Fimages1.wenming.cn%2Fweb_ssbg%2Fzj%2Fssjx%2Fppt%2F201305%2FW020130522318467732648.jpg">
            <a:extLst>
              <a:ext uri="{FF2B5EF4-FFF2-40B4-BE49-F238E27FC236}">
                <a16:creationId xmlns:a16="http://schemas.microsoft.com/office/drawing/2014/main" xmlns="" id="{1F5A131D-D1D1-4E84-B0E8-F507F34081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327028"/>
            <a:ext cx="3334654" cy="24894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7525092"/>
      </p:ext>
    </p:extLst>
  </p:cSld>
  <p:clrMapOvr>
    <a:masterClrMapping/>
  </p:clrMapOvr>
  <mc:AlternateContent xmlns:mc="http://schemas.openxmlformats.org/markup-compatibility/2006" xmlns:p14="http://schemas.microsoft.com/office/powerpoint/2010/main">
    <mc:Choice Requires="p14">
      <p:transition spd="slow" p14:dur="800" advClick="0" advTm="0">
        <p14:flythrough dir="ou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timgsa.baidu.com/timg?image&amp;quality=80&amp;size=b9999_10000&amp;sec=1504636813968&amp;di=6026f92a364258eed250d7d4ec0aecac&amp;imgtype=0&amp;src=http%3A%2F%2Ff.hiphotos.baidu.com%2Fimage%2Fpic%2Fitem%2F83025aafa40f4bfbd6fc1007094f78f0f73618b0.jpg">
            <a:extLst>
              <a:ext uri="{FF2B5EF4-FFF2-40B4-BE49-F238E27FC236}">
                <a16:creationId xmlns:a16="http://schemas.microsoft.com/office/drawing/2014/main" xmlns="" id="{5A55AEC9-F31D-4C3F-B557-1A969B7FAA5C}"/>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t="9051" b="6951"/>
          <a:stretch/>
        </p:blipFill>
        <p:spPr bwMode="auto">
          <a:xfrm>
            <a:off x="555074" y="627534"/>
            <a:ext cx="8033853" cy="4299195"/>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4184703" y="2430883"/>
            <a:ext cx="4158462" cy="715581"/>
          </a:xfrm>
          <a:prstGeom prst="rect">
            <a:avLst/>
          </a:prstGeom>
        </p:spPr>
        <p:txBody>
          <a:bodyPr wrap="square">
            <a:spAutoFit/>
          </a:bodyPr>
          <a:lstStyle/>
          <a:p>
            <a:pPr algn="ctr">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今天的世界，国际形势正发生前所未有之大变局；</a:t>
            </a:r>
            <a:endParaRPr lang="en-US" altLang="zh-CN" sz="1350" dirty="0">
              <a:solidFill>
                <a:prstClr val="black"/>
              </a:solidFill>
              <a:latin typeface="微软雅黑" panose="020B0503020204020204" pitchFamily="34" charset="-122"/>
              <a:ea typeface="微软雅黑" panose="020B0503020204020204" pitchFamily="34" charset="-122"/>
            </a:endParaRPr>
          </a:p>
          <a:p>
            <a:pPr algn="ctr">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今天的中国，中国特色社会主义正全面向前推进。</a:t>
            </a:r>
          </a:p>
        </p:txBody>
      </p:sp>
      <p:sp>
        <p:nvSpPr>
          <p:cNvPr id="10" name="矩形 9"/>
          <p:cNvSpPr/>
          <p:nvPr/>
        </p:nvSpPr>
        <p:spPr>
          <a:xfrm>
            <a:off x="3977934" y="1599642"/>
            <a:ext cx="4572000" cy="461665"/>
          </a:xfrm>
          <a:prstGeom prst="rect">
            <a:avLst/>
          </a:prstGeom>
        </p:spPr>
        <p:txBody>
          <a:bodyPr wrap="square">
            <a:spAutoFit/>
          </a:bodyPr>
          <a:lstStyle/>
          <a:p>
            <a:pPr algn="ctr"/>
            <a:r>
              <a:rPr lang="zh-CN" altLang="en-US" sz="2400" b="1" dirty="0">
                <a:solidFill>
                  <a:srgbClr val="E61116"/>
                </a:solidFill>
                <a:latin typeface="微软雅黑" panose="020B0503020204020204" pitchFamily="34" charset="-122"/>
                <a:ea typeface="微软雅黑" panose="020B0503020204020204" pitchFamily="34" charset="-122"/>
              </a:rPr>
              <a:t>历史车轮滚滚向前</a:t>
            </a:r>
          </a:p>
        </p:txBody>
      </p:sp>
    </p:spTree>
    <p:extLst>
      <p:ext uri="{BB962C8B-B14F-4D97-AF65-F5344CB8AC3E}">
        <p14:creationId xmlns:p14="http://schemas.microsoft.com/office/powerpoint/2010/main" val="186100878"/>
      </p:ext>
    </p:extLst>
  </p:cSld>
  <p:clrMapOvr>
    <a:masterClrMapping/>
  </p:clrMapOvr>
  <mc:AlternateContent xmlns:mc="http://schemas.openxmlformats.org/markup-compatibility/2006" xmlns:p14="http://schemas.microsoft.com/office/powerpoint/2010/main">
    <mc:Choice Requires="p14">
      <p:transition spd="slow" p14:dur="800" advClick="0" advTm="0">
        <p14:flythrough dir="ou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25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465765" y="3203858"/>
            <a:ext cx="4572000" cy="978729"/>
          </a:xfrm>
          <a:prstGeom prst="rect">
            <a:avLst/>
          </a:prstGeom>
        </p:spPr>
        <p:txBody>
          <a:bodyPr wrap="square">
            <a:spAutoFit/>
          </a:bodyPr>
          <a:lstStyle/>
          <a:p>
            <a:pPr algn="ctr">
              <a:lnSpc>
                <a:spcPct val="120000"/>
              </a:lnSpc>
            </a:pPr>
            <a:r>
              <a:rPr lang="zh-CN" altLang="en-US" sz="2400" b="1" dirty="0">
                <a:solidFill>
                  <a:srgbClr val="E61116"/>
                </a:solidFill>
                <a:latin typeface="微软雅黑" panose="020B0503020204020204" pitchFamily="34" charset="-122"/>
                <a:ea typeface="微软雅黑" panose="020B0503020204020204" pitchFamily="34" charset="-122"/>
              </a:rPr>
              <a:t>实现中华民族伟大复兴的中国梦：</a:t>
            </a:r>
            <a:endParaRPr lang="en-US" altLang="zh-CN" sz="2400" b="1" dirty="0">
              <a:solidFill>
                <a:srgbClr val="E61116"/>
              </a:solidFill>
              <a:latin typeface="微软雅黑" panose="020B0503020204020204" pitchFamily="34" charset="-122"/>
              <a:ea typeface="微软雅黑" panose="020B0503020204020204" pitchFamily="34" charset="-122"/>
            </a:endParaRPr>
          </a:p>
          <a:p>
            <a:pPr algn="ctr">
              <a:lnSpc>
                <a:spcPct val="120000"/>
              </a:lnSpc>
            </a:pPr>
            <a:r>
              <a:rPr lang="zh-CN" altLang="en-US" sz="2400" b="1" dirty="0">
                <a:solidFill>
                  <a:srgbClr val="E61116"/>
                </a:solidFill>
                <a:latin typeface="微软雅黑" panose="020B0503020204020204" pitchFamily="34" charset="-122"/>
                <a:ea typeface="微软雅黑" panose="020B0503020204020204" pitchFamily="34" charset="-122"/>
              </a:rPr>
              <a:t>我们，信心无比！</a:t>
            </a:r>
          </a:p>
        </p:txBody>
      </p:sp>
      <p:pic>
        <p:nvPicPr>
          <p:cNvPr id="18" name="图片 17">
            <a:extLst>
              <a:ext uri="{FF2B5EF4-FFF2-40B4-BE49-F238E27FC236}">
                <a16:creationId xmlns:a16="http://schemas.microsoft.com/office/drawing/2014/main" xmlns="" id="{E34F9E0B-0E2F-4D8E-8DA7-11F774076A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215177"/>
            <a:ext cx="2519177" cy="2895451"/>
          </a:xfrm>
          <a:prstGeom prst="rect">
            <a:avLst/>
          </a:prstGeom>
        </p:spPr>
      </p:pic>
      <p:pic>
        <p:nvPicPr>
          <p:cNvPr id="19" name="图片 18">
            <a:extLst>
              <a:ext uri="{FF2B5EF4-FFF2-40B4-BE49-F238E27FC236}">
                <a16:creationId xmlns:a16="http://schemas.microsoft.com/office/drawing/2014/main" xmlns="" id="{674A3BF6-2AD0-4C25-8CA9-2D864177518D}"/>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300000"/>
                    </a14:imgEffect>
                  </a14:imgLayer>
                </a14:imgProps>
              </a:ext>
              <a:ext uri="{28A0092B-C50C-407E-A947-70E740481C1C}">
                <a14:useLocalDpi xmlns:a14="http://schemas.microsoft.com/office/drawing/2010/main" val="0"/>
              </a:ext>
            </a:extLst>
          </a:blip>
          <a:srcRect/>
          <a:stretch/>
        </p:blipFill>
        <p:spPr>
          <a:xfrm flipH="1">
            <a:off x="6706294" y="978974"/>
            <a:ext cx="2465171" cy="4217774"/>
          </a:xfrm>
          <a:prstGeom prst="rect">
            <a:avLst/>
          </a:prstGeom>
        </p:spPr>
      </p:pic>
      <p:pic>
        <p:nvPicPr>
          <p:cNvPr id="20" name="图片 19">
            <a:extLst>
              <a:ext uri="{FF2B5EF4-FFF2-40B4-BE49-F238E27FC236}">
                <a16:creationId xmlns:a16="http://schemas.microsoft.com/office/drawing/2014/main" xmlns="" id="{EE1CB3B6-D414-48FE-AC1A-A9BB314358D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8" y="4513716"/>
            <a:ext cx="9142810" cy="630975"/>
          </a:xfrm>
          <a:prstGeom prst="rect">
            <a:avLst/>
          </a:prstGeom>
        </p:spPr>
      </p:pic>
      <p:pic>
        <p:nvPicPr>
          <p:cNvPr id="21" name="图片 20">
            <a:extLst>
              <a:ext uri="{FF2B5EF4-FFF2-40B4-BE49-F238E27FC236}">
                <a16:creationId xmlns:a16="http://schemas.microsoft.com/office/drawing/2014/main" xmlns="" id="{6EC8217C-1019-4799-B6F4-207154C2644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27719" y="357504"/>
            <a:ext cx="3048092" cy="3121247"/>
          </a:xfrm>
          <a:prstGeom prst="rect">
            <a:avLst/>
          </a:prstGeom>
        </p:spPr>
      </p:pic>
    </p:spTree>
    <p:extLst>
      <p:ext uri="{BB962C8B-B14F-4D97-AF65-F5344CB8AC3E}">
        <p14:creationId xmlns:p14="http://schemas.microsoft.com/office/powerpoint/2010/main" val="3308554313"/>
      </p:ext>
    </p:extLst>
  </p:cSld>
  <p:clrMapOvr>
    <a:masterClrMapping/>
  </p:clrMapOvr>
  <mc:AlternateContent xmlns:mc="http://schemas.openxmlformats.org/markup-compatibility/2006" xmlns:p14="http://schemas.microsoft.com/office/powerpoint/2010/main">
    <mc:Choice Requires="p14">
      <p:transition spd="slow" p14:dur="800" advClick="0" advTm="0">
        <p14:flythrough dir="ou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16" presetClass="entr" presetSubtype="2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2500"/>
                            </p:stCondLst>
                            <p:childTnLst>
                              <p:par>
                                <p:cTn id="13" presetID="42"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anim calcmode="lin" valueType="num">
                                      <p:cBhvr>
                                        <p:cTn id="16" dur="1000" fill="hold"/>
                                        <p:tgtEl>
                                          <p:spTgt spid="18"/>
                                        </p:tgtEl>
                                        <p:attrNameLst>
                                          <p:attrName>ppt_x</p:attrName>
                                        </p:attrNameLst>
                                      </p:cBhvr>
                                      <p:tavLst>
                                        <p:tav tm="0">
                                          <p:val>
                                            <p:strVal val="#ppt_x"/>
                                          </p:val>
                                        </p:tav>
                                        <p:tav tm="100000">
                                          <p:val>
                                            <p:strVal val="#ppt_x"/>
                                          </p:val>
                                        </p:tav>
                                      </p:tavLst>
                                    </p:anim>
                                    <p:anim calcmode="lin" valueType="num">
                                      <p:cBhvr>
                                        <p:cTn id="17" dur="1000" fill="hold"/>
                                        <p:tgtEl>
                                          <p:spTgt spid="18"/>
                                        </p:tgtEl>
                                        <p:attrNameLst>
                                          <p:attrName>ppt_y</p:attrName>
                                        </p:attrNameLst>
                                      </p:cBhvr>
                                      <p:tavLst>
                                        <p:tav tm="0">
                                          <p:val>
                                            <p:strVal val="#ppt_y+.1"/>
                                          </p:val>
                                        </p:tav>
                                        <p:tav tm="100000">
                                          <p:val>
                                            <p:strVal val="#ppt_y"/>
                                          </p:val>
                                        </p:tav>
                                      </p:tavLst>
                                    </p:anim>
                                  </p:childTnLst>
                                </p:cTn>
                              </p:par>
                            </p:childTnLst>
                          </p:cTn>
                        </p:par>
                        <p:par>
                          <p:cTn id="18" fill="hold">
                            <p:stCondLst>
                              <p:cond delay="3500"/>
                            </p:stCondLst>
                            <p:childTnLst>
                              <p:par>
                                <p:cTn id="19" presetID="10" presetClass="entr" presetSubtype="0"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par>
                          <p:cTn id="22" fill="hold">
                            <p:stCondLst>
                              <p:cond delay="4000"/>
                            </p:stCondLst>
                            <p:childTnLst>
                              <p:par>
                                <p:cTn id="23" presetID="47"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750"/>
                                        <p:tgtEl>
                                          <p:spTgt spid="10"/>
                                        </p:tgtEl>
                                      </p:cBhvr>
                                    </p:animEffect>
                                    <p:anim calcmode="lin" valueType="num">
                                      <p:cBhvr>
                                        <p:cTn id="26" dur="750" fill="hold"/>
                                        <p:tgtEl>
                                          <p:spTgt spid="10"/>
                                        </p:tgtEl>
                                        <p:attrNameLst>
                                          <p:attrName>ppt_x</p:attrName>
                                        </p:attrNameLst>
                                      </p:cBhvr>
                                      <p:tavLst>
                                        <p:tav tm="0">
                                          <p:val>
                                            <p:strVal val="#ppt_x"/>
                                          </p:val>
                                        </p:tav>
                                        <p:tav tm="100000">
                                          <p:val>
                                            <p:strVal val="#ppt_x"/>
                                          </p:val>
                                        </p:tav>
                                      </p:tavLst>
                                    </p:anim>
                                    <p:anim calcmode="lin" valueType="num">
                                      <p:cBhvr>
                                        <p:cTn id="27"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形 10">
            <a:extLst>
              <a:ext uri="{FF2B5EF4-FFF2-40B4-BE49-F238E27FC236}">
                <a16:creationId xmlns:a16="http://schemas.microsoft.com/office/drawing/2014/main" xmlns="" id="{BF322102-7063-46A9-9A0A-3AA9CD86ADB5}"/>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250660" y="1678800"/>
            <a:ext cx="5703418" cy="1292703"/>
          </a:xfrm>
          <a:prstGeom prst="rect">
            <a:avLst/>
          </a:prstGeom>
        </p:spPr>
      </p:pic>
      <p:sp>
        <p:nvSpPr>
          <p:cNvPr id="12" name="椭圆 11">
            <a:extLst>
              <a:ext uri="{FF2B5EF4-FFF2-40B4-BE49-F238E27FC236}">
                <a16:creationId xmlns:a16="http://schemas.microsoft.com/office/drawing/2014/main" xmlns="" id="{965A4B20-2272-43FA-BA1D-96A6B902D128}"/>
              </a:ext>
            </a:extLst>
          </p:cNvPr>
          <p:cNvSpPr/>
          <p:nvPr/>
        </p:nvSpPr>
        <p:spPr>
          <a:xfrm>
            <a:off x="5465534" y="3729516"/>
            <a:ext cx="727041" cy="727041"/>
          </a:xfrm>
          <a:prstGeom prst="ellipse">
            <a:avLst/>
          </a:prstGeom>
          <a:solidFill>
            <a:srgbClr val="E62129"/>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3" name="椭圆 12">
            <a:extLst>
              <a:ext uri="{FF2B5EF4-FFF2-40B4-BE49-F238E27FC236}">
                <a16:creationId xmlns:a16="http://schemas.microsoft.com/office/drawing/2014/main" xmlns="" id="{F1DA21B0-F8B8-4142-BD63-7579D4D38B03}"/>
              </a:ext>
            </a:extLst>
          </p:cNvPr>
          <p:cNvSpPr/>
          <p:nvPr/>
        </p:nvSpPr>
        <p:spPr>
          <a:xfrm>
            <a:off x="7926770" y="1055585"/>
            <a:ext cx="274777" cy="274777"/>
          </a:xfrm>
          <a:prstGeom prst="ellipse">
            <a:avLst/>
          </a:prstGeom>
          <a:solidFill>
            <a:srgbClr val="E62129"/>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nvGrpSpPr>
          <p:cNvPr id="14" name="组合 13">
            <a:extLst>
              <a:ext uri="{FF2B5EF4-FFF2-40B4-BE49-F238E27FC236}">
                <a16:creationId xmlns:a16="http://schemas.microsoft.com/office/drawing/2014/main" xmlns="" id="{E5DC539F-FA6E-4759-B964-557738C1E8A3}"/>
              </a:ext>
            </a:extLst>
          </p:cNvPr>
          <p:cNvGrpSpPr/>
          <p:nvPr/>
        </p:nvGrpSpPr>
        <p:grpSpPr>
          <a:xfrm>
            <a:off x="6127050" y="670875"/>
            <a:ext cx="623903" cy="623903"/>
            <a:chOff x="304800" y="673100"/>
            <a:chExt cx="4000500" cy="4000500"/>
          </a:xfrm>
          <a:effectLst>
            <a:outerShdw blurRad="317500" dist="190500" dir="8100000" algn="tr" rotWithShape="0">
              <a:prstClr val="black">
                <a:alpha val="50000"/>
              </a:prstClr>
            </a:outerShdw>
          </a:effectLst>
        </p:grpSpPr>
        <p:sp>
          <p:nvSpPr>
            <p:cNvPr id="15" name="同心圆 86">
              <a:extLst>
                <a:ext uri="{FF2B5EF4-FFF2-40B4-BE49-F238E27FC236}">
                  <a16:creationId xmlns:a16="http://schemas.microsoft.com/office/drawing/2014/main" xmlns="" id="{BC74A83D-79FF-41E3-84C1-54C9B529483D}"/>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sp>
          <p:nvSpPr>
            <p:cNvPr id="16" name="椭圆 15">
              <a:extLst>
                <a:ext uri="{FF2B5EF4-FFF2-40B4-BE49-F238E27FC236}">
                  <a16:creationId xmlns:a16="http://schemas.microsoft.com/office/drawing/2014/main" xmlns="" id="{1E07A8E9-3868-42FF-8D49-59AE663D0EA0}"/>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grpSp>
        <p:nvGrpSpPr>
          <p:cNvPr id="17" name="组合 16">
            <a:extLst>
              <a:ext uri="{FF2B5EF4-FFF2-40B4-BE49-F238E27FC236}">
                <a16:creationId xmlns:a16="http://schemas.microsoft.com/office/drawing/2014/main" xmlns="" id="{ED3FDB7E-E254-4C17-BB19-2E2D13AFAB78}"/>
              </a:ext>
            </a:extLst>
          </p:cNvPr>
          <p:cNvGrpSpPr/>
          <p:nvPr/>
        </p:nvGrpSpPr>
        <p:grpSpPr>
          <a:xfrm>
            <a:off x="8490674" y="3983147"/>
            <a:ext cx="219777" cy="219777"/>
            <a:chOff x="304800" y="673100"/>
            <a:chExt cx="4000500" cy="4000500"/>
          </a:xfrm>
          <a:effectLst>
            <a:outerShdw blurRad="381000" dist="152400" dir="8100000" algn="tr" rotWithShape="0">
              <a:prstClr val="black">
                <a:alpha val="70000"/>
              </a:prstClr>
            </a:outerShdw>
          </a:effectLst>
        </p:grpSpPr>
        <p:sp>
          <p:nvSpPr>
            <p:cNvPr id="18" name="同心圆 89">
              <a:extLst>
                <a:ext uri="{FF2B5EF4-FFF2-40B4-BE49-F238E27FC236}">
                  <a16:creationId xmlns:a16="http://schemas.microsoft.com/office/drawing/2014/main" xmlns="" id="{3CB32D5C-637A-4C0A-8CB9-B60DAA6059A9}"/>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sp>
          <p:nvSpPr>
            <p:cNvPr id="21" name="椭圆 20">
              <a:extLst>
                <a:ext uri="{FF2B5EF4-FFF2-40B4-BE49-F238E27FC236}">
                  <a16:creationId xmlns:a16="http://schemas.microsoft.com/office/drawing/2014/main" xmlns="" id="{DA5151AB-7900-4B0E-BD82-2328D38A0440}"/>
                </a:ext>
              </a:extLst>
            </p:cNvPr>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grpSp>
        <p:nvGrpSpPr>
          <p:cNvPr id="26" name="组合 25">
            <a:extLst>
              <a:ext uri="{FF2B5EF4-FFF2-40B4-BE49-F238E27FC236}">
                <a16:creationId xmlns:a16="http://schemas.microsoft.com/office/drawing/2014/main" xmlns="" id="{41451A5C-A41D-4FD3-9E48-71F11B1F451E}"/>
              </a:ext>
            </a:extLst>
          </p:cNvPr>
          <p:cNvGrpSpPr/>
          <p:nvPr/>
        </p:nvGrpSpPr>
        <p:grpSpPr>
          <a:xfrm>
            <a:off x="2146324" y="4176044"/>
            <a:ext cx="287919" cy="287919"/>
            <a:chOff x="304800" y="673100"/>
            <a:chExt cx="4000500" cy="4000500"/>
          </a:xfrm>
          <a:effectLst>
            <a:outerShdw blurRad="381000" dist="152400" dir="8100000" algn="tr" rotWithShape="0">
              <a:prstClr val="black">
                <a:alpha val="70000"/>
              </a:prstClr>
            </a:outerShdw>
          </a:effectLst>
        </p:grpSpPr>
        <p:sp>
          <p:nvSpPr>
            <p:cNvPr id="27" name="同心圆 92">
              <a:extLst>
                <a:ext uri="{FF2B5EF4-FFF2-40B4-BE49-F238E27FC236}">
                  <a16:creationId xmlns:a16="http://schemas.microsoft.com/office/drawing/2014/main" xmlns="" id="{AAC7BC30-5C3F-4195-B7E8-C033856B8E33}"/>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sp>
          <p:nvSpPr>
            <p:cNvPr id="28" name="椭圆 27">
              <a:extLst>
                <a:ext uri="{FF2B5EF4-FFF2-40B4-BE49-F238E27FC236}">
                  <a16:creationId xmlns:a16="http://schemas.microsoft.com/office/drawing/2014/main" xmlns="" id="{A55CB79E-093A-4C1B-865D-B609D8DAC92D}"/>
                </a:ext>
              </a:extLst>
            </p:cNvPr>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sp>
        <p:nvSpPr>
          <p:cNvPr id="29" name="椭圆 28">
            <a:extLst>
              <a:ext uri="{FF2B5EF4-FFF2-40B4-BE49-F238E27FC236}">
                <a16:creationId xmlns:a16="http://schemas.microsoft.com/office/drawing/2014/main" xmlns="" id="{99A2B3F2-0A6B-424A-B7DE-58257C0A2668}"/>
              </a:ext>
            </a:extLst>
          </p:cNvPr>
          <p:cNvSpPr/>
          <p:nvPr/>
        </p:nvSpPr>
        <p:spPr>
          <a:xfrm>
            <a:off x="8620438" y="978755"/>
            <a:ext cx="274777" cy="274777"/>
          </a:xfrm>
          <a:prstGeom prst="ellipse">
            <a:avLst/>
          </a:prstGeom>
          <a:solidFill>
            <a:srgbClr val="E62129"/>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nvGrpSpPr>
          <p:cNvPr id="30" name="组合 29">
            <a:extLst>
              <a:ext uri="{FF2B5EF4-FFF2-40B4-BE49-F238E27FC236}">
                <a16:creationId xmlns:a16="http://schemas.microsoft.com/office/drawing/2014/main" xmlns="" id="{F551361B-A5D3-4D98-BCE8-DBD51892BF3C}"/>
              </a:ext>
            </a:extLst>
          </p:cNvPr>
          <p:cNvGrpSpPr/>
          <p:nvPr/>
        </p:nvGrpSpPr>
        <p:grpSpPr>
          <a:xfrm>
            <a:off x="6451949" y="3845066"/>
            <a:ext cx="638246" cy="638246"/>
            <a:chOff x="304800" y="673100"/>
            <a:chExt cx="4000500" cy="4000500"/>
          </a:xfrm>
          <a:effectLst>
            <a:outerShdw blurRad="317500" dist="190500" dir="8100000" algn="tr" rotWithShape="0">
              <a:prstClr val="black">
                <a:alpha val="50000"/>
              </a:prstClr>
            </a:outerShdw>
          </a:effectLst>
        </p:grpSpPr>
        <p:sp>
          <p:nvSpPr>
            <p:cNvPr id="31" name="同心圆 97">
              <a:extLst>
                <a:ext uri="{FF2B5EF4-FFF2-40B4-BE49-F238E27FC236}">
                  <a16:creationId xmlns:a16="http://schemas.microsoft.com/office/drawing/2014/main" xmlns="" id="{01B9E76B-11AA-4B44-8E39-23A39BE83DDA}"/>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sp>
          <p:nvSpPr>
            <p:cNvPr id="32" name="椭圆 31">
              <a:extLst>
                <a:ext uri="{FF2B5EF4-FFF2-40B4-BE49-F238E27FC236}">
                  <a16:creationId xmlns:a16="http://schemas.microsoft.com/office/drawing/2014/main" xmlns="" id="{0C5904F6-FEC7-4527-87C2-B783B89F1D39}"/>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sp>
        <p:nvSpPr>
          <p:cNvPr id="33" name="椭圆 32">
            <a:extLst>
              <a:ext uri="{FF2B5EF4-FFF2-40B4-BE49-F238E27FC236}">
                <a16:creationId xmlns:a16="http://schemas.microsoft.com/office/drawing/2014/main" xmlns="" id="{6E5DB51C-B7F7-4BB4-A4D7-AF5E5449B0BD}"/>
              </a:ext>
            </a:extLst>
          </p:cNvPr>
          <p:cNvSpPr/>
          <p:nvPr/>
        </p:nvSpPr>
        <p:spPr>
          <a:xfrm>
            <a:off x="5056931" y="2187990"/>
            <a:ext cx="274777" cy="274777"/>
          </a:xfrm>
          <a:prstGeom prst="ellipse">
            <a:avLst/>
          </a:prstGeom>
          <a:solidFill>
            <a:srgbClr val="E62129"/>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 name="矩形 3"/>
          <p:cNvSpPr>
            <a:spLocks noChangeArrowheads="1"/>
          </p:cNvSpPr>
          <p:nvPr/>
        </p:nvSpPr>
        <p:spPr bwMode="auto">
          <a:xfrm>
            <a:off x="250661" y="2775335"/>
            <a:ext cx="5916039" cy="49904"/>
          </a:xfrm>
          <a:prstGeom prst="rect">
            <a:avLst/>
          </a:prstGeom>
          <a:solidFill>
            <a:srgbClr val="C00000"/>
          </a:solidFill>
          <a:ln w="9525" algn="ctr">
            <a:noFill/>
            <a:round/>
            <a:headEnd/>
            <a:tailEnd/>
          </a:ln>
        </p:spPr>
        <p:txBody>
          <a:bodyPr lIns="65325" tIns="32662" rIns="65325" bIns="32662"/>
          <a:lstStyle/>
          <a:p>
            <a:pPr>
              <a:buFont typeface="Arial" charset="0"/>
              <a:buNone/>
            </a:pPr>
            <a:endParaRPr lang="zh-CN" altLang="en-US">
              <a:solidFill>
                <a:schemeClr val="accent1"/>
              </a:solidFill>
              <a:ea typeface="微软雅黑" panose="020B0503020204020204" pitchFamily="34" charset="-122"/>
            </a:endParaRPr>
          </a:p>
        </p:txBody>
      </p:sp>
      <p:grpSp>
        <p:nvGrpSpPr>
          <p:cNvPr id="2" name="组合 1">
            <a:extLst>
              <a:ext uri="{FF2B5EF4-FFF2-40B4-BE49-F238E27FC236}">
                <a16:creationId xmlns:a16="http://schemas.microsoft.com/office/drawing/2014/main" xmlns="" id="{2A1BDCAC-59E4-4ABB-88C7-2BE819F6394C}"/>
              </a:ext>
            </a:extLst>
          </p:cNvPr>
          <p:cNvGrpSpPr/>
          <p:nvPr/>
        </p:nvGrpSpPr>
        <p:grpSpPr>
          <a:xfrm>
            <a:off x="5407913" y="941368"/>
            <a:ext cx="3189398" cy="3189310"/>
            <a:chOff x="5407913" y="941368"/>
            <a:chExt cx="3189398" cy="3189310"/>
          </a:xfrm>
        </p:grpSpPr>
        <p:sp>
          <p:nvSpPr>
            <p:cNvPr id="15363" name="椭圆 5"/>
            <p:cNvSpPr>
              <a:spLocks noChangeArrowheads="1"/>
            </p:cNvSpPr>
            <p:nvPr/>
          </p:nvSpPr>
          <p:spPr bwMode="auto">
            <a:xfrm rot="1404045">
              <a:off x="5407913" y="941368"/>
              <a:ext cx="3189398" cy="3189310"/>
            </a:xfrm>
            <a:prstGeom prst="ellipse">
              <a:avLst/>
            </a:prstGeom>
            <a:solidFill>
              <a:srgbClr val="C00000"/>
            </a:solidFill>
            <a:ln w="76200">
              <a:solidFill>
                <a:schemeClr val="bg1"/>
              </a:solidFill>
              <a:round/>
              <a:headEnd/>
              <a:tailEnd/>
            </a:ln>
            <a:effectLst>
              <a:outerShdw blurRad="50800" dist="38100" dir="5400000" algn="t" rotWithShape="0">
                <a:prstClr val="black">
                  <a:alpha val="40000"/>
                </a:prstClr>
              </a:outerShdw>
            </a:effectLst>
          </p:spPr>
          <p:txBody>
            <a:bodyPr lIns="65325" tIns="32662" rIns="65325" bIns="32662" anchor="ctr"/>
            <a:lstStyle>
              <a:lvl1pPr>
                <a:lnSpc>
                  <a:spcPct val="90000"/>
                </a:lnSpc>
                <a:spcBef>
                  <a:spcPts val="1050"/>
                </a:spcBef>
                <a:buFont typeface="Arial" charset="0"/>
                <a:buChar char="•"/>
                <a:defRPr sz="2900">
                  <a:solidFill>
                    <a:schemeClr val="tx1"/>
                  </a:solidFill>
                  <a:latin typeface="Calibri" pitchFamily="34" charset="0"/>
                  <a:ea typeface="宋体" charset="-122"/>
                </a:defRPr>
              </a:lvl1pPr>
              <a:lvl2pPr marL="742950" indent="-285750">
                <a:lnSpc>
                  <a:spcPct val="90000"/>
                </a:lnSpc>
                <a:spcBef>
                  <a:spcPts val="525"/>
                </a:spcBef>
                <a:buFont typeface="Arial" charset="0"/>
                <a:buChar char="•"/>
                <a:defRPr sz="2500">
                  <a:solidFill>
                    <a:schemeClr val="tx1"/>
                  </a:solidFill>
                  <a:latin typeface="Calibri" pitchFamily="34" charset="0"/>
                  <a:ea typeface="宋体" charset="-122"/>
                </a:defRPr>
              </a:lvl2pPr>
              <a:lvl3pPr marL="1143000" indent="-228600">
                <a:lnSpc>
                  <a:spcPct val="90000"/>
                </a:lnSpc>
                <a:spcBef>
                  <a:spcPts val="525"/>
                </a:spcBef>
                <a:buFont typeface="Arial" charset="0"/>
                <a:buChar char="•"/>
                <a:defRPr sz="2000">
                  <a:solidFill>
                    <a:schemeClr val="tx1"/>
                  </a:solidFill>
                  <a:latin typeface="Calibri" pitchFamily="34" charset="0"/>
                  <a:ea typeface="宋体" charset="-122"/>
                </a:defRPr>
              </a:lvl3pPr>
              <a:lvl4pPr marL="1600200" indent="-228600">
                <a:lnSpc>
                  <a:spcPct val="90000"/>
                </a:lnSpc>
                <a:spcBef>
                  <a:spcPts val="525"/>
                </a:spcBef>
                <a:buFont typeface="Arial" charset="0"/>
                <a:buChar char="•"/>
                <a:defRPr>
                  <a:solidFill>
                    <a:schemeClr val="tx1"/>
                  </a:solidFill>
                  <a:latin typeface="Calibri" pitchFamily="34" charset="0"/>
                  <a:ea typeface="宋体" charset="-122"/>
                </a:defRPr>
              </a:lvl4pPr>
              <a:lvl5pPr marL="2057400" indent="-228600">
                <a:lnSpc>
                  <a:spcPct val="90000"/>
                </a:lnSpc>
                <a:spcBef>
                  <a:spcPts val="525"/>
                </a:spcBef>
                <a:buFont typeface="Arial" charset="0"/>
                <a:buChar char="•"/>
                <a:defRPr>
                  <a:solidFill>
                    <a:schemeClr val="tx1"/>
                  </a:solidFill>
                  <a:latin typeface="Calibri" pitchFamily="34" charset="0"/>
                  <a:ea typeface="宋体" charset="-122"/>
                </a:defRPr>
              </a:lvl5pPr>
              <a:lvl6pPr marL="25146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6pPr>
              <a:lvl7pPr marL="29718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7pPr>
              <a:lvl8pPr marL="34290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8pPr>
              <a:lvl9pPr marL="38862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9pPr>
            </a:lstStyle>
            <a:p>
              <a:pPr algn="ctr" eaLnBrk="1" hangingPunct="1">
                <a:lnSpc>
                  <a:spcPct val="100000"/>
                </a:lnSpc>
                <a:spcBef>
                  <a:spcPct val="0"/>
                </a:spcBef>
                <a:buFont typeface="Arial" charset="0"/>
                <a:buNone/>
              </a:pPr>
              <a:endParaRPr lang="zh-CN" altLang="zh-CN" sz="1300">
                <a:solidFill>
                  <a:schemeClr val="accent1"/>
                </a:solidFill>
                <a:ea typeface="微软雅黑" panose="020B0503020204020204" pitchFamily="34" charset="-122"/>
              </a:endParaRPr>
            </a:p>
          </p:txBody>
        </p:sp>
        <p:sp>
          <p:nvSpPr>
            <p:cNvPr id="19" name="椭圆 18"/>
            <p:cNvSpPr/>
            <p:nvPr/>
          </p:nvSpPr>
          <p:spPr>
            <a:xfrm>
              <a:off x="6032449" y="1491392"/>
              <a:ext cx="1940012" cy="1939706"/>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24497" rIns="0" bIns="24497" anchor="ctr"/>
            <a:lstStyle/>
            <a:p>
              <a:pPr algn="ctr">
                <a:defRPr/>
              </a:pPr>
              <a:endParaRPr lang="zh-CN" altLang="en-US" sz="5700" u="sng" dirty="0">
                <a:ln w="12700">
                  <a:noFill/>
                </a:ln>
                <a:solidFill>
                  <a:schemeClr val="accent1"/>
                </a:solidFill>
                <a:latin typeface="Harlow Solid Italic" panose="04030604020F02020D02" pitchFamily="82" charset="0"/>
                <a:ea typeface="微软雅黑" panose="020B0503020204020204" pitchFamily="34" charset="-122"/>
              </a:endParaRPr>
            </a:p>
          </p:txBody>
        </p:sp>
      </p:grpSp>
      <p:sp>
        <p:nvSpPr>
          <p:cNvPr id="22" name="Text Box 2"/>
          <p:cNvSpPr txBox="1">
            <a:spLocks noChangeArrowheads="1"/>
          </p:cNvSpPr>
          <p:nvPr/>
        </p:nvSpPr>
        <p:spPr bwMode="auto">
          <a:xfrm>
            <a:off x="1142010" y="3660400"/>
            <a:ext cx="3909461" cy="369332"/>
          </a:xfrm>
          <a:prstGeom prst="rect">
            <a:avLst/>
          </a:prstGeom>
          <a:noFill/>
          <a:ln w="9525">
            <a:noFill/>
            <a:miter lim="800000"/>
            <a:headEnd/>
            <a:tailEnd/>
          </a:ln>
        </p:spPr>
        <p:txBody>
          <a:bodyPr wrap="square">
            <a:spAutoFit/>
          </a:bodyPr>
          <a:lstStyle/>
          <a:p>
            <a:pPr algn="ctr"/>
            <a:r>
              <a:rPr lang="zh-CN" altLang="en-US" dirty="0">
                <a:solidFill>
                  <a:schemeClr val="tx1">
                    <a:lumMod val="85000"/>
                    <a:lumOff val="15000"/>
                  </a:schemeClr>
                </a:solidFill>
                <a:latin typeface="微软雅黑" pitchFamily="34" charset="-122"/>
                <a:ea typeface="微软雅黑" panose="020B0503020204020204" pitchFamily="34" charset="-122"/>
              </a:rPr>
              <a:t>学习贯彻总书记</a:t>
            </a:r>
            <a:r>
              <a:rPr lang="en-US" altLang="zh-CN" dirty="0">
                <a:solidFill>
                  <a:schemeClr val="tx1">
                    <a:lumMod val="85000"/>
                    <a:lumOff val="15000"/>
                  </a:schemeClr>
                </a:solidFill>
                <a:latin typeface="微软雅黑" pitchFamily="34" charset="-122"/>
                <a:ea typeface="微软雅黑" panose="020B0503020204020204" pitchFamily="34" charset="-122"/>
              </a:rPr>
              <a:t>7.26</a:t>
            </a:r>
            <a:r>
              <a:rPr lang="zh-CN" altLang="en-US" dirty="0">
                <a:solidFill>
                  <a:schemeClr val="tx1">
                    <a:lumMod val="85000"/>
                    <a:lumOff val="15000"/>
                  </a:schemeClr>
                </a:solidFill>
                <a:latin typeface="微软雅黑" pitchFamily="34" charset="-122"/>
                <a:ea typeface="微软雅黑" panose="020B0503020204020204" pitchFamily="34" charset="-122"/>
              </a:rPr>
              <a:t>重要讲话精神</a:t>
            </a:r>
            <a:endParaRPr lang="nl-NL" altLang="zh-CN" dirty="0">
              <a:solidFill>
                <a:schemeClr val="tx1">
                  <a:lumMod val="85000"/>
                  <a:lumOff val="15000"/>
                </a:schemeClr>
              </a:solidFill>
              <a:latin typeface="微软雅黑" pitchFamily="34" charset="-122"/>
              <a:ea typeface="微软雅黑" panose="020B0503020204020204" pitchFamily="34" charset="-122"/>
            </a:endParaRPr>
          </a:p>
        </p:txBody>
      </p:sp>
      <p:sp>
        <p:nvSpPr>
          <p:cNvPr id="23" name="Text Box 2"/>
          <p:cNvSpPr txBox="1">
            <a:spLocks noChangeArrowheads="1"/>
          </p:cNvSpPr>
          <p:nvPr/>
        </p:nvSpPr>
        <p:spPr bwMode="auto">
          <a:xfrm>
            <a:off x="1019739" y="1078306"/>
            <a:ext cx="4031732" cy="1200329"/>
          </a:xfrm>
          <a:prstGeom prst="rect">
            <a:avLst/>
          </a:prstGeom>
          <a:noFill/>
          <a:ln w="9525">
            <a:noFill/>
            <a:miter lim="800000"/>
            <a:headEnd/>
            <a:tailEnd/>
          </a:ln>
        </p:spPr>
        <p:txBody>
          <a:bodyPr wrap="square">
            <a:spAutoFit/>
          </a:bodyPr>
          <a:lstStyle/>
          <a:p>
            <a:pPr algn="dist">
              <a:lnSpc>
                <a:spcPct val="120000"/>
              </a:lnSpc>
            </a:pPr>
            <a:r>
              <a:rPr lang="zh-CN" altLang="en-US" sz="6000" b="1" dirty="0">
                <a:gradFill>
                  <a:gsLst>
                    <a:gs pos="0">
                      <a:srgbClr val="C00000"/>
                    </a:gs>
                    <a:gs pos="100000">
                      <a:srgbClr val="FF0000"/>
                    </a:gs>
                  </a:gsLst>
                  <a:lin ang="5400000" scaled="1"/>
                </a:gradFill>
                <a:latin typeface="微软雅黑" pitchFamily="34" charset="-122"/>
                <a:ea typeface="微软雅黑" panose="020B0503020204020204" pitchFamily="34" charset="-122"/>
              </a:rPr>
              <a:t>感谢聆听</a:t>
            </a:r>
            <a:endParaRPr lang="nl-NL" altLang="zh-CN" sz="6000" b="1" dirty="0">
              <a:gradFill>
                <a:gsLst>
                  <a:gs pos="0">
                    <a:srgbClr val="C00000"/>
                  </a:gs>
                  <a:gs pos="100000">
                    <a:srgbClr val="FF0000"/>
                  </a:gs>
                </a:gsLst>
                <a:lin ang="5400000" scaled="1"/>
              </a:gradFill>
              <a:latin typeface="微软雅黑" pitchFamily="34" charset="-122"/>
              <a:ea typeface="微软雅黑" panose="020B0503020204020204" pitchFamily="34" charset="-122"/>
            </a:endParaRPr>
          </a:p>
        </p:txBody>
      </p:sp>
      <p:sp>
        <p:nvSpPr>
          <p:cNvPr id="25" name="Text Box 2"/>
          <p:cNvSpPr txBox="1">
            <a:spLocks noChangeArrowheads="1"/>
          </p:cNvSpPr>
          <p:nvPr/>
        </p:nvSpPr>
        <p:spPr bwMode="auto">
          <a:xfrm>
            <a:off x="2389037" y="4129503"/>
            <a:ext cx="1703498" cy="338554"/>
          </a:xfrm>
          <a:prstGeom prst="rect">
            <a:avLst/>
          </a:prstGeom>
          <a:noFill/>
          <a:ln w="9525">
            <a:noFill/>
            <a:miter lim="800000"/>
            <a:headEnd/>
            <a:tailEnd/>
          </a:ln>
        </p:spPr>
        <p:txBody>
          <a:bodyPr wrap="square">
            <a:spAutoFit/>
          </a:bodyPr>
          <a:lstStyle/>
          <a:p>
            <a:pPr algn="ctr"/>
            <a:r>
              <a:rPr lang="zh-CN" altLang="en-US" sz="1600" dirty="0">
                <a:solidFill>
                  <a:schemeClr val="tx1">
                    <a:lumMod val="85000"/>
                    <a:lumOff val="15000"/>
                  </a:schemeClr>
                </a:solidFill>
                <a:latin typeface="微软雅黑" pitchFamily="34" charset="-122"/>
                <a:ea typeface="微软雅黑" panose="020B0503020204020204" pitchFamily="34" charset="-122"/>
              </a:rPr>
              <a:t>汇报人：某某某</a:t>
            </a:r>
            <a:endParaRPr lang="nl-NL" altLang="zh-CN" sz="1600" dirty="0">
              <a:solidFill>
                <a:schemeClr val="tx1">
                  <a:lumMod val="85000"/>
                  <a:lumOff val="15000"/>
                </a:schemeClr>
              </a:solidFill>
              <a:latin typeface="微软雅黑" pitchFamily="34" charset="-122"/>
              <a:ea typeface="微软雅黑" panose="020B0503020204020204" pitchFamily="34" charset="-122"/>
            </a:endParaRPr>
          </a:p>
        </p:txBody>
      </p:sp>
      <p:pic>
        <p:nvPicPr>
          <p:cNvPr id="10" name="Picture 2">
            <a:extLst>
              <a:ext uri="{FF2B5EF4-FFF2-40B4-BE49-F238E27FC236}">
                <a16:creationId xmlns:a16="http://schemas.microsoft.com/office/drawing/2014/main" xmlns="" id="{0FE2C69C-483C-4BAC-8B5C-576715658546}"/>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051988" y="1462307"/>
            <a:ext cx="1753602" cy="1828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96702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53" presetClass="entr" presetSubtype="16" fill="hold" grpId="0" nodeType="withEffect">
                                  <p:stCondLst>
                                    <p:cond delay="4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par>
                                <p:cTn id="36" presetID="53" presetClass="entr" presetSubtype="16" fill="hold" nodeType="withEffect">
                                  <p:stCondLst>
                                    <p:cond delay="40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Effect transition="in" filter="fade">
                                      <p:cBhvr>
                                        <p:cTn id="40" dur="500"/>
                                        <p:tgtEl>
                                          <p:spTgt spid="17"/>
                                        </p:tgtEl>
                                      </p:cBhvr>
                                    </p:animEffect>
                                  </p:childTnLst>
                                </p:cTn>
                              </p:par>
                              <p:par>
                                <p:cTn id="41" presetID="53" presetClass="entr" presetSubtype="16" fill="hold" nodeType="withEffect">
                                  <p:stCondLst>
                                    <p:cond delay="20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par>
                                <p:cTn id="51" presetID="53" presetClass="entr" presetSubtype="16" fill="hold" nodeType="withEffect">
                                  <p:stCondLst>
                                    <p:cond delay="400"/>
                                  </p:stCondLst>
                                  <p:childTnLst>
                                    <p:set>
                                      <p:cBhvr>
                                        <p:cTn id="52" dur="1" fill="hold">
                                          <p:stCondLst>
                                            <p:cond delay="0"/>
                                          </p:stCondLst>
                                        </p:cTn>
                                        <p:tgtEl>
                                          <p:spTgt spid="30"/>
                                        </p:tgtEl>
                                        <p:attrNameLst>
                                          <p:attrName>style.visibility</p:attrName>
                                        </p:attrNameLst>
                                      </p:cBhvr>
                                      <p:to>
                                        <p:strVal val="visible"/>
                                      </p:to>
                                    </p:set>
                                    <p:anim calcmode="lin" valueType="num">
                                      <p:cBhvr>
                                        <p:cTn id="53" dur="500" fill="hold"/>
                                        <p:tgtEl>
                                          <p:spTgt spid="30"/>
                                        </p:tgtEl>
                                        <p:attrNameLst>
                                          <p:attrName>ppt_w</p:attrName>
                                        </p:attrNameLst>
                                      </p:cBhvr>
                                      <p:tavLst>
                                        <p:tav tm="0">
                                          <p:val>
                                            <p:fltVal val="0"/>
                                          </p:val>
                                        </p:tav>
                                        <p:tav tm="100000">
                                          <p:val>
                                            <p:strVal val="#ppt_w"/>
                                          </p:val>
                                        </p:tav>
                                      </p:tavLst>
                                    </p:anim>
                                    <p:anim calcmode="lin" valueType="num">
                                      <p:cBhvr>
                                        <p:cTn id="54" dur="500" fill="hold"/>
                                        <p:tgtEl>
                                          <p:spTgt spid="30"/>
                                        </p:tgtEl>
                                        <p:attrNameLst>
                                          <p:attrName>ppt_h</p:attrName>
                                        </p:attrNameLst>
                                      </p:cBhvr>
                                      <p:tavLst>
                                        <p:tav tm="0">
                                          <p:val>
                                            <p:fltVal val="0"/>
                                          </p:val>
                                        </p:tav>
                                        <p:tav tm="100000">
                                          <p:val>
                                            <p:strVal val="#ppt_h"/>
                                          </p:val>
                                        </p:tav>
                                      </p:tavLst>
                                    </p:anim>
                                    <p:animEffect transition="in" filter="fade">
                                      <p:cBhvr>
                                        <p:cTn id="55" dur="500"/>
                                        <p:tgtEl>
                                          <p:spTgt spid="30"/>
                                        </p:tgtEl>
                                      </p:cBhvr>
                                    </p:animEffect>
                                  </p:childTnLst>
                                </p:cTn>
                              </p:par>
                              <p:par>
                                <p:cTn id="56" presetID="53" presetClass="entr" presetSubtype="16" fill="hold" grpId="0" nodeType="withEffect">
                                  <p:stCondLst>
                                    <p:cond delay="400"/>
                                  </p:stCondLst>
                                  <p:childTnLst>
                                    <p:set>
                                      <p:cBhvr>
                                        <p:cTn id="57" dur="1" fill="hold">
                                          <p:stCondLst>
                                            <p:cond delay="0"/>
                                          </p:stCondLst>
                                        </p:cTn>
                                        <p:tgtEl>
                                          <p:spTgt spid="33"/>
                                        </p:tgtEl>
                                        <p:attrNameLst>
                                          <p:attrName>style.visibility</p:attrName>
                                        </p:attrNameLst>
                                      </p:cBhvr>
                                      <p:to>
                                        <p:strVal val="visible"/>
                                      </p:to>
                                    </p:set>
                                    <p:anim calcmode="lin" valueType="num">
                                      <p:cBhvr>
                                        <p:cTn id="58" dur="500" fill="hold"/>
                                        <p:tgtEl>
                                          <p:spTgt spid="33"/>
                                        </p:tgtEl>
                                        <p:attrNameLst>
                                          <p:attrName>ppt_w</p:attrName>
                                        </p:attrNameLst>
                                      </p:cBhvr>
                                      <p:tavLst>
                                        <p:tav tm="0">
                                          <p:val>
                                            <p:fltVal val="0"/>
                                          </p:val>
                                        </p:tav>
                                        <p:tav tm="100000">
                                          <p:val>
                                            <p:strVal val="#ppt_w"/>
                                          </p:val>
                                        </p:tav>
                                      </p:tavLst>
                                    </p:anim>
                                    <p:anim calcmode="lin" valueType="num">
                                      <p:cBhvr>
                                        <p:cTn id="59" dur="500" fill="hold"/>
                                        <p:tgtEl>
                                          <p:spTgt spid="33"/>
                                        </p:tgtEl>
                                        <p:attrNameLst>
                                          <p:attrName>ppt_h</p:attrName>
                                        </p:attrNameLst>
                                      </p:cBhvr>
                                      <p:tavLst>
                                        <p:tav tm="0">
                                          <p:val>
                                            <p:fltVal val="0"/>
                                          </p:val>
                                        </p:tav>
                                        <p:tav tm="100000">
                                          <p:val>
                                            <p:strVal val="#ppt_h"/>
                                          </p:val>
                                        </p:tav>
                                      </p:tavLst>
                                    </p:anim>
                                    <p:animEffect transition="in" filter="fade">
                                      <p:cBhvr>
                                        <p:cTn id="60" dur="500"/>
                                        <p:tgtEl>
                                          <p:spTgt spid="33"/>
                                        </p:tgtEl>
                                      </p:cBhvr>
                                    </p:animEffect>
                                  </p:childTnLst>
                                </p:cTn>
                              </p:par>
                            </p:childTnLst>
                          </p:cTn>
                        </p:par>
                        <p:par>
                          <p:cTn id="61" fill="hold">
                            <p:stCondLst>
                              <p:cond delay="2400"/>
                            </p:stCondLst>
                            <p:childTnLst>
                              <p:par>
                                <p:cTn id="62" presetID="42" presetClass="entr" presetSubtype="0"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fade">
                                      <p:cBhvr>
                                        <p:cTn id="64" dur="1000"/>
                                        <p:tgtEl>
                                          <p:spTgt spid="11"/>
                                        </p:tgtEl>
                                      </p:cBhvr>
                                    </p:animEffect>
                                    <p:anim calcmode="lin" valueType="num">
                                      <p:cBhvr>
                                        <p:cTn id="65" dur="1000" fill="hold"/>
                                        <p:tgtEl>
                                          <p:spTgt spid="11"/>
                                        </p:tgtEl>
                                        <p:attrNameLst>
                                          <p:attrName>ppt_x</p:attrName>
                                        </p:attrNameLst>
                                      </p:cBhvr>
                                      <p:tavLst>
                                        <p:tav tm="0">
                                          <p:val>
                                            <p:strVal val="#ppt_x"/>
                                          </p:val>
                                        </p:tav>
                                        <p:tav tm="100000">
                                          <p:val>
                                            <p:strVal val="#ppt_x"/>
                                          </p:val>
                                        </p:tav>
                                      </p:tavLst>
                                    </p:anim>
                                    <p:anim calcmode="lin" valueType="num">
                                      <p:cBhvr>
                                        <p:cTn id="66" dur="1000" fill="hold"/>
                                        <p:tgtEl>
                                          <p:spTgt spid="11"/>
                                        </p:tgtEl>
                                        <p:attrNameLst>
                                          <p:attrName>ppt_y</p:attrName>
                                        </p:attrNameLst>
                                      </p:cBhvr>
                                      <p:tavLst>
                                        <p:tav tm="0">
                                          <p:val>
                                            <p:strVal val="#ppt_y+.1"/>
                                          </p:val>
                                        </p:tav>
                                        <p:tav tm="100000">
                                          <p:val>
                                            <p:strVal val="#ppt_y"/>
                                          </p:val>
                                        </p:tav>
                                      </p:tavLst>
                                    </p:anim>
                                  </p:childTnLst>
                                </p:cTn>
                              </p:par>
                              <p:par>
                                <p:cTn id="67" presetID="42" presetClass="path" presetSubtype="0" accel="50000" decel="50000" fill="hold" nodeType="withEffect">
                                  <p:stCondLst>
                                    <p:cond delay="500"/>
                                  </p:stCondLst>
                                  <p:childTnLst>
                                    <p:animMotion origin="layout" path="M 3.88889E-6 -4.93827E-7 L 0.00329 0.14722 " pathEditMode="relative" rAng="0" ptsTypes="AA">
                                      <p:cBhvr>
                                        <p:cTn id="68" dur="1000" fill="hold"/>
                                        <p:tgtEl>
                                          <p:spTgt spid="11"/>
                                        </p:tgtEl>
                                        <p:attrNameLst>
                                          <p:attrName>ppt_x</p:attrName>
                                          <p:attrName>ppt_y</p:attrName>
                                        </p:attrNameLst>
                                      </p:cBhvr>
                                      <p:rCtr x="156" y="7346"/>
                                    </p:animMotion>
                                  </p:childTnLst>
                                </p:cTn>
                              </p:par>
                              <p:par>
                                <p:cTn id="69" presetID="1" presetClass="exit" presetSubtype="0" fill="hold" grpId="1" nodeType="withEffect">
                                  <p:stCondLst>
                                    <p:cond delay="500"/>
                                  </p:stCondLst>
                                  <p:childTnLst>
                                    <p:set>
                                      <p:cBhvr>
                                        <p:cTn id="70" dur="1" fill="hold">
                                          <p:stCondLst>
                                            <p:cond delay="0"/>
                                          </p:stCondLst>
                                        </p:cTn>
                                        <p:tgtEl>
                                          <p:spTgt spid="4"/>
                                        </p:tgtEl>
                                        <p:attrNameLst>
                                          <p:attrName>style.visibility</p:attrName>
                                        </p:attrNameLst>
                                      </p:cBhvr>
                                      <p:to>
                                        <p:strVal val="hidden"/>
                                      </p:to>
                                    </p:set>
                                  </p:childTnLst>
                                </p:cTn>
                              </p:par>
                            </p:childTnLst>
                          </p:cTn>
                        </p:par>
                        <p:par>
                          <p:cTn id="71" fill="hold">
                            <p:stCondLst>
                              <p:cond delay="3900"/>
                            </p:stCondLst>
                            <p:childTnLst>
                              <p:par>
                                <p:cTn id="72" presetID="10" presetClass="entr" presetSubtype="0" fill="hold" grpId="0" nodeType="afterEffect">
                                  <p:stCondLst>
                                    <p:cond delay="0"/>
                                  </p:stCondLst>
                                  <p:iterate type="lt">
                                    <p:tmPct val="15000"/>
                                  </p:iterate>
                                  <p:childTnLst>
                                    <p:set>
                                      <p:cBhvr>
                                        <p:cTn id="73" dur="1" fill="hold">
                                          <p:stCondLst>
                                            <p:cond delay="0"/>
                                          </p:stCondLst>
                                        </p:cTn>
                                        <p:tgtEl>
                                          <p:spTgt spid="23"/>
                                        </p:tgtEl>
                                        <p:attrNameLst>
                                          <p:attrName>style.visibility</p:attrName>
                                        </p:attrNameLst>
                                      </p:cBhvr>
                                      <p:to>
                                        <p:strVal val="visible"/>
                                      </p:to>
                                    </p:set>
                                    <p:animEffect transition="in" filter="fade">
                                      <p:cBhvr>
                                        <p:cTn id="74" dur="500"/>
                                        <p:tgtEl>
                                          <p:spTgt spid="23"/>
                                        </p:tgtEl>
                                      </p:cBhvr>
                                    </p:animEffect>
                                  </p:childTnLst>
                                </p:cTn>
                              </p:par>
                            </p:childTnLst>
                          </p:cTn>
                        </p:par>
                        <p:par>
                          <p:cTn id="75" fill="hold">
                            <p:stCondLst>
                              <p:cond delay="4625"/>
                            </p:stCondLst>
                            <p:childTnLst>
                              <p:par>
                                <p:cTn id="76" presetID="53" presetClass="entr" presetSubtype="16" fill="hold" grpId="0" nodeType="afterEffect">
                                  <p:stCondLst>
                                    <p:cond delay="0"/>
                                  </p:stCondLst>
                                  <p:iterate type="lt">
                                    <p:tmPct val="10000"/>
                                  </p:iterate>
                                  <p:childTnLst>
                                    <p:set>
                                      <p:cBhvr>
                                        <p:cTn id="77" dur="1" fill="hold">
                                          <p:stCondLst>
                                            <p:cond delay="0"/>
                                          </p:stCondLst>
                                        </p:cTn>
                                        <p:tgtEl>
                                          <p:spTgt spid="22"/>
                                        </p:tgtEl>
                                        <p:attrNameLst>
                                          <p:attrName>style.visibility</p:attrName>
                                        </p:attrNameLst>
                                      </p:cBhvr>
                                      <p:to>
                                        <p:strVal val="visible"/>
                                      </p:to>
                                    </p:set>
                                    <p:anim calcmode="lin" valueType="num">
                                      <p:cBhvr>
                                        <p:cTn id="78" dur="500" fill="hold"/>
                                        <p:tgtEl>
                                          <p:spTgt spid="22"/>
                                        </p:tgtEl>
                                        <p:attrNameLst>
                                          <p:attrName>ppt_w</p:attrName>
                                        </p:attrNameLst>
                                      </p:cBhvr>
                                      <p:tavLst>
                                        <p:tav tm="0">
                                          <p:val>
                                            <p:fltVal val="0"/>
                                          </p:val>
                                        </p:tav>
                                        <p:tav tm="100000">
                                          <p:val>
                                            <p:strVal val="#ppt_w"/>
                                          </p:val>
                                        </p:tav>
                                      </p:tavLst>
                                    </p:anim>
                                    <p:anim calcmode="lin" valueType="num">
                                      <p:cBhvr>
                                        <p:cTn id="79" dur="500" fill="hold"/>
                                        <p:tgtEl>
                                          <p:spTgt spid="22"/>
                                        </p:tgtEl>
                                        <p:attrNameLst>
                                          <p:attrName>ppt_h</p:attrName>
                                        </p:attrNameLst>
                                      </p:cBhvr>
                                      <p:tavLst>
                                        <p:tav tm="0">
                                          <p:val>
                                            <p:fltVal val="0"/>
                                          </p:val>
                                        </p:tav>
                                        <p:tav tm="100000">
                                          <p:val>
                                            <p:strVal val="#ppt_h"/>
                                          </p:val>
                                        </p:tav>
                                      </p:tavLst>
                                    </p:anim>
                                    <p:animEffect transition="in" filter="fade">
                                      <p:cBhvr>
                                        <p:cTn id="80" dur="500"/>
                                        <p:tgtEl>
                                          <p:spTgt spid="22"/>
                                        </p:tgtEl>
                                      </p:cBhvr>
                                    </p:animEffect>
                                  </p:childTnLst>
                                </p:cTn>
                              </p:par>
                            </p:childTnLst>
                          </p:cTn>
                        </p:par>
                        <p:par>
                          <p:cTn id="81" fill="hold">
                            <p:stCondLst>
                              <p:cond delay="5925"/>
                            </p:stCondLst>
                            <p:childTnLst>
                              <p:par>
                                <p:cTn id="82" presetID="53" presetClass="entr" presetSubtype="16" fill="hold" grpId="0" nodeType="afterEffect">
                                  <p:stCondLst>
                                    <p:cond delay="0"/>
                                  </p:stCondLst>
                                  <p:iterate type="lt">
                                    <p:tmPct val="10000"/>
                                  </p:iterate>
                                  <p:childTnLst>
                                    <p:set>
                                      <p:cBhvr>
                                        <p:cTn id="83" dur="1" fill="hold">
                                          <p:stCondLst>
                                            <p:cond delay="0"/>
                                          </p:stCondLst>
                                        </p:cTn>
                                        <p:tgtEl>
                                          <p:spTgt spid="25"/>
                                        </p:tgtEl>
                                        <p:attrNameLst>
                                          <p:attrName>style.visibility</p:attrName>
                                        </p:attrNameLst>
                                      </p:cBhvr>
                                      <p:to>
                                        <p:strVal val="visible"/>
                                      </p:to>
                                    </p:set>
                                    <p:anim calcmode="lin" valueType="num">
                                      <p:cBhvr>
                                        <p:cTn id="84" dur="500" fill="hold"/>
                                        <p:tgtEl>
                                          <p:spTgt spid="25"/>
                                        </p:tgtEl>
                                        <p:attrNameLst>
                                          <p:attrName>ppt_w</p:attrName>
                                        </p:attrNameLst>
                                      </p:cBhvr>
                                      <p:tavLst>
                                        <p:tav tm="0">
                                          <p:val>
                                            <p:fltVal val="0"/>
                                          </p:val>
                                        </p:tav>
                                        <p:tav tm="100000">
                                          <p:val>
                                            <p:strVal val="#ppt_w"/>
                                          </p:val>
                                        </p:tav>
                                      </p:tavLst>
                                    </p:anim>
                                    <p:anim calcmode="lin" valueType="num">
                                      <p:cBhvr>
                                        <p:cTn id="85" dur="500" fill="hold"/>
                                        <p:tgtEl>
                                          <p:spTgt spid="25"/>
                                        </p:tgtEl>
                                        <p:attrNameLst>
                                          <p:attrName>ppt_h</p:attrName>
                                        </p:attrNameLst>
                                      </p:cBhvr>
                                      <p:tavLst>
                                        <p:tav tm="0">
                                          <p:val>
                                            <p:fltVal val="0"/>
                                          </p:val>
                                        </p:tav>
                                        <p:tav tm="100000">
                                          <p:val>
                                            <p:strVal val="#ppt_h"/>
                                          </p:val>
                                        </p:tav>
                                      </p:tavLst>
                                    </p:anim>
                                    <p:animEffect transition="in" filter="fade">
                                      <p:cBhvr>
                                        <p:cTn id="8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9" grpId="0" animBg="1"/>
      <p:bldP spid="33" grpId="0" animBg="1"/>
      <p:bldP spid="4" grpId="0" animBg="1"/>
      <p:bldP spid="4" grpId="1" animBg="1"/>
      <p:bldP spid="22" grpId="0"/>
      <p:bldP spid="23"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xmlns="" id="{BCF4CD2C-CB87-4736-8777-52DF6AE198AE}"/>
              </a:ext>
            </a:extLst>
          </p:cNvPr>
          <p:cNvSpPr>
            <a:spLocks noChangeArrowheads="1"/>
          </p:cNvSpPr>
          <p:nvPr/>
        </p:nvSpPr>
        <p:spPr bwMode="auto">
          <a:xfrm>
            <a:off x="3635896" y="2550118"/>
            <a:ext cx="5522303" cy="46583"/>
          </a:xfrm>
          <a:prstGeom prst="rect">
            <a:avLst/>
          </a:prstGeom>
          <a:solidFill>
            <a:srgbClr val="C00000"/>
          </a:solidFill>
          <a:ln w="9525" algn="ctr">
            <a:noFill/>
            <a:round/>
            <a:headEnd/>
            <a:tailEnd/>
          </a:ln>
        </p:spPr>
        <p:txBody>
          <a:bodyPr lIns="65325" tIns="32662" rIns="65325" bIns="32662"/>
          <a:lstStyle/>
          <a:p>
            <a:pPr>
              <a:buFont typeface="Arial" charset="0"/>
              <a:buNone/>
            </a:pPr>
            <a:endParaRPr lang="zh-CN" altLang="en-US">
              <a:solidFill>
                <a:schemeClr val="accent1"/>
              </a:solidFill>
              <a:ea typeface="微软雅黑" panose="020B0503020204020204" pitchFamily="34" charset="-122"/>
            </a:endParaRPr>
          </a:p>
        </p:txBody>
      </p:sp>
      <p:grpSp>
        <p:nvGrpSpPr>
          <p:cNvPr id="17" name="组合 16">
            <a:extLst>
              <a:ext uri="{FF2B5EF4-FFF2-40B4-BE49-F238E27FC236}">
                <a16:creationId xmlns:a16="http://schemas.microsoft.com/office/drawing/2014/main" xmlns="" id="{46FB9291-DD11-4509-A4D8-72D0309A26F0}"/>
              </a:ext>
            </a:extLst>
          </p:cNvPr>
          <p:cNvGrpSpPr/>
          <p:nvPr/>
        </p:nvGrpSpPr>
        <p:grpSpPr>
          <a:xfrm>
            <a:off x="446498" y="1002046"/>
            <a:ext cx="3189398" cy="3189310"/>
            <a:chOff x="5407913" y="941368"/>
            <a:chExt cx="3189398" cy="3189310"/>
          </a:xfrm>
        </p:grpSpPr>
        <p:sp>
          <p:nvSpPr>
            <p:cNvPr id="18" name="椭圆 5">
              <a:extLst>
                <a:ext uri="{FF2B5EF4-FFF2-40B4-BE49-F238E27FC236}">
                  <a16:creationId xmlns:a16="http://schemas.microsoft.com/office/drawing/2014/main" xmlns="" id="{FA09B200-701F-4ABD-9075-8F0CEE82717F}"/>
                </a:ext>
              </a:extLst>
            </p:cNvPr>
            <p:cNvSpPr>
              <a:spLocks noChangeArrowheads="1"/>
            </p:cNvSpPr>
            <p:nvPr/>
          </p:nvSpPr>
          <p:spPr bwMode="auto">
            <a:xfrm rot="1404045">
              <a:off x="5407913" y="941368"/>
              <a:ext cx="3189398" cy="3189310"/>
            </a:xfrm>
            <a:prstGeom prst="ellipse">
              <a:avLst/>
            </a:prstGeom>
            <a:solidFill>
              <a:srgbClr val="C00000"/>
            </a:solidFill>
            <a:ln w="76200">
              <a:solidFill>
                <a:schemeClr val="bg1"/>
              </a:solidFill>
              <a:round/>
              <a:headEnd/>
              <a:tailEnd/>
            </a:ln>
            <a:effectLst>
              <a:outerShdw blurRad="50800" dist="38100" dir="5400000" algn="t" rotWithShape="0">
                <a:prstClr val="black">
                  <a:alpha val="40000"/>
                </a:prstClr>
              </a:outerShdw>
            </a:effectLst>
          </p:spPr>
          <p:txBody>
            <a:bodyPr lIns="65325" tIns="32662" rIns="65325" bIns="32662" anchor="ctr"/>
            <a:lstStyle>
              <a:lvl1pPr>
                <a:lnSpc>
                  <a:spcPct val="90000"/>
                </a:lnSpc>
                <a:spcBef>
                  <a:spcPts val="1050"/>
                </a:spcBef>
                <a:buFont typeface="Arial" charset="0"/>
                <a:buChar char="•"/>
                <a:defRPr sz="2900">
                  <a:solidFill>
                    <a:schemeClr val="tx1"/>
                  </a:solidFill>
                  <a:latin typeface="Calibri" pitchFamily="34" charset="0"/>
                  <a:ea typeface="宋体" charset="-122"/>
                </a:defRPr>
              </a:lvl1pPr>
              <a:lvl2pPr marL="742950" indent="-285750">
                <a:lnSpc>
                  <a:spcPct val="90000"/>
                </a:lnSpc>
                <a:spcBef>
                  <a:spcPts val="525"/>
                </a:spcBef>
                <a:buFont typeface="Arial" charset="0"/>
                <a:buChar char="•"/>
                <a:defRPr sz="2500">
                  <a:solidFill>
                    <a:schemeClr val="tx1"/>
                  </a:solidFill>
                  <a:latin typeface="Calibri" pitchFamily="34" charset="0"/>
                  <a:ea typeface="宋体" charset="-122"/>
                </a:defRPr>
              </a:lvl2pPr>
              <a:lvl3pPr marL="1143000" indent="-228600">
                <a:lnSpc>
                  <a:spcPct val="90000"/>
                </a:lnSpc>
                <a:spcBef>
                  <a:spcPts val="525"/>
                </a:spcBef>
                <a:buFont typeface="Arial" charset="0"/>
                <a:buChar char="•"/>
                <a:defRPr sz="2000">
                  <a:solidFill>
                    <a:schemeClr val="tx1"/>
                  </a:solidFill>
                  <a:latin typeface="Calibri" pitchFamily="34" charset="0"/>
                  <a:ea typeface="宋体" charset="-122"/>
                </a:defRPr>
              </a:lvl3pPr>
              <a:lvl4pPr marL="1600200" indent="-228600">
                <a:lnSpc>
                  <a:spcPct val="90000"/>
                </a:lnSpc>
                <a:spcBef>
                  <a:spcPts val="525"/>
                </a:spcBef>
                <a:buFont typeface="Arial" charset="0"/>
                <a:buChar char="•"/>
                <a:defRPr>
                  <a:solidFill>
                    <a:schemeClr val="tx1"/>
                  </a:solidFill>
                  <a:latin typeface="Calibri" pitchFamily="34" charset="0"/>
                  <a:ea typeface="宋体" charset="-122"/>
                </a:defRPr>
              </a:lvl4pPr>
              <a:lvl5pPr marL="2057400" indent="-228600">
                <a:lnSpc>
                  <a:spcPct val="90000"/>
                </a:lnSpc>
                <a:spcBef>
                  <a:spcPts val="525"/>
                </a:spcBef>
                <a:buFont typeface="Arial" charset="0"/>
                <a:buChar char="•"/>
                <a:defRPr>
                  <a:solidFill>
                    <a:schemeClr val="tx1"/>
                  </a:solidFill>
                  <a:latin typeface="Calibri" pitchFamily="34" charset="0"/>
                  <a:ea typeface="宋体" charset="-122"/>
                </a:defRPr>
              </a:lvl5pPr>
              <a:lvl6pPr marL="25146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6pPr>
              <a:lvl7pPr marL="29718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7pPr>
              <a:lvl8pPr marL="34290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8pPr>
              <a:lvl9pPr marL="38862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9pPr>
            </a:lstStyle>
            <a:p>
              <a:pPr algn="ctr" eaLnBrk="1" hangingPunct="1">
                <a:lnSpc>
                  <a:spcPct val="100000"/>
                </a:lnSpc>
                <a:spcBef>
                  <a:spcPct val="0"/>
                </a:spcBef>
                <a:buFont typeface="Arial" charset="0"/>
                <a:buNone/>
              </a:pPr>
              <a:endParaRPr lang="zh-CN" altLang="zh-CN" sz="1300">
                <a:solidFill>
                  <a:schemeClr val="accent1"/>
                </a:solidFill>
                <a:ea typeface="微软雅黑" panose="020B0503020204020204" pitchFamily="34" charset="-122"/>
              </a:endParaRPr>
            </a:p>
          </p:txBody>
        </p:sp>
        <p:sp>
          <p:nvSpPr>
            <p:cNvPr id="19" name="椭圆 18">
              <a:extLst>
                <a:ext uri="{FF2B5EF4-FFF2-40B4-BE49-F238E27FC236}">
                  <a16:creationId xmlns:a16="http://schemas.microsoft.com/office/drawing/2014/main" xmlns="" id="{370D6DBF-FF8C-4CDA-8756-2EC335AE546A}"/>
                </a:ext>
              </a:extLst>
            </p:cNvPr>
            <p:cNvSpPr/>
            <p:nvPr/>
          </p:nvSpPr>
          <p:spPr>
            <a:xfrm>
              <a:off x="6032449" y="1491392"/>
              <a:ext cx="1940012" cy="1939706"/>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24497" rIns="0" bIns="24497" anchor="ctr"/>
            <a:lstStyle/>
            <a:p>
              <a:pPr algn="ctr">
                <a:defRPr/>
              </a:pPr>
              <a:endParaRPr lang="zh-CN" altLang="en-US" sz="5700" u="sng" dirty="0">
                <a:ln w="12700">
                  <a:noFill/>
                </a:ln>
                <a:solidFill>
                  <a:schemeClr val="accent1"/>
                </a:solidFill>
                <a:latin typeface="Harlow Solid Italic" panose="04030604020F02020D02" pitchFamily="82" charset="0"/>
                <a:ea typeface="微软雅黑" panose="020B0503020204020204" pitchFamily="34" charset="-122"/>
              </a:endParaRPr>
            </a:p>
          </p:txBody>
        </p:sp>
      </p:grpSp>
      <p:pic>
        <p:nvPicPr>
          <p:cNvPr id="20" name="Picture 2">
            <a:extLst>
              <a:ext uri="{FF2B5EF4-FFF2-40B4-BE49-F238E27FC236}">
                <a16:creationId xmlns:a16="http://schemas.microsoft.com/office/drawing/2014/main" xmlns="" id="{27374DB6-C43F-4376-A59C-F1F660B696F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64239" y="1549788"/>
            <a:ext cx="1753602" cy="1828223"/>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a:extLst>
              <a:ext uri="{FF2B5EF4-FFF2-40B4-BE49-F238E27FC236}">
                <a16:creationId xmlns:a16="http://schemas.microsoft.com/office/drawing/2014/main" xmlns="" id="{3918003F-826E-4A57-9A96-79C4F9231C55}"/>
              </a:ext>
            </a:extLst>
          </p:cNvPr>
          <p:cNvSpPr/>
          <p:nvPr/>
        </p:nvSpPr>
        <p:spPr>
          <a:xfrm>
            <a:off x="3779912" y="2734646"/>
            <a:ext cx="4932761" cy="700769"/>
          </a:xfrm>
          <a:prstGeom prst="rect">
            <a:avLst/>
          </a:prstGeom>
          <a:noFill/>
          <a:ln w="9525">
            <a:noFill/>
            <a:miter lim="800000"/>
            <a:headEnd/>
            <a:tailEnd/>
          </a:ln>
        </p:spPr>
        <p:txBody>
          <a:bodyPr wrap="square">
            <a:spAutoFit/>
          </a:bodyPr>
          <a:lstStyle/>
          <a:p>
            <a:pPr algn="ctr">
              <a:lnSpc>
                <a:spcPct val="120000"/>
              </a:lnSpc>
            </a:pPr>
            <a:r>
              <a:rPr lang="zh-CN" altLang="en-US" sz="3600" b="1" dirty="0">
                <a:gradFill>
                  <a:gsLst>
                    <a:gs pos="0">
                      <a:srgbClr val="C00000"/>
                    </a:gs>
                    <a:gs pos="100000">
                      <a:srgbClr val="FF0000"/>
                    </a:gs>
                  </a:gsLst>
                  <a:lin ang="5400000" scaled="1"/>
                </a:gradFill>
                <a:latin typeface="微软雅黑" pitchFamily="34" charset="-122"/>
                <a:ea typeface="微软雅黑" panose="020B0503020204020204" pitchFamily="34" charset="-122"/>
              </a:rPr>
              <a:t>站到新起点</a:t>
            </a:r>
            <a:r>
              <a:rPr lang="en-US" altLang="zh-CN" sz="3600" b="1" dirty="0">
                <a:gradFill>
                  <a:gsLst>
                    <a:gs pos="0">
                      <a:srgbClr val="C00000"/>
                    </a:gs>
                    <a:gs pos="100000">
                      <a:srgbClr val="FF0000"/>
                    </a:gs>
                  </a:gsLst>
                  <a:lin ang="5400000" scaled="1"/>
                </a:gradFill>
                <a:latin typeface="微软雅黑" pitchFamily="34" charset="-122"/>
                <a:ea typeface="微软雅黑" panose="020B0503020204020204" pitchFamily="34" charset="-122"/>
              </a:rPr>
              <a:t>.</a:t>
            </a:r>
            <a:r>
              <a:rPr lang="zh-CN" altLang="en-US" sz="3600" b="1" dirty="0">
                <a:gradFill>
                  <a:gsLst>
                    <a:gs pos="0">
                      <a:srgbClr val="C00000"/>
                    </a:gs>
                    <a:gs pos="100000">
                      <a:srgbClr val="FF0000"/>
                    </a:gs>
                  </a:gsLst>
                  <a:lin ang="5400000" scaled="1"/>
                </a:gradFill>
                <a:latin typeface="微软雅黑" pitchFamily="34" charset="-122"/>
                <a:ea typeface="微软雅黑" panose="020B0503020204020204" pitchFamily="34" charset="-122"/>
              </a:rPr>
              <a:t>进入新阶段</a:t>
            </a:r>
          </a:p>
        </p:txBody>
      </p:sp>
      <p:sp>
        <p:nvSpPr>
          <p:cNvPr id="23" name="矩形 22">
            <a:extLst>
              <a:ext uri="{FF2B5EF4-FFF2-40B4-BE49-F238E27FC236}">
                <a16:creationId xmlns:a16="http://schemas.microsoft.com/office/drawing/2014/main" xmlns="" id="{DD661453-DEF5-4DFD-A912-0CB4558ED05D}"/>
              </a:ext>
            </a:extLst>
          </p:cNvPr>
          <p:cNvSpPr/>
          <p:nvPr/>
        </p:nvSpPr>
        <p:spPr>
          <a:xfrm>
            <a:off x="3635896" y="1415466"/>
            <a:ext cx="4932761" cy="1106457"/>
          </a:xfrm>
          <a:prstGeom prst="rect">
            <a:avLst/>
          </a:prstGeom>
          <a:noFill/>
          <a:ln w="9525">
            <a:noFill/>
            <a:miter lim="800000"/>
            <a:headEnd/>
            <a:tailEnd/>
          </a:ln>
        </p:spPr>
        <p:txBody>
          <a:bodyPr wrap="square">
            <a:spAutoFit/>
          </a:bodyPr>
          <a:lstStyle/>
          <a:p>
            <a:pPr algn="ctr">
              <a:lnSpc>
                <a:spcPct val="120000"/>
              </a:lnSpc>
            </a:pPr>
            <a:r>
              <a:rPr lang="en-US" altLang="zh-CN" sz="6000" b="1" dirty="0">
                <a:gradFill>
                  <a:gsLst>
                    <a:gs pos="0">
                      <a:srgbClr val="C00000"/>
                    </a:gs>
                    <a:gs pos="100000">
                      <a:srgbClr val="FF0000"/>
                    </a:gs>
                  </a:gsLst>
                  <a:lin ang="5400000" scaled="1"/>
                </a:gradFill>
                <a:latin typeface="微软雅黑" pitchFamily="34" charset="-122"/>
                <a:ea typeface="微软雅黑" panose="020B0503020204020204" pitchFamily="34" charset="-122"/>
              </a:rPr>
              <a:t>PART 01</a:t>
            </a:r>
            <a:endParaRPr lang="zh-CN" altLang="en-US" sz="6000" b="1" dirty="0">
              <a:gradFill>
                <a:gsLst>
                  <a:gs pos="0">
                    <a:srgbClr val="C00000"/>
                  </a:gs>
                  <a:gs pos="100000">
                    <a:srgbClr val="FF0000"/>
                  </a:gs>
                </a:gsLst>
                <a:lin ang="5400000" scaled="1"/>
              </a:gra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195551463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par>
                                <p:cTn id="20" presetID="47" presetClass="entr" presetSubtype="0" fill="hold" grpId="0" nodeType="withEffect">
                                  <p:stCondLst>
                                    <p:cond delay="75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750"/>
                                        <p:tgtEl>
                                          <p:spTgt spid="22"/>
                                        </p:tgtEl>
                                      </p:cBhvr>
                                    </p:animEffect>
                                    <p:anim calcmode="lin" valueType="num">
                                      <p:cBhvr>
                                        <p:cTn id="23" dur="750" fill="hold"/>
                                        <p:tgtEl>
                                          <p:spTgt spid="22"/>
                                        </p:tgtEl>
                                        <p:attrNameLst>
                                          <p:attrName>ppt_x</p:attrName>
                                        </p:attrNameLst>
                                      </p:cBhvr>
                                      <p:tavLst>
                                        <p:tav tm="0">
                                          <p:val>
                                            <p:strVal val="#ppt_x"/>
                                          </p:val>
                                        </p:tav>
                                        <p:tav tm="100000">
                                          <p:val>
                                            <p:strVal val="#ppt_x"/>
                                          </p:val>
                                        </p:tav>
                                      </p:tavLst>
                                    </p:anim>
                                    <p:anim calcmode="lin" valueType="num">
                                      <p:cBhvr>
                                        <p:cTn id="24" dur="750" fill="hold"/>
                                        <p:tgtEl>
                                          <p:spTgt spid="22"/>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75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750"/>
                                        <p:tgtEl>
                                          <p:spTgt spid="23"/>
                                        </p:tgtEl>
                                      </p:cBhvr>
                                    </p:animEffect>
                                    <p:anim calcmode="lin" valueType="num">
                                      <p:cBhvr>
                                        <p:cTn id="28" dur="750" fill="hold"/>
                                        <p:tgtEl>
                                          <p:spTgt spid="23"/>
                                        </p:tgtEl>
                                        <p:attrNameLst>
                                          <p:attrName>ppt_x</p:attrName>
                                        </p:attrNameLst>
                                      </p:cBhvr>
                                      <p:tavLst>
                                        <p:tav tm="0">
                                          <p:val>
                                            <p:strVal val="#ppt_x"/>
                                          </p:val>
                                        </p:tav>
                                        <p:tav tm="100000">
                                          <p:val>
                                            <p:strVal val="#ppt_x"/>
                                          </p:val>
                                        </p:tav>
                                      </p:tavLst>
                                    </p:anim>
                                    <p:anim calcmode="lin" valueType="num">
                                      <p:cBhvr>
                                        <p:cTn id="29" dur="7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CC0635D9-57BF-478C-8865-F60B46AAFC89}"/>
              </a:ext>
            </a:extLst>
          </p:cNvPr>
          <p:cNvSpPr/>
          <p:nvPr/>
        </p:nvSpPr>
        <p:spPr>
          <a:xfrm>
            <a:off x="403987" y="1708733"/>
            <a:ext cx="3828059" cy="2231163"/>
          </a:xfrm>
          <a:prstGeom prst="rect">
            <a:avLst/>
          </a:prstGeom>
          <a:blipFill dpi="0" rotWithShape="1">
            <a:blip r:embed="rId4"/>
            <a:srcRect/>
            <a:stretch>
              <a:fillRect l="-8742" r="-1724"/>
            </a:stretch>
          </a:blipFill>
          <a:ln w="12700" cap="flat" cmpd="sng" algn="ctr">
            <a:solidFill>
              <a:srgbClr val="D52B09"/>
            </a:solidFill>
            <a:prstDash val="solid"/>
          </a:ln>
          <a:effectLst>
            <a:outerShdw blurRad="215900" dist="127000" dir="2700000" algn="tl" rotWithShape="0">
              <a:prstClr val="black">
                <a:alpha val="16000"/>
              </a:prstClr>
            </a:outerShdw>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3199" b="0" i="0" u="none" strike="noStrike" kern="0" cap="none" spc="0" normalizeH="0" baseline="0" noProof="0">
              <a:ln>
                <a:noFill/>
              </a:ln>
              <a:solidFill>
                <a:prstClr val="white"/>
              </a:solidFill>
              <a:effectLst/>
              <a:uLnTx/>
              <a:uFillTx/>
              <a:latin typeface="Impact"/>
              <a:ea typeface="方正正粗黑简体"/>
              <a:cs typeface="+mn-ea"/>
              <a:sym typeface="+mn-lt"/>
            </a:endParaRPr>
          </a:p>
        </p:txBody>
      </p:sp>
      <p:sp>
        <p:nvSpPr>
          <p:cNvPr id="16" name="MH_Text_1">
            <a:extLst>
              <a:ext uri="{FF2B5EF4-FFF2-40B4-BE49-F238E27FC236}">
                <a16:creationId xmlns:a16="http://schemas.microsoft.com/office/drawing/2014/main" xmlns="" id="{4F8008E9-142F-4755-9711-F2F35AA225BE}"/>
              </a:ext>
            </a:extLst>
          </p:cNvPr>
          <p:cNvSpPr/>
          <p:nvPr>
            <p:custDataLst>
              <p:tags r:id="rId1"/>
            </p:custDataLst>
          </p:nvPr>
        </p:nvSpPr>
        <p:spPr>
          <a:xfrm>
            <a:off x="4427984" y="1708733"/>
            <a:ext cx="4320480" cy="748748"/>
          </a:xfrm>
          <a:prstGeom prst="rect">
            <a:avLst/>
          </a:prstGeom>
          <a:noFill/>
          <a:ln w="25400" cap="flat" cmpd="sng" algn="ctr">
            <a:noFill/>
            <a:prstDash val="solid"/>
          </a:ln>
          <a:effectLst/>
        </p:spPr>
        <p:txBody>
          <a:bodyPr wrap="square" lIns="159981" tIns="0" rIns="159981" bIns="0" rtlCol="0" anchor="t">
            <a:noAutofit/>
          </a:bodyPr>
          <a:lstStyle/>
          <a:p>
            <a:pPr algn="just">
              <a:lnSpc>
                <a:spcPct val="120000"/>
              </a:lnSpc>
            </a:pPr>
            <a:r>
              <a:rPr lang="zh-CN" altLang="en-US" sz="1400" dirty="0">
                <a:solidFill>
                  <a:prstClr val="black"/>
                </a:solidFill>
                <a:latin typeface="微软雅黑" panose="020B0503020204020204" pitchFamily="34" charset="-122"/>
                <a:ea typeface="微软雅黑" panose="020B0503020204020204" pitchFamily="34" charset="-122"/>
              </a:rPr>
              <a:t>习近平总书记用两个“前所未有”确定了“中国号”巨轮的新坐标。</a:t>
            </a:r>
          </a:p>
          <a:p>
            <a:pPr algn="just">
              <a:lnSpc>
                <a:spcPct val="120000"/>
              </a:lnSpc>
            </a:pPr>
            <a:r>
              <a:rPr lang="zh-CN" altLang="en-US" sz="1400" dirty="0">
                <a:solidFill>
                  <a:prstClr val="black"/>
                </a:solidFill>
                <a:latin typeface="微软雅黑" panose="020B0503020204020204" pitchFamily="34" charset="-122"/>
                <a:ea typeface="微软雅黑" panose="020B0503020204020204" pitchFamily="34" charset="-122"/>
              </a:rPr>
              <a:t>“</a:t>
            </a:r>
            <a:r>
              <a:rPr lang="zh-CN" altLang="en-US" sz="1400" b="1" dirty="0">
                <a:solidFill>
                  <a:srgbClr val="C00000"/>
                </a:solidFill>
                <a:latin typeface="微软雅黑" panose="020B0503020204020204" pitchFamily="34" charset="-122"/>
                <a:ea typeface="微软雅黑" panose="020B0503020204020204" pitchFamily="34" charset="-122"/>
              </a:rPr>
              <a:t>今日中国，前所未有地走近世界舞台的中心，前所未有地接近实现中华民族伟大复兴的梦想</a:t>
            </a:r>
            <a:r>
              <a:rPr lang="zh-CN" altLang="en-US" sz="1400" dirty="0">
                <a:solidFill>
                  <a:prstClr val="black"/>
                </a:solidFill>
                <a:latin typeface="微软雅黑" panose="020B0503020204020204" pitchFamily="34" charset="-122"/>
                <a:ea typeface="微软雅黑" panose="020B0503020204020204" pitchFamily="34" charset="-122"/>
              </a:rPr>
              <a:t>。”</a:t>
            </a:r>
            <a:endParaRPr lang="en-US" altLang="zh-CN" sz="1400" dirty="0">
              <a:solidFill>
                <a:prstClr val="black"/>
              </a:solidFill>
              <a:latin typeface="微软雅黑" panose="020B0503020204020204" pitchFamily="34" charset="-122"/>
              <a:ea typeface="微软雅黑" panose="020B0503020204020204" pitchFamily="34" charset="-122"/>
            </a:endParaRPr>
          </a:p>
          <a:p>
            <a:pPr algn="just">
              <a:lnSpc>
                <a:spcPct val="120000"/>
              </a:lnSpc>
            </a:pPr>
            <a:endParaRPr lang="zh-CN" altLang="en-US" sz="1400" dirty="0">
              <a:solidFill>
                <a:prstClr val="black"/>
              </a:solidFill>
              <a:latin typeface="微软雅黑" panose="020B0503020204020204" pitchFamily="34" charset="-122"/>
              <a:ea typeface="微软雅黑" panose="020B0503020204020204" pitchFamily="34" charset="-122"/>
            </a:endParaRPr>
          </a:p>
          <a:p>
            <a:pPr algn="just">
              <a:lnSpc>
                <a:spcPct val="120000"/>
              </a:lnSpc>
            </a:pPr>
            <a:r>
              <a:rPr lang="zh-CN" altLang="en-US" sz="1400" dirty="0">
                <a:solidFill>
                  <a:prstClr val="black"/>
                </a:solidFill>
                <a:latin typeface="微软雅黑" panose="020B0503020204020204" pitchFamily="34" charset="-122"/>
                <a:ea typeface="微软雅黑" panose="020B0503020204020204" pitchFamily="34" charset="-122"/>
              </a:rPr>
              <a:t>习近平总书记提出“两个牢牢把握”</a:t>
            </a:r>
            <a:endParaRPr lang="en-US" altLang="zh-CN" sz="1400" dirty="0">
              <a:solidFill>
                <a:prstClr val="black"/>
              </a:solidFill>
              <a:latin typeface="微软雅黑" panose="020B0503020204020204" pitchFamily="34" charset="-122"/>
              <a:ea typeface="微软雅黑" panose="020B0503020204020204" pitchFamily="34" charset="-122"/>
            </a:endParaRPr>
          </a:p>
          <a:p>
            <a:pPr algn="just">
              <a:lnSpc>
                <a:spcPct val="120000"/>
              </a:lnSpc>
            </a:pPr>
            <a:r>
              <a:rPr lang="zh-CN" altLang="en-US" sz="1400" b="1" dirty="0">
                <a:solidFill>
                  <a:srgbClr val="C00000"/>
                </a:solidFill>
                <a:latin typeface="微软雅黑" panose="020B0503020204020204" pitchFamily="34" charset="-122"/>
                <a:ea typeface="微软雅黑" panose="020B0503020204020204" pitchFamily="34" charset="-122"/>
              </a:rPr>
              <a:t>我们要牢牢把握我国发展的阶段性特征，牢牢把握人民群众对美好生活的向往。</a:t>
            </a:r>
          </a:p>
        </p:txBody>
      </p:sp>
    </p:spTree>
    <p:extLst>
      <p:ext uri="{BB962C8B-B14F-4D97-AF65-F5344CB8AC3E}">
        <p14:creationId xmlns:p14="http://schemas.microsoft.com/office/powerpoint/2010/main" val="421489209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476576" y="1156503"/>
            <a:ext cx="1907570" cy="474367"/>
          </a:xfrm>
          <a:prstGeom prst="roundRect">
            <a:avLst/>
          </a:prstGeom>
          <a:solidFill>
            <a:srgbClr val="C00000"/>
          </a:solidFill>
          <a:ln w="50800">
            <a:solidFill>
              <a:sysClr val="window" lastClr="FFFFFF"/>
            </a:solidFill>
          </a:ln>
          <a:effectLst>
            <a:outerShdw blurRad="50800" dist="38100" dir="2700000" algn="tl" rotWithShape="0">
              <a:prstClr val="black">
                <a:alpha val="40000"/>
              </a:prstClr>
            </a:outerShdw>
          </a:effectLst>
        </p:spPr>
        <p:style>
          <a:lnRef idx="2">
            <a:srgbClr val="C80000">
              <a:shade val="50000"/>
            </a:srgbClr>
          </a:lnRef>
          <a:fillRef idx="1">
            <a:srgbClr val="C80000"/>
          </a:fillRef>
          <a:effectRef idx="0">
            <a:srgbClr val="C80000"/>
          </a:effectRef>
          <a:fontRef idx="minor">
            <a:sysClr val="window" lastClr="FFFFFF"/>
          </a:fontRef>
        </p:style>
        <p:txBody>
          <a:bodyPr rtlCol="0" anchor="ctr"/>
          <a:lstStyle>
            <a:defPPr>
              <a:defRPr lang="zh-CN"/>
            </a:defPPr>
            <a:lvl1pPr lvl="0">
              <a:defRPr sz="2400" b="1">
                <a:solidFill>
                  <a:schemeClr val="bg1"/>
                </a:solidFill>
                <a:latin typeface="微软雅黑" panose="020B0503020204020204" pitchFamily="34" charset="-122"/>
                <a:ea typeface="微软雅黑" panose="020B0503020204020204" pitchFamily="34" charset="-122"/>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gn="ctr"/>
            <a:r>
              <a:rPr lang="zh-CN" altLang="en-US" sz="1800"/>
              <a:t>两个牢牢把握</a:t>
            </a:r>
          </a:p>
        </p:txBody>
      </p:sp>
      <p:sp>
        <p:nvSpPr>
          <p:cNvPr id="21" name="矩形 20"/>
          <p:cNvSpPr/>
          <p:nvPr/>
        </p:nvSpPr>
        <p:spPr>
          <a:xfrm>
            <a:off x="755576" y="1760990"/>
            <a:ext cx="3435294" cy="397801"/>
          </a:xfrm>
          <a:prstGeom prst="rect">
            <a:avLst/>
          </a:prstGeom>
        </p:spPr>
        <p:txBody>
          <a:bodyPr wrap="square">
            <a:spAutoFit/>
          </a:bodyPr>
          <a:lstStyle/>
          <a:p>
            <a:pPr algn="ctr">
              <a:lnSpc>
                <a:spcPct val="150000"/>
              </a:lnSpc>
            </a:pPr>
            <a:r>
              <a:rPr lang="zh-CN" altLang="en-US" sz="1500" b="1" dirty="0">
                <a:solidFill>
                  <a:srgbClr val="E61116"/>
                </a:solidFill>
                <a:latin typeface="微软雅黑" panose="020B0503020204020204" pitchFamily="34" charset="-122"/>
                <a:ea typeface="微软雅黑" panose="020B0503020204020204" pitchFamily="34" charset="-122"/>
              </a:rPr>
              <a:t>我们要牢牢把握我国发展的阶段性特征</a:t>
            </a:r>
          </a:p>
        </p:txBody>
      </p:sp>
      <p:sp>
        <p:nvSpPr>
          <p:cNvPr id="19" name="文本框 18"/>
          <p:cNvSpPr txBox="1"/>
          <p:nvPr/>
        </p:nvSpPr>
        <p:spPr>
          <a:xfrm>
            <a:off x="5684068" y="1085777"/>
            <a:ext cx="1781579" cy="474367"/>
          </a:xfrm>
          <a:prstGeom prst="roundRect">
            <a:avLst/>
          </a:prstGeom>
          <a:solidFill>
            <a:srgbClr val="C00000"/>
          </a:solidFill>
          <a:ln w="50800">
            <a:solidFill>
              <a:sysClr val="window" lastClr="FFFFFF"/>
            </a:solidFill>
          </a:ln>
          <a:effectLst>
            <a:outerShdw blurRad="50800" dist="38100" dir="2700000" algn="tl" rotWithShape="0">
              <a:prstClr val="black">
                <a:alpha val="40000"/>
              </a:prstClr>
            </a:outerShdw>
          </a:effectLst>
        </p:spPr>
        <p:style>
          <a:lnRef idx="2">
            <a:srgbClr val="C80000">
              <a:shade val="50000"/>
            </a:srgbClr>
          </a:lnRef>
          <a:fillRef idx="1">
            <a:srgbClr val="C80000"/>
          </a:fillRef>
          <a:effectRef idx="0">
            <a:srgbClr val="C80000"/>
          </a:effectRef>
          <a:fontRef idx="minor">
            <a:sysClr val="window" lastClr="FFFFFF"/>
          </a:fontRef>
        </p:style>
        <p:txBody>
          <a:bodyPr rtlCol="0" anchor="ctr"/>
          <a:lstStyle>
            <a:defPPr>
              <a:defRPr lang="zh-CN"/>
            </a:defPPr>
            <a:lvl1pPr lvl="0">
              <a:defRPr sz="2400" b="1">
                <a:solidFill>
                  <a:schemeClr val="bg1"/>
                </a:solidFill>
                <a:latin typeface="微软雅黑" panose="020B0503020204020204" pitchFamily="34" charset="-122"/>
                <a:ea typeface="微软雅黑" panose="020B0503020204020204" pitchFamily="34" charset="-122"/>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gn="ctr"/>
            <a:r>
              <a:rPr lang="zh-CN" altLang="en-US" sz="1800"/>
              <a:t>两个牢牢把握</a:t>
            </a:r>
          </a:p>
        </p:txBody>
      </p:sp>
      <p:sp>
        <p:nvSpPr>
          <p:cNvPr id="23" name="矩形 22"/>
          <p:cNvSpPr/>
          <p:nvPr/>
        </p:nvSpPr>
        <p:spPr>
          <a:xfrm>
            <a:off x="5004048" y="1750586"/>
            <a:ext cx="3382566" cy="397801"/>
          </a:xfrm>
          <a:prstGeom prst="rect">
            <a:avLst/>
          </a:prstGeom>
        </p:spPr>
        <p:txBody>
          <a:bodyPr wrap="square">
            <a:spAutoFit/>
          </a:bodyPr>
          <a:lstStyle/>
          <a:p>
            <a:pPr algn="ctr">
              <a:lnSpc>
                <a:spcPct val="150000"/>
              </a:lnSpc>
            </a:pPr>
            <a:r>
              <a:rPr lang="zh-CN" altLang="en-US" sz="1500" b="1" dirty="0">
                <a:solidFill>
                  <a:srgbClr val="E61116"/>
                </a:solidFill>
                <a:latin typeface="微软雅黑" panose="020B0503020204020204" pitchFamily="34" charset="-122"/>
                <a:ea typeface="微软雅黑" panose="020B0503020204020204" pitchFamily="34" charset="-122"/>
              </a:rPr>
              <a:t>牢牢把握人民群众对美好生活的向往</a:t>
            </a:r>
          </a:p>
        </p:txBody>
      </p:sp>
      <p:sp>
        <p:nvSpPr>
          <p:cNvPr id="28" name="矩形 27"/>
          <p:cNvSpPr/>
          <p:nvPr/>
        </p:nvSpPr>
        <p:spPr>
          <a:xfrm>
            <a:off x="293298" y="2301434"/>
            <a:ext cx="8557403" cy="1962076"/>
          </a:xfrm>
          <a:prstGeom prst="rect">
            <a:avLst/>
          </a:prstGeom>
        </p:spPr>
        <p:txBody>
          <a:bodyPr wrap="square">
            <a:spAutoFit/>
          </a:bodyPr>
          <a:lstStyle/>
          <a:p>
            <a:pPr algn="ctr">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 牢牢把握 的核心要义是深入分析和准确判断当前世情国情党情，为制定方针、描绘蓝图提供依据；内在逻辑是牢牢把握社会主义初级阶段这个最大国情和人民至上这个价值取向。”</a:t>
            </a:r>
            <a:endParaRPr lang="en-US" altLang="zh-CN" sz="1350" dirty="0">
              <a:solidFill>
                <a:prstClr val="black"/>
              </a:solidFill>
              <a:latin typeface="微软雅黑" panose="020B0503020204020204" pitchFamily="34" charset="-122"/>
              <a:ea typeface="微软雅黑" panose="020B0503020204020204" pitchFamily="34" charset="-122"/>
            </a:endParaRPr>
          </a:p>
          <a:p>
            <a:pPr algn="ctr">
              <a:lnSpc>
                <a:spcPct val="150000"/>
              </a:lnSpc>
            </a:pPr>
            <a:r>
              <a:rPr lang="zh-CN" altLang="en-US" sz="1350" dirty="0">
                <a:solidFill>
                  <a:srgbClr val="DB0C10"/>
                </a:solidFill>
                <a:latin typeface="微软雅黑" panose="020B0503020204020204" pitchFamily="34" charset="-122"/>
                <a:ea typeface="微软雅黑" panose="020B0503020204020204" pitchFamily="34" charset="-122"/>
              </a:rPr>
              <a:t>全国政协社会和法制委员会副主任施芝鸿说。</a:t>
            </a:r>
          </a:p>
          <a:p>
            <a:pPr algn="ctr">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“认识和把握我国社会发展的阶段性特征，要从历史和现实、理论和实践、国内和国际的结合上进行思考，从我国社会发展的历史方位上来思考，从党和国家事业发展大局出发进行思考。”</a:t>
            </a:r>
            <a:endParaRPr lang="en-US" altLang="zh-CN" sz="1350" dirty="0">
              <a:solidFill>
                <a:prstClr val="black"/>
              </a:solidFill>
              <a:latin typeface="微软雅黑" panose="020B0503020204020204" pitchFamily="34" charset="-122"/>
              <a:ea typeface="微软雅黑" panose="020B0503020204020204" pitchFamily="34" charset="-122"/>
            </a:endParaRPr>
          </a:p>
          <a:p>
            <a:pPr algn="ctr">
              <a:lnSpc>
                <a:spcPct val="150000"/>
              </a:lnSpc>
            </a:pPr>
            <a:r>
              <a:rPr lang="zh-CN" altLang="en-US" sz="1350" dirty="0">
                <a:solidFill>
                  <a:srgbClr val="DB0C10"/>
                </a:solidFill>
                <a:latin typeface="微软雅黑" panose="020B0503020204020204" pitchFamily="34" charset="-122"/>
                <a:ea typeface="微软雅黑" panose="020B0503020204020204" pitchFamily="34" charset="-122"/>
              </a:rPr>
              <a:t>中央党校副教育长韩庆祥说。</a:t>
            </a:r>
          </a:p>
        </p:txBody>
      </p:sp>
      <p:cxnSp>
        <p:nvCxnSpPr>
          <p:cNvPr id="29" name="直接连接符 28"/>
          <p:cNvCxnSpPr/>
          <p:nvPr/>
        </p:nvCxnSpPr>
        <p:spPr>
          <a:xfrm>
            <a:off x="1678354" y="2548134"/>
            <a:ext cx="5787293" cy="0"/>
          </a:xfrm>
          <a:prstGeom prst="line">
            <a:avLst/>
          </a:prstGeom>
          <a:ln>
            <a:gradFill flip="none" rotWithShape="1">
              <a:gsLst>
                <a:gs pos="0">
                  <a:schemeClr val="bg2">
                    <a:alpha val="0"/>
                  </a:schemeClr>
                </a:gs>
                <a:gs pos="100000">
                  <a:schemeClr val="bg1">
                    <a:alpha val="0"/>
                  </a:schemeClr>
                </a:gs>
                <a:gs pos="53000">
                  <a:srgbClr val="E61116"/>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678354" y="4676972"/>
            <a:ext cx="5787293" cy="0"/>
          </a:xfrm>
          <a:prstGeom prst="line">
            <a:avLst/>
          </a:prstGeom>
          <a:ln>
            <a:gradFill flip="none" rotWithShape="1">
              <a:gsLst>
                <a:gs pos="0">
                  <a:schemeClr val="bg2">
                    <a:alpha val="0"/>
                  </a:schemeClr>
                </a:gs>
                <a:gs pos="100000">
                  <a:schemeClr val="bg1">
                    <a:alpha val="0"/>
                  </a:schemeClr>
                </a:gs>
                <a:gs pos="53000">
                  <a:srgbClr val="E61116"/>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175435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75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50"/>
                                        <p:tgtEl>
                                          <p:spTgt spid="18"/>
                                        </p:tgtEl>
                                      </p:cBhvr>
                                    </p:animEffect>
                                    <p:anim calcmode="lin" valueType="num">
                                      <p:cBhvr>
                                        <p:cTn id="8" dur="750" fill="hold"/>
                                        <p:tgtEl>
                                          <p:spTgt spid="18"/>
                                        </p:tgtEl>
                                        <p:attrNameLst>
                                          <p:attrName>ppt_x</p:attrName>
                                        </p:attrNameLst>
                                      </p:cBhvr>
                                      <p:tavLst>
                                        <p:tav tm="0">
                                          <p:val>
                                            <p:strVal val="#ppt_x"/>
                                          </p:val>
                                        </p:tav>
                                        <p:tav tm="100000">
                                          <p:val>
                                            <p:strVal val="#ppt_x"/>
                                          </p:val>
                                        </p:tav>
                                      </p:tavLst>
                                    </p:anim>
                                    <p:anim calcmode="lin" valueType="num">
                                      <p:cBhvr>
                                        <p:cTn id="9" dur="75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75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750"/>
                                        <p:tgtEl>
                                          <p:spTgt spid="19"/>
                                        </p:tgtEl>
                                      </p:cBhvr>
                                    </p:animEffect>
                                    <p:anim calcmode="lin" valueType="num">
                                      <p:cBhvr>
                                        <p:cTn id="13" dur="750" fill="hold"/>
                                        <p:tgtEl>
                                          <p:spTgt spid="19"/>
                                        </p:tgtEl>
                                        <p:attrNameLst>
                                          <p:attrName>ppt_x</p:attrName>
                                        </p:attrNameLst>
                                      </p:cBhvr>
                                      <p:tavLst>
                                        <p:tav tm="0">
                                          <p:val>
                                            <p:strVal val="#ppt_x"/>
                                          </p:val>
                                        </p:tav>
                                        <p:tav tm="100000">
                                          <p:val>
                                            <p:strVal val="#ppt_x"/>
                                          </p:val>
                                        </p:tav>
                                      </p:tavLst>
                                    </p:anim>
                                    <p:anim calcmode="lin" valueType="num">
                                      <p:cBhvr>
                                        <p:cTn id="14" dur="750" fill="hold"/>
                                        <p:tgtEl>
                                          <p:spTgt spid="1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7" presetClass="entr" presetSubtype="0" fill="hold" grpId="0" nodeType="afterEffect">
                                  <p:stCondLst>
                                    <p:cond delay="25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750" fill="hold"/>
                                        <p:tgtEl>
                                          <p:spTgt spid="21"/>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25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750"/>
                                        <p:tgtEl>
                                          <p:spTgt spid="23"/>
                                        </p:tgtEl>
                                      </p:cBhvr>
                                    </p:animEffect>
                                    <p:anim calcmode="lin" valueType="num">
                                      <p:cBhvr>
                                        <p:cTn id="24" dur="750" fill="hold"/>
                                        <p:tgtEl>
                                          <p:spTgt spid="23"/>
                                        </p:tgtEl>
                                        <p:attrNameLst>
                                          <p:attrName>ppt_x</p:attrName>
                                        </p:attrNameLst>
                                      </p:cBhvr>
                                      <p:tavLst>
                                        <p:tav tm="0">
                                          <p:val>
                                            <p:strVal val="#ppt_x"/>
                                          </p:val>
                                        </p:tav>
                                        <p:tav tm="100000">
                                          <p:val>
                                            <p:strVal val="#ppt_x"/>
                                          </p:val>
                                        </p:tav>
                                      </p:tavLst>
                                    </p:anim>
                                    <p:anim calcmode="lin" valueType="num">
                                      <p:cBhvr>
                                        <p:cTn id="25" dur="750" fill="hold"/>
                                        <p:tgtEl>
                                          <p:spTgt spid="23"/>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8" fill="hold" nodeType="afterEffect">
                                  <p:stCondLst>
                                    <p:cond delay="25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750" fill="hold"/>
                                        <p:tgtEl>
                                          <p:spTgt spid="29"/>
                                        </p:tgtEl>
                                        <p:attrNameLst>
                                          <p:attrName>ppt_x</p:attrName>
                                        </p:attrNameLst>
                                      </p:cBhvr>
                                      <p:tavLst>
                                        <p:tav tm="0">
                                          <p:val>
                                            <p:strVal val="0-#ppt_w/2"/>
                                          </p:val>
                                        </p:tav>
                                        <p:tav tm="100000">
                                          <p:val>
                                            <p:strVal val="#ppt_x"/>
                                          </p:val>
                                        </p:tav>
                                      </p:tavLst>
                                    </p:anim>
                                    <p:anim calcmode="lin" valueType="num">
                                      <p:cBhvr additive="base">
                                        <p:cTn id="30" dur="750" fill="hold"/>
                                        <p:tgtEl>
                                          <p:spTgt spid="29"/>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25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750" fill="hold"/>
                                        <p:tgtEl>
                                          <p:spTgt spid="30"/>
                                        </p:tgtEl>
                                        <p:attrNameLst>
                                          <p:attrName>ppt_x</p:attrName>
                                        </p:attrNameLst>
                                      </p:cBhvr>
                                      <p:tavLst>
                                        <p:tav tm="0">
                                          <p:val>
                                            <p:strVal val="1+#ppt_w/2"/>
                                          </p:val>
                                        </p:tav>
                                        <p:tav tm="100000">
                                          <p:val>
                                            <p:strVal val="#ppt_x"/>
                                          </p:val>
                                        </p:tav>
                                      </p:tavLst>
                                    </p:anim>
                                    <p:anim calcmode="lin" valueType="num">
                                      <p:cBhvr additive="base">
                                        <p:cTn id="34" dur="750" fill="hold"/>
                                        <p:tgtEl>
                                          <p:spTgt spid="30"/>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10" presetClass="entr" presetSubtype="0" fill="hold" grpId="0" nodeType="afterEffect">
                                  <p:stCondLst>
                                    <p:cond delay="25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1" grpId="0"/>
      <p:bldP spid="19" grpId="0" animBg="1"/>
      <p:bldP spid="23"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703238" y="1410794"/>
            <a:ext cx="3973218" cy="1588127"/>
          </a:xfrm>
          <a:prstGeom prst="rect">
            <a:avLst/>
          </a:prstGeom>
        </p:spPr>
        <p:txBody>
          <a:bodyPr wrap="square">
            <a:spAutoFit/>
          </a:bodyPr>
          <a:lstStyle/>
          <a:p>
            <a:pPr>
              <a:lnSpc>
                <a:spcPct val="120000"/>
              </a:lnSpc>
            </a:pPr>
            <a:endParaRPr lang="zh-CN" altLang="en-US" sz="1350" dirty="0">
              <a:solidFill>
                <a:prstClr val="black"/>
              </a:solidFill>
              <a:latin typeface="微软雅黑" panose="020B0503020204020204" pitchFamily="34" charset="-122"/>
              <a:ea typeface="微软雅黑" panose="020B0503020204020204" pitchFamily="34" charset="-122"/>
            </a:endParaRPr>
          </a:p>
          <a:p>
            <a:pPr>
              <a:lnSpc>
                <a:spcPct val="120000"/>
              </a:lnSpc>
            </a:pPr>
            <a:r>
              <a:rPr lang="zh-CN" altLang="en-US" sz="1350" dirty="0">
                <a:solidFill>
                  <a:prstClr val="black"/>
                </a:solidFill>
                <a:latin typeface="微软雅黑" panose="020B0503020204020204" pitchFamily="34" charset="-122"/>
                <a:ea typeface="微软雅黑" panose="020B0503020204020204" pitchFamily="34" charset="-122"/>
              </a:rPr>
              <a:t>“我们参与全球治理的根本目的，就是服从服务于实现 两个一百年 奋斗目标、实现中华民族伟大复兴的中国梦”“共同推动建立以合作共赢为核心的新型国际关系”“打造人类命运共同体”</a:t>
            </a:r>
            <a:r>
              <a:rPr lang="en-US" altLang="zh-CN" sz="1350" dirty="0">
                <a:solidFill>
                  <a:prstClr val="black"/>
                </a:solidFill>
                <a:latin typeface="微软雅黑" panose="020B0503020204020204" pitchFamily="34" charset="-122"/>
                <a:ea typeface="微软雅黑" panose="020B0503020204020204" pitchFamily="34" charset="-122"/>
              </a:rPr>
              <a:t>……</a:t>
            </a:r>
            <a:r>
              <a:rPr lang="zh-CN" altLang="en-US" sz="1350" dirty="0">
                <a:solidFill>
                  <a:prstClr val="black"/>
                </a:solidFill>
                <a:latin typeface="微软雅黑" panose="020B0503020204020204" pitchFamily="34" charset="-122"/>
                <a:ea typeface="微软雅黑" panose="020B0503020204020204" pitchFamily="34" charset="-122"/>
              </a:rPr>
              <a:t>习近平总书记的讲话切中肯綮。</a:t>
            </a:r>
          </a:p>
        </p:txBody>
      </p:sp>
      <p:sp>
        <p:nvSpPr>
          <p:cNvPr id="10" name="矩形 9"/>
          <p:cNvSpPr/>
          <p:nvPr/>
        </p:nvSpPr>
        <p:spPr>
          <a:xfrm>
            <a:off x="2286000" y="915566"/>
            <a:ext cx="4572000" cy="369332"/>
          </a:xfrm>
          <a:prstGeom prst="rect">
            <a:avLst/>
          </a:prstGeom>
        </p:spPr>
        <p:txBody>
          <a:bodyPr>
            <a:spAutoFit/>
          </a:bodyPr>
          <a:lstStyle/>
          <a:p>
            <a:pPr algn="ctr"/>
            <a:r>
              <a:rPr lang="zh-CN" altLang="en-US" b="1" dirty="0">
                <a:solidFill>
                  <a:srgbClr val="E61116"/>
                </a:solidFill>
                <a:latin typeface="微软雅黑" panose="020B0503020204020204" pitchFamily="34" charset="-122"/>
                <a:ea typeface="微软雅黑" panose="020B0503020204020204" pitchFamily="34" charset="-122"/>
              </a:rPr>
              <a:t>习近平总书记的讲话切中肯綮</a:t>
            </a:r>
          </a:p>
        </p:txBody>
      </p:sp>
      <p:cxnSp>
        <p:nvCxnSpPr>
          <p:cNvPr id="11" name="直接连接符 10"/>
          <p:cNvCxnSpPr/>
          <p:nvPr/>
        </p:nvCxnSpPr>
        <p:spPr>
          <a:xfrm>
            <a:off x="1678354" y="1383259"/>
            <a:ext cx="5787293" cy="0"/>
          </a:xfrm>
          <a:prstGeom prst="line">
            <a:avLst/>
          </a:prstGeom>
          <a:ln>
            <a:gradFill flip="none" rotWithShape="1">
              <a:gsLst>
                <a:gs pos="0">
                  <a:schemeClr val="bg2">
                    <a:alpha val="0"/>
                  </a:schemeClr>
                </a:gs>
                <a:gs pos="100000">
                  <a:schemeClr val="bg1">
                    <a:alpha val="0"/>
                  </a:schemeClr>
                </a:gs>
                <a:gs pos="53000">
                  <a:srgbClr val="E61116"/>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BD22A975-57FC-41C8-BC78-AC824B106AB6}"/>
              </a:ext>
            </a:extLst>
          </p:cNvPr>
          <p:cNvSpPr/>
          <p:nvPr/>
        </p:nvSpPr>
        <p:spPr>
          <a:xfrm>
            <a:off x="539552" y="1670266"/>
            <a:ext cx="3511585" cy="1431073"/>
          </a:xfrm>
          <a:prstGeom prst="rect">
            <a:avLst/>
          </a:prstGeom>
          <a:blipFill dpi="0" rotWithShape="1">
            <a:blip r:embed="rId3"/>
            <a:srcRect/>
            <a:stretch>
              <a:fillRect l="-4418" t="-22673" r="-4418" b="-23077"/>
            </a:stretch>
          </a:blipFill>
          <a:ln w="12700">
            <a:solidFill>
              <a:srgbClr val="C00000"/>
            </a:solidFill>
          </a:ln>
          <a:effectLst>
            <a:outerShdw blurRad="215900" dist="1270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cs typeface="+mn-ea"/>
              <a:sym typeface="+mn-lt"/>
            </a:endParaRPr>
          </a:p>
        </p:txBody>
      </p:sp>
      <p:sp>
        <p:nvSpPr>
          <p:cNvPr id="9" name="矩形 8">
            <a:extLst>
              <a:ext uri="{FF2B5EF4-FFF2-40B4-BE49-F238E27FC236}">
                <a16:creationId xmlns:a16="http://schemas.microsoft.com/office/drawing/2014/main" xmlns="" id="{8B7B3E4C-531E-40D9-8B95-F077BD389FAB}"/>
              </a:ext>
            </a:extLst>
          </p:cNvPr>
          <p:cNvSpPr/>
          <p:nvPr/>
        </p:nvSpPr>
        <p:spPr>
          <a:xfrm>
            <a:off x="4932040" y="3045915"/>
            <a:ext cx="3511585" cy="1326035"/>
          </a:xfrm>
          <a:prstGeom prst="rect">
            <a:avLst/>
          </a:prstGeom>
          <a:blipFill dpi="0" rotWithShape="1">
            <a:blip r:embed="rId4"/>
            <a:srcRect/>
            <a:stretch>
              <a:fillRect l="777" t="1" r="1056" b="-45750"/>
            </a:stretch>
          </a:blipFill>
          <a:ln w="12700">
            <a:solidFill>
              <a:srgbClr val="C00000"/>
            </a:solidFill>
          </a:ln>
          <a:effectLst>
            <a:outerShdw blurRad="215900" dist="1270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cs typeface="+mn-ea"/>
              <a:sym typeface="+mn-lt"/>
            </a:endParaRPr>
          </a:p>
        </p:txBody>
      </p:sp>
      <p:sp>
        <p:nvSpPr>
          <p:cNvPr id="6" name="矩形 5">
            <a:extLst>
              <a:ext uri="{FF2B5EF4-FFF2-40B4-BE49-F238E27FC236}">
                <a16:creationId xmlns:a16="http://schemas.microsoft.com/office/drawing/2014/main" xmlns="" id="{1EF8B7C6-C405-4FA4-A630-16349825C562}"/>
              </a:ext>
            </a:extLst>
          </p:cNvPr>
          <p:cNvSpPr/>
          <p:nvPr/>
        </p:nvSpPr>
        <p:spPr>
          <a:xfrm>
            <a:off x="539552" y="3219822"/>
            <a:ext cx="3775585" cy="1089529"/>
          </a:xfrm>
          <a:prstGeom prst="rect">
            <a:avLst/>
          </a:prstGeom>
        </p:spPr>
        <p:txBody>
          <a:bodyPr wrap="square">
            <a:spAutoFit/>
          </a:bodyPr>
          <a:lstStyle/>
          <a:p>
            <a:pPr lvl="0">
              <a:lnSpc>
                <a:spcPct val="120000"/>
              </a:lnSpc>
            </a:pPr>
            <a:r>
              <a:rPr lang="zh-CN" altLang="en-US" sz="1350" dirty="0">
                <a:solidFill>
                  <a:prstClr val="black"/>
                </a:solidFill>
                <a:latin typeface="微软雅黑" panose="020B0503020204020204" pitchFamily="34" charset="-122"/>
                <a:ea typeface="微软雅黑" panose="020B0503020204020204" pitchFamily="34" charset="-122"/>
              </a:rPr>
              <a:t>环顾全球，经济政治重心从北大西洋转向太平洋，新兴市场国家和发展中国家崛起之势不可阻挡。地缘政治因素错综交织，全球经济复苏乏力，地区热点和全球性挑战此起彼伏。</a:t>
            </a:r>
          </a:p>
        </p:txBody>
      </p:sp>
    </p:spTree>
    <p:extLst>
      <p:ext uri="{BB962C8B-B14F-4D97-AF65-F5344CB8AC3E}">
        <p14:creationId xmlns:p14="http://schemas.microsoft.com/office/powerpoint/2010/main" val="343668032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0000"/>
                                  </p:iterate>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500" fill="hold"/>
                                        <p:tgtEl>
                                          <p:spTgt spid="10">
                                            <p:txEl>
                                              <p:pRg st="0" end="0"/>
                                            </p:txEl>
                                          </p:spTgt>
                                        </p:tgtEl>
                                        <p:attrNameLst>
                                          <p:attrName>ppt_w</p:attrName>
                                        </p:attrNameLst>
                                      </p:cBhvr>
                                      <p:tavLst>
                                        <p:tav tm="0">
                                          <p:val>
                                            <p:strVal val="(6*min(max(#ppt_w*#ppt_h,.3),1)-7.4)/-.7*#ppt_w"/>
                                          </p:val>
                                        </p:tav>
                                        <p:tav tm="100000">
                                          <p:val>
                                            <p:strVal val="#ppt_w"/>
                                          </p:val>
                                        </p:tav>
                                      </p:tavLst>
                                    </p:anim>
                                    <p:anim calcmode="lin" valueType="num">
                                      <p:cBhvr>
                                        <p:cTn id="8" dur="500" fill="hold"/>
                                        <p:tgtEl>
                                          <p:spTgt spid="10">
                                            <p:txEl>
                                              <p:pRg st="0" end="0"/>
                                            </p:txEl>
                                          </p:spTgt>
                                        </p:tgtEl>
                                        <p:attrNameLst>
                                          <p:attrName>ppt_h</p:attrName>
                                        </p:attrNameLst>
                                      </p:cBhvr>
                                      <p:tavLst>
                                        <p:tav tm="0">
                                          <p:val>
                                            <p:strVal val="(6*min(max(#ppt_w*#ppt_h,.3),1)-7.4)/-.7*#ppt_h"/>
                                          </p:val>
                                        </p:tav>
                                        <p:tav tm="100000">
                                          <p:val>
                                            <p:strVal val="#ppt_h"/>
                                          </p:val>
                                        </p:tav>
                                      </p:tavLst>
                                    </p:anim>
                                    <p:anim calcmode="lin" valueType="num">
                                      <p:cBhvr>
                                        <p:cTn id="9" dur="500" fill="hold"/>
                                        <p:tgtEl>
                                          <p:spTgt spid="10">
                                            <p:txEl>
                                              <p:pRg st="0" end="0"/>
                                            </p:txEl>
                                          </p:spTgt>
                                        </p:tgtEl>
                                        <p:attrNameLst>
                                          <p:attrName>ppt_x</p:attrName>
                                        </p:attrNameLst>
                                      </p:cBhvr>
                                      <p:tavLst>
                                        <p:tav tm="0">
                                          <p:val>
                                            <p:fltVal val="0.5"/>
                                          </p:val>
                                        </p:tav>
                                        <p:tav tm="100000">
                                          <p:val>
                                            <p:strVal val="#ppt_x"/>
                                          </p:val>
                                        </p:tav>
                                      </p:tavLst>
                                    </p:anim>
                                    <p:anim calcmode="lin" valueType="num">
                                      <p:cBhvr>
                                        <p:cTn id="10" dur="500" fill="hold"/>
                                        <p:tgtEl>
                                          <p:spTgt spid="10">
                                            <p:txEl>
                                              <p:pRg st="0" end="0"/>
                                            </p:txEl>
                                          </p:spTgt>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100"/>
                            </p:stCondLst>
                            <p:childTnLst>
                              <p:par>
                                <p:cTn id="12" presetID="16" presetClass="entr" presetSubtype="2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750"/>
                                        <p:tgtEl>
                                          <p:spTgt spid="11"/>
                                        </p:tgtEl>
                                      </p:cBhvr>
                                    </p:animEffect>
                                  </p:childTnLst>
                                </p:cTn>
                              </p:par>
                            </p:childTnLst>
                          </p:cTn>
                        </p:par>
                        <p:par>
                          <p:cTn id="15" fill="hold">
                            <p:stCondLst>
                              <p:cond delay="1850"/>
                            </p:stCondLst>
                            <p:childTnLst>
                              <p:par>
                                <p:cTn id="16" presetID="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par>
                          <p:cTn id="20" fill="hold">
                            <p:stCondLst>
                              <p:cond delay="2350"/>
                            </p:stCondLst>
                            <p:childTnLst>
                              <p:par>
                                <p:cTn id="21" presetID="47" presetClass="entr" presetSubtype="0" fill="hold" grpId="0" nodeType="afterEffect">
                                  <p:stCondLst>
                                    <p:cond delay="0"/>
                                  </p:stCondLst>
                                  <p:iterate type="wd">
                                    <p:tmPct val="10000"/>
                                  </p:iterate>
                                  <p:childTnLst>
                                    <p:set>
                                      <p:cBhvr>
                                        <p:cTn id="22" dur="1" fill="hold">
                                          <p:stCondLst>
                                            <p:cond delay="0"/>
                                          </p:stCondLst>
                                        </p:cTn>
                                        <p:tgtEl>
                                          <p:spTgt spid="6">
                                            <p:txEl>
                                              <p:pRg st="0" end="0"/>
                                            </p:txEl>
                                          </p:spTgt>
                                        </p:tgtEl>
                                        <p:attrNameLst>
                                          <p:attrName>style.visibility</p:attrName>
                                        </p:attrNameLst>
                                      </p:cBhvr>
                                      <p:to>
                                        <p:strVal val="visible"/>
                                      </p:to>
                                    </p:set>
                                    <p:animEffect transition="in" filter="fade">
                                      <p:cBhvr>
                                        <p:cTn id="23" dur="500"/>
                                        <p:tgtEl>
                                          <p:spTgt spid="6">
                                            <p:txEl>
                                              <p:pRg st="0" end="0"/>
                                            </p:txEl>
                                          </p:spTgt>
                                        </p:tgtEl>
                                      </p:cBhvr>
                                    </p:animEffect>
                                    <p:anim calcmode="lin" valueType="num">
                                      <p:cBhvr>
                                        <p:cTn id="24"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5"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par>
                          <p:cTn id="26" fill="hold">
                            <p:stCondLst>
                              <p:cond delay="4750"/>
                            </p:stCondLst>
                            <p:childTnLst>
                              <p:par>
                                <p:cTn id="27" presetID="2" presetClass="entr" presetSubtype="4"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par>
                          <p:cTn id="31" fill="hold">
                            <p:stCondLst>
                              <p:cond delay="5250"/>
                            </p:stCondLst>
                            <p:childTnLst>
                              <p:par>
                                <p:cTn id="32" presetID="47" presetClass="entr" presetSubtype="0" fill="hold" grpId="0" nodeType="afterEffect">
                                  <p:stCondLst>
                                    <p:cond delay="250"/>
                                  </p:stCondLst>
                                  <p:iterate type="wd">
                                    <p:tmPct val="10000"/>
                                  </p:iterate>
                                  <p:childTnLst>
                                    <p:set>
                                      <p:cBhvr>
                                        <p:cTn id="33" dur="1" fill="hold">
                                          <p:stCondLst>
                                            <p:cond delay="0"/>
                                          </p:stCondLst>
                                        </p:cTn>
                                        <p:tgtEl>
                                          <p:spTgt spid="7">
                                            <p:txEl>
                                              <p:pRg st="1" end="1"/>
                                            </p:txEl>
                                          </p:spTgt>
                                        </p:tgtEl>
                                        <p:attrNameLst>
                                          <p:attrName>style.visibility</p:attrName>
                                        </p:attrNameLst>
                                      </p:cBhvr>
                                      <p:to>
                                        <p:strVal val="visible"/>
                                      </p:to>
                                    </p:set>
                                    <p:animEffect transition="in" filter="fade">
                                      <p:cBhvr>
                                        <p:cTn id="34" dur="500"/>
                                        <p:tgtEl>
                                          <p:spTgt spid="7">
                                            <p:txEl>
                                              <p:pRg st="1" end="1"/>
                                            </p:txEl>
                                          </p:spTgt>
                                        </p:tgtEl>
                                      </p:cBhvr>
                                    </p:animEffect>
                                    <p:anim calcmode="lin" valueType="num">
                                      <p:cBhvr>
                                        <p:cTn id="35"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36" dur="5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0" grpId="0" build="p"/>
      <p:bldP spid="8" grpId="0" animBg="1"/>
      <p:bldP spid="9" grpId="0" animBg="1"/>
      <p:bldP spid="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43000" y="1863291"/>
            <a:ext cx="6858000" cy="1962076"/>
          </a:xfrm>
          <a:prstGeom prst="rect">
            <a:avLst/>
          </a:prstGeom>
        </p:spPr>
        <p:txBody>
          <a:bodyPr wrap="square">
            <a:spAutoFit/>
          </a:bodyPr>
          <a:lstStyle/>
          <a:p>
            <a:pPr algn="ctr">
              <a:lnSpc>
                <a:spcPct val="150000"/>
              </a:lnSpc>
            </a:pPr>
            <a:r>
              <a:rPr lang="zh-CN" altLang="en-US" sz="1350">
                <a:solidFill>
                  <a:prstClr val="black"/>
                </a:solidFill>
                <a:latin typeface="微软雅黑" panose="020B0503020204020204" pitchFamily="34" charset="-122"/>
                <a:ea typeface="微软雅黑" panose="020B0503020204020204" pitchFamily="34" charset="-122"/>
              </a:rPr>
              <a:t>中国发展的“快车”，让更多国家分享中国发展的红利。在当今矛盾重重、冲突不断、反全球化思潮暗流涌动的世界，“一带一路”倡议赢得广泛响应、取得超出预期成果。</a:t>
            </a:r>
          </a:p>
          <a:p>
            <a:pPr algn="ctr">
              <a:lnSpc>
                <a:spcPct val="150000"/>
              </a:lnSpc>
            </a:pPr>
            <a:endParaRPr lang="zh-CN" altLang="en-US" sz="1350">
              <a:solidFill>
                <a:prstClr val="black"/>
              </a:solidFill>
              <a:latin typeface="微软雅黑" panose="020B0503020204020204" pitchFamily="34" charset="-122"/>
              <a:ea typeface="微软雅黑" panose="020B0503020204020204" pitchFamily="34" charset="-122"/>
            </a:endParaRPr>
          </a:p>
          <a:p>
            <a:pPr algn="ctr">
              <a:lnSpc>
                <a:spcPct val="150000"/>
              </a:lnSpc>
            </a:pPr>
            <a:r>
              <a:rPr lang="zh-CN" altLang="en-US" sz="1350">
                <a:solidFill>
                  <a:prstClr val="black"/>
                </a:solidFill>
                <a:latin typeface="微软雅黑" panose="020B0503020204020204" pitchFamily="34" charset="-122"/>
                <a:ea typeface="微软雅黑" panose="020B0503020204020204" pitchFamily="34" charset="-122"/>
              </a:rPr>
              <a:t>当人们用双脚丈量中国的土地，就会发现：上海外滩的夜霓虹璀璨，贵州山区农村仍没有路灯“点亮”黑夜；港珠澳大桥似长龙卧波，西部峡谷的村医还要溜索过河给人看病</a:t>
            </a:r>
            <a:r>
              <a:rPr lang="en-US" altLang="zh-CN" sz="1350">
                <a:solidFill>
                  <a:prstClr val="black"/>
                </a:solidFill>
                <a:latin typeface="微软雅黑" panose="020B0503020204020204" pitchFamily="34" charset="-122"/>
                <a:ea typeface="微软雅黑" panose="020B0503020204020204" pitchFamily="34" charset="-122"/>
              </a:rPr>
              <a:t>……</a:t>
            </a:r>
            <a:r>
              <a:rPr lang="zh-CN" altLang="en-US" sz="1350">
                <a:solidFill>
                  <a:prstClr val="black"/>
                </a:solidFill>
                <a:latin typeface="微软雅黑" panose="020B0503020204020204" pitchFamily="34" charset="-122"/>
                <a:ea typeface="微软雅黑" panose="020B0503020204020204" pitchFamily="34" charset="-122"/>
              </a:rPr>
              <a:t>社会主义初级阶段是当代中国的最大国情、最大实际</a:t>
            </a:r>
          </a:p>
        </p:txBody>
      </p:sp>
      <p:sp>
        <p:nvSpPr>
          <p:cNvPr id="10" name="矩形 9"/>
          <p:cNvSpPr/>
          <p:nvPr/>
        </p:nvSpPr>
        <p:spPr>
          <a:xfrm>
            <a:off x="1436299" y="1261731"/>
            <a:ext cx="6271403" cy="369332"/>
          </a:xfrm>
          <a:prstGeom prst="rect">
            <a:avLst/>
          </a:prstGeom>
        </p:spPr>
        <p:txBody>
          <a:bodyPr wrap="square">
            <a:spAutoFit/>
          </a:bodyPr>
          <a:lstStyle/>
          <a:p>
            <a:pPr algn="ctr"/>
            <a:r>
              <a:rPr lang="zh-CN" altLang="en-US" b="1">
                <a:solidFill>
                  <a:srgbClr val="E61116"/>
                </a:solidFill>
                <a:latin typeface="微软雅黑" panose="020B0503020204020204" pitchFamily="34" charset="-122"/>
                <a:ea typeface="微软雅黑" panose="020B0503020204020204" pitchFamily="34" charset="-122"/>
              </a:rPr>
              <a:t>中国发展的“快车”，让更多国家分享中国发展的红利</a:t>
            </a:r>
          </a:p>
        </p:txBody>
      </p:sp>
      <p:cxnSp>
        <p:nvCxnSpPr>
          <p:cNvPr id="11" name="直接连接符 10"/>
          <p:cNvCxnSpPr/>
          <p:nvPr/>
        </p:nvCxnSpPr>
        <p:spPr>
          <a:xfrm>
            <a:off x="1678354" y="1750855"/>
            <a:ext cx="5787293" cy="0"/>
          </a:xfrm>
          <a:prstGeom prst="line">
            <a:avLst/>
          </a:prstGeom>
          <a:ln>
            <a:gradFill flip="none" rotWithShape="1">
              <a:gsLst>
                <a:gs pos="0">
                  <a:schemeClr val="bg2">
                    <a:alpha val="0"/>
                  </a:schemeClr>
                </a:gs>
                <a:gs pos="100000">
                  <a:schemeClr val="bg1">
                    <a:alpha val="0"/>
                  </a:schemeClr>
                </a:gs>
                <a:gs pos="53000">
                  <a:srgbClr val="E61116"/>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047649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0000"/>
                                  </p:iterate>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1250" fill="hold"/>
                                        <p:tgtEl>
                                          <p:spTgt spid="10">
                                            <p:txEl>
                                              <p:pRg st="0" end="0"/>
                                            </p:txEl>
                                          </p:spTgt>
                                        </p:tgtEl>
                                        <p:attrNameLst>
                                          <p:attrName>ppt_w</p:attrName>
                                        </p:attrNameLst>
                                      </p:cBhvr>
                                      <p:tavLst>
                                        <p:tav tm="0">
                                          <p:val>
                                            <p:strVal val="(6*min(max(#ppt_w*#ppt_h,.3),1)-7.4)/-.7*#ppt_w"/>
                                          </p:val>
                                        </p:tav>
                                        <p:tav tm="100000">
                                          <p:val>
                                            <p:strVal val="#ppt_w"/>
                                          </p:val>
                                        </p:tav>
                                      </p:tavLst>
                                    </p:anim>
                                    <p:anim calcmode="lin" valueType="num">
                                      <p:cBhvr>
                                        <p:cTn id="8" dur="1250" fill="hold"/>
                                        <p:tgtEl>
                                          <p:spTgt spid="10">
                                            <p:txEl>
                                              <p:pRg st="0" end="0"/>
                                            </p:txEl>
                                          </p:spTgt>
                                        </p:tgtEl>
                                        <p:attrNameLst>
                                          <p:attrName>ppt_h</p:attrName>
                                        </p:attrNameLst>
                                      </p:cBhvr>
                                      <p:tavLst>
                                        <p:tav tm="0">
                                          <p:val>
                                            <p:strVal val="(6*min(max(#ppt_w*#ppt_h,.3),1)-7.4)/-.7*#ppt_h"/>
                                          </p:val>
                                        </p:tav>
                                        <p:tav tm="100000">
                                          <p:val>
                                            <p:strVal val="#ppt_h"/>
                                          </p:val>
                                        </p:tav>
                                      </p:tavLst>
                                    </p:anim>
                                    <p:anim calcmode="lin" valueType="num">
                                      <p:cBhvr>
                                        <p:cTn id="9" dur="1250" fill="hold"/>
                                        <p:tgtEl>
                                          <p:spTgt spid="10">
                                            <p:txEl>
                                              <p:pRg st="0" end="0"/>
                                            </p:txEl>
                                          </p:spTgt>
                                        </p:tgtEl>
                                        <p:attrNameLst>
                                          <p:attrName>ppt_x</p:attrName>
                                        </p:attrNameLst>
                                      </p:cBhvr>
                                      <p:tavLst>
                                        <p:tav tm="0">
                                          <p:val>
                                            <p:fltVal val="0.5"/>
                                          </p:val>
                                        </p:tav>
                                        <p:tav tm="100000">
                                          <p:val>
                                            <p:strVal val="#ppt_x"/>
                                          </p:val>
                                        </p:tav>
                                      </p:tavLst>
                                    </p:anim>
                                    <p:anim calcmode="lin" valueType="num">
                                      <p:cBhvr>
                                        <p:cTn id="10" dur="1250" fill="hold"/>
                                        <p:tgtEl>
                                          <p:spTgt spid="10">
                                            <p:txEl>
                                              <p:pRg st="0" end="0"/>
                                            </p:txEl>
                                          </p:spTgt>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4125"/>
                            </p:stCondLst>
                            <p:childTnLst>
                              <p:par>
                                <p:cTn id="12" presetID="16" presetClass="entr" presetSubtype="2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750"/>
                                        <p:tgtEl>
                                          <p:spTgt spid="11"/>
                                        </p:tgtEl>
                                      </p:cBhvr>
                                    </p:animEffect>
                                  </p:childTnLst>
                                </p:cTn>
                              </p:par>
                            </p:childTnLst>
                          </p:cTn>
                        </p:par>
                        <p:par>
                          <p:cTn id="15" fill="hold">
                            <p:stCondLst>
                              <p:cond delay="5125"/>
                            </p:stCondLst>
                            <p:childTnLst>
                              <p:par>
                                <p:cTn id="16" presetID="47" presetClass="entr" presetSubtype="0" fill="hold" grpId="0" nodeType="afterEffect">
                                  <p:stCondLst>
                                    <p:cond delay="250"/>
                                  </p:stCondLst>
                                  <p:iterate type="wd">
                                    <p:tmPct val="10000"/>
                                  </p:iterate>
                                  <p:childTnLst>
                                    <p:set>
                                      <p:cBhvr>
                                        <p:cTn id="17" dur="1" fill="hold">
                                          <p:stCondLst>
                                            <p:cond delay="0"/>
                                          </p:stCondLst>
                                        </p:cTn>
                                        <p:tgtEl>
                                          <p:spTgt spid="7">
                                            <p:txEl>
                                              <p:pRg st="0" end="0"/>
                                            </p:txEl>
                                          </p:spTgt>
                                        </p:tgtEl>
                                        <p:attrNameLst>
                                          <p:attrName>style.visibility</p:attrName>
                                        </p:attrNameLst>
                                      </p:cBhvr>
                                      <p:to>
                                        <p:strVal val="visible"/>
                                      </p:to>
                                    </p:set>
                                    <p:animEffect transition="in" filter="fade">
                                      <p:cBhvr>
                                        <p:cTn id="18" dur="1250"/>
                                        <p:tgtEl>
                                          <p:spTgt spid="7">
                                            <p:txEl>
                                              <p:pRg st="0" end="0"/>
                                            </p:txEl>
                                          </p:spTgt>
                                        </p:tgtEl>
                                      </p:cBhvr>
                                    </p:animEffect>
                                    <p:anim calcmode="lin" valueType="num">
                                      <p:cBhvr>
                                        <p:cTn id="19" dur="125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0" dur="125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par>
                          <p:cTn id="21" fill="hold">
                            <p:stCondLst>
                              <p:cond delay="15750"/>
                            </p:stCondLst>
                            <p:childTnLst>
                              <p:par>
                                <p:cTn id="22" presetID="47" presetClass="entr" presetSubtype="0" fill="hold" grpId="0" nodeType="afterEffect">
                                  <p:stCondLst>
                                    <p:cond delay="250"/>
                                  </p:stCondLst>
                                  <p:iterate type="wd">
                                    <p:tmPct val="10000"/>
                                  </p:iterate>
                                  <p:childTnLst>
                                    <p:set>
                                      <p:cBhvr>
                                        <p:cTn id="23" dur="1" fill="hold">
                                          <p:stCondLst>
                                            <p:cond delay="0"/>
                                          </p:stCondLst>
                                        </p:cTn>
                                        <p:tgtEl>
                                          <p:spTgt spid="7">
                                            <p:txEl>
                                              <p:pRg st="2" end="2"/>
                                            </p:txEl>
                                          </p:spTgt>
                                        </p:tgtEl>
                                        <p:attrNameLst>
                                          <p:attrName>style.visibility</p:attrName>
                                        </p:attrNameLst>
                                      </p:cBhvr>
                                      <p:to>
                                        <p:strVal val="visible"/>
                                      </p:to>
                                    </p:set>
                                    <p:animEffect transition="in" filter="fade">
                                      <p:cBhvr>
                                        <p:cTn id="24" dur="1250"/>
                                        <p:tgtEl>
                                          <p:spTgt spid="7">
                                            <p:txEl>
                                              <p:pRg st="2" end="2"/>
                                            </p:txEl>
                                          </p:spTgt>
                                        </p:tgtEl>
                                      </p:cBhvr>
                                    </p:animEffect>
                                    <p:anim calcmode="lin" valueType="num">
                                      <p:cBhvr>
                                        <p:cTn id="25" dur="125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6" dur="125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0"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41276" y="1570960"/>
            <a:ext cx="7461448" cy="2631490"/>
          </a:xfrm>
          <a:prstGeom prst="rect">
            <a:avLst/>
          </a:prstGeom>
        </p:spPr>
        <p:txBody>
          <a:bodyPr wrap="square">
            <a:spAutoFit/>
          </a:bodyPr>
          <a:lstStyle/>
          <a:p>
            <a:pPr algn="ctr">
              <a:lnSpc>
                <a:spcPct val="150000"/>
              </a:lnSpc>
            </a:pPr>
            <a:r>
              <a:rPr lang="zh-CN" altLang="en-US" sz="1600" b="1" dirty="0">
                <a:solidFill>
                  <a:srgbClr val="C00000"/>
                </a:solidFill>
                <a:latin typeface="微软雅黑" panose="020B0503020204020204" pitchFamily="34" charset="-122"/>
                <a:ea typeface="微软雅黑" panose="020B0503020204020204" pitchFamily="34" charset="-122"/>
              </a:rPr>
              <a:t>“人民对美好生活的向往，就是我们的奋斗目标。”</a:t>
            </a:r>
            <a:endParaRPr lang="en-US" altLang="zh-CN" sz="1600" b="1" dirty="0">
              <a:solidFill>
                <a:srgbClr val="C00000"/>
              </a:solidFill>
              <a:latin typeface="微软雅黑" panose="020B0503020204020204" pitchFamily="34" charset="-122"/>
              <a:ea typeface="微软雅黑" panose="020B0503020204020204" pitchFamily="34" charset="-122"/>
            </a:endParaRPr>
          </a:p>
          <a:p>
            <a:pPr algn="ctr">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这是中国执政党的郑重承诺。</a:t>
            </a:r>
          </a:p>
          <a:p>
            <a:pPr algn="ctr">
              <a:lnSpc>
                <a:spcPct val="150000"/>
              </a:lnSpc>
            </a:pPr>
            <a:endParaRPr lang="en-US" altLang="zh-CN" sz="400" dirty="0">
              <a:solidFill>
                <a:prstClr val="black"/>
              </a:solidFill>
              <a:latin typeface="微软雅黑" panose="020B0503020204020204" pitchFamily="34" charset="-122"/>
              <a:ea typeface="微软雅黑" panose="020B0503020204020204" pitchFamily="34" charset="-122"/>
            </a:endParaRPr>
          </a:p>
          <a:p>
            <a:pPr algn="ctr">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a:t>
            </a:r>
            <a:r>
              <a:rPr lang="zh-CN" altLang="en-US" sz="1350" b="1" dirty="0">
                <a:solidFill>
                  <a:srgbClr val="C00000"/>
                </a:solidFill>
                <a:latin typeface="微软雅黑" panose="020B0503020204020204" pitchFamily="34" charset="-122"/>
                <a:ea typeface="微软雅黑" panose="020B0503020204020204" pitchFamily="34" charset="-122"/>
              </a:rPr>
              <a:t>中国人口多、底子薄，每一个民生问题都是 世界级 难题。</a:t>
            </a:r>
            <a:r>
              <a:rPr lang="zh-CN" altLang="en-US" sz="1350" dirty="0">
                <a:solidFill>
                  <a:prstClr val="black"/>
                </a:solidFill>
                <a:latin typeface="微软雅黑" panose="020B0503020204020204" pitchFamily="34" charset="-122"/>
                <a:ea typeface="微软雅黑" panose="020B0503020204020204" pitchFamily="34" charset="-122"/>
              </a:rPr>
              <a:t>”中国国际经济交流中心信息部部长王军说，全面建成小康的过程也是不断破解民生难题的过程。</a:t>
            </a:r>
            <a:endParaRPr lang="en-US" altLang="zh-CN" sz="1350" dirty="0">
              <a:solidFill>
                <a:prstClr val="black"/>
              </a:solidFill>
              <a:latin typeface="微软雅黑" panose="020B0503020204020204" pitchFamily="34" charset="-122"/>
              <a:ea typeface="微软雅黑" panose="020B0503020204020204" pitchFamily="34" charset="-122"/>
            </a:endParaRPr>
          </a:p>
          <a:p>
            <a:pPr algn="ctr">
              <a:lnSpc>
                <a:spcPct val="150000"/>
              </a:lnSpc>
            </a:pPr>
            <a:endParaRPr lang="zh-CN" altLang="en-US" sz="400" dirty="0">
              <a:solidFill>
                <a:prstClr val="black"/>
              </a:solidFill>
              <a:latin typeface="微软雅黑" panose="020B0503020204020204" pitchFamily="34" charset="-122"/>
              <a:ea typeface="微软雅黑" panose="020B0503020204020204" pitchFamily="34" charset="-122"/>
            </a:endParaRPr>
          </a:p>
          <a:p>
            <a:pPr algn="ctr">
              <a:lnSpc>
                <a:spcPct val="150000"/>
              </a:lnSpc>
            </a:pPr>
            <a:r>
              <a:rPr lang="zh-CN" altLang="en-US" sz="1600" b="1" dirty="0">
                <a:solidFill>
                  <a:srgbClr val="C00000"/>
                </a:solidFill>
                <a:latin typeface="微软雅黑" panose="020B0503020204020204" pitchFamily="34" charset="-122"/>
                <a:ea typeface="微软雅黑" panose="020B0503020204020204" pitchFamily="34" charset="-122"/>
              </a:rPr>
              <a:t>更好</a:t>
            </a:r>
            <a:r>
              <a:rPr lang="zh-CN" altLang="en-US" sz="1350" dirty="0">
                <a:solidFill>
                  <a:prstClr val="black"/>
                </a:solidFill>
                <a:latin typeface="微软雅黑" panose="020B0503020204020204" pitchFamily="34" charset="-122"/>
                <a:ea typeface="微软雅黑" panose="020B0503020204020204" pitchFamily="34" charset="-122"/>
              </a:rPr>
              <a:t>的教育、</a:t>
            </a:r>
            <a:r>
              <a:rPr lang="zh-CN" altLang="en-US" sz="1600" b="1" dirty="0">
                <a:solidFill>
                  <a:srgbClr val="C00000"/>
                </a:solidFill>
                <a:latin typeface="微软雅黑" panose="020B0503020204020204" pitchFamily="34" charset="-122"/>
                <a:ea typeface="微软雅黑" panose="020B0503020204020204" pitchFamily="34" charset="-122"/>
              </a:rPr>
              <a:t>更稳定</a:t>
            </a:r>
            <a:r>
              <a:rPr lang="zh-CN" altLang="en-US" sz="1350" dirty="0">
                <a:solidFill>
                  <a:prstClr val="black"/>
                </a:solidFill>
                <a:latin typeface="微软雅黑" panose="020B0503020204020204" pitchFamily="34" charset="-122"/>
                <a:ea typeface="微软雅黑" panose="020B0503020204020204" pitchFamily="34" charset="-122"/>
              </a:rPr>
              <a:t>的工作、</a:t>
            </a:r>
            <a:r>
              <a:rPr lang="zh-CN" altLang="en-US" sz="1600" b="1" dirty="0">
                <a:solidFill>
                  <a:srgbClr val="C00000"/>
                </a:solidFill>
                <a:latin typeface="微软雅黑" panose="020B0503020204020204" pitchFamily="34" charset="-122"/>
                <a:ea typeface="微软雅黑" panose="020B0503020204020204" pitchFamily="34" charset="-122"/>
              </a:rPr>
              <a:t>更满意</a:t>
            </a:r>
            <a:r>
              <a:rPr lang="zh-CN" altLang="en-US" sz="1350" dirty="0">
                <a:solidFill>
                  <a:prstClr val="black"/>
                </a:solidFill>
                <a:latin typeface="微软雅黑" panose="020B0503020204020204" pitchFamily="34" charset="-122"/>
                <a:ea typeface="微软雅黑" panose="020B0503020204020204" pitchFamily="34" charset="-122"/>
              </a:rPr>
              <a:t>的收入、</a:t>
            </a:r>
            <a:r>
              <a:rPr lang="zh-CN" altLang="en-US" sz="1600" b="1" dirty="0">
                <a:solidFill>
                  <a:srgbClr val="C00000"/>
                </a:solidFill>
                <a:latin typeface="微软雅黑" panose="020B0503020204020204" pitchFamily="34" charset="-122"/>
                <a:ea typeface="微软雅黑" panose="020B0503020204020204" pitchFamily="34" charset="-122"/>
              </a:rPr>
              <a:t>更可靠</a:t>
            </a:r>
            <a:r>
              <a:rPr lang="zh-CN" altLang="en-US" sz="1350" dirty="0">
                <a:solidFill>
                  <a:prstClr val="black"/>
                </a:solidFill>
                <a:latin typeface="微软雅黑" panose="020B0503020204020204" pitchFamily="34" charset="-122"/>
                <a:ea typeface="微软雅黑" panose="020B0503020204020204" pitchFamily="34" charset="-122"/>
              </a:rPr>
              <a:t>的社会保障、</a:t>
            </a:r>
            <a:endParaRPr lang="en-US" altLang="zh-CN" sz="1350" dirty="0">
              <a:solidFill>
                <a:prstClr val="black"/>
              </a:solidFill>
              <a:latin typeface="微软雅黑" panose="020B0503020204020204" pitchFamily="34" charset="-122"/>
              <a:ea typeface="微软雅黑" panose="020B0503020204020204" pitchFamily="34" charset="-122"/>
            </a:endParaRPr>
          </a:p>
          <a:p>
            <a:pPr algn="ctr">
              <a:lnSpc>
                <a:spcPct val="150000"/>
              </a:lnSpc>
            </a:pPr>
            <a:r>
              <a:rPr lang="zh-CN" altLang="en-US" sz="1600" b="1" dirty="0">
                <a:solidFill>
                  <a:srgbClr val="C00000"/>
                </a:solidFill>
                <a:latin typeface="微软雅黑" panose="020B0503020204020204" pitchFamily="34" charset="-122"/>
                <a:ea typeface="微软雅黑" panose="020B0503020204020204" pitchFamily="34" charset="-122"/>
              </a:rPr>
              <a:t>更高</a:t>
            </a:r>
            <a:r>
              <a:rPr lang="zh-CN" altLang="en-US" sz="1350" dirty="0">
                <a:solidFill>
                  <a:prstClr val="black"/>
                </a:solidFill>
                <a:latin typeface="微软雅黑" panose="020B0503020204020204" pitchFamily="34" charset="-122"/>
                <a:ea typeface="微软雅黑" panose="020B0503020204020204" pitchFamily="34" charset="-122"/>
              </a:rPr>
              <a:t>水平的医疗卫生服务、</a:t>
            </a:r>
            <a:r>
              <a:rPr lang="zh-CN" altLang="en-US" sz="1600" b="1" dirty="0">
                <a:solidFill>
                  <a:srgbClr val="C00000"/>
                </a:solidFill>
                <a:latin typeface="微软雅黑" panose="020B0503020204020204" pitchFamily="34" charset="-122"/>
                <a:ea typeface="微软雅黑" panose="020B0503020204020204" pitchFamily="34" charset="-122"/>
              </a:rPr>
              <a:t>更舒适</a:t>
            </a:r>
            <a:r>
              <a:rPr lang="zh-CN" altLang="en-US" sz="1350" dirty="0">
                <a:solidFill>
                  <a:prstClr val="black"/>
                </a:solidFill>
                <a:latin typeface="微软雅黑" panose="020B0503020204020204" pitchFamily="34" charset="-122"/>
                <a:ea typeface="微软雅黑" panose="020B0503020204020204" pitchFamily="34" charset="-122"/>
              </a:rPr>
              <a:t>的居住条件、</a:t>
            </a:r>
            <a:r>
              <a:rPr lang="zh-CN" altLang="en-US" sz="1600" b="1" dirty="0">
                <a:solidFill>
                  <a:srgbClr val="C00000"/>
                </a:solidFill>
                <a:latin typeface="微软雅黑" panose="020B0503020204020204" pitchFamily="34" charset="-122"/>
                <a:ea typeface="微软雅黑" panose="020B0503020204020204" pitchFamily="34" charset="-122"/>
              </a:rPr>
              <a:t>更优美</a:t>
            </a:r>
            <a:r>
              <a:rPr lang="zh-CN" altLang="en-US" sz="1350" dirty="0">
                <a:solidFill>
                  <a:prstClr val="black"/>
                </a:solidFill>
                <a:latin typeface="微软雅黑" panose="020B0503020204020204" pitchFamily="34" charset="-122"/>
                <a:ea typeface="微软雅黑" panose="020B0503020204020204" pitchFamily="34" charset="-122"/>
              </a:rPr>
              <a:t>的环境、</a:t>
            </a:r>
            <a:r>
              <a:rPr lang="zh-CN" altLang="en-US" sz="1600" b="1" dirty="0">
                <a:solidFill>
                  <a:srgbClr val="C00000"/>
                </a:solidFill>
                <a:latin typeface="微软雅黑" panose="020B0503020204020204" pitchFamily="34" charset="-122"/>
                <a:ea typeface="微软雅黑" panose="020B0503020204020204" pitchFamily="34" charset="-122"/>
              </a:rPr>
              <a:t>更丰富</a:t>
            </a:r>
            <a:r>
              <a:rPr lang="zh-CN" altLang="en-US" sz="1350" dirty="0">
                <a:solidFill>
                  <a:prstClr val="black"/>
                </a:solidFill>
                <a:latin typeface="微软雅黑" panose="020B0503020204020204" pitchFamily="34" charset="-122"/>
                <a:ea typeface="微软雅黑" panose="020B0503020204020204" pitchFamily="34" charset="-122"/>
              </a:rPr>
              <a:t>的精神文化生活</a:t>
            </a:r>
            <a:r>
              <a:rPr lang="en-US" altLang="zh-CN" sz="1350" dirty="0">
                <a:solidFill>
                  <a:prstClr val="black"/>
                </a:solidFill>
                <a:latin typeface="微软雅黑" panose="020B0503020204020204" pitchFamily="34" charset="-122"/>
                <a:ea typeface="微软雅黑" panose="020B0503020204020204" pitchFamily="34" charset="-122"/>
              </a:rPr>
              <a:t>……</a:t>
            </a:r>
          </a:p>
          <a:p>
            <a:pPr algn="ctr">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天下顺治在民富，天下和静在民乐。“八个更”为改善民生指明了方向和着力点。</a:t>
            </a:r>
          </a:p>
        </p:txBody>
      </p:sp>
      <p:sp>
        <p:nvSpPr>
          <p:cNvPr id="10" name="矩形 9"/>
          <p:cNvSpPr/>
          <p:nvPr/>
        </p:nvSpPr>
        <p:spPr>
          <a:xfrm>
            <a:off x="1436298" y="987574"/>
            <a:ext cx="6271403" cy="369332"/>
          </a:xfrm>
          <a:prstGeom prst="rect">
            <a:avLst/>
          </a:prstGeom>
        </p:spPr>
        <p:txBody>
          <a:bodyPr wrap="square">
            <a:spAutoFit/>
          </a:bodyPr>
          <a:lstStyle/>
          <a:p>
            <a:pPr algn="ctr"/>
            <a:r>
              <a:rPr lang="zh-CN" altLang="en-US" b="1" dirty="0">
                <a:solidFill>
                  <a:srgbClr val="E61116"/>
                </a:solidFill>
                <a:latin typeface="微软雅黑" panose="020B0503020204020204" pitchFamily="34" charset="-122"/>
                <a:ea typeface="微软雅黑" panose="020B0503020204020204" pitchFamily="34" charset="-122"/>
              </a:rPr>
              <a:t>天下顺治在民富，天下和静在民乐。</a:t>
            </a:r>
          </a:p>
        </p:txBody>
      </p:sp>
      <p:cxnSp>
        <p:nvCxnSpPr>
          <p:cNvPr id="11" name="直接连接符 10"/>
          <p:cNvCxnSpPr/>
          <p:nvPr/>
        </p:nvCxnSpPr>
        <p:spPr>
          <a:xfrm>
            <a:off x="1678353" y="1476698"/>
            <a:ext cx="5787293" cy="0"/>
          </a:xfrm>
          <a:prstGeom prst="line">
            <a:avLst/>
          </a:prstGeom>
          <a:ln>
            <a:gradFill flip="none" rotWithShape="1">
              <a:gsLst>
                <a:gs pos="0">
                  <a:schemeClr val="bg2">
                    <a:alpha val="0"/>
                  </a:schemeClr>
                </a:gs>
                <a:gs pos="100000">
                  <a:schemeClr val="bg1">
                    <a:alpha val="0"/>
                  </a:schemeClr>
                </a:gs>
                <a:gs pos="53000">
                  <a:srgbClr val="E61116"/>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043317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0000"/>
                                  </p:iterate>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1250" fill="hold"/>
                                        <p:tgtEl>
                                          <p:spTgt spid="10">
                                            <p:txEl>
                                              <p:pRg st="0" end="0"/>
                                            </p:txEl>
                                          </p:spTgt>
                                        </p:tgtEl>
                                        <p:attrNameLst>
                                          <p:attrName>ppt_w</p:attrName>
                                        </p:attrNameLst>
                                      </p:cBhvr>
                                      <p:tavLst>
                                        <p:tav tm="0">
                                          <p:val>
                                            <p:strVal val="(6*min(max(#ppt_w*#ppt_h,.3),1)-7.4)/-.7*#ppt_w"/>
                                          </p:val>
                                        </p:tav>
                                        <p:tav tm="100000">
                                          <p:val>
                                            <p:strVal val="#ppt_w"/>
                                          </p:val>
                                        </p:tav>
                                      </p:tavLst>
                                    </p:anim>
                                    <p:anim calcmode="lin" valueType="num">
                                      <p:cBhvr>
                                        <p:cTn id="8" dur="1250" fill="hold"/>
                                        <p:tgtEl>
                                          <p:spTgt spid="10">
                                            <p:txEl>
                                              <p:pRg st="0" end="0"/>
                                            </p:txEl>
                                          </p:spTgt>
                                        </p:tgtEl>
                                        <p:attrNameLst>
                                          <p:attrName>ppt_h</p:attrName>
                                        </p:attrNameLst>
                                      </p:cBhvr>
                                      <p:tavLst>
                                        <p:tav tm="0">
                                          <p:val>
                                            <p:strVal val="(6*min(max(#ppt_w*#ppt_h,.3),1)-7.4)/-.7*#ppt_h"/>
                                          </p:val>
                                        </p:tav>
                                        <p:tav tm="100000">
                                          <p:val>
                                            <p:strVal val="#ppt_h"/>
                                          </p:val>
                                        </p:tav>
                                      </p:tavLst>
                                    </p:anim>
                                    <p:anim calcmode="lin" valueType="num">
                                      <p:cBhvr>
                                        <p:cTn id="9" dur="1250" fill="hold"/>
                                        <p:tgtEl>
                                          <p:spTgt spid="10">
                                            <p:txEl>
                                              <p:pRg st="0" end="0"/>
                                            </p:txEl>
                                          </p:spTgt>
                                        </p:tgtEl>
                                        <p:attrNameLst>
                                          <p:attrName>ppt_x</p:attrName>
                                        </p:attrNameLst>
                                      </p:cBhvr>
                                      <p:tavLst>
                                        <p:tav tm="0">
                                          <p:val>
                                            <p:fltVal val="0.5"/>
                                          </p:val>
                                        </p:tav>
                                        <p:tav tm="100000">
                                          <p:val>
                                            <p:strVal val="#ppt_x"/>
                                          </p:val>
                                        </p:tav>
                                      </p:tavLst>
                                    </p:anim>
                                    <p:anim calcmode="lin" valueType="num">
                                      <p:cBhvr>
                                        <p:cTn id="10" dur="1250" fill="hold"/>
                                        <p:tgtEl>
                                          <p:spTgt spid="10">
                                            <p:txEl>
                                              <p:pRg st="0" end="0"/>
                                            </p:txEl>
                                          </p:spTgt>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3125"/>
                            </p:stCondLst>
                            <p:childTnLst>
                              <p:par>
                                <p:cTn id="12" presetID="16" presetClass="entr" presetSubtype="2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750"/>
                                        <p:tgtEl>
                                          <p:spTgt spid="11"/>
                                        </p:tgtEl>
                                      </p:cBhvr>
                                    </p:animEffect>
                                  </p:childTnLst>
                                </p:cTn>
                              </p:par>
                            </p:childTnLst>
                          </p:cTn>
                        </p:par>
                        <p:par>
                          <p:cTn id="15" fill="hold">
                            <p:stCondLst>
                              <p:cond delay="3875"/>
                            </p:stCondLst>
                            <p:childTnLst>
                              <p:par>
                                <p:cTn id="16" presetID="47" presetClass="entr" presetSubtype="0" fill="hold" grpId="0" nodeType="afterEffect">
                                  <p:stCondLst>
                                    <p:cond delay="250"/>
                                  </p:stCondLst>
                                  <p:iterate type="wd">
                                    <p:tmPct val="10000"/>
                                  </p:iterate>
                                  <p:childTnLst>
                                    <p:set>
                                      <p:cBhvr>
                                        <p:cTn id="17" dur="1" fill="hold">
                                          <p:stCondLst>
                                            <p:cond delay="0"/>
                                          </p:stCondLst>
                                        </p:cTn>
                                        <p:tgtEl>
                                          <p:spTgt spid="7">
                                            <p:txEl>
                                              <p:pRg st="0" end="0"/>
                                            </p:txEl>
                                          </p:spTgt>
                                        </p:tgtEl>
                                        <p:attrNameLst>
                                          <p:attrName>style.visibility</p:attrName>
                                        </p:attrNameLst>
                                      </p:cBhvr>
                                      <p:to>
                                        <p:strVal val="visible"/>
                                      </p:to>
                                    </p:set>
                                    <p:animEffect transition="in" filter="fade">
                                      <p:cBhvr>
                                        <p:cTn id="18" dur="1250"/>
                                        <p:tgtEl>
                                          <p:spTgt spid="7">
                                            <p:txEl>
                                              <p:pRg st="0" end="0"/>
                                            </p:txEl>
                                          </p:spTgt>
                                        </p:tgtEl>
                                      </p:cBhvr>
                                    </p:animEffect>
                                    <p:anim calcmode="lin" valueType="num">
                                      <p:cBhvr>
                                        <p:cTn id="19" dur="125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0" dur="125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par>
                          <p:cTn id="21" fill="hold">
                            <p:stCondLst>
                              <p:cond delay="7125"/>
                            </p:stCondLst>
                            <p:childTnLst>
                              <p:par>
                                <p:cTn id="22" presetID="47" presetClass="entr" presetSubtype="0" fill="hold" grpId="0" nodeType="afterEffect">
                                  <p:stCondLst>
                                    <p:cond delay="250"/>
                                  </p:stCondLst>
                                  <p:iterate type="wd">
                                    <p:tmPct val="10000"/>
                                  </p:iterate>
                                  <p:childTnLst>
                                    <p:set>
                                      <p:cBhvr>
                                        <p:cTn id="23" dur="1" fill="hold">
                                          <p:stCondLst>
                                            <p:cond delay="0"/>
                                          </p:stCondLst>
                                        </p:cTn>
                                        <p:tgtEl>
                                          <p:spTgt spid="7">
                                            <p:txEl>
                                              <p:pRg st="1" end="1"/>
                                            </p:txEl>
                                          </p:spTgt>
                                        </p:tgtEl>
                                        <p:attrNameLst>
                                          <p:attrName>style.visibility</p:attrName>
                                        </p:attrNameLst>
                                      </p:cBhvr>
                                      <p:to>
                                        <p:strVal val="visible"/>
                                      </p:to>
                                    </p:set>
                                    <p:animEffect transition="in" filter="fade">
                                      <p:cBhvr>
                                        <p:cTn id="24" dur="1250"/>
                                        <p:tgtEl>
                                          <p:spTgt spid="7">
                                            <p:txEl>
                                              <p:pRg st="1" end="1"/>
                                            </p:txEl>
                                          </p:spTgt>
                                        </p:tgtEl>
                                      </p:cBhvr>
                                    </p:animEffect>
                                    <p:anim calcmode="lin" valueType="num">
                                      <p:cBhvr>
                                        <p:cTn id="25" dur="125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26" dur="125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par>
                          <p:cTn id="27" fill="hold">
                            <p:stCondLst>
                              <p:cond delay="9500"/>
                            </p:stCondLst>
                            <p:childTnLst>
                              <p:par>
                                <p:cTn id="28" presetID="47" presetClass="entr" presetSubtype="0" fill="hold" grpId="0" nodeType="afterEffect">
                                  <p:stCondLst>
                                    <p:cond delay="250"/>
                                  </p:stCondLst>
                                  <p:iterate type="wd">
                                    <p:tmPct val="10000"/>
                                  </p:iterate>
                                  <p:childTnLst>
                                    <p:set>
                                      <p:cBhvr>
                                        <p:cTn id="29" dur="1" fill="hold">
                                          <p:stCondLst>
                                            <p:cond delay="0"/>
                                          </p:stCondLst>
                                        </p:cTn>
                                        <p:tgtEl>
                                          <p:spTgt spid="7">
                                            <p:txEl>
                                              <p:pRg st="3" end="3"/>
                                            </p:txEl>
                                          </p:spTgt>
                                        </p:tgtEl>
                                        <p:attrNameLst>
                                          <p:attrName>style.visibility</p:attrName>
                                        </p:attrNameLst>
                                      </p:cBhvr>
                                      <p:to>
                                        <p:strVal val="visible"/>
                                      </p:to>
                                    </p:set>
                                    <p:animEffect transition="in" filter="fade">
                                      <p:cBhvr>
                                        <p:cTn id="30" dur="1250"/>
                                        <p:tgtEl>
                                          <p:spTgt spid="7">
                                            <p:txEl>
                                              <p:pRg st="3" end="3"/>
                                            </p:txEl>
                                          </p:spTgt>
                                        </p:tgtEl>
                                      </p:cBhvr>
                                    </p:animEffect>
                                    <p:anim calcmode="lin" valueType="num">
                                      <p:cBhvr>
                                        <p:cTn id="31" dur="125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32" dur="125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par>
                          <p:cTn id="33" fill="hold">
                            <p:stCondLst>
                              <p:cond delay="16375"/>
                            </p:stCondLst>
                            <p:childTnLst>
                              <p:par>
                                <p:cTn id="34" presetID="47" presetClass="entr" presetSubtype="0" fill="hold" grpId="0" nodeType="afterEffect">
                                  <p:stCondLst>
                                    <p:cond delay="250"/>
                                  </p:stCondLst>
                                  <p:iterate type="wd">
                                    <p:tmPct val="10000"/>
                                  </p:iterate>
                                  <p:childTnLst>
                                    <p:set>
                                      <p:cBhvr>
                                        <p:cTn id="35" dur="1" fill="hold">
                                          <p:stCondLst>
                                            <p:cond delay="0"/>
                                          </p:stCondLst>
                                        </p:cTn>
                                        <p:tgtEl>
                                          <p:spTgt spid="7">
                                            <p:txEl>
                                              <p:pRg st="5" end="5"/>
                                            </p:txEl>
                                          </p:spTgt>
                                        </p:tgtEl>
                                        <p:attrNameLst>
                                          <p:attrName>style.visibility</p:attrName>
                                        </p:attrNameLst>
                                      </p:cBhvr>
                                      <p:to>
                                        <p:strVal val="visible"/>
                                      </p:to>
                                    </p:set>
                                    <p:animEffect transition="in" filter="fade">
                                      <p:cBhvr>
                                        <p:cTn id="36" dur="1250"/>
                                        <p:tgtEl>
                                          <p:spTgt spid="7">
                                            <p:txEl>
                                              <p:pRg st="5" end="5"/>
                                            </p:txEl>
                                          </p:spTgt>
                                        </p:tgtEl>
                                      </p:cBhvr>
                                    </p:animEffect>
                                    <p:anim calcmode="lin" valueType="num">
                                      <p:cBhvr>
                                        <p:cTn id="37" dur="125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38" dur="1250" fill="hold"/>
                                        <p:tgtEl>
                                          <p:spTgt spid="7">
                                            <p:txEl>
                                              <p:pRg st="5" end="5"/>
                                            </p:txEl>
                                          </p:spTgt>
                                        </p:tgtEl>
                                        <p:attrNameLst>
                                          <p:attrName>ppt_y</p:attrName>
                                        </p:attrNameLst>
                                      </p:cBhvr>
                                      <p:tavLst>
                                        <p:tav tm="0">
                                          <p:val>
                                            <p:strVal val="#ppt_y-.1"/>
                                          </p:val>
                                        </p:tav>
                                        <p:tav tm="100000">
                                          <p:val>
                                            <p:strVal val="#ppt_y"/>
                                          </p:val>
                                        </p:tav>
                                      </p:tavLst>
                                    </p:anim>
                                  </p:childTnLst>
                                </p:cTn>
                              </p:par>
                            </p:childTnLst>
                          </p:cTn>
                        </p:par>
                        <p:par>
                          <p:cTn id="39" fill="hold">
                            <p:stCondLst>
                              <p:cond delay="20125"/>
                            </p:stCondLst>
                            <p:childTnLst>
                              <p:par>
                                <p:cTn id="40" presetID="47" presetClass="entr" presetSubtype="0" fill="hold" grpId="0" nodeType="afterEffect">
                                  <p:stCondLst>
                                    <p:cond delay="250"/>
                                  </p:stCondLst>
                                  <p:iterate type="wd">
                                    <p:tmPct val="10000"/>
                                  </p:iterate>
                                  <p:childTnLst>
                                    <p:set>
                                      <p:cBhvr>
                                        <p:cTn id="41" dur="1" fill="hold">
                                          <p:stCondLst>
                                            <p:cond delay="0"/>
                                          </p:stCondLst>
                                        </p:cTn>
                                        <p:tgtEl>
                                          <p:spTgt spid="7">
                                            <p:txEl>
                                              <p:pRg st="6" end="6"/>
                                            </p:txEl>
                                          </p:spTgt>
                                        </p:tgtEl>
                                        <p:attrNameLst>
                                          <p:attrName>style.visibility</p:attrName>
                                        </p:attrNameLst>
                                      </p:cBhvr>
                                      <p:to>
                                        <p:strVal val="visible"/>
                                      </p:to>
                                    </p:set>
                                    <p:animEffect transition="in" filter="fade">
                                      <p:cBhvr>
                                        <p:cTn id="42" dur="1250"/>
                                        <p:tgtEl>
                                          <p:spTgt spid="7">
                                            <p:txEl>
                                              <p:pRg st="6" end="6"/>
                                            </p:txEl>
                                          </p:spTgt>
                                        </p:tgtEl>
                                      </p:cBhvr>
                                    </p:animEffect>
                                    <p:anim calcmode="lin" valueType="num">
                                      <p:cBhvr>
                                        <p:cTn id="43" dur="125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44" dur="1250" fill="hold"/>
                                        <p:tgtEl>
                                          <p:spTgt spid="7">
                                            <p:txEl>
                                              <p:pRg st="6" end="6"/>
                                            </p:txEl>
                                          </p:spTgt>
                                        </p:tgtEl>
                                        <p:attrNameLst>
                                          <p:attrName>ppt_y</p:attrName>
                                        </p:attrNameLst>
                                      </p:cBhvr>
                                      <p:tavLst>
                                        <p:tav tm="0">
                                          <p:val>
                                            <p:strVal val="#ppt_y-.1"/>
                                          </p:val>
                                        </p:tav>
                                        <p:tav tm="100000">
                                          <p:val>
                                            <p:strVal val="#ppt_y"/>
                                          </p:val>
                                        </p:tav>
                                      </p:tavLst>
                                    </p:anim>
                                  </p:childTnLst>
                                </p:cTn>
                              </p:par>
                            </p:childTnLst>
                          </p:cTn>
                        </p:par>
                        <p:par>
                          <p:cTn id="45" fill="hold">
                            <p:stCondLst>
                              <p:cond delay="24625"/>
                            </p:stCondLst>
                            <p:childTnLst>
                              <p:par>
                                <p:cTn id="46" presetID="47" presetClass="entr" presetSubtype="0" fill="hold" grpId="0" nodeType="afterEffect">
                                  <p:stCondLst>
                                    <p:cond delay="250"/>
                                  </p:stCondLst>
                                  <p:iterate type="wd">
                                    <p:tmPct val="10000"/>
                                  </p:iterate>
                                  <p:childTnLst>
                                    <p:set>
                                      <p:cBhvr>
                                        <p:cTn id="47" dur="1" fill="hold">
                                          <p:stCondLst>
                                            <p:cond delay="0"/>
                                          </p:stCondLst>
                                        </p:cTn>
                                        <p:tgtEl>
                                          <p:spTgt spid="7">
                                            <p:txEl>
                                              <p:pRg st="7" end="7"/>
                                            </p:txEl>
                                          </p:spTgt>
                                        </p:tgtEl>
                                        <p:attrNameLst>
                                          <p:attrName>style.visibility</p:attrName>
                                        </p:attrNameLst>
                                      </p:cBhvr>
                                      <p:to>
                                        <p:strVal val="visible"/>
                                      </p:to>
                                    </p:set>
                                    <p:animEffect transition="in" filter="fade">
                                      <p:cBhvr>
                                        <p:cTn id="48" dur="1250"/>
                                        <p:tgtEl>
                                          <p:spTgt spid="7">
                                            <p:txEl>
                                              <p:pRg st="7" end="7"/>
                                            </p:txEl>
                                          </p:spTgt>
                                        </p:tgtEl>
                                      </p:cBhvr>
                                    </p:animEffect>
                                    <p:anim calcmode="lin" valueType="num">
                                      <p:cBhvr>
                                        <p:cTn id="49" dur="1250" fill="hold"/>
                                        <p:tgtEl>
                                          <p:spTgt spid="7">
                                            <p:txEl>
                                              <p:pRg st="7" end="7"/>
                                            </p:txEl>
                                          </p:spTgt>
                                        </p:tgtEl>
                                        <p:attrNameLst>
                                          <p:attrName>ppt_x</p:attrName>
                                        </p:attrNameLst>
                                      </p:cBhvr>
                                      <p:tavLst>
                                        <p:tav tm="0">
                                          <p:val>
                                            <p:strVal val="#ppt_x"/>
                                          </p:val>
                                        </p:tav>
                                        <p:tav tm="100000">
                                          <p:val>
                                            <p:strVal val="#ppt_x"/>
                                          </p:val>
                                        </p:tav>
                                      </p:tavLst>
                                    </p:anim>
                                    <p:anim calcmode="lin" valueType="num">
                                      <p:cBhvr>
                                        <p:cTn id="50" dur="1250" fill="hold"/>
                                        <p:tgtEl>
                                          <p:spTgt spid="7">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0"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xmlns="" id="{BCF4CD2C-CB87-4736-8777-52DF6AE198AE}"/>
              </a:ext>
            </a:extLst>
          </p:cNvPr>
          <p:cNvSpPr>
            <a:spLocks noChangeArrowheads="1"/>
          </p:cNvSpPr>
          <p:nvPr/>
        </p:nvSpPr>
        <p:spPr bwMode="auto">
          <a:xfrm>
            <a:off x="3635896" y="2550118"/>
            <a:ext cx="5522303" cy="46583"/>
          </a:xfrm>
          <a:prstGeom prst="rect">
            <a:avLst/>
          </a:prstGeom>
          <a:solidFill>
            <a:srgbClr val="C00000"/>
          </a:solidFill>
          <a:ln w="9525" algn="ctr">
            <a:noFill/>
            <a:round/>
            <a:headEnd/>
            <a:tailEnd/>
          </a:ln>
        </p:spPr>
        <p:txBody>
          <a:bodyPr lIns="65325" tIns="32662" rIns="65325" bIns="32662"/>
          <a:lstStyle/>
          <a:p>
            <a:pPr>
              <a:buFont typeface="Arial" charset="0"/>
              <a:buNone/>
            </a:pPr>
            <a:endParaRPr lang="zh-CN" altLang="en-US">
              <a:solidFill>
                <a:schemeClr val="accent1"/>
              </a:solidFill>
              <a:ea typeface="微软雅黑" panose="020B0503020204020204" pitchFamily="34" charset="-122"/>
            </a:endParaRPr>
          </a:p>
        </p:txBody>
      </p:sp>
      <p:grpSp>
        <p:nvGrpSpPr>
          <p:cNvPr id="17" name="组合 16">
            <a:extLst>
              <a:ext uri="{FF2B5EF4-FFF2-40B4-BE49-F238E27FC236}">
                <a16:creationId xmlns:a16="http://schemas.microsoft.com/office/drawing/2014/main" xmlns="" id="{46FB9291-DD11-4509-A4D8-72D0309A26F0}"/>
              </a:ext>
            </a:extLst>
          </p:cNvPr>
          <p:cNvGrpSpPr/>
          <p:nvPr/>
        </p:nvGrpSpPr>
        <p:grpSpPr>
          <a:xfrm>
            <a:off x="446498" y="1002046"/>
            <a:ext cx="3189398" cy="3189310"/>
            <a:chOff x="5407913" y="941368"/>
            <a:chExt cx="3189398" cy="3189310"/>
          </a:xfrm>
        </p:grpSpPr>
        <p:sp>
          <p:nvSpPr>
            <p:cNvPr id="18" name="椭圆 5">
              <a:extLst>
                <a:ext uri="{FF2B5EF4-FFF2-40B4-BE49-F238E27FC236}">
                  <a16:creationId xmlns:a16="http://schemas.microsoft.com/office/drawing/2014/main" xmlns="" id="{FA09B200-701F-4ABD-9075-8F0CEE82717F}"/>
                </a:ext>
              </a:extLst>
            </p:cNvPr>
            <p:cNvSpPr>
              <a:spLocks noChangeArrowheads="1"/>
            </p:cNvSpPr>
            <p:nvPr/>
          </p:nvSpPr>
          <p:spPr bwMode="auto">
            <a:xfrm rot="1404045">
              <a:off x="5407913" y="941368"/>
              <a:ext cx="3189398" cy="3189310"/>
            </a:xfrm>
            <a:prstGeom prst="ellipse">
              <a:avLst/>
            </a:prstGeom>
            <a:solidFill>
              <a:srgbClr val="C00000"/>
            </a:solidFill>
            <a:ln w="76200">
              <a:solidFill>
                <a:schemeClr val="bg1"/>
              </a:solidFill>
              <a:round/>
              <a:headEnd/>
              <a:tailEnd/>
            </a:ln>
            <a:effectLst>
              <a:outerShdw blurRad="50800" dist="38100" dir="5400000" algn="t" rotWithShape="0">
                <a:prstClr val="black">
                  <a:alpha val="40000"/>
                </a:prstClr>
              </a:outerShdw>
            </a:effectLst>
          </p:spPr>
          <p:txBody>
            <a:bodyPr lIns="65325" tIns="32662" rIns="65325" bIns="32662" anchor="ctr"/>
            <a:lstStyle>
              <a:lvl1pPr>
                <a:lnSpc>
                  <a:spcPct val="90000"/>
                </a:lnSpc>
                <a:spcBef>
                  <a:spcPts val="1050"/>
                </a:spcBef>
                <a:buFont typeface="Arial" charset="0"/>
                <a:buChar char="•"/>
                <a:defRPr sz="2900">
                  <a:solidFill>
                    <a:schemeClr val="tx1"/>
                  </a:solidFill>
                  <a:latin typeface="Calibri" pitchFamily="34" charset="0"/>
                  <a:ea typeface="宋体" charset="-122"/>
                </a:defRPr>
              </a:lvl1pPr>
              <a:lvl2pPr marL="742950" indent="-285750">
                <a:lnSpc>
                  <a:spcPct val="90000"/>
                </a:lnSpc>
                <a:spcBef>
                  <a:spcPts val="525"/>
                </a:spcBef>
                <a:buFont typeface="Arial" charset="0"/>
                <a:buChar char="•"/>
                <a:defRPr sz="2500">
                  <a:solidFill>
                    <a:schemeClr val="tx1"/>
                  </a:solidFill>
                  <a:latin typeface="Calibri" pitchFamily="34" charset="0"/>
                  <a:ea typeface="宋体" charset="-122"/>
                </a:defRPr>
              </a:lvl2pPr>
              <a:lvl3pPr marL="1143000" indent="-228600">
                <a:lnSpc>
                  <a:spcPct val="90000"/>
                </a:lnSpc>
                <a:spcBef>
                  <a:spcPts val="525"/>
                </a:spcBef>
                <a:buFont typeface="Arial" charset="0"/>
                <a:buChar char="•"/>
                <a:defRPr sz="2000">
                  <a:solidFill>
                    <a:schemeClr val="tx1"/>
                  </a:solidFill>
                  <a:latin typeface="Calibri" pitchFamily="34" charset="0"/>
                  <a:ea typeface="宋体" charset="-122"/>
                </a:defRPr>
              </a:lvl3pPr>
              <a:lvl4pPr marL="1600200" indent="-228600">
                <a:lnSpc>
                  <a:spcPct val="90000"/>
                </a:lnSpc>
                <a:spcBef>
                  <a:spcPts val="525"/>
                </a:spcBef>
                <a:buFont typeface="Arial" charset="0"/>
                <a:buChar char="•"/>
                <a:defRPr>
                  <a:solidFill>
                    <a:schemeClr val="tx1"/>
                  </a:solidFill>
                  <a:latin typeface="Calibri" pitchFamily="34" charset="0"/>
                  <a:ea typeface="宋体" charset="-122"/>
                </a:defRPr>
              </a:lvl4pPr>
              <a:lvl5pPr marL="2057400" indent="-228600">
                <a:lnSpc>
                  <a:spcPct val="90000"/>
                </a:lnSpc>
                <a:spcBef>
                  <a:spcPts val="525"/>
                </a:spcBef>
                <a:buFont typeface="Arial" charset="0"/>
                <a:buChar char="•"/>
                <a:defRPr>
                  <a:solidFill>
                    <a:schemeClr val="tx1"/>
                  </a:solidFill>
                  <a:latin typeface="Calibri" pitchFamily="34" charset="0"/>
                  <a:ea typeface="宋体" charset="-122"/>
                </a:defRPr>
              </a:lvl5pPr>
              <a:lvl6pPr marL="25146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6pPr>
              <a:lvl7pPr marL="29718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7pPr>
              <a:lvl8pPr marL="34290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8pPr>
              <a:lvl9pPr marL="3886200" indent="-228600" eaLnBrk="0" fontAlgn="base" hangingPunct="0">
                <a:lnSpc>
                  <a:spcPct val="90000"/>
                </a:lnSpc>
                <a:spcBef>
                  <a:spcPts val="525"/>
                </a:spcBef>
                <a:spcAft>
                  <a:spcPct val="0"/>
                </a:spcAft>
                <a:buFont typeface="Arial" charset="0"/>
                <a:buChar char="•"/>
                <a:defRPr>
                  <a:solidFill>
                    <a:schemeClr val="tx1"/>
                  </a:solidFill>
                  <a:latin typeface="Calibri" pitchFamily="34" charset="0"/>
                  <a:ea typeface="宋体" charset="-122"/>
                </a:defRPr>
              </a:lvl9pPr>
            </a:lstStyle>
            <a:p>
              <a:pPr algn="ctr" eaLnBrk="1" hangingPunct="1">
                <a:lnSpc>
                  <a:spcPct val="100000"/>
                </a:lnSpc>
                <a:spcBef>
                  <a:spcPct val="0"/>
                </a:spcBef>
                <a:buFont typeface="Arial" charset="0"/>
                <a:buNone/>
              </a:pPr>
              <a:endParaRPr lang="zh-CN" altLang="zh-CN" sz="1300">
                <a:solidFill>
                  <a:schemeClr val="accent1"/>
                </a:solidFill>
                <a:ea typeface="微软雅黑" panose="020B0503020204020204" pitchFamily="34" charset="-122"/>
              </a:endParaRPr>
            </a:p>
          </p:txBody>
        </p:sp>
        <p:sp>
          <p:nvSpPr>
            <p:cNvPr id="19" name="椭圆 18">
              <a:extLst>
                <a:ext uri="{FF2B5EF4-FFF2-40B4-BE49-F238E27FC236}">
                  <a16:creationId xmlns:a16="http://schemas.microsoft.com/office/drawing/2014/main" xmlns="" id="{370D6DBF-FF8C-4CDA-8756-2EC335AE546A}"/>
                </a:ext>
              </a:extLst>
            </p:cNvPr>
            <p:cNvSpPr/>
            <p:nvPr/>
          </p:nvSpPr>
          <p:spPr>
            <a:xfrm>
              <a:off x="6032449" y="1491392"/>
              <a:ext cx="1940012" cy="1939706"/>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24497" rIns="0" bIns="24497" anchor="ctr"/>
            <a:lstStyle/>
            <a:p>
              <a:pPr algn="ctr">
                <a:defRPr/>
              </a:pPr>
              <a:endParaRPr lang="zh-CN" altLang="en-US" sz="5700" u="sng" dirty="0">
                <a:ln w="12700">
                  <a:noFill/>
                </a:ln>
                <a:solidFill>
                  <a:schemeClr val="accent1"/>
                </a:solidFill>
                <a:latin typeface="Harlow Solid Italic" panose="04030604020F02020D02" pitchFamily="82" charset="0"/>
                <a:ea typeface="微软雅黑" panose="020B0503020204020204" pitchFamily="34" charset="-122"/>
              </a:endParaRPr>
            </a:p>
          </p:txBody>
        </p:sp>
      </p:grpSp>
      <p:pic>
        <p:nvPicPr>
          <p:cNvPr id="20" name="Picture 2">
            <a:extLst>
              <a:ext uri="{FF2B5EF4-FFF2-40B4-BE49-F238E27FC236}">
                <a16:creationId xmlns:a16="http://schemas.microsoft.com/office/drawing/2014/main" xmlns="" id="{27374DB6-C43F-4376-A59C-F1F660B696F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64239" y="1549788"/>
            <a:ext cx="1753602" cy="1828223"/>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a:extLst>
              <a:ext uri="{FF2B5EF4-FFF2-40B4-BE49-F238E27FC236}">
                <a16:creationId xmlns:a16="http://schemas.microsoft.com/office/drawing/2014/main" xmlns="" id="{3918003F-826E-4A57-9A96-79C4F9231C55}"/>
              </a:ext>
            </a:extLst>
          </p:cNvPr>
          <p:cNvSpPr/>
          <p:nvPr/>
        </p:nvSpPr>
        <p:spPr>
          <a:xfrm>
            <a:off x="3779912" y="2734646"/>
            <a:ext cx="4932761" cy="700769"/>
          </a:xfrm>
          <a:prstGeom prst="rect">
            <a:avLst/>
          </a:prstGeom>
          <a:noFill/>
          <a:ln w="9525">
            <a:noFill/>
            <a:miter lim="800000"/>
            <a:headEnd/>
            <a:tailEnd/>
          </a:ln>
        </p:spPr>
        <p:txBody>
          <a:bodyPr wrap="square">
            <a:spAutoFit/>
          </a:bodyPr>
          <a:lstStyle/>
          <a:p>
            <a:pPr algn="ctr">
              <a:lnSpc>
                <a:spcPct val="120000"/>
              </a:lnSpc>
            </a:pPr>
            <a:r>
              <a:rPr lang="zh-CN" altLang="en-US" sz="3600" b="1" dirty="0">
                <a:gradFill>
                  <a:gsLst>
                    <a:gs pos="0">
                      <a:srgbClr val="C00000"/>
                    </a:gs>
                    <a:gs pos="100000">
                      <a:srgbClr val="FF0000"/>
                    </a:gs>
                  </a:gsLst>
                  <a:lin ang="5400000" scaled="1"/>
                </a:gradFill>
                <a:latin typeface="微软雅黑" pitchFamily="34" charset="-122"/>
                <a:ea typeface="微软雅黑" panose="020B0503020204020204" pitchFamily="34" charset="-122"/>
              </a:rPr>
              <a:t>抓住新机遇</a:t>
            </a:r>
            <a:r>
              <a:rPr lang="en-US" altLang="zh-CN" sz="3600" b="1" dirty="0">
                <a:gradFill>
                  <a:gsLst>
                    <a:gs pos="0">
                      <a:srgbClr val="C00000"/>
                    </a:gs>
                    <a:gs pos="100000">
                      <a:srgbClr val="FF0000"/>
                    </a:gs>
                  </a:gsLst>
                  <a:lin ang="5400000" scaled="1"/>
                </a:gradFill>
                <a:latin typeface="微软雅黑" pitchFamily="34" charset="-122"/>
                <a:ea typeface="微软雅黑" panose="020B0503020204020204" pitchFamily="34" charset="-122"/>
              </a:rPr>
              <a:t>.</a:t>
            </a:r>
            <a:r>
              <a:rPr lang="zh-CN" altLang="en-US" sz="3600" b="1" dirty="0">
                <a:gradFill>
                  <a:gsLst>
                    <a:gs pos="0">
                      <a:srgbClr val="C00000"/>
                    </a:gs>
                    <a:gs pos="100000">
                      <a:srgbClr val="FF0000"/>
                    </a:gs>
                  </a:gsLst>
                  <a:lin ang="5400000" scaled="1"/>
                </a:gradFill>
                <a:latin typeface="微软雅黑" pitchFamily="34" charset="-122"/>
                <a:ea typeface="微软雅黑" panose="020B0503020204020204" pitchFamily="34" charset="-122"/>
              </a:rPr>
              <a:t>迎接新挑战</a:t>
            </a:r>
          </a:p>
        </p:txBody>
      </p:sp>
      <p:sp>
        <p:nvSpPr>
          <p:cNvPr id="23" name="矩形 22">
            <a:extLst>
              <a:ext uri="{FF2B5EF4-FFF2-40B4-BE49-F238E27FC236}">
                <a16:creationId xmlns:a16="http://schemas.microsoft.com/office/drawing/2014/main" xmlns="" id="{DD661453-DEF5-4DFD-A912-0CB4558ED05D}"/>
              </a:ext>
            </a:extLst>
          </p:cNvPr>
          <p:cNvSpPr/>
          <p:nvPr/>
        </p:nvSpPr>
        <p:spPr>
          <a:xfrm>
            <a:off x="3635896" y="1415466"/>
            <a:ext cx="4932761" cy="1106457"/>
          </a:xfrm>
          <a:prstGeom prst="rect">
            <a:avLst/>
          </a:prstGeom>
          <a:noFill/>
          <a:ln w="9525">
            <a:noFill/>
            <a:miter lim="800000"/>
            <a:headEnd/>
            <a:tailEnd/>
          </a:ln>
        </p:spPr>
        <p:txBody>
          <a:bodyPr wrap="square">
            <a:spAutoFit/>
          </a:bodyPr>
          <a:lstStyle/>
          <a:p>
            <a:pPr algn="ctr">
              <a:lnSpc>
                <a:spcPct val="120000"/>
              </a:lnSpc>
            </a:pPr>
            <a:r>
              <a:rPr lang="en-US" altLang="zh-CN" sz="6000" b="1" dirty="0">
                <a:gradFill>
                  <a:gsLst>
                    <a:gs pos="0">
                      <a:srgbClr val="C00000"/>
                    </a:gs>
                    <a:gs pos="100000">
                      <a:srgbClr val="FF0000"/>
                    </a:gs>
                  </a:gsLst>
                  <a:lin ang="5400000" scaled="1"/>
                </a:gradFill>
                <a:latin typeface="微软雅黑" pitchFamily="34" charset="-122"/>
                <a:ea typeface="微软雅黑" panose="020B0503020204020204" pitchFamily="34" charset="-122"/>
              </a:rPr>
              <a:t>PART 02</a:t>
            </a:r>
            <a:endParaRPr lang="zh-CN" altLang="en-US" sz="6000" b="1" dirty="0">
              <a:gradFill>
                <a:gsLst>
                  <a:gs pos="0">
                    <a:srgbClr val="C00000"/>
                  </a:gs>
                  <a:gs pos="100000">
                    <a:srgbClr val="FF0000"/>
                  </a:gs>
                </a:gsLst>
                <a:lin ang="5400000" scaled="1"/>
              </a:gra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41139293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par>
                                <p:cTn id="20" presetID="47" presetClass="entr" presetSubtype="0" fill="hold" grpId="0" nodeType="withEffect">
                                  <p:stCondLst>
                                    <p:cond delay="75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750"/>
                                        <p:tgtEl>
                                          <p:spTgt spid="22"/>
                                        </p:tgtEl>
                                      </p:cBhvr>
                                    </p:animEffect>
                                    <p:anim calcmode="lin" valueType="num">
                                      <p:cBhvr>
                                        <p:cTn id="23" dur="750" fill="hold"/>
                                        <p:tgtEl>
                                          <p:spTgt spid="22"/>
                                        </p:tgtEl>
                                        <p:attrNameLst>
                                          <p:attrName>ppt_x</p:attrName>
                                        </p:attrNameLst>
                                      </p:cBhvr>
                                      <p:tavLst>
                                        <p:tav tm="0">
                                          <p:val>
                                            <p:strVal val="#ppt_x"/>
                                          </p:val>
                                        </p:tav>
                                        <p:tav tm="100000">
                                          <p:val>
                                            <p:strVal val="#ppt_x"/>
                                          </p:val>
                                        </p:tav>
                                      </p:tavLst>
                                    </p:anim>
                                    <p:anim calcmode="lin" valueType="num">
                                      <p:cBhvr>
                                        <p:cTn id="24" dur="750" fill="hold"/>
                                        <p:tgtEl>
                                          <p:spTgt spid="22"/>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75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750"/>
                                        <p:tgtEl>
                                          <p:spTgt spid="23"/>
                                        </p:tgtEl>
                                      </p:cBhvr>
                                    </p:animEffect>
                                    <p:anim calcmode="lin" valueType="num">
                                      <p:cBhvr>
                                        <p:cTn id="28" dur="750" fill="hold"/>
                                        <p:tgtEl>
                                          <p:spTgt spid="23"/>
                                        </p:tgtEl>
                                        <p:attrNameLst>
                                          <p:attrName>ppt_x</p:attrName>
                                        </p:attrNameLst>
                                      </p:cBhvr>
                                      <p:tavLst>
                                        <p:tav tm="0">
                                          <p:val>
                                            <p:strVal val="#ppt_x"/>
                                          </p:val>
                                        </p:tav>
                                        <p:tav tm="100000">
                                          <p:val>
                                            <p:strVal val="#ppt_x"/>
                                          </p:val>
                                        </p:tav>
                                      </p:tavLst>
                                    </p:anim>
                                    <p:anim calcmode="lin" valueType="num">
                                      <p:cBhvr>
                                        <p:cTn id="29" dur="7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ULTRA_SCORM_SLIDE_COUNT" val="1"/>
  <p:tag name="ISPRING_PRESENTATION_TITLE" val="www.1ppt.com"/>
</p:tagLst>
</file>

<file path=ppt/tags/tag2.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heme/theme1.xml><?xml version="1.0" encoding="utf-8"?>
<a:theme xmlns:a="http://schemas.openxmlformats.org/drawingml/2006/main" name="第一PPT，www.1ppt.com">
  <a:themeElements>
    <a:clrScheme name="自定义 3">
      <a:dk1>
        <a:sysClr val="windowText" lastClr="000000"/>
      </a:dk1>
      <a:lt1>
        <a:sysClr val="window" lastClr="FFFFFF"/>
      </a:lt1>
      <a:dk2>
        <a:srgbClr val="0C0C0C"/>
      </a:dk2>
      <a:lt2>
        <a:srgbClr val="FFFFFF"/>
      </a:lt2>
      <a:accent1>
        <a:srgbClr val="0070C0"/>
      </a:accent1>
      <a:accent2>
        <a:srgbClr val="0070C0"/>
      </a:accent2>
      <a:accent3>
        <a:srgbClr val="0070C0"/>
      </a:accent3>
      <a:accent4>
        <a:srgbClr val="0070C0"/>
      </a:accent4>
      <a:accent5>
        <a:srgbClr val="0070C0"/>
      </a:accent5>
      <a:accent6>
        <a:srgbClr val="0070C0"/>
      </a:accent6>
      <a:hlink>
        <a:srgbClr val="0070C0"/>
      </a:hlink>
      <a:folHlink>
        <a:srgbClr val="0070C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1340</TotalTime>
  <Words>1604</Words>
  <Application>Microsoft Office PowerPoint</Application>
  <PresentationFormat>全屏显示(16:9)</PresentationFormat>
  <Paragraphs>142</Paragraphs>
  <Slides>25</Slides>
  <Notes>25</Notes>
  <HiddenSlides>0</HiddenSlides>
  <MMClips>1</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25</vt:i4>
      </vt:variant>
    </vt:vector>
  </HeadingPairs>
  <TitlesOfParts>
    <vt:vector size="37" baseType="lpstr">
      <vt:lpstr>等线</vt:lpstr>
      <vt:lpstr>方正正粗黑简体</vt:lpstr>
      <vt:lpstr>楷体</vt:lpstr>
      <vt:lpstr>宋体</vt:lpstr>
      <vt:lpstr>微软雅黑</vt:lpstr>
      <vt:lpstr>Arial</vt:lpstr>
      <vt:lpstr>Calibri</vt:lpstr>
      <vt:lpstr>Harlow Solid Italic</vt:lpstr>
      <vt:lpstr>Impact</vt:lpstr>
      <vt:lpstr>Wingdings</vt:lpstr>
      <vt:lpstr>第一PPT，www.1ppt.com</vt:lpstr>
      <vt:lpstr>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www.1ppt.com</dc:title>
  <dc:creator>user</dc:creator>
  <cp:lastModifiedBy>Administrator</cp:lastModifiedBy>
  <cp:revision>183</cp:revision>
  <dcterms:created xsi:type="dcterms:W3CDTF">2015-10-16T03:54:15Z</dcterms:created>
  <dcterms:modified xsi:type="dcterms:W3CDTF">2017-10-08T04:04:15Z</dcterms:modified>
</cp:coreProperties>
</file>