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442" r:id="rId2"/>
    <p:sldId id="443" r:id="rId3"/>
    <p:sldId id="444" r:id="rId4"/>
    <p:sldId id="468" r:id="rId5"/>
    <p:sldId id="446" r:id="rId6"/>
    <p:sldId id="447" r:id="rId7"/>
    <p:sldId id="448" r:id="rId8"/>
    <p:sldId id="449" r:id="rId9"/>
    <p:sldId id="450" r:id="rId10"/>
    <p:sldId id="451" r:id="rId11"/>
    <p:sldId id="452" r:id="rId12"/>
    <p:sldId id="453" r:id="rId13"/>
    <p:sldId id="454" r:id="rId14"/>
    <p:sldId id="455" r:id="rId15"/>
    <p:sldId id="456" r:id="rId16"/>
    <p:sldId id="457" r:id="rId17"/>
    <p:sldId id="467" r:id="rId18"/>
    <p:sldId id="445" r:id="rId19"/>
    <p:sldId id="460" r:id="rId20"/>
    <p:sldId id="461" r:id="rId21"/>
    <p:sldId id="462" r:id="rId22"/>
    <p:sldId id="469" r:id="rId23"/>
    <p:sldId id="464" r:id="rId24"/>
    <p:sldId id="465" r:id="rId25"/>
    <p:sldId id="466" r:id="rId26"/>
    <p:sldId id="470"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1612"/>
    <a:srgbClr val="C00000"/>
    <a:srgbClr val="FCF2E6"/>
    <a:srgbClr val="FF4040"/>
    <a:srgbClr val="900000"/>
    <a:srgbClr val="5B9BD5"/>
    <a:srgbClr val="1862AA"/>
    <a:srgbClr val="F2F2F2"/>
    <a:srgbClr val="EAA0D9"/>
    <a:srgbClr val="81C3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3590" autoAdjust="0"/>
    <p:restoredTop sz="85321" autoAdjust="0"/>
  </p:normalViewPr>
  <p:slideViewPr>
    <p:cSldViewPr snapToGrid="0">
      <p:cViewPr>
        <p:scale>
          <a:sx n="62" d="100"/>
          <a:sy n="62" d="100"/>
        </p:scale>
        <p:origin x="-270" y="24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D68117-D6FF-463C-B4DD-E7B297A7DC7B}" type="datetimeFigureOut">
              <a:rPr lang="zh-CN" altLang="en-US" smtClean="0"/>
              <a:pPr/>
              <a:t>2018/1/16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ACE48B-B581-41B6-935D-38E91432817F}" type="slidenum">
              <a:rPr lang="zh-CN" altLang="en-US" smtClean="0"/>
              <a:pPr/>
              <a:t>‹#›</a:t>
            </a:fld>
            <a:endParaRPr lang="zh-CN" altLang="en-US"/>
          </a:p>
        </p:txBody>
      </p:sp>
    </p:spTree>
    <p:extLst>
      <p:ext uri="{BB962C8B-B14F-4D97-AF65-F5344CB8AC3E}">
        <p14:creationId xmlns:p14="http://schemas.microsoft.com/office/powerpoint/2010/main" xmlns="" val="3677542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1</a:t>
            </a:fld>
            <a:endParaRPr lang="zh-CN" altLang="en-US"/>
          </a:p>
        </p:txBody>
      </p:sp>
    </p:spTree>
    <p:extLst>
      <p:ext uri="{BB962C8B-B14F-4D97-AF65-F5344CB8AC3E}">
        <p14:creationId xmlns:p14="http://schemas.microsoft.com/office/powerpoint/2010/main" xmlns="" val="4281064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10</a:t>
            </a:fld>
            <a:endParaRPr lang="zh-CN" altLang="en-US"/>
          </a:p>
        </p:txBody>
      </p:sp>
    </p:spTree>
    <p:extLst>
      <p:ext uri="{BB962C8B-B14F-4D97-AF65-F5344CB8AC3E}">
        <p14:creationId xmlns:p14="http://schemas.microsoft.com/office/powerpoint/2010/main" xmlns="" val="1052408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11</a:t>
            </a:fld>
            <a:endParaRPr lang="zh-CN" altLang="en-US"/>
          </a:p>
        </p:txBody>
      </p:sp>
    </p:spTree>
    <p:extLst>
      <p:ext uri="{BB962C8B-B14F-4D97-AF65-F5344CB8AC3E}">
        <p14:creationId xmlns:p14="http://schemas.microsoft.com/office/powerpoint/2010/main" xmlns="" val="2607473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12</a:t>
            </a:fld>
            <a:endParaRPr lang="zh-CN" altLang="en-US"/>
          </a:p>
        </p:txBody>
      </p:sp>
    </p:spTree>
    <p:extLst>
      <p:ext uri="{BB962C8B-B14F-4D97-AF65-F5344CB8AC3E}">
        <p14:creationId xmlns:p14="http://schemas.microsoft.com/office/powerpoint/2010/main" xmlns="" val="2768519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13</a:t>
            </a:fld>
            <a:endParaRPr lang="zh-CN" altLang="en-US"/>
          </a:p>
        </p:txBody>
      </p:sp>
    </p:spTree>
    <p:extLst>
      <p:ext uri="{BB962C8B-B14F-4D97-AF65-F5344CB8AC3E}">
        <p14:creationId xmlns:p14="http://schemas.microsoft.com/office/powerpoint/2010/main" xmlns="" val="1885193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14</a:t>
            </a:fld>
            <a:endParaRPr lang="zh-CN" altLang="en-US"/>
          </a:p>
        </p:txBody>
      </p:sp>
    </p:spTree>
    <p:extLst>
      <p:ext uri="{BB962C8B-B14F-4D97-AF65-F5344CB8AC3E}">
        <p14:creationId xmlns:p14="http://schemas.microsoft.com/office/powerpoint/2010/main" xmlns="" val="772002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15</a:t>
            </a:fld>
            <a:endParaRPr lang="zh-CN" altLang="en-US"/>
          </a:p>
        </p:txBody>
      </p:sp>
    </p:spTree>
    <p:extLst>
      <p:ext uri="{BB962C8B-B14F-4D97-AF65-F5344CB8AC3E}">
        <p14:creationId xmlns:p14="http://schemas.microsoft.com/office/powerpoint/2010/main" xmlns="" val="2812119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16</a:t>
            </a:fld>
            <a:endParaRPr lang="zh-CN" altLang="en-US"/>
          </a:p>
        </p:txBody>
      </p:sp>
    </p:spTree>
    <p:extLst>
      <p:ext uri="{BB962C8B-B14F-4D97-AF65-F5344CB8AC3E}">
        <p14:creationId xmlns:p14="http://schemas.microsoft.com/office/powerpoint/2010/main" xmlns="" val="2417910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17</a:t>
            </a:fld>
            <a:endParaRPr lang="zh-CN" altLang="en-US"/>
          </a:p>
        </p:txBody>
      </p:sp>
    </p:spTree>
    <p:extLst>
      <p:ext uri="{BB962C8B-B14F-4D97-AF65-F5344CB8AC3E}">
        <p14:creationId xmlns:p14="http://schemas.microsoft.com/office/powerpoint/2010/main" xmlns="" val="376339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18</a:t>
            </a:fld>
            <a:endParaRPr lang="zh-CN" altLang="en-US"/>
          </a:p>
        </p:txBody>
      </p:sp>
    </p:spTree>
    <p:extLst>
      <p:ext uri="{BB962C8B-B14F-4D97-AF65-F5344CB8AC3E}">
        <p14:creationId xmlns:p14="http://schemas.microsoft.com/office/powerpoint/2010/main" xmlns="" val="2334630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EC615F-B2ED-4212-A86D-C1369B0422B7}" type="slidenum">
              <a:rPr lang="zh-CN" altLang="en-US" smtClean="0"/>
              <a:pPr/>
              <a:t>19</a:t>
            </a:fld>
            <a:endParaRPr lang="zh-CN" altLang="en-US"/>
          </a:p>
        </p:txBody>
      </p:sp>
    </p:spTree>
    <p:extLst>
      <p:ext uri="{BB962C8B-B14F-4D97-AF65-F5344CB8AC3E}">
        <p14:creationId xmlns:p14="http://schemas.microsoft.com/office/powerpoint/2010/main" xmlns="" val="918971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2</a:t>
            </a:fld>
            <a:endParaRPr lang="zh-CN" altLang="en-US"/>
          </a:p>
        </p:txBody>
      </p:sp>
    </p:spTree>
    <p:extLst>
      <p:ext uri="{BB962C8B-B14F-4D97-AF65-F5344CB8AC3E}">
        <p14:creationId xmlns:p14="http://schemas.microsoft.com/office/powerpoint/2010/main" xmlns="" val="3678087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EC615F-B2ED-4212-A86D-C1369B0422B7}" type="slidenum">
              <a:rPr lang="zh-CN" altLang="en-US" smtClean="0"/>
              <a:pPr/>
              <a:t>20</a:t>
            </a:fld>
            <a:endParaRPr lang="zh-CN" altLang="en-US"/>
          </a:p>
        </p:txBody>
      </p:sp>
    </p:spTree>
    <p:extLst>
      <p:ext uri="{BB962C8B-B14F-4D97-AF65-F5344CB8AC3E}">
        <p14:creationId xmlns:p14="http://schemas.microsoft.com/office/powerpoint/2010/main" xmlns="" val="1608423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EC615F-B2ED-4212-A86D-C1369B0422B7}" type="slidenum">
              <a:rPr lang="zh-CN" altLang="en-US" smtClean="0"/>
              <a:pPr/>
              <a:t>21</a:t>
            </a:fld>
            <a:endParaRPr lang="zh-CN" altLang="en-US"/>
          </a:p>
        </p:txBody>
      </p:sp>
    </p:spTree>
    <p:extLst>
      <p:ext uri="{BB962C8B-B14F-4D97-AF65-F5344CB8AC3E}">
        <p14:creationId xmlns:p14="http://schemas.microsoft.com/office/powerpoint/2010/main" xmlns="" val="41672405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22</a:t>
            </a:fld>
            <a:endParaRPr lang="zh-CN" altLang="en-US"/>
          </a:p>
        </p:txBody>
      </p:sp>
    </p:spTree>
    <p:extLst>
      <p:ext uri="{BB962C8B-B14F-4D97-AF65-F5344CB8AC3E}">
        <p14:creationId xmlns:p14="http://schemas.microsoft.com/office/powerpoint/2010/main" xmlns="" val="2386765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23</a:t>
            </a:fld>
            <a:endParaRPr lang="zh-CN" altLang="en-US"/>
          </a:p>
        </p:txBody>
      </p:sp>
    </p:spTree>
    <p:extLst>
      <p:ext uri="{BB962C8B-B14F-4D97-AF65-F5344CB8AC3E}">
        <p14:creationId xmlns:p14="http://schemas.microsoft.com/office/powerpoint/2010/main" xmlns="" val="585810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24</a:t>
            </a:fld>
            <a:endParaRPr lang="zh-CN" altLang="en-US"/>
          </a:p>
        </p:txBody>
      </p:sp>
    </p:spTree>
    <p:extLst>
      <p:ext uri="{BB962C8B-B14F-4D97-AF65-F5344CB8AC3E}">
        <p14:creationId xmlns:p14="http://schemas.microsoft.com/office/powerpoint/2010/main" xmlns="" val="17963976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25</a:t>
            </a:fld>
            <a:endParaRPr lang="zh-CN" altLang="en-US"/>
          </a:p>
        </p:txBody>
      </p:sp>
    </p:spTree>
    <p:extLst>
      <p:ext uri="{BB962C8B-B14F-4D97-AF65-F5344CB8AC3E}">
        <p14:creationId xmlns:p14="http://schemas.microsoft.com/office/powerpoint/2010/main" xmlns="" val="953416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26</a:t>
            </a:fld>
            <a:endParaRPr lang="zh-CN" altLang="en-US"/>
          </a:p>
        </p:txBody>
      </p:sp>
    </p:spTree>
    <p:extLst>
      <p:ext uri="{BB962C8B-B14F-4D97-AF65-F5344CB8AC3E}">
        <p14:creationId xmlns:p14="http://schemas.microsoft.com/office/powerpoint/2010/main" xmlns="" val="2344777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3</a:t>
            </a:fld>
            <a:endParaRPr lang="zh-CN" altLang="en-US"/>
          </a:p>
        </p:txBody>
      </p:sp>
    </p:spTree>
    <p:extLst>
      <p:ext uri="{BB962C8B-B14F-4D97-AF65-F5344CB8AC3E}">
        <p14:creationId xmlns:p14="http://schemas.microsoft.com/office/powerpoint/2010/main" xmlns="" val="1777602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4</a:t>
            </a:fld>
            <a:endParaRPr lang="zh-CN" altLang="en-US"/>
          </a:p>
        </p:txBody>
      </p:sp>
    </p:spTree>
    <p:extLst>
      <p:ext uri="{BB962C8B-B14F-4D97-AF65-F5344CB8AC3E}">
        <p14:creationId xmlns:p14="http://schemas.microsoft.com/office/powerpoint/2010/main" xmlns="" val="2972758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EC615F-B2ED-4212-A86D-C1369B0422B7}" type="slidenum">
              <a:rPr lang="zh-CN" altLang="en-US" smtClean="0"/>
              <a:pPr/>
              <a:t>5</a:t>
            </a:fld>
            <a:endParaRPr lang="zh-CN" altLang="en-US"/>
          </a:p>
        </p:txBody>
      </p:sp>
    </p:spTree>
    <p:extLst>
      <p:ext uri="{BB962C8B-B14F-4D97-AF65-F5344CB8AC3E}">
        <p14:creationId xmlns:p14="http://schemas.microsoft.com/office/powerpoint/2010/main" xmlns="" val="1651486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6</a:t>
            </a:fld>
            <a:endParaRPr lang="zh-CN" altLang="en-US"/>
          </a:p>
        </p:txBody>
      </p:sp>
    </p:spTree>
    <p:extLst>
      <p:ext uri="{BB962C8B-B14F-4D97-AF65-F5344CB8AC3E}">
        <p14:creationId xmlns:p14="http://schemas.microsoft.com/office/powerpoint/2010/main" xmlns="" val="3897290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7</a:t>
            </a:fld>
            <a:endParaRPr lang="zh-CN" altLang="en-US"/>
          </a:p>
        </p:txBody>
      </p:sp>
    </p:spTree>
    <p:extLst>
      <p:ext uri="{BB962C8B-B14F-4D97-AF65-F5344CB8AC3E}">
        <p14:creationId xmlns:p14="http://schemas.microsoft.com/office/powerpoint/2010/main" xmlns="" val="4122057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8</a:t>
            </a:fld>
            <a:endParaRPr lang="zh-CN" altLang="en-US"/>
          </a:p>
        </p:txBody>
      </p:sp>
    </p:spTree>
    <p:extLst>
      <p:ext uri="{BB962C8B-B14F-4D97-AF65-F5344CB8AC3E}">
        <p14:creationId xmlns:p14="http://schemas.microsoft.com/office/powerpoint/2010/main" xmlns="" val="3298274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pPr/>
              <a:t>9</a:t>
            </a:fld>
            <a:endParaRPr lang="zh-CN" altLang="en-US"/>
          </a:p>
        </p:txBody>
      </p:sp>
    </p:spTree>
    <p:extLst>
      <p:ext uri="{BB962C8B-B14F-4D97-AF65-F5344CB8AC3E}">
        <p14:creationId xmlns:p14="http://schemas.microsoft.com/office/powerpoint/2010/main" xmlns="" val="893027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7914FD6-AA50-4145-84A6-A2E643B47976}"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162738566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914FD6-AA50-4145-84A6-A2E643B47976}"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3948789666"/>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914FD6-AA50-4145-84A6-A2E643B47976}"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334107446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914FD6-AA50-4145-84A6-A2E643B47976}"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4266217002"/>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7914FD6-AA50-4145-84A6-A2E643B47976}"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190267726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7914FD6-AA50-4145-84A6-A2E643B47976}" type="datetimeFigureOut">
              <a:rPr lang="zh-CN" altLang="en-US" smtClean="0"/>
              <a:pPr/>
              <a:t>2018/1/16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2045601781"/>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7914FD6-AA50-4145-84A6-A2E643B47976}" type="datetimeFigureOut">
              <a:rPr lang="zh-CN" altLang="en-US" smtClean="0"/>
              <a:pPr/>
              <a:t>2018/1/16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2016792969"/>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7914FD6-AA50-4145-84A6-A2E643B47976}" type="datetimeFigureOut">
              <a:rPr lang="zh-CN" altLang="en-US" smtClean="0"/>
              <a:pPr/>
              <a:t>2018/1/16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2398770027"/>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914FD6-AA50-4145-84A6-A2E643B47976}" type="datetimeFigureOut">
              <a:rPr lang="zh-CN" altLang="en-US" smtClean="0"/>
              <a:pPr/>
              <a:t>2018/1/16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1379367333"/>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7914FD6-AA50-4145-84A6-A2E643B47976}" type="datetimeFigureOut">
              <a:rPr lang="zh-CN" altLang="en-US" smtClean="0"/>
              <a:pPr/>
              <a:t>2018/1/16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1586107022"/>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7914FD6-AA50-4145-84A6-A2E643B47976}" type="datetimeFigureOut">
              <a:rPr lang="zh-CN" altLang="en-US" smtClean="0"/>
              <a:pPr/>
              <a:t>2018/1/16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4193139274"/>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914FD6-AA50-4145-84A6-A2E643B47976}" type="datetimeFigureOut">
              <a:rPr lang="zh-CN" altLang="en-US" smtClean="0"/>
              <a:pPr/>
              <a:t>2018/1/16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C5A78A-892E-4FB5-926D-4D7E012A1BFC}" type="slidenum">
              <a:rPr lang="zh-CN" altLang="en-US" smtClean="0"/>
              <a:pPr/>
              <a:t>‹#›</a:t>
            </a:fld>
            <a:endParaRPr lang="zh-CN" altLang="en-US"/>
          </a:p>
        </p:txBody>
      </p:sp>
    </p:spTree>
    <p:extLst>
      <p:ext uri="{BB962C8B-B14F-4D97-AF65-F5344CB8AC3E}">
        <p14:creationId xmlns:p14="http://schemas.microsoft.com/office/powerpoint/2010/main" xmlns="" val="7095673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2.png"/><Relationship Id="rId10" Type="http://schemas.openxmlformats.org/officeDocument/2006/relationships/image" Target="../media/image6.png"/><Relationship Id="rId4" Type="http://schemas.openxmlformats.org/officeDocument/2006/relationships/image" Target="../media/image1.png"/><Relationship Id="rId9"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flipH="1">
            <a:off x="-2" y="2609"/>
            <a:ext cx="7652085" cy="5735690"/>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786888" y="0"/>
            <a:ext cx="7405111" cy="2775284"/>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0" y="3716503"/>
            <a:ext cx="12192000" cy="3141497"/>
          </a:xfrm>
          <a:prstGeom prst="rect">
            <a:avLst/>
          </a:prstGeom>
        </p:spPr>
      </p:pic>
      <p:sp>
        <p:nvSpPr>
          <p:cNvPr id="12" name="文本框 11"/>
          <p:cNvSpPr txBox="1"/>
          <p:nvPr/>
        </p:nvSpPr>
        <p:spPr>
          <a:xfrm>
            <a:off x="6710368" y="1990511"/>
            <a:ext cx="3177136" cy="470687"/>
          </a:xfrm>
          <a:prstGeom prst="rect">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schemeClr val="lt1"/>
                </a:solidFill>
                <a:latin typeface="Chiller" panose="04020404031007020602" pitchFamily="8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b="1" spc="300" dirty="0">
                <a:latin typeface="微软雅黑" panose="020B0503020204020204" pitchFamily="34" charset="-122"/>
                <a:ea typeface="微软雅黑" panose="020B0503020204020204" pitchFamily="34" charset="-122"/>
              </a:rPr>
              <a:t>党政机关、基层党组织</a:t>
            </a:r>
          </a:p>
        </p:txBody>
      </p:sp>
      <p:sp>
        <p:nvSpPr>
          <p:cNvPr id="13" name="文本框 12"/>
          <p:cNvSpPr txBox="1"/>
          <p:nvPr/>
        </p:nvSpPr>
        <p:spPr>
          <a:xfrm>
            <a:off x="1350011" y="2532541"/>
            <a:ext cx="8648522" cy="1015663"/>
          </a:xfrm>
          <a:prstGeom prst="rect">
            <a:avLst/>
          </a:prstGeom>
          <a:noFill/>
        </p:spPr>
        <p:txBody>
          <a:bodyPr wrap="none" rtlCol="0">
            <a:spAutoFit/>
          </a:bodyPr>
          <a:lstStyle/>
          <a:p>
            <a:pPr algn="r"/>
            <a:r>
              <a:rPr lang="zh-CN" altLang="en-US" sz="6000" b="1" dirty="0">
                <a:blipFill>
                  <a:blip r:embed="rId8"/>
                  <a:stretch>
                    <a:fillRect/>
                  </a:stretch>
                </a:blipFill>
                <a:latin typeface="微软雅黑" panose="020B0503020204020204" pitchFamily="34" charset="-122"/>
                <a:ea typeface="微软雅黑" panose="020B0503020204020204" pitchFamily="34" charset="-122"/>
              </a:rPr>
              <a:t>工作情况汇报及工作思路</a:t>
            </a:r>
          </a:p>
        </p:txBody>
      </p:sp>
      <p:sp>
        <p:nvSpPr>
          <p:cNvPr id="14" name="文本框 13"/>
          <p:cNvSpPr txBox="1"/>
          <p:nvPr/>
        </p:nvSpPr>
        <p:spPr>
          <a:xfrm>
            <a:off x="3516107" y="3570957"/>
            <a:ext cx="5159786" cy="523220"/>
          </a:xfrm>
          <a:prstGeom prst="rect">
            <a:avLst/>
          </a:prstGeom>
          <a:noFill/>
        </p:spPr>
        <p:txBody>
          <a:bodyPr wrap="square" rtlCol="0">
            <a:spAutoFit/>
          </a:bodyPr>
          <a:lstStyle/>
          <a:p>
            <a:pPr algn="r"/>
            <a:r>
              <a:rPr lang="zh-CN" altLang="en-US" sz="2800" b="1" dirty="0">
                <a:solidFill>
                  <a:srgbClr val="DA2A00"/>
                </a:solidFill>
                <a:latin typeface="微软雅黑" panose="020B0503020204020204" pitchFamily="34" charset="-122"/>
                <a:ea typeface="微软雅黑" panose="020B0503020204020204" pitchFamily="34" charset="-122"/>
              </a:rPr>
              <a:t>这里输入您的党组织</a:t>
            </a:r>
            <a:r>
              <a:rPr lang="en-US" altLang="zh-CN" sz="2800" b="1" dirty="0">
                <a:solidFill>
                  <a:srgbClr val="DA2A00"/>
                </a:solidFill>
                <a:latin typeface="微软雅黑" panose="020B0503020204020204" pitchFamily="34" charset="-122"/>
                <a:ea typeface="微软雅黑" panose="020B0503020204020204" pitchFamily="34" charset="-122"/>
              </a:rPr>
              <a:t>/</a:t>
            </a:r>
            <a:r>
              <a:rPr lang="zh-CN" altLang="en-US" sz="2800" b="1" dirty="0">
                <a:solidFill>
                  <a:srgbClr val="DA2A00"/>
                </a:solidFill>
                <a:latin typeface="微软雅黑" panose="020B0503020204020204" pitchFamily="34" charset="-122"/>
                <a:ea typeface="微软雅黑" panose="020B0503020204020204" pitchFamily="34" charset="-122"/>
              </a:rPr>
              <a:t>单位名称</a:t>
            </a:r>
          </a:p>
        </p:txBody>
      </p:sp>
      <p:grpSp>
        <p:nvGrpSpPr>
          <p:cNvPr id="3" name="组合 2"/>
          <p:cNvGrpSpPr/>
          <p:nvPr/>
        </p:nvGrpSpPr>
        <p:grpSpPr>
          <a:xfrm>
            <a:off x="3837482" y="4371424"/>
            <a:ext cx="4498975" cy="572749"/>
            <a:chOff x="3837482" y="4371424"/>
            <a:chExt cx="4498975" cy="572749"/>
          </a:xfrm>
        </p:grpSpPr>
        <p:sp>
          <p:nvSpPr>
            <p:cNvPr id="17" name="矩形 5"/>
            <p:cNvSpPr/>
            <p:nvPr/>
          </p:nvSpPr>
          <p:spPr>
            <a:xfrm>
              <a:off x="3837482" y="4371424"/>
              <a:ext cx="4498975" cy="572749"/>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b="1">
                <a:latin typeface="微软雅黑" panose="020B0503020204020204" pitchFamily="34" charset="-122"/>
                <a:ea typeface="微软雅黑" panose="020B0503020204020204" pitchFamily="34" charset="-122"/>
              </a:endParaRPr>
            </a:p>
          </p:txBody>
        </p:sp>
        <p:sp>
          <p:nvSpPr>
            <p:cNvPr id="18" name="文本框 17"/>
            <p:cNvSpPr txBox="1"/>
            <p:nvPr/>
          </p:nvSpPr>
          <p:spPr>
            <a:xfrm>
              <a:off x="4556392" y="4437977"/>
              <a:ext cx="3047564" cy="461665"/>
            </a:xfrm>
            <a:prstGeom prst="rect">
              <a:avLst/>
            </a:prstGeom>
            <a:noFill/>
          </p:spPr>
          <p:txBody>
            <a:bodyPr wrap="square" rtlCol="0">
              <a:spAutoFit/>
            </a:bodyPr>
            <a:lstStyle/>
            <a:p>
              <a:pPr algn="r"/>
              <a:r>
                <a:rPr lang="zh-CN" altLang="en-US" sz="2400" b="1" spc="600" dirty="0" smtClean="0">
                  <a:solidFill>
                    <a:schemeClr val="bg1"/>
                  </a:solidFill>
                  <a:latin typeface="微软雅黑" panose="020B0503020204020204" pitchFamily="34" charset="-122"/>
                  <a:ea typeface="微软雅黑" panose="020B0503020204020204" pitchFamily="34" charset="-122"/>
                </a:rPr>
                <a:t>汇报人</a:t>
              </a:r>
              <a:r>
                <a:rPr lang="en-US" altLang="zh-CN" sz="2400" b="1" spc="600" dirty="0" smtClean="0">
                  <a:solidFill>
                    <a:schemeClr val="bg1"/>
                  </a:solidFill>
                  <a:latin typeface="微软雅黑" panose="020B0503020204020204" pitchFamily="34" charset="-122"/>
                  <a:ea typeface="微软雅黑" panose="020B0503020204020204" pitchFamily="34" charset="-122"/>
                </a:rPr>
                <a:t>:XXX</a:t>
              </a:r>
              <a:endParaRPr lang="zh-CN" altLang="en-US" sz="2400" b="1" spc="600" dirty="0">
                <a:solidFill>
                  <a:schemeClr val="bg1"/>
                </a:solidFill>
                <a:latin typeface="微软雅黑" panose="020B0503020204020204" pitchFamily="34" charset="-122"/>
                <a:ea typeface="微软雅黑" panose="020B0503020204020204" pitchFamily="34" charset="-122"/>
              </a:endParaRPr>
            </a:p>
          </p:txBody>
        </p:sp>
      </p:grpSp>
      <p:pic>
        <p:nvPicPr>
          <p:cNvPr id="11" name="背景音乐 - 盟军敢死队之使命的召唤">
            <a:hlinkClick r:id="" action="ppaction://media"/>
          </p:cNvPr>
          <p:cNvPicPr>
            <a:picLocks noChangeAspect="1"/>
          </p:cNvPicPr>
          <p:nvPr>
            <a:videoFile r:link="rId1"/>
            <p:extLst>
              <p:ext uri="{DAA4B4D4-6D71-4841-9C94-3DE7FCFB9230}">
                <p14:media xmlns:p14="http://schemas.microsoft.com/office/powerpoint/2010/main" xmlns="" r:embed="rId9"/>
              </p:ext>
            </p:extLst>
          </p:nvPr>
        </p:nvPicPr>
        <p:blipFill>
          <a:blip r:embed="rId10" cstate="print"/>
          <a:stretch>
            <a:fillRect/>
          </a:stretch>
        </p:blipFill>
        <p:spPr>
          <a:xfrm>
            <a:off x="722933" y="-1424501"/>
            <a:ext cx="609600" cy="609600"/>
          </a:xfrm>
          <a:prstGeom prst="rect">
            <a:avLst/>
          </a:prstGeom>
        </p:spPr>
      </p:pic>
      <p:pic>
        <p:nvPicPr>
          <p:cNvPr id="2" name="图片 1"/>
          <p:cNvPicPr>
            <a:picLocks noChangeAspect="1"/>
          </p:cNvPicPr>
          <p:nvPr/>
        </p:nvPicPr>
        <p:blipFill>
          <a:blip r:embed="rId11">
            <a:extLst>
              <a:ext uri="{28A0092B-C50C-407E-A947-70E740481C1C}">
                <a14:useLocalDpi xmlns:a14="http://schemas.microsoft.com/office/drawing/2010/main" xmlns="" val="0"/>
              </a:ext>
            </a:extLst>
          </a:blip>
          <a:stretch>
            <a:fillRect/>
          </a:stretch>
        </p:blipFill>
        <p:spPr>
          <a:xfrm>
            <a:off x="246971" y="200976"/>
            <a:ext cx="3002468" cy="1657276"/>
          </a:xfrm>
          <a:prstGeom prst="rect">
            <a:avLst/>
          </a:prstGeom>
        </p:spPr>
      </p:pic>
    </p:spTree>
    <p:extLst>
      <p:ext uri="{BB962C8B-B14F-4D97-AF65-F5344CB8AC3E}">
        <p14:creationId xmlns:p14="http://schemas.microsoft.com/office/powerpoint/2010/main" xmlns="" val="278307254"/>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2" presetClass="entr" presetSubtype="4"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wipe(down)">
                                      <p:cBhvr>
                                        <p:cTn id="9" dur="500"/>
                                        <p:tgtEl>
                                          <p:spTgt spid="6"/>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childTnLst>
                          </p:cTn>
                        </p:par>
                        <p:par>
                          <p:cTn id="18" fill="hold">
                            <p:stCondLst>
                              <p:cond delay="1500"/>
                            </p:stCondLst>
                            <p:childTnLst>
                              <p:par>
                                <p:cTn id="19" presetID="2" presetClass="entr" presetSubtype="1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500"/>
                                        <p:tgtEl>
                                          <p:spTgt spid="13"/>
                                        </p:tgtEl>
                                      </p:cBhvr>
                                    </p:animEffect>
                                  </p:childTnLst>
                                </p:cTn>
                              </p:par>
                            </p:childTnLst>
                          </p:cTn>
                        </p:par>
                        <p:par>
                          <p:cTn id="31" fill="hold">
                            <p:stCondLst>
                              <p:cond delay="3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4"/>
                                        </p:tgtEl>
                                        <p:attrNameLst>
                                          <p:attrName>ppt_y</p:attrName>
                                        </p:attrNameLst>
                                      </p:cBhvr>
                                      <p:tavLst>
                                        <p:tav tm="0">
                                          <p:val>
                                            <p:strVal val="#ppt_y"/>
                                          </p:val>
                                        </p:tav>
                                        <p:tav tm="100000">
                                          <p:val>
                                            <p:strVal val="#ppt_y"/>
                                          </p:val>
                                        </p:tav>
                                      </p:tavLst>
                                    </p:anim>
                                    <p:anim calcmode="lin" valueType="num">
                                      <p:cBhvr>
                                        <p:cTn id="3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4"/>
                                        </p:tgtEl>
                                      </p:cBhvr>
                                    </p:animEffect>
                                  </p:childTnLst>
                                </p:cTn>
                              </p:par>
                            </p:childTnLst>
                          </p:cTn>
                        </p:par>
                        <p:par>
                          <p:cTn id="39" fill="hold">
                            <p:stCondLst>
                              <p:cond delay="4150"/>
                            </p:stCondLst>
                            <p:childTnLst>
                              <p:par>
                                <p:cTn id="40" presetID="9" presetClass="entr" presetSubtype="0"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dissolve">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43" repeatCount="indefinite" fill="remove" display="0">
                  <p:stCondLst>
                    <p:cond delay="indefinite"/>
                  </p:stCondLst>
                  <p:endCondLst>
                    <p:cond evt="onStopAudio" delay="0">
                      <p:tgtEl>
                        <p:sldTgt/>
                      </p:tgtEl>
                    </p:cond>
                  </p:endCondLst>
                </p:cTn>
                <p:tgtEl>
                  <p:spTgt spid="11"/>
                </p:tgtEl>
              </p:cMediaNode>
            </p:video>
          </p:childTnLst>
        </p:cTn>
      </p:par>
    </p:tnLst>
    <p:bldLst>
      <p:bldP spid="12" grpId="0" animBg="1"/>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7200900" cy="914400"/>
            <a:chOff x="342900" y="562715"/>
            <a:chExt cx="7200900" cy="914400"/>
          </a:xfrm>
        </p:grpSpPr>
        <p:sp>
          <p:nvSpPr>
            <p:cNvPr id="11" name="横卷形 10"/>
            <p:cNvSpPr/>
            <p:nvPr/>
          </p:nvSpPr>
          <p:spPr>
            <a:xfrm>
              <a:off x="342900" y="562715"/>
              <a:ext cx="72009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633429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全面从严管党治党，落实党建工作责任</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1.4</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866939" y="2797234"/>
            <a:ext cx="3023384" cy="646331"/>
          </a:xfrm>
          <a:prstGeom prst="rect">
            <a:avLst/>
          </a:prstGeom>
        </p:spPr>
        <p:txBody>
          <a:bodyPr wrap="square">
            <a:spAutoFit/>
          </a:bodyPr>
          <a:lstStyle/>
          <a:p>
            <a:pPr algn="just"/>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严格执行发展党员记实制、公示制、票决制</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Freeform 11"/>
          <p:cNvSpPr/>
          <p:nvPr/>
        </p:nvSpPr>
        <p:spPr bwMode="auto">
          <a:xfrm rot="10800000">
            <a:off x="7304827" y="1876857"/>
            <a:ext cx="391562" cy="1519557"/>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algn="ctr"/>
            <a:endParaRPr lang="zh-CN" altLang="en-US" sz="1799">
              <a:solidFill>
                <a:schemeClr val="tx1">
                  <a:lumMod val="75000"/>
                  <a:lumOff val="25000"/>
                </a:schemeClr>
              </a:solidFill>
              <a:latin typeface="+mj-ea"/>
              <a:ea typeface="+mj-ea"/>
            </a:endParaRPr>
          </a:p>
        </p:txBody>
      </p:sp>
      <p:sp>
        <p:nvSpPr>
          <p:cNvPr id="29" name="Freeform 11"/>
          <p:cNvSpPr/>
          <p:nvPr/>
        </p:nvSpPr>
        <p:spPr bwMode="auto">
          <a:xfrm rot="10800000" flipH="1">
            <a:off x="3772481" y="1876857"/>
            <a:ext cx="391562" cy="1519557"/>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algn="ctr"/>
            <a:endParaRPr lang="zh-CN" altLang="en-US" sz="1799">
              <a:solidFill>
                <a:schemeClr val="tx1">
                  <a:lumMod val="75000"/>
                  <a:lumOff val="25000"/>
                </a:schemeClr>
              </a:solidFill>
              <a:latin typeface="+mj-ea"/>
              <a:ea typeface="+mj-ea"/>
            </a:endParaRPr>
          </a:p>
        </p:txBody>
      </p:sp>
      <p:grpSp>
        <p:nvGrpSpPr>
          <p:cNvPr id="3" name="组合 2"/>
          <p:cNvGrpSpPr/>
          <p:nvPr/>
        </p:nvGrpSpPr>
        <p:grpSpPr>
          <a:xfrm>
            <a:off x="4528246" y="3941236"/>
            <a:ext cx="1810900" cy="496317"/>
            <a:chOff x="4528246" y="3941236"/>
            <a:chExt cx="1810900" cy="496317"/>
          </a:xfrm>
        </p:grpSpPr>
        <p:sp>
          <p:nvSpPr>
            <p:cNvPr id="30" name="箭头: 下 53"/>
            <p:cNvSpPr/>
            <p:nvPr/>
          </p:nvSpPr>
          <p:spPr bwMode="auto">
            <a:xfrm>
              <a:off x="4528246" y="3941236"/>
              <a:ext cx="486292" cy="496317"/>
            </a:xfrm>
            <a:prstGeom prst="downArrow">
              <a:avLst/>
            </a:prstGeom>
            <a:solidFill>
              <a:srgbClr val="FFC000"/>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chemeClr val="tx1">
                    <a:lumMod val="75000"/>
                    <a:lumOff val="25000"/>
                  </a:schemeClr>
                </a:solidFill>
                <a:latin typeface="Arial" panose="020B0604020202020204" pitchFamily="34" charset="0"/>
                <a:ea typeface="宋体" panose="02010600030101010101" pitchFamily="2" charset="-122"/>
              </a:endParaRPr>
            </a:p>
          </p:txBody>
        </p:sp>
        <p:sp>
          <p:nvSpPr>
            <p:cNvPr id="31" name="箭头: 下 54"/>
            <p:cNvSpPr/>
            <p:nvPr/>
          </p:nvSpPr>
          <p:spPr bwMode="auto">
            <a:xfrm>
              <a:off x="5190549" y="3941236"/>
              <a:ext cx="486292" cy="496317"/>
            </a:xfrm>
            <a:prstGeom prst="downArrow">
              <a:avLst/>
            </a:prstGeom>
            <a:solidFill>
              <a:srgbClr val="FFC000"/>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chemeClr val="tx1">
                    <a:lumMod val="75000"/>
                    <a:lumOff val="25000"/>
                  </a:schemeClr>
                </a:solidFill>
                <a:latin typeface="Arial" panose="020B0604020202020204" pitchFamily="34" charset="0"/>
                <a:ea typeface="宋体" panose="02010600030101010101" pitchFamily="2" charset="-122"/>
              </a:endParaRPr>
            </a:p>
          </p:txBody>
        </p:sp>
        <p:sp>
          <p:nvSpPr>
            <p:cNvPr id="32" name="箭头: 下 55"/>
            <p:cNvSpPr/>
            <p:nvPr/>
          </p:nvSpPr>
          <p:spPr bwMode="auto">
            <a:xfrm>
              <a:off x="5852854" y="3941236"/>
              <a:ext cx="486292" cy="496317"/>
            </a:xfrm>
            <a:prstGeom prst="downArrow">
              <a:avLst/>
            </a:prstGeom>
            <a:solidFill>
              <a:srgbClr val="FFC000"/>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pPr>
              <a:endParaRPr lang="zh-CN" altLang="en-US" sz="1799">
                <a:solidFill>
                  <a:schemeClr val="tx1">
                    <a:lumMod val="75000"/>
                    <a:lumOff val="25000"/>
                  </a:schemeClr>
                </a:solidFill>
                <a:latin typeface="Arial" panose="020B0604020202020204" pitchFamily="34" charset="0"/>
                <a:ea typeface="宋体" panose="02010600030101010101" pitchFamily="2" charset="-122"/>
              </a:endParaRPr>
            </a:p>
          </p:txBody>
        </p:sp>
      </p:grpSp>
      <p:grpSp>
        <p:nvGrpSpPr>
          <p:cNvPr id="33" name="组合 32"/>
          <p:cNvGrpSpPr/>
          <p:nvPr/>
        </p:nvGrpSpPr>
        <p:grpSpPr>
          <a:xfrm>
            <a:off x="4255649" y="2028235"/>
            <a:ext cx="1454464" cy="1454464"/>
            <a:chOff x="4072647" y="1916832"/>
            <a:chExt cx="2088232" cy="2088232"/>
          </a:xfrm>
        </p:grpSpPr>
        <p:sp>
          <p:nvSpPr>
            <p:cNvPr id="34" name="椭圆 33"/>
            <p:cNvSpPr/>
            <p:nvPr/>
          </p:nvSpPr>
          <p:spPr bwMode="auto">
            <a:xfrm>
              <a:off x="4072647" y="1916832"/>
              <a:ext cx="2088232" cy="2088232"/>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a:solidFill>
                  <a:schemeClr val="lt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4453276" y="2242307"/>
              <a:ext cx="1319802" cy="1295919"/>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b="1">
                  <a:solidFill>
                    <a:schemeClr val="lt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smtClean="0"/>
                <a:t>科学</a:t>
              </a:r>
              <a:endParaRPr lang="en-US" altLang="zh-CN" sz="2400" dirty="0" smtClean="0"/>
            </a:p>
            <a:p>
              <a:r>
                <a:rPr lang="zh-CN" altLang="en-US" sz="2400" dirty="0" smtClean="0"/>
                <a:t>方法</a:t>
              </a:r>
              <a:endParaRPr lang="zh-CN" altLang="en-US" sz="2400" dirty="0"/>
            </a:p>
          </p:txBody>
        </p:sp>
      </p:grpSp>
      <p:grpSp>
        <p:nvGrpSpPr>
          <p:cNvPr id="36" name="组合 35"/>
          <p:cNvGrpSpPr/>
          <p:nvPr/>
        </p:nvGrpSpPr>
        <p:grpSpPr>
          <a:xfrm>
            <a:off x="5540567" y="2350064"/>
            <a:ext cx="1454464" cy="1454464"/>
            <a:chOff x="5619038" y="2304150"/>
            <a:chExt cx="2088232" cy="2088232"/>
          </a:xfrm>
        </p:grpSpPr>
        <p:sp>
          <p:nvSpPr>
            <p:cNvPr id="37" name="椭圆 36"/>
            <p:cNvSpPr/>
            <p:nvPr/>
          </p:nvSpPr>
          <p:spPr bwMode="auto">
            <a:xfrm>
              <a:off x="5619038" y="2304150"/>
              <a:ext cx="2088232" cy="2088232"/>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a:solidFill>
                  <a:schemeClr val="lt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5960873" y="2675955"/>
              <a:ext cx="1404561" cy="1295919"/>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b="1">
                  <a:solidFill>
                    <a:schemeClr val="lt1"/>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smtClean="0"/>
                <a:t>合理</a:t>
              </a:r>
              <a:endParaRPr lang="en-US" altLang="zh-CN" sz="2400" dirty="0" smtClean="0"/>
            </a:p>
            <a:p>
              <a:r>
                <a:rPr lang="zh-CN" altLang="en-US" sz="2400" dirty="0" smtClean="0"/>
                <a:t>措施</a:t>
              </a:r>
              <a:endParaRPr lang="zh-CN" altLang="en-US" sz="2400" dirty="0"/>
            </a:p>
          </p:txBody>
        </p:sp>
      </p:grpSp>
      <p:grpSp>
        <p:nvGrpSpPr>
          <p:cNvPr id="5" name="组合 4"/>
          <p:cNvGrpSpPr/>
          <p:nvPr/>
        </p:nvGrpSpPr>
        <p:grpSpPr>
          <a:xfrm>
            <a:off x="1565291" y="4546811"/>
            <a:ext cx="8355510" cy="578815"/>
            <a:chOff x="1565291" y="4546811"/>
            <a:chExt cx="8355510" cy="578815"/>
          </a:xfrm>
        </p:grpSpPr>
        <p:sp>
          <p:nvSpPr>
            <p:cNvPr id="39" name="矩形: 圆角 64"/>
            <p:cNvSpPr/>
            <p:nvPr/>
          </p:nvSpPr>
          <p:spPr bwMode="auto">
            <a:xfrm>
              <a:off x="1565291" y="4546811"/>
              <a:ext cx="8355510" cy="578815"/>
            </a:xfrm>
            <a:prstGeom prst="roundRect">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3421444" y="4615785"/>
              <a:ext cx="4799439" cy="461485"/>
            </a:xfrm>
            <a:prstGeom prst="rect">
              <a:avLst/>
            </a:prstGeom>
            <a:noFill/>
          </p:spPr>
          <p:txBody>
            <a:bodyPr wrap="none" rtlCol="0">
              <a:spAutoFit/>
            </a:bodyPr>
            <a:lstStyle>
              <a:defPPr>
                <a:defRPr lang="zh-CN"/>
              </a:defPPr>
              <a:lvl1pPr>
                <a:defRPr sz="3600">
                  <a:solidFill>
                    <a:schemeClr val="accent2"/>
                  </a:solidFill>
                  <a:latin typeface="+mj-ea"/>
                  <a:ea typeface="+mj-ea"/>
                </a:defRPr>
              </a:lvl1pPr>
            </a:lstStyle>
            <a:p>
              <a:pPr algn="ctr"/>
              <a:r>
                <a:rPr lang="zh-CN" altLang="en-US" sz="23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双管齐下，</a:t>
              </a:r>
              <a:r>
                <a:rPr lang="zh-CN" altLang="zh-CN" sz="2399"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从严抓好干部队伍建设</a:t>
              </a:r>
              <a:endParaRPr lang="zh-CN" altLang="en-US" sz="2399" dirty="0">
                <a:solidFill>
                  <a:schemeClr val="bg1"/>
                </a:solidFill>
                <a:latin typeface="微软雅黑" panose="020B0503020204020204" pitchFamily="34" charset="-122"/>
                <a:ea typeface="微软雅黑" panose="020B0503020204020204" pitchFamily="34" charset="-122"/>
              </a:endParaRPr>
            </a:p>
          </p:txBody>
        </p:sp>
      </p:grpSp>
      <p:sp>
        <p:nvSpPr>
          <p:cNvPr id="41" name="矩形 40"/>
          <p:cNvSpPr/>
          <p:nvPr/>
        </p:nvSpPr>
        <p:spPr>
          <a:xfrm>
            <a:off x="848601" y="2029291"/>
            <a:ext cx="3087524" cy="369332"/>
          </a:xfrm>
          <a:prstGeom prst="rect">
            <a:avLst/>
          </a:prstGeom>
        </p:spPr>
        <p:txBody>
          <a:bodyPr wrap="square">
            <a:spAutoFit/>
          </a:bodyPr>
          <a:lstStyle/>
          <a:p>
            <a:pPr algn="just"/>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健全党员党性定期分析制度</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矩形 41"/>
          <p:cNvSpPr/>
          <p:nvPr/>
        </p:nvSpPr>
        <p:spPr>
          <a:xfrm>
            <a:off x="7696389" y="2928959"/>
            <a:ext cx="3607271" cy="646331"/>
          </a:xfrm>
          <a:prstGeom prst="rect">
            <a:avLst/>
          </a:prstGeom>
        </p:spPr>
        <p:txBody>
          <a:bodyPr wrap="square">
            <a:spAutoFit/>
          </a:bodyPr>
          <a:lstStyle/>
          <a:p>
            <a:pPr algn="just"/>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修订</a:t>
            </a:r>
            <a:r>
              <a:rPr lang="zh-CN" altLang="zh-CN">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《干部考勤及请销假制度》</a:t>
            </a:r>
            <a:r>
              <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和</a:t>
            </a:r>
            <a:r>
              <a:rPr lang="zh-CN" altLang="zh-CN">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《绩效考核办法》</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3" name="矩形 42"/>
          <p:cNvSpPr/>
          <p:nvPr/>
        </p:nvSpPr>
        <p:spPr>
          <a:xfrm>
            <a:off x="7696389" y="1643906"/>
            <a:ext cx="3607271" cy="923330"/>
          </a:xfrm>
          <a:prstGeom prst="rect">
            <a:avLst/>
          </a:prstGeom>
        </p:spPr>
        <p:txBody>
          <a:bodyPr wrap="square">
            <a:spAutoFit/>
          </a:bodyPr>
          <a:lstStyle/>
          <a:p>
            <a:pPr algn="just"/>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坚持以严的标准要求干部、严的措施管理干部、严的纪律约束干部</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5" name="矩形 44"/>
          <p:cNvSpPr/>
          <p:nvPr/>
        </p:nvSpPr>
        <p:spPr>
          <a:xfrm>
            <a:off x="3614840" y="5403764"/>
            <a:ext cx="4962320" cy="523220"/>
          </a:xfrm>
          <a:prstGeom prst="rect">
            <a:avLst/>
          </a:prstGeom>
        </p:spPr>
        <p:txBody>
          <a:bodyPr wrap="square">
            <a:spAutoFit/>
          </a:bodyPr>
          <a:lstStyle/>
          <a:p>
            <a:pPr algn="ju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三</a:t>
            </a:r>
            <a:r>
              <a:rPr lang="zh-CN" altLang="zh-CN" sz="2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是从严抓好干部队伍建设</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xmlns="" val="303536000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par>
                                <p:cTn id="21" presetID="53" presetClass="entr" presetSubtype="16"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right)">
                                      <p:cBhvr>
                                        <p:cTn id="29" dur="500"/>
                                        <p:tgtEl>
                                          <p:spTgt spid="29"/>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2500"/>
                            </p:stCondLst>
                            <p:childTnLst>
                              <p:par>
                                <p:cTn id="35" presetID="22" presetClass="entr" presetSubtype="2"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right)">
                                      <p:cBhvr>
                                        <p:cTn id="37" dur="500"/>
                                        <p:tgtEl>
                                          <p:spTgt spid="4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right)">
                                      <p:cBhvr>
                                        <p:cTn id="40" dur="500"/>
                                        <p:tgtEl>
                                          <p:spTgt spid="27"/>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par>
                          <p:cTn id="48" fill="hold">
                            <p:stCondLst>
                              <p:cond delay="3500"/>
                            </p:stCondLst>
                            <p:childTnLst>
                              <p:par>
                                <p:cTn id="49" presetID="22" presetClass="entr" presetSubtype="1"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4000"/>
                            </p:stCondLst>
                            <p:childTnLst>
                              <p:par>
                                <p:cTn id="53" presetID="16" presetClass="entr" presetSubtype="21"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inVertical)">
                                      <p:cBhvr>
                                        <p:cTn id="55" dur="500"/>
                                        <p:tgtEl>
                                          <p:spTgt spid="5"/>
                                        </p:tgtEl>
                                      </p:cBhvr>
                                    </p:animEffect>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41" grpId="0"/>
      <p:bldP spid="42" grpId="0"/>
      <p:bldP spid="43"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7200900" cy="914400"/>
            <a:chOff x="342900" y="562715"/>
            <a:chExt cx="7200900" cy="914400"/>
          </a:xfrm>
        </p:grpSpPr>
        <p:sp>
          <p:nvSpPr>
            <p:cNvPr id="11" name="横卷形 10"/>
            <p:cNvSpPr/>
            <p:nvPr/>
          </p:nvSpPr>
          <p:spPr>
            <a:xfrm>
              <a:off x="342900" y="562715"/>
              <a:ext cx="72009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633429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全面从严管党治党，落实党建工作责任</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1.4</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48" name="矩形 47"/>
          <p:cNvSpPr/>
          <p:nvPr/>
        </p:nvSpPr>
        <p:spPr>
          <a:xfrm>
            <a:off x="498430" y="1678034"/>
            <a:ext cx="7980851" cy="461485"/>
          </a:xfrm>
          <a:prstGeom prst="rect">
            <a:avLst/>
          </a:prstGeom>
        </p:spPr>
        <p:txBody>
          <a:bodyPr wrap="square">
            <a:spAutoFit/>
          </a:bodyPr>
          <a:lstStyle/>
          <a:p>
            <a:pPr algn="just"/>
            <a:r>
              <a:rPr lang="zh-CN" altLang="en-US" sz="2399" b="1" kern="100" dirty="0">
                <a:latin typeface="+mj-ea"/>
                <a:ea typeface="+mj-ea"/>
                <a:cs typeface="Times New Roman" panose="02020603050405020304" pitchFamily="18" charset="0"/>
              </a:rPr>
              <a:t>四</a:t>
            </a:r>
            <a:r>
              <a:rPr lang="zh-CN" altLang="zh-CN" sz="2399" b="1" kern="100" dirty="0">
                <a:latin typeface="+mj-ea"/>
                <a:ea typeface="+mj-ea"/>
                <a:cs typeface="Times New Roman" panose="02020603050405020304" pitchFamily="18" charset="0"/>
              </a:rPr>
              <a:t>是加强对权力运行的监督，从源头上防治腐败</a:t>
            </a:r>
            <a:endParaRPr lang="zh-CN" altLang="en-US" sz="2399" b="1" kern="100" dirty="0">
              <a:latin typeface="+mj-ea"/>
              <a:ea typeface="+mj-ea"/>
              <a:cs typeface="Times New Roman" panose="02020603050405020304" pitchFamily="18" charset="0"/>
            </a:endParaRPr>
          </a:p>
        </p:txBody>
      </p:sp>
      <p:grpSp>
        <p:nvGrpSpPr>
          <p:cNvPr id="65" name="组合 64"/>
          <p:cNvGrpSpPr/>
          <p:nvPr/>
        </p:nvGrpSpPr>
        <p:grpSpPr>
          <a:xfrm>
            <a:off x="7506045" y="2401717"/>
            <a:ext cx="1714845" cy="533805"/>
            <a:chOff x="2241076" y="4182163"/>
            <a:chExt cx="1715515" cy="534014"/>
          </a:xfrm>
        </p:grpSpPr>
        <p:sp>
          <p:nvSpPr>
            <p:cNvPr id="66" name="矩形: 圆角 20"/>
            <p:cNvSpPr/>
            <p:nvPr/>
          </p:nvSpPr>
          <p:spPr bwMode="auto">
            <a:xfrm>
              <a:off x="2241076" y="4182163"/>
              <a:ext cx="1715515" cy="534014"/>
            </a:xfrm>
            <a:prstGeom prst="roundRect">
              <a:avLst>
                <a:gd name="adj" fmla="val 9000"/>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67" name="矩形 66"/>
            <p:cNvSpPr/>
            <p:nvPr/>
          </p:nvSpPr>
          <p:spPr>
            <a:xfrm>
              <a:off x="2362665" y="4255466"/>
              <a:ext cx="1444784" cy="400110"/>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zh-CN" b="1" dirty="0">
                  <a:solidFill>
                    <a:schemeClr val="lt1"/>
                  </a:solidFill>
                  <a:latin typeface="微软雅黑" panose="020B0503020204020204" pitchFamily="34" charset="-122"/>
                  <a:ea typeface="微软雅黑" panose="020B0503020204020204" pitchFamily="34" charset="-122"/>
                </a:rPr>
                <a:t>财务管理</a:t>
              </a:r>
              <a:endParaRPr lang="zh-CN" altLang="en-US" b="1" dirty="0">
                <a:solidFill>
                  <a:schemeClr val="lt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7436042" y="3205619"/>
            <a:ext cx="1834134" cy="533805"/>
            <a:chOff x="4197460" y="4182163"/>
            <a:chExt cx="1834850" cy="534014"/>
          </a:xfrm>
        </p:grpSpPr>
        <p:sp>
          <p:nvSpPr>
            <p:cNvPr id="69" name="矩形: 圆角 24"/>
            <p:cNvSpPr/>
            <p:nvPr/>
          </p:nvSpPr>
          <p:spPr bwMode="auto">
            <a:xfrm>
              <a:off x="4274592" y="4182163"/>
              <a:ext cx="1715515" cy="534014"/>
            </a:xfrm>
            <a:prstGeom prst="roundRect">
              <a:avLst>
                <a:gd name="adj" fmla="val 9000"/>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70" name="矩形 69"/>
            <p:cNvSpPr/>
            <p:nvPr/>
          </p:nvSpPr>
          <p:spPr>
            <a:xfrm>
              <a:off x="4197460" y="4255466"/>
              <a:ext cx="1834850" cy="400110"/>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zh-CN" b="1">
                  <a:solidFill>
                    <a:schemeClr val="lt1"/>
                  </a:solidFill>
                  <a:latin typeface="微软雅黑" panose="020B0503020204020204" pitchFamily="34" charset="-122"/>
                  <a:ea typeface="微软雅黑" panose="020B0503020204020204" pitchFamily="34" charset="-122"/>
                </a:rPr>
                <a:t>招标投标管理</a:t>
              </a:r>
              <a:endParaRPr lang="zh-CN" altLang="en-US" b="1">
                <a:solidFill>
                  <a:schemeClr val="lt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7513145" y="3969469"/>
            <a:ext cx="1714845" cy="533805"/>
            <a:chOff x="6253517" y="4182163"/>
            <a:chExt cx="1715515" cy="534014"/>
          </a:xfrm>
        </p:grpSpPr>
        <p:sp>
          <p:nvSpPr>
            <p:cNvPr id="72" name="矩形: 圆角 25"/>
            <p:cNvSpPr/>
            <p:nvPr/>
          </p:nvSpPr>
          <p:spPr bwMode="auto">
            <a:xfrm>
              <a:off x="6253517" y="4182163"/>
              <a:ext cx="1715515" cy="534014"/>
            </a:xfrm>
            <a:prstGeom prst="roundRect">
              <a:avLst>
                <a:gd name="adj" fmla="val 9000"/>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73" name="矩形 72"/>
            <p:cNvSpPr/>
            <p:nvPr/>
          </p:nvSpPr>
          <p:spPr>
            <a:xfrm>
              <a:off x="6388882" y="4255466"/>
              <a:ext cx="1444784" cy="400110"/>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zh-CN" b="1">
                  <a:solidFill>
                    <a:schemeClr val="lt1"/>
                  </a:solidFill>
                  <a:latin typeface="微软雅黑" panose="020B0503020204020204" pitchFamily="34" charset="-122"/>
                  <a:ea typeface="微软雅黑" panose="020B0503020204020204" pitchFamily="34" charset="-122"/>
                </a:rPr>
                <a:t>车辆管理</a:t>
              </a:r>
              <a:endParaRPr lang="zh-CN" altLang="en-US" b="1">
                <a:solidFill>
                  <a:schemeClr val="lt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7513145" y="4695833"/>
            <a:ext cx="1714845" cy="533805"/>
            <a:chOff x="8232442" y="4182163"/>
            <a:chExt cx="1715515" cy="534014"/>
          </a:xfrm>
        </p:grpSpPr>
        <p:sp>
          <p:nvSpPr>
            <p:cNvPr id="75" name="矩形: 圆角 26"/>
            <p:cNvSpPr/>
            <p:nvPr/>
          </p:nvSpPr>
          <p:spPr bwMode="auto">
            <a:xfrm>
              <a:off x="8232442" y="4182163"/>
              <a:ext cx="1715515" cy="534014"/>
            </a:xfrm>
            <a:prstGeom prst="roundRect">
              <a:avLst>
                <a:gd name="adj" fmla="val 9000"/>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a:solidFill>
                  <a:schemeClr val="lt1"/>
                </a:solidFill>
                <a:latin typeface="微软雅黑" panose="020B0503020204020204" pitchFamily="34" charset="-122"/>
                <a:ea typeface="微软雅黑" panose="020B0503020204020204" pitchFamily="34" charset="-122"/>
              </a:endParaRPr>
            </a:p>
          </p:txBody>
        </p:sp>
        <p:sp>
          <p:nvSpPr>
            <p:cNvPr id="76" name="矩形 75"/>
            <p:cNvSpPr/>
            <p:nvPr/>
          </p:nvSpPr>
          <p:spPr>
            <a:xfrm>
              <a:off x="8394163" y="4208543"/>
              <a:ext cx="1473168" cy="400110"/>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2400" b="1">
                  <a:solidFill>
                    <a:schemeClr val="lt1"/>
                  </a:solidFill>
                  <a:latin typeface="微软雅黑" panose="020B0503020204020204" pitchFamily="34" charset="-122"/>
                  <a:ea typeface="微软雅黑" panose="020B0503020204020204" pitchFamily="34" charset="-122"/>
                </a:rPr>
                <a:t>……</a:t>
              </a:r>
              <a:endParaRPr lang="zh-CN" altLang="en-US" sz="2400" b="1">
                <a:solidFill>
                  <a:schemeClr val="l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679620" y="2800401"/>
            <a:ext cx="2393314" cy="2155996"/>
            <a:chOff x="4679620" y="2800401"/>
            <a:chExt cx="2393314" cy="2155996"/>
          </a:xfrm>
        </p:grpSpPr>
        <p:sp>
          <p:nvSpPr>
            <p:cNvPr id="77" name="箭头: 下 17"/>
            <p:cNvSpPr/>
            <p:nvPr/>
          </p:nvSpPr>
          <p:spPr bwMode="auto">
            <a:xfrm rot="16200000">
              <a:off x="4798279" y="2681742"/>
              <a:ext cx="2155996" cy="2393314"/>
            </a:xfrm>
            <a:prstGeom prst="downArrow">
              <a:avLst>
                <a:gd name="adj1" fmla="val 67387"/>
                <a:gd name="adj2" fmla="val 50000"/>
              </a:avLst>
            </a:prstGeom>
            <a:solidFill>
              <a:srgbClr val="FFC000"/>
            </a:solidFill>
            <a:ln w="127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solidFill>
                  <a:schemeClr val="bg2"/>
                </a:solidFill>
                <a:cs typeface="+mn-ea"/>
              </a:endParaRPr>
            </a:p>
          </p:txBody>
        </p:sp>
        <p:sp>
          <p:nvSpPr>
            <p:cNvPr id="78" name="矩形 77"/>
            <p:cNvSpPr/>
            <p:nvPr/>
          </p:nvSpPr>
          <p:spPr>
            <a:xfrm>
              <a:off x="4788758" y="3474244"/>
              <a:ext cx="1833724" cy="830673"/>
            </a:xfrm>
            <a:prstGeom prst="rect">
              <a:avLst/>
            </a:prstGeom>
          </p:spPr>
          <p:txBody>
            <a:bodyPr wrap="square">
              <a:spAutoFit/>
            </a:bodyPr>
            <a:lstStyle/>
            <a:p>
              <a:pPr algn="ctr"/>
              <a:r>
                <a:rPr lang="zh-CN" altLang="zh-CN" sz="2399"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用制度管人</a:t>
              </a:r>
              <a:endParaRPr lang="en-US" altLang="zh-CN" sz="2399"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2399"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用制度管事</a:t>
              </a:r>
              <a:endParaRPr lang="zh-CN" altLang="en-US" sz="2399"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3" name="组合 2"/>
          <p:cNvGrpSpPr/>
          <p:nvPr/>
        </p:nvGrpSpPr>
        <p:grpSpPr>
          <a:xfrm>
            <a:off x="1472594" y="2514620"/>
            <a:ext cx="2606654" cy="2606654"/>
            <a:chOff x="1472594" y="2514620"/>
            <a:chExt cx="2606654" cy="2606654"/>
          </a:xfrm>
        </p:grpSpPr>
        <p:sp>
          <p:nvSpPr>
            <p:cNvPr id="79" name="椭圆 78"/>
            <p:cNvSpPr/>
            <p:nvPr/>
          </p:nvSpPr>
          <p:spPr bwMode="auto">
            <a:xfrm>
              <a:off x="1472594" y="2514620"/>
              <a:ext cx="2606654" cy="2606654"/>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b="1">
                <a:solidFill>
                  <a:schemeClr val="lt1"/>
                </a:solidFill>
                <a:latin typeface="微软雅黑" panose="020B0503020204020204" pitchFamily="34" charset="-122"/>
                <a:ea typeface="微软雅黑" panose="020B0503020204020204" pitchFamily="34" charset="-122"/>
              </a:endParaRPr>
            </a:p>
          </p:txBody>
        </p:sp>
        <p:sp>
          <p:nvSpPr>
            <p:cNvPr id="80" name="矩形 79"/>
            <p:cNvSpPr/>
            <p:nvPr/>
          </p:nvSpPr>
          <p:spPr>
            <a:xfrm>
              <a:off x="1706310" y="2844033"/>
              <a:ext cx="2157956" cy="1938992"/>
            </a:xfrm>
            <a:prstGeom prst="rect">
              <a:avLst/>
            </a:prstGeom>
          </p:spPr>
          <p:txBody>
            <a:bodyPr wrap="square">
              <a:spAutoFit/>
            </a:bodyPr>
            <a:lstStyle/>
            <a:p>
              <a:pPr algn="ctr"/>
              <a:r>
                <a:rPr lang="zh-CN"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加大对</a:t>
              </a:r>
              <a:endPar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重点领域</a:t>
              </a:r>
              <a:endParaRPr lang="en-US"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关键岗位</a:t>
              </a:r>
              <a:endParaRPr lang="en-US"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重要环节</a:t>
              </a:r>
              <a:endParaRPr lang="en-US"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的风险防控</a:t>
              </a:r>
              <a:endPar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xmlns="" val="104334395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wipe(left)">
                                      <p:cBhvr>
                                        <p:cTn id="18" dur="500"/>
                                        <p:tgtEl>
                                          <p:spTgt spid="4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500" fill="hold"/>
                                        <p:tgtEl>
                                          <p:spTgt spid="65"/>
                                        </p:tgtEl>
                                        <p:attrNameLst>
                                          <p:attrName>ppt_x</p:attrName>
                                        </p:attrNameLst>
                                      </p:cBhvr>
                                      <p:tavLst>
                                        <p:tav tm="0">
                                          <p:val>
                                            <p:strVal val="1+#ppt_w/2"/>
                                          </p:val>
                                        </p:tav>
                                        <p:tav tm="100000">
                                          <p:val>
                                            <p:strVal val="#ppt_x"/>
                                          </p:val>
                                        </p:tav>
                                      </p:tavLst>
                                    </p:anim>
                                    <p:anim calcmode="lin" valueType="num">
                                      <p:cBhvr additive="base">
                                        <p:cTn id="33" dur="500" fill="hold"/>
                                        <p:tgtEl>
                                          <p:spTgt spid="6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additive="base">
                                        <p:cTn id="37" dur="500" fill="hold"/>
                                        <p:tgtEl>
                                          <p:spTgt spid="68"/>
                                        </p:tgtEl>
                                        <p:attrNameLst>
                                          <p:attrName>ppt_x</p:attrName>
                                        </p:attrNameLst>
                                      </p:cBhvr>
                                      <p:tavLst>
                                        <p:tav tm="0">
                                          <p:val>
                                            <p:strVal val="1+#ppt_w/2"/>
                                          </p:val>
                                        </p:tav>
                                        <p:tav tm="100000">
                                          <p:val>
                                            <p:strVal val="#ppt_x"/>
                                          </p:val>
                                        </p:tav>
                                      </p:tavLst>
                                    </p:anim>
                                    <p:anim calcmode="lin" valueType="num">
                                      <p:cBhvr additive="base">
                                        <p:cTn id="38" dur="500" fill="hold"/>
                                        <p:tgtEl>
                                          <p:spTgt spid="6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additive="base">
                                        <p:cTn id="42" dur="500" fill="hold"/>
                                        <p:tgtEl>
                                          <p:spTgt spid="71"/>
                                        </p:tgtEl>
                                        <p:attrNameLst>
                                          <p:attrName>ppt_x</p:attrName>
                                        </p:attrNameLst>
                                      </p:cBhvr>
                                      <p:tavLst>
                                        <p:tav tm="0">
                                          <p:val>
                                            <p:strVal val="1+#ppt_w/2"/>
                                          </p:val>
                                        </p:tav>
                                        <p:tav tm="100000">
                                          <p:val>
                                            <p:strVal val="#ppt_x"/>
                                          </p:val>
                                        </p:tav>
                                      </p:tavLst>
                                    </p:anim>
                                    <p:anim calcmode="lin" valueType="num">
                                      <p:cBhvr additive="base">
                                        <p:cTn id="43" dur="500" fill="hold"/>
                                        <p:tgtEl>
                                          <p:spTgt spid="7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74"/>
                                        </p:tgtEl>
                                        <p:attrNameLst>
                                          <p:attrName>style.visibility</p:attrName>
                                        </p:attrNameLst>
                                      </p:cBhvr>
                                      <p:to>
                                        <p:strVal val="visible"/>
                                      </p:to>
                                    </p:set>
                                    <p:anim calcmode="lin" valueType="num">
                                      <p:cBhvr additive="base">
                                        <p:cTn id="47" dur="500" fill="hold"/>
                                        <p:tgtEl>
                                          <p:spTgt spid="74"/>
                                        </p:tgtEl>
                                        <p:attrNameLst>
                                          <p:attrName>ppt_x</p:attrName>
                                        </p:attrNameLst>
                                      </p:cBhvr>
                                      <p:tavLst>
                                        <p:tav tm="0">
                                          <p:val>
                                            <p:strVal val="1+#ppt_w/2"/>
                                          </p:val>
                                        </p:tav>
                                        <p:tav tm="100000">
                                          <p:val>
                                            <p:strVal val="#ppt_x"/>
                                          </p:val>
                                        </p:tav>
                                      </p:tavLst>
                                    </p:anim>
                                    <p:anim calcmode="lin" valueType="num">
                                      <p:cBhvr additive="base">
                                        <p:cTn id="48"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9" name="组合 8"/>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“两学一做”学习教育常态化，强化思想政治建设</a:t>
              </a: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1.5</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grpSp>
        <p:nvGrpSpPr>
          <p:cNvPr id="48" name="Group 4"/>
          <p:cNvGrpSpPr/>
          <p:nvPr/>
        </p:nvGrpSpPr>
        <p:grpSpPr>
          <a:xfrm>
            <a:off x="929112" y="2078032"/>
            <a:ext cx="259113" cy="3696551"/>
            <a:chOff x="1374772" y="1213680"/>
            <a:chExt cx="274322" cy="5187394"/>
          </a:xfrm>
        </p:grpSpPr>
        <p:sp>
          <p:nvSpPr>
            <p:cNvPr id="65"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0"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1"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2"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3"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4"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5"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76"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895520" y="2797437"/>
            <a:ext cx="2409798" cy="616797"/>
            <a:chOff x="895520" y="2797437"/>
            <a:chExt cx="2409798" cy="616797"/>
          </a:xfrm>
        </p:grpSpPr>
        <p:sp>
          <p:nvSpPr>
            <p:cNvPr id="52" name="Trapezoid 8"/>
            <p:cNvSpPr/>
            <p:nvPr/>
          </p:nvSpPr>
          <p:spPr>
            <a:xfrm rot="16200000">
              <a:off x="613525" y="3079433"/>
              <a:ext cx="616797" cy="52806"/>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Pentagon 9"/>
            <p:cNvSpPr/>
            <p:nvPr/>
          </p:nvSpPr>
          <p:spPr>
            <a:xfrm>
              <a:off x="895520" y="2835459"/>
              <a:ext cx="2409798" cy="538640"/>
            </a:xfrm>
            <a:prstGeom prst="homePlate">
              <a:avLst>
                <a:gd name="adj" fmla="val 36274"/>
              </a:avLst>
            </a:prstGeom>
            <a:solidFill>
              <a:srgbClr val="DA2A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33"/>
            <p:cNvSpPr/>
            <p:nvPr/>
          </p:nvSpPr>
          <p:spPr>
            <a:xfrm>
              <a:off x="1266660" y="2941075"/>
              <a:ext cx="1652535" cy="369332"/>
            </a:xfrm>
            <a:prstGeom prst="rect">
              <a:avLst/>
            </a:prstGeom>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思想高度重视</a:t>
              </a:r>
            </a:p>
          </p:txBody>
        </p:sp>
        <p:sp>
          <p:nvSpPr>
            <p:cNvPr id="58" name="TextBox 38"/>
            <p:cNvSpPr txBox="1"/>
            <p:nvPr/>
          </p:nvSpPr>
          <p:spPr>
            <a:xfrm>
              <a:off x="919047" y="2941077"/>
              <a:ext cx="279244" cy="33740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grpSp>
      <p:grpSp>
        <p:nvGrpSpPr>
          <p:cNvPr id="14" name="组合 13"/>
          <p:cNvGrpSpPr/>
          <p:nvPr/>
        </p:nvGrpSpPr>
        <p:grpSpPr>
          <a:xfrm>
            <a:off x="895520" y="3597831"/>
            <a:ext cx="2409798" cy="616797"/>
            <a:chOff x="895520" y="3597831"/>
            <a:chExt cx="2409798" cy="616797"/>
          </a:xfrm>
        </p:grpSpPr>
        <p:sp>
          <p:nvSpPr>
            <p:cNvPr id="51" name="Trapezoid 7"/>
            <p:cNvSpPr/>
            <p:nvPr/>
          </p:nvSpPr>
          <p:spPr>
            <a:xfrm rot="16200000">
              <a:off x="613525" y="3879827"/>
              <a:ext cx="616797" cy="52806"/>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Pentagon 10"/>
            <p:cNvSpPr/>
            <p:nvPr/>
          </p:nvSpPr>
          <p:spPr>
            <a:xfrm>
              <a:off x="895520" y="3635854"/>
              <a:ext cx="2409798" cy="538640"/>
            </a:xfrm>
            <a:prstGeom prst="homePlate">
              <a:avLst>
                <a:gd name="adj" fmla="val 36274"/>
              </a:avLst>
            </a:prstGeom>
            <a:solidFill>
              <a:srgbClr val="C425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191"/>
            <p:cNvSpPr txBox="1"/>
            <p:nvPr/>
          </p:nvSpPr>
          <p:spPr>
            <a:xfrm>
              <a:off x="919047" y="3741619"/>
              <a:ext cx="279244" cy="33740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7"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62" name="Rectangle 38"/>
            <p:cNvSpPr/>
            <p:nvPr/>
          </p:nvSpPr>
          <p:spPr>
            <a:xfrm>
              <a:off x="1266660" y="3741618"/>
              <a:ext cx="1652535" cy="369332"/>
            </a:xfrm>
            <a:prstGeom prst="rect">
              <a:avLst/>
            </a:prstGeom>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学习目标明确</a:t>
              </a:r>
            </a:p>
          </p:txBody>
        </p:sp>
      </p:grpSp>
      <p:grpSp>
        <p:nvGrpSpPr>
          <p:cNvPr id="15" name="组合 14"/>
          <p:cNvGrpSpPr/>
          <p:nvPr/>
        </p:nvGrpSpPr>
        <p:grpSpPr>
          <a:xfrm>
            <a:off x="895520" y="4398226"/>
            <a:ext cx="2409798" cy="616797"/>
            <a:chOff x="895520" y="4398226"/>
            <a:chExt cx="2409798" cy="616797"/>
          </a:xfrm>
        </p:grpSpPr>
        <p:sp>
          <p:nvSpPr>
            <p:cNvPr id="50" name="Trapezoid 6"/>
            <p:cNvSpPr/>
            <p:nvPr/>
          </p:nvSpPr>
          <p:spPr>
            <a:xfrm rot="16200000">
              <a:off x="613525" y="4680222"/>
              <a:ext cx="616797" cy="52806"/>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Pentagon 11"/>
            <p:cNvSpPr/>
            <p:nvPr/>
          </p:nvSpPr>
          <p:spPr>
            <a:xfrm>
              <a:off x="895520" y="4436248"/>
              <a:ext cx="2409798" cy="538640"/>
            </a:xfrm>
            <a:prstGeom prst="homePlate">
              <a:avLst>
                <a:gd name="adj" fmla="val 36274"/>
              </a:avLst>
            </a:prstGeom>
            <a:solidFill>
              <a:srgbClr val="FF33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2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192"/>
            <p:cNvSpPr txBox="1"/>
            <p:nvPr/>
          </p:nvSpPr>
          <p:spPr>
            <a:xfrm>
              <a:off x="919047" y="4542161"/>
              <a:ext cx="279244" cy="337400"/>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327"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63" name="Rectangle 39"/>
            <p:cNvSpPr/>
            <p:nvPr/>
          </p:nvSpPr>
          <p:spPr>
            <a:xfrm>
              <a:off x="1266660" y="4542161"/>
              <a:ext cx="1652535" cy="369332"/>
            </a:xfrm>
            <a:prstGeom prst="rect">
              <a:avLst/>
            </a:prstGeom>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学习方法科学</a:t>
              </a:r>
            </a:p>
          </p:txBody>
        </p:sp>
      </p:grpSp>
      <p:sp>
        <p:nvSpPr>
          <p:cNvPr id="2" name="矩形 1"/>
          <p:cNvSpPr/>
          <p:nvPr/>
        </p:nvSpPr>
        <p:spPr>
          <a:xfrm>
            <a:off x="3384202" y="2757161"/>
            <a:ext cx="3475499" cy="696088"/>
          </a:xfrm>
          <a:prstGeom prst="rect">
            <a:avLst/>
          </a:prstGeom>
        </p:spPr>
        <p:txBody>
          <a:bodyPr wrap="square">
            <a:spAutoFit/>
          </a:bodyPr>
          <a:lstStyle/>
          <a:p>
            <a:pPr algn="just">
              <a:lnSpc>
                <a:spcPts val="2500"/>
              </a:lnSpc>
            </a:pP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把理论学习作为提高政策理论水平和领导科学发展能力的有效途径</a:t>
            </a:r>
            <a:endPar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矩形 2"/>
          <p:cNvSpPr/>
          <p:nvPr/>
        </p:nvSpPr>
        <p:spPr>
          <a:xfrm>
            <a:off x="3384202" y="3557130"/>
            <a:ext cx="3475499" cy="696088"/>
          </a:xfrm>
          <a:prstGeom prst="rect">
            <a:avLst/>
          </a:prstGeom>
        </p:spPr>
        <p:txBody>
          <a:bodyPr wrap="square">
            <a:spAutoFit/>
          </a:bodyPr>
          <a:lstStyle/>
          <a:p>
            <a:pPr algn="just">
              <a:lnSpc>
                <a:spcPts val="2500"/>
              </a:lnSpc>
            </a:pP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每月都制定相应的学习计划，确定学习篇目，提出学习要求</a:t>
            </a:r>
            <a:endPar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3338912" y="4378783"/>
            <a:ext cx="3475499" cy="696088"/>
          </a:xfrm>
          <a:prstGeom prst="rect">
            <a:avLst/>
          </a:prstGeom>
        </p:spPr>
        <p:txBody>
          <a:bodyPr wrap="square">
            <a:spAutoFit/>
          </a:bodyPr>
          <a:lstStyle/>
          <a:p>
            <a:pPr algn="just">
              <a:lnSpc>
                <a:spcPts val="2500"/>
              </a:lnSpc>
            </a:pP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采取</a:t>
            </a:r>
            <a:r>
              <a:rPr lang="zh-CN" altLang="zh-CN" sz="14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集中学习</a:t>
            </a: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和</a:t>
            </a:r>
            <a:r>
              <a:rPr lang="zh-CN" altLang="zh-CN" sz="14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个人自学</a:t>
            </a: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相结合，</a:t>
            </a:r>
            <a:r>
              <a:rPr lang="zh-CN" altLang="zh-CN" sz="14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专题辅导</a:t>
            </a: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和</a:t>
            </a:r>
            <a:r>
              <a:rPr lang="zh-CN" altLang="zh-CN" sz="14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讨论学习</a:t>
            </a: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相结合的方式</a:t>
            </a:r>
            <a:endPar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7" name="矩形 76"/>
          <p:cNvSpPr/>
          <p:nvPr/>
        </p:nvSpPr>
        <p:spPr>
          <a:xfrm>
            <a:off x="1296499" y="1668431"/>
            <a:ext cx="4342301" cy="461485"/>
          </a:xfrm>
          <a:prstGeom prst="rect">
            <a:avLst/>
          </a:prstGeom>
        </p:spPr>
        <p:txBody>
          <a:bodyPr wrap="square">
            <a:spAutoFit/>
          </a:bodyPr>
          <a:lstStyle/>
          <a:p>
            <a:pPr algn="just"/>
            <a:r>
              <a:rPr lang="zh-CN" altLang="en-US" sz="2399" b="1" kern="100" dirty="0" smtClean="0">
                <a:latin typeface="微软雅黑" panose="020B0503020204020204" pitchFamily="34" charset="-122"/>
                <a:ea typeface="微软雅黑" panose="020B0503020204020204" pitchFamily="34" charset="-122"/>
                <a:cs typeface="Times New Roman" panose="02020603050405020304" pitchFamily="18" charset="0"/>
              </a:rPr>
              <a:t>一、</a:t>
            </a:r>
            <a:r>
              <a:rPr lang="zh-CN" altLang="zh-CN" sz="2399" b="1" kern="100" dirty="0" smtClean="0">
                <a:latin typeface="微软雅黑" panose="020B0503020204020204" pitchFamily="34" charset="-122"/>
                <a:ea typeface="微软雅黑" panose="020B0503020204020204" pitchFamily="34" charset="-122"/>
                <a:cs typeface="Times New Roman" panose="02020603050405020304" pitchFamily="18" charset="0"/>
              </a:rPr>
              <a:t>高度</a:t>
            </a:r>
            <a:r>
              <a:rPr lang="zh-CN" altLang="zh-CN" sz="2399" b="1" kern="100" dirty="0">
                <a:latin typeface="微软雅黑" panose="020B0503020204020204" pitchFamily="34" charset="-122"/>
                <a:ea typeface="微软雅黑" panose="020B0503020204020204" pitchFamily="34" charset="-122"/>
                <a:cs typeface="Times New Roman" panose="02020603050405020304" pitchFamily="18" charset="0"/>
              </a:rPr>
              <a:t>重视理论武装工作</a:t>
            </a:r>
            <a:endParaRPr lang="zh-CN" altLang="en-US" sz="2399" b="1"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8" name="文本框 77"/>
          <p:cNvSpPr txBox="1"/>
          <p:nvPr/>
        </p:nvSpPr>
        <p:spPr>
          <a:xfrm>
            <a:off x="6955733" y="2287585"/>
            <a:ext cx="2400016" cy="523220"/>
          </a:xfrm>
          <a:prstGeom prst="rect">
            <a:avLst/>
          </a:prstGeom>
          <a:noFill/>
        </p:spPr>
        <p:txBody>
          <a:bodyPr wrap="none" rtlCol="0">
            <a:spAutoFit/>
          </a:bodyPr>
          <a:lstStyle/>
          <a:p>
            <a:r>
              <a:rPr lang="en-US" altLang="zh-CN" sz="2800" dirty="0" smtClean="0">
                <a:latin typeface="微软雅黑" panose="020B0503020204020204" pitchFamily="34" charset="-122"/>
                <a:ea typeface="微软雅黑" panose="020B0503020204020204" pitchFamily="34" charset="-122"/>
              </a:rPr>
              <a:t>16</a:t>
            </a:r>
            <a:r>
              <a:rPr lang="zh-CN" altLang="en-US" sz="2800" dirty="0" smtClean="0">
                <a:latin typeface="微软雅黑" panose="020B0503020204020204" pitchFamily="34" charset="-122"/>
                <a:ea typeface="微软雅黑" panose="020B0503020204020204" pitchFamily="34" charset="-122"/>
              </a:rPr>
              <a:t>次专题学习</a:t>
            </a:r>
            <a:endParaRPr lang="zh-CN" altLang="en-US" sz="28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7083663" y="2947246"/>
            <a:ext cx="1161094" cy="1471084"/>
            <a:chOff x="7435196" y="2521255"/>
            <a:chExt cx="594784" cy="1471084"/>
          </a:xfrm>
          <a:solidFill>
            <a:schemeClr val="bg1">
              <a:lumMod val="75000"/>
            </a:schemeClr>
          </a:solidFill>
        </p:grpSpPr>
        <p:sp>
          <p:nvSpPr>
            <p:cNvPr id="128" name="Freeform 6"/>
            <p:cNvSpPr>
              <a:spLocks/>
            </p:cNvSpPr>
            <p:nvPr/>
          </p:nvSpPr>
          <p:spPr bwMode="auto">
            <a:xfrm>
              <a:off x="7435196" y="2521255"/>
              <a:ext cx="594784" cy="171451"/>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grpFill/>
            <a:ln w="9525">
              <a:noFill/>
              <a:round/>
              <a:headEnd/>
              <a:tailEnd/>
            </a:ln>
          </p:spPr>
          <p:txBody>
            <a:bodyPr/>
            <a:lstStyle/>
            <a:p>
              <a:endParaRPr lang="zh-CN" altLang="en-US" sz="2400"/>
            </a:p>
          </p:txBody>
        </p:sp>
        <p:sp>
          <p:nvSpPr>
            <p:cNvPr id="129" name="Freeform 7"/>
            <p:cNvSpPr>
              <a:spLocks/>
            </p:cNvSpPr>
            <p:nvPr/>
          </p:nvSpPr>
          <p:spPr bwMode="auto">
            <a:xfrm>
              <a:off x="7435196" y="2781607"/>
              <a:ext cx="594784" cy="171449"/>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30" name="Freeform 8"/>
            <p:cNvSpPr>
              <a:spLocks/>
            </p:cNvSpPr>
            <p:nvPr/>
          </p:nvSpPr>
          <p:spPr bwMode="auto">
            <a:xfrm>
              <a:off x="7435196" y="3041955"/>
              <a:ext cx="594784" cy="171451"/>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31" name="Freeform 9"/>
            <p:cNvSpPr>
              <a:spLocks/>
            </p:cNvSpPr>
            <p:nvPr/>
          </p:nvSpPr>
          <p:spPr bwMode="auto">
            <a:xfrm>
              <a:off x="7435196" y="3302306"/>
              <a:ext cx="594784"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32" name="Freeform 10"/>
            <p:cNvSpPr>
              <a:spLocks/>
            </p:cNvSpPr>
            <p:nvPr/>
          </p:nvSpPr>
          <p:spPr bwMode="auto">
            <a:xfrm>
              <a:off x="7435196" y="3562656"/>
              <a:ext cx="594784"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33" name="Freeform 11"/>
            <p:cNvSpPr>
              <a:spLocks/>
            </p:cNvSpPr>
            <p:nvPr/>
          </p:nvSpPr>
          <p:spPr bwMode="auto">
            <a:xfrm>
              <a:off x="7435196" y="3823006"/>
              <a:ext cx="594784"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grpSp>
      <p:grpSp>
        <p:nvGrpSpPr>
          <p:cNvPr id="160" name="组合 159"/>
          <p:cNvGrpSpPr/>
          <p:nvPr/>
        </p:nvGrpSpPr>
        <p:grpSpPr>
          <a:xfrm>
            <a:off x="8475581" y="2947246"/>
            <a:ext cx="1161092" cy="1471084"/>
            <a:chOff x="8199314" y="2521255"/>
            <a:chExt cx="594783" cy="1471084"/>
          </a:xfrm>
          <a:solidFill>
            <a:schemeClr val="bg1">
              <a:lumMod val="75000"/>
            </a:schemeClr>
          </a:solidFill>
        </p:grpSpPr>
        <p:sp>
          <p:nvSpPr>
            <p:cNvPr id="138" name="Freeform 16"/>
            <p:cNvSpPr>
              <a:spLocks/>
            </p:cNvSpPr>
            <p:nvPr/>
          </p:nvSpPr>
          <p:spPr bwMode="auto">
            <a:xfrm>
              <a:off x="8199314" y="2521255"/>
              <a:ext cx="594783" cy="171451"/>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grpFill/>
            <a:ln w="9525">
              <a:noFill/>
              <a:round/>
              <a:headEnd/>
              <a:tailEnd/>
            </a:ln>
          </p:spPr>
          <p:txBody>
            <a:bodyPr/>
            <a:lstStyle/>
            <a:p>
              <a:endParaRPr lang="zh-CN" altLang="en-US" sz="2400"/>
            </a:p>
          </p:txBody>
        </p:sp>
        <p:sp>
          <p:nvSpPr>
            <p:cNvPr id="139" name="Freeform 17"/>
            <p:cNvSpPr>
              <a:spLocks/>
            </p:cNvSpPr>
            <p:nvPr/>
          </p:nvSpPr>
          <p:spPr bwMode="auto">
            <a:xfrm>
              <a:off x="8199314" y="2781607"/>
              <a:ext cx="594783" cy="171449"/>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40" name="Freeform 18"/>
            <p:cNvSpPr>
              <a:spLocks/>
            </p:cNvSpPr>
            <p:nvPr/>
          </p:nvSpPr>
          <p:spPr bwMode="auto">
            <a:xfrm>
              <a:off x="8199314" y="3041955"/>
              <a:ext cx="594783" cy="171451"/>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41" name="Freeform 19"/>
            <p:cNvSpPr>
              <a:spLocks/>
            </p:cNvSpPr>
            <p:nvPr/>
          </p:nvSpPr>
          <p:spPr bwMode="auto">
            <a:xfrm>
              <a:off x="8199314" y="330230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42" name="Freeform 20"/>
            <p:cNvSpPr>
              <a:spLocks/>
            </p:cNvSpPr>
            <p:nvPr/>
          </p:nvSpPr>
          <p:spPr bwMode="auto">
            <a:xfrm>
              <a:off x="8199314" y="356265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43" name="Freeform 21"/>
            <p:cNvSpPr>
              <a:spLocks/>
            </p:cNvSpPr>
            <p:nvPr/>
          </p:nvSpPr>
          <p:spPr bwMode="auto">
            <a:xfrm>
              <a:off x="8199314" y="382300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grpSp>
      <p:grpSp>
        <p:nvGrpSpPr>
          <p:cNvPr id="161" name="组合 160"/>
          <p:cNvGrpSpPr/>
          <p:nvPr/>
        </p:nvGrpSpPr>
        <p:grpSpPr>
          <a:xfrm>
            <a:off x="9855963" y="2947246"/>
            <a:ext cx="1161092" cy="1471084"/>
            <a:chOff x="8965547" y="2521255"/>
            <a:chExt cx="594783" cy="1471084"/>
          </a:xfrm>
          <a:solidFill>
            <a:schemeClr val="bg1">
              <a:lumMod val="75000"/>
            </a:schemeClr>
          </a:solidFill>
        </p:grpSpPr>
        <p:sp>
          <p:nvSpPr>
            <p:cNvPr id="148" name="Freeform 26"/>
            <p:cNvSpPr>
              <a:spLocks/>
            </p:cNvSpPr>
            <p:nvPr/>
          </p:nvSpPr>
          <p:spPr bwMode="auto">
            <a:xfrm>
              <a:off x="8965547" y="2521255"/>
              <a:ext cx="594783" cy="171451"/>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grpFill/>
            <a:ln w="9525">
              <a:noFill/>
              <a:round/>
              <a:headEnd/>
              <a:tailEnd/>
            </a:ln>
          </p:spPr>
          <p:txBody>
            <a:bodyPr/>
            <a:lstStyle/>
            <a:p>
              <a:endParaRPr lang="zh-CN" altLang="en-US" sz="2400"/>
            </a:p>
          </p:txBody>
        </p:sp>
        <p:sp>
          <p:nvSpPr>
            <p:cNvPr id="149" name="Freeform 27"/>
            <p:cNvSpPr>
              <a:spLocks/>
            </p:cNvSpPr>
            <p:nvPr/>
          </p:nvSpPr>
          <p:spPr bwMode="auto">
            <a:xfrm>
              <a:off x="8965547" y="2781607"/>
              <a:ext cx="594783" cy="171449"/>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50" name="Freeform 28"/>
            <p:cNvSpPr>
              <a:spLocks/>
            </p:cNvSpPr>
            <p:nvPr/>
          </p:nvSpPr>
          <p:spPr bwMode="auto">
            <a:xfrm>
              <a:off x="8965547" y="3041955"/>
              <a:ext cx="594783" cy="171451"/>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51" name="Freeform 29"/>
            <p:cNvSpPr>
              <a:spLocks/>
            </p:cNvSpPr>
            <p:nvPr/>
          </p:nvSpPr>
          <p:spPr bwMode="auto">
            <a:xfrm>
              <a:off x="8965547" y="330230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grpFill/>
            <a:ln w="9525">
              <a:noFill/>
              <a:round/>
              <a:headEnd/>
              <a:tailEnd/>
            </a:ln>
          </p:spPr>
          <p:txBody>
            <a:bodyPr/>
            <a:lstStyle/>
            <a:p>
              <a:endParaRPr lang="zh-CN" altLang="en-US" sz="2400"/>
            </a:p>
          </p:txBody>
        </p:sp>
        <p:sp>
          <p:nvSpPr>
            <p:cNvPr id="152" name="Freeform 30"/>
            <p:cNvSpPr>
              <a:spLocks/>
            </p:cNvSpPr>
            <p:nvPr/>
          </p:nvSpPr>
          <p:spPr bwMode="auto">
            <a:xfrm>
              <a:off x="8965547" y="356265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sp>
          <p:nvSpPr>
            <p:cNvPr id="153" name="Freeform 31"/>
            <p:cNvSpPr>
              <a:spLocks/>
            </p:cNvSpPr>
            <p:nvPr/>
          </p:nvSpPr>
          <p:spPr bwMode="auto">
            <a:xfrm>
              <a:off x="8965547" y="3823006"/>
              <a:ext cx="594783" cy="169333"/>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
                <a:gd name="T28" fmla="*/ 0 h 57"/>
                <a:gd name="T29" fmla="*/ 199 w 199"/>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42500"/>
            </a:solidFill>
            <a:ln w="9525">
              <a:noFill/>
              <a:round/>
              <a:headEnd/>
              <a:tailEnd/>
            </a:ln>
          </p:spPr>
          <p:txBody>
            <a:bodyPr/>
            <a:lstStyle/>
            <a:p>
              <a:endParaRPr lang="zh-CN" altLang="en-US" sz="2400"/>
            </a:p>
          </p:txBody>
        </p:sp>
      </p:grpSp>
      <p:sp>
        <p:nvSpPr>
          <p:cNvPr id="162" name="文本框 161"/>
          <p:cNvSpPr txBox="1"/>
          <p:nvPr/>
        </p:nvSpPr>
        <p:spPr>
          <a:xfrm>
            <a:off x="7161508" y="4491341"/>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专题辅导</a:t>
            </a:r>
            <a:endParaRPr lang="zh-CN" altLang="en-US" sz="1600" dirty="0">
              <a:latin typeface="微软雅黑" panose="020B0503020204020204" pitchFamily="34" charset="-122"/>
              <a:ea typeface="微软雅黑" panose="020B0503020204020204" pitchFamily="34" charset="-122"/>
            </a:endParaRPr>
          </a:p>
        </p:txBody>
      </p:sp>
      <p:sp>
        <p:nvSpPr>
          <p:cNvPr id="163" name="文本框 162"/>
          <p:cNvSpPr txBox="1"/>
          <p:nvPr/>
        </p:nvSpPr>
        <p:spPr>
          <a:xfrm>
            <a:off x="8563866" y="4491341"/>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集中讨论</a:t>
            </a:r>
            <a:endParaRPr lang="zh-CN" altLang="en-US" sz="1600" dirty="0">
              <a:latin typeface="微软雅黑" panose="020B0503020204020204" pitchFamily="34" charset="-122"/>
              <a:ea typeface="微软雅黑" panose="020B0503020204020204" pitchFamily="34" charset="-122"/>
            </a:endParaRPr>
          </a:p>
        </p:txBody>
      </p:sp>
      <p:sp>
        <p:nvSpPr>
          <p:cNvPr id="164" name="文本框 163"/>
          <p:cNvSpPr txBox="1"/>
          <p:nvPr/>
        </p:nvSpPr>
        <p:spPr>
          <a:xfrm>
            <a:off x="10011652" y="4485318"/>
            <a:ext cx="1005403" cy="584775"/>
          </a:xfrm>
          <a:prstGeom prst="rect">
            <a:avLst/>
          </a:prstGeom>
          <a:noFill/>
        </p:spPr>
        <p:txBody>
          <a:bodyPr wrap="none" rtlCol="0">
            <a:spAutoFit/>
          </a:bodyPr>
          <a:lstStyle/>
          <a:p>
            <a:pPr algn="ctr"/>
            <a:r>
              <a:rPr lang="zh-CN" altLang="en-US" sz="1600" dirty="0" smtClean="0">
                <a:latin typeface="微软雅黑" panose="020B0503020204020204" pitchFamily="34" charset="-122"/>
                <a:ea typeface="微软雅黑" panose="020B0503020204020204" pitchFamily="34" charset="-122"/>
              </a:rPr>
              <a:t>领导班子</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授课</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60430810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outVertical)">
                                      <p:cBhvr>
                                        <p:cTn id="14" dur="500"/>
                                        <p:tgtEl>
                                          <p:spTgt spid="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wipe(left)">
                                      <p:cBhvr>
                                        <p:cTn id="18" dur="500"/>
                                        <p:tgtEl>
                                          <p:spTgt spid="77"/>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left)">
                                      <p:cBhvr>
                                        <p:cTn id="40" dur="500"/>
                                        <p:tgtEl>
                                          <p:spTgt spid="3"/>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left)">
                                      <p:cBhvr>
                                        <p:cTn id="52" dur="500"/>
                                        <p:tgtEl>
                                          <p:spTgt spid="78"/>
                                        </p:tgtEl>
                                      </p:cBhvr>
                                    </p:animEffect>
                                  </p:childTnLst>
                                </p:cTn>
                              </p:par>
                            </p:childTnLst>
                          </p:cTn>
                        </p:par>
                        <p:par>
                          <p:cTn id="53" fill="hold">
                            <p:stCondLst>
                              <p:cond delay="6000"/>
                            </p:stCondLst>
                            <p:childTnLst>
                              <p:par>
                                <p:cTn id="54" presetID="42" presetClass="entr" presetSubtype="0"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42" presetClass="entr" presetSubtype="0" fill="hold" nodeType="afterEffect">
                                  <p:stCondLst>
                                    <p:cond delay="0"/>
                                  </p:stCondLst>
                                  <p:childTnLst>
                                    <p:set>
                                      <p:cBhvr>
                                        <p:cTn id="61" dur="1" fill="hold">
                                          <p:stCondLst>
                                            <p:cond delay="0"/>
                                          </p:stCondLst>
                                        </p:cTn>
                                        <p:tgtEl>
                                          <p:spTgt spid="160"/>
                                        </p:tgtEl>
                                        <p:attrNameLst>
                                          <p:attrName>style.visibility</p:attrName>
                                        </p:attrNameLst>
                                      </p:cBhvr>
                                      <p:to>
                                        <p:strVal val="visible"/>
                                      </p:to>
                                    </p:set>
                                    <p:animEffect transition="in" filter="fade">
                                      <p:cBhvr>
                                        <p:cTn id="62" dur="1000"/>
                                        <p:tgtEl>
                                          <p:spTgt spid="160"/>
                                        </p:tgtEl>
                                      </p:cBhvr>
                                    </p:animEffect>
                                    <p:anim calcmode="lin" valueType="num">
                                      <p:cBhvr>
                                        <p:cTn id="63" dur="1000" fill="hold"/>
                                        <p:tgtEl>
                                          <p:spTgt spid="160"/>
                                        </p:tgtEl>
                                        <p:attrNameLst>
                                          <p:attrName>ppt_x</p:attrName>
                                        </p:attrNameLst>
                                      </p:cBhvr>
                                      <p:tavLst>
                                        <p:tav tm="0">
                                          <p:val>
                                            <p:strVal val="#ppt_x"/>
                                          </p:val>
                                        </p:tav>
                                        <p:tav tm="100000">
                                          <p:val>
                                            <p:strVal val="#ppt_x"/>
                                          </p:val>
                                        </p:tav>
                                      </p:tavLst>
                                    </p:anim>
                                    <p:anim calcmode="lin" valueType="num">
                                      <p:cBhvr>
                                        <p:cTn id="64" dur="1000" fill="hold"/>
                                        <p:tgtEl>
                                          <p:spTgt spid="160"/>
                                        </p:tgtEl>
                                        <p:attrNameLst>
                                          <p:attrName>ppt_y</p:attrName>
                                        </p:attrNameLst>
                                      </p:cBhvr>
                                      <p:tavLst>
                                        <p:tav tm="0">
                                          <p:val>
                                            <p:strVal val="#ppt_y+.1"/>
                                          </p:val>
                                        </p:tav>
                                        <p:tav tm="100000">
                                          <p:val>
                                            <p:strVal val="#ppt_y"/>
                                          </p:val>
                                        </p:tav>
                                      </p:tavLst>
                                    </p:anim>
                                  </p:childTnLst>
                                </p:cTn>
                              </p:par>
                            </p:childTnLst>
                          </p:cTn>
                        </p:par>
                        <p:par>
                          <p:cTn id="65" fill="hold">
                            <p:stCondLst>
                              <p:cond delay="8000"/>
                            </p:stCondLst>
                            <p:childTnLst>
                              <p:par>
                                <p:cTn id="66" presetID="42" presetClass="entr" presetSubtype="0" fill="hold" nodeType="afterEffect">
                                  <p:stCondLst>
                                    <p:cond delay="0"/>
                                  </p:stCondLst>
                                  <p:childTnLst>
                                    <p:set>
                                      <p:cBhvr>
                                        <p:cTn id="67" dur="1" fill="hold">
                                          <p:stCondLst>
                                            <p:cond delay="0"/>
                                          </p:stCondLst>
                                        </p:cTn>
                                        <p:tgtEl>
                                          <p:spTgt spid="161"/>
                                        </p:tgtEl>
                                        <p:attrNameLst>
                                          <p:attrName>style.visibility</p:attrName>
                                        </p:attrNameLst>
                                      </p:cBhvr>
                                      <p:to>
                                        <p:strVal val="visible"/>
                                      </p:to>
                                    </p:set>
                                    <p:animEffect transition="in" filter="fade">
                                      <p:cBhvr>
                                        <p:cTn id="68" dur="1000"/>
                                        <p:tgtEl>
                                          <p:spTgt spid="161"/>
                                        </p:tgtEl>
                                      </p:cBhvr>
                                    </p:animEffect>
                                    <p:anim calcmode="lin" valueType="num">
                                      <p:cBhvr>
                                        <p:cTn id="69" dur="1000" fill="hold"/>
                                        <p:tgtEl>
                                          <p:spTgt spid="161"/>
                                        </p:tgtEl>
                                        <p:attrNameLst>
                                          <p:attrName>ppt_x</p:attrName>
                                        </p:attrNameLst>
                                      </p:cBhvr>
                                      <p:tavLst>
                                        <p:tav tm="0">
                                          <p:val>
                                            <p:strVal val="#ppt_x"/>
                                          </p:val>
                                        </p:tav>
                                        <p:tav tm="100000">
                                          <p:val>
                                            <p:strVal val="#ppt_x"/>
                                          </p:val>
                                        </p:tav>
                                      </p:tavLst>
                                    </p:anim>
                                    <p:anim calcmode="lin" valueType="num">
                                      <p:cBhvr>
                                        <p:cTn id="70" dur="1000" fill="hold"/>
                                        <p:tgtEl>
                                          <p:spTgt spid="161"/>
                                        </p:tgtEl>
                                        <p:attrNameLst>
                                          <p:attrName>ppt_y</p:attrName>
                                        </p:attrNameLst>
                                      </p:cBhvr>
                                      <p:tavLst>
                                        <p:tav tm="0">
                                          <p:val>
                                            <p:strVal val="#ppt_y+.1"/>
                                          </p:val>
                                        </p:tav>
                                        <p:tav tm="100000">
                                          <p:val>
                                            <p:strVal val="#ppt_y"/>
                                          </p:val>
                                        </p:tav>
                                      </p:tavLst>
                                    </p:anim>
                                  </p:childTnLst>
                                </p:cTn>
                              </p:par>
                            </p:childTnLst>
                          </p:cTn>
                        </p:par>
                        <p:par>
                          <p:cTn id="71" fill="hold">
                            <p:stCondLst>
                              <p:cond delay="9000"/>
                            </p:stCondLst>
                            <p:childTnLst>
                              <p:par>
                                <p:cTn id="72" presetID="14" presetClass="entr" presetSubtype="10" fill="hold" grpId="0" nodeType="afterEffect">
                                  <p:stCondLst>
                                    <p:cond delay="0"/>
                                  </p:stCondLst>
                                  <p:childTnLst>
                                    <p:set>
                                      <p:cBhvr>
                                        <p:cTn id="73" dur="1" fill="hold">
                                          <p:stCondLst>
                                            <p:cond delay="0"/>
                                          </p:stCondLst>
                                        </p:cTn>
                                        <p:tgtEl>
                                          <p:spTgt spid="162"/>
                                        </p:tgtEl>
                                        <p:attrNameLst>
                                          <p:attrName>style.visibility</p:attrName>
                                        </p:attrNameLst>
                                      </p:cBhvr>
                                      <p:to>
                                        <p:strVal val="visible"/>
                                      </p:to>
                                    </p:set>
                                    <p:animEffect transition="in" filter="randombar(horizontal)">
                                      <p:cBhvr>
                                        <p:cTn id="74" dur="500"/>
                                        <p:tgtEl>
                                          <p:spTgt spid="162"/>
                                        </p:tgtEl>
                                      </p:cBhvr>
                                    </p:animEffect>
                                  </p:childTnLst>
                                </p:cTn>
                              </p:par>
                            </p:childTnLst>
                          </p:cTn>
                        </p:par>
                        <p:par>
                          <p:cTn id="75" fill="hold">
                            <p:stCondLst>
                              <p:cond delay="9500"/>
                            </p:stCondLst>
                            <p:childTnLst>
                              <p:par>
                                <p:cTn id="76" presetID="14" presetClass="entr" presetSubtype="10" fill="hold" grpId="0" nodeType="afterEffect">
                                  <p:stCondLst>
                                    <p:cond delay="0"/>
                                  </p:stCondLst>
                                  <p:childTnLst>
                                    <p:set>
                                      <p:cBhvr>
                                        <p:cTn id="77" dur="1" fill="hold">
                                          <p:stCondLst>
                                            <p:cond delay="0"/>
                                          </p:stCondLst>
                                        </p:cTn>
                                        <p:tgtEl>
                                          <p:spTgt spid="163"/>
                                        </p:tgtEl>
                                        <p:attrNameLst>
                                          <p:attrName>style.visibility</p:attrName>
                                        </p:attrNameLst>
                                      </p:cBhvr>
                                      <p:to>
                                        <p:strVal val="visible"/>
                                      </p:to>
                                    </p:set>
                                    <p:animEffect transition="in" filter="randombar(horizontal)">
                                      <p:cBhvr>
                                        <p:cTn id="78" dur="500"/>
                                        <p:tgtEl>
                                          <p:spTgt spid="163"/>
                                        </p:tgtEl>
                                      </p:cBhvr>
                                    </p:animEffect>
                                  </p:childTnLst>
                                </p:cTn>
                              </p:par>
                            </p:childTnLst>
                          </p:cTn>
                        </p:par>
                        <p:par>
                          <p:cTn id="79" fill="hold">
                            <p:stCondLst>
                              <p:cond delay="10000"/>
                            </p:stCondLst>
                            <p:childTnLst>
                              <p:par>
                                <p:cTn id="80" presetID="14" presetClass="entr" presetSubtype="10" fill="hold" grpId="0" nodeType="afterEffect">
                                  <p:stCondLst>
                                    <p:cond delay="0"/>
                                  </p:stCondLst>
                                  <p:childTnLst>
                                    <p:set>
                                      <p:cBhvr>
                                        <p:cTn id="81" dur="1" fill="hold">
                                          <p:stCondLst>
                                            <p:cond delay="0"/>
                                          </p:stCondLst>
                                        </p:cTn>
                                        <p:tgtEl>
                                          <p:spTgt spid="164"/>
                                        </p:tgtEl>
                                        <p:attrNameLst>
                                          <p:attrName>style.visibility</p:attrName>
                                        </p:attrNameLst>
                                      </p:cBhvr>
                                      <p:to>
                                        <p:strVal val="visible"/>
                                      </p:to>
                                    </p:set>
                                    <p:animEffect transition="in" filter="randombar(horizontal)">
                                      <p:cBhvr>
                                        <p:cTn id="82" dur="5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7" grpId="0"/>
      <p:bldP spid="78" grpId="0"/>
      <p:bldP spid="162" grpId="0"/>
      <p:bldP spid="163" grpId="0"/>
      <p:bldP spid="1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“两学一做”学习教育常态化，强化思想政治建设</a:t>
              </a: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1.5</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0" name="Freeform 68"/>
          <p:cNvSpPr/>
          <p:nvPr/>
        </p:nvSpPr>
        <p:spPr>
          <a:xfrm>
            <a:off x="2710706" y="2244347"/>
            <a:ext cx="8085631" cy="877229"/>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609" tIns="69987" rIns="69987" bIns="69989" numCol="1" spcCol="1270" anchor="ctr" anchorCtr="0">
            <a:noAutofit/>
          </a:bodyPr>
          <a:lstStyle/>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70"/>
          <p:cNvSpPr/>
          <p:nvPr/>
        </p:nvSpPr>
        <p:spPr>
          <a:xfrm>
            <a:off x="2710706" y="3483250"/>
            <a:ext cx="8085631" cy="877229"/>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609" tIns="69989" rIns="69987" bIns="69987" numCol="1" spcCol="1270" anchor="ctr" anchorCtr="0">
            <a:noAutofit/>
          </a:bodyPr>
          <a:lstStyle/>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72"/>
          <p:cNvSpPr/>
          <p:nvPr/>
        </p:nvSpPr>
        <p:spPr>
          <a:xfrm>
            <a:off x="2710706" y="4706110"/>
            <a:ext cx="8085631" cy="877229"/>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8609" tIns="69989" rIns="69987" bIns="69987" numCol="1" spcCol="1270" anchor="ctr" anchorCtr="0">
            <a:noAutofit/>
          </a:bodyPr>
          <a:lstStyle/>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a:p>
            <a:pPr marL="304773" lvl="1" indent="-304773" defTabSz="1303754">
              <a:lnSpc>
                <a:spcPct val="120000"/>
              </a:lnSpc>
              <a:spcAft>
                <a:spcPct val="15000"/>
              </a:spcAft>
              <a:buChar char="••"/>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 Placeholder 3"/>
          <p:cNvSpPr txBox="1">
            <a:spLocks/>
          </p:cNvSpPr>
          <p:nvPr/>
        </p:nvSpPr>
        <p:spPr>
          <a:xfrm>
            <a:off x="3390553" y="2311524"/>
            <a:ext cx="6988690" cy="6709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94">
              <a:lnSpc>
                <a:spcPct val="120000"/>
              </a:lnSpc>
              <a:spcBef>
                <a:spcPct val="20000"/>
              </a:spcBef>
              <a:defRPr/>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真抓实学</a:t>
            </a:r>
          </a:p>
          <a:p>
            <a:pPr algn="just"/>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把“两学一做”学习教育常态化制度化作为一项重要工作抓严抓实，采取“理论讲学、上门送学、结对帮学、互动促学”等学习教育模式，确保学习教育全覆盖；</a:t>
            </a:r>
          </a:p>
        </p:txBody>
      </p:sp>
      <p:sp>
        <p:nvSpPr>
          <p:cNvPr id="34" name="Freeform 45"/>
          <p:cNvSpPr>
            <a:spLocks noEditPoints="1"/>
          </p:cNvSpPr>
          <p:nvPr/>
        </p:nvSpPr>
        <p:spPr bwMode="auto">
          <a:xfrm>
            <a:off x="2862385" y="2470232"/>
            <a:ext cx="414601" cy="414601"/>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C42500"/>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 Placeholder 3"/>
          <p:cNvSpPr txBox="1">
            <a:spLocks/>
          </p:cNvSpPr>
          <p:nvPr/>
        </p:nvSpPr>
        <p:spPr>
          <a:xfrm>
            <a:off x="3390553" y="3546049"/>
            <a:ext cx="7133069" cy="6709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94">
              <a:lnSpc>
                <a:spcPct val="120000"/>
              </a:lnSpc>
              <a:spcBef>
                <a:spcPct val="20000"/>
              </a:spcBef>
              <a:defRPr/>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创造氛围</a:t>
            </a:r>
          </a:p>
          <a:p>
            <a:pPr algn="just"/>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给党员统一配发学习笔记，设立了学习专栏</a:t>
            </a:r>
            <a:r>
              <a:rPr lang="zh-CN" altLang="en-US"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以扎实开展“三会一课”为抓手，促进“两学一做”学习教育向纵深推进；</a:t>
            </a:r>
          </a:p>
        </p:txBody>
      </p:sp>
      <p:sp>
        <p:nvSpPr>
          <p:cNvPr id="36" name="Freeform 45"/>
          <p:cNvSpPr>
            <a:spLocks noEditPoints="1"/>
          </p:cNvSpPr>
          <p:nvPr/>
        </p:nvSpPr>
        <p:spPr bwMode="auto">
          <a:xfrm>
            <a:off x="2862385" y="3704757"/>
            <a:ext cx="414601" cy="414601"/>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3300"/>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 Placeholder 3"/>
          <p:cNvSpPr txBox="1">
            <a:spLocks/>
          </p:cNvSpPr>
          <p:nvPr/>
        </p:nvSpPr>
        <p:spPr>
          <a:xfrm>
            <a:off x="3390553" y="4780440"/>
            <a:ext cx="7133069" cy="6709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94">
              <a:lnSpc>
                <a:spcPct val="120000"/>
              </a:lnSpc>
              <a:spcBef>
                <a:spcPct val="20000"/>
              </a:spcBef>
              <a:defRPr/>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整改问题</a:t>
            </a:r>
          </a:p>
          <a:p>
            <a:pPr algn="just"/>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对民主生活会、专题组织生活会期间查找的班子和个人存在的</a:t>
            </a:r>
            <a:r>
              <a:rPr lang="en-US" altLang="zh-CN" sz="11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47</a:t>
            </a:r>
            <a:r>
              <a:rPr lang="zh-CN" altLang="zh-CN" sz="11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个问题</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建立了整改台帐，制定了整改方案，使整改工作稳步推进。</a:t>
            </a:r>
          </a:p>
        </p:txBody>
      </p:sp>
      <p:sp>
        <p:nvSpPr>
          <p:cNvPr id="38" name="Freeform 45"/>
          <p:cNvSpPr>
            <a:spLocks noEditPoints="1"/>
          </p:cNvSpPr>
          <p:nvPr/>
        </p:nvSpPr>
        <p:spPr bwMode="auto">
          <a:xfrm>
            <a:off x="2862385" y="4939149"/>
            <a:ext cx="414601" cy="414601"/>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DA2A00"/>
          </a:soli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ounded Rectangle 67"/>
          <p:cNvSpPr/>
          <p:nvPr/>
        </p:nvSpPr>
        <p:spPr>
          <a:xfrm>
            <a:off x="1363863" y="2195333"/>
            <a:ext cx="1357430" cy="1009368"/>
          </a:xfrm>
          <a:prstGeom prst="roundRect">
            <a:avLst/>
          </a:prstGeom>
          <a:solidFill>
            <a:srgbClr val="C42500"/>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3016">
              <a:lnSpc>
                <a:spcPct val="120000"/>
              </a:lnSpc>
              <a:spcAft>
                <a:spcPct val="35000"/>
              </a:spcAft>
            </a:pPr>
            <a:r>
              <a:rPr lang="en-US" sz="3600"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40" name="Rounded Rectangle 69"/>
          <p:cNvSpPr/>
          <p:nvPr/>
        </p:nvSpPr>
        <p:spPr>
          <a:xfrm>
            <a:off x="1363863" y="3434238"/>
            <a:ext cx="1357430" cy="1009366"/>
          </a:xfrm>
          <a:prstGeom prst="roundRect">
            <a:avLst/>
          </a:prstGeom>
          <a:solidFill>
            <a:srgbClr val="FF3300"/>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3016">
              <a:lnSpc>
                <a:spcPct val="120000"/>
              </a:lnSpc>
              <a:spcAft>
                <a:spcPct val="35000"/>
              </a:spcAft>
            </a:pPr>
            <a:r>
              <a:rPr lang="en-US" sz="3600"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41" name="Rounded Rectangle 71"/>
          <p:cNvSpPr/>
          <p:nvPr/>
        </p:nvSpPr>
        <p:spPr>
          <a:xfrm>
            <a:off x="1363863" y="4657099"/>
            <a:ext cx="1357430" cy="1009366"/>
          </a:xfrm>
          <a:prstGeom prst="roundRect">
            <a:avLst/>
          </a:prstGeom>
          <a:solidFill>
            <a:srgbClr val="DA2A00"/>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363016">
              <a:lnSpc>
                <a:spcPct val="120000"/>
              </a:lnSpc>
              <a:spcAft>
                <a:spcPct val="35000"/>
              </a:spcAft>
            </a:pPr>
            <a:r>
              <a:rPr lang="en-US" sz="3600"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4" name="矩形 43"/>
          <p:cNvSpPr/>
          <p:nvPr/>
        </p:nvSpPr>
        <p:spPr>
          <a:xfrm>
            <a:off x="1296499" y="1668431"/>
            <a:ext cx="5425143" cy="461537"/>
          </a:xfrm>
          <a:prstGeom prst="rect">
            <a:avLst/>
          </a:prstGeom>
        </p:spPr>
        <p:txBody>
          <a:bodyPr wrap="square">
            <a:spAutoFit/>
          </a:bodyPr>
          <a:lstStyle/>
          <a:p>
            <a:pPr algn="just"/>
            <a:r>
              <a:rPr lang="zh-CN" altLang="en-US" sz="2399" b="1" kern="100" dirty="0" smtClean="0">
                <a:latin typeface="微软雅黑" panose="020B0503020204020204" pitchFamily="34" charset="-122"/>
                <a:ea typeface="微软雅黑" panose="020B0503020204020204" pitchFamily="34" charset="-122"/>
                <a:cs typeface="Times New Roman" panose="02020603050405020304" pitchFamily="18" charset="0"/>
              </a:rPr>
              <a:t>二、</a:t>
            </a:r>
            <a:r>
              <a:rPr lang="zh-CN" altLang="zh-CN" sz="2399" b="1" kern="100" dirty="0" smtClean="0">
                <a:latin typeface="微软雅黑" panose="020B0503020204020204" pitchFamily="34" charset="-122"/>
                <a:ea typeface="微软雅黑" panose="020B0503020204020204" pitchFamily="34" charset="-122"/>
                <a:cs typeface="Times New Roman" panose="02020603050405020304" pitchFamily="18" charset="0"/>
              </a:rPr>
              <a:t>深入</a:t>
            </a:r>
            <a:r>
              <a:rPr lang="zh-CN" altLang="zh-CN" sz="2399" b="1" kern="100" dirty="0">
                <a:latin typeface="微软雅黑" panose="020B0503020204020204" pitchFamily="34" charset="-122"/>
                <a:ea typeface="微软雅黑" panose="020B0503020204020204" pitchFamily="34" charset="-122"/>
                <a:cs typeface="Times New Roman" panose="02020603050405020304" pitchFamily="18" charset="0"/>
              </a:rPr>
              <a:t>开展“两学一做”学习教育</a:t>
            </a:r>
            <a:endParaRPr lang="zh-CN" altLang="en-US" sz="2399" b="1"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xmlns="" val="291081980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childTnLst>
                          </p:cTn>
                        </p:par>
                        <p:par>
                          <p:cTn id="19" fill="hold">
                            <p:stCondLst>
                              <p:cond delay="1500"/>
                            </p:stCondLst>
                            <p:childTnLst>
                              <p:par>
                                <p:cTn id="20" presetID="2" presetClass="entr" presetSubtype="1" accel="50000" decel="50000"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2500"/>
                            </p:stCondLst>
                            <p:childTnLst>
                              <p:par>
                                <p:cTn id="29" presetID="53"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par>
                          <p:cTn id="38" fill="hold">
                            <p:stCondLst>
                              <p:cond delay="3500"/>
                            </p:stCondLst>
                            <p:childTnLst>
                              <p:par>
                                <p:cTn id="39" presetID="2" presetClass="entr" presetSubtype="1" accel="50000" decel="5000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ppt_x"/>
                                          </p:val>
                                        </p:tav>
                                        <p:tav tm="100000">
                                          <p:val>
                                            <p:strVal val="#ppt_x"/>
                                          </p:val>
                                        </p:tav>
                                      </p:tavLst>
                                    </p:anim>
                                    <p:anim calcmode="lin" valueType="num">
                                      <p:cBhvr additive="base">
                                        <p:cTn id="42" dur="500" fill="hold"/>
                                        <p:tgtEl>
                                          <p:spTgt spid="40"/>
                                        </p:tgtEl>
                                        <p:attrNameLst>
                                          <p:attrName>ppt_y</p:attrName>
                                        </p:attrNameLst>
                                      </p:cBhvr>
                                      <p:tavLst>
                                        <p:tav tm="0">
                                          <p:val>
                                            <p:strVal val="0-#ppt_h/2"/>
                                          </p:val>
                                        </p:tav>
                                        <p:tav tm="100000">
                                          <p:val>
                                            <p:strVal val="#ppt_y"/>
                                          </p:val>
                                        </p:tav>
                                      </p:tavLst>
                                    </p:anim>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childTnLst>
                          </p:cTn>
                        </p:par>
                        <p:par>
                          <p:cTn id="47" fill="hold">
                            <p:stCondLst>
                              <p:cond delay="4500"/>
                            </p:stCondLst>
                            <p:childTnLst>
                              <p:par>
                                <p:cTn id="48" presetID="53"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5500"/>
                            </p:stCondLst>
                            <p:childTnLst>
                              <p:par>
                                <p:cTn id="58" presetID="2" presetClass="entr" presetSubtype="1" accel="50000" decel="50000"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500" fill="hold"/>
                                        <p:tgtEl>
                                          <p:spTgt spid="41"/>
                                        </p:tgtEl>
                                        <p:attrNameLst>
                                          <p:attrName>ppt_x</p:attrName>
                                        </p:attrNameLst>
                                      </p:cBhvr>
                                      <p:tavLst>
                                        <p:tav tm="0">
                                          <p:val>
                                            <p:strVal val="#ppt_x"/>
                                          </p:val>
                                        </p:tav>
                                        <p:tav tm="100000">
                                          <p:val>
                                            <p:strVal val="#ppt_x"/>
                                          </p:val>
                                        </p:tav>
                                      </p:tavLst>
                                    </p:anim>
                                    <p:anim calcmode="lin" valueType="num">
                                      <p:cBhvr additive="base">
                                        <p:cTn id="61" dur="500" fill="hold"/>
                                        <p:tgtEl>
                                          <p:spTgt spid="41"/>
                                        </p:tgtEl>
                                        <p:attrNameLst>
                                          <p:attrName>ppt_y</p:attrName>
                                        </p:attrNameLst>
                                      </p:cBhvr>
                                      <p:tavLst>
                                        <p:tav tm="0">
                                          <p:val>
                                            <p:strVal val="0-#ppt_h/2"/>
                                          </p:val>
                                        </p:tav>
                                        <p:tav tm="100000">
                                          <p:val>
                                            <p:strVal val="#ppt_y"/>
                                          </p:val>
                                        </p:tav>
                                      </p:tavLst>
                                    </p:anim>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wipe(left)">
                                      <p:cBhvr>
                                        <p:cTn id="65" dur="500"/>
                                        <p:tgtEl>
                                          <p:spTgt spid="32"/>
                                        </p:tgtEl>
                                      </p:cBhvr>
                                    </p:animEffect>
                                  </p:childTnLst>
                                </p:cTn>
                              </p:par>
                            </p:childTnLst>
                          </p:cTn>
                        </p:par>
                        <p:par>
                          <p:cTn id="66" fill="hold">
                            <p:stCondLst>
                              <p:cond delay="6500"/>
                            </p:stCondLst>
                            <p:childTnLst>
                              <p:par>
                                <p:cTn id="67" presetID="53" presetClass="entr" presetSubtype="0"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p:cTn id="69" dur="500" fill="hold"/>
                                        <p:tgtEl>
                                          <p:spTgt spid="38"/>
                                        </p:tgtEl>
                                        <p:attrNameLst>
                                          <p:attrName>ppt_w</p:attrName>
                                        </p:attrNameLst>
                                      </p:cBhvr>
                                      <p:tavLst>
                                        <p:tav tm="0">
                                          <p:val>
                                            <p:fltVal val="0"/>
                                          </p:val>
                                        </p:tav>
                                        <p:tav tm="100000">
                                          <p:val>
                                            <p:strVal val="#ppt_w"/>
                                          </p:val>
                                        </p:tav>
                                      </p:tavLst>
                                    </p:anim>
                                    <p:anim calcmode="lin" valueType="num">
                                      <p:cBhvr>
                                        <p:cTn id="70" dur="500" fill="hold"/>
                                        <p:tgtEl>
                                          <p:spTgt spid="38"/>
                                        </p:tgtEl>
                                        <p:attrNameLst>
                                          <p:attrName>ppt_h</p:attrName>
                                        </p:attrNameLst>
                                      </p:cBhvr>
                                      <p:tavLst>
                                        <p:tav tm="0">
                                          <p:val>
                                            <p:fltVal val="0"/>
                                          </p:val>
                                        </p:tav>
                                        <p:tav tm="100000">
                                          <p:val>
                                            <p:strVal val="#ppt_h"/>
                                          </p:val>
                                        </p:tav>
                                      </p:tavLst>
                                    </p:anim>
                                    <p:animEffect transition="in" filter="fade">
                                      <p:cBhvr>
                                        <p:cTn id="71" dur="500"/>
                                        <p:tgtEl>
                                          <p:spTgt spid="38"/>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left)">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p:bldP spid="34" grpId="0" animBg="1"/>
      <p:bldP spid="35" grpId="0"/>
      <p:bldP spid="36" grpId="0" animBg="1"/>
      <p:bldP spid="37" grpId="0"/>
      <p:bldP spid="38" grpId="0" animBg="1"/>
      <p:bldP spid="39" grpId="0" animBg="1"/>
      <p:bldP spid="40" grpId="0" animBg="1"/>
      <p:bldP spid="41" grpId="0" animBg="1"/>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开展党性实践活动，提高党性修养</a:t>
              </a: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1.6</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5" name="右箭头 34"/>
          <p:cNvSpPr/>
          <p:nvPr/>
        </p:nvSpPr>
        <p:spPr>
          <a:xfrm>
            <a:off x="1377057" y="1515216"/>
            <a:ext cx="4594901" cy="1775012"/>
          </a:xfrm>
          <a:prstGeom prst="rightArrow">
            <a:avLst>
              <a:gd name="adj1" fmla="val 81481"/>
              <a:gd name="adj2" fmla="val 50000"/>
            </a:avLst>
          </a:prstGeom>
          <a:solidFill>
            <a:schemeClr val="bg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Bebas" pitchFamily="2" charset="0"/>
              <a:ea typeface="微软雅黑" panose="020B0503020204020204" pitchFamily="34" charset="-122"/>
              <a:sym typeface="Bebas" pitchFamily="2" charset="0"/>
            </a:endParaRPr>
          </a:p>
        </p:txBody>
      </p:sp>
      <p:sp>
        <p:nvSpPr>
          <p:cNvPr id="36" name="左箭头 35"/>
          <p:cNvSpPr/>
          <p:nvPr/>
        </p:nvSpPr>
        <p:spPr>
          <a:xfrm>
            <a:off x="6273171" y="2834605"/>
            <a:ext cx="4593600" cy="1774800"/>
          </a:xfrm>
          <a:prstGeom prst="leftArrow">
            <a:avLst>
              <a:gd name="adj1" fmla="val 81485"/>
              <a:gd name="adj2" fmla="val 50000"/>
            </a:avLst>
          </a:prstGeom>
          <a:solidFill>
            <a:schemeClr val="bg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Bebas" pitchFamily="2" charset="0"/>
              <a:ea typeface="微软雅黑" panose="020B0503020204020204" pitchFamily="34" charset="-122"/>
              <a:sym typeface="Bebas" pitchFamily="2" charset="0"/>
            </a:endParaRPr>
          </a:p>
        </p:txBody>
      </p:sp>
      <p:sp>
        <p:nvSpPr>
          <p:cNvPr id="37" name="右箭头 36"/>
          <p:cNvSpPr/>
          <p:nvPr/>
        </p:nvSpPr>
        <p:spPr>
          <a:xfrm>
            <a:off x="1377057" y="4153782"/>
            <a:ext cx="4594901" cy="1775012"/>
          </a:xfrm>
          <a:prstGeom prst="rightArrow">
            <a:avLst>
              <a:gd name="adj1" fmla="val 81481"/>
              <a:gd name="adj2" fmla="val 50000"/>
            </a:avLst>
          </a:prstGeom>
          <a:solidFill>
            <a:schemeClr val="bg1">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Bebas" pitchFamily="2" charset="0"/>
              <a:ea typeface="微软雅黑" panose="020B0503020204020204" pitchFamily="34" charset="-122"/>
              <a:sym typeface="Bebas" pitchFamily="2" charset="0"/>
            </a:endParaRPr>
          </a:p>
        </p:txBody>
      </p:sp>
      <p:sp>
        <p:nvSpPr>
          <p:cNvPr id="38" name="椭圆 37"/>
          <p:cNvSpPr/>
          <p:nvPr/>
        </p:nvSpPr>
        <p:spPr>
          <a:xfrm>
            <a:off x="5611264" y="1827426"/>
            <a:ext cx="1150592" cy="1150592"/>
          </a:xfrm>
          <a:prstGeom prst="ellipse">
            <a:avLst/>
          </a:prstGeom>
          <a:solidFill>
            <a:srgbClr val="DA2A00"/>
          </a:solidFill>
          <a:ln w="25400">
            <a:noFill/>
          </a:ln>
          <a:effectLst>
            <a:outerShdw blurRad="2286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39" name="椭圆 38"/>
          <p:cNvSpPr/>
          <p:nvPr/>
        </p:nvSpPr>
        <p:spPr>
          <a:xfrm>
            <a:off x="5611264" y="3146709"/>
            <a:ext cx="1150592" cy="1150592"/>
          </a:xfrm>
          <a:prstGeom prst="ellipse">
            <a:avLst/>
          </a:prstGeom>
          <a:solidFill>
            <a:srgbClr val="FF3300"/>
          </a:solidFill>
          <a:ln w="25400">
            <a:noFill/>
          </a:ln>
          <a:effectLst>
            <a:outerShdw blurRad="2286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40" name="椭圆 39"/>
          <p:cNvSpPr/>
          <p:nvPr/>
        </p:nvSpPr>
        <p:spPr>
          <a:xfrm>
            <a:off x="5611264" y="4465992"/>
            <a:ext cx="1150592" cy="1150592"/>
          </a:xfrm>
          <a:prstGeom prst="ellipse">
            <a:avLst/>
          </a:prstGeom>
          <a:solidFill>
            <a:srgbClr val="C42500"/>
          </a:solidFill>
          <a:ln w="25400">
            <a:noFill/>
          </a:ln>
          <a:effectLst>
            <a:outerShdw blurRad="2286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41" name="Freeform 5"/>
          <p:cNvSpPr>
            <a:spLocks noEditPoints="1"/>
          </p:cNvSpPr>
          <p:nvPr/>
        </p:nvSpPr>
        <p:spPr bwMode="auto">
          <a:xfrm>
            <a:off x="6002765" y="4796965"/>
            <a:ext cx="367591" cy="488646"/>
          </a:xfrm>
          <a:custGeom>
            <a:avLst/>
            <a:gdLst>
              <a:gd name="T0" fmla="*/ 192 w 209"/>
              <a:gd name="T1" fmla="*/ 18 h 280"/>
              <a:gd name="T2" fmla="*/ 209 w 209"/>
              <a:gd name="T3" fmla="*/ 18 h 280"/>
              <a:gd name="T4" fmla="*/ 209 w 209"/>
              <a:gd name="T5" fmla="*/ 0 h 280"/>
              <a:gd name="T6" fmla="*/ 0 w 209"/>
              <a:gd name="T7" fmla="*/ 0 h 280"/>
              <a:gd name="T8" fmla="*/ 0 w 209"/>
              <a:gd name="T9" fmla="*/ 18 h 280"/>
              <a:gd name="T10" fmla="*/ 17 w 209"/>
              <a:gd name="T11" fmla="*/ 18 h 280"/>
              <a:gd name="T12" fmla="*/ 17 w 209"/>
              <a:gd name="T13" fmla="*/ 35 h 280"/>
              <a:gd name="T14" fmla="*/ 25 w 209"/>
              <a:gd name="T15" fmla="*/ 35 h 280"/>
              <a:gd name="T16" fmla="*/ 53 w 209"/>
              <a:gd name="T17" fmla="*/ 131 h 280"/>
              <a:gd name="T18" fmla="*/ 67 w 209"/>
              <a:gd name="T19" fmla="*/ 140 h 280"/>
              <a:gd name="T20" fmla="*/ 53 w 209"/>
              <a:gd name="T21" fmla="*/ 149 h 280"/>
              <a:gd name="T22" fmla="*/ 25 w 209"/>
              <a:gd name="T23" fmla="*/ 245 h 280"/>
              <a:gd name="T24" fmla="*/ 17 w 209"/>
              <a:gd name="T25" fmla="*/ 245 h 280"/>
              <a:gd name="T26" fmla="*/ 17 w 209"/>
              <a:gd name="T27" fmla="*/ 263 h 280"/>
              <a:gd name="T28" fmla="*/ 0 w 209"/>
              <a:gd name="T29" fmla="*/ 263 h 280"/>
              <a:gd name="T30" fmla="*/ 0 w 209"/>
              <a:gd name="T31" fmla="*/ 280 h 280"/>
              <a:gd name="T32" fmla="*/ 209 w 209"/>
              <a:gd name="T33" fmla="*/ 280 h 280"/>
              <a:gd name="T34" fmla="*/ 209 w 209"/>
              <a:gd name="T35" fmla="*/ 263 h 280"/>
              <a:gd name="T36" fmla="*/ 192 w 209"/>
              <a:gd name="T37" fmla="*/ 263 h 280"/>
              <a:gd name="T38" fmla="*/ 192 w 209"/>
              <a:gd name="T39" fmla="*/ 245 h 280"/>
              <a:gd name="T40" fmla="*/ 184 w 209"/>
              <a:gd name="T41" fmla="*/ 245 h 280"/>
              <a:gd name="T42" fmla="*/ 156 w 209"/>
              <a:gd name="T43" fmla="*/ 149 h 280"/>
              <a:gd name="T44" fmla="*/ 141 w 209"/>
              <a:gd name="T45" fmla="*/ 140 h 280"/>
              <a:gd name="T46" fmla="*/ 156 w 209"/>
              <a:gd name="T47" fmla="*/ 131 h 280"/>
              <a:gd name="T48" fmla="*/ 184 w 209"/>
              <a:gd name="T49" fmla="*/ 35 h 280"/>
              <a:gd name="T50" fmla="*/ 192 w 209"/>
              <a:gd name="T51" fmla="*/ 35 h 280"/>
              <a:gd name="T52" fmla="*/ 192 w 209"/>
              <a:gd name="T53" fmla="*/ 18 h 280"/>
              <a:gd name="T54" fmla="*/ 145 w 209"/>
              <a:gd name="T55" fmla="*/ 117 h 280"/>
              <a:gd name="T56" fmla="*/ 122 w 209"/>
              <a:gd name="T57" fmla="*/ 129 h 280"/>
              <a:gd name="T58" fmla="*/ 122 w 209"/>
              <a:gd name="T59" fmla="*/ 151 h 280"/>
              <a:gd name="T60" fmla="*/ 145 w 209"/>
              <a:gd name="T61" fmla="*/ 163 h 280"/>
              <a:gd name="T62" fmla="*/ 166 w 209"/>
              <a:gd name="T63" fmla="*/ 242 h 280"/>
              <a:gd name="T64" fmla="*/ 165 w 209"/>
              <a:gd name="T65" fmla="*/ 245 h 280"/>
              <a:gd name="T66" fmla="*/ 147 w 209"/>
              <a:gd name="T67" fmla="*/ 245 h 280"/>
              <a:gd name="T68" fmla="*/ 134 w 209"/>
              <a:gd name="T69" fmla="*/ 204 h 280"/>
              <a:gd name="T70" fmla="*/ 113 w 209"/>
              <a:gd name="T71" fmla="*/ 194 h 280"/>
              <a:gd name="T72" fmla="*/ 113 w 209"/>
              <a:gd name="T73" fmla="*/ 122 h 280"/>
              <a:gd name="T74" fmla="*/ 142 w 209"/>
              <a:gd name="T75" fmla="*/ 109 h 280"/>
              <a:gd name="T76" fmla="*/ 158 w 209"/>
              <a:gd name="T77" fmla="*/ 88 h 280"/>
              <a:gd name="T78" fmla="*/ 51 w 209"/>
              <a:gd name="T79" fmla="*/ 88 h 280"/>
              <a:gd name="T80" fmla="*/ 67 w 209"/>
              <a:gd name="T81" fmla="*/ 109 h 280"/>
              <a:gd name="T82" fmla="*/ 96 w 209"/>
              <a:gd name="T83" fmla="*/ 122 h 280"/>
              <a:gd name="T84" fmla="*/ 96 w 209"/>
              <a:gd name="T85" fmla="*/ 194 h 280"/>
              <a:gd name="T86" fmla="*/ 75 w 209"/>
              <a:gd name="T87" fmla="*/ 204 h 280"/>
              <a:gd name="T88" fmla="*/ 62 w 209"/>
              <a:gd name="T89" fmla="*/ 245 h 280"/>
              <a:gd name="T90" fmla="*/ 44 w 209"/>
              <a:gd name="T91" fmla="*/ 245 h 280"/>
              <a:gd name="T92" fmla="*/ 43 w 209"/>
              <a:gd name="T93" fmla="*/ 242 h 280"/>
              <a:gd name="T94" fmla="*/ 64 w 209"/>
              <a:gd name="T95" fmla="*/ 163 h 280"/>
              <a:gd name="T96" fmla="*/ 87 w 209"/>
              <a:gd name="T97" fmla="*/ 151 h 280"/>
              <a:gd name="T98" fmla="*/ 87 w 209"/>
              <a:gd name="T99" fmla="*/ 129 h 280"/>
              <a:gd name="T100" fmla="*/ 64 w 209"/>
              <a:gd name="T101" fmla="*/ 117 h 280"/>
              <a:gd name="T102" fmla="*/ 43 w 209"/>
              <a:gd name="T103" fmla="*/ 39 h 280"/>
              <a:gd name="T104" fmla="*/ 44 w 209"/>
              <a:gd name="T105" fmla="*/ 35 h 280"/>
              <a:gd name="T106" fmla="*/ 165 w 209"/>
              <a:gd name="T107" fmla="*/ 35 h 280"/>
              <a:gd name="T108" fmla="*/ 166 w 209"/>
              <a:gd name="T109" fmla="*/ 39 h 280"/>
              <a:gd name="T110" fmla="*/ 145 w 209"/>
              <a:gd name="T111" fmla="*/ 11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9" h="280">
                <a:moveTo>
                  <a:pt x="192" y="18"/>
                </a:moveTo>
                <a:cubicBezTo>
                  <a:pt x="209" y="18"/>
                  <a:pt x="209" y="18"/>
                  <a:pt x="209" y="18"/>
                </a:cubicBezTo>
                <a:cubicBezTo>
                  <a:pt x="209" y="0"/>
                  <a:pt x="209" y="0"/>
                  <a:pt x="209" y="0"/>
                </a:cubicBezTo>
                <a:cubicBezTo>
                  <a:pt x="0" y="0"/>
                  <a:pt x="0" y="0"/>
                  <a:pt x="0" y="0"/>
                </a:cubicBezTo>
                <a:cubicBezTo>
                  <a:pt x="0" y="18"/>
                  <a:pt x="0" y="18"/>
                  <a:pt x="0" y="18"/>
                </a:cubicBezTo>
                <a:cubicBezTo>
                  <a:pt x="17" y="18"/>
                  <a:pt x="17" y="18"/>
                  <a:pt x="17" y="18"/>
                </a:cubicBezTo>
                <a:cubicBezTo>
                  <a:pt x="17" y="35"/>
                  <a:pt x="17" y="35"/>
                  <a:pt x="17" y="35"/>
                </a:cubicBezTo>
                <a:cubicBezTo>
                  <a:pt x="25" y="35"/>
                  <a:pt x="25" y="35"/>
                  <a:pt x="25" y="35"/>
                </a:cubicBezTo>
                <a:cubicBezTo>
                  <a:pt x="13" y="70"/>
                  <a:pt x="24" y="109"/>
                  <a:pt x="53" y="131"/>
                </a:cubicBezTo>
                <a:cubicBezTo>
                  <a:pt x="58" y="135"/>
                  <a:pt x="62" y="138"/>
                  <a:pt x="67" y="140"/>
                </a:cubicBezTo>
                <a:cubicBezTo>
                  <a:pt x="62" y="143"/>
                  <a:pt x="58" y="145"/>
                  <a:pt x="53" y="149"/>
                </a:cubicBezTo>
                <a:cubicBezTo>
                  <a:pt x="24" y="171"/>
                  <a:pt x="13" y="211"/>
                  <a:pt x="25" y="245"/>
                </a:cubicBezTo>
                <a:cubicBezTo>
                  <a:pt x="17" y="245"/>
                  <a:pt x="17" y="245"/>
                  <a:pt x="17" y="245"/>
                </a:cubicBezTo>
                <a:cubicBezTo>
                  <a:pt x="17" y="263"/>
                  <a:pt x="17" y="263"/>
                  <a:pt x="17" y="263"/>
                </a:cubicBezTo>
                <a:cubicBezTo>
                  <a:pt x="0" y="263"/>
                  <a:pt x="0" y="263"/>
                  <a:pt x="0" y="263"/>
                </a:cubicBezTo>
                <a:cubicBezTo>
                  <a:pt x="0" y="280"/>
                  <a:pt x="0" y="280"/>
                  <a:pt x="0" y="280"/>
                </a:cubicBezTo>
                <a:cubicBezTo>
                  <a:pt x="209" y="280"/>
                  <a:pt x="209" y="280"/>
                  <a:pt x="209" y="280"/>
                </a:cubicBezTo>
                <a:cubicBezTo>
                  <a:pt x="209" y="263"/>
                  <a:pt x="209" y="263"/>
                  <a:pt x="209" y="263"/>
                </a:cubicBezTo>
                <a:cubicBezTo>
                  <a:pt x="192" y="263"/>
                  <a:pt x="192" y="263"/>
                  <a:pt x="192" y="263"/>
                </a:cubicBezTo>
                <a:cubicBezTo>
                  <a:pt x="192" y="245"/>
                  <a:pt x="192" y="245"/>
                  <a:pt x="192" y="245"/>
                </a:cubicBezTo>
                <a:cubicBezTo>
                  <a:pt x="184" y="245"/>
                  <a:pt x="184" y="245"/>
                  <a:pt x="184" y="245"/>
                </a:cubicBezTo>
                <a:cubicBezTo>
                  <a:pt x="196" y="211"/>
                  <a:pt x="185" y="171"/>
                  <a:pt x="156" y="149"/>
                </a:cubicBezTo>
                <a:cubicBezTo>
                  <a:pt x="151" y="145"/>
                  <a:pt x="147" y="143"/>
                  <a:pt x="141" y="140"/>
                </a:cubicBezTo>
                <a:cubicBezTo>
                  <a:pt x="147" y="138"/>
                  <a:pt x="151" y="135"/>
                  <a:pt x="156" y="131"/>
                </a:cubicBezTo>
                <a:cubicBezTo>
                  <a:pt x="185" y="109"/>
                  <a:pt x="196" y="70"/>
                  <a:pt x="184" y="35"/>
                </a:cubicBezTo>
                <a:cubicBezTo>
                  <a:pt x="192" y="35"/>
                  <a:pt x="192" y="35"/>
                  <a:pt x="192" y="35"/>
                </a:cubicBezTo>
                <a:lnTo>
                  <a:pt x="192" y="18"/>
                </a:lnTo>
                <a:close/>
                <a:moveTo>
                  <a:pt x="145" y="117"/>
                </a:moveTo>
                <a:cubicBezTo>
                  <a:pt x="138" y="123"/>
                  <a:pt x="130" y="127"/>
                  <a:pt x="122" y="129"/>
                </a:cubicBezTo>
                <a:cubicBezTo>
                  <a:pt x="122" y="151"/>
                  <a:pt x="122" y="151"/>
                  <a:pt x="122" y="151"/>
                </a:cubicBezTo>
                <a:cubicBezTo>
                  <a:pt x="130" y="154"/>
                  <a:pt x="138" y="157"/>
                  <a:pt x="145" y="163"/>
                </a:cubicBezTo>
                <a:cubicBezTo>
                  <a:pt x="169" y="181"/>
                  <a:pt x="178" y="214"/>
                  <a:pt x="166" y="242"/>
                </a:cubicBezTo>
                <a:cubicBezTo>
                  <a:pt x="165" y="245"/>
                  <a:pt x="165" y="245"/>
                  <a:pt x="165" y="245"/>
                </a:cubicBezTo>
                <a:cubicBezTo>
                  <a:pt x="147" y="245"/>
                  <a:pt x="147" y="245"/>
                  <a:pt x="147" y="245"/>
                </a:cubicBezTo>
                <a:cubicBezTo>
                  <a:pt x="150" y="230"/>
                  <a:pt x="146" y="215"/>
                  <a:pt x="134" y="204"/>
                </a:cubicBezTo>
                <a:cubicBezTo>
                  <a:pt x="128" y="198"/>
                  <a:pt x="121" y="195"/>
                  <a:pt x="113" y="194"/>
                </a:cubicBezTo>
                <a:cubicBezTo>
                  <a:pt x="113" y="122"/>
                  <a:pt x="113" y="122"/>
                  <a:pt x="113" y="122"/>
                </a:cubicBezTo>
                <a:cubicBezTo>
                  <a:pt x="124" y="120"/>
                  <a:pt x="134" y="116"/>
                  <a:pt x="142" y="109"/>
                </a:cubicBezTo>
                <a:cubicBezTo>
                  <a:pt x="149" y="103"/>
                  <a:pt x="155" y="96"/>
                  <a:pt x="158" y="88"/>
                </a:cubicBezTo>
                <a:cubicBezTo>
                  <a:pt x="51" y="88"/>
                  <a:pt x="51" y="88"/>
                  <a:pt x="51" y="88"/>
                </a:cubicBezTo>
                <a:cubicBezTo>
                  <a:pt x="54" y="96"/>
                  <a:pt x="60" y="103"/>
                  <a:pt x="67" y="109"/>
                </a:cubicBezTo>
                <a:cubicBezTo>
                  <a:pt x="75" y="116"/>
                  <a:pt x="85" y="120"/>
                  <a:pt x="96" y="122"/>
                </a:cubicBezTo>
                <a:cubicBezTo>
                  <a:pt x="96" y="194"/>
                  <a:pt x="96" y="194"/>
                  <a:pt x="96" y="194"/>
                </a:cubicBezTo>
                <a:cubicBezTo>
                  <a:pt x="88" y="195"/>
                  <a:pt x="81" y="198"/>
                  <a:pt x="75" y="204"/>
                </a:cubicBezTo>
                <a:cubicBezTo>
                  <a:pt x="63" y="215"/>
                  <a:pt x="59" y="230"/>
                  <a:pt x="62" y="245"/>
                </a:cubicBezTo>
                <a:cubicBezTo>
                  <a:pt x="44" y="245"/>
                  <a:pt x="44" y="245"/>
                  <a:pt x="44" y="245"/>
                </a:cubicBezTo>
                <a:cubicBezTo>
                  <a:pt x="43" y="242"/>
                  <a:pt x="43" y="242"/>
                  <a:pt x="43" y="242"/>
                </a:cubicBezTo>
                <a:cubicBezTo>
                  <a:pt x="31" y="214"/>
                  <a:pt x="40" y="181"/>
                  <a:pt x="64" y="163"/>
                </a:cubicBezTo>
                <a:cubicBezTo>
                  <a:pt x="71" y="157"/>
                  <a:pt x="79" y="154"/>
                  <a:pt x="87" y="151"/>
                </a:cubicBezTo>
                <a:cubicBezTo>
                  <a:pt x="87" y="129"/>
                  <a:pt x="87" y="129"/>
                  <a:pt x="87" y="129"/>
                </a:cubicBezTo>
                <a:cubicBezTo>
                  <a:pt x="79" y="127"/>
                  <a:pt x="71" y="123"/>
                  <a:pt x="64" y="117"/>
                </a:cubicBezTo>
                <a:cubicBezTo>
                  <a:pt x="40" y="99"/>
                  <a:pt x="31" y="67"/>
                  <a:pt x="43" y="39"/>
                </a:cubicBezTo>
                <a:cubicBezTo>
                  <a:pt x="44" y="35"/>
                  <a:pt x="44" y="35"/>
                  <a:pt x="44" y="35"/>
                </a:cubicBezTo>
                <a:cubicBezTo>
                  <a:pt x="165" y="35"/>
                  <a:pt x="165" y="35"/>
                  <a:pt x="165" y="35"/>
                </a:cubicBezTo>
                <a:cubicBezTo>
                  <a:pt x="166" y="39"/>
                  <a:pt x="166" y="39"/>
                  <a:pt x="166" y="39"/>
                </a:cubicBezTo>
                <a:cubicBezTo>
                  <a:pt x="178" y="67"/>
                  <a:pt x="169" y="99"/>
                  <a:pt x="145"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latin typeface="Bebas" pitchFamily="2" charset="0"/>
              <a:ea typeface="微软雅黑" panose="020B0503020204020204" pitchFamily="34" charset="-122"/>
              <a:sym typeface="Bebas" pitchFamily="2" charset="0"/>
            </a:endParaRPr>
          </a:p>
        </p:txBody>
      </p:sp>
      <p:sp>
        <p:nvSpPr>
          <p:cNvPr id="42" name="Freeform 6"/>
          <p:cNvSpPr>
            <a:spLocks noEditPoints="1"/>
          </p:cNvSpPr>
          <p:nvPr/>
        </p:nvSpPr>
        <p:spPr bwMode="auto">
          <a:xfrm>
            <a:off x="5955155" y="3477313"/>
            <a:ext cx="462810" cy="489384"/>
          </a:xfrm>
          <a:custGeom>
            <a:avLst/>
            <a:gdLst>
              <a:gd name="T0" fmla="*/ 205 w 263"/>
              <a:gd name="T1" fmla="*/ 70 h 280"/>
              <a:gd name="T2" fmla="*/ 117 w 263"/>
              <a:gd name="T3" fmla="*/ 70 h 280"/>
              <a:gd name="T4" fmla="*/ 119 w 263"/>
              <a:gd name="T5" fmla="*/ 53 h 280"/>
              <a:gd name="T6" fmla="*/ 207 w 263"/>
              <a:gd name="T7" fmla="*/ 53 h 280"/>
              <a:gd name="T8" fmla="*/ 205 w 263"/>
              <a:gd name="T9" fmla="*/ 70 h 280"/>
              <a:gd name="T10" fmla="*/ 146 w 263"/>
              <a:gd name="T11" fmla="*/ 140 h 280"/>
              <a:gd name="T12" fmla="*/ 182 w 263"/>
              <a:gd name="T13" fmla="*/ 140 h 280"/>
              <a:gd name="T14" fmla="*/ 184 w 263"/>
              <a:gd name="T15" fmla="*/ 123 h 280"/>
              <a:gd name="T16" fmla="*/ 148 w 263"/>
              <a:gd name="T17" fmla="*/ 123 h 280"/>
              <a:gd name="T18" fmla="*/ 146 w 263"/>
              <a:gd name="T19" fmla="*/ 140 h 280"/>
              <a:gd name="T20" fmla="*/ 263 w 263"/>
              <a:gd name="T21" fmla="*/ 0 h 280"/>
              <a:gd name="T22" fmla="*/ 245 w 263"/>
              <a:gd name="T23" fmla="*/ 237 h 280"/>
              <a:gd name="T24" fmla="*/ 201 w 263"/>
              <a:gd name="T25" fmla="*/ 280 h 280"/>
              <a:gd name="T26" fmla="*/ 44 w 263"/>
              <a:gd name="T27" fmla="*/ 280 h 280"/>
              <a:gd name="T28" fmla="*/ 0 w 263"/>
              <a:gd name="T29" fmla="*/ 236 h 280"/>
              <a:gd name="T30" fmla="*/ 0 w 263"/>
              <a:gd name="T31" fmla="*/ 193 h 280"/>
              <a:gd name="T32" fmla="*/ 54 w 263"/>
              <a:gd name="T33" fmla="*/ 193 h 280"/>
              <a:gd name="T34" fmla="*/ 71 w 263"/>
              <a:gd name="T35" fmla="*/ 0 h 280"/>
              <a:gd name="T36" fmla="*/ 263 w 263"/>
              <a:gd name="T37" fmla="*/ 0 h 280"/>
              <a:gd name="T38" fmla="*/ 166 w 263"/>
              <a:gd name="T39" fmla="*/ 263 h 280"/>
              <a:gd name="T40" fmla="*/ 158 w 263"/>
              <a:gd name="T41" fmla="*/ 236 h 280"/>
              <a:gd name="T42" fmla="*/ 158 w 263"/>
              <a:gd name="T43" fmla="*/ 210 h 280"/>
              <a:gd name="T44" fmla="*/ 18 w 263"/>
              <a:gd name="T45" fmla="*/ 210 h 280"/>
              <a:gd name="T46" fmla="*/ 18 w 263"/>
              <a:gd name="T47" fmla="*/ 236 h 280"/>
              <a:gd name="T48" fmla="*/ 44 w 263"/>
              <a:gd name="T49" fmla="*/ 263 h 280"/>
              <a:gd name="T50" fmla="*/ 166 w 263"/>
              <a:gd name="T51" fmla="*/ 263 h 280"/>
              <a:gd name="T52" fmla="*/ 244 w 263"/>
              <a:gd name="T53" fmla="*/ 18 h 280"/>
              <a:gd name="T54" fmla="*/ 87 w 263"/>
              <a:gd name="T55" fmla="*/ 18 h 280"/>
              <a:gd name="T56" fmla="*/ 71 w 263"/>
              <a:gd name="T57" fmla="*/ 193 h 280"/>
              <a:gd name="T58" fmla="*/ 175 w 263"/>
              <a:gd name="T59" fmla="*/ 193 h 280"/>
              <a:gd name="T60" fmla="*/ 175 w 263"/>
              <a:gd name="T61" fmla="*/ 236 h 280"/>
              <a:gd name="T62" fmla="*/ 201 w 263"/>
              <a:gd name="T63" fmla="*/ 263 h 280"/>
              <a:gd name="T64" fmla="*/ 228 w 263"/>
              <a:gd name="T65" fmla="*/ 236 h 280"/>
              <a:gd name="T66" fmla="*/ 244 w 263"/>
              <a:gd name="T67" fmla="*/ 18 h 280"/>
              <a:gd name="T68" fmla="*/ 131 w 263"/>
              <a:gd name="T69" fmla="*/ 123 h 280"/>
              <a:gd name="T70" fmla="*/ 113 w 263"/>
              <a:gd name="T71" fmla="*/ 123 h 280"/>
              <a:gd name="T72" fmla="*/ 111 w 263"/>
              <a:gd name="T73" fmla="*/ 140 h 280"/>
              <a:gd name="T74" fmla="*/ 130 w 263"/>
              <a:gd name="T75" fmla="*/ 140 h 280"/>
              <a:gd name="T76" fmla="*/ 131 w 263"/>
              <a:gd name="T77" fmla="*/ 123 h 280"/>
              <a:gd name="T78" fmla="*/ 203 w 263"/>
              <a:gd name="T79" fmla="*/ 105 h 280"/>
              <a:gd name="T80" fmla="*/ 204 w 263"/>
              <a:gd name="T81" fmla="*/ 88 h 280"/>
              <a:gd name="T82" fmla="*/ 116 w 263"/>
              <a:gd name="T83" fmla="*/ 88 h 280"/>
              <a:gd name="T84" fmla="*/ 114 w 263"/>
              <a:gd name="T85" fmla="*/ 105 h 280"/>
              <a:gd name="T86" fmla="*/ 203 w 263"/>
              <a:gd name="T87" fmla="*/ 10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280">
                <a:moveTo>
                  <a:pt x="205" y="70"/>
                </a:moveTo>
                <a:cubicBezTo>
                  <a:pt x="117" y="70"/>
                  <a:pt x="117" y="70"/>
                  <a:pt x="117" y="70"/>
                </a:cubicBezTo>
                <a:cubicBezTo>
                  <a:pt x="119" y="53"/>
                  <a:pt x="119" y="53"/>
                  <a:pt x="119" y="53"/>
                </a:cubicBezTo>
                <a:cubicBezTo>
                  <a:pt x="207" y="53"/>
                  <a:pt x="207" y="53"/>
                  <a:pt x="207" y="53"/>
                </a:cubicBezTo>
                <a:lnTo>
                  <a:pt x="205" y="70"/>
                </a:lnTo>
                <a:close/>
                <a:moveTo>
                  <a:pt x="146" y="140"/>
                </a:moveTo>
                <a:cubicBezTo>
                  <a:pt x="182" y="140"/>
                  <a:pt x="182" y="140"/>
                  <a:pt x="182" y="140"/>
                </a:cubicBezTo>
                <a:cubicBezTo>
                  <a:pt x="184" y="123"/>
                  <a:pt x="184" y="123"/>
                  <a:pt x="184" y="123"/>
                </a:cubicBezTo>
                <a:cubicBezTo>
                  <a:pt x="148" y="123"/>
                  <a:pt x="148" y="123"/>
                  <a:pt x="148" y="123"/>
                </a:cubicBezTo>
                <a:lnTo>
                  <a:pt x="146" y="140"/>
                </a:lnTo>
                <a:close/>
                <a:moveTo>
                  <a:pt x="263" y="0"/>
                </a:moveTo>
                <a:cubicBezTo>
                  <a:pt x="245" y="237"/>
                  <a:pt x="245" y="237"/>
                  <a:pt x="245" y="237"/>
                </a:cubicBezTo>
                <a:cubicBezTo>
                  <a:pt x="245" y="261"/>
                  <a:pt x="226" y="280"/>
                  <a:pt x="201" y="280"/>
                </a:cubicBezTo>
                <a:cubicBezTo>
                  <a:pt x="44" y="280"/>
                  <a:pt x="44" y="280"/>
                  <a:pt x="44" y="280"/>
                </a:cubicBezTo>
                <a:cubicBezTo>
                  <a:pt x="20" y="280"/>
                  <a:pt x="0" y="261"/>
                  <a:pt x="0" y="236"/>
                </a:cubicBezTo>
                <a:cubicBezTo>
                  <a:pt x="0" y="193"/>
                  <a:pt x="0" y="193"/>
                  <a:pt x="0" y="193"/>
                </a:cubicBezTo>
                <a:cubicBezTo>
                  <a:pt x="54" y="193"/>
                  <a:pt x="54" y="193"/>
                  <a:pt x="54" y="193"/>
                </a:cubicBezTo>
                <a:cubicBezTo>
                  <a:pt x="71" y="0"/>
                  <a:pt x="71" y="0"/>
                  <a:pt x="71" y="0"/>
                </a:cubicBezTo>
                <a:lnTo>
                  <a:pt x="263" y="0"/>
                </a:lnTo>
                <a:close/>
                <a:moveTo>
                  <a:pt x="166" y="263"/>
                </a:moveTo>
                <a:cubicBezTo>
                  <a:pt x="161" y="255"/>
                  <a:pt x="158" y="246"/>
                  <a:pt x="158" y="236"/>
                </a:cubicBezTo>
                <a:cubicBezTo>
                  <a:pt x="158" y="210"/>
                  <a:pt x="158" y="210"/>
                  <a:pt x="158" y="210"/>
                </a:cubicBezTo>
                <a:cubicBezTo>
                  <a:pt x="18" y="210"/>
                  <a:pt x="18" y="210"/>
                  <a:pt x="18" y="210"/>
                </a:cubicBezTo>
                <a:cubicBezTo>
                  <a:pt x="18" y="236"/>
                  <a:pt x="18" y="236"/>
                  <a:pt x="18" y="236"/>
                </a:cubicBezTo>
                <a:cubicBezTo>
                  <a:pt x="18" y="251"/>
                  <a:pt x="30" y="263"/>
                  <a:pt x="44" y="263"/>
                </a:cubicBezTo>
                <a:lnTo>
                  <a:pt x="166" y="263"/>
                </a:lnTo>
                <a:close/>
                <a:moveTo>
                  <a:pt x="244" y="18"/>
                </a:moveTo>
                <a:cubicBezTo>
                  <a:pt x="87" y="18"/>
                  <a:pt x="87" y="18"/>
                  <a:pt x="87" y="18"/>
                </a:cubicBezTo>
                <a:cubicBezTo>
                  <a:pt x="71" y="193"/>
                  <a:pt x="71" y="193"/>
                  <a:pt x="71" y="193"/>
                </a:cubicBezTo>
                <a:cubicBezTo>
                  <a:pt x="175" y="193"/>
                  <a:pt x="175" y="193"/>
                  <a:pt x="175" y="193"/>
                </a:cubicBezTo>
                <a:cubicBezTo>
                  <a:pt x="175" y="236"/>
                  <a:pt x="175" y="236"/>
                  <a:pt x="175" y="236"/>
                </a:cubicBezTo>
                <a:cubicBezTo>
                  <a:pt x="175" y="251"/>
                  <a:pt x="187" y="263"/>
                  <a:pt x="201" y="263"/>
                </a:cubicBezTo>
                <a:cubicBezTo>
                  <a:pt x="216" y="263"/>
                  <a:pt x="228" y="251"/>
                  <a:pt x="228" y="236"/>
                </a:cubicBezTo>
                <a:lnTo>
                  <a:pt x="244" y="18"/>
                </a:lnTo>
                <a:close/>
                <a:moveTo>
                  <a:pt x="131" y="123"/>
                </a:moveTo>
                <a:cubicBezTo>
                  <a:pt x="113" y="123"/>
                  <a:pt x="113" y="123"/>
                  <a:pt x="113" y="123"/>
                </a:cubicBezTo>
                <a:cubicBezTo>
                  <a:pt x="111" y="140"/>
                  <a:pt x="111" y="140"/>
                  <a:pt x="111" y="140"/>
                </a:cubicBezTo>
                <a:cubicBezTo>
                  <a:pt x="130" y="140"/>
                  <a:pt x="130" y="140"/>
                  <a:pt x="130" y="140"/>
                </a:cubicBezTo>
                <a:lnTo>
                  <a:pt x="131" y="123"/>
                </a:lnTo>
                <a:close/>
                <a:moveTo>
                  <a:pt x="203" y="105"/>
                </a:moveTo>
                <a:cubicBezTo>
                  <a:pt x="204" y="88"/>
                  <a:pt x="204" y="88"/>
                  <a:pt x="204" y="88"/>
                </a:cubicBezTo>
                <a:cubicBezTo>
                  <a:pt x="116" y="88"/>
                  <a:pt x="116" y="88"/>
                  <a:pt x="116" y="88"/>
                </a:cubicBezTo>
                <a:cubicBezTo>
                  <a:pt x="114" y="105"/>
                  <a:pt x="114" y="105"/>
                  <a:pt x="114" y="105"/>
                </a:cubicBezTo>
                <a:cubicBezTo>
                  <a:pt x="203" y="105"/>
                  <a:pt x="203" y="105"/>
                  <a:pt x="203" y="10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latin typeface="Bebas" pitchFamily="2" charset="0"/>
              <a:ea typeface="微软雅黑" panose="020B0503020204020204" pitchFamily="34" charset="-122"/>
              <a:sym typeface="Bebas" pitchFamily="2" charset="0"/>
            </a:endParaRPr>
          </a:p>
        </p:txBody>
      </p:sp>
      <p:sp>
        <p:nvSpPr>
          <p:cNvPr id="43" name="Freeform 7"/>
          <p:cNvSpPr>
            <a:spLocks noEditPoints="1"/>
          </p:cNvSpPr>
          <p:nvPr/>
        </p:nvSpPr>
        <p:spPr bwMode="auto">
          <a:xfrm>
            <a:off x="6001657" y="2158400"/>
            <a:ext cx="369806" cy="488645"/>
          </a:xfrm>
          <a:custGeom>
            <a:avLst/>
            <a:gdLst>
              <a:gd name="T0" fmla="*/ 105 w 210"/>
              <a:gd name="T1" fmla="*/ 0 h 280"/>
              <a:gd name="T2" fmla="*/ 0 w 210"/>
              <a:gd name="T3" fmla="*/ 105 h 280"/>
              <a:gd name="T4" fmla="*/ 105 w 210"/>
              <a:gd name="T5" fmla="*/ 280 h 280"/>
              <a:gd name="T6" fmla="*/ 210 w 210"/>
              <a:gd name="T7" fmla="*/ 105 h 280"/>
              <a:gd name="T8" fmla="*/ 105 w 210"/>
              <a:gd name="T9" fmla="*/ 0 h 280"/>
              <a:gd name="T10" fmla="*/ 105 w 210"/>
              <a:gd name="T11" fmla="*/ 175 h 280"/>
              <a:gd name="T12" fmla="*/ 35 w 210"/>
              <a:gd name="T13" fmla="*/ 105 h 280"/>
              <a:gd name="T14" fmla="*/ 105 w 210"/>
              <a:gd name="T15" fmla="*/ 35 h 280"/>
              <a:gd name="T16" fmla="*/ 175 w 210"/>
              <a:gd name="T17" fmla="*/ 105 h 280"/>
              <a:gd name="T18" fmla="*/ 105 w 210"/>
              <a:gd name="T19" fmla="*/ 17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80">
                <a:moveTo>
                  <a:pt x="105" y="0"/>
                </a:moveTo>
                <a:cubicBezTo>
                  <a:pt x="47" y="0"/>
                  <a:pt x="0" y="47"/>
                  <a:pt x="0" y="105"/>
                </a:cubicBezTo>
                <a:cubicBezTo>
                  <a:pt x="0" y="163"/>
                  <a:pt x="88" y="280"/>
                  <a:pt x="105" y="280"/>
                </a:cubicBezTo>
                <a:cubicBezTo>
                  <a:pt x="123" y="280"/>
                  <a:pt x="210" y="163"/>
                  <a:pt x="210" y="105"/>
                </a:cubicBezTo>
                <a:cubicBezTo>
                  <a:pt x="210" y="47"/>
                  <a:pt x="163" y="0"/>
                  <a:pt x="105" y="0"/>
                </a:cubicBezTo>
                <a:close/>
                <a:moveTo>
                  <a:pt x="105" y="175"/>
                </a:moveTo>
                <a:cubicBezTo>
                  <a:pt x="67" y="175"/>
                  <a:pt x="35" y="143"/>
                  <a:pt x="35" y="105"/>
                </a:cubicBezTo>
                <a:cubicBezTo>
                  <a:pt x="35" y="66"/>
                  <a:pt x="67" y="35"/>
                  <a:pt x="105" y="35"/>
                </a:cubicBezTo>
                <a:cubicBezTo>
                  <a:pt x="144" y="35"/>
                  <a:pt x="175" y="66"/>
                  <a:pt x="175" y="105"/>
                </a:cubicBezTo>
                <a:cubicBezTo>
                  <a:pt x="175" y="143"/>
                  <a:pt x="144" y="175"/>
                  <a:pt x="105" y="17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latin typeface="Bebas" pitchFamily="2" charset="0"/>
              <a:ea typeface="微软雅黑" panose="020B0503020204020204" pitchFamily="34" charset="-122"/>
              <a:sym typeface="Bebas" pitchFamily="2" charset="0"/>
            </a:endParaRPr>
          </a:p>
        </p:txBody>
      </p:sp>
      <p:sp>
        <p:nvSpPr>
          <p:cNvPr id="44" name="文本框 43"/>
          <p:cNvSpPr txBox="1"/>
          <p:nvPr/>
        </p:nvSpPr>
        <p:spPr>
          <a:xfrm>
            <a:off x="1597539" y="1808200"/>
            <a:ext cx="1826141"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effectLst/>
                <a:latin typeface="+mj-ea"/>
              </a:rPr>
              <a:t>参与</a:t>
            </a:r>
            <a:r>
              <a:rPr lang="zh-CN" altLang="zh-CN" dirty="0">
                <a:solidFill>
                  <a:schemeClr val="tx1">
                    <a:lumMod val="75000"/>
                    <a:lumOff val="25000"/>
                  </a:schemeClr>
                </a:solidFill>
                <a:effectLst/>
                <a:latin typeface="+mj-ea"/>
              </a:rPr>
              <a:t>卫生</a:t>
            </a:r>
            <a:r>
              <a:rPr lang="zh-CN" altLang="en-US" dirty="0">
                <a:solidFill>
                  <a:schemeClr val="tx1">
                    <a:lumMod val="75000"/>
                    <a:lumOff val="25000"/>
                  </a:schemeClr>
                </a:solidFill>
                <a:effectLst/>
                <a:latin typeface="+mj-ea"/>
              </a:rPr>
              <a:t>整治行动</a:t>
            </a:r>
          </a:p>
        </p:txBody>
      </p:sp>
      <p:sp>
        <p:nvSpPr>
          <p:cNvPr id="45" name="TextBox 11"/>
          <p:cNvSpPr txBox="1"/>
          <p:nvPr/>
        </p:nvSpPr>
        <p:spPr>
          <a:xfrm>
            <a:off x="1567424" y="2133183"/>
            <a:ext cx="3742627" cy="913070"/>
          </a:xfrm>
          <a:prstGeom prst="rect">
            <a:avLst/>
          </a:prstGeom>
          <a:noFill/>
        </p:spPr>
        <p:txBody>
          <a:bodyPr wrap="square" rtlCol="0">
            <a:spAutoFit/>
          </a:bodyPr>
          <a:lstStyle/>
          <a:p>
            <a:pPr>
              <a:lnSpc>
                <a:spcPts val="1600"/>
              </a:lnSpc>
            </a:pP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深入联系村共查找环境卫生问题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14</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起，组织</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人以上集中清理活动</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场次，问题全部得到彻底整改</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积极参加全县重点区域的卫生集中整治行动，全面完成了环境卫整治工作的各项任务。</a:t>
            </a:r>
          </a:p>
        </p:txBody>
      </p:sp>
      <p:sp>
        <p:nvSpPr>
          <p:cNvPr id="46" name="文本框 45"/>
          <p:cNvSpPr txBox="1"/>
          <p:nvPr/>
        </p:nvSpPr>
        <p:spPr>
          <a:xfrm>
            <a:off x="7277845" y="3155036"/>
            <a:ext cx="1415772"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effectLst/>
                <a:latin typeface="+mj-ea"/>
              </a:rPr>
              <a:t>开展警示教育</a:t>
            </a:r>
          </a:p>
        </p:txBody>
      </p:sp>
      <p:sp>
        <p:nvSpPr>
          <p:cNvPr id="47" name="TextBox 11"/>
          <p:cNvSpPr txBox="1"/>
          <p:nvPr/>
        </p:nvSpPr>
        <p:spPr>
          <a:xfrm>
            <a:off x="7277845" y="3542717"/>
            <a:ext cx="3390899" cy="690189"/>
          </a:xfrm>
          <a:prstGeom prst="rect">
            <a:avLst/>
          </a:prstGeom>
          <a:noFill/>
        </p:spPr>
        <p:txBody>
          <a:bodyPr wrap="square" rtlCol="0">
            <a:spAutoFit/>
          </a:bodyPr>
          <a:lstStyle>
            <a:defPPr>
              <a:defRPr lang="zh-CN"/>
            </a:defPPr>
            <a:lvl1pPr>
              <a:lnSpc>
                <a:spcPts val="1600"/>
              </a:lnSpc>
              <a:defRPr sz="11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zh-CN" dirty="0"/>
              <a:t>清明期间，组织党员干部到警示教育基地祭奠革命先贤，开展廉洁文化和革命传统教育，进一步增强了严格遵守党纪党规的自觉性。</a:t>
            </a:r>
            <a:endParaRPr lang="en-US" altLang="zh-CN" dirty="0"/>
          </a:p>
        </p:txBody>
      </p:sp>
      <p:sp>
        <p:nvSpPr>
          <p:cNvPr id="48" name="文本框 47"/>
          <p:cNvSpPr txBox="1"/>
          <p:nvPr/>
        </p:nvSpPr>
        <p:spPr>
          <a:xfrm>
            <a:off x="1597539" y="4504711"/>
            <a:ext cx="1826141" cy="338554"/>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effectLst/>
                <a:latin typeface="+mj-ea"/>
              </a:rPr>
              <a:t>响应义务植树活动</a:t>
            </a:r>
          </a:p>
        </p:txBody>
      </p:sp>
      <p:sp>
        <p:nvSpPr>
          <p:cNvPr id="49" name="TextBox 11"/>
          <p:cNvSpPr txBox="1"/>
          <p:nvPr/>
        </p:nvSpPr>
        <p:spPr>
          <a:xfrm>
            <a:off x="1597540" y="4869062"/>
            <a:ext cx="3622224" cy="707886"/>
          </a:xfrm>
          <a:prstGeom prst="rect">
            <a:avLst/>
          </a:prstGeom>
          <a:noFill/>
        </p:spPr>
        <p:txBody>
          <a:bodyPr wrap="square" rtlCol="0">
            <a:spAutoFit/>
          </a:bodyPr>
          <a:lstStyle>
            <a:defPPr>
              <a:defRPr lang="zh-CN"/>
            </a:defPPr>
            <a:lvl1pPr>
              <a:lnSpc>
                <a:spcPts val="1600"/>
              </a:lnSpc>
              <a:defRPr sz="11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zh-CN" dirty="0"/>
              <a:t>积极响应全县义务植树活动，组织党员干部在县残疾人托养服务中心周边开展平整土地和植树绿化活动，至目前已经栽种杨树等苗木</a:t>
            </a:r>
            <a:r>
              <a:rPr lang="en-US" altLang="zh-CN" dirty="0"/>
              <a:t>1200</a:t>
            </a:r>
            <a:r>
              <a:rPr lang="zh-CN" altLang="zh-CN" dirty="0"/>
              <a:t>多棵。</a:t>
            </a:r>
          </a:p>
        </p:txBody>
      </p:sp>
    </p:spTree>
    <p:extLst>
      <p:ext uri="{BB962C8B-B14F-4D97-AF65-F5344CB8AC3E}">
        <p14:creationId xmlns:p14="http://schemas.microsoft.com/office/powerpoint/2010/main" xmlns="" val="118893872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 presetClass="entr" presetSubtype="8" decel="100000"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1000" fill="hold"/>
                                        <p:tgtEl>
                                          <p:spTgt spid="35"/>
                                        </p:tgtEl>
                                        <p:attrNameLst>
                                          <p:attrName>ppt_x</p:attrName>
                                        </p:attrNameLst>
                                      </p:cBhvr>
                                      <p:tavLst>
                                        <p:tav tm="0">
                                          <p:val>
                                            <p:strVal val="0-#ppt_w/2"/>
                                          </p:val>
                                        </p:tav>
                                        <p:tav tm="100000">
                                          <p:val>
                                            <p:strVal val="#ppt_x"/>
                                          </p:val>
                                        </p:tav>
                                      </p:tavLst>
                                    </p:anim>
                                    <p:anim calcmode="lin" valueType="num">
                                      <p:cBhvr additive="base">
                                        <p:cTn id="19" dur="1000" fill="hold"/>
                                        <p:tgtEl>
                                          <p:spTgt spid="35"/>
                                        </p:tgtEl>
                                        <p:attrNameLst>
                                          <p:attrName>ppt_y</p:attrName>
                                        </p:attrNameLst>
                                      </p:cBhvr>
                                      <p:tavLst>
                                        <p:tav tm="0">
                                          <p:val>
                                            <p:strVal val="#ppt_y"/>
                                          </p:val>
                                        </p:tav>
                                        <p:tav tm="100000">
                                          <p:val>
                                            <p:strVal val="#ppt_y"/>
                                          </p:val>
                                        </p:tav>
                                      </p:tavLst>
                                    </p:anim>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1000" fill="hold"/>
                                        <p:tgtEl>
                                          <p:spTgt spid="38"/>
                                        </p:tgtEl>
                                        <p:attrNameLst>
                                          <p:attrName>ppt_w</p:attrName>
                                        </p:attrNameLst>
                                      </p:cBhvr>
                                      <p:tavLst>
                                        <p:tav tm="0">
                                          <p:val>
                                            <p:fltVal val="0"/>
                                          </p:val>
                                        </p:tav>
                                        <p:tav tm="100000">
                                          <p:val>
                                            <p:strVal val="#ppt_w"/>
                                          </p:val>
                                        </p:tav>
                                      </p:tavLst>
                                    </p:anim>
                                    <p:anim calcmode="lin" valueType="num">
                                      <p:cBhvr>
                                        <p:cTn id="23" dur="1000" fill="hold"/>
                                        <p:tgtEl>
                                          <p:spTgt spid="38"/>
                                        </p:tgtEl>
                                        <p:attrNameLst>
                                          <p:attrName>ppt_h</p:attrName>
                                        </p:attrNameLst>
                                      </p:cBhvr>
                                      <p:tavLst>
                                        <p:tav tm="0">
                                          <p:val>
                                            <p:fltVal val="0"/>
                                          </p:val>
                                        </p:tav>
                                        <p:tav tm="100000">
                                          <p:val>
                                            <p:strVal val="#ppt_h"/>
                                          </p:val>
                                        </p:tav>
                                      </p:tavLst>
                                    </p:anim>
                                    <p:animEffect transition="in" filter="fade">
                                      <p:cBhvr>
                                        <p:cTn id="24" dur="10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000" fill="hold"/>
                                        <p:tgtEl>
                                          <p:spTgt spid="43"/>
                                        </p:tgtEl>
                                        <p:attrNameLst>
                                          <p:attrName>ppt_w</p:attrName>
                                        </p:attrNameLst>
                                      </p:cBhvr>
                                      <p:tavLst>
                                        <p:tav tm="0">
                                          <p:val>
                                            <p:fltVal val="0"/>
                                          </p:val>
                                        </p:tav>
                                        <p:tav tm="100000">
                                          <p:val>
                                            <p:strVal val="#ppt_w"/>
                                          </p:val>
                                        </p:tav>
                                      </p:tavLst>
                                    </p:anim>
                                    <p:anim calcmode="lin" valueType="num">
                                      <p:cBhvr>
                                        <p:cTn id="28" dur="1000" fill="hold"/>
                                        <p:tgtEl>
                                          <p:spTgt spid="43"/>
                                        </p:tgtEl>
                                        <p:attrNameLst>
                                          <p:attrName>ppt_h</p:attrName>
                                        </p:attrNameLst>
                                      </p:cBhvr>
                                      <p:tavLst>
                                        <p:tav tm="0">
                                          <p:val>
                                            <p:fltVal val="0"/>
                                          </p:val>
                                        </p:tav>
                                        <p:tav tm="100000">
                                          <p:val>
                                            <p:strVal val="#ppt_h"/>
                                          </p:val>
                                        </p:tav>
                                      </p:tavLst>
                                    </p:anim>
                                    <p:animEffect transition="in" filter="fade">
                                      <p:cBhvr>
                                        <p:cTn id="29" dur="1000"/>
                                        <p:tgtEl>
                                          <p:spTgt spid="43"/>
                                        </p:tgtEl>
                                      </p:cBhvr>
                                    </p:animEffect>
                                  </p:childTnLst>
                                </p:cTn>
                              </p:par>
                            </p:childTnLst>
                          </p:cTn>
                        </p:par>
                        <p:par>
                          <p:cTn id="30" fill="hold">
                            <p:stCondLst>
                              <p:cond delay="2000"/>
                            </p:stCondLst>
                            <p:childTnLst>
                              <p:par>
                                <p:cTn id="31" presetID="2" presetClass="entr" presetSubtype="4"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1+#ppt_h/2"/>
                                          </p:val>
                                        </p:tav>
                                        <p:tav tm="100000">
                                          <p:val>
                                            <p:strVal val="#ppt_y"/>
                                          </p:val>
                                        </p:tav>
                                      </p:tavLst>
                                    </p:anim>
                                  </p:childTnLst>
                                </p:cTn>
                              </p:par>
                              <p:par>
                                <p:cTn id="35" presetID="53" presetClass="entr" presetSubtype="16" fill="hold" grpId="0" nodeType="withEffect">
                                  <p:stCondLst>
                                    <p:cond delay="0"/>
                                  </p:stCondLst>
                                  <p:iterate type="lt">
                                    <p:tmPct val="10000"/>
                                  </p:iterate>
                                  <p:childTnLst>
                                    <p:set>
                                      <p:cBhvr>
                                        <p:cTn id="36" dur="1" fill="hold">
                                          <p:stCondLst>
                                            <p:cond delay="0"/>
                                          </p:stCondLst>
                                        </p:cTn>
                                        <p:tgtEl>
                                          <p:spTgt spid="45"/>
                                        </p:tgtEl>
                                        <p:attrNameLst>
                                          <p:attrName>style.visibility</p:attrName>
                                        </p:attrNameLst>
                                      </p:cBhvr>
                                      <p:to>
                                        <p:strVal val="visible"/>
                                      </p:to>
                                    </p:set>
                                    <p:anim calcmode="lin" valueType="num">
                                      <p:cBhvr>
                                        <p:cTn id="37" dur="300" fill="hold"/>
                                        <p:tgtEl>
                                          <p:spTgt spid="45"/>
                                        </p:tgtEl>
                                        <p:attrNameLst>
                                          <p:attrName>ppt_w</p:attrName>
                                        </p:attrNameLst>
                                      </p:cBhvr>
                                      <p:tavLst>
                                        <p:tav tm="0">
                                          <p:val>
                                            <p:fltVal val="0"/>
                                          </p:val>
                                        </p:tav>
                                        <p:tav tm="100000">
                                          <p:val>
                                            <p:strVal val="#ppt_w"/>
                                          </p:val>
                                        </p:tav>
                                      </p:tavLst>
                                    </p:anim>
                                    <p:anim calcmode="lin" valueType="num">
                                      <p:cBhvr>
                                        <p:cTn id="38" dur="300" fill="hold"/>
                                        <p:tgtEl>
                                          <p:spTgt spid="45"/>
                                        </p:tgtEl>
                                        <p:attrNameLst>
                                          <p:attrName>ppt_h</p:attrName>
                                        </p:attrNameLst>
                                      </p:cBhvr>
                                      <p:tavLst>
                                        <p:tav tm="0">
                                          <p:val>
                                            <p:fltVal val="0"/>
                                          </p:val>
                                        </p:tav>
                                        <p:tav tm="100000">
                                          <p:val>
                                            <p:strVal val="#ppt_h"/>
                                          </p:val>
                                        </p:tav>
                                      </p:tavLst>
                                    </p:anim>
                                    <p:animEffect transition="in" filter="fade">
                                      <p:cBhvr>
                                        <p:cTn id="39" dur="300"/>
                                        <p:tgtEl>
                                          <p:spTgt spid="45"/>
                                        </p:tgtEl>
                                      </p:cBhvr>
                                    </p:animEffect>
                                  </p:childTnLst>
                                </p:cTn>
                              </p:par>
                            </p:childTnLst>
                          </p:cTn>
                        </p:par>
                        <p:par>
                          <p:cTn id="40" fill="hold">
                            <p:stCondLst>
                              <p:cond delay="4790"/>
                            </p:stCondLst>
                            <p:childTnLst>
                              <p:par>
                                <p:cTn id="41" presetID="2" presetClass="entr" presetSubtype="2" decel="10000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1000" fill="hold"/>
                                        <p:tgtEl>
                                          <p:spTgt spid="36"/>
                                        </p:tgtEl>
                                        <p:attrNameLst>
                                          <p:attrName>ppt_x</p:attrName>
                                        </p:attrNameLst>
                                      </p:cBhvr>
                                      <p:tavLst>
                                        <p:tav tm="0">
                                          <p:val>
                                            <p:strVal val="1+#ppt_w/2"/>
                                          </p:val>
                                        </p:tav>
                                        <p:tav tm="100000">
                                          <p:val>
                                            <p:strVal val="#ppt_x"/>
                                          </p:val>
                                        </p:tav>
                                      </p:tavLst>
                                    </p:anim>
                                    <p:anim calcmode="lin" valueType="num">
                                      <p:cBhvr additive="base">
                                        <p:cTn id="44" dur="1000" fill="hold"/>
                                        <p:tgtEl>
                                          <p:spTgt spid="36"/>
                                        </p:tgtEl>
                                        <p:attrNameLst>
                                          <p:attrName>ppt_y</p:attrName>
                                        </p:attrNameLst>
                                      </p:cBhvr>
                                      <p:tavLst>
                                        <p:tav tm="0">
                                          <p:val>
                                            <p:strVal val="#ppt_y"/>
                                          </p:val>
                                        </p:tav>
                                        <p:tav tm="100000">
                                          <p:val>
                                            <p:strVal val="#ppt_y"/>
                                          </p:val>
                                        </p:tav>
                                      </p:tavLst>
                                    </p:anim>
                                  </p:childTnLst>
                                </p:cTn>
                              </p:par>
                              <p:par>
                                <p:cTn id="45" presetID="53" presetClass="entr" presetSubtype="16"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1000" fill="hold"/>
                                        <p:tgtEl>
                                          <p:spTgt spid="39"/>
                                        </p:tgtEl>
                                        <p:attrNameLst>
                                          <p:attrName>ppt_w</p:attrName>
                                        </p:attrNameLst>
                                      </p:cBhvr>
                                      <p:tavLst>
                                        <p:tav tm="0">
                                          <p:val>
                                            <p:fltVal val="0"/>
                                          </p:val>
                                        </p:tav>
                                        <p:tav tm="100000">
                                          <p:val>
                                            <p:strVal val="#ppt_w"/>
                                          </p:val>
                                        </p:tav>
                                      </p:tavLst>
                                    </p:anim>
                                    <p:anim calcmode="lin" valueType="num">
                                      <p:cBhvr>
                                        <p:cTn id="48" dur="1000" fill="hold"/>
                                        <p:tgtEl>
                                          <p:spTgt spid="39"/>
                                        </p:tgtEl>
                                        <p:attrNameLst>
                                          <p:attrName>ppt_h</p:attrName>
                                        </p:attrNameLst>
                                      </p:cBhvr>
                                      <p:tavLst>
                                        <p:tav tm="0">
                                          <p:val>
                                            <p:fltVal val="0"/>
                                          </p:val>
                                        </p:tav>
                                        <p:tav tm="100000">
                                          <p:val>
                                            <p:strVal val="#ppt_h"/>
                                          </p:val>
                                        </p:tav>
                                      </p:tavLst>
                                    </p:anim>
                                    <p:animEffect transition="in" filter="fade">
                                      <p:cBhvr>
                                        <p:cTn id="49" dur="1000"/>
                                        <p:tgtEl>
                                          <p:spTgt spid="3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1000" fill="hold"/>
                                        <p:tgtEl>
                                          <p:spTgt spid="42"/>
                                        </p:tgtEl>
                                        <p:attrNameLst>
                                          <p:attrName>ppt_w</p:attrName>
                                        </p:attrNameLst>
                                      </p:cBhvr>
                                      <p:tavLst>
                                        <p:tav tm="0">
                                          <p:val>
                                            <p:fltVal val="0"/>
                                          </p:val>
                                        </p:tav>
                                        <p:tav tm="100000">
                                          <p:val>
                                            <p:strVal val="#ppt_w"/>
                                          </p:val>
                                        </p:tav>
                                      </p:tavLst>
                                    </p:anim>
                                    <p:anim calcmode="lin" valueType="num">
                                      <p:cBhvr>
                                        <p:cTn id="53" dur="1000" fill="hold"/>
                                        <p:tgtEl>
                                          <p:spTgt spid="42"/>
                                        </p:tgtEl>
                                        <p:attrNameLst>
                                          <p:attrName>ppt_h</p:attrName>
                                        </p:attrNameLst>
                                      </p:cBhvr>
                                      <p:tavLst>
                                        <p:tav tm="0">
                                          <p:val>
                                            <p:fltVal val="0"/>
                                          </p:val>
                                        </p:tav>
                                        <p:tav tm="100000">
                                          <p:val>
                                            <p:strVal val="#ppt_h"/>
                                          </p:val>
                                        </p:tav>
                                      </p:tavLst>
                                    </p:anim>
                                    <p:animEffect transition="in" filter="fade">
                                      <p:cBhvr>
                                        <p:cTn id="54" dur="1000"/>
                                        <p:tgtEl>
                                          <p:spTgt spid="42"/>
                                        </p:tgtEl>
                                      </p:cBhvr>
                                    </p:animEffect>
                                  </p:childTnLst>
                                </p:cTn>
                              </p:par>
                            </p:childTnLst>
                          </p:cTn>
                        </p:par>
                        <p:par>
                          <p:cTn id="55" fill="hold">
                            <p:stCondLst>
                              <p:cond delay="5790"/>
                            </p:stCondLst>
                            <p:childTnLst>
                              <p:par>
                                <p:cTn id="56" presetID="2" presetClass="entr" presetSubtype="4"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ppt_x"/>
                                          </p:val>
                                        </p:tav>
                                        <p:tav tm="100000">
                                          <p:val>
                                            <p:strVal val="#ppt_x"/>
                                          </p:val>
                                        </p:tav>
                                      </p:tavLst>
                                    </p:anim>
                                    <p:anim calcmode="lin" valueType="num">
                                      <p:cBhvr additive="base">
                                        <p:cTn id="59" dur="500" fill="hold"/>
                                        <p:tgtEl>
                                          <p:spTgt spid="46"/>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47"/>
                                        </p:tgtEl>
                                        <p:attrNameLst>
                                          <p:attrName>style.visibility</p:attrName>
                                        </p:attrNameLst>
                                      </p:cBhvr>
                                      <p:to>
                                        <p:strVal val="visible"/>
                                      </p:to>
                                    </p:set>
                                    <p:anim calcmode="lin" valueType="num">
                                      <p:cBhvr>
                                        <p:cTn id="62" dur="300" fill="hold"/>
                                        <p:tgtEl>
                                          <p:spTgt spid="47"/>
                                        </p:tgtEl>
                                        <p:attrNameLst>
                                          <p:attrName>ppt_w</p:attrName>
                                        </p:attrNameLst>
                                      </p:cBhvr>
                                      <p:tavLst>
                                        <p:tav tm="0">
                                          <p:val>
                                            <p:fltVal val="0"/>
                                          </p:val>
                                        </p:tav>
                                        <p:tav tm="100000">
                                          <p:val>
                                            <p:strVal val="#ppt_w"/>
                                          </p:val>
                                        </p:tav>
                                      </p:tavLst>
                                    </p:anim>
                                    <p:anim calcmode="lin" valueType="num">
                                      <p:cBhvr>
                                        <p:cTn id="63" dur="300" fill="hold"/>
                                        <p:tgtEl>
                                          <p:spTgt spid="47"/>
                                        </p:tgtEl>
                                        <p:attrNameLst>
                                          <p:attrName>ppt_h</p:attrName>
                                        </p:attrNameLst>
                                      </p:cBhvr>
                                      <p:tavLst>
                                        <p:tav tm="0">
                                          <p:val>
                                            <p:fltVal val="0"/>
                                          </p:val>
                                        </p:tav>
                                        <p:tav tm="100000">
                                          <p:val>
                                            <p:strVal val="#ppt_h"/>
                                          </p:val>
                                        </p:tav>
                                      </p:tavLst>
                                    </p:anim>
                                    <p:animEffect transition="in" filter="fade">
                                      <p:cBhvr>
                                        <p:cTn id="64" dur="300"/>
                                        <p:tgtEl>
                                          <p:spTgt spid="47"/>
                                        </p:tgtEl>
                                      </p:cBhvr>
                                    </p:animEffect>
                                  </p:childTnLst>
                                </p:cTn>
                              </p:par>
                            </p:childTnLst>
                          </p:cTn>
                        </p:par>
                        <p:par>
                          <p:cTn id="65" fill="hold">
                            <p:stCondLst>
                              <p:cond delay="7800"/>
                            </p:stCondLst>
                            <p:childTnLst>
                              <p:par>
                                <p:cTn id="66" presetID="2" presetClass="entr" presetSubtype="8" decel="10000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1000" fill="hold"/>
                                        <p:tgtEl>
                                          <p:spTgt spid="37"/>
                                        </p:tgtEl>
                                        <p:attrNameLst>
                                          <p:attrName>ppt_x</p:attrName>
                                        </p:attrNameLst>
                                      </p:cBhvr>
                                      <p:tavLst>
                                        <p:tav tm="0">
                                          <p:val>
                                            <p:strVal val="0-#ppt_w/2"/>
                                          </p:val>
                                        </p:tav>
                                        <p:tav tm="100000">
                                          <p:val>
                                            <p:strVal val="#ppt_x"/>
                                          </p:val>
                                        </p:tav>
                                      </p:tavLst>
                                    </p:anim>
                                    <p:anim calcmode="lin" valueType="num">
                                      <p:cBhvr additive="base">
                                        <p:cTn id="69" dur="1000" fill="hold"/>
                                        <p:tgtEl>
                                          <p:spTgt spid="37"/>
                                        </p:tgtEl>
                                        <p:attrNameLst>
                                          <p:attrName>ppt_y</p:attrName>
                                        </p:attrNameLst>
                                      </p:cBhvr>
                                      <p:tavLst>
                                        <p:tav tm="0">
                                          <p:val>
                                            <p:strVal val="#ppt_y"/>
                                          </p:val>
                                        </p:tav>
                                        <p:tav tm="100000">
                                          <p:val>
                                            <p:strVal val="#ppt_y"/>
                                          </p:val>
                                        </p:tav>
                                      </p:tavLst>
                                    </p:anim>
                                  </p:childTnLst>
                                </p:cTn>
                              </p:par>
                              <p:par>
                                <p:cTn id="70" presetID="53" presetClass="entr" presetSubtype="16"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p:cTn id="72" dur="1000" fill="hold"/>
                                        <p:tgtEl>
                                          <p:spTgt spid="40"/>
                                        </p:tgtEl>
                                        <p:attrNameLst>
                                          <p:attrName>ppt_w</p:attrName>
                                        </p:attrNameLst>
                                      </p:cBhvr>
                                      <p:tavLst>
                                        <p:tav tm="0">
                                          <p:val>
                                            <p:fltVal val="0"/>
                                          </p:val>
                                        </p:tav>
                                        <p:tav tm="100000">
                                          <p:val>
                                            <p:strVal val="#ppt_w"/>
                                          </p:val>
                                        </p:tav>
                                      </p:tavLst>
                                    </p:anim>
                                    <p:anim calcmode="lin" valueType="num">
                                      <p:cBhvr>
                                        <p:cTn id="73" dur="1000" fill="hold"/>
                                        <p:tgtEl>
                                          <p:spTgt spid="40"/>
                                        </p:tgtEl>
                                        <p:attrNameLst>
                                          <p:attrName>ppt_h</p:attrName>
                                        </p:attrNameLst>
                                      </p:cBhvr>
                                      <p:tavLst>
                                        <p:tav tm="0">
                                          <p:val>
                                            <p:fltVal val="0"/>
                                          </p:val>
                                        </p:tav>
                                        <p:tav tm="100000">
                                          <p:val>
                                            <p:strVal val="#ppt_h"/>
                                          </p:val>
                                        </p:tav>
                                      </p:tavLst>
                                    </p:anim>
                                    <p:animEffect transition="in" filter="fade">
                                      <p:cBhvr>
                                        <p:cTn id="74" dur="1000"/>
                                        <p:tgtEl>
                                          <p:spTgt spid="4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p:cTn id="77" dur="1000" fill="hold"/>
                                        <p:tgtEl>
                                          <p:spTgt spid="41"/>
                                        </p:tgtEl>
                                        <p:attrNameLst>
                                          <p:attrName>ppt_w</p:attrName>
                                        </p:attrNameLst>
                                      </p:cBhvr>
                                      <p:tavLst>
                                        <p:tav tm="0">
                                          <p:val>
                                            <p:fltVal val="0"/>
                                          </p:val>
                                        </p:tav>
                                        <p:tav tm="100000">
                                          <p:val>
                                            <p:strVal val="#ppt_w"/>
                                          </p:val>
                                        </p:tav>
                                      </p:tavLst>
                                    </p:anim>
                                    <p:anim calcmode="lin" valueType="num">
                                      <p:cBhvr>
                                        <p:cTn id="78" dur="1000" fill="hold"/>
                                        <p:tgtEl>
                                          <p:spTgt spid="41"/>
                                        </p:tgtEl>
                                        <p:attrNameLst>
                                          <p:attrName>ppt_h</p:attrName>
                                        </p:attrNameLst>
                                      </p:cBhvr>
                                      <p:tavLst>
                                        <p:tav tm="0">
                                          <p:val>
                                            <p:fltVal val="0"/>
                                          </p:val>
                                        </p:tav>
                                        <p:tav tm="100000">
                                          <p:val>
                                            <p:strVal val="#ppt_h"/>
                                          </p:val>
                                        </p:tav>
                                      </p:tavLst>
                                    </p:anim>
                                    <p:animEffect transition="in" filter="fade">
                                      <p:cBhvr>
                                        <p:cTn id="79" dur="1000"/>
                                        <p:tgtEl>
                                          <p:spTgt spid="41"/>
                                        </p:tgtEl>
                                      </p:cBhvr>
                                    </p:animEffect>
                                  </p:childTnLst>
                                </p:cTn>
                              </p:par>
                            </p:childTnLst>
                          </p:cTn>
                        </p:par>
                        <p:par>
                          <p:cTn id="80" fill="hold">
                            <p:stCondLst>
                              <p:cond delay="8800"/>
                            </p:stCondLst>
                            <p:childTnLst>
                              <p:par>
                                <p:cTn id="81" presetID="2" presetClass="entr" presetSubtype="4"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 calcmode="lin" valueType="num">
                                      <p:cBhvr additive="base">
                                        <p:cTn id="83" dur="500" fill="hold"/>
                                        <p:tgtEl>
                                          <p:spTgt spid="48"/>
                                        </p:tgtEl>
                                        <p:attrNameLst>
                                          <p:attrName>ppt_x</p:attrName>
                                        </p:attrNameLst>
                                      </p:cBhvr>
                                      <p:tavLst>
                                        <p:tav tm="0">
                                          <p:val>
                                            <p:strVal val="#ppt_x"/>
                                          </p:val>
                                        </p:tav>
                                        <p:tav tm="100000">
                                          <p:val>
                                            <p:strVal val="#ppt_x"/>
                                          </p:val>
                                        </p:tav>
                                      </p:tavLst>
                                    </p:anim>
                                    <p:anim calcmode="lin" valueType="num">
                                      <p:cBhvr additive="base">
                                        <p:cTn id="84" dur="500" fill="hold"/>
                                        <p:tgtEl>
                                          <p:spTgt spid="48"/>
                                        </p:tgtEl>
                                        <p:attrNameLst>
                                          <p:attrName>ppt_y</p:attrName>
                                        </p:attrNameLst>
                                      </p:cBhvr>
                                      <p:tavLst>
                                        <p:tav tm="0">
                                          <p:val>
                                            <p:strVal val="1+#ppt_h/2"/>
                                          </p:val>
                                        </p:tav>
                                        <p:tav tm="100000">
                                          <p:val>
                                            <p:strVal val="#ppt_y"/>
                                          </p:val>
                                        </p:tav>
                                      </p:tavLst>
                                    </p:anim>
                                  </p:childTnLst>
                                </p:cTn>
                              </p:par>
                              <p:par>
                                <p:cTn id="85" presetID="53" presetClass="entr" presetSubtype="16" fill="hold" grpId="0" nodeType="withEffect">
                                  <p:stCondLst>
                                    <p:cond delay="0"/>
                                  </p:stCondLst>
                                  <p:iterate type="lt">
                                    <p:tmPct val="10000"/>
                                  </p:iterate>
                                  <p:childTnLst>
                                    <p:set>
                                      <p:cBhvr>
                                        <p:cTn id="86" dur="1" fill="hold">
                                          <p:stCondLst>
                                            <p:cond delay="0"/>
                                          </p:stCondLst>
                                        </p:cTn>
                                        <p:tgtEl>
                                          <p:spTgt spid="49"/>
                                        </p:tgtEl>
                                        <p:attrNameLst>
                                          <p:attrName>style.visibility</p:attrName>
                                        </p:attrNameLst>
                                      </p:cBhvr>
                                      <p:to>
                                        <p:strVal val="visible"/>
                                      </p:to>
                                    </p:set>
                                    <p:anim calcmode="lin" valueType="num">
                                      <p:cBhvr>
                                        <p:cTn id="87" dur="300" fill="hold"/>
                                        <p:tgtEl>
                                          <p:spTgt spid="49"/>
                                        </p:tgtEl>
                                        <p:attrNameLst>
                                          <p:attrName>ppt_w</p:attrName>
                                        </p:attrNameLst>
                                      </p:cBhvr>
                                      <p:tavLst>
                                        <p:tav tm="0">
                                          <p:val>
                                            <p:fltVal val="0"/>
                                          </p:val>
                                        </p:tav>
                                        <p:tav tm="100000">
                                          <p:val>
                                            <p:strVal val="#ppt_w"/>
                                          </p:val>
                                        </p:tav>
                                      </p:tavLst>
                                    </p:anim>
                                    <p:anim calcmode="lin" valueType="num">
                                      <p:cBhvr>
                                        <p:cTn id="88" dur="300" fill="hold"/>
                                        <p:tgtEl>
                                          <p:spTgt spid="49"/>
                                        </p:tgtEl>
                                        <p:attrNameLst>
                                          <p:attrName>ppt_h</p:attrName>
                                        </p:attrNameLst>
                                      </p:cBhvr>
                                      <p:tavLst>
                                        <p:tav tm="0">
                                          <p:val>
                                            <p:fltVal val="0"/>
                                          </p:val>
                                        </p:tav>
                                        <p:tav tm="100000">
                                          <p:val>
                                            <p:strVal val="#ppt_h"/>
                                          </p:val>
                                        </p:tav>
                                      </p:tavLst>
                                    </p:anim>
                                    <p:animEffect transition="in" filter="fade">
                                      <p:cBhvr>
                                        <p:cTn id="89" dur="3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坚持求真务实，认真开展党建专项工作</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1.7</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grpSp>
        <p:nvGrpSpPr>
          <p:cNvPr id="32" name="Group 29"/>
          <p:cNvGrpSpPr/>
          <p:nvPr/>
        </p:nvGrpSpPr>
        <p:grpSpPr>
          <a:xfrm>
            <a:off x="463298" y="1326622"/>
            <a:ext cx="10296851" cy="4758496"/>
            <a:chOff x="0" y="730879"/>
            <a:chExt cx="11857468" cy="5479705"/>
          </a:xfrm>
        </p:grpSpPr>
        <p:grpSp>
          <p:nvGrpSpPr>
            <p:cNvPr id="33" name="Group 4"/>
            <p:cNvGrpSpPr/>
            <p:nvPr/>
          </p:nvGrpSpPr>
          <p:grpSpPr>
            <a:xfrm>
              <a:off x="0" y="730879"/>
              <a:ext cx="11857468" cy="5479705"/>
              <a:chOff x="-4093176" y="-217744"/>
              <a:chExt cx="15782289" cy="7293488"/>
            </a:xfrm>
          </p:grpSpPr>
          <p:sp>
            <p:nvSpPr>
              <p:cNvPr id="55" name="Block Arc 5"/>
              <p:cNvSpPr/>
              <p:nvPr/>
            </p:nvSpPr>
            <p:spPr>
              <a:xfrm>
                <a:off x="-4093176" y="-217744"/>
                <a:ext cx="7293488" cy="7293488"/>
              </a:xfrm>
              <a:prstGeom prst="blockArc">
                <a:avLst>
                  <a:gd name="adj1" fmla="val 18900000"/>
                  <a:gd name="adj2" fmla="val 2700000"/>
                  <a:gd name="adj3" fmla="val 296"/>
                </a:avLst>
              </a:prstGeom>
              <a:ln>
                <a:solidFill>
                  <a:schemeClr val="tx1">
                    <a:lumMod val="75000"/>
                    <a:lumOff val="25000"/>
                  </a:schemeClr>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pPr algn="just">
                  <a:lnSpc>
                    <a:spcPct val="120000"/>
                  </a:lnSpc>
                </a:pPr>
                <a:endParaRPr lang="zh-CN" altLang="en-US"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6"/>
              <p:cNvSpPr/>
              <p:nvPr/>
            </p:nvSpPr>
            <p:spPr>
              <a:xfrm>
                <a:off x="2784110" y="1261532"/>
                <a:ext cx="8905003"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C425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997" tIns="123519" rIns="123519" bIns="123519" numCol="1" spcCol="1270" anchor="ctr" anchorCtr="0">
                <a:noAutofit/>
              </a:bodyPr>
              <a:lstStyle/>
              <a:p>
                <a:pPr algn="just" defTabSz="2161472">
                  <a:lnSpc>
                    <a:spcPct val="120000"/>
                  </a:lnSpc>
                </a:pPr>
                <a:endParaRPr lang="en-GB"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Oval 7"/>
              <p:cNvSpPr/>
              <p:nvPr/>
            </p:nvSpPr>
            <p:spPr>
              <a:xfrm>
                <a:off x="2106777" y="1126066"/>
                <a:ext cx="1354666" cy="1354666"/>
              </a:xfrm>
              <a:prstGeom prst="ellipse">
                <a:avLst/>
              </a:prstGeom>
              <a:ln>
                <a:solidFill>
                  <a:srgbClr val="C42500"/>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8"/>
              <p:cNvSpPr/>
              <p:nvPr/>
            </p:nvSpPr>
            <p:spPr>
              <a:xfrm>
                <a:off x="3178048" y="2887133"/>
                <a:ext cx="8424528"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rgbClr val="FF33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997" tIns="123519" rIns="123519" bIns="123519" numCol="1" spcCol="1270" anchor="ctr" anchorCtr="0">
                <a:noAutofit/>
              </a:bodyPr>
              <a:lstStyle/>
              <a:p>
                <a:pPr algn="just" defTabSz="2161472">
                  <a:lnSpc>
                    <a:spcPct val="120000"/>
                  </a:lnSpc>
                </a:pPr>
                <a:endParaRPr lang="en-GB"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Oval 9"/>
              <p:cNvSpPr/>
              <p:nvPr/>
            </p:nvSpPr>
            <p:spPr>
              <a:xfrm>
                <a:off x="2500714" y="2751666"/>
                <a:ext cx="1354666" cy="1354666"/>
              </a:xfrm>
              <a:prstGeom prst="ellipse">
                <a:avLst/>
              </a:prstGeom>
              <a:ln>
                <a:solidFill>
                  <a:srgbClr val="FF3300"/>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0"/>
              <p:cNvSpPr/>
              <p:nvPr/>
            </p:nvSpPr>
            <p:spPr>
              <a:xfrm>
                <a:off x="2784110" y="4512732"/>
                <a:ext cx="8905003"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DA2A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997" tIns="123519" rIns="123519" bIns="123519" numCol="1" spcCol="1270" anchor="ctr" anchorCtr="0">
                <a:noAutofit/>
              </a:bodyPr>
              <a:lstStyle/>
              <a:p>
                <a:pPr algn="just" defTabSz="2161472">
                  <a:lnSpc>
                    <a:spcPct val="120000"/>
                  </a:lnSpc>
                </a:pPr>
                <a:endParaRPr lang="en-GB" sz="758">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Oval 11"/>
              <p:cNvSpPr/>
              <p:nvPr/>
            </p:nvSpPr>
            <p:spPr>
              <a:xfrm>
                <a:off x="2106777" y="4377266"/>
                <a:ext cx="1354666" cy="1354666"/>
              </a:xfrm>
              <a:prstGeom prst="ellipse">
                <a:avLst/>
              </a:prstGeom>
              <a:ln>
                <a:solidFill>
                  <a:srgbClr val="DA2A00"/>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853">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TextBox 18"/>
            <p:cNvSpPr txBox="1"/>
            <p:nvPr/>
          </p:nvSpPr>
          <p:spPr>
            <a:xfrm>
              <a:off x="4848565" y="1938177"/>
              <a:ext cx="607690" cy="569737"/>
            </a:xfrm>
            <a:prstGeom prst="rect">
              <a:avLst/>
            </a:prstGeom>
            <a:noFill/>
          </p:spPr>
          <p:txBody>
            <a:bodyPr wrap="none" rtlCol="0">
              <a:spAutoFit/>
            </a:bodyPr>
            <a:lstStyle/>
            <a:p>
              <a:pPr algn="ctr">
                <a:lnSpc>
                  <a:spcPct val="120000"/>
                </a:lnSpc>
              </a:pPr>
              <a:r>
                <a:rPr lang="en-US" sz="24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2400" b="1"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19"/>
            <p:cNvSpPr txBox="1"/>
            <p:nvPr/>
          </p:nvSpPr>
          <p:spPr>
            <a:xfrm>
              <a:off x="5158208" y="3163695"/>
              <a:ext cx="607690" cy="569737"/>
            </a:xfrm>
            <a:prstGeom prst="rect">
              <a:avLst/>
            </a:prstGeom>
            <a:noFill/>
          </p:spPr>
          <p:txBody>
            <a:bodyPr wrap="none" rtlCol="0">
              <a:spAutoFit/>
            </a:bodyPr>
            <a:lstStyle/>
            <a:p>
              <a:pPr algn="ctr">
                <a:lnSpc>
                  <a:spcPct val="120000"/>
                </a:lnSpc>
              </a:pPr>
              <a:r>
                <a:rPr lang="en-US" sz="2400" b="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2400" b="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20"/>
            <p:cNvSpPr txBox="1"/>
            <p:nvPr/>
          </p:nvSpPr>
          <p:spPr>
            <a:xfrm>
              <a:off x="4862238" y="4380850"/>
              <a:ext cx="607690" cy="569737"/>
            </a:xfrm>
            <a:prstGeom prst="rect">
              <a:avLst/>
            </a:prstGeom>
            <a:noFill/>
          </p:spPr>
          <p:txBody>
            <a:bodyPr wrap="none" rtlCol="0">
              <a:spAutoFit/>
            </a:bodyPr>
            <a:lstStyle/>
            <a:p>
              <a:pPr algn="ctr">
                <a:lnSpc>
                  <a:spcPct val="120000"/>
                </a:lnSpc>
              </a:pPr>
              <a:r>
                <a:rPr lang="en-US" sz="2400" b="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2400" b="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25"/>
            <p:cNvSpPr/>
            <p:nvPr/>
          </p:nvSpPr>
          <p:spPr>
            <a:xfrm>
              <a:off x="5792690" y="1872833"/>
              <a:ext cx="5868873" cy="752412"/>
            </a:xfrm>
            <a:prstGeom prst="rect">
              <a:avLst/>
            </a:prstGeom>
          </p:spPr>
          <p:txBody>
            <a:bodyPr wrap="square">
              <a:spAutoFit/>
            </a:bodyPr>
            <a:lstStyle/>
            <a:p>
              <a:pPr algn="just">
                <a:lnSpc>
                  <a:spcPts val="1500"/>
                </a:lnSpc>
              </a:pP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一是集中开展党组织关系排查工作。组织党员干部学习了《党章》《条例》和必要的业务培训，确保排查工作标准不走样。通过地毯式排查，全面掌握了党员的基本去向和联系方式等信息资料。</a:t>
              </a:r>
            </a:p>
          </p:txBody>
        </p:sp>
        <p:sp>
          <p:nvSpPr>
            <p:cNvPr id="53" name="Rectangle 26"/>
            <p:cNvSpPr/>
            <p:nvPr/>
          </p:nvSpPr>
          <p:spPr>
            <a:xfrm>
              <a:off x="5970018" y="3213201"/>
              <a:ext cx="5691545" cy="549357"/>
            </a:xfrm>
            <a:prstGeom prst="rect">
              <a:avLst/>
            </a:prstGeom>
          </p:spPr>
          <p:txBody>
            <a:bodyPr wrap="square">
              <a:spAutoFit/>
            </a:bodyPr>
            <a:lstStyle/>
            <a:p>
              <a:pPr algn="just">
                <a:lnSpc>
                  <a:spcPts val="1500"/>
                </a:lnSpc>
              </a:pP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二是</a:t>
              </a:r>
              <a:r>
                <a:rPr lang="zh-CN" altLang="en-US"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顺</a:t>
              </a: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利完成党支部换届工作。</a:t>
              </a:r>
              <a:r>
                <a:rPr lang="en-US"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31</a:t>
              </a: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日，根据党章规定和县直机关工委安排部署，召开了党员大会，选举产生了新一届支部委员会和党支部书记。</a:t>
              </a:r>
              <a:endParaRPr lang="en-US"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4" name="Rectangle 27"/>
            <p:cNvSpPr/>
            <p:nvPr/>
          </p:nvSpPr>
          <p:spPr>
            <a:xfrm>
              <a:off x="5792691" y="4425704"/>
              <a:ext cx="5868872" cy="549357"/>
            </a:xfrm>
            <a:prstGeom prst="rect">
              <a:avLst/>
            </a:prstGeom>
          </p:spPr>
          <p:txBody>
            <a:bodyPr wrap="square">
              <a:spAutoFit/>
            </a:bodyPr>
            <a:lstStyle/>
            <a:p>
              <a:pPr algn="just">
                <a:lnSpc>
                  <a:spcPts val="1500"/>
                </a:lnSpc>
              </a:pPr>
              <a:r>
                <a:rPr lang="zh-CN" altLang="zh-CN" sz="1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三是进一步规范党费收缴工作。进一步完善了《党费收缴制度》，指定专人负责党费核定和收缴工作，使党费收缴工作进一步规范化。</a:t>
              </a:r>
            </a:p>
          </p:txBody>
        </p:sp>
      </p:grpSp>
      <p:grpSp>
        <p:nvGrpSpPr>
          <p:cNvPr id="3" name="组合 2"/>
          <p:cNvGrpSpPr/>
          <p:nvPr/>
        </p:nvGrpSpPr>
        <p:grpSpPr>
          <a:xfrm>
            <a:off x="-848609" y="3066453"/>
            <a:ext cx="5534533" cy="1278828"/>
            <a:chOff x="-848609" y="3066453"/>
            <a:chExt cx="5534533" cy="1278828"/>
          </a:xfrm>
        </p:grpSpPr>
        <p:grpSp>
          <p:nvGrpSpPr>
            <p:cNvPr id="23" name="Group 3"/>
            <p:cNvGrpSpPr/>
            <p:nvPr/>
          </p:nvGrpSpPr>
          <p:grpSpPr>
            <a:xfrm>
              <a:off x="-13761" y="3066453"/>
              <a:ext cx="4699685" cy="1278828"/>
              <a:chOff x="-939773" y="2734405"/>
              <a:chExt cx="5411981" cy="1472650"/>
            </a:xfrm>
          </p:grpSpPr>
          <p:grpSp>
            <p:nvGrpSpPr>
              <p:cNvPr id="24" name="Group 14"/>
              <p:cNvGrpSpPr/>
              <p:nvPr/>
            </p:nvGrpSpPr>
            <p:grpSpPr>
              <a:xfrm>
                <a:off x="-939773" y="2734405"/>
                <a:ext cx="5411981" cy="1472650"/>
                <a:chOff x="-939773" y="2903219"/>
                <a:chExt cx="5411981" cy="1472650"/>
              </a:xfrm>
            </p:grpSpPr>
            <p:sp>
              <p:nvSpPr>
                <p:cNvPr id="30" name="Rectangle 12"/>
                <p:cNvSpPr/>
                <p:nvPr/>
              </p:nvSpPr>
              <p:spPr>
                <a:xfrm>
                  <a:off x="-939773" y="2903219"/>
                  <a:ext cx="4653644" cy="1472650"/>
                </a:xfrm>
                <a:prstGeom prst="rect">
                  <a:avLst/>
                </a:prstGeom>
                <a:solidFill>
                  <a:srgbClr val="C42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13"/>
                <p:cNvSpPr/>
                <p:nvPr/>
              </p:nvSpPr>
              <p:spPr>
                <a:xfrm>
                  <a:off x="2999558" y="2903219"/>
                  <a:ext cx="1472650" cy="1472650"/>
                </a:xfrm>
                <a:prstGeom prst="ellipse">
                  <a:avLst/>
                </a:prstGeom>
                <a:solidFill>
                  <a:srgbClr val="C42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5" name="Oval 15"/>
              <p:cNvSpPr/>
              <p:nvPr/>
            </p:nvSpPr>
            <p:spPr>
              <a:xfrm>
                <a:off x="3127350" y="2862197"/>
                <a:ext cx="1217066" cy="121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58">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pic>
          <p:nvPicPr>
            <p:cNvPr id="63" name="图片 6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25753" y="3295897"/>
              <a:ext cx="666591" cy="680084"/>
            </a:xfrm>
            <a:prstGeom prst="rect">
              <a:avLst/>
            </a:prstGeom>
          </p:spPr>
        </p:pic>
        <p:sp>
          <p:nvSpPr>
            <p:cNvPr id="64" name="TextBox 42"/>
            <p:cNvSpPr txBox="1"/>
            <p:nvPr/>
          </p:nvSpPr>
          <p:spPr>
            <a:xfrm>
              <a:off x="-848609" y="3520172"/>
              <a:ext cx="5122569" cy="369332"/>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pPr algn="ctr"/>
              <a:r>
                <a:rPr lang="zh-CN" altLang="zh-CN" sz="2400" dirty="0">
                  <a:solidFill>
                    <a:schemeClr val="bg1"/>
                  </a:solidFill>
                </a:rPr>
                <a:t>认真</a:t>
              </a:r>
              <a:r>
                <a:rPr lang="zh-CN" altLang="zh-CN" sz="2400" dirty="0" smtClean="0">
                  <a:solidFill>
                    <a:schemeClr val="bg1"/>
                  </a:solidFill>
                </a:rPr>
                <a:t>开展党建</a:t>
              </a:r>
              <a:r>
                <a:rPr lang="zh-CN" altLang="zh-CN" sz="2400" dirty="0">
                  <a:solidFill>
                    <a:schemeClr val="bg1"/>
                  </a:solidFill>
                </a:rPr>
                <a:t>专项工作</a:t>
              </a:r>
              <a:endParaRPr lang="zh-CN" altLang="en-US" sz="2400" dirty="0">
                <a:solidFill>
                  <a:schemeClr val="bg1"/>
                </a:solidFill>
              </a:endParaRPr>
            </a:p>
          </p:txBody>
        </p:sp>
      </p:grpSp>
    </p:spTree>
    <p:extLst>
      <p:ext uri="{BB962C8B-B14F-4D97-AF65-F5344CB8AC3E}">
        <p14:creationId xmlns:p14="http://schemas.microsoft.com/office/powerpoint/2010/main" xmlns="" val="196731529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1+#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党建业务融合发展，稳步推进重点工作</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1.8</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71" name="椭圆 70"/>
          <p:cNvSpPr/>
          <p:nvPr/>
        </p:nvSpPr>
        <p:spPr>
          <a:xfrm>
            <a:off x="888041" y="1752709"/>
            <a:ext cx="507810" cy="507810"/>
          </a:xfrm>
          <a:prstGeom prst="ellipse">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1600" dirty="0">
                <a:latin typeface="微软雅黑" panose="020B0503020204020204" pitchFamily="34" charset="-122"/>
                <a:ea typeface="微软雅黑" panose="020B0503020204020204" pitchFamily="34" charset="-122"/>
              </a:rPr>
              <a:t>01</a:t>
            </a:r>
            <a:endParaRPr lang="zh-CN" altLang="en-US" sz="1600" dirty="0">
              <a:latin typeface="微软雅黑" panose="020B0503020204020204" pitchFamily="34" charset="-122"/>
              <a:ea typeface="微软雅黑" panose="020B0503020204020204" pitchFamily="34" charset="-122"/>
            </a:endParaRPr>
          </a:p>
        </p:txBody>
      </p:sp>
      <p:grpSp>
        <p:nvGrpSpPr>
          <p:cNvPr id="72" name="组合 71"/>
          <p:cNvGrpSpPr/>
          <p:nvPr/>
        </p:nvGrpSpPr>
        <p:grpSpPr>
          <a:xfrm>
            <a:off x="777313" y="1641981"/>
            <a:ext cx="682722" cy="682722"/>
            <a:chOff x="857250" y="1893093"/>
            <a:chExt cx="864394" cy="864394"/>
          </a:xfrm>
        </p:grpSpPr>
        <p:sp>
          <p:nvSpPr>
            <p:cNvPr id="73" name="弧形 72"/>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4" name="弧形 73"/>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75" name="文本框 74"/>
          <p:cNvSpPr txBox="1"/>
          <p:nvPr/>
        </p:nvSpPr>
        <p:spPr>
          <a:xfrm>
            <a:off x="1524000" y="1603014"/>
            <a:ext cx="7824521" cy="846386"/>
          </a:xfrm>
          <a:prstGeom prst="rect">
            <a:avLst/>
          </a:prstGeom>
          <a:noFill/>
        </p:spPr>
        <p:txBody>
          <a:bodyPr wrap="square" rtlCol="0">
            <a:spAutoFit/>
          </a:bodyPr>
          <a:lstStyle/>
          <a:p>
            <a:pPr algn="just"/>
            <a:r>
              <a:rPr lang="zh-CN" altLang="zh-CN"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一是切实推进项目建设</a:t>
            </a:r>
            <a:r>
              <a:rPr lang="zh-CN"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方面</a:t>
            </a:r>
            <a:endParaRPr lang="en-US"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en-US" altLang="zh-CN" sz="1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85636" indent="-285636" algn="just">
              <a:buFont typeface="Wingdings" panose="05000000000000000000" pitchFamily="2" charset="2"/>
              <a:buChar char="l"/>
            </a:pPr>
            <a:r>
              <a:rPr lang="zh-CN" altLang="zh-CN" sz="105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紧</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盯同步小康的“弱项”和“短板”，积极争取项目建设，至目前</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万件“集善工程一爱心救助”</a:t>
            </a:r>
            <a:r>
              <a:rPr lang="zh-CN" altLang="en-US"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项目已经全部到位。</a:t>
            </a:r>
            <a:endPar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85636" indent="-285636" algn="just">
              <a:buFont typeface="Wingdings" panose="05000000000000000000" pitchFamily="2" charset="2"/>
              <a:buChar char="l"/>
            </a:pP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以</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PPP</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模式融资新建的托养服务中心被确定为全县</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11</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个</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PPP</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示范项目之一，目前已完成主体工程建设</a:t>
            </a:r>
            <a:r>
              <a:rPr lang="zh-CN" altLang="zh-CN" sz="105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6" name="椭圆 75"/>
          <p:cNvSpPr/>
          <p:nvPr/>
        </p:nvSpPr>
        <p:spPr>
          <a:xfrm>
            <a:off x="903880" y="2781636"/>
            <a:ext cx="507810" cy="507810"/>
          </a:xfrm>
          <a:prstGeom prst="ellipse">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1600" dirty="0" smtClean="0">
                <a:latin typeface="微软雅黑" panose="020B0503020204020204" pitchFamily="34" charset="-122"/>
                <a:ea typeface="微软雅黑" panose="020B0503020204020204" pitchFamily="34" charset="-122"/>
              </a:rPr>
              <a:t>02</a:t>
            </a:r>
            <a:endParaRPr lang="zh-CN" altLang="en-US" sz="1600" dirty="0">
              <a:latin typeface="微软雅黑" panose="020B0503020204020204" pitchFamily="34" charset="-122"/>
              <a:ea typeface="微软雅黑" panose="020B0503020204020204" pitchFamily="34" charset="-122"/>
            </a:endParaRPr>
          </a:p>
        </p:txBody>
      </p:sp>
      <p:grpSp>
        <p:nvGrpSpPr>
          <p:cNvPr id="77" name="组合 76"/>
          <p:cNvGrpSpPr/>
          <p:nvPr/>
        </p:nvGrpSpPr>
        <p:grpSpPr>
          <a:xfrm>
            <a:off x="793152" y="2670908"/>
            <a:ext cx="682722" cy="682722"/>
            <a:chOff x="857250" y="1893093"/>
            <a:chExt cx="864394" cy="864394"/>
          </a:xfrm>
        </p:grpSpPr>
        <p:sp>
          <p:nvSpPr>
            <p:cNvPr id="78" name="弧形 77"/>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9" name="弧形 78"/>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80" name="文本框 79"/>
          <p:cNvSpPr txBox="1"/>
          <p:nvPr/>
        </p:nvSpPr>
        <p:spPr>
          <a:xfrm>
            <a:off x="1584770" y="2646073"/>
            <a:ext cx="7040064" cy="1154162"/>
          </a:xfrm>
          <a:prstGeom prst="rect">
            <a:avLst/>
          </a:prstGeom>
          <a:noFill/>
        </p:spPr>
        <p:txBody>
          <a:bodyPr wrap="square" rtlCol="0">
            <a:spAutoFit/>
          </a:bodyPr>
          <a:lstStyle/>
          <a:p>
            <a:pPr algn="just"/>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二</a:t>
            </a:r>
            <a:r>
              <a:rPr lang="zh-CN" altLang="zh-CN"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是健全完善了残疾儿童康复</a:t>
            </a:r>
            <a:r>
              <a:rPr lang="zh-CN"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档案</a:t>
            </a:r>
            <a:endParaRPr lang="en-US"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en-US" altLang="zh-CN" sz="1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r>
              <a:rPr lang="zh-CN" altLang="zh-CN" sz="11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组织业务骨干对全县</a:t>
            </a:r>
            <a:r>
              <a:rPr lang="en-US" altLang="zh-CN" sz="11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1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11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1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岁残疾儿童进行了走访摸排和专业评估，健全完善了残疾儿童康复档案。</a:t>
            </a:r>
          </a:p>
          <a:p>
            <a:pPr algn="just"/>
            <a:endParaRPr lang="en-US"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4" name="椭圆 83"/>
          <p:cNvSpPr/>
          <p:nvPr/>
        </p:nvSpPr>
        <p:spPr>
          <a:xfrm>
            <a:off x="934586" y="3829654"/>
            <a:ext cx="507810" cy="507810"/>
          </a:xfrm>
          <a:prstGeom prst="ellipse">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1600" dirty="0" smtClean="0">
                <a:latin typeface="微软雅黑" panose="020B0503020204020204" pitchFamily="34" charset="-122"/>
                <a:ea typeface="微软雅黑" panose="020B0503020204020204" pitchFamily="34" charset="-122"/>
              </a:rPr>
              <a:t>03</a:t>
            </a:r>
            <a:endParaRPr lang="zh-CN" altLang="en-US" sz="1600" dirty="0">
              <a:latin typeface="微软雅黑" panose="020B0503020204020204" pitchFamily="34" charset="-122"/>
              <a:ea typeface="微软雅黑" panose="020B0503020204020204" pitchFamily="34" charset="-122"/>
            </a:endParaRPr>
          </a:p>
        </p:txBody>
      </p:sp>
      <p:grpSp>
        <p:nvGrpSpPr>
          <p:cNvPr id="85" name="组合 84"/>
          <p:cNvGrpSpPr/>
          <p:nvPr/>
        </p:nvGrpSpPr>
        <p:grpSpPr>
          <a:xfrm>
            <a:off x="823858" y="3718926"/>
            <a:ext cx="682722" cy="682722"/>
            <a:chOff x="857250" y="1893093"/>
            <a:chExt cx="864394" cy="864394"/>
          </a:xfrm>
        </p:grpSpPr>
        <p:sp>
          <p:nvSpPr>
            <p:cNvPr id="86" name="弧形 85"/>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7" name="弧形 86"/>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88" name="文本框 87"/>
          <p:cNvSpPr txBox="1"/>
          <p:nvPr/>
        </p:nvSpPr>
        <p:spPr>
          <a:xfrm>
            <a:off x="1633334" y="3718926"/>
            <a:ext cx="9452396" cy="1154162"/>
          </a:xfrm>
          <a:prstGeom prst="rect">
            <a:avLst/>
          </a:prstGeom>
          <a:noFill/>
        </p:spPr>
        <p:txBody>
          <a:bodyPr wrap="square" rtlCol="0">
            <a:spAutoFit/>
          </a:bodyPr>
          <a:lstStyle/>
          <a:p>
            <a:pPr algn="just"/>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三</a:t>
            </a:r>
            <a:r>
              <a:rPr lang="zh-CN" altLang="zh-CN"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是康复服务有序</a:t>
            </a:r>
            <a:r>
              <a:rPr lang="zh-CN"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开展</a:t>
            </a:r>
            <a:endParaRPr lang="en-US"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en-US" altLang="zh-CN" sz="1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171450" indent="-171450" algn="just">
              <a:buFont typeface="Wingdings" panose="05000000000000000000" pitchFamily="2" charset="2"/>
              <a:buChar char="l"/>
            </a:pP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积极落实孤独症儿童康复教育试点项目，为</a:t>
            </a:r>
            <a:r>
              <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23</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名残疾儿童实施了免费康复训练，培训儿童家长</a:t>
            </a:r>
            <a:r>
              <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63</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人（次），康复有效率和家长满意率均达</a:t>
            </a:r>
            <a:r>
              <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100</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en-US" altLang="zh-CN" sz="1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 name="组合 2"/>
          <p:cNvGrpSpPr/>
          <p:nvPr/>
        </p:nvGrpSpPr>
        <p:grpSpPr>
          <a:xfrm>
            <a:off x="1767458" y="4539054"/>
            <a:ext cx="1461991" cy="1461991"/>
            <a:chOff x="1767458" y="4539054"/>
            <a:chExt cx="1461991" cy="1461991"/>
          </a:xfrm>
        </p:grpSpPr>
        <p:sp>
          <p:nvSpPr>
            <p:cNvPr id="23" name="空心弧 22"/>
            <p:cNvSpPr/>
            <p:nvPr/>
          </p:nvSpPr>
          <p:spPr bwMode="auto">
            <a:xfrm>
              <a:off x="1767458" y="4539054"/>
              <a:ext cx="1461991" cy="1461991"/>
            </a:xfrm>
            <a:prstGeom prst="blockArc">
              <a:avLst>
                <a:gd name="adj1" fmla="val 7814590"/>
                <a:gd name="adj2" fmla="val 3279098"/>
                <a:gd name="adj3" fmla="val 7457"/>
              </a:avLst>
            </a:prstGeom>
            <a:solidFill>
              <a:srgbClr val="DA2A00"/>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algn="ctr"/>
              <a:endParaRPr lang="zh-CN" altLang="en-US" sz="2399">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sp>
          <p:nvSpPr>
            <p:cNvPr id="24" name="矩形 23"/>
            <p:cNvSpPr/>
            <p:nvPr/>
          </p:nvSpPr>
          <p:spPr>
            <a:xfrm>
              <a:off x="1914535" y="5215493"/>
              <a:ext cx="1167836" cy="523220"/>
            </a:xfrm>
            <a:prstGeom prst="rect">
              <a:avLst/>
            </a:prstGeom>
          </p:spPr>
          <p:txBody>
            <a:bodyPr wrap="square">
              <a:spAutoFit/>
            </a:bodyPr>
            <a:lstStyle/>
            <a:p>
              <a:pPr algn="ctr"/>
              <a:r>
                <a:rPr lang="en-US" altLang="zh-CN" sz="2800" dirty="0" smtClean="0">
                  <a:solidFill>
                    <a:schemeClr val="tx1">
                      <a:lumMod val="75000"/>
                      <a:lumOff val="25000"/>
                    </a:schemeClr>
                  </a:solidFill>
                  <a:latin typeface="微软雅黑" panose="020B0503020204020204" pitchFamily="34" charset="-122"/>
                  <a:ea typeface="微软雅黑" panose="020B0503020204020204" pitchFamily="34" charset="-122"/>
                </a:rPr>
                <a:t>23</a:t>
              </a:r>
              <a:r>
                <a:rPr lang="zh-CN" altLang="en-US" sz="2800" dirty="0" smtClean="0">
                  <a:solidFill>
                    <a:schemeClr val="tx1">
                      <a:lumMod val="75000"/>
                      <a:lumOff val="25000"/>
                    </a:schemeClr>
                  </a:solidFill>
                  <a:latin typeface="微软雅黑" panose="020B0503020204020204" pitchFamily="34" charset="-122"/>
                  <a:ea typeface="微软雅黑" panose="020B0503020204020204" pitchFamily="34" charset="-122"/>
                </a:rPr>
                <a:t>人</a:t>
              </a:r>
              <a:endPar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1981213" y="4824111"/>
              <a:ext cx="1051082" cy="338426"/>
            </a:xfrm>
            <a:prstGeom prst="rect">
              <a:avLst/>
            </a:prstGeom>
          </p:spPr>
          <p:txBody>
            <a:bodyPr wrap="square">
              <a:spAutoFit/>
            </a:bodyPr>
            <a:lstStyle/>
            <a:p>
              <a:pPr algn="ct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免费康复</a:t>
              </a:r>
            </a:p>
          </p:txBody>
        </p:sp>
      </p:grpSp>
      <p:grpSp>
        <p:nvGrpSpPr>
          <p:cNvPr id="5" name="组合 4"/>
          <p:cNvGrpSpPr/>
          <p:nvPr/>
        </p:nvGrpSpPr>
        <p:grpSpPr>
          <a:xfrm>
            <a:off x="4473506" y="4539054"/>
            <a:ext cx="1461991" cy="1461991"/>
            <a:chOff x="4473506" y="4539054"/>
            <a:chExt cx="1461991" cy="1461991"/>
          </a:xfrm>
        </p:grpSpPr>
        <p:sp>
          <p:nvSpPr>
            <p:cNvPr id="27" name="空心弧 26"/>
            <p:cNvSpPr/>
            <p:nvPr/>
          </p:nvSpPr>
          <p:spPr bwMode="auto">
            <a:xfrm>
              <a:off x="4473506" y="4539054"/>
              <a:ext cx="1461991" cy="1461991"/>
            </a:xfrm>
            <a:prstGeom prst="blockArc">
              <a:avLst>
                <a:gd name="adj1" fmla="val 7814590"/>
                <a:gd name="adj2" fmla="val 3279098"/>
                <a:gd name="adj3" fmla="val 7457"/>
              </a:avLst>
            </a:prstGeom>
            <a:solidFill>
              <a:srgbClr val="DA2A00"/>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algn="ctr"/>
              <a:endParaRPr lang="zh-CN" altLang="en-US" sz="2399">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sp>
          <p:nvSpPr>
            <p:cNvPr id="28" name="矩形 27"/>
            <p:cNvSpPr/>
            <p:nvPr/>
          </p:nvSpPr>
          <p:spPr>
            <a:xfrm>
              <a:off x="4620582" y="5215493"/>
              <a:ext cx="1263849" cy="523220"/>
            </a:xfrm>
            <a:prstGeom prst="rect">
              <a:avLst/>
            </a:prstGeom>
          </p:spPr>
          <p:txBody>
            <a:bodyPr wrap="square">
              <a:spAutoFit/>
            </a:bodyPr>
            <a:lstStyle/>
            <a:p>
              <a:pPr algn="ctr"/>
              <a:r>
                <a:rPr lang="en-US" altLang="zh-CN" sz="2800" dirty="0" smtClean="0">
                  <a:solidFill>
                    <a:schemeClr val="tx1">
                      <a:lumMod val="75000"/>
                      <a:lumOff val="25000"/>
                    </a:schemeClr>
                  </a:solidFill>
                  <a:latin typeface="微软雅黑" panose="020B0503020204020204" pitchFamily="34" charset="-122"/>
                  <a:ea typeface="微软雅黑" panose="020B0503020204020204" pitchFamily="34" charset="-122"/>
                </a:rPr>
                <a:t>63</a:t>
              </a:r>
              <a:r>
                <a:rPr lang="zh-CN" altLang="en-US" sz="2800" dirty="0" smtClean="0">
                  <a:solidFill>
                    <a:schemeClr val="tx1">
                      <a:lumMod val="75000"/>
                      <a:lumOff val="25000"/>
                    </a:schemeClr>
                  </a:solidFill>
                  <a:latin typeface="微软雅黑" panose="020B0503020204020204" pitchFamily="34" charset="-122"/>
                  <a:ea typeface="微软雅黑" panose="020B0503020204020204" pitchFamily="34" charset="-122"/>
                </a:rPr>
                <a:t>人</a:t>
              </a:r>
              <a:endPar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4687263" y="4824111"/>
              <a:ext cx="1051082" cy="338426"/>
            </a:xfrm>
            <a:prstGeom prst="rect">
              <a:avLst/>
            </a:prstGeom>
          </p:spPr>
          <p:txBody>
            <a:bodyPr wrap="square">
              <a:spAutoFit/>
            </a:bodyPr>
            <a:lstStyle/>
            <a:p>
              <a:pPr algn="ctr"/>
              <a:r>
                <a:rPr lang="zh-CN" altLang="en-US" sz="1599">
                  <a:solidFill>
                    <a:schemeClr val="tx1">
                      <a:lumMod val="75000"/>
                      <a:lumOff val="25000"/>
                    </a:schemeClr>
                  </a:solidFill>
                  <a:latin typeface="微软雅黑" panose="020B0503020204020204" pitchFamily="34" charset="-122"/>
                  <a:ea typeface="微软雅黑" panose="020B0503020204020204" pitchFamily="34" charset="-122"/>
                </a:rPr>
                <a:t>培训家长</a:t>
              </a:r>
              <a:endPar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864920" y="4539054"/>
            <a:ext cx="2119486" cy="1461991"/>
            <a:chOff x="6864920" y="4539054"/>
            <a:chExt cx="2119486" cy="1461991"/>
          </a:xfrm>
        </p:grpSpPr>
        <p:sp>
          <p:nvSpPr>
            <p:cNvPr id="31" name="空心弧 30"/>
            <p:cNvSpPr/>
            <p:nvPr/>
          </p:nvSpPr>
          <p:spPr bwMode="auto">
            <a:xfrm>
              <a:off x="7155501" y="4539054"/>
              <a:ext cx="1461991" cy="1461991"/>
            </a:xfrm>
            <a:prstGeom prst="blockArc">
              <a:avLst>
                <a:gd name="adj1" fmla="val 7814590"/>
                <a:gd name="adj2" fmla="val 3279098"/>
                <a:gd name="adj3" fmla="val 7457"/>
              </a:avLst>
            </a:prstGeom>
            <a:solidFill>
              <a:srgbClr val="DA2A00"/>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pPr algn="ctr"/>
              <a:endParaRPr lang="zh-CN" altLang="en-US" sz="2399">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sp>
          <p:nvSpPr>
            <p:cNvPr id="32" name="矩形 31"/>
            <p:cNvSpPr/>
            <p:nvPr/>
          </p:nvSpPr>
          <p:spPr>
            <a:xfrm>
              <a:off x="6864920" y="5215493"/>
              <a:ext cx="2119486" cy="523220"/>
            </a:xfrm>
            <a:prstGeom prst="rect">
              <a:avLst/>
            </a:prstGeom>
          </p:spPr>
          <p:txBody>
            <a:bodyPr wrap="square">
              <a:spAutoFit/>
            </a:bodyPr>
            <a:lstStyle/>
            <a:p>
              <a:pPr algn="ctr"/>
              <a:r>
                <a:rPr lang="en-US" altLang="zh-CN" sz="2800" spc="-300" dirty="0" smtClean="0">
                  <a:solidFill>
                    <a:schemeClr val="tx1">
                      <a:lumMod val="75000"/>
                      <a:lumOff val="25000"/>
                    </a:schemeClr>
                  </a:solidFill>
                  <a:latin typeface="微软雅黑" panose="020B0503020204020204" pitchFamily="34" charset="-122"/>
                  <a:ea typeface="微软雅黑" panose="020B0503020204020204" pitchFamily="34" charset="-122"/>
                </a:rPr>
                <a:t>100%</a:t>
              </a:r>
              <a:endParaRPr lang="zh-CN" altLang="en-US" sz="2800"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7462920" y="4824111"/>
              <a:ext cx="836577" cy="338426"/>
            </a:xfrm>
            <a:prstGeom prst="rect">
              <a:avLst/>
            </a:prstGeom>
          </p:spPr>
          <p:txBody>
            <a:bodyPr wrap="square">
              <a:spAutoFit/>
            </a:bodyPr>
            <a:lstStyle/>
            <a:p>
              <a:pPr algn="ct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满意率</a:t>
              </a:r>
            </a:p>
          </p:txBody>
        </p:sp>
      </p:grpSp>
    </p:spTree>
    <p:extLst>
      <p:ext uri="{BB962C8B-B14F-4D97-AF65-F5344CB8AC3E}">
        <p14:creationId xmlns:p14="http://schemas.microsoft.com/office/powerpoint/2010/main" xmlns="" val="190949266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750"/>
                                        <p:tgtEl>
                                          <p:spTgt spid="72"/>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fade">
                                      <p:cBhvr>
                                        <p:cTn id="22" dur="1000"/>
                                        <p:tgtEl>
                                          <p:spTgt spid="71"/>
                                        </p:tgtEl>
                                      </p:cBhvr>
                                    </p:animEffect>
                                  </p:childTnLst>
                                </p:cTn>
                              </p:par>
                            </p:childTnLst>
                          </p:cTn>
                        </p:par>
                        <p:par>
                          <p:cTn id="23" fill="hold">
                            <p:stCondLst>
                              <p:cond delay="2750"/>
                            </p:stCondLst>
                            <p:childTnLst>
                              <p:par>
                                <p:cTn id="24" presetID="22" presetClass="entr" presetSubtype="8"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wipe(left)">
                                      <p:cBhvr>
                                        <p:cTn id="26" dur="1000"/>
                                        <p:tgtEl>
                                          <p:spTgt spid="75"/>
                                        </p:tgtEl>
                                      </p:cBhvr>
                                    </p:animEffect>
                                  </p:childTnLst>
                                </p:cTn>
                              </p:par>
                            </p:childTnLst>
                          </p:cTn>
                        </p:par>
                        <p:par>
                          <p:cTn id="27" fill="hold">
                            <p:stCondLst>
                              <p:cond delay="3750"/>
                            </p:stCondLst>
                            <p:childTnLst>
                              <p:par>
                                <p:cTn id="28" presetID="10" presetClass="entr" presetSubtype="0"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fade">
                                      <p:cBhvr>
                                        <p:cTn id="30" dur="750"/>
                                        <p:tgtEl>
                                          <p:spTgt spid="77"/>
                                        </p:tgtEl>
                                      </p:cBhvr>
                                    </p:animEffect>
                                  </p:childTnLst>
                                </p:cTn>
                              </p:par>
                            </p:childTnLst>
                          </p:cTn>
                        </p:par>
                        <p:par>
                          <p:cTn id="31" fill="hold">
                            <p:stCondLst>
                              <p:cond delay="4500"/>
                            </p:stCondLst>
                            <p:childTnLst>
                              <p:par>
                                <p:cTn id="32" presetID="10"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1000"/>
                                        <p:tgtEl>
                                          <p:spTgt spid="76"/>
                                        </p:tgtEl>
                                      </p:cBhvr>
                                    </p:animEffect>
                                  </p:childTnLst>
                                </p:cTn>
                              </p:par>
                            </p:childTnLst>
                          </p:cTn>
                        </p:par>
                        <p:par>
                          <p:cTn id="35" fill="hold">
                            <p:stCondLst>
                              <p:cond delay="5500"/>
                            </p:stCondLst>
                            <p:childTnLst>
                              <p:par>
                                <p:cTn id="36" presetID="22" presetClass="entr" presetSubtype="8" fill="hold" grpId="0" nodeType="after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wipe(left)">
                                      <p:cBhvr>
                                        <p:cTn id="38" dur="1000"/>
                                        <p:tgtEl>
                                          <p:spTgt spid="80"/>
                                        </p:tgtEl>
                                      </p:cBhvr>
                                    </p:animEffect>
                                  </p:childTnLst>
                                </p:cTn>
                              </p:par>
                            </p:childTnLst>
                          </p:cTn>
                        </p:par>
                        <p:par>
                          <p:cTn id="39" fill="hold">
                            <p:stCondLst>
                              <p:cond delay="6500"/>
                            </p:stCondLst>
                            <p:childTnLst>
                              <p:par>
                                <p:cTn id="40" presetID="10" presetClass="entr" presetSubtype="0" fill="hold" nodeType="after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750"/>
                                        <p:tgtEl>
                                          <p:spTgt spid="85"/>
                                        </p:tgtEl>
                                      </p:cBhvr>
                                    </p:animEffect>
                                  </p:childTnLst>
                                </p:cTn>
                              </p:par>
                            </p:childTnLst>
                          </p:cTn>
                        </p:par>
                        <p:par>
                          <p:cTn id="43" fill="hold">
                            <p:stCondLst>
                              <p:cond delay="7250"/>
                            </p:stCondLst>
                            <p:childTnLst>
                              <p:par>
                                <p:cTn id="44" presetID="10" presetClass="entr" presetSubtype="0"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1000"/>
                                        <p:tgtEl>
                                          <p:spTgt spid="84"/>
                                        </p:tgtEl>
                                      </p:cBhvr>
                                    </p:animEffect>
                                  </p:childTnLst>
                                </p:cTn>
                              </p:par>
                            </p:childTnLst>
                          </p:cTn>
                        </p:par>
                        <p:par>
                          <p:cTn id="47" fill="hold">
                            <p:stCondLst>
                              <p:cond delay="8250"/>
                            </p:stCondLst>
                            <p:childTnLst>
                              <p:par>
                                <p:cTn id="48" presetID="22" presetClass="entr" presetSubtype="8" fill="hold" grpId="0" nodeType="after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wipe(left)">
                                      <p:cBhvr>
                                        <p:cTn id="50" dur="1000"/>
                                        <p:tgtEl>
                                          <p:spTgt spid="88"/>
                                        </p:tgtEl>
                                      </p:cBhvr>
                                    </p:animEffect>
                                  </p:childTnLst>
                                </p:cTn>
                              </p:par>
                            </p:childTnLst>
                          </p:cTn>
                        </p:par>
                        <p:par>
                          <p:cTn id="51" fill="hold">
                            <p:stCondLst>
                              <p:cond delay="9250"/>
                            </p:stCondLst>
                            <p:childTnLst>
                              <p:par>
                                <p:cTn id="52" presetID="2" presetClass="entr" presetSubtype="4"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additive="base">
                                        <p:cTn id="54" dur="500" fill="hold"/>
                                        <p:tgtEl>
                                          <p:spTgt spid="3"/>
                                        </p:tgtEl>
                                        <p:attrNameLst>
                                          <p:attrName>ppt_x</p:attrName>
                                        </p:attrNameLst>
                                      </p:cBhvr>
                                      <p:tavLst>
                                        <p:tav tm="0">
                                          <p:val>
                                            <p:strVal val="#ppt_x"/>
                                          </p:val>
                                        </p:tav>
                                        <p:tav tm="100000">
                                          <p:val>
                                            <p:strVal val="#ppt_x"/>
                                          </p:val>
                                        </p:tav>
                                      </p:tavLst>
                                    </p:anim>
                                    <p:anim calcmode="lin" valueType="num">
                                      <p:cBhvr additive="base">
                                        <p:cTn id="55" dur="500" fill="hold"/>
                                        <p:tgtEl>
                                          <p:spTgt spid="3"/>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fill="hold"/>
                                        <p:tgtEl>
                                          <p:spTgt spid="5"/>
                                        </p:tgtEl>
                                        <p:attrNameLst>
                                          <p:attrName>ppt_x</p:attrName>
                                        </p:attrNameLst>
                                      </p:cBhvr>
                                      <p:tavLst>
                                        <p:tav tm="0">
                                          <p:val>
                                            <p:strVal val="#ppt_x"/>
                                          </p:val>
                                        </p:tav>
                                        <p:tav tm="100000">
                                          <p:val>
                                            <p:strVal val="#ppt_x"/>
                                          </p:val>
                                        </p:tav>
                                      </p:tavLst>
                                    </p:anim>
                                    <p:anim calcmode="lin" valueType="num">
                                      <p:cBhvr additive="base">
                                        <p:cTn id="59" dur="500" fill="hold"/>
                                        <p:tgtEl>
                                          <p:spTgt spid="5"/>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additive="base">
                                        <p:cTn id="62" dur="500" fill="hold"/>
                                        <p:tgtEl>
                                          <p:spTgt spid="6"/>
                                        </p:tgtEl>
                                        <p:attrNameLst>
                                          <p:attrName>ppt_x</p:attrName>
                                        </p:attrNameLst>
                                      </p:cBhvr>
                                      <p:tavLst>
                                        <p:tav tm="0">
                                          <p:val>
                                            <p:strVal val="#ppt_x"/>
                                          </p:val>
                                        </p:tav>
                                        <p:tav tm="100000">
                                          <p:val>
                                            <p:strVal val="#ppt_x"/>
                                          </p:val>
                                        </p:tav>
                                      </p:tavLst>
                                    </p:anim>
                                    <p:anim calcmode="lin" valueType="num">
                                      <p:cBhvr additive="base">
                                        <p:cTn id="6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5" grpId="0"/>
      <p:bldP spid="76" grpId="0" animBg="1"/>
      <p:bldP spid="80" grpId="0"/>
      <p:bldP spid="84" grpId="0" animBg="1"/>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8934450" cy="914400"/>
            <a:chOff x="342900" y="562715"/>
            <a:chExt cx="8934450" cy="914400"/>
          </a:xfrm>
        </p:grpSpPr>
        <p:sp>
          <p:nvSpPr>
            <p:cNvPr id="11" name="横卷形 10"/>
            <p:cNvSpPr/>
            <p:nvPr/>
          </p:nvSpPr>
          <p:spPr>
            <a:xfrm>
              <a:off x="342900" y="562715"/>
              <a:ext cx="89344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806784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党建业务融合发展，稳步推进重点工作</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1.8</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6" name="椭圆 35"/>
          <p:cNvSpPr/>
          <p:nvPr/>
        </p:nvSpPr>
        <p:spPr>
          <a:xfrm>
            <a:off x="888041" y="1752709"/>
            <a:ext cx="642938" cy="642938"/>
          </a:xfrm>
          <a:prstGeom prst="ellipse">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1600" dirty="0">
                <a:latin typeface="微软雅黑" panose="020B0503020204020204" pitchFamily="34" charset="-122"/>
                <a:ea typeface="微软雅黑" panose="020B0503020204020204" pitchFamily="34" charset="-122"/>
              </a:rPr>
              <a:t>01</a:t>
            </a:r>
            <a:endParaRPr lang="zh-CN" altLang="en-US" sz="160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777313" y="1641981"/>
            <a:ext cx="864394" cy="864394"/>
            <a:chOff x="857250" y="1893093"/>
            <a:chExt cx="864394" cy="864394"/>
          </a:xfrm>
        </p:grpSpPr>
        <p:sp>
          <p:nvSpPr>
            <p:cNvPr id="38" name="弧形 37"/>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弧形 38"/>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0" name="文本框 39"/>
          <p:cNvSpPr txBox="1"/>
          <p:nvPr/>
        </p:nvSpPr>
        <p:spPr>
          <a:xfrm>
            <a:off x="1761036" y="1665986"/>
            <a:ext cx="7824521" cy="677108"/>
          </a:xfrm>
          <a:prstGeom prst="rect">
            <a:avLst/>
          </a:prstGeom>
          <a:noFill/>
        </p:spPr>
        <p:txBody>
          <a:bodyPr wrap="square" rtlCol="0">
            <a:spAutoFit/>
          </a:bodyPr>
          <a:lstStyle/>
          <a:p>
            <a:pPr algn="just"/>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四</a:t>
            </a:r>
            <a:r>
              <a:rPr lang="zh-CN" altLang="zh-CN"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是在“两节”期间，走访慰问残疾人家庭</a:t>
            </a:r>
            <a:endPar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endParaRPr lang="en-US" altLang="zh-CN" sz="1100" kern="100" dirty="0" smtClean="0">
              <a:solidFill>
                <a:schemeClr val="tx1">
                  <a:lumMod val="75000"/>
                  <a:lumOff val="25000"/>
                </a:schemeClr>
              </a:solidFill>
              <a:latin typeface="+mj-ea"/>
              <a:cs typeface="Times New Roman" panose="02020603050405020304" pitchFamily="18" charset="0"/>
            </a:endParaRPr>
          </a:p>
          <a:p>
            <a:pPr marL="285636" indent="-285636" algn="just">
              <a:buFont typeface="Wingdings" panose="05000000000000000000" pitchFamily="2" charset="2"/>
              <a:buChar char="l"/>
            </a:pP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在“两节”期间，走访慰问残疾人家庭</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26</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户，送去慰问金</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1.3</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万元。</a:t>
            </a:r>
            <a:endParaRPr lang="zh-CN" altLang="en-US"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椭圆 40"/>
          <p:cNvSpPr/>
          <p:nvPr/>
        </p:nvSpPr>
        <p:spPr>
          <a:xfrm>
            <a:off x="896642" y="3012269"/>
            <a:ext cx="642938" cy="642938"/>
          </a:xfrm>
          <a:prstGeom prst="ellipse">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1600" dirty="0">
                <a:latin typeface="微软雅黑" panose="020B0503020204020204" pitchFamily="34" charset="-122"/>
                <a:ea typeface="微软雅黑" panose="020B0503020204020204" pitchFamily="34" charset="-122"/>
              </a:rPr>
              <a:t>01</a:t>
            </a:r>
            <a:endParaRPr lang="zh-CN" altLang="en-US" sz="1600" dirty="0">
              <a:latin typeface="微软雅黑" panose="020B0503020204020204" pitchFamily="34" charset="-122"/>
              <a:ea typeface="微软雅黑" panose="020B0503020204020204" pitchFamily="34" charset="-122"/>
            </a:endParaRPr>
          </a:p>
        </p:txBody>
      </p:sp>
      <p:grpSp>
        <p:nvGrpSpPr>
          <p:cNvPr id="42" name="组合 41"/>
          <p:cNvGrpSpPr/>
          <p:nvPr/>
        </p:nvGrpSpPr>
        <p:grpSpPr>
          <a:xfrm>
            <a:off x="785914" y="2901541"/>
            <a:ext cx="864394" cy="864394"/>
            <a:chOff x="857250" y="1893093"/>
            <a:chExt cx="864394" cy="864394"/>
          </a:xfrm>
        </p:grpSpPr>
        <p:sp>
          <p:nvSpPr>
            <p:cNvPr id="43" name="弧形 42"/>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弧形 43"/>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5" name="文本框 44"/>
          <p:cNvSpPr txBox="1"/>
          <p:nvPr/>
        </p:nvSpPr>
        <p:spPr>
          <a:xfrm>
            <a:off x="1761036" y="3012269"/>
            <a:ext cx="7040064" cy="923330"/>
          </a:xfrm>
          <a:prstGeom prst="rect">
            <a:avLst/>
          </a:prstGeom>
          <a:noFill/>
        </p:spPr>
        <p:txBody>
          <a:bodyPr wrap="square" rtlCol="0">
            <a:spAutoFit/>
          </a:bodyPr>
          <a:lstStyle/>
          <a:p>
            <a:pPr algn="just"/>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五</a:t>
            </a:r>
            <a:r>
              <a:rPr lang="zh-CN" altLang="zh-CN"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是结合产业发展实际</a:t>
            </a:r>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，为群众创造发展机会</a:t>
            </a:r>
          </a:p>
          <a:p>
            <a:pPr algn="just"/>
            <a:endParaRPr lang="en-US" altLang="zh-CN" sz="1600" kern="100" dirty="0" smtClean="0">
              <a:solidFill>
                <a:schemeClr val="tx1">
                  <a:lumMod val="75000"/>
                  <a:lumOff val="25000"/>
                </a:schemeClr>
              </a:solidFill>
              <a:latin typeface="+mj-ea"/>
              <a:cs typeface="Times New Roman" panose="02020603050405020304" pitchFamily="18" charset="0"/>
            </a:endParaRPr>
          </a:p>
          <a:p>
            <a:pPr marL="285636" indent="-285636" algn="just">
              <a:buFont typeface="Wingdings" panose="05000000000000000000" pitchFamily="2" charset="2"/>
              <a:buChar char="l"/>
            </a:pP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结合全县产业发展实际，主动为</a:t>
            </a:r>
            <a:r>
              <a:rPr lang="zh-CN" altLang="en-US"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群众</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构造“能业”的“发动机”、铺设“有业”的“黄金道”，开展残疾人职业技能培训班</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期，培训残疾人</a:t>
            </a:r>
            <a:r>
              <a:rPr lang="en-US"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56</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人，有效提高了</a:t>
            </a:r>
            <a:r>
              <a:rPr lang="zh-CN" altLang="en-US"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服务对象的</a:t>
            </a:r>
            <a:r>
              <a:rPr lang="zh-CN" altLang="zh-CN"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就业技能。</a:t>
            </a:r>
            <a:endParaRPr lang="zh-CN" altLang="en-US" sz="105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xmlns="" val="358065711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750"/>
                                        <p:tgtEl>
                                          <p:spTgt spid="37"/>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childTnLst>
                                </p:cTn>
                              </p:par>
                            </p:childTnLst>
                          </p:cTn>
                        </p:par>
                        <p:par>
                          <p:cTn id="23" fill="hold">
                            <p:stCondLst>
                              <p:cond delay="275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1000"/>
                                        <p:tgtEl>
                                          <p:spTgt spid="40"/>
                                        </p:tgtEl>
                                      </p:cBhvr>
                                    </p:animEffect>
                                  </p:childTnLst>
                                </p:cTn>
                              </p:par>
                            </p:childTnLst>
                          </p:cTn>
                        </p:par>
                        <p:par>
                          <p:cTn id="27" fill="hold">
                            <p:stCondLst>
                              <p:cond delay="3750"/>
                            </p:stCondLst>
                            <p:childTnLst>
                              <p:par>
                                <p:cTn id="28" presetID="10" presetClass="entr" presetSubtype="0"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750"/>
                                        <p:tgtEl>
                                          <p:spTgt spid="42"/>
                                        </p:tgtEl>
                                      </p:cBhvr>
                                    </p:animEffect>
                                  </p:childTnLst>
                                </p:cTn>
                              </p:par>
                            </p:childTnLst>
                          </p:cTn>
                        </p:par>
                        <p:par>
                          <p:cTn id="31" fill="hold">
                            <p:stCondLst>
                              <p:cond delay="4500"/>
                            </p:stCondLst>
                            <p:childTnLst>
                              <p:par>
                                <p:cTn id="32" presetID="10" presetClass="entr" presetSubtype="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childTnLst>
                                </p:cTn>
                              </p:par>
                            </p:childTnLst>
                          </p:cTn>
                        </p:par>
                        <p:par>
                          <p:cTn id="35" fill="hold">
                            <p:stCondLst>
                              <p:cond delay="5500"/>
                            </p:stCondLst>
                            <p:childTnLst>
                              <p:par>
                                <p:cTn id="36" presetID="22" presetClass="entr" presetSubtype="8"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left)">
                                      <p:cBhvr>
                                        <p:cTn id="38"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0" grpId="0"/>
      <p:bldP spid="41" grpId="0" animBg="1"/>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0" y="3582202"/>
            <a:ext cx="12192000" cy="329184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0"/>
            <a:ext cx="12192000" cy="1570749"/>
          </a:xfrm>
          <a:prstGeom prst="rect">
            <a:avLst/>
          </a:prstGeom>
        </p:spPr>
      </p:pic>
      <p:sp>
        <p:nvSpPr>
          <p:cNvPr id="25" name="文本框 24"/>
          <p:cNvSpPr txBox="1"/>
          <p:nvPr/>
        </p:nvSpPr>
        <p:spPr>
          <a:xfrm flipH="1">
            <a:off x="1099581" y="2553098"/>
            <a:ext cx="1915909" cy="1862048"/>
          </a:xfrm>
          <a:prstGeom prst="rect">
            <a:avLst/>
          </a:prstGeom>
          <a:noFill/>
        </p:spPr>
        <p:txBody>
          <a:bodyPr wrap="none" rtlCol="0">
            <a:spAutoFit/>
          </a:bodyPr>
          <a:lstStyle/>
          <a:p>
            <a:r>
              <a:rPr lang="en-US" altLang="zh-CN" sz="11500" dirty="0" smtClean="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1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65822" y="4237079"/>
            <a:ext cx="2406033" cy="843407"/>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rot="10800000">
            <a:off x="865823" y="1855565"/>
            <a:ext cx="2406033" cy="843407"/>
          </a:xfrm>
          <a:prstGeom prst="rect">
            <a:avLst/>
          </a:prstGeom>
        </p:spPr>
      </p:pic>
      <p:sp>
        <p:nvSpPr>
          <p:cNvPr id="30" name="文本框 29"/>
          <p:cNvSpPr txBox="1"/>
          <p:nvPr/>
        </p:nvSpPr>
        <p:spPr>
          <a:xfrm>
            <a:off x="4004751" y="2698973"/>
            <a:ext cx="7197988" cy="707886"/>
          </a:xfrm>
          <a:prstGeom prst="rect">
            <a:avLst/>
          </a:prstGeom>
          <a:noFill/>
        </p:spPr>
        <p:txBody>
          <a:bodyPr wrap="square" rtlCol="0">
            <a:spAutoFit/>
          </a:bodyPr>
          <a:lstStyle>
            <a:defPPr>
              <a:defRPr lang="zh-CN"/>
            </a:defPPr>
            <a:lvl1pPr>
              <a:defRPr sz="4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形势分析和存在的问题</a:t>
            </a:r>
            <a:endParaRPr lang="zh-CN" altLang="zh-CN" dirty="0"/>
          </a:p>
        </p:txBody>
      </p:sp>
      <p:grpSp>
        <p:nvGrpSpPr>
          <p:cNvPr id="2" name="组合 1"/>
          <p:cNvGrpSpPr/>
          <p:nvPr/>
        </p:nvGrpSpPr>
        <p:grpSpPr>
          <a:xfrm>
            <a:off x="4137512" y="3467299"/>
            <a:ext cx="2178058" cy="721988"/>
            <a:chOff x="4217031" y="2514419"/>
            <a:chExt cx="2178058" cy="721988"/>
          </a:xfrm>
        </p:grpSpPr>
        <p:sp>
          <p:nvSpPr>
            <p:cNvPr id="31" name="Freeform 21"/>
            <p:cNvSpPr>
              <a:spLocks noEditPoints="1"/>
            </p:cNvSpPr>
            <p:nvPr/>
          </p:nvSpPr>
          <p:spPr bwMode="auto">
            <a:xfrm>
              <a:off x="4217031" y="2588643"/>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21"/>
            <p:cNvSpPr>
              <a:spLocks noEditPoints="1"/>
            </p:cNvSpPr>
            <p:nvPr/>
          </p:nvSpPr>
          <p:spPr bwMode="auto">
            <a:xfrm>
              <a:off x="4217766" y="2941299"/>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9"/>
            <p:cNvSpPr txBox="1"/>
            <p:nvPr/>
          </p:nvSpPr>
          <p:spPr>
            <a:xfrm>
              <a:off x="4436463" y="2514419"/>
              <a:ext cx="1958626" cy="369188"/>
            </a:xfrm>
            <a:prstGeom prst="rect">
              <a:avLst/>
            </a:prstGeom>
            <a:noFill/>
          </p:spPr>
          <p:txBody>
            <a:bodyPr wrap="square" rtlCol="0">
              <a:spAutoFit/>
            </a:bodyPr>
            <a:lstStyle>
              <a:defPPr>
                <a:defRPr lang="zh-CN"/>
              </a:defPPr>
              <a:lvl1pPr>
                <a:defRPr sz="1799">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当前形势分析</a:t>
              </a:r>
            </a:p>
          </p:txBody>
        </p:sp>
        <p:sp>
          <p:nvSpPr>
            <p:cNvPr id="37" name="TextBox 13"/>
            <p:cNvSpPr txBox="1"/>
            <p:nvPr/>
          </p:nvSpPr>
          <p:spPr>
            <a:xfrm>
              <a:off x="4412962" y="2867075"/>
              <a:ext cx="1529366" cy="369332"/>
            </a:xfrm>
            <a:prstGeom prst="rect">
              <a:avLst/>
            </a:prstGeom>
            <a:noFill/>
          </p:spPr>
          <p:txBody>
            <a:bodyPr wrap="square" rtlCol="0">
              <a:spAutoFit/>
            </a:bodyPr>
            <a:lstStyle>
              <a:defPPr>
                <a:defRPr lang="zh-CN"/>
              </a:defPPr>
              <a:lvl1pPr>
                <a:defRPr sz="1799">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存在的问题</a:t>
              </a:r>
            </a:p>
          </p:txBody>
        </p:sp>
      </p:grpSp>
    </p:spTree>
    <p:extLst>
      <p:ext uri="{BB962C8B-B14F-4D97-AF65-F5344CB8AC3E}">
        <p14:creationId xmlns:p14="http://schemas.microsoft.com/office/powerpoint/2010/main" xmlns="" val="404208517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a:solidFill>
                    <a:schemeClr val="bg1"/>
                  </a:solidFill>
                </a:rPr>
                <a:t>当前形势</a:t>
              </a: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a:solidFill>
                    <a:schemeClr val="bg1"/>
                  </a:solidFill>
                  <a:latin typeface="微软雅黑" panose="020B0503020204020204" pitchFamily="34" charset="-122"/>
                  <a:ea typeface="微软雅黑" panose="020B0503020204020204" pitchFamily="34" charset="-122"/>
                </a:rPr>
                <a:t>2</a:t>
              </a:r>
              <a:r>
                <a:rPr lang="en-US" altLang="zh-CN" sz="2799" dirty="0" smtClean="0">
                  <a:solidFill>
                    <a:schemeClr val="bg1"/>
                  </a:solidFill>
                  <a:latin typeface="微软雅黑" panose="020B0503020204020204" pitchFamily="34" charset="-122"/>
                  <a:ea typeface="微软雅黑" panose="020B0503020204020204" pitchFamily="34" charset="-122"/>
                </a:rPr>
                <a:t>.1</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498430" y="1568459"/>
            <a:ext cx="11164181" cy="400110"/>
          </a:xfrm>
          <a:prstGeom prst="rect">
            <a:avLst/>
          </a:prstGeom>
        </p:spPr>
        <p:txBody>
          <a:bodyPr wrap="square">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月，全县“某某工作会议”上，张无忌书记对全县某某系统提出新的要求：</a:t>
            </a:r>
          </a:p>
        </p:txBody>
      </p:sp>
      <p:grpSp>
        <p:nvGrpSpPr>
          <p:cNvPr id="19" name="组合 18"/>
          <p:cNvGrpSpPr/>
          <p:nvPr/>
        </p:nvGrpSpPr>
        <p:grpSpPr>
          <a:xfrm flipH="1">
            <a:off x="8311605" y="2099137"/>
            <a:ext cx="1557338" cy="971550"/>
            <a:chOff x="2257426" y="2571750"/>
            <a:chExt cx="1557338" cy="971550"/>
          </a:xfrm>
          <a:solidFill>
            <a:schemeClr val="accent1"/>
          </a:solidFill>
        </p:grpSpPr>
        <p:sp>
          <p:nvSpPr>
            <p:cNvPr id="20" name="右箭头 19"/>
            <p:cNvSpPr/>
            <p:nvPr/>
          </p:nvSpPr>
          <p:spPr>
            <a:xfrm>
              <a:off x="2257426" y="2571750"/>
              <a:ext cx="1557338" cy="971550"/>
            </a:xfrm>
            <a:prstGeom prst="rightArrow">
              <a:avLst/>
            </a:prstGeom>
            <a:solidFill>
              <a:srgbClr val="DA2A0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panose="020B0503020204020204" pitchFamily="34" charset="-122"/>
                <a:ea typeface="微软雅黑" panose="020B0503020204020204" pitchFamily="34" charset="-122"/>
              </a:endParaRPr>
            </a:p>
          </p:txBody>
        </p:sp>
        <p:cxnSp>
          <p:nvCxnSpPr>
            <p:cNvPr id="21" name="直接连接符 20"/>
            <p:cNvCxnSpPr/>
            <p:nvPr/>
          </p:nvCxnSpPr>
          <p:spPr>
            <a:xfrm flipH="1">
              <a:off x="2471738" y="2815063"/>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2700338" y="2815063"/>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3" name="文本框 22"/>
          <p:cNvSpPr txBox="1"/>
          <p:nvPr/>
        </p:nvSpPr>
        <p:spPr>
          <a:xfrm>
            <a:off x="498430" y="2294418"/>
            <a:ext cx="7813176"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三个统一</a:t>
            </a:r>
          </a:p>
        </p:txBody>
      </p:sp>
      <p:sp>
        <p:nvSpPr>
          <p:cNvPr id="24" name="文本框 23"/>
          <p:cNvSpPr txBox="1"/>
          <p:nvPr/>
        </p:nvSpPr>
        <p:spPr>
          <a:xfrm>
            <a:off x="594682" y="2636525"/>
            <a:ext cx="7813176"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统一思想，凝聚智慧；统一力量，凝聚资源</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；统一</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行动，凝聚共识。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flipH="1">
            <a:off x="8311605" y="3317186"/>
            <a:ext cx="1557338" cy="971550"/>
            <a:chOff x="2257426" y="2571750"/>
            <a:chExt cx="1557338" cy="971550"/>
          </a:xfrm>
          <a:solidFill>
            <a:schemeClr val="accent1"/>
          </a:solidFill>
        </p:grpSpPr>
        <p:sp>
          <p:nvSpPr>
            <p:cNvPr id="26" name="右箭头 25"/>
            <p:cNvSpPr/>
            <p:nvPr/>
          </p:nvSpPr>
          <p:spPr>
            <a:xfrm>
              <a:off x="2257426" y="2571750"/>
              <a:ext cx="1557338" cy="971550"/>
            </a:xfrm>
            <a:prstGeom prst="rightArrow">
              <a:avLst/>
            </a:prstGeom>
            <a:solidFill>
              <a:srgbClr val="DA2A0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2471738" y="2815063"/>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2700338" y="2815063"/>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9" name="文本框 28"/>
          <p:cNvSpPr txBox="1"/>
          <p:nvPr/>
        </p:nvSpPr>
        <p:spPr>
          <a:xfrm>
            <a:off x="498430" y="3512467"/>
            <a:ext cx="7813176"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三个强力</a:t>
            </a:r>
          </a:p>
        </p:txBody>
      </p:sp>
      <p:sp>
        <p:nvSpPr>
          <p:cNvPr id="30" name="文本框 29"/>
          <p:cNvSpPr txBox="1"/>
          <p:nvPr/>
        </p:nvSpPr>
        <p:spPr>
          <a:xfrm>
            <a:off x="594682" y="3854574"/>
            <a:ext cx="7813176"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强力领导；高效组织；强力支撑，高效保障</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；强力</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管控，高效推动。</a:t>
            </a:r>
          </a:p>
        </p:txBody>
      </p:sp>
      <p:grpSp>
        <p:nvGrpSpPr>
          <p:cNvPr id="31" name="组合 30"/>
          <p:cNvGrpSpPr/>
          <p:nvPr/>
        </p:nvGrpSpPr>
        <p:grpSpPr>
          <a:xfrm flipH="1">
            <a:off x="8311605" y="4489660"/>
            <a:ext cx="1557338" cy="971550"/>
            <a:chOff x="2257426" y="2571750"/>
            <a:chExt cx="1557338" cy="971550"/>
          </a:xfrm>
          <a:solidFill>
            <a:schemeClr val="accent1"/>
          </a:solidFill>
        </p:grpSpPr>
        <p:sp>
          <p:nvSpPr>
            <p:cNvPr id="32" name="右箭头 31"/>
            <p:cNvSpPr/>
            <p:nvPr/>
          </p:nvSpPr>
          <p:spPr>
            <a:xfrm>
              <a:off x="2257426" y="2571750"/>
              <a:ext cx="1557338" cy="971550"/>
            </a:xfrm>
            <a:prstGeom prst="rightArrow">
              <a:avLst/>
            </a:prstGeom>
            <a:solidFill>
              <a:srgbClr val="DA2A0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微软雅黑" panose="020B0503020204020204" pitchFamily="34" charset="-122"/>
                <a:ea typeface="微软雅黑" panose="020B0503020204020204" pitchFamily="34" charset="-122"/>
              </a:endParaRPr>
            </a:p>
          </p:txBody>
        </p:sp>
        <p:cxnSp>
          <p:nvCxnSpPr>
            <p:cNvPr id="33" name="直接连接符 32"/>
            <p:cNvCxnSpPr/>
            <p:nvPr/>
          </p:nvCxnSpPr>
          <p:spPr>
            <a:xfrm flipH="1">
              <a:off x="2471738" y="2823014"/>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2700338" y="2823014"/>
              <a:ext cx="0" cy="474062"/>
            </a:xfrm>
            <a:prstGeom prst="line">
              <a:avLst/>
            </a:prstGeom>
            <a:grpFill/>
            <a:ln w="139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1" name="文本框 40"/>
          <p:cNvSpPr txBox="1"/>
          <p:nvPr/>
        </p:nvSpPr>
        <p:spPr>
          <a:xfrm>
            <a:off x="498430" y="4684941"/>
            <a:ext cx="7813176"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三个导向</a:t>
            </a:r>
          </a:p>
        </p:txBody>
      </p:sp>
      <p:sp>
        <p:nvSpPr>
          <p:cNvPr id="42" name="文本框 41"/>
          <p:cNvSpPr txBox="1"/>
          <p:nvPr/>
        </p:nvSpPr>
        <p:spPr>
          <a:xfrm>
            <a:off x="594682" y="5027048"/>
            <a:ext cx="7813176"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坚持问题导向，服务基层；坚持目标导向，服务竞赛</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；坚持</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结果导向，服务发展。</a:t>
            </a:r>
          </a:p>
        </p:txBody>
      </p:sp>
    </p:spTree>
    <p:extLst>
      <p:ext uri="{BB962C8B-B14F-4D97-AF65-F5344CB8AC3E}">
        <p14:creationId xmlns:p14="http://schemas.microsoft.com/office/powerpoint/2010/main" xmlns="" val="340423822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750" fill="hold"/>
                                        <p:tgtEl>
                                          <p:spTgt spid="19"/>
                                        </p:tgtEl>
                                        <p:attrNameLst>
                                          <p:attrName>ppt_x</p:attrName>
                                        </p:attrNameLst>
                                      </p:cBhvr>
                                      <p:tavLst>
                                        <p:tav tm="0">
                                          <p:val>
                                            <p:strVal val="1+#ppt_w/2"/>
                                          </p:val>
                                        </p:tav>
                                        <p:tav tm="100000">
                                          <p:val>
                                            <p:strVal val="#ppt_x"/>
                                          </p:val>
                                        </p:tav>
                                      </p:tavLst>
                                    </p:anim>
                                    <p:anim calcmode="lin" valueType="num">
                                      <p:cBhvr additive="base">
                                        <p:cTn id="23" dur="750" fill="hold"/>
                                        <p:tgtEl>
                                          <p:spTgt spid="19"/>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22" presetClass="entr" presetSubtype="2"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right)">
                                      <p:cBhvr>
                                        <p:cTn id="27" dur="1000"/>
                                        <p:tgtEl>
                                          <p:spTgt spid="23"/>
                                        </p:tgtEl>
                                      </p:cBhvr>
                                    </p:animEffect>
                                  </p:childTnLst>
                                </p:cTn>
                              </p:par>
                            </p:childTnLst>
                          </p:cTn>
                        </p:par>
                        <p:par>
                          <p:cTn id="28" fill="hold">
                            <p:stCondLst>
                              <p:cond delay="3250"/>
                            </p:stCondLst>
                            <p:childTnLst>
                              <p:par>
                                <p:cTn id="29" presetID="22" presetClass="entr" presetSubtype="2"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right)">
                                      <p:cBhvr>
                                        <p:cTn id="31" dur="1000"/>
                                        <p:tgtEl>
                                          <p:spTgt spid="24"/>
                                        </p:tgtEl>
                                      </p:cBhvr>
                                    </p:animEffect>
                                  </p:childTnLst>
                                </p:cTn>
                              </p:par>
                            </p:childTnLst>
                          </p:cTn>
                        </p:par>
                        <p:par>
                          <p:cTn id="32" fill="hold">
                            <p:stCondLst>
                              <p:cond delay="4250"/>
                            </p:stCondLst>
                            <p:childTnLst>
                              <p:par>
                                <p:cTn id="33" presetID="2" presetClass="entr" presetSubtype="2"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750" fill="hold"/>
                                        <p:tgtEl>
                                          <p:spTgt spid="25"/>
                                        </p:tgtEl>
                                        <p:attrNameLst>
                                          <p:attrName>ppt_x</p:attrName>
                                        </p:attrNameLst>
                                      </p:cBhvr>
                                      <p:tavLst>
                                        <p:tav tm="0">
                                          <p:val>
                                            <p:strVal val="1+#ppt_w/2"/>
                                          </p:val>
                                        </p:tav>
                                        <p:tav tm="100000">
                                          <p:val>
                                            <p:strVal val="#ppt_x"/>
                                          </p:val>
                                        </p:tav>
                                      </p:tavLst>
                                    </p:anim>
                                    <p:anim calcmode="lin" valueType="num">
                                      <p:cBhvr additive="base">
                                        <p:cTn id="36" dur="750" fill="hold"/>
                                        <p:tgtEl>
                                          <p:spTgt spid="25"/>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22" presetClass="entr" presetSubtype="2"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right)">
                                      <p:cBhvr>
                                        <p:cTn id="40" dur="1000"/>
                                        <p:tgtEl>
                                          <p:spTgt spid="29"/>
                                        </p:tgtEl>
                                      </p:cBhvr>
                                    </p:animEffect>
                                  </p:childTnLst>
                                </p:cTn>
                              </p:par>
                            </p:childTnLst>
                          </p:cTn>
                        </p:par>
                        <p:par>
                          <p:cTn id="41" fill="hold">
                            <p:stCondLst>
                              <p:cond delay="6000"/>
                            </p:stCondLst>
                            <p:childTnLst>
                              <p:par>
                                <p:cTn id="42" presetID="22" presetClass="entr" presetSubtype="2"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right)">
                                      <p:cBhvr>
                                        <p:cTn id="44" dur="1000"/>
                                        <p:tgtEl>
                                          <p:spTgt spid="30"/>
                                        </p:tgtEl>
                                      </p:cBhvr>
                                    </p:animEffect>
                                  </p:childTnLst>
                                </p:cTn>
                              </p:par>
                            </p:childTnLst>
                          </p:cTn>
                        </p:par>
                        <p:par>
                          <p:cTn id="45" fill="hold">
                            <p:stCondLst>
                              <p:cond delay="7000"/>
                            </p:stCondLst>
                            <p:childTnLst>
                              <p:par>
                                <p:cTn id="46" presetID="2" presetClass="entr" presetSubtype="2"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1+#ppt_w/2"/>
                                          </p:val>
                                        </p:tav>
                                        <p:tav tm="100000">
                                          <p:val>
                                            <p:strVal val="#ppt_x"/>
                                          </p:val>
                                        </p:tav>
                                      </p:tavLst>
                                    </p:anim>
                                    <p:anim calcmode="lin" valueType="num">
                                      <p:cBhvr additive="base">
                                        <p:cTn id="49" dur="750" fill="hold"/>
                                        <p:tgtEl>
                                          <p:spTgt spid="31"/>
                                        </p:tgtEl>
                                        <p:attrNameLst>
                                          <p:attrName>ppt_y</p:attrName>
                                        </p:attrNameLst>
                                      </p:cBhvr>
                                      <p:tavLst>
                                        <p:tav tm="0">
                                          <p:val>
                                            <p:strVal val="#ppt_y"/>
                                          </p:val>
                                        </p:tav>
                                        <p:tav tm="100000">
                                          <p:val>
                                            <p:strVal val="#ppt_y"/>
                                          </p:val>
                                        </p:tav>
                                      </p:tavLst>
                                    </p:anim>
                                  </p:childTnLst>
                                </p:cTn>
                              </p:par>
                            </p:childTnLst>
                          </p:cTn>
                        </p:par>
                        <p:par>
                          <p:cTn id="50" fill="hold">
                            <p:stCondLst>
                              <p:cond delay="7750"/>
                            </p:stCondLst>
                            <p:childTnLst>
                              <p:par>
                                <p:cTn id="51" presetID="22" presetClass="entr" presetSubtype="2"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right)">
                                      <p:cBhvr>
                                        <p:cTn id="53" dur="1000"/>
                                        <p:tgtEl>
                                          <p:spTgt spid="41"/>
                                        </p:tgtEl>
                                      </p:cBhvr>
                                    </p:animEffect>
                                  </p:childTnLst>
                                </p:cTn>
                              </p:par>
                            </p:childTnLst>
                          </p:cTn>
                        </p:par>
                        <p:par>
                          <p:cTn id="54" fill="hold">
                            <p:stCondLst>
                              <p:cond delay="8750"/>
                            </p:stCondLst>
                            <p:childTnLst>
                              <p:par>
                                <p:cTn id="55" presetID="22" presetClass="entr" presetSubtype="2"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right)">
                                      <p:cBhvr>
                                        <p:cTn id="5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P spid="24" grpId="0"/>
      <p:bldP spid="29" grpId="0"/>
      <p:bldP spid="3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145755"/>
            <a:ext cx="12192000" cy="471224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16042"/>
            <a:ext cx="12192000" cy="1570749"/>
          </a:xfrm>
          <a:prstGeom prst="rect">
            <a:avLst/>
          </a:prstGeom>
        </p:spPr>
      </p:pic>
      <p:sp>
        <p:nvSpPr>
          <p:cNvPr id="7" name="矩形 6"/>
          <p:cNvSpPr/>
          <p:nvPr/>
        </p:nvSpPr>
        <p:spPr>
          <a:xfrm>
            <a:off x="1300167" y="2052555"/>
            <a:ext cx="9817012" cy="2144177"/>
          </a:xfrm>
          <a:prstGeom prst="rect">
            <a:avLst/>
          </a:prstGeom>
        </p:spPr>
        <p:txBody>
          <a:bodyPr wrap="square">
            <a:spAutoFit/>
          </a:bodyPr>
          <a:lstStyle/>
          <a:p>
            <a:pPr algn="just">
              <a:lnSpc>
                <a:spcPts val="3200"/>
              </a:lnSpc>
              <a:spcAft>
                <a:spcPts val="0"/>
              </a:spcAft>
            </a:pPr>
            <a:r>
              <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今年以来，我</a:t>
            </a:r>
            <a:r>
              <a:rPr lang="zh-CN" altLang="en-US"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支部</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党建工作坚持以党的十</a:t>
            </a:r>
            <a:r>
              <a:rPr lang="zh-CN" altLang="en-US"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九</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大精神和习近平总书记系列重要讲话精神为指导，牢牢抓住全面从严治党、落实党支部书记抓党建工作主体责任这条主线，突出抓班子、带队伍、理思路、破难题工作思路，深入开展“两学一做”学习教育、服务型党组织建设、党建品牌打造等工作，为加快推进</a:t>
            </a:r>
            <a:r>
              <a:rPr lang="zh-CN" altLang="en-US"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某某事业</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建设提供坚强的组织保证。</a:t>
            </a:r>
            <a:endPar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3200"/>
              </a:lnSpc>
              <a:spcAft>
                <a:spcPts val="0"/>
              </a:spcAft>
            </a:pPr>
            <a:r>
              <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现</a:t>
            </a:r>
            <a:r>
              <a:rPr lang="zh-CN" altLang="en-US"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将前阶段工作</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汇报如下：</a:t>
            </a:r>
          </a:p>
        </p:txBody>
      </p:sp>
      <p:sp>
        <p:nvSpPr>
          <p:cNvPr id="8" name="文本框 7"/>
          <p:cNvSpPr txBox="1"/>
          <p:nvPr/>
        </p:nvSpPr>
        <p:spPr>
          <a:xfrm>
            <a:off x="1300167" y="1186243"/>
            <a:ext cx="4185761" cy="461665"/>
          </a:xfrm>
          <a:prstGeom prst="rect">
            <a:avLst/>
          </a:prstGeom>
        </p:spPr>
        <p:txBody>
          <a:bodyPr wrap="square">
            <a:spAutoFit/>
          </a:bodyPr>
          <a:lstStyle>
            <a:defPPr>
              <a:defRPr lang="zh-CN"/>
            </a:defPPr>
            <a:lvl1pPr algn="just">
              <a:spcAft>
                <a:spcPts val="0"/>
              </a:spcAft>
              <a:defRPr sz="2400" kern="100">
                <a:solidFill>
                  <a:schemeClr val="bg1"/>
                </a:solidFill>
                <a:latin typeface="+mj-ea"/>
                <a:ea typeface="+mj-ea"/>
                <a:cs typeface="Times New Roman" panose="02020603050405020304" pitchFamily="18" charset="0"/>
              </a:defRPr>
            </a:lvl1p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各位领导，各位同事大家好：</a:t>
            </a:r>
          </a:p>
        </p:txBody>
      </p:sp>
    </p:spTree>
    <p:extLst>
      <p:ext uri="{BB962C8B-B14F-4D97-AF65-F5344CB8AC3E}">
        <p14:creationId xmlns:p14="http://schemas.microsoft.com/office/powerpoint/2010/main" xmlns="" val="725723120"/>
      </p:ext>
    </p:extLst>
  </p:cSld>
  <p:clrMapOvr>
    <a:masterClrMapping/>
  </p:clrMapOvr>
  <mc:AlternateContent xmlns:mc="http://schemas.openxmlformats.org/markup-compatibility/2006">
    <mc:Choice xmlns:p14="http://schemas.microsoft.com/office/powerpoint/2010/main" xmlns=""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
                                        </p:tgtEl>
                                        <p:attrNameLst>
                                          <p:attrName>ppt_y</p:attrName>
                                        </p:attrNameLst>
                                      </p:cBhvr>
                                      <p:tavLst>
                                        <p:tav tm="0">
                                          <p:val>
                                            <p:strVal val="#ppt_y"/>
                                          </p:val>
                                        </p:tav>
                                        <p:tav tm="100000">
                                          <p:val>
                                            <p:strVal val="#ppt_y"/>
                                          </p:val>
                                        </p:tav>
                                      </p:tavLst>
                                    </p:anim>
                                    <p:anim calcmode="lin" valueType="num">
                                      <p:cBhvr>
                                        <p:cTn id="1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
                                        </p:tgtEl>
                                      </p:cBhvr>
                                    </p:animEffect>
                                  </p:childTnLst>
                                </p:cTn>
                              </p:par>
                            </p:childTnLst>
                          </p:cTn>
                        </p:par>
                        <p:par>
                          <p:cTn id="21" fill="hold">
                            <p:stCondLst>
                              <p:cond delay="21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smtClean="0">
                  <a:solidFill>
                    <a:schemeClr val="bg1"/>
                  </a:solidFill>
                </a:rPr>
                <a:t>存在问题</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2.2</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498430" y="1594387"/>
            <a:ext cx="9713513" cy="461485"/>
          </a:xfrm>
          <a:prstGeom prst="rect">
            <a:avLst/>
          </a:prstGeom>
        </p:spPr>
        <p:txBody>
          <a:bodyPr wrap="square">
            <a:spAutoFit/>
          </a:bodyPr>
          <a:lstStyle/>
          <a:p>
            <a:pPr algn="just"/>
            <a:r>
              <a:rPr lang="zh-CN" altLang="en-US" sz="2399" b="1" dirty="0">
                <a:solidFill>
                  <a:schemeClr val="tx1">
                    <a:lumMod val="75000"/>
                    <a:lumOff val="25000"/>
                  </a:schemeClr>
                </a:solidFill>
                <a:latin typeface="微软雅黑" panose="020B0503020204020204" pitchFamily="34" charset="-122"/>
                <a:ea typeface="微软雅黑" panose="020B0503020204020204" pitchFamily="34" charset="-122"/>
              </a:rPr>
              <a:t>存在的问题主要分为“主观层面”和“客观层面”两个方面：</a:t>
            </a:r>
          </a:p>
        </p:txBody>
      </p:sp>
      <p:cxnSp>
        <p:nvCxnSpPr>
          <p:cNvPr id="35" name="AutoShape 17"/>
          <p:cNvCxnSpPr>
            <a:cxnSpLocks noChangeShapeType="1"/>
          </p:cNvCxnSpPr>
          <p:nvPr/>
        </p:nvCxnSpPr>
        <p:spPr bwMode="gray">
          <a:xfrm>
            <a:off x="2035189" y="3003105"/>
            <a:ext cx="8667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xmlns="">
                <a:noFill/>
              </a14:hiddenFill>
            </a:ext>
          </a:extLst>
        </p:spPr>
      </p:cxnSp>
      <p:cxnSp>
        <p:nvCxnSpPr>
          <p:cNvPr id="36" name="AutoShape 18"/>
          <p:cNvCxnSpPr>
            <a:cxnSpLocks noChangeShapeType="1"/>
          </p:cNvCxnSpPr>
          <p:nvPr/>
        </p:nvCxnSpPr>
        <p:spPr bwMode="gray">
          <a:xfrm>
            <a:off x="4255779" y="3003105"/>
            <a:ext cx="876300"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xmlns="">
                <a:noFill/>
              </a14:hiddenFill>
            </a:ext>
          </a:extLst>
        </p:spPr>
      </p:cxnSp>
      <p:cxnSp>
        <p:nvCxnSpPr>
          <p:cNvPr id="37" name="AutoShape 19"/>
          <p:cNvCxnSpPr>
            <a:cxnSpLocks noChangeShapeType="1"/>
          </p:cNvCxnSpPr>
          <p:nvPr/>
        </p:nvCxnSpPr>
        <p:spPr bwMode="gray">
          <a:xfrm>
            <a:off x="6577098" y="3003105"/>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xmlns="">
                <a:noFill/>
              </a14:hiddenFill>
            </a:ext>
          </a:extLst>
        </p:spPr>
      </p:cxnSp>
      <p:sp>
        <p:nvSpPr>
          <p:cNvPr id="38" name="AutoShape 13"/>
          <p:cNvSpPr>
            <a:spLocks noChangeArrowheads="1"/>
          </p:cNvSpPr>
          <p:nvPr/>
        </p:nvSpPr>
        <p:spPr bwMode="gray">
          <a:xfrm>
            <a:off x="862805" y="2445892"/>
            <a:ext cx="1114425" cy="1114425"/>
          </a:xfrm>
          <a:prstGeom prst="diamond">
            <a:avLst/>
          </a:prstGeom>
          <a:solidFill>
            <a:srgbClr val="DA2A00"/>
          </a:solidFill>
          <a:ln w="9525">
            <a:miter lim="800000"/>
            <a:headEnd/>
            <a:tailEnd/>
          </a:ln>
        </p:spPr>
        <p:txBody>
          <a:bodyPr wrap="none" anchor="ctr">
            <a:flatTx/>
          </a:bodyPr>
          <a:lstStyle/>
          <a:p>
            <a:pPr algn="ctr">
              <a:defRPr/>
            </a:pPr>
            <a:r>
              <a:rPr lang="en-US" altLang="zh-CN" kern="0" dirty="0" smtClean="0">
                <a:solidFill>
                  <a:schemeClr val="bg1"/>
                </a:solidFill>
                <a:latin typeface="微软雅黑" panose="020B0503020204020204" pitchFamily="34" charset="-122"/>
                <a:ea typeface="微软雅黑" panose="020B0503020204020204" pitchFamily="34" charset="-122"/>
              </a:rPr>
              <a:t>01</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39" name="AutoShape 14"/>
          <p:cNvSpPr>
            <a:spLocks noChangeArrowheads="1"/>
          </p:cNvSpPr>
          <p:nvPr/>
        </p:nvSpPr>
        <p:spPr bwMode="gray">
          <a:xfrm>
            <a:off x="2990088" y="2445891"/>
            <a:ext cx="1114425" cy="1114425"/>
          </a:xfrm>
          <a:prstGeom prst="diamond">
            <a:avLst/>
          </a:prstGeom>
          <a:solidFill>
            <a:srgbClr val="C425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02</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3" name="AutoShape 15"/>
          <p:cNvSpPr>
            <a:spLocks noChangeArrowheads="1"/>
          </p:cNvSpPr>
          <p:nvPr/>
        </p:nvSpPr>
        <p:spPr bwMode="gray">
          <a:xfrm>
            <a:off x="5297121" y="2445891"/>
            <a:ext cx="1114425" cy="1114425"/>
          </a:xfrm>
          <a:prstGeom prst="diamond">
            <a:avLst/>
          </a:prstGeom>
          <a:solidFill>
            <a:srgbClr val="FF33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03</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4" name="AutoShape 16"/>
          <p:cNvSpPr>
            <a:spLocks noChangeArrowheads="1"/>
          </p:cNvSpPr>
          <p:nvPr/>
        </p:nvSpPr>
        <p:spPr bwMode="gray">
          <a:xfrm>
            <a:off x="7559239" y="2445891"/>
            <a:ext cx="1114425" cy="1114425"/>
          </a:xfrm>
          <a:prstGeom prst="diamond">
            <a:avLst/>
          </a:prstGeom>
          <a:solidFill>
            <a:srgbClr val="C425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04</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5" name="Text Box 24"/>
          <p:cNvSpPr txBox="1">
            <a:spLocks noChangeArrowheads="1"/>
          </p:cNvSpPr>
          <p:nvPr/>
        </p:nvSpPr>
        <p:spPr bwMode="gray">
          <a:xfrm>
            <a:off x="627810" y="3606815"/>
            <a:ext cx="1603375" cy="13372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ts val="2500"/>
              </a:lnSpc>
            </a:pPr>
            <a:r>
              <a:rPr lang="zh-CN" altLang="en-US" sz="1400" dirty="0">
                <a:latin typeface="微软雅黑" panose="020B0503020204020204" pitchFamily="34" charset="-122"/>
                <a:ea typeface="微软雅黑" panose="020B0503020204020204" pitchFamily="34" charset="-122"/>
              </a:rPr>
              <a:t>如何理解“代表最广大人民群众利益"和“共享改革成果”</a:t>
            </a:r>
          </a:p>
        </p:txBody>
      </p:sp>
      <p:sp>
        <p:nvSpPr>
          <p:cNvPr id="46" name="Text Box 25"/>
          <p:cNvSpPr txBox="1">
            <a:spLocks noChangeArrowheads="1"/>
          </p:cNvSpPr>
          <p:nvPr/>
        </p:nvSpPr>
        <p:spPr bwMode="gray">
          <a:xfrm>
            <a:off x="2755887" y="3606815"/>
            <a:ext cx="1603375" cy="13372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两学一做如何落实重在“做”，“一打纲领比不上一个行动”</a:t>
            </a:r>
          </a:p>
        </p:txBody>
      </p:sp>
      <p:sp>
        <p:nvSpPr>
          <p:cNvPr id="47" name="Text Box 26"/>
          <p:cNvSpPr txBox="1">
            <a:spLocks noChangeArrowheads="1"/>
          </p:cNvSpPr>
          <p:nvPr/>
        </p:nvSpPr>
        <p:spPr bwMode="gray">
          <a:xfrm>
            <a:off x="5064178" y="3606815"/>
            <a:ext cx="1603375" cy="10166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不会干：传统惯性思维的束缚严重</a:t>
            </a:r>
          </a:p>
        </p:txBody>
      </p:sp>
      <p:sp>
        <p:nvSpPr>
          <p:cNvPr id="48" name="Text Box 27"/>
          <p:cNvSpPr txBox="1">
            <a:spLocks noChangeArrowheads="1"/>
          </p:cNvSpPr>
          <p:nvPr/>
        </p:nvSpPr>
        <p:spPr bwMode="gray">
          <a:xfrm>
            <a:off x="7355199" y="3606815"/>
            <a:ext cx="1603375" cy="13372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不敢干，宁左不右、干多错多的思想包袱、行动阻力</a:t>
            </a:r>
          </a:p>
        </p:txBody>
      </p:sp>
      <p:cxnSp>
        <p:nvCxnSpPr>
          <p:cNvPr id="49" name="AutoShape 19"/>
          <p:cNvCxnSpPr>
            <a:cxnSpLocks noChangeShapeType="1"/>
          </p:cNvCxnSpPr>
          <p:nvPr/>
        </p:nvCxnSpPr>
        <p:spPr bwMode="gray">
          <a:xfrm>
            <a:off x="8865749" y="3003105"/>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xmlns="">
                <a:noFill/>
              </a14:hiddenFill>
            </a:ext>
          </a:extLst>
        </p:spPr>
      </p:cxnSp>
      <p:sp>
        <p:nvSpPr>
          <p:cNvPr id="50" name="AutoShape 16"/>
          <p:cNvSpPr>
            <a:spLocks noChangeArrowheads="1"/>
          </p:cNvSpPr>
          <p:nvPr/>
        </p:nvSpPr>
        <p:spPr bwMode="gray">
          <a:xfrm>
            <a:off x="9838532" y="2445891"/>
            <a:ext cx="1114425" cy="1114425"/>
          </a:xfrm>
          <a:prstGeom prst="diamond">
            <a:avLst/>
          </a:prstGeom>
          <a:solidFill>
            <a:srgbClr val="FF33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05</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51" name="Text Box 27"/>
          <p:cNvSpPr txBox="1">
            <a:spLocks noChangeArrowheads="1"/>
          </p:cNvSpPr>
          <p:nvPr/>
        </p:nvSpPr>
        <p:spPr bwMode="gray">
          <a:xfrm>
            <a:off x="9634492" y="3606815"/>
            <a:ext cx="1603375" cy="10166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换位思考不够、相互理解、相互支持需加强</a:t>
            </a:r>
          </a:p>
        </p:txBody>
      </p:sp>
      <p:sp>
        <p:nvSpPr>
          <p:cNvPr id="52" name="TextBox 3"/>
          <p:cNvSpPr txBox="1"/>
          <p:nvPr/>
        </p:nvSpPr>
        <p:spPr>
          <a:xfrm>
            <a:off x="4881130" y="5163092"/>
            <a:ext cx="3060831" cy="769441"/>
          </a:xfrm>
          <a:prstGeom prst="rect">
            <a:avLst/>
          </a:prstGeom>
        </p:spPr>
        <p:txBody>
          <a:bodyPr wrap="square">
            <a:spAutoFit/>
          </a:bodyPr>
          <a:lstStyle>
            <a:defPPr>
              <a:defRPr lang="zh-CN"/>
            </a:defPPr>
            <a:lvl1pPr algn="just">
              <a:defRPr sz="2399"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4400" spc="600" dirty="0">
                <a:sym typeface="+mn-lt"/>
              </a:rPr>
              <a:t>主观层面</a:t>
            </a:r>
          </a:p>
        </p:txBody>
      </p:sp>
    </p:spTree>
    <p:extLst>
      <p:ext uri="{BB962C8B-B14F-4D97-AF65-F5344CB8AC3E}">
        <p14:creationId xmlns:p14="http://schemas.microsoft.com/office/powerpoint/2010/main" xmlns="" val="178733371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childTnLst>
                          </p:cTn>
                        </p:par>
                        <p:par>
                          <p:cTn id="19" fill="hold">
                            <p:stCondLst>
                              <p:cond delay="1500"/>
                            </p:stCondLst>
                            <p:childTnLst>
                              <p:par>
                                <p:cTn id="20" presetID="3" presetClass="entr" presetSubtype="1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blinds(horizontal)">
                                      <p:cBhvr>
                                        <p:cTn id="22" dur="500"/>
                                        <p:tgtEl>
                                          <p:spTgt spid="38"/>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slide(fromBottom)">
                                      <p:cBhvr>
                                        <p:cTn id="26" dur="500"/>
                                        <p:tgtEl>
                                          <p:spTgt spid="45"/>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3000"/>
                            </p:stCondLst>
                            <p:childTnLst>
                              <p:par>
                                <p:cTn id="32" presetID="3" presetClass="entr" presetSubtype="10"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blinds(horizontal)">
                                      <p:cBhvr>
                                        <p:cTn id="34" dur="500"/>
                                        <p:tgtEl>
                                          <p:spTgt spid="39"/>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slide(fromBottom)">
                                      <p:cBhvr>
                                        <p:cTn id="38" dur="500"/>
                                        <p:tgtEl>
                                          <p:spTgt spid="46"/>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par>
                          <p:cTn id="43" fill="hold">
                            <p:stCondLst>
                              <p:cond delay="4500"/>
                            </p:stCondLst>
                            <p:childTnLst>
                              <p:par>
                                <p:cTn id="44" presetID="3" presetClass="entr" presetSubtype="1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blinds(horizontal)">
                                      <p:cBhvr>
                                        <p:cTn id="46" dur="500"/>
                                        <p:tgtEl>
                                          <p:spTgt spid="43"/>
                                        </p:tgtEl>
                                      </p:cBhvr>
                                    </p:animEffect>
                                  </p:childTnLst>
                                </p:cTn>
                              </p:par>
                            </p:childTnLst>
                          </p:cTn>
                        </p:par>
                        <p:par>
                          <p:cTn id="47" fill="hold">
                            <p:stCondLst>
                              <p:cond delay="5000"/>
                            </p:stCondLst>
                            <p:childTnLst>
                              <p:par>
                                <p:cTn id="48" presetID="12" presetClass="entr" presetSubtype="4"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slide(fromBottom)">
                                      <p:cBhvr>
                                        <p:cTn id="50" dur="500"/>
                                        <p:tgtEl>
                                          <p:spTgt spid="47"/>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left)">
                                      <p:cBhvr>
                                        <p:cTn id="54" dur="500"/>
                                        <p:tgtEl>
                                          <p:spTgt spid="37"/>
                                        </p:tgtEl>
                                      </p:cBhvr>
                                    </p:animEffect>
                                  </p:childTnLst>
                                </p:cTn>
                              </p:par>
                            </p:childTnLst>
                          </p:cTn>
                        </p:par>
                        <p:par>
                          <p:cTn id="55" fill="hold">
                            <p:stCondLst>
                              <p:cond delay="6000"/>
                            </p:stCondLst>
                            <p:childTnLst>
                              <p:par>
                                <p:cTn id="56" presetID="3" presetClass="entr" presetSubtype="1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blinds(horizontal)">
                                      <p:cBhvr>
                                        <p:cTn id="58" dur="500"/>
                                        <p:tgtEl>
                                          <p:spTgt spid="44"/>
                                        </p:tgtEl>
                                      </p:cBhvr>
                                    </p:animEffect>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slide(fromBottom)">
                                      <p:cBhvr>
                                        <p:cTn id="62" dur="500"/>
                                        <p:tgtEl>
                                          <p:spTgt spid="48"/>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p:stCondLst>
                              <p:cond delay="7500"/>
                            </p:stCondLst>
                            <p:childTnLst>
                              <p:par>
                                <p:cTn id="68" presetID="3" presetClass="entr" presetSubtype="1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blinds(horizontal)">
                                      <p:cBhvr>
                                        <p:cTn id="70" dur="500"/>
                                        <p:tgtEl>
                                          <p:spTgt spid="50"/>
                                        </p:tgtEl>
                                      </p:cBhvr>
                                    </p:animEffect>
                                  </p:childTnLst>
                                </p:cTn>
                              </p:par>
                            </p:childTnLst>
                          </p:cTn>
                        </p:par>
                        <p:par>
                          <p:cTn id="71" fill="hold">
                            <p:stCondLst>
                              <p:cond delay="8000"/>
                            </p:stCondLst>
                            <p:childTnLst>
                              <p:par>
                                <p:cTn id="72" presetID="12" presetClass="entr" presetSubtype="4" fill="hold" grpId="0"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slide(fromBottom)">
                                      <p:cBhvr>
                                        <p:cTn id="74" dur="500"/>
                                        <p:tgtEl>
                                          <p:spTgt spid="51"/>
                                        </p:tgtEl>
                                      </p:cBhvr>
                                    </p:animEffect>
                                  </p:childTnLst>
                                </p:cTn>
                              </p:par>
                            </p:childTnLst>
                          </p:cTn>
                        </p:par>
                        <p:par>
                          <p:cTn id="75" fill="hold">
                            <p:stCondLst>
                              <p:cond delay="8500"/>
                            </p:stCondLst>
                            <p:childTnLst>
                              <p:par>
                                <p:cTn id="76" presetID="14" presetClass="entr" presetSubtype="1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randombar(horizontal)">
                                      <p:cBhvr>
                                        <p:cTn id="7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animBg="1"/>
      <p:bldP spid="39" grpId="0" animBg="1"/>
      <p:bldP spid="43" grpId="0" animBg="1"/>
      <p:bldP spid="44" grpId="0" animBg="1"/>
      <p:bldP spid="45" grpId="0"/>
      <p:bldP spid="46" grpId="0"/>
      <p:bldP spid="47" grpId="0"/>
      <p:bldP spid="48" grpId="0"/>
      <p:bldP spid="50" grpId="0" animBg="1"/>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smtClean="0">
                  <a:solidFill>
                    <a:schemeClr val="bg1"/>
                  </a:solidFill>
                </a:rPr>
                <a:t>存在问题</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2.2</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498430" y="1594387"/>
            <a:ext cx="9713513" cy="461485"/>
          </a:xfrm>
          <a:prstGeom prst="rect">
            <a:avLst/>
          </a:prstGeom>
        </p:spPr>
        <p:txBody>
          <a:bodyPr wrap="square">
            <a:spAutoFit/>
          </a:bodyPr>
          <a:lstStyle/>
          <a:p>
            <a:pPr algn="just"/>
            <a:r>
              <a:rPr lang="zh-CN" altLang="en-US" sz="2399" b="1" dirty="0">
                <a:solidFill>
                  <a:schemeClr val="tx1">
                    <a:lumMod val="75000"/>
                    <a:lumOff val="25000"/>
                  </a:schemeClr>
                </a:solidFill>
                <a:latin typeface="微软雅黑" panose="020B0503020204020204" pitchFamily="34" charset="-122"/>
                <a:ea typeface="微软雅黑" panose="020B0503020204020204" pitchFamily="34" charset="-122"/>
              </a:rPr>
              <a:t>存在的问题主要分为“主观层面”和“客观层面”两个方面：</a:t>
            </a:r>
          </a:p>
        </p:txBody>
      </p:sp>
      <p:cxnSp>
        <p:nvCxnSpPr>
          <p:cNvPr id="35" name="AutoShape 17"/>
          <p:cNvCxnSpPr>
            <a:cxnSpLocks noChangeShapeType="1"/>
          </p:cNvCxnSpPr>
          <p:nvPr/>
        </p:nvCxnSpPr>
        <p:spPr bwMode="gray">
          <a:xfrm>
            <a:off x="2035189" y="3003105"/>
            <a:ext cx="8667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xmlns="">
                <a:noFill/>
              </a14:hiddenFill>
            </a:ext>
          </a:extLst>
        </p:spPr>
      </p:cxnSp>
      <p:cxnSp>
        <p:nvCxnSpPr>
          <p:cNvPr id="36" name="AutoShape 18"/>
          <p:cNvCxnSpPr>
            <a:cxnSpLocks noChangeShapeType="1"/>
          </p:cNvCxnSpPr>
          <p:nvPr/>
        </p:nvCxnSpPr>
        <p:spPr bwMode="gray">
          <a:xfrm>
            <a:off x="4255779" y="3003105"/>
            <a:ext cx="876300"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xmlns="">
                <a:noFill/>
              </a14:hiddenFill>
            </a:ext>
          </a:extLst>
        </p:spPr>
      </p:cxnSp>
      <p:cxnSp>
        <p:nvCxnSpPr>
          <p:cNvPr id="37" name="AutoShape 19"/>
          <p:cNvCxnSpPr>
            <a:cxnSpLocks noChangeShapeType="1"/>
          </p:cNvCxnSpPr>
          <p:nvPr/>
        </p:nvCxnSpPr>
        <p:spPr bwMode="gray">
          <a:xfrm>
            <a:off x="6577098" y="3003105"/>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xmlns="">
                <a:noFill/>
              </a14:hiddenFill>
            </a:ext>
          </a:extLst>
        </p:spPr>
      </p:cxnSp>
      <p:sp>
        <p:nvSpPr>
          <p:cNvPr id="38" name="AutoShape 13"/>
          <p:cNvSpPr>
            <a:spLocks noChangeArrowheads="1"/>
          </p:cNvSpPr>
          <p:nvPr/>
        </p:nvSpPr>
        <p:spPr bwMode="gray">
          <a:xfrm>
            <a:off x="862805" y="2445892"/>
            <a:ext cx="1114425" cy="1114425"/>
          </a:xfrm>
          <a:prstGeom prst="diamond">
            <a:avLst/>
          </a:prstGeom>
          <a:solidFill>
            <a:srgbClr val="DA2A00"/>
          </a:solidFill>
          <a:ln w="9525">
            <a:miter lim="800000"/>
            <a:headEnd/>
            <a:tailEnd/>
          </a:ln>
        </p:spPr>
        <p:txBody>
          <a:bodyPr wrap="none" anchor="ctr">
            <a:flatTx/>
          </a:bodyPr>
          <a:lstStyle/>
          <a:p>
            <a:pPr algn="ctr">
              <a:defRPr/>
            </a:pPr>
            <a:r>
              <a:rPr lang="en-US" altLang="zh-CN" kern="0" dirty="0" smtClean="0">
                <a:solidFill>
                  <a:schemeClr val="bg1"/>
                </a:solidFill>
                <a:latin typeface="微软雅黑" panose="020B0503020204020204" pitchFamily="34" charset="-122"/>
                <a:ea typeface="微软雅黑" panose="020B0503020204020204" pitchFamily="34" charset="-122"/>
              </a:rPr>
              <a:t>01</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39" name="AutoShape 14"/>
          <p:cNvSpPr>
            <a:spLocks noChangeArrowheads="1"/>
          </p:cNvSpPr>
          <p:nvPr/>
        </p:nvSpPr>
        <p:spPr bwMode="gray">
          <a:xfrm>
            <a:off x="2990088" y="2445891"/>
            <a:ext cx="1114425" cy="1114425"/>
          </a:xfrm>
          <a:prstGeom prst="diamond">
            <a:avLst/>
          </a:prstGeom>
          <a:solidFill>
            <a:srgbClr val="C425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02</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3" name="AutoShape 15"/>
          <p:cNvSpPr>
            <a:spLocks noChangeArrowheads="1"/>
          </p:cNvSpPr>
          <p:nvPr/>
        </p:nvSpPr>
        <p:spPr bwMode="gray">
          <a:xfrm>
            <a:off x="5297121" y="2445891"/>
            <a:ext cx="1114425" cy="1114425"/>
          </a:xfrm>
          <a:prstGeom prst="diamond">
            <a:avLst/>
          </a:prstGeom>
          <a:solidFill>
            <a:srgbClr val="FF33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03</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4" name="AutoShape 16"/>
          <p:cNvSpPr>
            <a:spLocks noChangeArrowheads="1"/>
          </p:cNvSpPr>
          <p:nvPr/>
        </p:nvSpPr>
        <p:spPr bwMode="gray">
          <a:xfrm>
            <a:off x="7559239" y="2445891"/>
            <a:ext cx="1114425" cy="1114425"/>
          </a:xfrm>
          <a:prstGeom prst="diamond">
            <a:avLst/>
          </a:prstGeom>
          <a:solidFill>
            <a:srgbClr val="C425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04</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45" name="Text Box 24"/>
          <p:cNvSpPr txBox="1">
            <a:spLocks noChangeArrowheads="1"/>
          </p:cNvSpPr>
          <p:nvPr/>
        </p:nvSpPr>
        <p:spPr bwMode="gray">
          <a:xfrm>
            <a:off x="627810" y="3606815"/>
            <a:ext cx="1603375" cy="696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专业人才仍然不足</a:t>
            </a:r>
            <a:endParaRPr lang="en-US" altLang="zh-CN" dirty="0"/>
          </a:p>
        </p:txBody>
      </p:sp>
      <p:sp>
        <p:nvSpPr>
          <p:cNvPr id="46" name="Text Box 25"/>
          <p:cNvSpPr txBox="1">
            <a:spLocks noChangeArrowheads="1"/>
          </p:cNvSpPr>
          <p:nvPr/>
        </p:nvSpPr>
        <p:spPr bwMode="gray">
          <a:xfrm>
            <a:off x="2557093" y="3560316"/>
            <a:ext cx="1987563" cy="16953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zh-CN" dirty="0"/>
              <a:t>在工作思路、工作方法、工作作风和工作机制等方面，还存在与新形势新任务要求不相适应的地方。</a:t>
            </a:r>
          </a:p>
        </p:txBody>
      </p:sp>
      <p:sp>
        <p:nvSpPr>
          <p:cNvPr id="47" name="Text Box 26"/>
          <p:cNvSpPr txBox="1">
            <a:spLocks noChangeArrowheads="1"/>
          </p:cNvSpPr>
          <p:nvPr/>
        </p:nvSpPr>
        <p:spPr bwMode="gray">
          <a:xfrm>
            <a:off x="5064178" y="3606815"/>
            <a:ext cx="1603375" cy="696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康复室和设备数量仍然严重不足</a:t>
            </a:r>
          </a:p>
        </p:txBody>
      </p:sp>
      <p:sp>
        <p:nvSpPr>
          <p:cNvPr id="48" name="Text Box 27"/>
          <p:cNvSpPr txBox="1">
            <a:spLocks noChangeArrowheads="1"/>
          </p:cNvSpPr>
          <p:nvPr/>
        </p:nvSpPr>
        <p:spPr bwMode="gray">
          <a:xfrm>
            <a:off x="7355199" y="3606815"/>
            <a:ext cx="1750701" cy="13747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zh-CN" dirty="0"/>
              <a:t>党员队伍在加强自身学习，提高综合素质方面还存在一定差距。</a:t>
            </a:r>
          </a:p>
        </p:txBody>
      </p:sp>
      <p:cxnSp>
        <p:nvCxnSpPr>
          <p:cNvPr id="49" name="AutoShape 19"/>
          <p:cNvCxnSpPr>
            <a:cxnSpLocks noChangeShapeType="1"/>
          </p:cNvCxnSpPr>
          <p:nvPr/>
        </p:nvCxnSpPr>
        <p:spPr bwMode="gray">
          <a:xfrm>
            <a:off x="8865749" y="3003105"/>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xmlns="">
                <a:noFill/>
              </a14:hiddenFill>
            </a:ext>
          </a:extLst>
        </p:spPr>
      </p:cxnSp>
      <p:sp>
        <p:nvSpPr>
          <p:cNvPr id="50" name="AutoShape 16"/>
          <p:cNvSpPr>
            <a:spLocks noChangeArrowheads="1"/>
          </p:cNvSpPr>
          <p:nvPr/>
        </p:nvSpPr>
        <p:spPr bwMode="gray">
          <a:xfrm>
            <a:off x="9838532" y="2445891"/>
            <a:ext cx="1114425" cy="1114425"/>
          </a:xfrm>
          <a:prstGeom prst="diamond">
            <a:avLst/>
          </a:prstGeom>
          <a:solidFill>
            <a:srgbClr val="FF3300"/>
          </a:solidFill>
          <a:ln w="9525">
            <a:miter lim="800000"/>
            <a:headEnd/>
            <a:tailEnd/>
          </a:ln>
        </p:spPr>
        <p:txBody>
          <a:bodyPr wrap="none" anchor="ctr">
            <a:flatTx/>
          </a:bodyPr>
          <a:lstStyle/>
          <a:p>
            <a:pPr algn="ctr" fontAlgn="auto">
              <a:spcBef>
                <a:spcPts val="0"/>
              </a:spcBef>
              <a:spcAft>
                <a:spcPts val="0"/>
              </a:spcAft>
              <a:defRPr/>
            </a:pPr>
            <a:r>
              <a:rPr lang="en-US" altLang="zh-CN" kern="0" dirty="0" smtClean="0">
                <a:solidFill>
                  <a:schemeClr val="bg1"/>
                </a:solidFill>
                <a:latin typeface="微软雅黑" panose="020B0503020204020204" pitchFamily="34" charset="-122"/>
                <a:ea typeface="微软雅黑" panose="020B0503020204020204" pitchFamily="34" charset="-122"/>
              </a:rPr>
              <a:t>05</a:t>
            </a:r>
            <a:endParaRPr lang="zh-CN" altLang="en-US" kern="0" dirty="0">
              <a:solidFill>
                <a:schemeClr val="bg1"/>
              </a:solidFill>
              <a:latin typeface="微软雅黑" panose="020B0503020204020204" pitchFamily="34" charset="-122"/>
              <a:ea typeface="微软雅黑" panose="020B0503020204020204" pitchFamily="34" charset="-122"/>
            </a:endParaRPr>
          </a:p>
        </p:txBody>
      </p:sp>
      <p:sp>
        <p:nvSpPr>
          <p:cNvPr id="51" name="Text Box 27"/>
          <p:cNvSpPr txBox="1">
            <a:spLocks noChangeArrowheads="1"/>
          </p:cNvSpPr>
          <p:nvPr/>
        </p:nvSpPr>
        <p:spPr bwMode="gray">
          <a:xfrm>
            <a:off x="9634492" y="3606815"/>
            <a:ext cx="1603375" cy="10289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ctr" eaLnBrk="0" hangingPunct="0">
              <a:lnSpc>
                <a:spcPts val="2500"/>
              </a:lnSpc>
              <a:defRPr sz="1400">
                <a:latin typeface="微软雅黑" panose="020B0503020204020204" pitchFamily="34" charset="-122"/>
                <a:ea typeface="微软雅黑" panose="020B0503020204020204" pitchFamily="34" charset="-122"/>
              </a:defRPr>
            </a:lvl1pPr>
            <a:lvl2pPr marL="742950" indent="-285750" eaLnBrk="0" hangingPunct="0">
              <a:defRPr>
                <a:latin typeface="Arial" pitchFamily="34" charset="0"/>
                <a:ea typeface="宋体" pitchFamily="2" charset="-122"/>
              </a:defRPr>
            </a:lvl2pPr>
            <a:lvl3pPr marL="1143000" indent="-228600" eaLnBrk="0" hangingPunct="0">
              <a:defRPr>
                <a:latin typeface="Arial" pitchFamily="34" charset="0"/>
                <a:ea typeface="宋体" pitchFamily="2" charset="-122"/>
              </a:defRPr>
            </a:lvl3pPr>
            <a:lvl4pPr marL="1600200" indent="-228600" eaLnBrk="0" hangingPunct="0">
              <a:defRPr>
                <a:latin typeface="Arial" pitchFamily="34" charset="0"/>
                <a:ea typeface="宋体" pitchFamily="2" charset="-122"/>
              </a:defRPr>
            </a:lvl4pPr>
            <a:lvl5pPr marL="2057400" indent="-228600" eaLnBrk="0" hangingPunct="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r>
              <a:rPr lang="zh-CN" altLang="en-US" dirty="0"/>
              <a:t>服务意识、校园文化氛围营造仍需加强</a:t>
            </a:r>
          </a:p>
        </p:txBody>
      </p:sp>
      <p:sp>
        <p:nvSpPr>
          <p:cNvPr id="52" name="TextBox 3"/>
          <p:cNvSpPr txBox="1"/>
          <p:nvPr/>
        </p:nvSpPr>
        <p:spPr>
          <a:xfrm>
            <a:off x="4881130" y="5163092"/>
            <a:ext cx="3060831" cy="769441"/>
          </a:xfrm>
          <a:prstGeom prst="rect">
            <a:avLst/>
          </a:prstGeom>
        </p:spPr>
        <p:txBody>
          <a:bodyPr wrap="square">
            <a:spAutoFit/>
          </a:bodyPr>
          <a:lstStyle>
            <a:defPPr>
              <a:defRPr lang="zh-CN"/>
            </a:defPPr>
            <a:lvl1pPr algn="just">
              <a:defRPr sz="2399"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4400" spc="600" dirty="0">
                <a:sym typeface="+mn-lt"/>
              </a:rPr>
              <a:t>客观</a:t>
            </a:r>
            <a:r>
              <a:rPr lang="zh-CN" altLang="en-US" sz="4400" spc="600" dirty="0" smtClean="0">
                <a:sym typeface="+mn-lt"/>
              </a:rPr>
              <a:t>层面</a:t>
            </a:r>
            <a:endParaRPr lang="zh-CN" altLang="en-US" sz="4400" spc="600" dirty="0">
              <a:sym typeface="+mn-lt"/>
            </a:endParaRPr>
          </a:p>
        </p:txBody>
      </p:sp>
    </p:spTree>
    <p:extLst>
      <p:ext uri="{BB962C8B-B14F-4D97-AF65-F5344CB8AC3E}">
        <p14:creationId xmlns:p14="http://schemas.microsoft.com/office/powerpoint/2010/main" xmlns="" val="67123689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childTnLst>
                          </p:cTn>
                        </p:par>
                        <p:par>
                          <p:cTn id="19" fill="hold">
                            <p:stCondLst>
                              <p:cond delay="1500"/>
                            </p:stCondLst>
                            <p:childTnLst>
                              <p:par>
                                <p:cTn id="20" presetID="3" presetClass="entr" presetSubtype="1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blinds(horizontal)">
                                      <p:cBhvr>
                                        <p:cTn id="22" dur="500"/>
                                        <p:tgtEl>
                                          <p:spTgt spid="38"/>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slide(fromBottom)">
                                      <p:cBhvr>
                                        <p:cTn id="26" dur="500"/>
                                        <p:tgtEl>
                                          <p:spTgt spid="45"/>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3000"/>
                            </p:stCondLst>
                            <p:childTnLst>
                              <p:par>
                                <p:cTn id="32" presetID="3" presetClass="entr" presetSubtype="10"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blinds(horizontal)">
                                      <p:cBhvr>
                                        <p:cTn id="34" dur="500"/>
                                        <p:tgtEl>
                                          <p:spTgt spid="39"/>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slide(fromBottom)">
                                      <p:cBhvr>
                                        <p:cTn id="38" dur="500"/>
                                        <p:tgtEl>
                                          <p:spTgt spid="46"/>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par>
                          <p:cTn id="43" fill="hold">
                            <p:stCondLst>
                              <p:cond delay="4500"/>
                            </p:stCondLst>
                            <p:childTnLst>
                              <p:par>
                                <p:cTn id="44" presetID="3" presetClass="entr" presetSubtype="1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blinds(horizontal)">
                                      <p:cBhvr>
                                        <p:cTn id="46" dur="500"/>
                                        <p:tgtEl>
                                          <p:spTgt spid="43"/>
                                        </p:tgtEl>
                                      </p:cBhvr>
                                    </p:animEffect>
                                  </p:childTnLst>
                                </p:cTn>
                              </p:par>
                            </p:childTnLst>
                          </p:cTn>
                        </p:par>
                        <p:par>
                          <p:cTn id="47" fill="hold">
                            <p:stCondLst>
                              <p:cond delay="5000"/>
                            </p:stCondLst>
                            <p:childTnLst>
                              <p:par>
                                <p:cTn id="48" presetID="12" presetClass="entr" presetSubtype="4"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slide(fromBottom)">
                                      <p:cBhvr>
                                        <p:cTn id="50" dur="500"/>
                                        <p:tgtEl>
                                          <p:spTgt spid="47"/>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left)">
                                      <p:cBhvr>
                                        <p:cTn id="54" dur="500"/>
                                        <p:tgtEl>
                                          <p:spTgt spid="37"/>
                                        </p:tgtEl>
                                      </p:cBhvr>
                                    </p:animEffect>
                                  </p:childTnLst>
                                </p:cTn>
                              </p:par>
                            </p:childTnLst>
                          </p:cTn>
                        </p:par>
                        <p:par>
                          <p:cTn id="55" fill="hold">
                            <p:stCondLst>
                              <p:cond delay="6000"/>
                            </p:stCondLst>
                            <p:childTnLst>
                              <p:par>
                                <p:cTn id="56" presetID="3" presetClass="entr" presetSubtype="1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blinds(horizontal)">
                                      <p:cBhvr>
                                        <p:cTn id="58" dur="500"/>
                                        <p:tgtEl>
                                          <p:spTgt spid="44"/>
                                        </p:tgtEl>
                                      </p:cBhvr>
                                    </p:animEffect>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slide(fromBottom)">
                                      <p:cBhvr>
                                        <p:cTn id="62" dur="500"/>
                                        <p:tgtEl>
                                          <p:spTgt spid="48"/>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p:stCondLst>
                              <p:cond delay="7500"/>
                            </p:stCondLst>
                            <p:childTnLst>
                              <p:par>
                                <p:cTn id="68" presetID="3" presetClass="entr" presetSubtype="1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blinds(horizontal)">
                                      <p:cBhvr>
                                        <p:cTn id="70" dur="500"/>
                                        <p:tgtEl>
                                          <p:spTgt spid="50"/>
                                        </p:tgtEl>
                                      </p:cBhvr>
                                    </p:animEffect>
                                  </p:childTnLst>
                                </p:cTn>
                              </p:par>
                            </p:childTnLst>
                          </p:cTn>
                        </p:par>
                        <p:par>
                          <p:cTn id="71" fill="hold">
                            <p:stCondLst>
                              <p:cond delay="8000"/>
                            </p:stCondLst>
                            <p:childTnLst>
                              <p:par>
                                <p:cTn id="72" presetID="12" presetClass="entr" presetSubtype="4" fill="hold" grpId="0"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slide(fromBottom)">
                                      <p:cBhvr>
                                        <p:cTn id="74" dur="500"/>
                                        <p:tgtEl>
                                          <p:spTgt spid="51"/>
                                        </p:tgtEl>
                                      </p:cBhvr>
                                    </p:animEffect>
                                  </p:childTnLst>
                                </p:cTn>
                              </p:par>
                            </p:childTnLst>
                          </p:cTn>
                        </p:par>
                        <p:par>
                          <p:cTn id="75" fill="hold">
                            <p:stCondLst>
                              <p:cond delay="8500"/>
                            </p:stCondLst>
                            <p:childTnLst>
                              <p:par>
                                <p:cTn id="76" presetID="14" presetClass="entr" presetSubtype="1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randombar(horizontal)">
                                      <p:cBhvr>
                                        <p:cTn id="7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animBg="1"/>
      <p:bldP spid="39" grpId="0" animBg="1"/>
      <p:bldP spid="43" grpId="0" animBg="1"/>
      <p:bldP spid="44" grpId="0" animBg="1"/>
      <p:bldP spid="45" grpId="0"/>
      <p:bldP spid="46" grpId="0"/>
      <p:bldP spid="47" grpId="0"/>
      <p:bldP spid="48" grpId="0"/>
      <p:bldP spid="50" grpId="0" animBg="1"/>
      <p:bldP spid="51" grpId="0"/>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0" y="3582202"/>
            <a:ext cx="12192000" cy="329184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0"/>
            <a:ext cx="12192000" cy="1570749"/>
          </a:xfrm>
          <a:prstGeom prst="rect">
            <a:avLst/>
          </a:prstGeom>
        </p:spPr>
      </p:pic>
      <p:sp>
        <p:nvSpPr>
          <p:cNvPr id="25" name="文本框 24"/>
          <p:cNvSpPr txBox="1"/>
          <p:nvPr/>
        </p:nvSpPr>
        <p:spPr>
          <a:xfrm flipH="1">
            <a:off x="1099581" y="2553098"/>
            <a:ext cx="1960793" cy="1862048"/>
          </a:xfrm>
          <a:prstGeom prst="rect">
            <a:avLst/>
          </a:prstGeom>
          <a:noFill/>
        </p:spPr>
        <p:txBody>
          <a:bodyPr wrap="none" rtlCol="0">
            <a:spAutoFit/>
          </a:bodyPr>
          <a:lstStyle/>
          <a:p>
            <a:r>
              <a:rPr lang="en-US" altLang="zh-CN" sz="11500" dirty="0" smtClean="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1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65822" y="4237079"/>
            <a:ext cx="2406033" cy="843407"/>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rot="10800000">
            <a:off x="865823" y="1855565"/>
            <a:ext cx="2406033" cy="843407"/>
          </a:xfrm>
          <a:prstGeom prst="rect">
            <a:avLst/>
          </a:prstGeom>
        </p:spPr>
      </p:pic>
      <p:sp>
        <p:nvSpPr>
          <p:cNvPr id="30" name="文本框 29"/>
          <p:cNvSpPr txBox="1"/>
          <p:nvPr/>
        </p:nvSpPr>
        <p:spPr>
          <a:xfrm>
            <a:off x="3894432" y="2553098"/>
            <a:ext cx="7197988" cy="707886"/>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rPr>
              <a:t>下阶段工作思路和措施</a:t>
            </a:r>
            <a:endParaRPr lang="zh-CN" altLang="zh-CN" sz="4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027193" y="3321424"/>
            <a:ext cx="5083380" cy="1084557"/>
            <a:chOff x="4217031" y="2514419"/>
            <a:chExt cx="5083380" cy="1084557"/>
          </a:xfrm>
        </p:grpSpPr>
        <p:sp>
          <p:nvSpPr>
            <p:cNvPr id="31" name="Freeform 21"/>
            <p:cNvSpPr>
              <a:spLocks noEditPoints="1"/>
            </p:cNvSpPr>
            <p:nvPr/>
          </p:nvSpPr>
          <p:spPr bwMode="auto">
            <a:xfrm>
              <a:off x="4217031" y="2588643"/>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21"/>
            <p:cNvSpPr>
              <a:spLocks noEditPoints="1"/>
            </p:cNvSpPr>
            <p:nvPr/>
          </p:nvSpPr>
          <p:spPr bwMode="auto">
            <a:xfrm>
              <a:off x="4217766" y="2941299"/>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9"/>
            <p:cNvSpPr txBox="1"/>
            <p:nvPr/>
          </p:nvSpPr>
          <p:spPr>
            <a:xfrm>
              <a:off x="4436463" y="2514419"/>
              <a:ext cx="4863948" cy="369332"/>
            </a:xfrm>
            <a:prstGeom prst="rect">
              <a:avLst/>
            </a:prstGeom>
            <a:noFill/>
          </p:spPr>
          <p:txBody>
            <a:bodyPr wrap="square" rtlCol="0">
              <a:spAutoFit/>
            </a:bodyPr>
            <a:lstStyle>
              <a:defPPr>
                <a:defRPr lang="zh-CN"/>
              </a:defPPr>
              <a:lvl1pPr>
                <a:defRPr sz="1799">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zh-CN" dirty="0"/>
                <a:t>继续做好“两学一做”学习教育</a:t>
              </a:r>
              <a:endParaRPr lang="zh-CN" altLang="en-US" dirty="0"/>
            </a:p>
          </p:txBody>
        </p:sp>
        <p:sp>
          <p:nvSpPr>
            <p:cNvPr id="37" name="TextBox 13"/>
            <p:cNvSpPr txBox="1"/>
            <p:nvPr/>
          </p:nvSpPr>
          <p:spPr>
            <a:xfrm>
              <a:off x="4412961" y="2867075"/>
              <a:ext cx="4582997" cy="369332"/>
            </a:xfrm>
            <a:prstGeom prst="rect">
              <a:avLst/>
            </a:prstGeom>
            <a:noFill/>
          </p:spPr>
          <p:txBody>
            <a:bodyPr wrap="square" rtlCol="0">
              <a:spAutoFit/>
            </a:bodyPr>
            <a:lstStyle>
              <a:defPPr>
                <a:defRPr lang="zh-CN"/>
              </a:defPPr>
              <a:lvl1pPr>
                <a:defRPr sz="1799">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zh-CN" dirty="0"/>
                <a:t>进一步做好服务型党组织建设</a:t>
              </a:r>
              <a:endParaRPr lang="zh-CN" altLang="en-US" dirty="0"/>
            </a:p>
          </p:txBody>
        </p:sp>
        <p:sp>
          <p:nvSpPr>
            <p:cNvPr id="39" name="TextBox 10"/>
            <p:cNvSpPr txBox="1"/>
            <p:nvPr/>
          </p:nvSpPr>
          <p:spPr>
            <a:xfrm>
              <a:off x="4379531" y="3229788"/>
              <a:ext cx="4396996" cy="369188"/>
            </a:xfrm>
            <a:prstGeom prst="rect">
              <a:avLst/>
            </a:prstGeom>
            <a:noFill/>
          </p:spPr>
          <p:txBody>
            <a:bodyPr wrap="square" rtlCol="0">
              <a:spAutoFit/>
            </a:bodyPr>
            <a:lstStyle>
              <a:defPPr>
                <a:defRPr lang="zh-CN"/>
              </a:defPPr>
              <a:lvl1pPr>
                <a:defRPr sz="1799">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zh-CN" dirty="0"/>
                <a:t>进一步促进党建和业务工作融合发展</a:t>
              </a:r>
              <a:endParaRPr lang="zh-CN" altLang="en-US" dirty="0"/>
            </a:p>
          </p:txBody>
        </p:sp>
        <p:sp>
          <p:nvSpPr>
            <p:cNvPr id="40" name="Freeform 21"/>
            <p:cNvSpPr>
              <a:spLocks noEditPoints="1"/>
            </p:cNvSpPr>
            <p:nvPr/>
          </p:nvSpPr>
          <p:spPr bwMode="auto">
            <a:xfrm>
              <a:off x="4222130" y="3304012"/>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66255930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6248400" cy="914400"/>
            <a:chOff x="342900" y="562715"/>
            <a:chExt cx="6248400" cy="914400"/>
          </a:xfrm>
        </p:grpSpPr>
        <p:sp>
          <p:nvSpPr>
            <p:cNvPr id="11" name="横卷形 10"/>
            <p:cNvSpPr/>
            <p:nvPr/>
          </p:nvSpPr>
          <p:spPr>
            <a:xfrm>
              <a:off x="342900" y="562715"/>
              <a:ext cx="62484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7"/>
              <a:ext cx="538179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继续做好“两学一做”学习教育</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3.1</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4" name="Freeform 46"/>
          <p:cNvSpPr>
            <a:spLocks/>
          </p:cNvSpPr>
          <p:nvPr/>
        </p:nvSpPr>
        <p:spPr bwMode="auto">
          <a:xfrm>
            <a:off x="2428715" y="1758330"/>
            <a:ext cx="3568263" cy="277695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noFill/>
          <a:ln w="76200">
            <a:solidFill>
              <a:srgbClr val="DA2A00"/>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Bebas" pitchFamily="2" charset="0"/>
              <a:ea typeface="微软雅黑" panose="020B0503020204020204" pitchFamily="34" charset="-122"/>
              <a:sym typeface="Bebas" pitchFamily="2" charset="0"/>
            </a:endParaRPr>
          </a:p>
        </p:txBody>
      </p:sp>
      <p:sp>
        <p:nvSpPr>
          <p:cNvPr id="35" name="Freeform 46"/>
          <p:cNvSpPr>
            <a:spLocks/>
          </p:cNvSpPr>
          <p:nvPr/>
        </p:nvSpPr>
        <p:spPr bwMode="auto">
          <a:xfrm>
            <a:off x="6109137" y="1758330"/>
            <a:ext cx="3568263" cy="2776956"/>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noFill/>
          <a:ln w="76200">
            <a:solidFill>
              <a:srgbClr val="DA2A00"/>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Bebas" pitchFamily="2" charset="0"/>
              <a:ea typeface="微软雅黑" panose="020B0503020204020204" pitchFamily="34" charset="-122"/>
              <a:sym typeface="Bebas" pitchFamily="2" charset="0"/>
            </a:endParaRPr>
          </a:p>
        </p:txBody>
      </p:sp>
      <p:sp>
        <p:nvSpPr>
          <p:cNvPr id="36" name="Freeform 5"/>
          <p:cNvSpPr>
            <a:spLocks/>
          </p:cNvSpPr>
          <p:nvPr/>
        </p:nvSpPr>
        <p:spPr bwMode="auto">
          <a:xfrm>
            <a:off x="1056295" y="2295872"/>
            <a:ext cx="1933902" cy="171883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C42500"/>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a:solidFill>
                  <a:schemeClr val="bg1"/>
                </a:solidFill>
                <a:latin typeface="Bebas" pitchFamily="2" charset="0"/>
                <a:ea typeface="微软雅黑" panose="020B0503020204020204" pitchFamily="34" charset="-122"/>
                <a:sym typeface="Bebas" pitchFamily="2" charset="0"/>
              </a:rPr>
              <a:t>贯彻</a:t>
            </a:r>
          </a:p>
        </p:txBody>
      </p:sp>
      <p:sp>
        <p:nvSpPr>
          <p:cNvPr id="37" name="Freeform 5"/>
          <p:cNvSpPr>
            <a:spLocks/>
          </p:cNvSpPr>
          <p:nvPr/>
        </p:nvSpPr>
        <p:spPr bwMode="auto">
          <a:xfrm>
            <a:off x="5276292" y="2545261"/>
            <a:ext cx="1372715" cy="1220054"/>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FF3300"/>
          </a:solidFill>
          <a:ln w="25400">
            <a:solidFill>
              <a:schemeClr val="bg1"/>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2000">
              <a:solidFill>
                <a:prstClr val="white"/>
              </a:solidFill>
              <a:latin typeface="Bebas" pitchFamily="2" charset="0"/>
              <a:ea typeface="微软雅黑" panose="020B0503020204020204" pitchFamily="34" charset="-122"/>
              <a:sym typeface="Bebas" pitchFamily="2" charset="0"/>
            </a:endParaRPr>
          </a:p>
        </p:txBody>
      </p:sp>
      <p:sp>
        <p:nvSpPr>
          <p:cNvPr id="38" name="Freeform 5"/>
          <p:cNvSpPr>
            <a:spLocks/>
          </p:cNvSpPr>
          <p:nvPr/>
        </p:nvSpPr>
        <p:spPr bwMode="auto">
          <a:xfrm>
            <a:off x="9056777" y="2295872"/>
            <a:ext cx="1933902" cy="171883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DA2A00"/>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smtClean="0">
                <a:solidFill>
                  <a:schemeClr val="bg1"/>
                </a:solidFill>
                <a:latin typeface="Bebas" pitchFamily="2" charset="0"/>
                <a:ea typeface="微软雅黑" panose="020B0503020204020204" pitchFamily="34" charset="-122"/>
                <a:sym typeface="Bebas" pitchFamily="2" charset="0"/>
              </a:rPr>
              <a:t>创新</a:t>
            </a:r>
            <a:endParaRPr lang="zh-CN" altLang="en-US" sz="3200" dirty="0">
              <a:solidFill>
                <a:schemeClr val="bg1"/>
              </a:solidFill>
              <a:latin typeface="Bebas" pitchFamily="2" charset="0"/>
              <a:ea typeface="微软雅黑" panose="020B0503020204020204" pitchFamily="34" charset="-122"/>
              <a:sym typeface="Bebas" pitchFamily="2" charset="0"/>
            </a:endParaRPr>
          </a:p>
        </p:txBody>
      </p:sp>
      <p:sp>
        <p:nvSpPr>
          <p:cNvPr id="41" name="Rectangle 7"/>
          <p:cNvSpPr>
            <a:spLocks noChangeArrowheads="1"/>
          </p:cNvSpPr>
          <p:nvPr/>
        </p:nvSpPr>
        <p:spPr bwMode="auto">
          <a:xfrm>
            <a:off x="2929360" y="2482709"/>
            <a:ext cx="2407770" cy="13747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just">
              <a:lnSpc>
                <a:spcPts val="2500"/>
              </a:lnSpc>
            </a:pPr>
            <a:r>
              <a:rPr lang="zh-CN"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认真贯彻中央和省、市关于“两学一做”学习教育常态化制度化的部署要求，加大工作力度</a:t>
            </a:r>
            <a:endPar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3" name="Rectangle 9"/>
          <p:cNvSpPr>
            <a:spLocks noChangeArrowheads="1"/>
          </p:cNvSpPr>
          <p:nvPr/>
        </p:nvSpPr>
        <p:spPr bwMode="auto">
          <a:xfrm>
            <a:off x="6705812" y="2384961"/>
            <a:ext cx="2400990" cy="16953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just">
              <a:lnSpc>
                <a:spcPts val="2500"/>
              </a:lnSpc>
            </a:pPr>
            <a:r>
              <a:rPr lang="zh-CN"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把“两学一做”纳入党支部“三会一课”，推广</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“党课我来讲”、“先锋课堂”等经验和做法</a:t>
            </a:r>
            <a:endPar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5" name="矩形 44"/>
          <p:cNvSpPr/>
          <p:nvPr/>
        </p:nvSpPr>
        <p:spPr>
          <a:xfrm>
            <a:off x="1383267" y="4784675"/>
            <a:ext cx="7723535" cy="7335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nchor="ctr">
            <a:spAutoFit/>
          </a:bodyPr>
          <a:lstStyle/>
          <a:p>
            <a:pPr algn="just">
              <a:lnSpc>
                <a:spcPts val="2500"/>
              </a:lnSpc>
            </a:pPr>
            <a:r>
              <a:rPr lang="zh-CN" altLang="en-US"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通过多种形式的教育活动</a:t>
            </a: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，进一步调动广大党员干部参与学习教育的积极性和主动性，增强学习教育的灵活性和实效性。引导党员按“四个合格”要求做合格党员。</a:t>
            </a:r>
          </a:p>
        </p:txBody>
      </p:sp>
    </p:spTree>
    <p:extLst>
      <p:ext uri="{BB962C8B-B14F-4D97-AF65-F5344CB8AC3E}">
        <p14:creationId xmlns:p14="http://schemas.microsoft.com/office/powerpoint/2010/main" xmlns="" val="49169971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par>
                                <p:cTn id="18" presetID="42" presetClass="path" presetSubtype="0" decel="30000" fill="hold" grpId="1" nodeType="withEffect">
                                  <p:stCondLst>
                                    <p:cond delay="0"/>
                                  </p:stCondLst>
                                  <p:childTnLst>
                                    <p:animMotion origin="layout" path="M -2.5E-6 -0.03981 L -2.5E-6 0.14815 " pathEditMode="relative" rAng="0" ptsTypes="AA">
                                      <p:cBhvr>
                                        <p:cTn id="19" dur="750" spd="-100000" fill="hold"/>
                                        <p:tgtEl>
                                          <p:spTgt spid="37"/>
                                        </p:tgtEl>
                                        <p:attrNameLst>
                                          <p:attrName>ppt_x</p:attrName>
                                          <p:attrName>ppt_y</p:attrName>
                                        </p:attrNameLst>
                                      </p:cBhvr>
                                      <p:rCtr x="0" y="9398"/>
                                    </p:animMotion>
                                  </p:childTnLst>
                                </p:cTn>
                              </p:par>
                              <p:par>
                                <p:cTn id="20" presetID="42" presetClass="path" presetSubtype="0" accel="30000" decel="30000" fill="hold" grpId="2" nodeType="withEffect">
                                  <p:stCondLst>
                                    <p:cond delay="750"/>
                                  </p:stCondLst>
                                  <p:childTnLst>
                                    <p:animMotion origin="layout" path="M -2.5E-6 -0.03981 L -2.5E-6 -3.7037E-6 " pathEditMode="relative" rAng="0" ptsTypes="AA">
                                      <p:cBhvr>
                                        <p:cTn id="21" dur="750" fill="hold"/>
                                        <p:tgtEl>
                                          <p:spTgt spid="37"/>
                                        </p:tgtEl>
                                        <p:attrNameLst>
                                          <p:attrName>ppt_x</p:attrName>
                                          <p:attrName>ppt_y</p:attrName>
                                        </p:attrNameLst>
                                      </p:cBhvr>
                                      <p:rCtr x="0" y="1991"/>
                                    </p:animMotion>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par>
                                <p:cTn id="25" presetID="64" presetClass="path" presetSubtype="0" decel="30000" fill="hold" grpId="1" nodeType="withEffect">
                                  <p:stCondLst>
                                    <p:cond delay="0"/>
                                  </p:stCondLst>
                                  <p:childTnLst>
                                    <p:animMotion origin="layout" path="M 4.58333E-6 0.03889 L 4.58333E-6 -0.14814 " pathEditMode="relative" rAng="0" ptsTypes="AA">
                                      <p:cBhvr>
                                        <p:cTn id="26" dur="750" spd="-100000" fill="hold"/>
                                        <p:tgtEl>
                                          <p:spTgt spid="36"/>
                                        </p:tgtEl>
                                        <p:attrNameLst>
                                          <p:attrName>ppt_x</p:attrName>
                                          <p:attrName>ppt_y</p:attrName>
                                        </p:attrNameLst>
                                      </p:cBhvr>
                                      <p:rCtr x="0" y="-9352"/>
                                    </p:animMotion>
                                  </p:childTnLst>
                                </p:cTn>
                              </p:par>
                              <p:par>
                                <p:cTn id="27" presetID="64" presetClass="path" presetSubtype="0" accel="30000" decel="30000" fill="hold" grpId="2" nodeType="withEffect">
                                  <p:stCondLst>
                                    <p:cond delay="750"/>
                                  </p:stCondLst>
                                  <p:childTnLst>
                                    <p:animMotion origin="layout" path="M 4.58333E-6 0.03843 L 4.58333E-6 -3.7037E-6 " pathEditMode="relative" rAng="0" ptsTypes="AA">
                                      <p:cBhvr>
                                        <p:cTn id="28" dur="750" fill="hold"/>
                                        <p:tgtEl>
                                          <p:spTgt spid="36"/>
                                        </p:tgtEl>
                                        <p:attrNameLst>
                                          <p:attrName>ppt_x</p:attrName>
                                          <p:attrName>ppt_y</p:attrName>
                                        </p:attrNameLst>
                                      </p:cBhvr>
                                      <p:rCtr x="0" y="-1921"/>
                                    </p:animMotion>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64" presetClass="path" presetSubtype="0" decel="30000" fill="hold" grpId="1" nodeType="withEffect">
                                  <p:stCondLst>
                                    <p:cond delay="0"/>
                                  </p:stCondLst>
                                  <p:childTnLst>
                                    <p:animMotion origin="layout" path="M 4.58333E-6 0.03889 L 4.58333E-6 -0.14814 " pathEditMode="relative" rAng="0" ptsTypes="AA">
                                      <p:cBhvr>
                                        <p:cTn id="33" dur="750" spd="-100000" fill="hold"/>
                                        <p:tgtEl>
                                          <p:spTgt spid="38"/>
                                        </p:tgtEl>
                                        <p:attrNameLst>
                                          <p:attrName>ppt_x</p:attrName>
                                          <p:attrName>ppt_y</p:attrName>
                                        </p:attrNameLst>
                                      </p:cBhvr>
                                      <p:rCtr x="0" y="-9352"/>
                                    </p:animMotion>
                                  </p:childTnLst>
                                </p:cTn>
                              </p:par>
                              <p:par>
                                <p:cTn id="34" presetID="64" presetClass="path" presetSubtype="0" accel="30000" decel="30000" fill="hold" grpId="2" nodeType="withEffect">
                                  <p:stCondLst>
                                    <p:cond delay="750"/>
                                  </p:stCondLst>
                                  <p:childTnLst>
                                    <p:animMotion origin="layout" path="M 4.58333E-6 0.03843 L 4.58333E-6 -3.7037E-6 " pathEditMode="relative" rAng="0" ptsTypes="AA">
                                      <p:cBhvr>
                                        <p:cTn id="35" dur="750" fill="hold"/>
                                        <p:tgtEl>
                                          <p:spTgt spid="38"/>
                                        </p:tgtEl>
                                        <p:attrNameLst>
                                          <p:attrName>ppt_x</p:attrName>
                                          <p:attrName>ppt_y</p:attrName>
                                        </p:attrNameLst>
                                      </p:cBhvr>
                                      <p:rCtr x="0" y="-1921"/>
                                    </p:animMotion>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ppt_w</p:attrName>
                                        </p:attrNameLst>
                                      </p:cBhvr>
                                      <p:tavLst>
                                        <p:tav tm="0">
                                          <p:val>
                                            <p:fltVal val="0"/>
                                          </p:val>
                                        </p:tav>
                                        <p:tav tm="100000">
                                          <p:val>
                                            <p:strVal val="#ppt_w"/>
                                          </p:val>
                                        </p:tav>
                                      </p:tavLst>
                                    </p:anim>
                                    <p:anim calcmode="lin" valueType="num">
                                      <p:cBhvr>
                                        <p:cTn id="47" dur="500" fill="hold"/>
                                        <p:tgtEl>
                                          <p:spTgt spid="41"/>
                                        </p:tgtEl>
                                        <p:attrNameLst>
                                          <p:attrName>ppt_h</p:attrName>
                                        </p:attrNameLst>
                                      </p:cBhvr>
                                      <p:tavLst>
                                        <p:tav tm="0">
                                          <p:val>
                                            <p:fltVal val="0"/>
                                          </p:val>
                                        </p:tav>
                                        <p:tav tm="100000">
                                          <p:val>
                                            <p:strVal val="#ppt_h"/>
                                          </p:val>
                                        </p:tav>
                                      </p:tavLst>
                                    </p:anim>
                                    <p:animEffect transition="in" filter="fade">
                                      <p:cBhvr>
                                        <p:cTn id="48" dur="500"/>
                                        <p:tgtEl>
                                          <p:spTgt spid="4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ppt_w</p:attrName>
                                        </p:attrNameLst>
                                      </p:cBhvr>
                                      <p:tavLst>
                                        <p:tav tm="0">
                                          <p:val>
                                            <p:fltVal val="0"/>
                                          </p:val>
                                        </p:tav>
                                        <p:tav tm="100000">
                                          <p:val>
                                            <p:strVal val="#ppt_w"/>
                                          </p:val>
                                        </p:tav>
                                      </p:tavLst>
                                    </p:anim>
                                    <p:anim calcmode="lin" valueType="num">
                                      <p:cBhvr>
                                        <p:cTn id="52" dur="500" fill="hold"/>
                                        <p:tgtEl>
                                          <p:spTgt spid="43"/>
                                        </p:tgtEl>
                                        <p:attrNameLst>
                                          <p:attrName>ppt_h</p:attrName>
                                        </p:attrNameLst>
                                      </p:cBhvr>
                                      <p:tavLst>
                                        <p:tav tm="0">
                                          <p:val>
                                            <p:fltVal val="0"/>
                                          </p:val>
                                        </p:tav>
                                        <p:tav tm="100000">
                                          <p:val>
                                            <p:strVal val="#ppt_h"/>
                                          </p:val>
                                        </p:tav>
                                      </p:tavLst>
                                    </p:anim>
                                    <p:animEffect transition="in" filter="fade">
                                      <p:cBhvr>
                                        <p:cTn id="53" dur="500"/>
                                        <p:tgtEl>
                                          <p:spTgt spid="43"/>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6" grpId="1" animBg="1"/>
      <p:bldP spid="36" grpId="2" animBg="1"/>
      <p:bldP spid="37" grpId="0" animBg="1"/>
      <p:bldP spid="37" grpId="1" animBg="1"/>
      <p:bldP spid="37" grpId="2" animBg="1"/>
      <p:bldP spid="38" grpId="0" animBg="1"/>
      <p:bldP spid="38" grpId="1" animBg="1"/>
      <p:bldP spid="38" grpId="2" animBg="1"/>
      <p:bldP spid="41" grpId="0"/>
      <p:bldP spid="43" grpId="0"/>
      <p:bldP spid="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6872310" cy="914400"/>
            <a:chOff x="342900" y="562715"/>
            <a:chExt cx="6872310" cy="914400"/>
          </a:xfrm>
        </p:grpSpPr>
        <p:sp>
          <p:nvSpPr>
            <p:cNvPr id="11" name="横卷形 10"/>
            <p:cNvSpPr/>
            <p:nvPr/>
          </p:nvSpPr>
          <p:spPr>
            <a:xfrm>
              <a:off x="342900" y="562715"/>
              <a:ext cx="687231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7"/>
              <a:ext cx="600570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进一步促进党建和业务工作融合发展</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3.2</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498430" y="1622714"/>
            <a:ext cx="11179220" cy="696088"/>
          </a:xfrm>
          <a:prstGeom prst="rect">
            <a:avLst/>
          </a:prstGeom>
        </p:spPr>
        <p:txBody>
          <a:bodyPr wrap="square">
            <a:spAutoFit/>
          </a:bodyPr>
          <a:lstStyle/>
          <a:p>
            <a:pPr algn="just">
              <a:lnSpc>
                <a:spcPts val="2500"/>
              </a:lnSpc>
            </a:pPr>
            <a:r>
              <a:rPr lang="zh-CN" altLang="zh-CN" sz="1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全面落实党员“四位一体”管理办法和“党员固定活动日”制度，落实好三会一课、民主评议、上党课等制度。通过党员示范带动促进整体服务质量和服务水平的提升。</a:t>
            </a:r>
          </a:p>
        </p:txBody>
      </p:sp>
      <p:sp>
        <p:nvSpPr>
          <p:cNvPr id="10" name="Freeform 10"/>
          <p:cNvSpPr>
            <a:spLocks/>
          </p:cNvSpPr>
          <p:nvPr/>
        </p:nvSpPr>
        <p:spPr bwMode="auto">
          <a:xfrm>
            <a:off x="4856808" y="3506298"/>
            <a:ext cx="1302093" cy="131437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4"/>
          <p:cNvSpPr>
            <a:spLocks/>
          </p:cNvSpPr>
          <p:nvPr/>
        </p:nvSpPr>
        <p:spPr bwMode="auto">
          <a:xfrm>
            <a:off x="7215211" y="3623266"/>
            <a:ext cx="1058462" cy="761601"/>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8"/>
          <p:cNvSpPr>
            <a:spLocks/>
          </p:cNvSpPr>
          <p:nvPr/>
        </p:nvSpPr>
        <p:spPr bwMode="auto">
          <a:xfrm>
            <a:off x="6154702" y="3510740"/>
            <a:ext cx="1060508" cy="870109"/>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0"/>
          <p:cNvSpPr>
            <a:spLocks/>
          </p:cNvSpPr>
          <p:nvPr/>
        </p:nvSpPr>
        <p:spPr bwMode="auto">
          <a:xfrm>
            <a:off x="2739883" y="3955868"/>
            <a:ext cx="1058462" cy="1377843"/>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30"/>
          <p:cNvSpPr>
            <a:spLocks noEditPoints="1"/>
          </p:cNvSpPr>
          <p:nvPr/>
        </p:nvSpPr>
        <p:spPr bwMode="auto">
          <a:xfrm>
            <a:off x="805597" y="4763708"/>
            <a:ext cx="945859" cy="945859"/>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3"/>
          <p:cNvSpPr/>
          <p:nvPr/>
        </p:nvSpPr>
        <p:spPr>
          <a:xfrm>
            <a:off x="3222467" y="3572890"/>
            <a:ext cx="184731" cy="232308"/>
          </a:xfrm>
          <a:prstGeom prst="rect">
            <a:avLst/>
          </a:prstGeom>
        </p:spPr>
        <p:txBody>
          <a:bodyPr wrap="none">
            <a:spAutoFit/>
          </a:bodyPr>
          <a:lstStyle/>
          <a:p>
            <a:pPr algn="just">
              <a:lnSpc>
                <a:spcPct val="120000"/>
              </a:lnSpc>
            </a:pPr>
            <a:endParaRPr lang="en-US"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4"/>
          <p:cNvSpPr/>
          <p:nvPr/>
        </p:nvSpPr>
        <p:spPr>
          <a:xfrm>
            <a:off x="1734098" y="5165908"/>
            <a:ext cx="1005785" cy="165688"/>
          </a:xfrm>
          <a:prstGeom prst="rect">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8"/>
          <p:cNvSpPr>
            <a:spLocks/>
          </p:cNvSpPr>
          <p:nvPr/>
        </p:nvSpPr>
        <p:spPr bwMode="auto">
          <a:xfrm>
            <a:off x="3796246" y="3955814"/>
            <a:ext cx="1060508" cy="876707"/>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6"/>
          <p:cNvSpPr>
            <a:spLocks/>
          </p:cNvSpPr>
          <p:nvPr/>
        </p:nvSpPr>
        <p:spPr bwMode="auto">
          <a:xfrm>
            <a:off x="8266677" y="2410773"/>
            <a:ext cx="1058462" cy="1377843"/>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rgbClr val="DA2A00"/>
          </a:solidFill>
          <a:ln w="9525">
            <a:noFill/>
            <a:round/>
            <a:headEnd/>
            <a:tailEnd/>
          </a:ln>
        </p:spPr>
        <p:txBody>
          <a:bodyPr vert="horz" wrap="square" lIns="79406" tIns="39703" rIns="79406" bIns="39703" numCol="1" anchor="t" anchorCtr="0" compatLnSpc="1">
            <a:prstTxWarp prst="textNoShape">
              <a:avLst/>
            </a:prstTxWarp>
          </a:bodyPr>
          <a:lstStyle/>
          <a:p>
            <a:pPr algn="just">
              <a:lnSpc>
                <a:spcPct val="120000"/>
              </a:lnSpc>
            </a:pPr>
            <a:endParaRPr lang="en-US"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ight Arrow 17"/>
          <p:cNvSpPr/>
          <p:nvPr/>
        </p:nvSpPr>
        <p:spPr>
          <a:xfrm>
            <a:off x="9325139" y="2318802"/>
            <a:ext cx="541139" cy="359511"/>
          </a:xfrm>
          <a:prstGeom prst="rightArrow">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58">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22"/>
          <p:cNvSpPr txBox="1"/>
          <p:nvPr/>
        </p:nvSpPr>
        <p:spPr>
          <a:xfrm>
            <a:off x="2830345" y="3139531"/>
            <a:ext cx="1455852" cy="733534"/>
          </a:xfrm>
          <a:prstGeom prst="rect">
            <a:avLst/>
          </a:prstGeom>
        </p:spPr>
        <p:txBody>
          <a:bodyPr wrap="square">
            <a:spAutoFit/>
          </a:bodyPr>
          <a:lstStyle>
            <a:defPPr>
              <a:defRPr lang="zh-CN"/>
            </a:defPPr>
            <a:lvl1pPr algn="just">
              <a:lnSpc>
                <a:spcPts val="2500"/>
              </a:lnSpc>
              <a:defRPr sz="14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健全组织体系，增强服务功能</a:t>
            </a:r>
            <a:endParaRPr lang="zh-CN" altLang="zh-CN" dirty="0"/>
          </a:p>
        </p:txBody>
      </p:sp>
      <p:sp>
        <p:nvSpPr>
          <p:cNvPr id="37" name="TextBox 22"/>
          <p:cNvSpPr txBox="1"/>
          <p:nvPr/>
        </p:nvSpPr>
        <p:spPr>
          <a:xfrm>
            <a:off x="3981689" y="4865606"/>
            <a:ext cx="1422837" cy="733534"/>
          </a:xfrm>
          <a:prstGeom prst="rect">
            <a:avLst/>
          </a:prstGeom>
        </p:spPr>
        <p:txBody>
          <a:bodyPr wrap="square">
            <a:spAutoFit/>
          </a:bodyPr>
          <a:lstStyle>
            <a:defPPr>
              <a:defRPr lang="zh-CN"/>
            </a:defPPr>
            <a:lvl1pPr algn="just">
              <a:lnSpc>
                <a:spcPts val="2500"/>
              </a:lnSpc>
              <a:defRPr sz="14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强化骨干带动，激活服务主体</a:t>
            </a:r>
            <a:endParaRPr lang="zh-CN" altLang="zh-CN" dirty="0"/>
          </a:p>
        </p:txBody>
      </p:sp>
      <p:sp>
        <p:nvSpPr>
          <p:cNvPr id="38" name="TextBox 22"/>
          <p:cNvSpPr txBox="1"/>
          <p:nvPr/>
        </p:nvSpPr>
        <p:spPr>
          <a:xfrm>
            <a:off x="5088796" y="2713127"/>
            <a:ext cx="1446906" cy="733534"/>
          </a:xfrm>
          <a:prstGeom prst="rect">
            <a:avLst/>
          </a:prstGeom>
        </p:spPr>
        <p:txBody>
          <a:bodyPr wrap="square">
            <a:spAutoFit/>
          </a:bodyPr>
          <a:lstStyle>
            <a:defPPr>
              <a:defRPr lang="zh-CN"/>
            </a:defPPr>
            <a:lvl1pPr algn="just">
              <a:lnSpc>
                <a:spcPts val="2500"/>
              </a:lnSpc>
              <a:defRPr sz="14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创新服务方式，满足群众需求</a:t>
            </a:r>
            <a:endParaRPr lang="zh-CN" altLang="zh-CN" dirty="0"/>
          </a:p>
        </p:txBody>
      </p:sp>
      <p:sp>
        <p:nvSpPr>
          <p:cNvPr id="39" name="TextBox 22"/>
          <p:cNvSpPr txBox="1"/>
          <p:nvPr/>
        </p:nvSpPr>
        <p:spPr>
          <a:xfrm>
            <a:off x="6430997" y="4409193"/>
            <a:ext cx="1252004" cy="733534"/>
          </a:xfrm>
          <a:prstGeom prst="rect">
            <a:avLst/>
          </a:prstGeom>
        </p:spPr>
        <p:txBody>
          <a:bodyPr wrap="square">
            <a:spAutoFit/>
          </a:bodyPr>
          <a:lstStyle>
            <a:defPPr>
              <a:defRPr lang="zh-CN"/>
            </a:defPPr>
            <a:lvl1pPr algn="just">
              <a:lnSpc>
                <a:spcPts val="2500"/>
              </a:lnSpc>
              <a:defRPr sz="14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整合服务资源，强化支撑保证</a:t>
            </a:r>
            <a:endParaRPr lang="zh-CN" altLang="zh-CN" dirty="0"/>
          </a:p>
        </p:txBody>
      </p:sp>
      <p:sp>
        <p:nvSpPr>
          <p:cNvPr id="40" name="TextBox 22"/>
          <p:cNvSpPr txBox="1"/>
          <p:nvPr/>
        </p:nvSpPr>
        <p:spPr>
          <a:xfrm>
            <a:off x="8732972" y="2723910"/>
            <a:ext cx="1284042" cy="733534"/>
          </a:xfrm>
          <a:prstGeom prst="rect">
            <a:avLst/>
          </a:prstGeom>
        </p:spPr>
        <p:txBody>
          <a:bodyPr wrap="square">
            <a:spAutoFit/>
          </a:bodyPr>
          <a:lstStyle>
            <a:defPPr>
              <a:defRPr lang="zh-CN"/>
            </a:defPPr>
            <a:lvl1pPr algn="just">
              <a:lnSpc>
                <a:spcPts val="2500"/>
              </a:lnSpc>
              <a:defRPr sz="14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完善长效机制，推动常态落实</a:t>
            </a:r>
            <a:endParaRPr lang="zh-CN" altLang="zh-CN" dirty="0"/>
          </a:p>
        </p:txBody>
      </p:sp>
    </p:spTree>
    <p:extLst>
      <p:ext uri="{BB962C8B-B14F-4D97-AF65-F5344CB8AC3E}">
        <p14:creationId xmlns:p14="http://schemas.microsoft.com/office/powerpoint/2010/main" xmlns="" val="274224188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26"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290">
                                          <p:stCondLst>
                                            <p:cond delay="0"/>
                                          </p:stCondLst>
                                        </p:cTn>
                                        <p:tgtEl>
                                          <p:spTgt spid="17"/>
                                        </p:tgtEl>
                                      </p:cBhvr>
                                    </p:animEffect>
                                    <p:anim calcmode="lin" valueType="num">
                                      <p:cBhvr>
                                        <p:cTn id="23"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4"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5"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26"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27"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28" dur="13">
                                          <p:stCondLst>
                                            <p:cond delay="325"/>
                                          </p:stCondLst>
                                        </p:cTn>
                                        <p:tgtEl>
                                          <p:spTgt spid="17"/>
                                        </p:tgtEl>
                                      </p:cBhvr>
                                      <p:to x="100000" y="60000"/>
                                    </p:animScale>
                                    <p:animScale>
                                      <p:cBhvr>
                                        <p:cTn id="29" dur="83" decel="50000">
                                          <p:stCondLst>
                                            <p:cond delay="338"/>
                                          </p:stCondLst>
                                        </p:cTn>
                                        <p:tgtEl>
                                          <p:spTgt spid="17"/>
                                        </p:tgtEl>
                                      </p:cBhvr>
                                      <p:to x="100000" y="100000"/>
                                    </p:animScale>
                                    <p:animScale>
                                      <p:cBhvr>
                                        <p:cTn id="30" dur="13">
                                          <p:stCondLst>
                                            <p:cond delay="656"/>
                                          </p:stCondLst>
                                        </p:cTn>
                                        <p:tgtEl>
                                          <p:spTgt spid="17"/>
                                        </p:tgtEl>
                                      </p:cBhvr>
                                      <p:to x="100000" y="80000"/>
                                    </p:animScale>
                                    <p:animScale>
                                      <p:cBhvr>
                                        <p:cTn id="31" dur="83" decel="50000">
                                          <p:stCondLst>
                                            <p:cond delay="669"/>
                                          </p:stCondLst>
                                        </p:cTn>
                                        <p:tgtEl>
                                          <p:spTgt spid="17"/>
                                        </p:tgtEl>
                                      </p:cBhvr>
                                      <p:to x="100000" y="100000"/>
                                    </p:animScale>
                                    <p:animScale>
                                      <p:cBhvr>
                                        <p:cTn id="32" dur="13">
                                          <p:stCondLst>
                                            <p:cond delay="821"/>
                                          </p:stCondLst>
                                        </p:cTn>
                                        <p:tgtEl>
                                          <p:spTgt spid="17"/>
                                        </p:tgtEl>
                                      </p:cBhvr>
                                      <p:to x="100000" y="90000"/>
                                    </p:animScale>
                                    <p:animScale>
                                      <p:cBhvr>
                                        <p:cTn id="33" dur="83" decel="50000">
                                          <p:stCondLst>
                                            <p:cond delay="834"/>
                                          </p:stCondLst>
                                        </p:cTn>
                                        <p:tgtEl>
                                          <p:spTgt spid="17"/>
                                        </p:tgtEl>
                                      </p:cBhvr>
                                      <p:to x="100000" y="100000"/>
                                    </p:animScale>
                                    <p:animScale>
                                      <p:cBhvr>
                                        <p:cTn id="34" dur="13">
                                          <p:stCondLst>
                                            <p:cond delay="904"/>
                                          </p:stCondLst>
                                        </p:cTn>
                                        <p:tgtEl>
                                          <p:spTgt spid="17"/>
                                        </p:tgtEl>
                                      </p:cBhvr>
                                      <p:to x="100000" y="95000"/>
                                    </p:animScale>
                                    <p:animScale>
                                      <p:cBhvr>
                                        <p:cTn id="35" dur="83" decel="50000">
                                          <p:stCondLst>
                                            <p:cond delay="917"/>
                                          </p:stCondLst>
                                        </p:cTn>
                                        <p:tgtEl>
                                          <p:spTgt spid="17"/>
                                        </p:tgtEl>
                                      </p:cBhvr>
                                      <p:to x="100000" y="100000"/>
                                    </p:animScale>
                                  </p:childTnLst>
                                </p:cTn>
                              </p:par>
                              <p:par>
                                <p:cTn id="36" presetID="22" presetClass="entr" presetSubtype="8" fill="hold" grpId="0" nodeType="withEffect">
                                  <p:stCondLst>
                                    <p:cond delay="100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150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200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8" fill="hold" grpId="0" nodeType="withEffect">
                                  <p:stCondLst>
                                    <p:cond delay="250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par>
                                <p:cTn id="48" presetID="22" presetClass="entr" presetSubtype="8" fill="hold" grpId="0" nodeType="withEffect">
                                  <p:stCondLst>
                                    <p:cond delay="300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par>
                                <p:cTn id="51" presetID="22" presetClass="entr" presetSubtype="8" fill="hold" grpId="0" nodeType="withEffect">
                                  <p:stCondLst>
                                    <p:cond delay="350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5500"/>
                            </p:stCondLst>
                            <p:childTnLst>
                              <p:par>
                                <p:cTn id="55" presetID="22" presetClass="entr" presetSubtype="4"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down)">
                                      <p:cBhvr>
                                        <p:cTn id="57" dur="500"/>
                                        <p:tgtEl>
                                          <p:spTgt spid="22"/>
                                        </p:tgtEl>
                                      </p:cBhvr>
                                    </p:animEffect>
                                  </p:childTnLst>
                                </p:cTn>
                              </p:par>
                              <p:par>
                                <p:cTn id="58" presetID="22" presetClass="entr" presetSubtype="8" fill="hold" grpId="0" nodeType="withEffect">
                                  <p:stCondLst>
                                    <p:cond delay="100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childTnLst>
                          </p:cTn>
                        </p:par>
                        <p:par>
                          <p:cTn id="61" fill="hold">
                            <p:stCondLst>
                              <p:cond delay="7000"/>
                            </p:stCondLst>
                            <p:childTnLst>
                              <p:par>
                                <p:cTn id="62" presetID="22" presetClass="entr" presetSubtype="4"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down)">
                                      <p:cBhvr>
                                        <p:cTn id="64" dur="500"/>
                                        <p:tgtEl>
                                          <p:spTgt spid="36"/>
                                        </p:tgtEl>
                                      </p:cBhvr>
                                    </p:animEffect>
                                  </p:childTnLst>
                                </p:cTn>
                              </p:par>
                            </p:childTnLst>
                          </p:cTn>
                        </p:par>
                        <p:par>
                          <p:cTn id="65" fill="hold">
                            <p:stCondLst>
                              <p:cond delay="7500"/>
                            </p:stCondLst>
                            <p:childTnLst>
                              <p:par>
                                <p:cTn id="66" presetID="22" presetClass="entr" presetSubtype="4"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down)">
                                      <p:cBhvr>
                                        <p:cTn id="68" dur="500"/>
                                        <p:tgtEl>
                                          <p:spTgt spid="37"/>
                                        </p:tgtEl>
                                      </p:cBhvr>
                                    </p:animEffect>
                                  </p:childTnLst>
                                </p:cTn>
                              </p:par>
                            </p:childTnLst>
                          </p:cTn>
                        </p:par>
                        <p:par>
                          <p:cTn id="69" fill="hold">
                            <p:stCondLst>
                              <p:cond delay="8000"/>
                            </p:stCondLst>
                            <p:childTnLst>
                              <p:par>
                                <p:cTn id="70" presetID="22" presetClass="entr" presetSubtype="4"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down)">
                                      <p:cBhvr>
                                        <p:cTn id="72" dur="500"/>
                                        <p:tgtEl>
                                          <p:spTgt spid="38"/>
                                        </p:tgtEl>
                                      </p:cBhvr>
                                    </p:animEffect>
                                  </p:childTnLst>
                                </p:cTn>
                              </p:par>
                            </p:childTnLst>
                          </p:cTn>
                        </p:par>
                        <p:par>
                          <p:cTn id="73" fill="hold">
                            <p:stCondLst>
                              <p:cond delay="8500"/>
                            </p:stCondLst>
                            <p:childTnLst>
                              <p:par>
                                <p:cTn id="74" presetID="22" presetClass="entr" presetSubtype="4" fill="hold" grpId="0" nodeType="after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wipe(down)">
                                      <p:cBhvr>
                                        <p:cTn id="76" dur="500"/>
                                        <p:tgtEl>
                                          <p:spTgt spid="39"/>
                                        </p:tgtEl>
                                      </p:cBhvr>
                                    </p:animEffect>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down)">
                                      <p:cBhvr>
                                        <p:cTn id="8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animBg="1"/>
      <p:bldP spid="15" grpId="0" animBg="1"/>
      <p:bldP spid="16" grpId="0" animBg="1"/>
      <p:bldP spid="17" grpId="0" animBg="1"/>
      <p:bldP spid="20" grpId="0" animBg="1"/>
      <p:bldP spid="21" grpId="0" animBg="1"/>
      <p:bldP spid="22" grpId="0" animBg="1"/>
      <p:bldP spid="23" grpId="0" animBg="1"/>
      <p:bldP spid="36" grpId="0"/>
      <p:bldP spid="37" grpId="0"/>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3" name="组合 2"/>
          <p:cNvGrpSpPr/>
          <p:nvPr/>
        </p:nvGrpSpPr>
        <p:grpSpPr>
          <a:xfrm>
            <a:off x="342900" y="562715"/>
            <a:ext cx="6248400" cy="914400"/>
            <a:chOff x="342900" y="562715"/>
            <a:chExt cx="6248400" cy="914400"/>
          </a:xfrm>
        </p:grpSpPr>
        <p:sp>
          <p:nvSpPr>
            <p:cNvPr id="11" name="横卷形 10"/>
            <p:cNvSpPr/>
            <p:nvPr/>
          </p:nvSpPr>
          <p:spPr>
            <a:xfrm>
              <a:off x="342900" y="562715"/>
              <a:ext cx="62484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7"/>
              <a:ext cx="5381790" cy="430759"/>
            </a:xfrm>
            <a:prstGeom prst="rect">
              <a:avLst/>
            </a:prstGeom>
            <a:noFill/>
            <a:ln>
              <a:noFill/>
            </a:ln>
          </p:spPr>
          <p:txBody>
            <a:bodyPr vert="horz" wrap="square" lIns="0" tIns="0" rIns="0" bIns="0" numCol="1" anchor="t" anchorCtr="0" compatLnSpc="1">
              <a:spAutoFit/>
            </a:bodyPr>
            <a:lstStyle>
              <a:defPPr>
                <a:defRPr lang="zh-CN"/>
              </a:defPPr>
              <a:lvl1pPr marR="0" lvl="0" indent="0">
                <a:lnSpc>
                  <a:spcPct val="100000"/>
                </a:lnSpc>
                <a:buClrTx/>
                <a:buSzTx/>
                <a:buFontTx/>
                <a:buNone/>
                <a:defRPr kumimoji="0" sz="2799" b="0" i="0" u="none" strike="noStrike" cap="none" normalizeH="0" baseline="0">
                  <a:ln>
                    <a:noFill/>
                  </a:ln>
                  <a:solidFill>
                    <a:schemeClr val="bg1"/>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dirty="0"/>
                <a:t>进一步做好服务型党组织建设</a:t>
              </a:r>
              <a:endParaRPr lang="zh-CN" altLang="en-US" dirty="0"/>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3.3</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7071417" y="2867899"/>
            <a:ext cx="1752600" cy="1056401"/>
            <a:chOff x="7071417" y="2867899"/>
            <a:chExt cx="1752600" cy="1056401"/>
          </a:xfrm>
        </p:grpSpPr>
        <p:sp>
          <p:nvSpPr>
            <p:cNvPr id="25" name="流程图: 延期 24"/>
            <p:cNvSpPr/>
            <p:nvPr/>
          </p:nvSpPr>
          <p:spPr>
            <a:xfrm rot="10800000">
              <a:off x="7071417" y="2867899"/>
              <a:ext cx="1752600" cy="1056401"/>
            </a:xfrm>
            <a:prstGeom prst="flowChartDelay">
              <a:avLst/>
            </a:prstGeom>
            <a:solidFill>
              <a:srgbClr val="DA2A00"/>
            </a:solidFill>
            <a:ln>
              <a:solidFill>
                <a:srgbClr val="DA2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623702" y="2919234"/>
              <a:ext cx="1048249" cy="953734"/>
            </a:xfrm>
            <a:prstGeom prst="rect">
              <a:avLst/>
            </a:prstGeom>
          </p:spPr>
          <p:txBody>
            <a:bodyPr wrap="square">
              <a:spAutoFit/>
            </a:bodyPr>
            <a:lstStyle/>
            <a:p>
              <a:pPr algn="ctr"/>
              <a:r>
                <a:rPr lang="zh-CN" altLang="zh-CN" sz="2799" dirty="0">
                  <a:solidFill>
                    <a:schemeClr val="bg1"/>
                  </a:solidFill>
                  <a:latin typeface="微软雅黑" panose="020B0503020204020204" pitchFamily="34" charset="-122"/>
                  <a:ea typeface="微软雅黑" panose="020B0503020204020204" pitchFamily="34" charset="-122"/>
                </a:rPr>
                <a:t>党建</a:t>
              </a:r>
              <a:r>
                <a:rPr lang="zh-CN" altLang="en-US" sz="2799" dirty="0">
                  <a:solidFill>
                    <a:schemeClr val="bg1"/>
                  </a:solidFill>
                  <a:latin typeface="微软雅黑" panose="020B0503020204020204" pitchFamily="34" charset="-122"/>
                  <a:ea typeface="微软雅黑" panose="020B0503020204020204" pitchFamily="34" charset="-122"/>
                </a:rPr>
                <a:t>工作</a:t>
              </a:r>
            </a:p>
          </p:txBody>
        </p:sp>
      </p:grpSp>
      <p:grpSp>
        <p:nvGrpSpPr>
          <p:cNvPr id="6" name="组合 5"/>
          <p:cNvGrpSpPr/>
          <p:nvPr/>
        </p:nvGrpSpPr>
        <p:grpSpPr>
          <a:xfrm>
            <a:off x="9004992" y="2867899"/>
            <a:ext cx="1752600" cy="1056401"/>
            <a:chOff x="9004992" y="2867899"/>
            <a:chExt cx="1752600" cy="1056401"/>
          </a:xfrm>
        </p:grpSpPr>
        <p:sp>
          <p:nvSpPr>
            <p:cNvPr id="2" name="流程图: 延期 1"/>
            <p:cNvSpPr/>
            <p:nvPr/>
          </p:nvSpPr>
          <p:spPr>
            <a:xfrm>
              <a:off x="9004992" y="2867899"/>
              <a:ext cx="1752600" cy="1056401"/>
            </a:xfrm>
            <a:prstGeom prst="flowChartDelay">
              <a:avLst/>
            </a:prstGeom>
            <a:solidFill>
              <a:srgbClr val="DA2A00"/>
            </a:solidFill>
            <a:ln>
              <a:solidFill>
                <a:srgbClr val="DA2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315363" y="2919234"/>
              <a:ext cx="1048249" cy="953734"/>
            </a:xfrm>
            <a:prstGeom prst="rect">
              <a:avLst/>
            </a:prstGeom>
          </p:spPr>
          <p:txBody>
            <a:bodyPr wrap="square">
              <a:spAutoFit/>
            </a:bodyPr>
            <a:lstStyle/>
            <a:p>
              <a:pPr algn="ctr"/>
              <a:r>
                <a:rPr lang="zh-CN" altLang="en-US" sz="2799" dirty="0">
                  <a:solidFill>
                    <a:schemeClr val="bg1"/>
                  </a:solidFill>
                  <a:latin typeface="微软雅黑" panose="020B0503020204020204" pitchFamily="34" charset="-122"/>
                  <a:ea typeface="微软雅黑" panose="020B0503020204020204" pitchFamily="34" charset="-122"/>
                </a:rPr>
                <a:t>业务工作</a:t>
              </a:r>
            </a:p>
          </p:txBody>
        </p:sp>
      </p:grpSp>
      <p:sp>
        <p:nvSpPr>
          <p:cNvPr id="28" name="矩形 27"/>
          <p:cNvSpPr/>
          <p:nvPr/>
        </p:nvSpPr>
        <p:spPr>
          <a:xfrm>
            <a:off x="844037" y="3044305"/>
            <a:ext cx="5239765" cy="2399720"/>
          </a:xfrm>
          <a:prstGeom prst="rect">
            <a:avLst/>
          </a:prstGeom>
        </p:spPr>
        <p:txBody>
          <a:bodyPr wrap="square">
            <a:spAutoFit/>
          </a:bodyPr>
          <a:lstStyle/>
          <a:p>
            <a:pPr algn="ctr">
              <a:lnSpc>
                <a:spcPts val="2999"/>
              </a:lnSpc>
            </a:pPr>
            <a:r>
              <a:rPr lang="zh-CN" altLang="zh-CN" sz="19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紧紧围绕中心、服务大局，在继续做好“集善工程”系列助项目的基础上，全力推进托养服务中心建设，切实做到“两手抓、两不误、两促进”。进一步激发广大党员奋发进取、干事创业的精神，为全县</a:t>
            </a:r>
            <a:r>
              <a:rPr lang="zh-CN" altLang="en-US" sz="19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某某</a:t>
            </a:r>
            <a:r>
              <a:rPr lang="zh-CN" altLang="zh-CN" sz="19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事业发展提供坚强组织保证。</a:t>
            </a:r>
            <a:r>
              <a:rPr lang="en-US" altLang="zh-CN" sz="19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9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矩形 28"/>
          <p:cNvSpPr/>
          <p:nvPr/>
        </p:nvSpPr>
        <p:spPr>
          <a:xfrm>
            <a:off x="1399236" y="2014813"/>
            <a:ext cx="3726895" cy="858697"/>
          </a:xfrm>
          <a:prstGeom prst="rect">
            <a:avLst/>
          </a:prstGeom>
          <a:noFill/>
          <a:ln>
            <a:noFill/>
          </a:ln>
        </p:spPr>
        <p:txBody>
          <a:bodyPr vert="horz" wrap="square" lIns="0" tIns="0" rIns="0" bIns="0" numCol="1" anchor="t" anchorCtr="0" compatLnSpc="1">
            <a:spAutoFit/>
          </a:bodyPr>
          <a:lstStyle/>
          <a:p>
            <a:pPr algn="ctr">
              <a:lnSpc>
                <a:spcPts val="35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将</a:t>
            </a:r>
            <a:r>
              <a:rPr lang="zh-CN" altLang="zh-CN" sz="2400" b="1" dirty="0">
                <a:solidFill>
                  <a:schemeClr val="tx1">
                    <a:lumMod val="75000"/>
                    <a:lumOff val="25000"/>
                  </a:schemeClr>
                </a:solidFill>
                <a:latin typeface="微软雅黑" panose="020B0503020204020204" pitchFamily="34" charset="-122"/>
                <a:ea typeface="微软雅黑" panose="020B0503020204020204" pitchFamily="34" charset="-122"/>
              </a:rPr>
              <a:t>党建</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工作</a:t>
            </a:r>
            <a:r>
              <a:rPr lang="zh-CN" altLang="zh-CN" sz="2400" b="1" dirty="0">
                <a:solidFill>
                  <a:schemeClr val="tx1">
                    <a:lumMod val="75000"/>
                    <a:lumOff val="25000"/>
                  </a:schemeClr>
                </a:solidFill>
                <a:latin typeface="微软雅黑" panose="020B0503020204020204" pitchFamily="34" charset="-122"/>
                <a:ea typeface="微软雅黑" panose="020B0503020204020204" pitchFamily="34" charset="-122"/>
              </a:rPr>
              <a:t>和业务工作</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同等重视，</a:t>
            </a:r>
            <a:r>
              <a:rPr lang="zh-CN" altLang="zh-CN" sz="2400" b="1" dirty="0">
                <a:solidFill>
                  <a:schemeClr val="tx1">
                    <a:lumMod val="75000"/>
                    <a:lumOff val="25000"/>
                  </a:schemeClr>
                </a:solidFill>
                <a:latin typeface="微软雅黑" panose="020B0503020204020204" pitchFamily="34" charset="-122"/>
                <a:ea typeface="微软雅黑" panose="020B0503020204020204" pitchFamily="34" charset="-122"/>
              </a:rPr>
              <a:t>融合发展</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3955625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500"/>
                                        <p:tgtEl>
                                          <p:spTgt spid="5"/>
                                        </p:tgtEl>
                                      </p:cBhvr>
                                    </p:animEffect>
                                  </p:childTnLst>
                                </p:cTn>
                              </p:par>
                              <p:par>
                                <p:cTn id="28" presetID="22" presetClass="entr" presetSubtype="8"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flipH="1">
            <a:off x="-2" y="2609"/>
            <a:ext cx="7652085" cy="573569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86888" y="0"/>
            <a:ext cx="7405111" cy="2775284"/>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3716503"/>
            <a:ext cx="12192000" cy="3141497"/>
          </a:xfrm>
          <a:prstGeom prst="rect">
            <a:avLst/>
          </a:prstGeom>
        </p:spPr>
      </p:pic>
      <p:sp>
        <p:nvSpPr>
          <p:cNvPr id="12" name="文本框 11"/>
          <p:cNvSpPr txBox="1"/>
          <p:nvPr/>
        </p:nvSpPr>
        <p:spPr>
          <a:xfrm>
            <a:off x="6710368" y="1990511"/>
            <a:ext cx="3177136" cy="470687"/>
          </a:xfrm>
          <a:prstGeom prst="rect">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schemeClr val="lt1"/>
                </a:solidFill>
                <a:latin typeface="Chiller" panose="04020404031007020602" pitchFamily="8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b="1" spc="300" dirty="0">
                <a:latin typeface="微软雅黑" panose="020B0503020204020204" pitchFamily="34" charset="-122"/>
                <a:ea typeface="微软雅黑" panose="020B0503020204020204" pitchFamily="34" charset="-122"/>
              </a:rPr>
              <a:t>党政机关、基层党组织</a:t>
            </a:r>
          </a:p>
        </p:txBody>
      </p:sp>
      <p:sp>
        <p:nvSpPr>
          <p:cNvPr id="13" name="文本框 12"/>
          <p:cNvSpPr txBox="1"/>
          <p:nvPr/>
        </p:nvSpPr>
        <p:spPr>
          <a:xfrm>
            <a:off x="1350011" y="2532541"/>
            <a:ext cx="8648522" cy="1015663"/>
          </a:xfrm>
          <a:prstGeom prst="rect">
            <a:avLst/>
          </a:prstGeom>
          <a:noFill/>
        </p:spPr>
        <p:txBody>
          <a:bodyPr wrap="none" rtlCol="0">
            <a:spAutoFit/>
          </a:bodyPr>
          <a:lstStyle/>
          <a:p>
            <a:pPr algn="r"/>
            <a:r>
              <a:rPr lang="zh-CN" altLang="en-US" sz="6000" b="1" dirty="0">
                <a:blipFill>
                  <a:blip r:embed="rId7"/>
                  <a:stretch>
                    <a:fillRect/>
                  </a:stretch>
                </a:blipFill>
                <a:latin typeface="微软雅黑" panose="020B0503020204020204" pitchFamily="34" charset="-122"/>
                <a:ea typeface="微软雅黑" panose="020B0503020204020204" pitchFamily="34" charset="-122"/>
              </a:rPr>
              <a:t>工作情况汇报及工作思路</a:t>
            </a:r>
          </a:p>
        </p:txBody>
      </p:sp>
      <p:sp>
        <p:nvSpPr>
          <p:cNvPr id="14" name="文本框 13"/>
          <p:cNvSpPr txBox="1"/>
          <p:nvPr/>
        </p:nvSpPr>
        <p:spPr>
          <a:xfrm>
            <a:off x="3516107" y="3570957"/>
            <a:ext cx="5159786" cy="523220"/>
          </a:xfrm>
          <a:prstGeom prst="rect">
            <a:avLst/>
          </a:prstGeom>
          <a:noFill/>
        </p:spPr>
        <p:txBody>
          <a:bodyPr wrap="square" rtlCol="0">
            <a:spAutoFit/>
          </a:bodyPr>
          <a:lstStyle/>
          <a:p>
            <a:pPr algn="r"/>
            <a:r>
              <a:rPr lang="zh-CN" altLang="en-US" sz="2800" b="1" dirty="0">
                <a:solidFill>
                  <a:srgbClr val="DA2A00"/>
                </a:solidFill>
                <a:latin typeface="微软雅黑" panose="020B0503020204020204" pitchFamily="34" charset="-122"/>
                <a:ea typeface="微软雅黑" panose="020B0503020204020204" pitchFamily="34" charset="-122"/>
              </a:rPr>
              <a:t>这里输入您的党组织</a:t>
            </a:r>
            <a:r>
              <a:rPr lang="en-US" altLang="zh-CN" sz="2800" b="1" dirty="0">
                <a:solidFill>
                  <a:srgbClr val="DA2A00"/>
                </a:solidFill>
                <a:latin typeface="微软雅黑" panose="020B0503020204020204" pitchFamily="34" charset="-122"/>
                <a:ea typeface="微软雅黑" panose="020B0503020204020204" pitchFamily="34" charset="-122"/>
              </a:rPr>
              <a:t>/</a:t>
            </a:r>
            <a:r>
              <a:rPr lang="zh-CN" altLang="en-US" sz="2800" b="1" dirty="0">
                <a:solidFill>
                  <a:srgbClr val="DA2A00"/>
                </a:solidFill>
                <a:latin typeface="微软雅黑" panose="020B0503020204020204" pitchFamily="34" charset="-122"/>
                <a:ea typeface="微软雅黑" panose="020B0503020204020204" pitchFamily="34" charset="-122"/>
              </a:rPr>
              <a:t>单位名称</a:t>
            </a:r>
          </a:p>
        </p:txBody>
      </p:sp>
      <p:grpSp>
        <p:nvGrpSpPr>
          <p:cNvPr id="3" name="组合 2"/>
          <p:cNvGrpSpPr/>
          <p:nvPr/>
        </p:nvGrpSpPr>
        <p:grpSpPr>
          <a:xfrm>
            <a:off x="3837482" y="4371424"/>
            <a:ext cx="4498975" cy="572749"/>
            <a:chOff x="3837482" y="4371424"/>
            <a:chExt cx="4498975" cy="572749"/>
          </a:xfrm>
        </p:grpSpPr>
        <p:sp>
          <p:nvSpPr>
            <p:cNvPr id="17" name="矩形 5"/>
            <p:cNvSpPr/>
            <p:nvPr/>
          </p:nvSpPr>
          <p:spPr>
            <a:xfrm>
              <a:off x="3837482" y="4371424"/>
              <a:ext cx="4498975" cy="572749"/>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b="1">
                <a:latin typeface="微软雅黑" panose="020B0503020204020204" pitchFamily="34" charset="-122"/>
                <a:ea typeface="微软雅黑" panose="020B0503020204020204" pitchFamily="34" charset="-122"/>
              </a:endParaRPr>
            </a:p>
          </p:txBody>
        </p:sp>
        <p:sp>
          <p:nvSpPr>
            <p:cNvPr id="18" name="文本框 17"/>
            <p:cNvSpPr txBox="1"/>
            <p:nvPr/>
          </p:nvSpPr>
          <p:spPr>
            <a:xfrm>
              <a:off x="4556392" y="4437977"/>
              <a:ext cx="3047564" cy="461665"/>
            </a:xfrm>
            <a:prstGeom prst="rect">
              <a:avLst/>
            </a:prstGeom>
            <a:noFill/>
          </p:spPr>
          <p:txBody>
            <a:bodyPr wrap="square" rtlCol="0">
              <a:spAutoFit/>
            </a:bodyPr>
            <a:lstStyle/>
            <a:p>
              <a:pPr algn="r"/>
              <a:r>
                <a:rPr lang="zh-CN" altLang="en-US" sz="2400" b="1" spc="600" dirty="0" smtClean="0">
                  <a:solidFill>
                    <a:schemeClr val="bg1"/>
                  </a:solidFill>
                  <a:latin typeface="微软雅黑" panose="020B0503020204020204" pitchFamily="34" charset="-122"/>
                  <a:ea typeface="微软雅黑" panose="020B0503020204020204" pitchFamily="34" charset="-122"/>
                </a:rPr>
                <a:t>汇报人</a:t>
              </a:r>
              <a:r>
                <a:rPr lang="en-US" altLang="zh-CN" sz="2400" b="1" spc="600" dirty="0" smtClean="0">
                  <a:solidFill>
                    <a:schemeClr val="bg1"/>
                  </a:solidFill>
                  <a:latin typeface="微软雅黑" panose="020B0503020204020204" pitchFamily="34" charset="-122"/>
                  <a:ea typeface="微软雅黑" panose="020B0503020204020204" pitchFamily="34" charset="-122"/>
                </a:rPr>
                <a:t>:XXX</a:t>
              </a:r>
              <a:endParaRPr lang="zh-CN" altLang="en-US" sz="2400" b="1" spc="600" dirty="0">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246971" y="200976"/>
            <a:ext cx="3002468" cy="1657276"/>
          </a:xfrm>
          <a:prstGeom prst="rect">
            <a:avLst/>
          </a:prstGeom>
        </p:spPr>
      </p:pic>
    </p:spTree>
    <p:extLst>
      <p:ext uri="{BB962C8B-B14F-4D97-AF65-F5344CB8AC3E}">
        <p14:creationId xmlns:p14="http://schemas.microsoft.com/office/powerpoint/2010/main" xmlns="" val="114367242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par>
                          <p:cTn id="16" fill="hold">
                            <p:stCondLst>
                              <p:cond delay="1500"/>
                            </p:stCondLst>
                            <p:childTnLst>
                              <p:par>
                                <p:cTn id="17" presetID="2" presetClass="entr" presetSubtype="1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par>
                          <p:cTn id="29" fill="hold">
                            <p:stCondLst>
                              <p:cond delay="3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4"/>
                                        </p:tgtEl>
                                        <p:attrNameLst>
                                          <p:attrName>ppt_y</p:attrName>
                                        </p:attrNameLst>
                                      </p:cBhvr>
                                      <p:tavLst>
                                        <p:tav tm="0">
                                          <p:val>
                                            <p:strVal val="#ppt_y"/>
                                          </p:val>
                                        </p:tav>
                                        <p:tav tm="100000">
                                          <p:val>
                                            <p:strVal val="#ppt_y"/>
                                          </p:val>
                                        </p:tav>
                                      </p:tavLst>
                                    </p:anim>
                                    <p:anim calcmode="lin" valueType="num">
                                      <p:cBhvr>
                                        <p:cTn id="3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4"/>
                                        </p:tgtEl>
                                      </p:cBhvr>
                                    </p:animEffect>
                                  </p:childTnLst>
                                </p:cTn>
                              </p:par>
                            </p:childTnLst>
                          </p:cTn>
                        </p:par>
                        <p:par>
                          <p:cTn id="37" fill="hold">
                            <p:stCondLst>
                              <p:cond delay="4150"/>
                            </p:stCondLst>
                            <p:childTnLst>
                              <p:par>
                                <p:cTn id="38" presetID="9"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dissolve">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598244"/>
            <a:ext cx="12192000" cy="329184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23359" y="-16042"/>
            <a:ext cx="7199391" cy="1170434"/>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flipH="1">
            <a:off x="2743200" y="-16042"/>
            <a:ext cx="9448800" cy="2362200"/>
          </a:xfrm>
          <a:prstGeom prst="rect">
            <a:avLst/>
          </a:prstGeom>
        </p:spPr>
      </p:pic>
      <p:grpSp>
        <p:nvGrpSpPr>
          <p:cNvPr id="3" name="组合 2"/>
          <p:cNvGrpSpPr/>
          <p:nvPr/>
        </p:nvGrpSpPr>
        <p:grpSpPr>
          <a:xfrm>
            <a:off x="3480256" y="1991392"/>
            <a:ext cx="842254" cy="850390"/>
            <a:chOff x="3480256" y="1991392"/>
            <a:chExt cx="842254" cy="850390"/>
          </a:xfrm>
        </p:grpSpPr>
        <p:sp>
          <p:nvSpPr>
            <p:cNvPr id="9" name="Oval 7"/>
            <p:cNvSpPr>
              <a:spLocks noChangeArrowheads="1"/>
            </p:cNvSpPr>
            <p:nvPr/>
          </p:nvSpPr>
          <p:spPr bwMode="auto">
            <a:xfrm>
              <a:off x="3480256" y="1991392"/>
              <a:ext cx="842254" cy="850390"/>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663905" y="2123072"/>
              <a:ext cx="470000" cy="646331"/>
            </a:xfrm>
            <a:prstGeom prst="rect">
              <a:avLst/>
            </a:prstGeom>
            <a:noFill/>
          </p:spPr>
          <p:txBody>
            <a:bodyPr wrap="none" rtlCol="0">
              <a:spAutoFit/>
            </a:bodyPr>
            <a:lstStyle/>
            <a:p>
              <a:pPr algn="ctr"/>
              <a:r>
                <a:rPr lang="en-US" altLang="zh-CN" sz="3600" b="1" dirty="0">
                  <a:solidFill>
                    <a:schemeClr val="bg1"/>
                  </a:solidFill>
                  <a:latin typeface="微软雅黑" panose="020B0503020204020204" pitchFamily="34" charset="-122"/>
                  <a:ea typeface="微软雅黑" panose="020B0503020204020204" pitchFamily="34" charset="-122"/>
                </a:rPr>
                <a:t>1</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540290" y="2042201"/>
            <a:ext cx="5373731" cy="743903"/>
            <a:chOff x="4540290" y="2042201"/>
            <a:chExt cx="5373731" cy="743903"/>
          </a:xfrm>
        </p:grpSpPr>
        <p:sp>
          <p:nvSpPr>
            <p:cNvPr id="8" name="矩形: 圆角 21"/>
            <p:cNvSpPr/>
            <p:nvPr/>
          </p:nvSpPr>
          <p:spPr bwMode="auto">
            <a:xfrm>
              <a:off x="4540290" y="2042201"/>
              <a:ext cx="5373731" cy="743903"/>
            </a:xfrm>
            <a:prstGeom prst="roundRect">
              <a:avLst>
                <a:gd name="adj" fmla="val 7457"/>
              </a:avLst>
            </a:prstGeom>
            <a:solidFill>
              <a:srgbClr val="FFFFFF"/>
            </a:solidFill>
            <a:ln w="12700" cap="flat">
              <a:solidFill>
                <a:schemeClr val="bg1">
                  <a:lumMod val="40000"/>
                  <a:lumOff val="60000"/>
                </a:schemeClr>
              </a:solidFill>
              <a:prstDash val="solid"/>
              <a:miter lim="800000"/>
            </a:ln>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1" name="文本框 10"/>
            <p:cNvSpPr txBox="1"/>
            <p:nvPr/>
          </p:nvSpPr>
          <p:spPr>
            <a:xfrm>
              <a:off x="4719873" y="2152544"/>
              <a:ext cx="4327874" cy="492443"/>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sz="2600" dirty="0">
                  <a:solidFill>
                    <a:schemeClr val="tx1">
                      <a:lumMod val="75000"/>
                      <a:lumOff val="25000"/>
                    </a:schemeClr>
                  </a:solidFill>
                  <a:latin typeface="微软雅黑" panose="020B0503020204020204" pitchFamily="34" charset="-122"/>
                  <a:ea typeface="微软雅黑" panose="020B0503020204020204" pitchFamily="34" charset="-122"/>
                </a:rPr>
                <a:t>前阶段工作进展情况</a:t>
              </a:r>
            </a:p>
          </p:txBody>
        </p:sp>
      </p:grpSp>
      <p:grpSp>
        <p:nvGrpSpPr>
          <p:cNvPr id="21" name="组合 20"/>
          <p:cNvGrpSpPr/>
          <p:nvPr/>
        </p:nvGrpSpPr>
        <p:grpSpPr>
          <a:xfrm>
            <a:off x="3480256" y="3137708"/>
            <a:ext cx="842254" cy="848356"/>
            <a:chOff x="3480256" y="3137708"/>
            <a:chExt cx="842254" cy="848356"/>
          </a:xfrm>
        </p:grpSpPr>
        <p:sp>
          <p:nvSpPr>
            <p:cNvPr id="12" name="Oval 10"/>
            <p:cNvSpPr>
              <a:spLocks noChangeArrowheads="1"/>
            </p:cNvSpPr>
            <p:nvPr/>
          </p:nvSpPr>
          <p:spPr bwMode="auto">
            <a:xfrm>
              <a:off x="3480256" y="3137708"/>
              <a:ext cx="842254" cy="848356"/>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663904" y="3241992"/>
              <a:ext cx="470000" cy="646331"/>
            </a:xfrm>
            <a:prstGeom prst="rect">
              <a:avLst/>
            </a:prstGeom>
            <a:noFill/>
          </p:spPr>
          <p:txBody>
            <a:bodyPr wrap="none" rtlCol="0">
              <a:spAutoFit/>
            </a:bodyPr>
            <a:lstStyle/>
            <a:p>
              <a:pPr algn="ctr"/>
              <a:r>
                <a:rPr lang="en-US" altLang="zh-CN" sz="3600" b="1">
                  <a:solidFill>
                    <a:schemeClr val="bg1"/>
                  </a:solidFill>
                  <a:latin typeface="微软雅黑" panose="020B0503020204020204" pitchFamily="34" charset="-122"/>
                  <a:ea typeface="微软雅黑" panose="020B0503020204020204" pitchFamily="34" charset="-122"/>
                </a:rPr>
                <a:t>2</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480256" y="4328502"/>
            <a:ext cx="842254" cy="846320"/>
            <a:chOff x="3480256" y="4328502"/>
            <a:chExt cx="842254" cy="846320"/>
          </a:xfrm>
        </p:grpSpPr>
        <p:sp>
          <p:nvSpPr>
            <p:cNvPr id="14" name="Oval 13"/>
            <p:cNvSpPr>
              <a:spLocks noChangeArrowheads="1"/>
            </p:cNvSpPr>
            <p:nvPr/>
          </p:nvSpPr>
          <p:spPr bwMode="auto">
            <a:xfrm>
              <a:off x="3480256" y="4328502"/>
              <a:ext cx="842254" cy="846320"/>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663906" y="4420558"/>
              <a:ext cx="470000" cy="646331"/>
            </a:xfrm>
            <a:prstGeom prst="rect">
              <a:avLst/>
            </a:prstGeom>
            <a:noFill/>
          </p:spPr>
          <p:txBody>
            <a:bodyPr wrap="none" rtlCol="0">
              <a:spAutoFit/>
            </a:bodyPr>
            <a:lstStyle/>
            <a:p>
              <a:pPr algn="ctr"/>
              <a:r>
                <a:rPr lang="en-US" altLang="zh-CN" sz="3600" b="1" dirty="0">
                  <a:solidFill>
                    <a:schemeClr val="bg1"/>
                  </a:solidFill>
                  <a:latin typeface="微软雅黑" panose="020B0503020204020204" pitchFamily="34" charset="-122"/>
                  <a:ea typeface="微软雅黑" panose="020B0503020204020204" pitchFamily="34" charset="-122"/>
                </a:rPr>
                <a:t>3</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540290" y="3189934"/>
            <a:ext cx="5373731" cy="743903"/>
            <a:chOff x="4540290" y="3189934"/>
            <a:chExt cx="5373731" cy="743903"/>
          </a:xfrm>
        </p:grpSpPr>
        <p:sp>
          <p:nvSpPr>
            <p:cNvPr id="16" name="矩形: 圆角 22"/>
            <p:cNvSpPr/>
            <p:nvPr/>
          </p:nvSpPr>
          <p:spPr bwMode="auto">
            <a:xfrm>
              <a:off x="4540290" y="3189934"/>
              <a:ext cx="5373731" cy="743903"/>
            </a:xfrm>
            <a:prstGeom prst="roundRect">
              <a:avLst>
                <a:gd name="adj" fmla="val 7457"/>
              </a:avLst>
            </a:prstGeom>
            <a:solidFill>
              <a:srgbClr val="FFFFFF"/>
            </a:solidFill>
            <a:ln w="12700" cap="flat">
              <a:solidFill>
                <a:schemeClr val="bg1">
                  <a:lumMod val="40000"/>
                  <a:lumOff val="60000"/>
                </a:schemeClr>
              </a:solidFill>
              <a:prstDash val="solid"/>
              <a:miter lim="800000"/>
            </a:ln>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7" name="文本框 16"/>
            <p:cNvSpPr txBox="1"/>
            <p:nvPr/>
          </p:nvSpPr>
          <p:spPr>
            <a:xfrm>
              <a:off x="4719873" y="3300081"/>
              <a:ext cx="4327874" cy="492443"/>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sz="2600" dirty="0">
                  <a:solidFill>
                    <a:schemeClr val="tx1">
                      <a:lumMod val="75000"/>
                      <a:lumOff val="25000"/>
                    </a:schemeClr>
                  </a:solidFill>
                  <a:latin typeface="微软雅黑" panose="020B0503020204020204" pitchFamily="34" charset="-122"/>
                  <a:ea typeface="微软雅黑" panose="020B0503020204020204" pitchFamily="34" charset="-122"/>
                </a:rPr>
                <a:t>形势分析和存在的问题</a:t>
              </a:r>
              <a:endParaRPr lang="zh-CN" altLang="zh-CN" sz="2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540290" y="4396093"/>
            <a:ext cx="5373731" cy="743903"/>
            <a:chOff x="4540290" y="4396093"/>
            <a:chExt cx="5373731" cy="743903"/>
          </a:xfrm>
        </p:grpSpPr>
        <p:sp>
          <p:nvSpPr>
            <p:cNvPr id="18" name="矩形: 圆角 28"/>
            <p:cNvSpPr/>
            <p:nvPr/>
          </p:nvSpPr>
          <p:spPr bwMode="auto">
            <a:xfrm>
              <a:off x="4540290" y="4396093"/>
              <a:ext cx="5373731" cy="743903"/>
            </a:xfrm>
            <a:prstGeom prst="roundRect">
              <a:avLst>
                <a:gd name="adj" fmla="val 7457"/>
              </a:avLst>
            </a:prstGeom>
            <a:solidFill>
              <a:srgbClr val="FFFFFF"/>
            </a:solidFill>
            <a:ln w="12700" cap="flat">
              <a:solidFill>
                <a:schemeClr val="bg1">
                  <a:lumMod val="40000"/>
                  <a:lumOff val="60000"/>
                </a:schemeClr>
              </a:solidFill>
              <a:prstDash val="solid"/>
              <a:miter lim="800000"/>
            </a:ln>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19" name="文本框 18"/>
            <p:cNvSpPr txBox="1"/>
            <p:nvPr/>
          </p:nvSpPr>
          <p:spPr>
            <a:xfrm>
              <a:off x="4719873" y="4497622"/>
              <a:ext cx="4327874" cy="492443"/>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sz="2600">
                  <a:solidFill>
                    <a:schemeClr val="tx1">
                      <a:lumMod val="75000"/>
                      <a:lumOff val="25000"/>
                    </a:schemeClr>
                  </a:solidFill>
                  <a:latin typeface="微软雅黑" panose="020B0503020204020204" pitchFamily="34" charset="-122"/>
                  <a:ea typeface="微软雅黑" panose="020B0503020204020204" pitchFamily="34" charset="-122"/>
                </a:rPr>
                <a:t>下阶段工作思路和措施</a:t>
              </a:r>
              <a:endParaRPr lang="zh-CN" altLang="zh-CN" sz="26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0" name="Freeform 6"/>
          <p:cNvSpPr/>
          <p:nvPr/>
        </p:nvSpPr>
        <p:spPr bwMode="auto">
          <a:xfrm rot="16200000">
            <a:off x="2831293" y="3436139"/>
            <a:ext cx="248651" cy="168837"/>
          </a:xfrm>
          <a:custGeom>
            <a:avLst/>
            <a:gdLst>
              <a:gd name="T0" fmla="*/ 168 w 336"/>
              <a:gd name="T1" fmla="*/ 225 h 225"/>
              <a:gd name="T2" fmla="*/ 252 w 336"/>
              <a:gd name="T3" fmla="*/ 112 h 225"/>
              <a:gd name="T4" fmla="*/ 336 w 336"/>
              <a:gd name="T5" fmla="*/ 0 h 225"/>
              <a:gd name="T6" fmla="*/ 168 w 336"/>
              <a:gd name="T7" fmla="*/ 0 h 225"/>
              <a:gd name="T8" fmla="*/ 0 w 336"/>
              <a:gd name="T9" fmla="*/ 0 h 225"/>
              <a:gd name="T10" fmla="*/ 84 w 336"/>
              <a:gd name="T11" fmla="*/ 112 h 225"/>
              <a:gd name="T12" fmla="*/ 168 w 336"/>
              <a:gd name="T13" fmla="*/ 225 h 225"/>
            </a:gdLst>
            <a:ahLst/>
            <a:cxnLst>
              <a:cxn ang="0">
                <a:pos x="T0" y="T1"/>
              </a:cxn>
              <a:cxn ang="0">
                <a:pos x="T2" y="T3"/>
              </a:cxn>
              <a:cxn ang="0">
                <a:pos x="T4" y="T5"/>
              </a:cxn>
              <a:cxn ang="0">
                <a:pos x="T6" y="T7"/>
              </a:cxn>
              <a:cxn ang="0">
                <a:pos x="T8" y="T9"/>
              </a:cxn>
              <a:cxn ang="0">
                <a:pos x="T10" y="T11"/>
              </a:cxn>
              <a:cxn ang="0">
                <a:pos x="T12" y="T13"/>
              </a:cxn>
            </a:cxnLst>
            <a:rect l="0" t="0" r="r" b="b"/>
            <a:pathLst>
              <a:path w="336" h="225">
                <a:moveTo>
                  <a:pt x="168" y="225"/>
                </a:moveTo>
                <a:lnTo>
                  <a:pt x="252" y="112"/>
                </a:lnTo>
                <a:lnTo>
                  <a:pt x="336" y="0"/>
                </a:lnTo>
                <a:lnTo>
                  <a:pt x="168" y="0"/>
                </a:lnTo>
                <a:lnTo>
                  <a:pt x="0" y="0"/>
                </a:lnTo>
                <a:lnTo>
                  <a:pt x="84" y="112"/>
                </a:lnTo>
                <a:lnTo>
                  <a:pt x="168" y="225"/>
                </a:lnTo>
                <a:close/>
              </a:path>
            </a:pathLst>
          </a:custGeom>
          <a:solidFill>
            <a:srgbClr val="DA2A00"/>
          </a:soli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lstStyle/>
          <a:p>
            <a:endParaRPr lang="zh-CN" altLang="en-US" dirty="0"/>
          </a:p>
        </p:txBody>
      </p:sp>
      <p:grpSp>
        <p:nvGrpSpPr>
          <p:cNvPr id="2" name="组合 1"/>
          <p:cNvGrpSpPr/>
          <p:nvPr/>
        </p:nvGrpSpPr>
        <p:grpSpPr>
          <a:xfrm>
            <a:off x="1251908" y="2793750"/>
            <a:ext cx="1527468" cy="1453616"/>
            <a:chOff x="1251908" y="2793750"/>
            <a:chExt cx="1527468" cy="1453616"/>
          </a:xfrm>
        </p:grpSpPr>
        <p:sp>
          <p:nvSpPr>
            <p:cNvPr id="22" name="Oval 7"/>
            <p:cNvSpPr>
              <a:spLocks noChangeArrowheads="1"/>
            </p:cNvSpPr>
            <p:nvPr/>
          </p:nvSpPr>
          <p:spPr bwMode="auto">
            <a:xfrm>
              <a:off x="1251908" y="2793750"/>
              <a:ext cx="1439709" cy="1453616"/>
            </a:xfrm>
            <a:prstGeom prst="ellipse">
              <a:avLst/>
            </a:prstGeom>
            <a:gradFill>
              <a:gsLst>
                <a:gs pos="0">
                  <a:srgbClr val="C42500"/>
                </a:gs>
                <a:gs pos="100000">
                  <a:srgbClr val="FF3300"/>
                </a:gs>
              </a:gsLst>
              <a:lin ang="5400000" scaled="1"/>
            </a:gra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b="1">
                <a:solidFill>
                  <a:schemeClr val="lt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356071" y="3115351"/>
              <a:ext cx="1423305" cy="830997"/>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b="1" dirty="0" smtClean="0">
                  <a:latin typeface="微软雅黑" panose="020B0503020204020204" pitchFamily="34" charset="-122"/>
                  <a:ea typeface="微软雅黑" panose="020B0503020204020204" pitchFamily="34" charset="-122"/>
                </a:rPr>
                <a:t>目  录</a:t>
              </a:r>
              <a:endParaRPr lang="en-US" altLang="zh-CN" b="1" dirty="0" smtClean="0">
                <a:latin typeface="微软雅黑" panose="020B0503020204020204" pitchFamily="34" charset="-122"/>
                <a:ea typeface="微软雅黑" panose="020B0503020204020204" pitchFamily="34" charset="-122"/>
              </a:endParaRPr>
            </a:p>
            <a:p>
              <a:r>
                <a:rPr lang="en-US" altLang="zh-CN" sz="1500" b="1" dirty="0" smtClean="0">
                  <a:latin typeface="微软雅黑" panose="020B0503020204020204" pitchFamily="34" charset="-122"/>
                  <a:ea typeface="微软雅黑" panose="020B0503020204020204" pitchFamily="34" charset="-122"/>
                </a:rPr>
                <a:t>CONTENTS</a:t>
              </a:r>
              <a:endParaRPr lang="zh-CN" altLang="en-US" sz="15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52454120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randombar(horizontal)">
                                      <p:cBhvr>
                                        <p:cTn id="29" dur="500"/>
                                        <p:tgtEl>
                                          <p:spTgt spid="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par>
                          <p:cTn id="34" fill="hold">
                            <p:stCondLst>
                              <p:cond delay="3500"/>
                            </p:stCondLst>
                            <p:childTnLst>
                              <p:par>
                                <p:cTn id="35" presetID="14" presetClass="entr" presetSubtype="1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randombar(horizontal)">
                                      <p:cBhvr>
                                        <p:cTn id="37" dur="500"/>
                                        <p:tgtEl>
                                          <p:spTgt spid="21"/>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par>
                          <p:cTn id="42" fill="hold">
                            <p:stCondLst>
                              <p:cond delay="4500"/>
                            </p:stCondLst>
                            <p:childTnLst>
                              <p:par>
                                <p:cTn id="43" presetID="14" presetClass="entr" presetSubtype="1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randombar(horizontal)">
                                      <p:cBhvr>
                                        <p:cTn id="45" dur="500"/>
                                        <p:tgtEl>
                                          <p:spTgt spid="23"/>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0" y="3582202"/>
            <a:ext cx="12192000" cy="329184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0"/>
            <a:ext cx="12192000" cy="1570749"/>
          </a:xfrm>
          <a:prstGeom prst="rect">
            <a:avLst/>
          </a:prstGeom>
        </p:spPr>
      </p:pic>
      <p:sp>
        <p:nvSpPr>
          <p:cNvPr id="25" name="文本框 24"/>
          <p:cNvSpPr txBox="1"/>
          <p:nvPr/>
        </p:nvSpPr>
        <p:spPr>
          <a:xfrm flipH="1">
            <a:off x="1099581" y="2553098"/>
            <a:ext cx="1960793" cy="1862048"/>
          </a:xfrm>
          <a:prstGeom prst="rect">
            <a:avLst/>
          </a:prstGeom>
          <a:noFill/>
        </p:spPr>
        <p:txBody>
          <a:bodyPr wrap="none" rtlCol="0">
            <a:spAutoFit/>
          </a:bodyPr>
          <a:lstStyle/>
          <a:p>
            <a:r>
              <a:rPr lang="en-US" altLang="zh-CN" sz="11500" dirty="0" smtClean="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1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65822" y="4237079"/>
            <a:ext cx="2406033" cy="843407"/>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rot="10800000">
            <a:off x="865823" y="1855565"/>
            <a:ext cx="2406033" cy="843407"/>
          </a:xfrm>
          <a:prstGeom prst="rect">
            <a:avLst/>
          </a:prstGeom>
        </p:spPr>
      </p:pic>
      <p:sp>
        <p:nvSpPr>
          <p:cNvPr id="30" name="文本框 29"/>
          <p:cNvSpPr txBox="1"/>
          <p:nvPr/>
        </p:nvSpPr>
        <p:spPr>
          <a:xfrm>
            <a:off x="4084270" y="1746093"/>
            <a:ext cx="7197988" cy="707886"/>
          </a:xfrm>
          <a:prstGeom prst="rect">
            <a:avLst/>
          </a:prstGeom>
          <a:noFill/>
        </p:spPr>
        <p:txBody>
          <a:bodyPr wrap="square" rtlCol="0">
            <a:spAutoFit/>
          </a:bodyPr>
          <a:lstStyle>
            <a:defPPr>
              <a:defRPr lang="zh-CN"/>
            </a:defPPr>
            <a:lvl1pPr>
              <a:defRPr sz="3200">
                <a:solidFill>
                  <a:schemeClr val="bg1"/>
                </a:solidFill>
                <a:latin typeface="+mj-ea"/>
                <a:ea typeface="+mj-ea"/>
              </a:defRPr>
            </a:lvl1pPr>
          </a:lstStyle>
          <a:p>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rPr>
              <a:t>前阶段工作进展情况</a:t>
            </a:r>
          </a:p>
        </p:txBody>
      </p:sp>
      <p:grpSp>
        <p:nvGrpSpPr>
          <p:cNvPr id="2" name="组合 1"/>
          <p:cNvGrpSpPr/>
          <p:nvPr/>
        </p:nvGrpSpPr>
        <p:grpSpPr>
          <a:xfrm>
            <a:off x="4217031" y="2514419"/>
            <a:ext cx="5939008" cy="2575537"/>
            <a:chOff x="4217031" y="2514419"/>
            <a:chExt cx="5939008" cy="2575537"/>
          </a:xfrm>
        </p:grpSpPr>
        <p:sp>
          <p:nvSpPr>
            <p:cNvPr id="31" name="Freeform 21"/>
            <p:cNvSpPr>
              <a:spLocks noEditPoints="1"/>
            </p:cNvSpPr>
            <p:nvPr/>
          </p:nvSpPr>
          <p:spPr bwMode="auto">
            <a:xfrm>
              <a:off x="4217031" y="2588643"/>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21"/>
            <p:cNvSpPr>
              <a:spLocks noEditPoints="1"/>
            </p:cNvSpPr>
            <p:nvPr/>
          </p:nvSpPr>
          <p:spPr bwMode="auto">
            <a:xfrm>
              <a:off x="4217766" y="2941299"/>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Freeform 21"/>
            <p:cNvSpPr>
              <a:spLocks noEditPoints="1"/>
            </p:cNvSpPr>
            <p:nvPr/>
          </p:nvSpPr>
          <p:spPr bwMode="auto">
            <a:xfrm>
              <a:off x="4217031" y="3653032"/>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Freeform 21"/>
            <p:cNvSpPr>
              <a:spLocks noEditPoints="1"/>
            </p:cNvSpPr>
            <p:nvPr/>
          </p:nvSpPr>
          <p:spPr bwMode="auto">
            <a:xfrm>
              <a:off x="4217720" y="4044018"/>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9"/>
            <p:cNvSpPr txBox="1"/>
            <p:nvPr/>
          </p:nvSpPr>
          <p:spPr>
            <a:xfrm>
              <a:off x="4436463" y="2514419"/>
              <a:ext cx="1958626" cy="369188"/>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en-US" sz="1799" dirty="0">
                  <a:solidFill>
                    <a:schemeClr val="tx1">
                      <a:lumMod val="75000"/>
                      <a:lumOff val="25000"/>
                    </a:schemeClr>
                  </a:solidFill>
                  <a:latin typeface="微软雅黑" panose="020B0503020204020204" pitchFamily="34" charset="-122"/>
                  <a:ea typeface="微软雅黑" panose="020B0503020204020204" pitchFamily="34" charset="-122"/>
                </a:rPr>
                <a:t>党支部基本情况</a:t>
              </a:r>
            </a:p>
          </p:txBody>
        </p:sp>
        <p:sp>
          <p:nvSpPr>
            <p:cNvPr id="36" name="TextBox 10"/>
            <p:cNvSpPr txBox="1"/>
            <p:nvPr/>
          </p:nvSpPr>
          <p:spPr>
            <a:xfrm>
              <a:off x="4436463" y="3588691"/>
              <a:ext cx="5503636" cy="369188"/>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zh-CN" sz="1799">
                  <a:solidFill>
                    <a:schemeClr val="tx1">
                      <a:lumMod val="75000"/>
                      <a:lumOff val="25000"/>
                    </a:schemeClr>
                  </a:solidFill>
                  <a:latin typeface="微软雅黑" panose="020B0503020204020204" pitchFamily="34" charset="-122"/>
                  <a:ea typeface="微软雅黑" panose="020B0503020204020204" pitchFamily="34" charset="-122"/>
                </a:rPr>
                <a:t>“两学一做”学习教育常态化，强化思想政治建设</a:t>
              </a:r>
            </a:p>
          </p:txBody>
        </p:sp>
        <p:sp>
          <p:nvSpPr>
            <p:cNvPr id="37" name="TextBox 13"/>
            <p:cNvSpPr txBox="1"/>
            <p:nvPr/>
          </p:nvSpPr>
          <p:spPr>
            <a:xfrm>
              <a:off x="4412962" y="2867075"/>
              <a:ext cx="1529366" cy="369188"/>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799">
                  <a:solidFill>
                    <a:schemeClr val="tx1">
                      <a:lumMod val="75000"/>
                      <a:lumOff val="25000"/>
                    </a:schemeClr>
                  </a:solidFill>
                  <a:latin typeface="微软雅黑" panose="020B0503020204020204" pitchFamily="34" charset="-122"/>
                  <a:ea typeface="微软雅黑" panose="020B0503020204020204" pitchFamily="34" charset="-122"/>
                </a:rPr>
                <a:t>工作亮点</a:t>
              </a:r>
              <a:endParaRPr lang="zh-CN" altLang="en-US" sz="17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Box 14"/>
            <p:cNvSpPr txBox="1"/>
            <p:nvPr/>
          </p:nvSpPr>
          <p:spPr>
            <a:xfrm>
              <a:off x="4412962" y="3979677"/>
              <a:ext cx="5743077" cy="369188"/>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zh-CN" sz="1799">
                  <a:solidFill>
                    <a:schemeClr val="tx1">
                      <a:lumMod val="75000"/>
                      <a:lumOff val="25000"/>
                    </a:schemeClr>
                  </a:solidFill>
                  <a:latin typeface="微软雅黑" panose="020B0503020204020204" pitchFamily="34" charset="-122"/>
                  <a:ea typeface="微软雅黑" panose="020B0503020204020204" pitchFamily="34" charset="-122"/>
                </a:rPr>
                <a:t>开展党性实践活动，提高党性修养</a:t>
              </a:r>
            </a:p>
          </p:txBody>
        </p:sp>
        <p:sp>
          <p:nvSpPr>
            <p:cNvPr id="39" name="TextBox 10"/>
            <p:cNvSpPr txBox="1"/>
            <p:nvPr/>
          </p:nvSpPr>
          <p:spPr>
            <a:xfrm>
              <a:off x="4379531" y="3229788"/>
              <a:ext cx="4396996" cy="369188"/>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zh-CN" sz="1799" dirty="0">
                  <a:solidFill>
                    <a:schemeClr val="tx1">
                      <a:lumMod val="75000"/>
                      <a:lumOff val="25000"/>
                    </a:schemeClr>
                  </a:solidFill>
                  <a:latin typeface="微软雅黑" panose="020B0503020204020204" pitchFamily="34" charset="-122"/>
                  <a:ea typeface="微软雅黑" panose="020B0503020204020204" pitchFamily="34" charset="-122"/>
                </a:rPr>
                <a:t>全面从严管党治党，落实党建工作责任</a:t>
              </a:r>
              <a:endParaRPr lang="zh-CN" altLang="en-US" sz="17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Freeform 21"/>
            <p:cNvSpPr>
              <a:spLocks noEditPoints="1"/>
            </p:cNvSpPr>
            <p:nvPr/>
          </p:nvSpPr>
          <p:spPr bwMode="auto">
            <a:xfrm>
              <a:off x="4222130" y="3304012"/>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21"/>
            <p:cNvSpPr>
              <a:spLocks noEditPoints="1"/>
            </p:cNvSpPr>
            <p:nvPr/>
          </p:nvSpPr>
          <p:spPr bwMode="auto">
            <a:xfrm>
              <a:off x="4217720" y="4430406"/>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Box 14"/>
            <p:cNvSpPr txBox="1"/>
            <p:nvPr/>
          </p:nvSpPr>
          <p:spPr>
            <a:xfrm>
              <a:off x="4412962" y="4366065"/>
              <a:ext cx="5527137" cy="369188"/>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zh-CN" sz="1799">
                  <a:solidFill>
                    <a:schemeClr val="tx1">
                      <a:lumMod val="75000"/>
                      <a:lumOff val="25000"/>
                    </a:schemeClr>
                  </a:solidFill>
                  <a:latin typeface="微软雅黑" panose="020B0503020204020204" pitchFamily="34" charset="-122"/>
                  <a:ea typeface="微软雅黑" panose="020B0503020204020204" pitchFamily="34" charset="-122"/>
                </a:rPr>
                <a:t>坚持求真务实，认真开展党建专项工作</a:t>
              </a:r>
              <a:endParaRPr lang="zh-CN" altLang="en-US" sz="17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Freeform 21"/>
            <p:cNvSpPr>
              <a:spLocks noEditPoints="1"/>
            </p:cNvSpPr>
            <p:nvPr/>
          </p:nvSpPr>
          <p:spPr bwMode="auto">
            <a:xfrm>
              <a:off x="4217720" y="4785109"/>
              <a:ext cx="219432" cy="220740"/>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31612"/>
            </a:solidFill>
            <a:ln>
              <a:noFill/>
            </a:ln>
          </p:spPr>
          <p:txBody>
            <a:bodyPr vert="horz" wrap="square" lIns="91392" tIns="45696" rIns="91392" bIns="45696" numCol="1" anchor="t" anchorCtr="0" compatLnSpc="1"/>
            <a:lstStyle/>
            <a:p>
              <a:endParaRPr lang="zh-CN" altLang="en-US" sz="1599">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14"/>
            <p:cNvSpPr txBox="1"/>
            <p:nvPr/>
          </p:nvSpPr>
          <p:spPr>
            <a:xfrm>
              <a:off x="4412962" y="4720768"/>
              <a:ext cx="5527137" cy="369188"/>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zh-CN" sz="1799">
                  <a:solidFill>
                    <a:schemeClr val="tx1">
                      <a:lumMod val="75000"/>
                      <a:lumOff val="25000"/>
                    </a:schemeClr>
                  </a:solidFill>
                  <a:latin typeface="微软雅黑" panose="020B0503020204020204" pitchFamily="34" charset="-122"/>
                  <a:ea typeface="微软雅黑" panose="020B0503020204020204" pitchFamily="34" charset="-122"/>
                </a:rPr>
                <a:t>党建业务融合发展，稳步推进重点工作</a:t>
              </a:r>
              <a:endParaRPr lang="zh-CN" altLang="en-US" sz="1799">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99949309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a:solidFill>
                    <a:schemeClr val="bg1"/>
                  </a:solidFill>
                </a:rPr>
                <a:t>党支部基本情况</a:t>
              </a: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a:solidFill>
                    <a:schemeClr val="bg1"/>
                  </a:solidFill>
                  <a:latin typeface="微软雅黑" panose="020B0503020204020204" pitchFamily="34" charset="-122"/>
                  <a:ea typeface="微软雅黑" panose="020B0503020204020204" pitchFamily="34" charset="-122"/>
                </a:rPr>
                <a:t>1.1</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34" name="五边形 33"/>
          <p:cNvSpPr/>
          <p:nvPr/>
        </p:nvSpPr>
        <p:spPr>
          <a:xfrm>
            <a:off x="6148820" y="2055872"/>
            <a:ext cx="3928630" cy="2701731"/>
          </a:xfrm>
          <a:prstGeom prst="homePlate">
            <a:avLst>
              <a:gd name="adj" fmla="val 28224"/>
            </a:avLst>
          </a:prstGeom>
          <a:solidFill>
            <a:srgbClr val="C42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35" name="五边形 34"/>
          <p:cNvSpPr/>
          <p:nvPr/>
        </p:nvSpPr>
        <p:spPr>
          <a:xfrm>
            <a:off x="3547666" y="2054659"/>
            <a:ext cx="3849515" cy="2707957"/>
          </a:xfrm>
          <a:prstGeom prst="homePlate">
            <a:avLst>
              <a:gd name="adj" fmla="val 28224"/>
            </a:avLst>
          </a:prstGeom>
          <a:solidFill>
            <a:srgbClr val="DA2A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36" name="五边形 20"/>
          <p:cNvSpPr/>
          <p:nvPr/>
        </p:nvSpPr>
        <p:spPr>
          <a:xfrm>
            <a:off x="1401270" y="2054659"/>
            <a:ext cx="3303010" cy="2707957"/>
          </a:xfrm>
          <a:custGeom>
            <a:avLst/>
            <a:gdLst/>
            <a:ahLst/>
            <a:cxnLst/>
            <a:rect l="l" t="t" r="r" b="b"/>
            <a:pathLst>
              <a:path w="1747984" h="2099604">
                <a:moveTo>
                  <a:pt x="1747984" y="1049802"/>
                </a:moveTo>
                <a:lnTo>
                  <a:pt x="1155392" y="2099604"/>
                </a:lnTo>
                <a:lnTo>
                  <a:pt x="0" y="2099604"/>
                </a:lnTo>
                <a:lnTo>
                  <a:pt x="0" y="0"/>
                </a:lnTo>
                <a:lnTo>
                  <a:pt x="1155392" y="0"/>
                </a:lnTo>
                <a:close/>
              </a:path>
            </a:pathLst>
          </a:cu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37" name="文本框 36"/>
          <p:cNvSpPr txBox="1"/>
          <p:nvPr/>
        </p:nvSpPr>
        <p:spPr>
          <a:xfrm>
            <a:off x="2213878" y="2655509"/>
            <a:ext cx="959161" cy="1015663"/>
          </a:xfrm>
          <a:prstGeom prst="rect">
            <a:avLst/>
          </a:prstGeom>
          <a:noFill/>
        </p:spPr>
        <p:txBody>
          <a:bodyPr wrap="square" rtlCol="0">
            <a:spAutoFit/>
          </a:bodyPr>
          <a:lstStyle/>
          <a:p>
            <a:r>
              <a:rPr lang="en-US" altLang="zh-CN" sz="6000" b="1" dirty="0" smtClean="0">
                <a:solidFill>
                  <a:schemeClr val="bg1"/>
                </a:solidFill>
              </a:rPr>
              <a:t>48</a:t>
            </a:r>
            <a:endParaRPr lang="zh-CN" altLang="en-US" sz="6000" b="1" dirty="0">
              <a:solidFill>
                <a:schemeClr val="bg1"/>
              </a:solidFill>
            </a:endParaRPr>
          </a:p>
        </p:txBody>
      </p:sp>
      <p:sp>
        <p:nvSpPr>
          <p:cNvPr id="38" name="文本框 37"/>
          <p:cNvSpPr txBox="1"/>
          <p:nvPr/>
        </p:nvSpPr>
        <p:spPr>
          <a:xfrm>
            <a:off x="5198363" y="2655509"/>
            <a:ext cx="959161" cy="1015663"/>
          </a:xfrm>
          <a:prstGeom prst="rect">
            <a:avLst/>
          </a:prstGeom>
          <a:noFill/>
        </p:spPr>
        <p:txBody>
          <a:bodyPr wrap="square" rtlCol="0">
            <a:spAutoFit/>
          </a:bodyPr>
          <a:lstStyle/>
          <a:p>
            <a:r>
              <a:rPr lang="en-US" altLang="zh-CN" sz="6000" b="1" dirty="0" smtClean="0">
                <a:solidFill>
                  <a:schemeClr val="bg1"/>
                </a:solidFill>
              </a:rPr>
              <a:t>22</a:t>
            </a:r>
            <a:endParaRPr lang="zh-CN" altLang="en-US" sz="6000" b="1" dirty="0">
              <a:solidFill>
                <a:schemeClr val="bg1"/>
              </a:solidFill>
            </a:endParaRPr>
          </a:p>
        </p:txBody>
      </p:sp>
      <p:sp>
        <p:nvSpPr>
          <p:cNvPr id="39" name="文本框 38"/>
          <p:cNvSpPr txBox="1"/>
          <p:nvPr/>
        </p:nvSpPr>
        <p:spPr>
          <a:xfrm>
            <a:off x="7620522" y="2637980"/>
            <a:ext cx="2182285" cy="1015663"/>
          </a:xfrm>
          <a:prstGeom prst="rect">
            <a:avLst/>
          </a:prstGeom>
          <a:noFill/>
        </p:spPr>
        <p:txBody>
          <a:bodyPr wrap="square" rtlCol="0">
            <a:spAutoFit/>
          </a:bodyPr>
          <a:lstStyle/>
          <a:p>
            <a:r>
              <a:rPr lang="en-US" altLang="zh-CN" sz="6000" b="1" dirty="0" smtClean="0">
                <a:solidFill>
                  <a:schemeClr val="bg1"/>
                </a:solidFill>
              </a:rPr>
              <a:t>46%</a:t>
            </a:r>
            <a:endParaRPr lang="zh-CN" altLang="en-US" sz="6000" b="1" dirty="0">
              <a:solidFill>
                <a:schemeClr val="bg1"/>
              </a:solidFill>
            </a:endParaRPr>
          </a:p>
        </p:txBody>
      </p:sp>
      <p:sp>
        <p:nvSpPr>
          <p:cNvPr id="45" name="文本框 44"/>
          <p:cNvSpPr txBox="1"/>
          <p:nvPr/>
        </p:nvSpPr>
        <p:spPr>
          <a:xfrm>
            <a:off x="1644795" y="3709273"/>
            <a:ext cx="2929659" cy="732492"/>
          </a:xfrm>
          <a:prstGeom prst="rect">
            <a:avLst/>
          </a:prstGeom>
          <a:noFill/>
        </p:spPr>
        <p:txBody>
          <a:bodyPr wrap="square" lIns="91424" tIns="45712" rIns="91424" bIns="45712" rtlCol="0">
            <a:spAutoFit/>
          </a:bodyPr>
          <a:lstStyle/>
          <a:p>
            <a:pPr>
              <a:lnSpc>
                <a:spcPct val="130000"/>
              </a:lnSpc>
            </a:pPr>
            <a:r>
              <a:rPr lang="zh-CN" altLang="en-US" sz="3200" b="1" dirty="0" smtClean="0">
                <a:solidFill>
                  <a:schemeClr val="bg1"/>
                </a:solidFill>
                <a:latin typeface="微软雅黑" panose="020B0503020204020204" pitchFamily="34" charset="-122"/>
                <a:ea typeface="微软雅黑" panose="020B0503020204020204" pitchFamily="34" charset="-122"/>
              </a:rPr>
              <a:t>本单位人数</a:t>
            </a:r>
            <a:endParaRPr kumimoji="1" lang="en-US" altLang="zh-CN" sz="3200" b="1" dirty="0">
              <a:solidFill>
                <a:schemeClr val="bg1"/>
              </a:solidFill>
              <a:latin typeface="微软雅黑" panose="020B0503020204020204" pitchFamily="34" charset="-122"/>
              <a:ea typeface="微软雅黑" panose="020B0503020204020204" pitchFamily="34" charset="-122"/>
              <a:cs typeface="Arial"/>
            </a:endParaRPr>
          </a:p>
        </p:txBody>
      </p:sp>
      <p:sp>
        <p:nvSpPr>
          <p:cNvPr id="46" name="文本框 45"/>
          <p:cNvSpPr txBox="1"/>
          <p:nvPr/>
        </p:nvSpPr>
        <p:spPr>
          <a:xfrm>
            <a:off x="5184979" y="3709273"/>
            <a:ext cx="1731502" cy="732492"/>
          </a:xfrm>
          <a:prstGeom prst="rect">
            <a:avLst/>
          </a:prstGeom>
          <a:noFill/>
        </p:spPr>
        <p:txBody>
          <a:bodyPr wrap="square" lIns="91424" tIns="45712" rIns="91424" bIns="45712" rtlCol="0">
            <a:spAutoFit/>
          </a:bodyPr>
          <a:lstStyle/>
          <a:p>
            <a:pPr>
              <a:lnSpc>
                <a:spcPct val="130000"/>
              </a:lnSpc>
            </a:pPr>
            <a:r>
              <a:rPr lang="zh-CN" altLang="en-US" sz="3200" b="1" dirty="0" smtClean="0">
                <a:solidFill>
                  <a:schemeClr val="bg1"/>
                </a:solidFill>
                <a:latin typeface="微软雅黑" panose="020B0503020204020204" pitchFamily="34" charset="-122"/>
                <a:ea typeface="微软雅黑" panose="020B0503020204020204" pitchFamily="34" charset="-122"/>
              </a:rPr>
              <a:t>党员</a:t>
            </a:r>
            <a:endParaRPr kumimoji="1" lang="en-US" altLang="zh-CN" sz="3200" b="1" dirty="0">
              <a:solidFill>
                <a:schemeClr val="bg1"/>
              </a:solidFill>
              <a:latin typeface="微软雅黑" panose="020B0503020204020204" pitchFamily="34" charset="-122"/>
              <a:ea typeface="微软雅黑" panose="020B0503020204020204" pitchFamily="34" charset="-122"/>
              <a:cs typeface="Arial"/>
            </a:endParaRPr>
          </a:p>
        </p:txBody>
      </p:sp>
      <p:sp>
        <p:nvSpPr>
          <p:cNvPr id="47" name="文本框 46"/>
          <p:cNvSpPr txBox="1"/>
          <p:nvPr/>
        </p:nvSpPr>
        <p:spPr>
          <a:xfrm>
            <a:off x="7466384" y="3709273"/>
            <a:ext cx="1914731" cy="732492"/>
          </a:xfrm>
          <a:prstGeom prst="rect">
            <a:avLst/>
          </a:prstGeom>
          <a:noFill/>
        </p:spPr>
        <p:txBody>
          <a:bodyPr wrap="square" lIns="91424" tIns="45712" rIns="91424" bIns="45712" rtlCol="0">
            <a:spAutoFit/>
          </a:bodyPr>
          <a:lstStyle/>
          <a:p>
            <a:pPr>
              <a:lnSpc>
                <a:spcPct val="130000"/>
              </a:lnSpc>
            </a:pPr>
            <a:r>
              <a:rPr lang="zh-CN" altLang="en-US" sz="3200" b="1" dirty="0" smtClean="0">
                <a:solidFill>
                  <a:schemeClr val="bg1"/>
                </a:solidFill>
                <a:latin typeface="微软雅黑" panose="020B0503020204020204" pitchFamily="34" charset="-122"/>
                <a:ea typeface="微软雅黑" panose="020B0503020204020204" pitchFamily="34" charset="-122"/>
              </a:rPr>
              <a:t>党员占比</a:t>
            </a:r>
            <a:endParaRPr kumimoji="1" lang="en-US" altLang="zh-CN" sz="3200" b="1" dirty="0">
              <a:solidFill>
                <a:schemeClr val="bg1"/>
              </a:solidFill>
              <a:latin typeface="微软雅黑" panose="020B0503020204020204" pitchFamily="34" charset="-122"/>
              <a:ea typeface="微软雅黑" panose="020B0503020204020204" pitchFamily="34" charset="-122"/>
              <a:cs typeface="Arial"/>
            </a:endParaRPr>
          </a:p>
        </p:txBody>
      </p:sp>
      <p:sp>
        <p:nvSpPr>
          <p:cNvPr id="49" name="矩形 48"/>
          <p:cNvSpPr/>
          <p:nvPr/>
        </p:nvSpPr>
        <p:spPr>
          <a:xfrm>
            <a:off x="620371" y="4909473"/>
            <a:ext cx="9704103"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本单位共有职工</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48</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人，其中</a:t>
            </a:r>
            <a:r>
              <a:rPr lang="zh-CN" altLang="zh-CN" sz="2000" dirty="0">
                <a:solidFill>
                  <a:schemeClr val="tx1">
                    <a:lumMod val="75000"/>
                    <a:lumOff val="25000"/>
                  </a:schemeClr>
                </a:solidFill>
                <a:latin typeface="微软雅黑" panose="020B0503020204020204" pitchFamily="34" charset="-122"/>
                <a:ea typeface="微软雅黑" panose="020B0503020204020204" pitchFamily="34" charset="-122"/>
              </a:rPr>
              <a:t>党员</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22</a:t>
            </a:r>
            <a:r>
              <a:rPr lang="zh-CN" altLang="zh-CN" sz="2000" dirty="0">
                <a:solidFill>
                  <a:schemeClr val="tx1">
                    <a:lumMod val="75000"/>
                    <a:lumOff val="25000"/>
                  </a:schemeClr>
                </a:solidFill>
                <a:latin typeface="微软雅黑" panose="020B0503020204020204" pitchFamily="34" charset="-122"/>
                <a:ea typeface="微软雅黑" panose="020B0503020204020204" pitchFamily="34" charset="-122"/>
              </a:rPr>
              <a:t>人，党员占到职工总人数的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45.8%</a:t>
            </a:r>
            <a:r>
              <a:rPr lang="zh-CN"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2655170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0-#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0-#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0-#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2000"/>
                            </p:stCondLst>
                            <p:childTnLst>
                              <p:par>
                                <p:cTn id="35" presetID="14" presetClass="entr" presetSubtype="1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randombar(horizontal)">
                                      <p:cBhvr>
                                        <p:cTn id="37" dur="500"/>
                                        <p:tgtEl>
                                          <p:spTgt spid="45"/>
                                        </p:tgtEl>
                                      </p:cBhvr>
                                    </p:animEffect>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animEffect transition="in" filter="fade">
                                      <p:cBhvr>
                                        <p:cTn id="43" dur="500"/>
                                        <p:tgtEl>
                                          <p:spTgt spid="38"/>
                                        </p:tgtEl>
                                      </p:cBhvr>
                                    </p:animEffect>
                                  </p:childTnLst>
                                </p:cTn>
                              </p:par>
                            </p:childTnLst>
                          </p:cTn>
                        </p:par>
                        <p:par>
                          <p:cTn id="44" fill="hold">
                            <p:stCondLst>
                              <p:cond delay="3000"/>
                            </p:stCondLst>
                            <p:childTnLst>
                              <p:par>
                                <p:cTn id="45" presetID="14" presetClass="entr" presetSubtype="1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randombar(horizontal)">
                                      <p:cBhvr>
                                        <p:cTn id="47" dur="500"/>
                                        <p:tgtEl>
                                          <p:spTgt spid="46"/>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randombar(horizontal)">
                                      <p:cBhvr>
                                        <p:cTn id="57" dur="500"/>
                                        <p:tgtEl>
                                          <p:spTgt spid="47"/>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wipe(left)">
                                      <p:cBhvr>
                                        <p:cTn id="6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p:bldP spid="38" grpId="0"/>
      <p:bldP spid="39" grpId="0"/>
      <p:bldP spid="45" grpId="0"/>
      <p:bldP spid="46" grpId="0"/>
      <p:bldP spid="47"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3" name="组合 2"/>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smtClean="0">
                  <a:solidFill>
                    <a:schemeClr val="bg1"/>
                  </a:solidFill>
                </a:rPr>
                <a:t>工作亮点</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1.2</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580111" y="2353151"/>
            <a:ext cx="949797" cy="949797"/>
          </a:xfrm>
          <a:prstGeom prst="rect">
            <a:avLst/>
          </a:prstGeom>
        </p:spPr>
      </p:pic>
      <p:sp>
        <p:nvSpPr>
          <p:cNvPr id="21" name="矩形 20"/>
          <p:cNvSpPr/>
          <p:nvPr/>
        </p:nvSpPr>
        <p:spPr>
          <a:xfrm>
            <a:off x="2494677" y="2299557"/>
            <a:ext cx="3437901" cy="1063240"/>
          </a:xfrm>
          <a:prstGeom prst="rect">
            <a:avLst/>
          </a:prstGeom>
          <a:noFill/>
        </p:spPr>
        <p:txBody>
          <a:bodyPr wrap="square" rtlCol="0">
            <a:spAutoFit/>
          </a:bodyPr>
          <a:lstStyle/>
          <a:p>
            <a:pPr>
              <a:lnSpc>
                <a:spcPts val="4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顺利完成总公司</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先进基层党支部</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审核评估工作</a:t>
            </a:r>
          </a:p>
        </p:txBody>
      </p:sp>
      <p:sp>
        <p:nvSpPr>
          <p:cNvPr id="22" name="矩形 21"/>
          <p:cNvSpPr/>
          <p:nvPr/>
        </p:nvSpPr>
        <p:spPr>
          <a:xfrm>
            <a:off x="2483525" y="3770043"/>
            <a:ext cx="3437901" cy="1063240"/>
          </a:xfrm>
          <a:prstGeom prst="rect">
            <a:avLst/>
          </a:prstGeom>
          <a:noFill/>
        </p:spPr>
        <p:txBody>
          <a:bodyPr wrap="square" rtlCol="0">
            <a:spAutoFit/>
          </a:bodyPr>
          <a:lstStyle/>
          <a:p>
            <a:pPr>
              <a:lnSpc>
                <a:spcPts val="4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“爱心书包”</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项目进入全县</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排名前</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10</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580111" y="3864322"/>
            <a:ext cx="949797" cy="949797"/>
          </a:xfrm>
          <a:prstGeom prst="rect">
            <a:avLst/>
          </a:prstGeom>
        </p:spPr>
      </p:pic>
      <p:sp>
        <p:nvSpPr>
          <p:cNvPr id="24" name="文本框 15380"/>
          <p:cNvSpPr txBox="1"/>
          <p:nvPr/>
        </p:nvSpPr>
        <p:spPr>
          <a:xfrm>
            <a:off x="7285119" y="4948920"/>
            <a:ext cx="2683902" cy="369188"/>
          </a:xfrm>
          <a:prstGeom prst="rect">
            <a:avLst/>
          </a:prstGeom>
          <a:noFill/>
        </p:spPr>
        <p:txBody>
          <a:bodyPr wrap="square" rtlCol="0">
            <a:spAutoFit/>
          </a:bodyPr>
          <a:lstStyle>
            <a:defPPr>
              <a:defRPr lang="zh-CN"/>
            </a:defPPr>
            <a:lvl1pPr algn="just">
              <a:defRPr sz="1600">
                <a:solidFill>
                  <a:schemeClr val="accent1"/>
                </a:solidFill>
                <a:latin typeface="+mn-ea"/>
                <a:ea typeface="+mn-ea"/>
              </a:defRPr>
            </a:lvl1pPr>
          </a:lstStyle>
          <a:p>
            <a:pPr algn="ctr"/>
            <a:r>
              <a:rPr lang="zh-CN" altLang="en-US" sz="1799" dirty="0">
                <a:solidFill>
                  <a:srgbClr val="DA2A00"/>
                </a:solidFill>
                <a:latin typeface="微软雅黑" panose="020B0503020204020204" pitchFamily="34" charset="-122"/>
                <a:ea typeface="微软雅黑" panose="020B0503020204020204" pitchFamily="34" charset="-122"/>
                <a:sym typeface="Arial" panose="020B0604020202020204" pitchFamily="34" charset="0"/>
              </a:rPr>
              <a:t>荣获某某某表彰</a:t>
            </a:r>
          </a:p>
        </p:txBody>
      </p:sp>
      <p:pic>
        <p:nvPicPr>
          <p:cNvPr id="25" name="图片 24"/>
          <p:cNvPicPr>
            <a:picLocks noChangeAspect="1"/>
          </p:cNvPicPr>
          <p:nvPr/>
        </p:nvPicPr>
        <p:blipFill>
          <a:blip r:embed="rId7" cstate="email"/>
          <a:stretch>
            <a:fillRect/>
          </a:stretch>
        </p:blipFill>
        <p:spPr>
          <a:xfrm>
            <a:off x="7052058" y="4294491"/>
            <a:ext cx="3083172" cy="538792"/>
          </a:xfrm>
          <a:prstGeom prst="rect">
            <a:avLst/>
          </a:prstGeom>
        </p:spPr>
      </p:pic>
      <p:pic>
        <p:nvPicPr>
          <p:cNvPr id="26" name="图片 25"/>
          <p:cNvPicPr>
            <a:picLocks noChangeAspect="1"/>
          </p:cNvPicPr>
          <p:nvPr/>
        </p:nvPicPr>
        <p:blipFill>
          <a:blip r:embed="rId8" cstate="email"/>
          <a:stretch>
            <a:fillRect/>
          </a:stretch>
        </p:blipFill>
        <p:spPr>
          <a:xfrm>
            <a:off x="7636470" y="1803361"/>
            <a:ext cx="1970460" cy="2706365"/>
          </a:xfrm>
          <a:prstGeom prst="rect">
            <a:avLst/>
          </a:prstGeom>
          <a:ln>
            <a:solidFill>
              <a:schemeClr val="bg1">
                <a:lumMod val="40000"/>
                <a:lumOff val="60000"/>
              </a:schemeClr>
            </a:solidFill>
          </a:ln>
        </p:spPr>
      </p:pic>
    </p:spTree>
    <p:extLst>
      <p:ext uri="{BB962C8B-B14F-4D97-AF65-F5344CB8AC3E}">
        <p14:creationId xmlns:p14="http://schemas.microsoft.com/office/powerpoint/2010/main" xmlns="" val="48335587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outVertical)">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4" presetClass="entr" presetSubtype="1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randombar(horizontal)">
                                      <p:cBhvr>
                                        <p:cTn id="44" dur="500"/>
                                        <p:tgtEl>
                                          <p:spTgt spid="26"/>
                                        </p:tgtEl>
                                      </p:cBhvr>
                                    </p:animEffect>
                                  </p:childTnLst>
                                </p:cTn>
                              </p:par>
                            </p:childTnLst>
                          </p:cTn>
                        </p:par>
                        <p:par>
                          <p:cTn id="45" fill="hold">
                            <p:stCondLst>
                              <p:cond delay="4500"/>
                            </p:stCondLst>
                            <p:childTnLst>
                              <p:par>
                                <p:cTn id="46" presetID="16" presetClass="entr" presetSubtype="21"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barn(inVertical)">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3562350" cy="914400"/>
            <a:chOff x="342900" y="562715"/>
            <a:chExt cx="3562350" cy="914400"/>
          </a:xfrm>
        </p:grpSpPr>
        <p:sp>
          <p:nvSpPr>
            <p:cNvPr id="11" name="横卷形 10"/>
            <p:cNvSpPr/>
            <p:nvPr/>
          </p:nvSpPr>
          <p:spPr>
            <a:xfrm>
              <a:off x="342900" y="562715"/>
              <a:ext cx="356235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2539395" cy="43071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799" b="0" dirty="0" smtClean="0">
                  <a:solidFill>
                    <a:schemeClr val="bg1"/>
                  </a:solidFill>
                </a:rPr>
                <a:t>主要做法</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1.3</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sp>
        <p:nvSpPr>
          <p:cNvPr id="29" name="Freeform 3"/>
          <p:cNvSpPr>
            <a:spLocks/>
          </p:cNvSpPr>
          <p:nvPr/>
        </p:nvSpPr>
        <p:spPr bwMode="auto">
          <a:xfrm>
            <a:off x="2635604" y="4675567"/>
            <a:ext cx="563801" cy="563800"/>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rgbClr val="FF33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4"/>
          <p:cNvSpPr>
            <a:spLocks/>
          </p:cNvSpPr>
          <p:nvPr/>
        </p:nvSpPr>
        <p:spPr bwMode="auto">
          <a:xfrm>
            <a:off x="2081454" y="4016650"/>
            <a:ext cx="867068" cy="865689"/>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rgbClr val="C425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5"/>
          <p:cNvSpPr>
            <a:spLocks/>
          </p:cNvSpPr>
          <p:nvPr/>
        </p:nvSpPr>
        <p:spPr bwMode="auto">
          <a:xfrm>
            <a:off x="1150978" y="2031628"/>
            <a:ext cx="1406055" cy="1404677"/>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rgbClr val="DA2A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a:spLocks/>
          </p:cNvSpPr>
          <p:nvPr/>
        </p:nvSpPr>
        <p:spPr bwMode="auto">
          <a:xfrm>
            <a:off x="2319933" y="1568459"/>
            <a:ext cx="1020079" cy="1020079"/>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rgbClr val="C425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7"/>
          <p:cNvSpPr>
            <a:spLocks/>
          </p:cNvSpPr>
          <p:nvPr/>
        </p:nvSpPr>
        <p:spPr bwMode="auto">
          <a:xfrm>
            <a:off x="3203541" y="2161207"/>
            <a:ext cx="563801" cy="563800"/>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rgbClr val="DA2A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8"/>
          <p:cNvSpPr>
            <a:spLocks/>
          </p:cNvSpPr>
          <p:nvPr/>
        </p:nvSpPr>
        <p:spPr bwMode="auto">
          <a:xfrm>
            <a:off x="2289607" y="2628511"/>
            <a:ext cx="1616964" cy="1615586"/>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rgbClr val="FF3300"/>
          </a:solid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9"/>
          <p:cNvGrpSpPr/>
          <p:nvPr/>
        </p:nvGrpSpPr>
        <p:grpSpPr>
          <a:xfrm>
            <a:off x="929039" y="3545206"/>
            <a:ext cx="1137252" cy="2260716"/>
            <a:chOff x="3987801" y="4254500"/>
            <a:chExt cx="1309688" cy="2603499"/>
          </a:xfrm>
          <a:solidFill>
            <a:schemeClr val="tx1">
              <a:lumMod val="75000"/>
              <a:lumOff val="25000"/>
            </a:schemeClr>
          </a:solidFill>
        </p:grpSpPr>
        <p:sp>
          <p:nvSpPr>
            <p:cNvPr id="36" name="Oval 6"/>
            <p:cNvSpPr>
              <a:spLocks noChangeArrowheads="1"/>
            </p:cNvSpPr>
            <p:nvPr/>
          </p:nvSpPr>
          <p:spPr bwMode="auto">
            <a:xfrm>
              <a:off x="4241801" y="4419599"/>
              <a:ext cx="469900" cy="471487"/>
            </a:xfrm>
            <a:prstGeom prst="ellipse">
              <a:avLst/>
            </a:prstGeom>
            <a:grp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7"/>
            <p:cNvSpPr>
              <a:spLocks/>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8"/>
            <p:cNvSpPr>
              <a:spLocks/>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0" name="Freeform 12"/>
          <p:cNvSpPr>
            <a:spLocks/>
          </p:cNvSpPr>
          <p:nvPr/>
        </p:nvSpPr>
        <p:spPr bwMode="auto">
          <a:xfrm>
            <a:off x="2504651" y="2843557"/>
            <a:ext cx="1186877" cy="1185498"/>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30"/>
          <p:cNvSpPr>
            <a:spLocks/>
          </p:cNvSpPr>
          <p:nvPr/>
        </p:nvSpPr>
        <p:spPr bwMode="auto">
          <a:xfrm>
            <a:off x="1350858" y="2231510"/>
            <a:ext cx="1006294" cy="1004916"/>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8"/>
          <p:cNvSpPr>
            <a:spLocks/>
          </p:cNvSpPr>
          <p:nvPr/>
        </p:nvSpPr>
        <p:spPr bwMode="auto">
          <a:xfrm>
            <a:off x="2493623" y="1742147"/>
            <a:ext cx="674080" cy="674079"/>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66"/>
          <p:cNvSpPr>
            <a:spLocks/>
          </p:cNvSpPr>
          <p:nvPr/>
        </p:nvSpPr>
        <p:spPr bwMode="auto">
          <a:xfrm>
            <a:off x="2266172" y="4201365"/>
            <a:ext cx="497635" cy="497634"/>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76"/>
          <p:cNvSpPr>
            <a:spLocks noEditPoints="1"/>
          </p:cNvSpPr>
          <p:nvPr/>
        </p:nvSpPr>
        <p:spPr bwMode="auto">
          <a:xfrm>
            <a:off x="2801025" y="4850631"/>
            <a:ext cx="226072" cy="210908"/>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86"/>
          <p:cNvSpPr>
            <a:spLocks noEditPoints="1"/>
          </p:cNvSpPr>
          <p:nvPr/>
        </p:nvSpPr>
        <p:spPr bwMode="auto">
          <a:xfrm>
            <a:off x="3368959" y="2337652"/>
            <a:ext cx="226072" cy="210908"/>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Oval 20"/>
          <p:cNvSpPr>
            <a:spLocks noChangeArrowheads="1"/>
          </p:cNvSpPr>
          <p:nvPr/>
        </p:nvSpPr>
        <p:spPr bwMode="auto">
          <a:xfrm>
            <a:off x="1716158" y="2596808"/>
            <a:ext cx="274318" cy="274318"/>
          </a:xfrm>
          <a:prstGeom prst="ellipse">
            <a:avLst/>
          </a:prstGeom>
          <a:noFill/>
          <a:ln w="122238" cap="flat">
            <a:solidFill>
              <a:srgbClr val="DA2A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Oval 21"/>
          <p:cNvSpPr>
            <a:spLocks noChangeArrowheads="1"/>
          </p:cNvSpPr>
          <p:nvPr/>
        </p:nvSpPr>
        <p:spPr bwMode="auto">
          <a:xfrm>
            <a:off x="2948523" y="3277781"/>
            <a:ext cx="315674" cy="317052"/>
          </a:xfrm>
          <a:prstGeom prst="ellipse">
            <a:avLst/>
          </a:prstGeom>
          <a:noFill/>
          <a:ln w="139700" cap="flat">
            <a:solidFill>
              <a:srgbClr val="FF33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Oval 22"/>
          <p:cNvSpPr>
            <a:spLocks noChangeArrowheads="1"/>
          </p:cNvSpPr>
          <p:nvPr/>
        </p:nvSpPr>
        <p:spPr bwMode="auto">
          <a:xfrm>
            <a:off x="2738995" y="1987516"/>
            <a:ext cx="186096" cy="186095"/>
          </a:xfrm>
          <a:prstGeom prst="ellipse">
            <a:avLst/>
          </a:prstGeom>
          <a:noFill/>
          <a:ln w="104775" cap="flat">
            <a:solidFill>
              <a:srgbClr val="C425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Oval 23"/>
          <p:cNvSpPr>
            <a:spLocks noChangeArrowheads="1"/>
          </p:cNvSpPr>
          <p:nvPr/>
        </p:nvSpPr>
        <p:spPr bwMode="auto">
          <a:xfrm>
            <a:off x="2420564" y="4358513"/>
            <a:ext cx="186096" cy="184717"/>
          </a:xfrm>
          <a:prstGeom prst="ellipse">
            <a:avLst/>
          </a:prstGeom>
          <a:noFill/>
          <a:ln w="87313" cap="flat">
            <a:solidFill>
              <a:srgbClr val="C42500"/>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0" name="Group 24"/>
          <p:cNvGrpSpPr/>
          <p:nvPr/>
        </p:nvGrpSpPr>
        <p:grpSpPr>
          <a:xfrm>
            <a:off x="3270761" y="3692703"/>
            <a:ext cx="1319540" cy="2107705"/>
            <a:chOff x="6684587" y="4424362"/>
            <a:chExt cx="1519615" cy="2427287"/>
          </a:xfrm>
          <a:solidFill>
            <a:schemeClr val="tx1">
              <a:lumMod val="75000"/>
              <a:lumOff val="25000"/>
            </a:schemeClr>
          </a:solidFill>
        </p:grpSpPr>
        <p:sp>
          <p:nvSpPr>
            <p:cNvPr id="51" name="Freeform 25"/>
            <p:cNvSpPr>
              <a:spLocks/>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79401" tIns="39701" rIns="79401" bIns="39701" numCol="1" anchor="t" anchorCtr="0" compatLnSpc="1">
              <a:prstTxWarp prst="textNoShape">
                <a:avLst/>
              </a:prstTxWarp>
              <a:noAutofit/>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Oval 10"/>
            <p:cNvSpPr>
              <a:spLocks noChangeArrowheads="1"/>
            </p:cNvSpPr>
            <p:nvPr/>
          </p:nvSpPr>
          <p:spPr bwMode="auto">
            <a:xfrm>
              <a:off x="7470776" y="4424362"/>
              <a:ext cx="469900" cy="469900"/>
            </a:xfrm>
            <a:prstGeom prst="ellipse">
              <a:avLst/>
            </a:prstGeom>
            <a:grpFill/>
            <a:ln>
              <a:noFill/>
            </a:ln>
          </p:spPr>
          <p:txBody>
            <a:bodyPr vert="horz" wrap="square" lIns="79401" tIns="39701" rIns="79401" bIns="39701" numCol="1" anchor="t" anchorCtr="0" compatLnSpc="1">
              <a:prstTxWarp prst="textNoShape">
                <a:avLst/>
              </a:prstTxWarp>
            </a:bodyPr>
            <a:lstStyle/>
            <a:p>
              <a:pPr algn="just">
                <a:lnSpc>
                  <a:spcPct val="120000"/>
                </a:lnSpc>
              </a:pPr>
              <a:endParaRPr lang="en-US" sz="853">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2" name="Group 98"/>
          <p:cNvGrpSpPr/>
          <p:nvPr/>
        </p:nvGrpSpPr>
        <p:grpSpPr>
          <a:xfrm>
            <a:off x="5289515" y="1907801"/>
            <a:ext cx="4525652" cy="480928"/>
            <a:chOff x="8676119" y="2245066"/>
            <a:chExt cx="3378732" cy="553847"/>
          </a:xfrm>
        </p:grpSpPr>
        <p:sp>
          <p:nvSpPr>
            <p:cNvPr id="83" name="TextBox 99"/>
            <p:cNvSpPr txBox="1"/>
            <p:nvPr/>
          </p:nvSpPr>
          <p:spPr>
            <a:xfrm>
              <a:off x="8683447" y="2245066"/>
              <a:ext cx="90" cy="382798"/>
            </a:xfrm>
            <a:prstGeom prst="rect">
              <a:avLst/>
            </a:prstGeom>
            <a:noFill/>
          </p:spPr>
          <p:txBody>
            <a:bodyPr wrap="none" lIns="0" tIns="0" rIns="0" bIns="0" rtlCol="0">
              <a:spAutoFit/>
            </a:bodyPr>
            <a:lstStyle/>
            <a:p>
              <a:pPr>
                <a:lnSpc>
                  <a:spcPct val="120000"/>
                </a:lnSpc>
              </a:pPr>
              <a:endParaRPr lang="en-GB"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4" name="Rectangle 100"/>
            <p:cNvSpPr/>
            <p:nvPr/>
          </p:nvSpPr>
          <p:spPr>
            <a:xfrm>
              <a:off x="8676119" y="2479915"/>
              <a:ext cx="3378732" cy="318998"/>
            </a:xfrm>
            <a:prstGeom prst="rect">
              <a:avLst/>
            </a:prstGeom>
          </p:spPr>
          <p:txBody>
            <a:bodyPr wrap="square" lIns="0" tIns="0" rIns="0" bIns="0">
              <a:spAutoFit/>
            </a:bodyPr>
            <a:lstStyle/>
            <a:p>
              <a:r>
                <a:rPr lang="en-US"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全面</a:t>
              </a:r>
              <a:r>
                <a:rPr lang="zh-CN" altLang="zh-CN" kern="100" dirty="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从严管党治党，落实党建工作责任</a:t>
              </a:r>
            </a:p>
          </p:txBody>
        </p:sp>
      </p:grpSp>
      <p:grpSp>
        <p:nvGrpSpPr>
          <p:cNvPr id="85" name="Group 113"/>
          <p:cNvGrpSpPr/>
          <p:nvPr/>
        </p:nvGrpSpPr>
        <p:grpSpPr>
          <a:xfrm>
            <a:off x="5289515" y="2551115"/>
            <a:ext cx="4525652" cy="486091"/>
            <a:chOff x="8676119" y="2239121"/>
            <a:chExt cx="3378732" cy="559796"/>
          </a:xfrm>
        </p:grpSpPr>
        <p:sp>
          <p:nvSpPr>
            <p:cNvPr id="86" name="TextBox 114"/>
            <p:cNvSpPr txBox="1"/>
            <p:nvPr/>
          </p:nvSpPr>
          <p:spPr>
            <a:xfrm>
              <a:off x="8683445" y="2239121"/>
              <a:ext cx="90" cy="382800"/>
            </a:xfrm>
            <a:prstGeom prst="rect">
              <a:avLst/>
            </a:prstGeom>
            <a:noFill/>
          </p:spPr>
          <p:txBody>
            <a:bodyPr wrap="none" lIns="0" tIns="0" rIns="0" bIns="0" rtlCol="0">
              <a:spAutoFit/>
            </a:bodyPr>
            <a:lstStyle/>
            <a:p>
              <a:pPr>
                <a:lnSpc>
                  <a:spcPct val="120000"/>
                </a:lnSpc>
              </a:pPr>
              <a:endParaRPr lang="en-GB"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7" name="Rectangle 115"/>
            <p:cNvSpPr/>
            <p:nvPr/>
          </p:nvSpPr>
          <p:spPr>
            <a:xfrm>
              <a:off x="8676119" y="2479917"/>
              <a:ext cx="3378732" cy="319000"/>
            </a:xfrm>
            <a:prstGeom prst="rect">
              <a:avLst/>
            </a:prstGeom>
          </p:spPr>
          <p:txBody>
            <a:bodyPr wrap="square" lIns="0" tIns="0" rIns="0" bIns="0">
              <a:spAutoFit/>
            </a:bodyPr>
            <a:lstStyle/>
            <a:p>
              <a:r>
                <a:rPr lang="en-US"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两</a:t>
              </a:r>
              <a:r>
                <a:rPr lang="zh-CN" altLang="zh-CN" kern="100" dirty="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学一做学习教育常态化，强化思想建设</a:t>
              </a:r>
            </a:p>
          </p:txBody>
        </p:sp>
      </p:grpSp>
      <p:grpSp>
        <p:nvGrpSpPr>
          <p:cNvPr id="88" name="Group 116"/>
          <p:cNvGrpSpPr/>
          <p:nvPr/>
        </p:nvGrpSpPr>
        <p:grpSpPr>
          <a:xfrm>
            <a:off x="5289515" y="3181541"/>
            <a:ext cx="4525652" cy="459185"/>
            <a:chOff x="8676119" y="2270107"/>
            <a:chExt cx="3378732" cy="528809"/>
          </a:xfrm>
        </p:grpSpPr>
        <p:sp>
          <p:nvSpPr>
            <p:cNvPr id="89" name="TextBox 117"/>
            <p:cNvSpPr txBox="1"/>
            <p:nvPr/>
          </p:nvSpPr>
          <p:spPr>
            <a:xfrm>
              <a:off x="8683445" y="2270107"/>
              <a:ext cx="90" cy="382799"/>
            </a:xfrm>
            <a:prstGeom prst="rect">
              <a:avLst/>
            </a:prstGeom>
            <a:noFill/>
          </p:spPr>
          <p:txBody>
            <a:bodyPr wrap="none" lIns="0" tIns="0" rIns="0" bIns="0" rtlCol="0">
              <a:spAutoFit/>
            </a:bodyPr>
            <a:lstStyle/>
            <a:p>
              <a:pPr>
                <a:lnSpc>
                  <a:spcPct val="120000"/>
                </a:lnSpc>
              </a:pPr>
              <a:endParaRPr lang="en-GB"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0" name="Rectangle 118"/>
            <p:cNvSpPr/>
            <p:nvPr/>
          </p:nvSpPr>
          <p:spPr>
            <a:xfrm>
              <a:off x="8676119" y="2479917"/>
              <a:ext cx="3378732" cy="318999"/>
            </a:xfrm>
            <a:prstGeom prst="rect">
              <a:avLst/>
            </a:prstGeom>
          </p:spPr>
          <p:txBody>
            <a:bodyPr wrap="square" lIns="0" tIns="0" rIns="0" bIns="0">
              <a:spAutoFit/>
            </a:bodyPr>
            <a:lstStyle/>
            <a:p>
              <a:r>
                <a:rPr lang="en-US"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开展</a:t>
              </a:r>
              <a:r>
                <a:rPr lang="zh-CN" altLang="zh-CN" kern="100" dirty="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党性实践活动，提高党性修养</a:t>
              </a:r>
            </a:p>
          </p:txBody>
        </p:sp>
      </p:grpSp>
      <p:grpSp>
        <p:nvGrpSpPr>
          <p:cNvPr id="91" name="Group 119"/>
          <p:cNvGrpSpPr/>
          <p:nvPr/>
        </p:nvGrpSpPr>
        <p:grpSpPr>
          <a:xfrm>
            <a:off x="5289515" y="3785052"/>
            <a:ext cx="4525652" cy="471700"/>
            <a:chOff x="8676119" y="2255696"/>
            <a:chExt cx="3378732" cy="543223"/>
          </a:xfrm>
        </p:grpSpPr>
        <p:sp>
          <p:nvSpPr>
            <p:cNvPr id="92" name="TextBox 120"/>
            <p:cNvSpPr txBox="1"/>
            <p:nvPr/>
          </p:nvSpPr>
          <p:spPr>
            <a:xfrm>
              <a:off x="8683445" y="2255696"/>
              <a:ext cx="90" cy="382800"/>
            </a:xfrm>
            <a:prstGeom prst="rect">
              <a:avLst/>
            </a:prstGeom>
            <a:noFill/>
          </p:spPr>
          <p:txBody>
            <a:bodyPr wrap="none" lIns="0" tIns="0" rIns="0" bIns="0" rtlCol="0">
              <a:spAutoFit/>
            </a:bodyPr>
            <a:lstStyle/>
            <a:p>
              <a:pPr>
                <a:lnSpc>
                  <a:spcPct val="120000"/>
                </a:lnSpc>
              </a:pPr>
              <a:endParaRPr lang="en-GB"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3" name="Rectangle 121"/>
            <p:cNvSpPr/>
            <p:nvPr/>
          </p:nvSpPr>
          <p:spPr>
            <a:xfrm>
              <a:off x="8676119" y="2479919"/>
              <a:ext cx="3378732" cy="319000"/>
            </a:xfrm>
            <a:prstGeom prst="rect">
              <a:avLst/>
            </a:prstGeom>
          </p:spPr>
          <p:txBody>
            <a:bodyPr wrap="square" lIns="0" tIns="0" rIns="0" bIns="0">
              <a:spAutoFit/>
            </a:bodyPr>
            <a:lstStyle/>
            <a:p>
              <a:r>
                <a:rPr lang="en-US"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坚持</a:t>
              </a:r>
              <a:r>
                <a:rPr lang="zh-CN" altLang="zh-CN" kern="100" dirty="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求真务实，认真开展党建专项工作</a:t>
              </a:r>
            </a:p>
          </p:txBody>
        </p:sp>
      </p:grpSp>
      <p:grpSp>
        <p:nvGrpSpPr>
          <p:cNvPr id="94" name="Group 122"/>
          <p:cNvGrpSpPr/>
          <p:nvPr/>
        </p:nvGrpSpPr>
        <p:grpSpPr>
          <a:xfrm>
            <a:off x="5289515" y="4401080"/>
            <a:ext cx="4525652" cy="467012"/>
            <a:chOff x="8676119" y="2261094"/>
            <a:chExt cx="3378732" cy="537824"/>
          </a:xfrm>
        </p:grpSpPr>
        <p:sp>
          <p:nvSpPr>
            <p:cNvPr id="95" name="TextBox 123"/>
            <p:cNvSpPr txBox="1"/>
            <p:nvPr/>
          </p:nvSpPr>
          <p:spPr>
            <a:xfrm>
              <a:off x="8683445" y="2261094"/>
              <a:ext cx="90" cy="382800"/>
            </a:xfrm>
            <a:prstGeom prst="rect">
              <a:avLst/>
            </a:prstGeom>
            <a:noFill/>
          </p:spPr>
          <p:txBody>
            <a:bodyPr wrap="none" lIns="0" tIns="0" rIns="0" bIns="0" rtlCol="0">
              <a:spAutoFit/>
            </a:bodyPr>
            <a:lstStyle/>
            <a:p>
              <a:pPr>
                <a:lnSpc>
                  <a:spcPct val="120000"/>
                </a:lnSpc>
              </a:pPr>
              <a:endParaRPr lang="en-GB"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6" name="Rectangle 124"/>
            <p:cNvSpPr/>
            <p:nvPr/>
          </p:nvSpPr>
          <p:spPr>
            <a:xfrm>
              <a:off x="8676119" y="2479918"/>
              <a:ext cx="3378732" cy="319000"/>
            </a:xfrm>
            <a:prstGeom prst="rect">
              <a:avLst/>
            </a:prstGeom>
          </p:spPr>
          <p:txBody>
            <a:bodyPr wrap="square" lIns="0" tIns="0" rIns="0" bIns="0">
              <a:spAutoFit/>
            </a:bodyPr>
            <a:lstStyle/>
            <a:p>
              <a:r>
                <a:rPr lang="en-US"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kern="100" dirty="0" smtClean="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党建</a:t>
              </a:r>
              <a:r>
                <a:rPr lang="zh-CN" altLang="zh-CN" kern="100" dirty="0">
                  <a:solidFill>
                    <a:srgbClr val="DA2A00"/>
                  </a:solidFill>
                  <a:latin typeface="微软雅黑" panose="020B0503020204020204" pitchFamily="34" charset="-122"/>
                  <a:ea typeface="微软雅黑" panose="020B0503020204020204" pitchFamily="34" charset="-122"/>
                  <a:cs typeface="Times New Roman" panose="02020603050405020304" pitchFamily="18" charset="0"/>
                </a:rPr>
                <a:t>业务融合发展，稳步推进重点工作</a:t>
              </a:r>
            </a:p>
          </p:txBody>
        </p:sp>
      </p:grpSp>
    </p:spTree>
    <p:extLst>
      <p:ext uri="{BB962C8B-B14F-4D97-AF65-F5344CB8AC3E}">
        <p14:creationId xmlns:p14="http://schemas.microsoft.com/office/powerpoint/2010/main" xmlns="" val="225542590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animEffect transition="in" filter="fade">
                                      <p:cBhvr>
                                        <p:cTn id="20" dur="500"/>
                                        <p:tgtEl>
                                          <p:spTgt spid="2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Effect transition="in" filter="fade">
                                      <p:cBhvr>
                                        <p:cTn id="40" dur="500"/>
                                        <p:tgtEl>
                                          <p:spTgt spid="3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par>
                                <p:cTn id="46" presetID="53" presetClass="entr" presetSubtype="16" fill="hold" nodeType="with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Effect transition="in" filter="fade">
                                      <p:cBhvr>
                                        <p:cTn id="55" dur="500"/>
                                        <p:tgtEl>
                                          <p:spTgt spid="4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Effect transition="in" filter="fade">
                                      <p:cBhvr>
                                        <p:cTn id="65" dur="500"/>
                                        <p:tgtEl>
                                          <p:spTgt spid="42"/>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ppt_w</p:attrName>
                                        </p:attrNameLst>
                                      </p:cBhvr>
                                      <p:tavLst>
                                        <p:tav tm="0">
                                          <p:val>
                                            <p:fltVal val="0"/>
                                          </p:val>
                                        </p:tav>
                                        <p:tav tm="100000">
                                          <p:val>
                                            <p:strVal val="#ppt_w"/>
                                          </p:val>
                                        </p:tav>
                                      </p:tavLst>
                                    </p:anim>
                                    <p:anim calcmode="lin" valueType="num">
                                      <p:cBhvr>
                                        <p:cTn id="69" dur="500" fill="hold"/>
                                        <p:tgtEl>
                                          <p:spTgt spid="43"/>
                                        </p:tgtEl>
                                        <p:attrNameLst>
                                          <p:attrName>ppt_h</p:attrName>
                                        </p:attrNameLst>
                                      </p:cBhvr>
                                      <p:tavLst>
                                        <p:tav tm="0">
                                          <p:val>
                                            <p:fltVal val="0"/>
                                          </p:val>
                                        </p:tav>
                                        <p:tav tm="100000">
                                          <p:val>
                                            <p:strVal val="#ppt_h"/>
                                          </p:val>
                                        </p:tav>
                                      </p:tavLst>
                                    </p:anim>
                                    <p:animEffect transition="in" filter="fade">
                                      <p:cBhvr>
                                        <p:cTn id="70" dur="500"/>
                                        <p:tgtEl>
                                          <p:spTgt spid="4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Effect transition="in" filter="fade">
                                      <p:cBhvr>
                                        <p:cTn id="75" dur="500"/>
                                        <p:tgtEl>
                                          <p:spTgt spid="44"/>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45"/>
                                        </p:tgtEl>
                                        <p:attrNameLst>
                                          <p:attrName>style.visibility</p:attrName>
                                        </p:attrNameLst>
                                      </p:cBhvr>
                                      <p:to>
                                        <p:strVal val="visible"/>
                                      </p:to>
                                    </p:set>
                                    <p:anim calcmode="lin" valueType="num">
                                      <p:cBhvr>
                                        <p:cTn id="78" dur="500" fill="hold"/>
                                        <p:tgtEl>
                                          <p:spTgt spid="45"/>
                                        </p:tgtEl>
                                        <p:attrNameLst>
                                          <p:attrName>ppt_w</p:attrName>
                                        </p:attrNameLst>
                                      </p:cBhvr>
                                      <p:tavLst>
                                        <p:tav tm="0">
                                          <p:val>
                                            <p:fltVal val="0"/>
                                          </p:val>
                                        </p:tav>
                                        <p:tav tm="100000">
                                          <p:val>
                                            <p:strVal val="#ppt_w"/>
                                          </p:val>
                                        </p:tav>
                                      </p:tavLst>
                                    </p:anim>
                                    <p:anim calcmode="lin" valueType="num">
                                      <p:cBhvr>
                                        <p:cTn id="79" dur="500" fill="hold"/>
                                        <p:tgtEl>
                                          <p:spTgt spid="45"/>
                                        </p:tgtEl>
                                        <p:attrNameLst>
                                          <p:attrName>ppt_h</p:attrName>
                                        </p:attrNameLst>
                                      </p:cBhvr>
                                      <p:tavLst>
                                        <p:tav tm="0">
                                          <p:val>
                                            <p:fltVal val="0"/>
                                          </p:val>
                                        </p:tav>
                                        <p:tav tm="100000">
                                          <p:val>
                                            <p:strVal val="#ppt_h"/>
                                          </p:val>
                                        </p:tav>
                                      </p:tavLst>
                                    </p:anim>
                                    <p:animEffect transition="in" filter="fade">
                                      <p:cBhvr>
                                        <p:cTn id="80" dur="500"/>
                                        <p:tgtEl>
                                          <p:spTgt spid="45"/>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Effect transition="in" filter="fade">
                                      <p:cBhvr>
                                        <p:cTn id="85" dur="500"/>
                                        <p:tgtEl>
                                          <p:spTgt spid="4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animEffect transition="in" filter="fade">
                                      <p:cBhvr>
                                        <p:cTn id="90" dur="500"/>
                                        <p:tgtEl>
                                          <p:spTgt spid="47"/>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p:cTn id="93" dur="500" fill="hold"/>
                                        <p:tgtEl>
                                          <p:spTgt spid="48"/>
                                        </p:tgtEl>
                                        <p:attrNameLst>
                                          <p:attrName>ppt_w</p:attrName>
                                        </p:attrNameLst>
                                      </p:cBhvr>
                                      <p:tavLst>
                                        <p:tav tm="0">
                                          <p:val>
                                            <p:fltVal val="0"/>
                                          </p:val>
                                        </p:tav>
                                        <p:tav tm="100000">
                                          <p:val>
                                            <p:strVal val="#ppt_w"/>
                                          </p:val>
                                        </p:tav>
                                      </p:tavLst>
                                    </p:anim>
                                    <p:anim calcmode="lin" valueType="num">
                                      <p:cBhvr>
                                        <p:cTn id="94" dur="500" fill="hold"/>
                                        <p:tgtEl>
                                          <p:spTgt spid="48"/>
                                        </p:tgtEl>
                                        <p:attrNameLst>
                                          <p:attrName>ppt_h</p:attrName>
                                        </p:attrNameLst>
                                      </p:cBhvr>
                                      <p:tavLst>
                                        <p:tav tm="0">
                                          <p:val>
                                            <p:fltVal val="0"/>
                                          </p:val>
                                        </p:tav>
                                        <p:tav tm="100000">
                                          <p:val>
                                            <p:strVal val="#ppt_h"/>
                                          </p:val>
                                        </p:tav>
                                      </p:tavLst>
                                    </p:anim>
                                    <p:animEffect transition="in" filter="fade">
                                      <p:cBhvr>
                                        <p:cTn id="95" dur="500"/>
                                        <p:tgtEl>
                                          <p:spTgt spid="48"/>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p:cTn id="98" dur="500" fill="hold"/>
                                        <p:tgtEl>
                                          <p:spTgt spid="49"/>
                                        </p:tgtEl>
                                        <p:attrNameLst>
                                          <p:attrName>ppt_w</p:attrName>
                                        </p:attrNameLst>
                                      </p:cBhvr>
                                      <p:tavLst>
                                        <p:tav tm="0">
                                          <p:val>
                                            <p:fltVal val="0"/>
                                          </p:val>
                                        </p:tav>
                                        <p:tav tm="100000">
                                          <p:val>
                                            <p:strVal val="#ppt_w"/>
                                          </p:val>
                                        </p:tav>
                                      </p:tavLst>
                                    </p:anim>
                                    <p:anim calcmode="lin" valueType="num">
                                      <p:cBhvr>
                                        <p:cTn id="99" dur="500" fill="hold"/>
                                        <p:tgtEl>
                                          <p:spTgt spid="49"/>
                                        </p:tgtEl>
                                        <p:attrNameLst>
                                          <p:attrName>ppt_h</p:attrName>
                                        </p:attrNameLst>
                                      </p:cBhvr>
                                      <p:tavLst>
                                        <p:tav tm="0">
                                          <p:val>
                                            <p:fltVal val="0"/>
                                          </p:val>
                                        </p:tav>
                                        <p:tav tm="100000">
                                          <p:val>
                                            <p:strVal val="#ppt_h"/>
                                          </p:val>
                                        </p:tav>
                                      </p:tavLst>
                                    </p:anim>
                                    <p:animEffect transition="in" filter="fade">
                                      <p:cBhvr>
                                        <p:cTn id="100" dur="500"/>
                                        <p:tgtEl>
                                          <p:spTgt spid="49"/>
                                        </p:tgtEl>
                                      </p:cBhvr>
                                    </p:animEffect>
                                  </p:childTnLst>
                                </p:cTn>
                              </p:par>
                              <p:par>
                                <p:cTn id="101" presetID="53" presetClass="entr" presetSubtype="16" fill="hold" nodeType="withEffect">
                                  <p:stCondLst>
                                    <p:cond delay="0"/>
                                  </p:stCondLst>
                                  <p:childTnLst>
                                    <p:set>
                                      <p:cBhvr>
                                        <p:cTn id="102" dur="1" fill="hold">
                                          <p:stCondLst>
                                            <p:cond delay="0"/>
                                          </p:stCondLst>
                                        </p:cTn>
                                        <p:tgtEl>
                                          <p:spTgt spid="50"/>
                                        </p:tgtEl>
                                        <p:attrNameLst>
                                          <p:attrName>style.visibility</p:attrName>
                                        </p:attrNameLst>
                                      </p:cBhvr>
                                      <p:to>
                                        <p:strVal val="visible"/>
                                      </p:to>
                                    </p:set>
                                    <p:anim calcmode="lin" valueType="num">
                                      <p:cBhvr>
                                        <p:cTn id="103" dur="500" fill="hold"/>
                                        <p:tgtEl>
                                          <p:spTgt spid="50"/>
                                        </p:tgtEl>
                                        <p:attrNameLst>
                                          <p:attrName>ppt_w</p:attrName>
                                        </p:attrNameLst>
                                      </p:cBhvr>
                                      <p:tavLst>
                                        <p:tav tm="0">
                                          <p:val>
                                            <p:fltVal val="0"/>
                                          </p:val>
                                        </p:tav>
                                        <p:tav tm="100000">
                                          <p:val>
                                            <p:strVal val="#ppt_w"/>
                                          </p:val>
                                        </p:tav>
                                      </p:tavLst>
                                    </p:anim>
                                    <p:anim calcmode="lin" valueType="num">
                                      <p:cBhvr>
                                        <p:cTn id="104" dur="500" fill="hold"/>
                                        <p:tgtEl>
                                          <p:spTgt spid="50"/>
                                        </p:tgtEl>
                                        <p:attrNameLst>
                                          <p:attrName>ppt_h</p:attrName>
                                        </p:attrNameLst>
                                      </p:cBhvr>
                                      <p:tavLst>
                                        <p:tav tm="0">
                                          <p:val>
                                            <p:fltVal val="0"/>
                                          </p:val>
                                        </p:tav>
                                        <p:tav tm="100000">
                                          <p:val>
                                            <p:strVal val="#ppt_h"/>
                                          </p:val>
                                        </p:tav>
                                      </p:tavLst>
                                    </p:anim>
                                    <p:animEffect transition="in" filter="fade">
                                      <p:cBhvr>
                                        <p:cTn id="105" dur="500"/>
                                        <p:tgtEl>
                                          <p:spTgt spid="50"/>
                                        </p:tgtEl>
                                      </p:cBhvr>
                                    </p:animEffect>
                                  </p:childTnLst>
                                </p:cTn>
                              </p:par>
                            </p:childTnLst>
                          </p:cTn>
                        </p:par>
                        <p:par>
                          <p:cTn id="106" fill="hold">
                            <p:stCondLst>
                              <p:cond delay="1500"/>
                            </p:stCondLst>
                            <p:childTnLst>
                              <p:par>
                                <p:cTn id="107" presetID="8" presetClass="emph" presetSubtype="0" fill="hold" grpId="1" nodeType="afterEffect">
                                  <p:stCondLst>
                                    <p:cond delay="0"/>
                                  </p:stCondLst>
                                  <p:childTnLst>
                                    <p:animRot by="21600000">
                                      <p:cBhvr>
                                        <p:cTn id="108" dur="2000" fill="hold"/>
                                        <p:tgtEl>
                                          <p:spTgt spid="29"/>
                                        </p:tgtEl>
                                        <p:attrNameLst>
                                          <p:attrName>r</p:attrName>
                                        </p:attrNameLst>
                                      </p:cBhvr>
                                    </p:animRot>
                                  </p:childTnLst>
                                </p:cTn>
                              </p:par>
                              <p:par>
                                <p:cTn id="109" presetID="8" presetClass="emph" presetSubtype="0" fill="hold" grpId="1" nodeType="withEffect">
                                  <p:stCondLst>
                                    <p:cond delay="0"/>
                                  </p:stCondLst>
                                  <p:childTnLst>
                                    <p:animRot by="-21600000">
                                      <p:cBhvr>
                                        <p:cTn id="110" dur="2000" fill="hold"/>
                                        <p:tgtEl>
                                          <p:spTgt spid="30"/>
                                        </p:tgtEl>
                                        <p:attrNameLst>
                                          <p:attrName>r</p:attrName>
                                        </p:attrNameLst>
                                      </p:cBhvr>
                                    </p:animRot>
                                  </p:childTnLst>
                                </p:cTn>
                              </p:par>
                              <p:par>
                                <p:cTn id="111" presetID="8" presetClass="emph" presetSubtype="0" fill="hold" grpId="1" nodeType="withEffect">
                                  <p:stCondLst>
                                    <p:cond delay="0"/>
                                  </p:stCondLst>
                                  <p:childTnLst>
                                    <p:animRot by="-21600000">
                                      <p:cBhvr>
                                        <p:cTn id="112" dur="2000" fill="hold"/>
                                        <p:tgtEl>
                                          <p:spTgt spid="31"/>
                                        </p:tgtEl>
                                        <p:attrNameLst>
                                          <p:attrName>r</p:attrName>
                                        </p:attrNameLst>
                                      </p:cBhvr>
                                    </p:animRot>
                                  </p:childTnLst>
                                </p:cTn>
                              </p:par>
                              <p:par>
                                <p:cTn id="113" presetID="8" presetClass="emph" presetSubtype="0" fill="hold" grpId="1" nodeType="withEffect">
                                  <p:stCondLst>
                                    <p:cond delay="0"/>
                                  </p:stCondLst>
                                  <p:childTnLst>
                                    <p:animRot by="21600000">
                                      <p:cBhvr>
                                        <p:cTn id="114" dur="2000" fill="hold"/>
                                        <p:tgtEl>
                                          <p:spTgt spid="32"/>
                                        </p:tgtEl>
                                        <p:attrNameLst>
                                          <p:attrName>r</p:attrName>
                                        </p:attrNameLst>
                                      </p:cBhvr>
                                    </p:animRot>
                                  </p:childTnLst>
                                </p:cTn>
                              </p:par>
                              <p:par>
                                <p:cTn id="115" presetID="8" presetClass="emph" presetSubtype="0" fill="hold" grpId="1" nodeType="withEffect">
                                  <p:stCondLst>
                                    <p:cond delay="0"/>
                                  </p:stCondLst>
                                  <p:childTnLst>
                                    <p:animRot by="-21600000">
                                      <p:cBhvr>
                                        <p:cTn id="116" dur="2000" fill="hold"/>
                                        <p:tgtEl>
                                          <p:spTgt spid="33"/>
                                        </p:tgtEl>
                                        <p:attrNameLst>
                                          <p:attrName>r</p:attrName>
                                        </p:attrNameLst>
                                      </p:cBhvr>
                                    </p:animRot>
                                  </p:childTnLst>
                                </p:cTn>
                              </p:par>
                              <p:par>
                                <p:cTn id="117" presetID="8" presetClass="emph" presetSubtype="0" fill="hold" grpId="1" nodeType="withEffect">
                                  <p:stCondLst>
                                    <p:cond delay="0"/>
                                  </p:stCondLst>
                                  <p:childTnLst>
                                    <p:animRot by="21600000">
                                      <p:cBhvr>
                                        <p:cTn id="118" dur="2000" fill="hold"/>
                                        <p:tgtEl>
                                          <p:spTgt spid="34"/>
                                        </p:tgtEl>
                                        <p:attrNameLst>
                                          <p:attrName>r</p:attrName>
                                        </p:attrNameLst>
                                      </p:cBhvr>
                                    </p:animRot>
                                  </p:childTnLst>
                                </p:cTn>
                              </p:par>
                            </p:childTnLst>
                          </p:cTn>
                        </p:par>
                        <p:par>
                          <p:cTn id="119" fill="hold">
                            <p:stCondLst>
                              <p:cond delay="3500"/>
                            </p:stCondLst>
                            <p:childTnLst>
                              <p:par>
                                <p:cTn id="120" presetID="12" presetClass="entr" presetSubtype="8" fill="hold" nodeType="afterEffect">
                                  <p:stCondLst>
                                    <p:cond delay="0"/>
                                  </p:stCondLst>
                                  <p:childTnLst>
                                    <p:set>
                                      <p:cBhvr>
                                        <p:cTn id="121" dur="1" fill="hold">
                                          <p:stCondLst>
                                            <p:cond delay="0"/>
                                          </p:stCondLst>
                                        </p:cTn>
                                        <p:tgtEl>
                                          <p:spTgt spid="82"/>
                                        </p:tgtEl>
                                        <p:attrNameLst>
                                          <p:attrName>style.visibility</p:attrName>
                                        </p:attrNameLst>
                                      </p:cBhvr>
                                      <p:to>
                                        <p:strVal val="visible"/>
                                      </p:to>
                                    </p:set>
                                    <p:anim calcmode="lin" valueType="num">
                                      <p:cBhvr additive="base">
                                        <p:cTn id="122" dur="500"/>
                                        <p:tgtEl>
                                          <p:spTgt spid="82"/>
                                        </p:tgtEl>
                                        <p:attrNameLst>
                                          <p:attrName>ppt_x</p:attrName>
                                        </p:attrNameLst>
                                      </p:cBhvr>
                                      <p:tavLst>
                                        <p:tav tm="0">
                                          <p:val>
                                            <p:strVal val="#ppt_x-#ppt_w*1.125000"/>
                                          </p:val>
                                        </p:tav>
                                        <p:tav tm="100000">
                                          <p:val>
                                            <p:strVal val="#ppt_x"/>
                                          </p:val>
                                        </p:tav>
                                      </p:tavLst>
                                    </p:anim>
                                    <p:animEffect transition="in" filter="wipe(right)">
                                      <p:cBhvr>
                                        <p:cTn id="123" dur="500"/>
                                        <p:tgtEl>
                                          <p:spTgt spid="82"/>
                                        </p:tgtEl>
                                      </p:cBhvr>
                                    </p:animEffect>
                                  </p:childTnLst>
                                </p:cTn>
                              </p:par>
                            </p:childTnLst>
                          </p:cTn>
                        </p:par>
                        <p:par>
                          <p:cTn id="124" fill="hold">
                            <p:stCondLst>
                              <p:cond delay="4000"/>
                            </p:stCondLst>
                            <p:childTnLst>
                              <p:par>
                                <p:cTn id="125" presetID="12" presetClass="entr" presetSubtype="8" fill="hold" nodeType="afterEffect">
                                  <p:stCondLst>
                                    <p:cond delay="0"/>
                                  </p:stCondLst>
                                  <p:childTnLst>
                                    <p:set>
                                      <p:cBhvr>
                                        <p:cTn id="126" dur="1" fill="hold">
                                          <p:stCondLst>
                                            <p:cond delay="0"/>
                                          </p:stCondLst>
                                        </p:cTn>
                                        <p:tgtEl>
                                          <p:spTgt spid="85"/>
                                        </p:tgtEl>
                                        <p:attrNameLst>
                                          <p:attrName>style.visibility</p:attrName>
                                        </p:attrNameLst>
                                      </p:cBhvr>
                                      <p:to>
                                        <p:strVal val="visible"/>
                                      </p:to>
                                    </p:set>
                                    <p:anim calcmode="lin" valueType="num">
                                      <p:cBhvr additive="base">
                                        <p:cTn id="127" dur="500"/>
                                        <p:tgtEl>
                                          <p:spTgt spid="85"/>
                                        </p:tgtEl>
                                        <p:attrNameLst>
                                          <p:attrName>ppt_x</p:attrName>
                                        </p:attrNameLst>
                                      </p:cBhvr>
                                      <p:tavLst>
                                        <p:tav tm="0">
                                          <p:val>
                                            <p:strVal val="#ppt_x-#ppt_w*1.125000"/>
                                          </p:val>
                                        </p:tav>
                                        <p:tav tm="100000">
                                          <p:val>
                                            <p:strVal val="#ppt_x"/>
                                          </p:val>
                                        </p:tav>
                                      </p:tavLst>
                                    </p:anim>
                                    <p:animEffect transition="in" filter="wipe(right)">
                                      <p:cBhvr>
                                        <p:cTn id="128" dur="500"/>
                                        <p:tgtEl>
                                          <p:spTgt spid="85"/>
                                        </p:tgtEl>
                                      </p:cBhvr>
                                    </p:animEffect>
                                  </p:childTnLst>
                                </p:cTn>
                              </p:par>
                            </p:childTnLst>
                          </p:cTn>
                        </p:par>
                        <p:par>
                          <p:cTn id="129" fill="hold">
                            <p:stCondLst>
                              <p:cond delay="4500"/>
                            </p:stCondLst>
                            <p:childTnLst>
                              <p:par>
                                <p:cTn id="130" presetID="12" presetClass="entr" presetSubtype="8" fill="hold" nodeType="afterEffect">
                                  <p:stCondLst>
                                    <p:cond delay="0"/>
                                  </p:stCondLst>
                                  <p:childTnLst>
                                    <p:set>
                                      <p:cBhvr>
                                        <p:cTn id="131" dur="1" fill="hold">
                                          <p:stCondLst>
                                            <p:cond delay="0"/>
                                          </p:stCondLst>
                                        </p:cTn>
                                        <p:tgtEl>
                                          <p:spTgt spid="88"/>
                                        </p:tgtEl>
                                        <p:attrNameLst>
                                          <p:attrName>style.visibility</p:attrName>
                                        </p:attrNameLst>
                                      </p:cBhvr>
                                      <p:to>
                                        <p:strVal val="visible"/>
                                      </p:to>
                                    </p:set>
                                    <p:anim calcmode="lin" valueType="num">
                                      <p:cBhvr additive="base">
                                        <p:cTn id="132" dur="500"/>
                                        <p:tgtEl>
                                          <p:spTgt spid="88"/>
                                        </p:tgtEl>
                                        <p:attrNameLst>
                                          <p:attrName>ppt_x</p:attrName>
                                        </p:attrNameLst>
                                      </p:cBhvr>
                                      <p:tavLst>
                                        <p:tav tm="0">
                                          <p:val>
                                            <p:strVal val="#ppt_x-#ppt_w*1.125000"/>
                                          </p:val>
                                        </p:tav>
                                        <p:tav tm="100000">
                                          <p:val>
                                            <p:strVal val="#ppt_x"/>
                                          </p:val>
                                        </p:tav>
                                      </p:tavLst>
                                    </p:anim>
                                    <p:animEffect transition="in" filter="wipe(right)">
                                      <p:cBhvr>
                                        <p:cTn id="133" dur="500"/>
                                        <p:tgtEl>
                                          <p:spTgt spid="88"/>
                                        </p:tgtEl>
                                      </p:cBhvr>
                                    </p:animEffect>
                                  </p:childTnLst>
                                </p:cTn>
                              </p:par>
                            </p:childTnLst>
                          </p:cTn>
                        </p:par>
                        <p:par>
                          <p:cTn id="134" fill="hold">
                            <p:stCondLst>
                              <p:cond delay="5000"/>
                            </p:stCondLst>
                            <p:childTnLst>
                              <p:par>
                                <p:cTn id="135" presetID="12" presetClass="entr" presetSubtype="8" fill="hold" nodeType="afterEffect">
                                  <p:stCondLst>
                                    <p:cond delay="0"/>
                                  </p:stCondLst>
                                  <p:childTnLst>
                                    <p:set>
                                      <p:cBhvr>
                                        <p:cTn id="136" dur="1" fill="hold">
                                          <p:stCondLst>
                                            <p:cond delay="0"/>
                                          </p:stCondLst>
                                        </p:cTn>
                                        <p:tgtEl>
                                          <p:spTgt spid="91"/>
                                        </p:tgtEl>
                                        <p:attrNameLst>
                                          <p:attrName>style.visibility</p:attrName>
                                        </p:attrNameLst>
                                      </p:cBhvr>
                                      <p:to>
                                        <p:strVal val="visible"/>
                                      </p:to>
                                    </p:set>
                                    <p:anim calcmode="lin" valueType="num">
                                      <p:cBhvr additive="base">
                                        <p:cTn id="137" dur="500"/>
                                        <p:tgtEl>
                                          <p:spTgt spid="91"/>
                                        </p:tgtEl>
                                        <p:attrNameLst>
                                          <p:attrName>ppt_x</p:attrName>
                                        </p:attrNameLst>
                                      </p:cBhvr>
                                      <p:tavLst>
                                        <p:tav tm="0">
                                          <p:val>
                                            <p:strVal val="#ppt_x-#ppt_w*1.125000"/>
                                          </p:val>
                                        </p:tav>
                                        <p:tav tm="100000">
                                          <p:val>
                                            <p:strVal val="#ppt_x"/>
                                          </p:val>
                                        </p:tav>
                                      </p:tavLst>
                                    </p:anim>
                                    <p:animEffect transition="in" filter="wipe(right)">
                                      <p:cBhvr>
                                        <p:cTn id="138" dur="500"/>
                                        <p:tgtEl>
                                          <p:spTgt spid="91"/>
                                        </p:tgtEl>
                                      </p:cBhvr>
                                    </p:animEffect>
                                  </p:childTnLst>
                                </p:cTn>
                              </p:par>
                            </p:childTnLst>
                          </p:cTn>
                        </p:par>
                        <p:par>
                          <p:cTn id="139" fill="hold">
                            <p:stCondLst>
                              <p:cond delay="5500"/>
                            </p:stCondLst>
                            <p:childTnLst>
                              <p:par>
                                <p:cTn id="140" presetID="12" presetClass="entr" presetSubtype="8" fill="hold" nodeType="afterEffect">
                                  <p:stCondLst>
                                    <p:cond delay="0"/>
                                  </p:stCondLst>
                                  <p:childTnLst>
                                    <p:set>
                                      <p:cBhvr>
                                        <p:cTn id="141" dur="1" fill="hold">
                                          <p:stCondLst>
                                            <p:cond delay="0"/>
                                          </p:stCondLst>
                                        </p:cTn>
                                        <p:tgtEl>
                                          <p:spTgt spid="94"/>
                                        </p:tgtEl>
                                        <p:attrNameLst>
                                          <p:attrName>style.visibility</p:attrName>
                                        </p:attrNameLst>
                                      </p:cBhvr>
                                      <p:to>
                                        <p:strVal val="visible"/>
                                      </p:to>
                                    </p:set>
                                    <p:anim calcmode="lin" valueType="num">
                                      <p:cBhvr additive="base">
                                        <p:cTn id="142" dur="500"/>
                                        <p:tgtEl>
                                          <p:spTgt spid="94"/>
                                        </p:tgtEl>
                                        <p:attrNameLst>
                                          <p:attrName>ppt_x</p:attrName>
                                        </p:attrNameLst>
                                      </p:cBhvr>
                                      <p:tavLst>
                                        <p:tav tm="0">
                                          <p:val>
                                            <p:strVal val="#ppt_x-#ppt_w*1.125000"/>
                                          </p:val>
                                        </p:tav>
                                        <p:tav tm="100000">
                                          <p:val>
                                            <p:strVal val="#ppt_x"/>
                                          </p:val>
                                        </p:tav>
                                      </p:tavLst>
                                    </p:anim>
                                    <p:animEffect transition="in" filter="wipe(right)">
                                      <p:cBhvr>
                                        <p:cTn id="143"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6016"/>
            <a:ext cx="12192000" cy="1233714"/>
          </a:xfrm>
          <a:prstGeom prst="rect">
            <a:avLst/>
          </a:prstGeom>
        </p:spPr>
      </p:pic>
      <p:grpSp>
        <p:nvGrpSpPr>
          <p:cNvPr id="2" name="组合 1"/>
          <p:cNvGrpSpPr/>
          <p:nvPr/>
        </p:nvGrpSpPr>
        <p:grpSpPr>
          <a:xfrm>
            <a:off x="342900" y="562715"/>
            <a:ext cx="7200900" cy="914400"/>
            <a:chOff x="342900" y="562715"/>
            <a:chExt cx="7200900" cy="914400"/>
          </a:xfrm>
        </p:grpSpPr>
        <p:sp>
          <p:nvSpPr>
            <p:cNvPr id="11" name="横卷形 10"/>
            <p:cNvSpPr/>
            <p:nvPr/>
          </p:nvSpPr>
          <p:spPr>
            <a:xfrm>
              <a:off x="342900" y="562715"/>
              <a:ext cx="72009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633429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全面从严管党治党，落实党建工作责任</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1.4</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pic>
        <p:nvPicPr>
          <p:cNvPr id="27" name="图片 26"/>
          <p:cNvPicPr>
            <a:picLocks noChangeAspect="1"/>
          </p:cNvPicPr>
          <p:nvPr/>
        </p:nvPicPr>
        <p:blipFill>
          <a:blip r:embed="rId6" cstate="print"/>
          <a:stretch>
            <a:fillRect/>
          </a:stretch>
        </p:blipFill>
        <p:spPr>
          <a:xfrm>
            <a:off x="8407241" y="1946020"/>
            <a:ext cx="2986968" cy="1414554"/>
          </a:xfrm>
          <a:prstGeom prst="rect">
            <a:avLst/>
          </a:prstGeom>
          <a:ln w="28575">
            <a:solidFill>
              <a:schemeClr val="bg2"/>
            </a:solidFill>
          </a:ln>
          <a:effectLst>
            <a:outerShdw blurRad="63500" sx="102000" sy="102000" algn="ctr" rotWithShape="0">
              <a:prstClr val="black">
                <a:alpha val="40000"/>
              </a:prstClr>
            </a:outerShdw>
          </a:effectLst>
        </p:spPr>
      </p:pic>
      <p:pic>
        <p:nvPicPr>
          <p:cNvPr id="28" name="图片 27"/>
          <p:cNvPicPr>
            <a:picLocks noChangeAspect="1"/>
          </p:cNvPicPr>
          <p:nvPr/>
        </p:nvPicPr>
        <p:blipFill>
          <a:blip r:embed="rId7"/>
          <a:stretch>
            <a:fillRect/>
          </a:stretch>
        </p:blipFill>
        <p:spPr>
          <a:xfrm>
            <a:off x="7009562" y="3781183"/>
            <a:ext cx="2980725" cy="1460096"/>
          </a:xfrm>
          <a:prstGeom prst="rect">
            <a:avLst/>
          </a:prstGeom>
          <a:ln w="28575">
            <a:solidFill>
              <a:schemeClr val="bg2"/>
            </a:solidFill>
          </a:ln>
          <a:effectLst>
            <a:outerShdw blurRad="63500" sx="102000" sy="102000" algn="ctr" rotWithShape="0">
              <a:prstClr val="black">
                <a:alpha val="40000"/>
              </a:prstClr>
            </a:outerShdw>
          </a:effectLst>
        </p:spPr>
      </p:pic>
      <p:cxnSp>
        <p:nvCxnSpPr>
          <p:cNvPr id="29" name="直接连接符 7"/>
          <p:cNvCxnSpPr>
            <a:stCxn id="31" idx="4"/>
          </p:cNvCxnSpPr>
          <p:nvPr/>
        </p:nvCxnSpPr>
        <p:spPr>
          <a:xfrm>
            <a:off x="3507498" y="2838468"/>
            <a:ext cx="6390" cy="2624705"/>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30" name="Group 8"/>
          <p:cNvGrpSpPr/>
          <p:nvPr/>
        </p:nvGrpSpPr>
        <p:grpSpPr>
          <a:xfrm>
            <a:off x="3416787" y="2657046"/>
            <a:ext cx="868232" cy="181422"/>
            <a:chOff x="5964215" y="1531583"/>
            <a:chExt cx="1070244" cy="223633"/>
          </a:xfrm>
        </p:grpSpPr>
        <p:sp>
          <p:nvSpPr>
            <p:cNvPr id="31"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758">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32" name="直接连接符 12"/>
            <p:cNvCxnSpPr>
              <a:stCxn id="31"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33" name="Group 12"/>
          <p:cNvGrpSpPr/>
          <p:nvPr/>
        </p:nvGrpSpPr>
        <p:grpSpPr>
          <a:xfrm>
            <a:off x="3416792" y="4957563"/>
            <a:ext cx="869767" cy="181422"/>
            <a:chOff x="5964215" y="4790393"/>
            <a:chExt cx="1072134" cy="223633"/>
          </a:xfrm>
        </p:grpSpPr>
        <p:sp>
          <p:nvSpPr>
            <p:cNvPr id="34"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758">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35"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36" name="Group 10"/>
          <p:cNvGrpSpPr/>
          <p:nvPr/>
        </p:nvGrpSpPr>
        <p:grpSpPr>
          <a:xfrm>
            <a:off x="3416786" y="3800677"/>
            <a:ext cx="869766" cy="181422"/>
            <a:chOff x="5964215" y="3033279"/>
            <a:chExt cx="1072134" cy="223633"/>
          </a:xfrm>
        </p:grpSpPr>
        <p:sp>
          <p:nvSpPr>
            <p:cNvPr id="37"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758">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38"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42" name="Group 34"/>
          <p:cNvGrpSpPr/>
          <p:nvPr/>
        </p:nvGrpSpPr>
        <p:grpSpPr>
          <a:xfrm>
            <a:off x="469117" y="3082835"/>
            <a:ext cx="2354309" cy="677052"/>
            <a:chOff x="-189296" y="2165689"/>
            <a:chExt cx="4631923" cy="834586"/>
          </a:xfrm>
        </p:grpSpPr>
        <p:sp>
          <p:nvSpPr>
            <p:cNvPr id="43" name="TextBox 32"/>
            <p:cNvSpPr txBox="1"/>
            <p:nvPr/>
          </p:nvSpPr>
          <p:spPr>
            <a:xfrm>
              <a:off x="-189296" y="2165689"/>
              <a:ext cx="363442" cy="364214"/>
            </a:xfrm>
            <a:prstGeom prst="rect">
              <a:avLst/>
            </a:prstGeom>
            <a:noFill/>
          </p:spPr>
          <p:txBody>
            <a:bodyPr wrap="none" rtlCol="0">
              <a:spAutoFit/>
            </a:bodyPr>
            <a:lstStyle/>
            <a:p>
              <a:pPr algn="r">
                <a:lnSpc>
                  <a:spcPct val="120000"/>
                </a:lnSpc>
              </a:pPr>
              <a:endParaRPr lang="en-GB"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Rectangle 33"/>
            <p:cNvSpPr/>
            <p:nvPr/>
          </p:nvSpPr>
          <p:spPr>
            <a:xfrm>
              <a:off x="-119672" y="2175105"/>
              <a:ext cx="4562299" cy="825170"/>
            </a:xfrm>
            <a:prstGeom prst="rect">
              <a:avLst/>
            </a:prstGeom>
          </p:spPr>
          <p:txBody>
            <a:bodyPr wrap="square">
              <a:spAutoFit/>
            </a:bodyPr>
            <a:lstStyle/>
            <a:p>
              <a:pPr algn="r">
                <a:lnSpc>
                  <a:spcPts val="1500"/>
                </a:lnSpc>
              </a:pP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坚持每月召开一次党建工作专题会议，党建工作亲自部署、党建问题亲自研究、党建事项亲自督办。</a:t>
              </a:r>
              <a:endPar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45" name="Group 35"/>
          <p:cNvGrpSpPr/>
          <p:nvPr/>
        </p:nvGrpSpPr>
        <p:grpSpPr>
          <a:xfrm>
            <a:off x="578623" y="5167707"/>
            <a:ext cx="2263182" cy="701803"/>
            <a:chOff x="-130498" y="2124222"/>
            <a:chExt cx="4452636" cy="865095"/>
          </a:xfrm>
        </p:grpSpPr>
        <p:sp>
          <p:nvSpPr>
            <p:cNvPr id="46" name="TextBox 36"/>
            <p:cNvSpPr txBox="1"/>
            <p:nvPr/>
          </p:nvSpPr>
          <p:spPr>
            <a:xfrm>
              <a:off x="3943710" y="2124222"/>
              <a:ext cx="363442" cy="364214"/>
            </a:xfrm>
            <a:prstGeom prst="rect">
              <a:avLst/>
            </a:prstGeom>
            <a:noFill/>
          </p:spPr>
          <p:txBody>
            <a:bodyPr wrap="none" rtlCol="0">
              <a:spAutoFit/>
            </a:bodyPr>
            <a:lstStyle/>
            <a:p>
              <a:pPr algn="r">
                <a:lnSpc>
                  <a:spcPct val="120000"/>
                </a:lnSpc>
              </a:pPr>
              <a:endParaRPr lang="en-GB"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Rectangle 37"/>
            <p:cNvSpPr/>
            <p:nvPr/>
          </p:nvSpPr>
          <p:spPr>
            <a:xfrm>
              <a:off x="-130498" y="2182010"/>
              <a:ext cx="4452636" cy="807307"/>
            </a:xfrm>
            <a:prstGeom prst="rect">
              <a:avLst/>
            </a:prstGeom>
          </p:spPr>
          <p:txBody>
            <a:bodyPr wrap="square">
              <a:spAutoFit/>
            </a:bodyPr>
            <a:lstStyle/>
            <a:p>
              <a:pPr algn="r">
                <a:lnSpc>
                  <a:spcPts val="1500"/>
                </a:lnSpc>
              </a:pP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制定了《</a:t>
              </a:r>
              <a:r>
                <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2017</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年党建工作安排》和一二季度《党建工作计划》，明确了重点、细化了任务。</a:t>
              </a:r>
              <a:endPar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48" name="Group 38"/>
          <p:cNvGrpSpPr/>
          <p:nvPr/>
        </p:nvGrpSpPr>
        <p:grpSpPr>
          <a:xfrm>
            <a:off x="3961941" y="4066422"/>
            <a:ext cx="2402234" cy="766115"/>
            <a:chOff x="139154" y="2124222"/>
            <a:chExt cx="4016733" cy="944372"/>
          </a:xfrm>
        </p:grpSpPr>
        <p:sp>
          <p:nvSpPr>
            <p:cNvPr id="49" name="TextBox 39"/>
            <p:cNvSpPr txBox="1"/>
            <p:nvPr/>
          </p:nvSpPr>
          <p:spPr>
            <a:xfrm>
              <a:off x="257395" y="2124222"/>
              <a:ext cx="308885" cy="364214"/>
            </a:xfrm>
            <a:prstGeom prst="rect">
              <a:avLst/>
            </a:prstGeom>
            <a:noFill/>
          </p:spPr>
          <p:txBody>
            <a:bodyPr wrap="none" rtlCol="0">
              <a:spAutoFit/>
            </a:bodyPr>
            <a:lstStyle/>
            <a:p>
              <a:pPr>
                <a:lnSpc>
                  <a:spcPct val="120000"/>
                </a:lnSpc>
              </a:pPr>
              <a:endParaRPr lang="en-GB"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0" name="Rectangle 40"/>
            <p:cNvSpPr/>
            <p:nvPr/>
          </p:nvSpPr>
          <p:spPr>
            <a:xfrm>
              <a:off x="139154" y="2243423"/>
              <a:ext cx="4016733" cy="825171"/>
            </a:xfrm>
            <a:prstGeom prst="rect">
              <a:avLst/>
            </a:prstGeom>
          </p:spPr>
          <p:txBody>
            <a:bodyPr wrap="square">
              <a:spAutoFit/>
            </a:bodyPr>
            <a:lstStyle/>
            <a:p>
              <a:pPr>
                <a:lnSpc>
                  <a:spcPts val="1500"/>
                </a:lnSpc>
              </a:pP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与</a:t>
              </a:r>
              <a:r>
                <a:rPr lang="en-US"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22</a:t>
              </a:r>
              <a:r>
                <a:rPr lang="zh-CN"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名党员全部签订《党员目标管理责任书》，明确了考核指标，把“软任务”变成“硬指标”</a:t>
              </a:r>
              <a:endParaRPr lang="en-GB" altLang="zh-CN" sz="11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51" name="Group 14"/>
          <p:cNvGrpSpPr/>
          <p:nvPr/>
        </p:nvGrpSpPr>
        <p:grpSpPr>
          <a:xfrm>
            <a:off x="2882739" y="3098884"/>
            <a:ext cx="3466440" cy="549052"/>
            <a:chOff x="5349226" y="2010956"/>
            <a:chExt cx="4272984" cy="676801"/>
          </a:xfrm>
        </p:grpSpPr>
        <p:sp>
          <p:nvSpPr>
            <p:cNvPr id="52" name="燕尾形 18"/>
            <p:cNvSpPr/>
            <p:nvPr/>
          </p:nvSpPr>
          <p:spPr>
            <a:xfrm rot="10800000">
              <a:off x="5349226" y="2010956"/>
              <a:ext cx="4272984" cy="670899"/>
            </a:xfrm>
            <a:prstGeom prst="chevron">
              <a:avLst>
                <a:gd name="adj" fmla="val 67746"/>
              </a:avLst>
            </a:prstGeom>
            <a:solidFill>
              <a:srgbClr val="C425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327">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TextBox 41"/>
            <p:cNvSpPr txBox="1"/>
            <p:nvPr/>
          </p:nvSpPr>
          <p:spPr>
            <a:xfrm>
              <a:off x="5665112" y="2042798"/>
              <a:ext cx="3547274" cy="644959"/>
            </a:xfrm>
            <a:prstGeom prst="rect">
              <a:avLst/>
            </a:prstGeom>
            <a:noFill/>
          </p:spPr>
          <p:txBody>
            <a:bodyPr wrap="none" rtlCol="0">
              <a:spAutoFit/>
            </a:bodyPr>
            <a:lstStyle/>
            <a:p>
              <a:r>
                <a:rPr lang="zh-CN" altLang="zh-CN"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党支部书记落实抓党建</a:t>
              </a:r>
              <a:r>
                <a:rPr lang="zh-CN" altLang="zh-CN"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“第一人”</a:t>
              </a:r>
              <a:endParaRPr lang="en-US" altLang="zh-CN"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14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zh-CN"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责任</a:t>
              </a:r>
              <a:endParaRPr lang="zh-CN" altLang="en-US" sz="14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4" name="Group 15"/>
          <p:cNvGrpSpPr/>
          <p:nvPr/>
        </p:nvGrpSpPr>
        <p:grpSpPr>
          <a:xfrm>
            <a:off x="469117" y="4182257"/>
            <a:ext cx="3466440" cy="544264"/>
            <a:chOff x="2569789" y="3646467"/>
            <a:chExt cx="4272984" cy="670899"/>
          </a:xfrm>
        </p:grpSpPr>
        <p:sp>
          <p:nvSpPr>
            <p:cNvPr id="55" name="燕尾形 20"/>
            <p:cNvSpPr/>
            <p:nvPr/>
          </p:nvSpPr>
          <p:spPr>
            <a:xfrm>
              <a:off x="2569789" y="3646467"/>
              <a:ext cx="4272984" cy="670899"/>
            </a:xfrm>
            <a:prstGeom prst="chevron">
              <a:avLst>
                <a:gd name="adj" fmla="val 67746"/>
              </a:avLst>
            </a:prstGeom>
            <a:solidFill>
              <a:srgbClr val="DA2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6" name="TextBox 42"/>
            <p:cNvSpPr txBox="1"/>
            <p:nvPr/>
          </p:nvSpPr>
          <p:spPr>
            <a:xfrm>
              <a:off x="3476374" y="3751033"/>
              <a:ext cx="3073039" cy="455265"/>
            </a:xfrm>
            <a:prstGeom prst="rect">
              <a:avLst/>
            </a:prstGeom>
            <a:noFill/>
          </p:spPr>
          <p:txBody>
            <a:bodyPr wrap="none" rtlCol="0">
              <a:spAutoFit/>
            </a:bodyPr>
            <a:lstStyle>
              <a:defPPr>
                <a:defRPr lang="zh-CN"/>
              </a:defPPr>
              <a:lvl1pPr>
                <a:defRPr sz="1400"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zh-CN" sz="1800" dirty="0"/>
                <a:t>实行党建工作目标管理</a:t>
              </a:r>
              <a:endParaRPr lang="zh-CN" altLang="en-US" sz="1800" dirty="0"/>
            </a:p>
          </p:txBody>
        </p:sp>
      </p:grpSp>
      <p:grpSp>
        <p:nvGrpSpPr>
          <p:cNvPr id="57" name="Group 17"/>
          <p:cNvGrpSpPr/>
          <p:nvPr/>
        </p:nvGrpSpPr>
        <p:grpSpPr>
          <a:xfrm>
            <a:off x="2882739" y="5338113"/>
            <a:ext cx="3466440" cy="544264"/>
            <a:chOff x="5349226" y="5365450"/>
            <a:chExt cx="4272984" cy="670899"/>
          </a:xfrm>
        </p:grpSpPr>
        <p:sp>
          <p:nvSpPr>
            <p:cNvPr id="58" name="燕尾形 23"/>
            <p:cNvSpPr/>
            <p:nvPr/>
          </p:nvSpPr>
          <p:spPr>
            <a:xfrm rot="10800000">
              <a:off x="5349226" y="5365450"/>
              <a:ext cx="4272984" cy="670899"/>
            </a:xfrm>
            <a:prstGeom prst="chevron">
              <a:avLst>
                <a:gd name="adj" fmla="val 67746"/>
              </a:avLst>
            </a:prstGeom>
            <a:solidFill>
              <a:srgbClr val="FF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9" name="TextBox 43"/>
            <p:cNvSpPr txBox="1"/>
            <p:nvPr/>
          </p:nvSpPr>
          <p:spPr>
            <a:xfrm>
              <a:off x="5574920" y="5477267"/>
              <a:ext cx="3642121" cy="455265"/>
            </a:xfrm>
            <a:prstGeom prst="rect">
              <a:avLst/>
            </a:prstGeom>
            <a:noFill/>
          </p:spPr>
          <p:txBody>
            <a:bodyPr wrap="none" rtlCol="0">
              <a:spAutoFit/>
            </a:bodyPr>
            <a:lstStyle>
              <a:defPPr>
                <a:defRPr lang="zh-CN"/>
              </a:defPPr>
              <a:lvl1pPr>
                <a:defRPr sz="1400"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zh-CN" sz="1800" dirty="0"/>
                <a:t>制定了</a:t>
              </a:r>
              <a:r>
                <a:rPr lang="zh-CN" altLang="en-US" sz="1800" dirty="0"/>
                <a:t>党建</a:t>
              </a:r>
              <a:r>
                <a:rPr lang="zh-CN" altLang="zh-CN" sz="1800" dirty="0"/>
                <a:t>工作安排</a:t>
              </a:r>
              <a:r>
                <a:rPr lang="zh-CN" altLang="en-US" sz="1800" dirty="0"/>
                <a:t>和计划</a:t>
              </a:r>
            </a:p>
          </p:txBody>
        </p:sp>
      </p:grpSp>
      <p:sp>
        <p:nvSpPr>
          <p:cNvPr id="60" name="矩形 59"/>
          <p:cNvSpPr/>
          <p:nvPr/>
        </p:nvSpPr>
        <p:spPr>
          <a:xfrm>
            <a:off x="578623" y="1550134"/>
            <a:ext cx="3949978" cy="461485"/>
          </a:xfrm>
          <a:prstGeom prst="rect">
            <a:avLst/>
          </a:prstGeom>
        </p:spPr>
        <p:txBody>
          <a:bodyPr wrap="square">
            <a:spAutoFit/>
          </a:bodyPr>
          <a:lstStyle/>
          <a:p>
            <a:pPr algn="just"/>
            <a:r>
              <a:rPr lang="zh-CN" altLang="en-US"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一</a:t>
            </a:r>
            <a:r>
              <a:rPr lang="zh-CN" altLang="zh-CN"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是全面落实党建工作责任</a:t>
            </a:r>
            <a:endParaRPr lang="zh-CN" altLang="en-US"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1" name="矩形 60"/>
          <p:cNvSpPr/>
          <p:nvPr/>
        </p:nvSpPr>
        <p:spPr>
          <a:xfrm>
            <a:off x="578623" y="2099878"/>
            <a:ext cx="7189073" cy="369188"/>
          </a:xfrm>
          <a:prstGeom prst="rect">
            <a:avLst/>
          </a:prstGeom>
        </p:spPr>
        <p:txBody>
          <a:bodyPr wrap="square">
            <a:spAutoFit/>
          </a:bodyPr>
          <a:lstStyle/>
          <a:p>
            <a:pPr algn="just"/>
            <a:r>
              <a:rPr lang="zh-CN" altLang="zh-CN" sz="17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严格按照党要管党、从严治党的要求，全面落实抓党建主体责任。</a:t>
            </a:r>
            <a:endParaRPr lang="zh-CN" altLang="en-US" sz="1799"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xmlns="" val="373963384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left)">
                                      <p:cBhvr>
                                        <p:cTn id="18" dur="500"/>
                                        <p:tgtEl>
                                          <p:spTgt spid="6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500"/>
                                        <p:tgtEl>
                                          <p:spTgt spid="61"/>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000"/>
                            </p:stCondLst>
                            <p:childTnLst>
                              <p:par>
                                <p:cTn id="32" presetID="12" presetClass="entr" presetSubtype="2"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p:tgtEl>
                                          <p:spTgt spid="51"/>
                                        </p:tgtEl>
                                        <p:attrNameLst>
                                          <p:attrName>ppt_x</p:attrName>
                                        </p:attrNameLst>
                                      </p:cBhvr>
                                      <p:tavLst>
                                        <p:tav tm="0">
                                          <p:val>
                                            <p:strVal val="#ppt_x+#ppt_w*1.125000"/>
                                          </p:val>
                                        </p:tav>
                                        <p:tav tm="100000">
                                          <p:val>
                                            <p:strVal val="#ppt_x"/>
                                          </p:val>
                                        </p:tav>
                                      </p:tavLst>
                                    </p:anim>
                                    <p:animEffect transition="in" filter="wipe(left)">
                                      <p:cBhvr>
                                        <p:cTn id="35" dur="500"/>
                                        <p:tgtEl>
                                          <p:spTgt spid="51"/>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par>
                          <p:cTn id="44" fill="hold">
                            <p:stCondLst>
                              <p:cond delay="4500"/>
                            </p:stCondLst>
                            <p:childTnLst>
                              <p:par>
                                <p:cTn id="45" presetID="12" presetClass="entr" presetSubtype="8"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p:tgtEl>
                                          <p:spTgt spid="54"/>
                                        </p:tgtEl>
                                        <p:attrNameLst>
                                          <p:attrName>ppt_x</p:attrName>
                                        </p:attrNameLst>
                                      </p:cBhvr>
                                      <p:tavLst>
                                        <p:tav tm="0">
                                          <p:val>
                                            <p:strVal val="#ppt_x-#ppt_w*1.125000"/>
                                          </p:val>
                                        </p:tav>
                                        <p:tav tm="100000">
                                          <p:val>
                                            <p:strVal val="#ppt_x"/>
                                          </p:val>
                                        </p:tav>
                                      </p:tavLst>
                                    </p:anim>
                                    <p:animEffect transition="in" filter="wipe(right)">
                                      <p:cBhvr>
                                        <p:cTn id="48" dur="500"/>
                                        <p:tgtEl>
                                          <p:spTgt spid="54"/>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par>
                          <p:cTn id="57" fill="hold">
                            <p:stCondLst>
                              <p:cond delay="6000"/>
                            </p:stCondLst>
                            <p:childTnLst>
                              <p:par>
                                <p:cTn id="58" presetID="12" presetClass="entr" presetSubtype="2" fill="hold" nodeType="afterEffect">
                                  <p:stCondLst>
                                    <p:cond delay="0"/>
                                  </p:stCondLst>
                                  <p:childTnLst>
                                    <p:set>
                                      <p:cBhvr>
                                        <p:cTn id="59" dur="1" fill="hold">
                                          <p:stCondLst>
                                            <p:cond delay="0"/>
                                          </p:stCondLst>
                                        </p:cTn>
                                        <p:tgtEl>
                                          <p:spTgt spid="57"/>
                                        </p:tgtEl>
                                        <p:attrNameLst>
                                          <p:attrName>style.visibility</p:attrName>
                                        </p:attrNameLst>
                                      </p:cBhvr>
                                      <p:to>
                                        <p:strVal val="visible"/>
                                      </p:to>
                                    </p:set>
                                    <p:anim calcmode="lin" valueType="num">
                                      <p:cBhvr additive="base">
                                        <p:cTn id="60" dur="500"/>
                                        <p:tgtEl>
                                          <p:spTgt spid="57"/>
                                        </p:tgtEl>
                                        <p:attrNameLst>
                                          <p:attrName>ppt_x</p:attrName>
                                        </p:attrNameLst>
                                      </p:cBhvr>
                                      <p:tavLst>
                                        <p:tav tm="0">
                                          <p:val>
                                            <p:strVal val="#ppt_x+#ppt_w*1.125000"/>
                                          </p:val>
                                        </p:tav>
                                        <p:tav tm="100000">
                                          <p:val>
                                            <p:strVal val="#ppt_x"/>
                                          </p:val>
                                        </p:tav>
                                      </p:tavLst>
                                    </p:anim>
                                    <p:animEffect transition="in" filter="wipe(left)">
                                      <p:cBhvr>
                                        <p:cTn id="61" dur="500"/>
                                        <p:tgtEl>
                                          <p:spTgt spid="57"/>
                                        </p:tgtEl>
                                      </p:cBhvr>
                                    </p:animEffect>
                                  </p:childTnLst>
                                </p:cTn>
                              </p:par>
                            </p:childTnLst>
                          </p:cTn>
                        </p:par>
                        <p:par>
                          <p:cTn id="62" fill="hold">
                            <p:stCondLst>
                              <p:cond delay="6500"/>
                            </p:stCondLst>
                            <p:childTnLst>
                              <p:par>
                                <p:cTn id="63" presetID="10" presetClass="entr" presetSubtype="0"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500"/>
                                        <p:tgtEl>
                                          <p:spTgt spid="45"/>
                                        </p:tgtEl>
                                      </p:cBhvr>
                                    </p:animEffect>
                                  </p:childTnLst>
                                </p:cTn>
                              </p:par>
                            </p:childTnLst>
                          </p:cTn>
                        </p:par>
                        <p:par>
                          <p:cTn id="66" fill="hold">
                            <p:stCondLst>
                              <p:cond delay="7000"/>
                            </p:stCondLst>
                            <p:childTnLst>
                              <p:par>
                                <p:cTn id="67" presetID="14" presetClass="entr" presetSubtype="10"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randombar(horizontal)">
                                      <p:cBhvr>
                                        <p:cTn id="69" dur="500"/>
                                        <p:tgtEl>
                                          <p:spTgt spid="27"/>
                                        </p:tgtEl>
                                      </p:cBhvr>
                                    </p:animEffect>
                                  </p:childTnLst>
                                </p:cTn>
                              </p:par>
                            </p:childTnLst>
                          </p:cTn>
                        </p:par>
                        <p:par>
                          <p:cTn id="70" fill="hold">
                            <p:stCondLst>
                              <p:cond delay="7500"/>
                            </p:stCondLst>
                            <p:childTnLst>
                              <p:par>
                                <p:cTn id="71" presetID="14" presetClass="entr" presetSubtype="10"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randombar(horizontal)">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6042"/>
            <a:ext cx="12192000" cy="68580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2935522"/>
            <a:ext cx="12192000" cy="392548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0800000">
            <a:off x="0" y="-54142"/>
            <a:ext cx="12192000" cy="1233714"/>
          </a:xfrm>
          <a:prstGeom prst="rect">
            <a:avLst/>
          </a:prstGeom>
        </p:spPr>
      </p:pic>
      <p:grpSp>
        <p:nvGrpSpPr>
          <p:cNvPr id="2" name="组合 1"/>
          <p:cNvGrpSpPr/>
          <p:nvPr/>
        </p:nvGrpSpPr>
        <p:grpSpPr>
          <a:xfrm>
            <a:off x="342900" y="562715"/>
            <a:ext cx="7200900" cy="914400"/>
            <a:chOff x="342900" y="562715"/>
            <a:chExt cx="7200900" cy="914400"/>
          </a:xfrm>
        </p:grpSpPr>
        <p:sp>
          <p:nvSpPr>
            <p:cNvPr id="11" name="横卷形 10"/>
            <p:cNvSpPr/>
            <p:nvPr/>
          </p:nvSpPr>
          <p:spPr>
            <a:xfrm>
              <a:off x="342900" y="562715"/>
              <a:ext cx="7200900" cy="914400"/>
            </a:xfrm>
            <a:prstGeom prst="horizontalScroll">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2"/>
            <p:cNvSpPr txBox="1"/>
            <p:nvPr/>
          </p:nvSpPr>
          <p:spPr>
            <a:xfrm>
              <a:off x="1209510" y="816436"/>
              <a:ext cx="6334290" cy="430759"/>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799" b="0" dirty="0">
                  <a:solidFill>
                    <a:schemeClr val="bg1"/>
                  </a:solidFill>
                </a:rPr>
                <a:t>全面从严管党治党，落实党建工作责任</a:t>
              </a:r>
              <a:endParaRPr lang="zh-CN" altLang="en-US" sz="2799" b="0" dirty="0">
                <a:solidFill>
                  <a:schemeClr val="bg1"/>
                </a:solidFill>
              </a:endParaRPr>
            </a:p>
          </p:txBody>
        </p:sp>
        <p:sp>
          <p:nvSpPr>
            <p:cNvPr id="13" name="矩形 12"/>
            <p:cNvSpPr/>
            <p:nvPr/>
          </p:nvSpPr>
          <p:spPr>
            <a:xfrm>
              <a:off x="498430" y="791646"/>
              <a:ext cx="691215" cy="523092"/>
            </a:xfrm>
            <a:prstGeom prst="rect">
              <a:avLst/>
            </a:prstGeom>
          </p:spPr>
          <p:txBody>
            <a:bodyPr wrap="none">
              <a:spAutoFit/>
            </a:bodyPr>
            <a:lstStyle/>
            <a:p>
              <a:r>
                <a:rPr lang="en-US" altLang="zh-CN" sz="2799" dirty="0" smtClean="0">
                  <a:solidFill>
                    <a:schemeClr val="bg1"/>
                  </a:solidFill>
                  <a:latin typeface="微软雅黑" panose="020B0503020204020204" pitchFamily="34" charset="-122"/>
                  <a:ea typeface="微软雅黑" panose="020B0503020204020204" pitchFamily="34" charset="-122"/>
                </a:rPr>
                <a:t>1.4</a:t>
              </a:r>
              <a:endParaRPr lang="zh-CN" altLang="en-US" sz="2799" dirty="0">
                <a:solidFill>
                  <a:schemeClr val="bg1"/>
                </a:solidFill>
                <a:latin typeface="微软雅黑" panose="020B0503020204020204" pitchFamily="34" charset="-122"/>
                <a:ea typeface="微软雅黑" panose="020B0503020204020204" pitchFamily="34" charset="-122"/>
              </a:endParaRPr>
            </a:p>
          </p:txBody>
        </p:sp>
      </p:grpSp>
      <p:grpSp>
        <p:nvGrpSpPr>
          <p:cNvPr id="50" name="Group 89"/>
          <p:cNvGrpSpPr/>
          <p:nvPr/>
        </p:nvGrpSpPr>
        <p:grpSpPr>
          <a:xfrm>
            <a:off x="7694746" y="1910466"/>
            <a:ext cx="2536054" cy="913814"/>
            <a:chOff x="8767811" y="2548918"/>
            <a:chExt cx="2889666" cy="1273363"/>
          </a:xfrm>
        </p:grpSpPr>
        <p:sp>
          <p:nvSpPr>
            <p:cNvPr id="51" name="TextBox 91"/>
            <p:cNvSpPr txBox="1"/>
            <p:nvPr/>
          </p:nvSpPr>
          <p:spPr>
            <a:xfrm>
              <a:off x="8767811" y="2548918"/>
              <a:ext cx="1052073" cy="385987"/>
            </a:xfrm>
            <a:prstGeom prst="rect">
              <a:avLst/>
            </a:prstGeom>
            <a:noFill/>
          </p:spPr>
          <p:txBody>
            <a:bodyPr wrap="none" lIns="0" tIns="0" rIns="0" bIns="0" rtlCol="0">
              <a:spAutoFit/>
            </a:bodyPr>
            <a:lstStyle>
              <a:defPPr>
                <a:defRPr lang="zh-CN"/>
              </a:defPPr>
              <a:lvl1pPr algn="r">
                <a:defRPr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民主决策</a:t>
              </a:r>
            </a:p>
          </p:txBody>
        </p:sp>
        <p:sp>
          <p:nvSpPr>
            <p:cNvPr id="52" name="Rectangle 93"/>
            <p:cNvSpPr/>
            <p:nvPr/>
          </p:nvSpPr>
          <p:spPr>
            <a:xfrm>
              <a:off x="8803439" y="2984993"/>
              <a:ext cx="2854038" cy="837288"/>
            </a:xfrm>
            <a:prstGeom prst="rect">
              <a:avLst/>
            </a:prstGeom>
          </p:spPr>
          <p:txBody>
            <a:bodyPr wrap="square" lIns="0" tIns="0" rIns="0" bIns="0">
              <a:spAutoFit/>
            </a:bodyPr>
            <a:lstStyle/>
            <a:p>
              <a:pPr>
                <a:lnSpc>
                  <a:spcPts val="16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严格落实重大事项和重要活动请示报告制度，重大问题决策都由领导班子集体讨论决策。</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3" name="Group 94"/>
          <p:cNvGrpSpPr/>
          <p:nvPr/>
        </p:nvGrpSpPr>
        <p:grpSpPr>
          <a:xfrm>
            <a:off x="8437241" y="3326736"/>
            <a:ext cx="2532986" cy="934586"/>
            <a:chOff x="9679706" y="4507854"/>
            <a:chExt cx="2528061" cy="1302312"/>
          </a:xfrm>
        </p:grpSpPr>
        <p:sp>
          <p:nvSpPr>
            <p:cNvPr id="54" name="TextBox 96"/>
            <p:cNvSpPr txBox="1"/>
            <p:nvPr/>
          </p:nvSpPr>
          <p:spPr>
            <a:xfrm>
              <a:off x="9679706" y="4507854"/>
              <a:ext cx="921536" cy="385988"/>
            </a:xfrm>
            <a:prstGeom prst="rect">
              <a:avLst/>
            </a:prstGeom>
            <a:noFill/>
          </p:spPr>
          <p:txBody>
            <a:bodyPr wrap="none" lIns="0" tIns="0" rIns="0" bIns="0" rtlCol="0">
              <a:spAutoFit/>
            </a:bodyPr>
            <a:lstStyle>
              <a:defPPr>
                <a:defRPr lang="zh-CN"/>
              </a:defPPr>
              <a:lvl1pPr algn="r">
                <a:defRPr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狠抓落实</a:t>
              </a:r>
            </a:p>
          </p:txBody>
        </p:sp>
        <p:sp>
          <p:nvSpPr>
            <p:cNvPr id="55" name="Rectangle 98"/>
            <p:cNvSpPr/>
            <p:nvPr/>
          </p:nvSpPr>
          <p:spPr>
            <a:xfrm>
              <a:off x="9703192" y="4972875"/>
              <a:ext cx="2504575" cy="837291"/>
            </a:xfrm>
            <a:prstGeom prst="rect">
              <a:avLst/>
            </a:prstGeom>
          </p:spPr>
          <p:txBody>
            <a:bodyPr wrap="square" lIns="0" tIns="0" rIns="0" bIns="0">
              <a:spAutoFit/>
            </a:bodyPr>
            <a:lstStyle/>
            <a:p>
              <a:pPr>
                <a:lnSpc>
                  <a:spcPts val="16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全力抓好项目发展，积极参与，主动服务，强化协调，大力配合，保证政令畅通，确保各项方针政策贯彻落实。</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6" name="Group 99"/>
          <p:cNvGrpSpPr/>
          <p:nvPr/>
        </p:nvGrpSpPr>
        <p:grpSpPr>
          <a:xfrm>
            <a:off x="1593662" y="2024092"/>
            <a:ext cx="2521467" cy="902736"/>
            <a:chOff x="846858" y="2562146"/>
            <a:chExt cx="2516564" cy="1257933"/>
          </a:xfrm>
        </p:grpSpPr>
        <p:sp>
          <p:nvSpPr>
            <p:cNvPr id="57" name="TextBox 103"/>
            <p:cNvSpPr txBox="1"/>
            <p:nvPr/>
          </p:nvSpPr>
          <p:spPr>
            <a:xfrm flipH="1">
              <a:off x="2441886" y="2562146"/>
              <a:ext cx="921536" cy="385989"/>
            </a:xfrm>
            <a:prstGeom prst="rect">
              <a:avLst/>
            </a:prstGeom>
            <a:noFill/>
          </p:spPr>
          <p:txBody>
            <a:bodyPr wrap="none" lIns="0" tIns="0" rIns="0" bIns="0" rtlCol="0">
              <a:spAutoFit/>
            </a:bodyPr>
            <a:lstStyle>
              <a:defPPr>
                <a:defRPr lang="zh-CN"/>
              </a:defPPr>
              <a:lvl1pPr algn="r">
                <a:defRPr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例会制度</a:t>
              </a:r>
            </a:p>
          </p:txBody>
        </p:sp>
        <p:sp>
          <p:nvSpPr>
            <p:cNvPr id="58" name="Rectangle 101"/>
            <p:cNvSpPr/>
            <p:nvPr/>
          </p:nvSpPr>
          <p:spPr>
            <a:xfrm>
              <a:off x="846858" y="2982786"/>
              <a:ext cx="2510330" cy="837293"/>
            </a:xfrm>
            <a:prstGeom prst="rect">
              <a:avLst/>
            </a:prstGeom>
          </p:spPr>
          <p:txBody>
            <a:bodyPr wrap="square" lIns="0" tIns="0" rIns="0" bIns="0">
              <a:spAutoFit/>
            </a:bodyPr>
            <a:lstStyle/>
            <a:p>
              <a:pPr algn="r">
                <a:lnSpc>
                  <a:spcPts val="16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坚持每月召开一次开领导碰头会和每周一次工作例会制度，确保决策的科学化、民主化和规范化。</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9" name="Group 105"/>
          <p:cNvGrpSpPr/>
          <p:nvPr/>
        </p:nvGrpSpPr>
        <p:grpSpPr>
          <a:xfrm>
            <a:off x="662347" y="3505154"/>
            <a:ext cx="2515220" cy="947430"/>
            <a:chOff x="-71668" y="4491327"/>
            <a:chExt cx="2510329" cy="1320220"/>
          </a:xfrm>
        </p:grpSpPr>
        <p:sp>
          <p:nvSpPr>
            <p:cNvPr id="60" name="TextBox 109"/>
            <p:cNvSpPr txBox="1"/>
            <p:nvPr/>
          </p:nvSpPr>
          <p:spPr>
            <a:xfrm flipH="1">
              <a:off x="1494428" y="4491327"/>
              <a:ext cx="921536" cy="385991"/>
            </a:xfrm>
            <a:prstGeom prst="rect">
              <a:avLst/>
            </a:prstGeom>
            <a:noFill/>
          </p:spPr>
          <p:txBody>
            <a:bodyPr wrap="none" lIns="0" tIns="0" rIns="0" bIns="0" rtlCol="0">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理论武装</a:t>
              </a:r>
            </a:p>
          </p:txBody>
        </p:sp>
        <p:sp>
          <p:nvSpPr>
            <p:cNvPr id="61" name="Rectangle 107"/>
            <p:cNvSpPr/>
            <p:nvPr/>
          </p:nvSpPr>
          <p:spPr>
            <a:xfrm>
              <a:off x="-71668" y="4974250"/>
              <a:ext cx="2510329" cy="837297"/>
            </a:xfrm>
            <a:prstGeom prst="rect">
              <a:avLst/>
            </a:prstGeom>
          </p:spPr>
          <p:txBody>
            <a:bodyPr wrap="square" lIns="0" tIns="0" rIns="0" bIns="0">
              <a:spAutoFit/>
            </a:bodyPr>
            <a:lstStyle/>
            <a:p>
              <a:pPr algn="r">
                <a:lnSpc>
                  <a:spcPts val="1600"/>
                </a:lnSpc>
              </a:pP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坚持把理论武装作为首要任务，教育广大党员干部讲政治、懂规矩，在思想上、行动上同县委保持高度一致。</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3" name="Group 113"/>
          <p:cNvGrpSpPr/>
          <p:nvPr/>
        </p:nvGrpSpPr>
        <p:grpSpPr>
          <a:xfrm>
            <a:off x="3468495" y="1931862"/>
            <a:ext cx="4710408" cy="3162687"/>
            <a:chOff x="2814101" y="2265723"/>
            <a:chExt cx="6563799" cy="4407100"/>
          </a:xfrm>
        </p:grpSpPr>
        <p:sp>
          <p:nvSpPr>
            <p:cNvPr id="78"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9" name="Group 115"/>
            <p:cNvGrpSpPr/>
            <p:nvPr/>
          </p:nvGrpSpPr>
          <p:grpSpPr>
            <a:xfrm>
              <a:off x="2814101" y="2265723"/>
              <a:ext cx="6563799" cy="4407100"/>
              <a:chOff x="2814101" y="2265723"/>
              <a:chExt cx="6563799" cy="4407100"/>
            </a:xfrm>
          </p:grpSpPr>
          <p:sp>
            <p:nvSpPr>
              <p:cNvPr id="80"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2" name="Group 118"/>
              <p:cNvGrpSpPr/>
              <p:nvPr/>
            </p:nvGrpSpPr>
            <p:grpSpPr>
              <a:xfrm>
                <a:off x="2814101" y="2265723"/>
                <a:ext cx="6563799" cy="4407100"/>
                <a:chOff x="2814101" y="2265723"/>
                <a:chExt cx="6563799" cy="4407100"/>
              </a:xfrm>
            </p:grpSpPr>
            <p:sp>
              <p:nvSpPr>
                <p:cNvPr id="83"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FF3300"/>
                </a:solidFill>
                <a:ln w="25400" cap="flat" cmpd="sng" algn="ctr">
                  <a:noFill/>
                  <a:prstDash val="solid"/>
                </a:ln>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42500"/>
                </a:solidFill>
                <a:ln w="25400" cap="flat" cmpd="sng" algn="ctr">
                  <a:noFill/>
                  <a:prstDash val="solid"/>
                </a:ln>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FF3300"/>
                </a:solidFill>
                <a:ln w="25400" cap="flat" cmpd="sng" algn="ctr">
                  <a:noFill/>
                  <a:prstDash val="solid"/>
                </a:ln>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C42500"/>
                </a:solidFill>
                <a:ln w="25400" cap="flat" cmpd="sng" algn="ctr">
                  <a:noFill/>
                  <a:prstDash val="solid"/>
                </a:ln>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椭圆 30"/>
                <p:cNvSpPr/>
                <p:nvPr/>
              </p:nvSpPr>
              <p:spPr>
                <a:xfrm rot="19870947">
                  <a:off x="5859728" y="5019672"/>
                  <a:ext cx="648361" cy="648360"/>
                </a:xfrm>
                <a:prstGeom prst="ellipse">
                  <a:avLst/>
                </a:prstGeom>
                <a:solidFill>
                  <a:schemeClr val="bg2"/>
                </a:solidFill>
                <a:ln w="295275" cap="flat" cmpd="sng" algn="ctr">
                  <a:solidFill>
                    <a:schemeClr val="tx1">
                      <a:lumMod val="75000"/>
                      <a:lumOff val="25000"/>
                    </a:schemeClr>
                  </a:solidFill>
                  <a:prstDash val="solid"/>
                </a:ln>
                <a:effectLst/>
              </p:spPr>
              <p:txBody>
                <a:bodyPr rtlCol="0" anchor="ctr"/>
                <a:lstStyle/>
                <a:p>
                  <a:pPr algn="just" defTabSz="793904">
                    <a:lnSpc>
                      <a:spcPct val="120000"/>
                    </a:lnSpc>
                    <a:defRPr/>
                  </a:pPr>
                  <a:endParaRPr lang="en-US" sz="853"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89" name="矩形 88"/>
          <p:cNvSpPr/>
          <p:nvPr/>
        </p:nvSpPr>
        <p:spPr>
          <a:xfrm>
            <a:off x="1184853" y="5072172"/>
            <a:ext cx="4086793" cy="461537"/>
          </a:xfrm>
          <a:prstGeom prst="rect">
            <a:avLst/>
          </a:prstGeom>
        </p:spPr>
        <p:txBody>
          <a:bodyPr wrap="square">
            <a:spAutoFit/>
          </a:bodyPr>
          <a:lstStyle/>
          <a:p>
            <a:pPr algn="just"/>
            <a:r>
              <a:rPr lang="zh-CN" altLang="en-US"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二</a:t>
            </a:r>
            <a:r>
              <a:rPr lang="zh-CN" altLang="zh-CN"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是切实加强班子自身建设</a:t>
            </a:r>
            <a:endParaRPr lang="zh-CN" altLang="en-US" sz="2399"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0" name="矩形 89"/>
          <p:cNvSpPr/>
          <p:nvPr/>
        </p:nvSpPr>
        <p:spPr>
          <a:xfrm>
            <a:off x="1236056" y="5654183"/>
            <a:ext cx="8700650" cy="205184"/>
          </a:xfrm>
          <a:prstGeom prst="rect">
            <a:avLst/>
          </a:prstGeom>
        </p:spPr>
        <p:txBody>
          <a:bodyPr wrap="square" lIns="0" tIns="0" rIns="0" bIns="0">
            <a:spAutoFit/>
          </a:bodyPr>
          <a:lstStyle/>
          <a:p>
            <a:pPr>
              <a:lnSpc>
                <a:spcPts val="16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充分发挥党支部的领导核心作用，更多体现在谋长远、掌大局、设规矩、抓监督上。</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9688904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p:cTn id="18" dur="500" fill="hold"/>
                                        <p:tgtEl>
                                          <p:spTgt spid="63"/>
                                        </p:tgtEl>
                                        <p:attrNameLst>
                                          <p:attrName>ppt_w</p:attrName>
                                        </p:attrNameLst>
                                      </p:cBhvr>
                                      <p:tavLst>
                                        <p:tav tm="0">
                                          <p:val>
                                            <p:fltVal val="0"/>
                                          </p:val>
                                        </p:tav>
                                        <p:tav tm="100000">
                                          <p:val>
                                            <p:strVal val="#ppt_w"/>
                                          </p:val>
                                        </p:tav>
                                      </p:tavLst>
                                    </p:anim>
                                    <p:anim calcmode="lin" valueType="num">
                                      <p:cBhvr>
                                        <p:cTn id="19" dur="500" fill="hold"/>
                                        <p:tgtEl>
                                          <p:spTgt spid="63"/>
                                        </p:tgtEl>
                                        <p:attrNameLst>
                                          <p:attrName>ppt_h</p:attrName>
                                        </p:attrNameLst>
                                      </p:cBhvr>
                                      <p:tavLst>
                                        <p:tav tm="0">
                                          <p:val>
                                            <p:fltVal val="0"/>
                                          </p:val>
                                        </p:tav>
                                        <p:tav tm="100000">
                                          <p:val>
                                            <p:strVal val="#ppt_h"/>
                                          </p:val>
                                        </p:tav>
                                      </p:tavLst>
                                    </p:anim>
                                    <p:animEffect transition="in" filter="fade">
                                      <p:cBhvr>
                                        <p:cTn id="20" dur="500"/>
                                        <p:tgtEl>
                                          <p:spTgt spid="6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Effect transition="in" filter="fade">
                                      <p:cBhvr>
                                        <p:cTn id="32" dur="500"/>
                                        <p:tgtEl>
                                          <p:spTgt spid="59"/>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p:cTn id="36" dur="500" fill="hold"/>
                                        <p:tgtEl>
                                          <p:spTgt spid="50"/>
                                        </p:tgtEl>
                                        <p:attrNameLst>
                                          <p:attrName>ppt_w</p:attrName>
                                        </p:attrNameLst>
                                      </p:cBhvr>
                                      <p:tavLst>
                                        <p:tav tm="0">
                                          <p:val>
                                            <p:fltVal val="0"/>
                                          </p:val>
                                        </p:tav>
                                        <p:tav tm="100000">
                                          <p:val>
                                            <p:strVal val="#ppt_w"/>
                                          </p:val>
                                        </p:tav>
                                      </p:tavLst>
                                    </p:anim>
                                    <p:anim calcmode="lin" valueType="num">
                                      <p:cBhvr>
                                        <p:cTn id="37" dur="500" fill="hold"/>
                                        <p:tgtEl>
                                          <p:spTgt spid="50"/>
                                        </p:tgtEl>
                                        <p:attrNameLst>
                                          <p:attrName>ppt_h</p:attrName>
                                        </p:attrNameLst>
                                      </p:cBhvr>
                                      <p:tavLst>
                                        <p:tav tm="0">
                                          <p:val>
                                            <p:fltVal val="0"/>
                                          </p:val>
                                        </p:tav>
                                        <p:tav tm="100000">
                                          <p:val>
                                            <p:strVal val="#ppt_h"/>
                                          </p:val>
                                        </p:tav>
                                      </p:tavLst>
                                    </p:anim>
                                    <p:animEffect transition="in" filter="fade">
                                      <p:cBhvr>
                                        <p:cTn id="38" dur="500"/>
                                        <p:tgtEl>
                                          <p:spTgt spid="50"/>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Effect transition="in" filter="fade">
                                      <p:cBhvr>
                                        <p:cTn id="44" dur="500"/>
                                        <p:tgtEl>
                                          <p:spTgt spid="53"/>
                                        </p:tgtEl>
                                      </p:cBhvr>
                                    </p:animEffec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wipe(left)">
                                      <p:cBhvr>
                                        <p:cTn id="48" dur="500"/>
                                        <p:tgtEl>
                                          <p:spTgt spid="89"/>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wipe(left)">
                                      <p:cBhvr>
                                        <p:cTn id="5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8373C28-00A3-42FD-824A-EC453CCCED5B"/>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HeM90qHb5M5aCsAALNWAAAXAAAAdW5pdmVyc2FsL3VuaXZlcnNhbC5wbmftfHlYU9farz32aAcErRYSgaSWVq2VxBglIJDUOtDWqVY9DgRSjCRYIRgQCJChHlvGQLRVoqJE5VhnEKIkQki0QLYaIEKrMSUQyS5EDBA3QxLIdBOwRXvaP+493/fce59PnocnyV7rXev3vusd91575X6+PmLaG7PfmDRp0rRPP1n5xaRJf8dNmjQ58bUpriuv3eif7Pp4JfmLiI8nlTX79bh+vEpdvm75pEkVvDdtMX93/X597yfbkydN8qxz/78CJJ7fNWnSPz75dOXyzYzovvZE3hXqdmdM9Ez01z4ftc47/iWZudOEJd8NSHhj5aw5h1d+cHT2vz77+ptZf3/d+63XTue9/jEm6NS0Vy4F1k96ZUbeJx9c++eg9WSd9G57jf6E6vhSrD7aEA3MC6mkUuzHlgqpZRRODcW49UTg6IiSwzb9+Cb6RLjTNqhnD3wvmOT+02DIl7jti02KWHRhMT0mley++PWKGaHdj5kam1rJLoqe4b706F59STqe5tA67aSMv493erum+0Nb8DL3j73xO1XMhg2c0Z+GPp5orHxzbA7Pk/TBSQ2EBOcNJQtVy+0btHq5rl71BbtfWUw7GSRzujvV3CiiD96aimTmbmA92SQ/9uFjmAjvHFHKGtNk1vah6si9x3hGCEASZA6V1HR9aKD4AWRFas8hR25HtCp0fT5RQTPNme0CEWOhYjB2txYIqWdpLmipbuxPymI1zK4PSemmUZXM0XCr83o5q099JVLUHKs69wBDs/cIHD0jr/kHRNtGb3mxn9oSNoRBKzPsoZ12I8d5fdoGqKIviaS1deOU5TXDdKyUWpfxtEAF9lnZRnlCubUCDTRtlY3e1/MSJOz79MG5CLRr2nv6X+RNwx9ND7izJ3rw+GBn/Ehqd7XrCsOnjuKRpxC1f1rj+V3Nw2GpbhlmiMJP6ZmNA63J4Z5yA/kjopS1FRfuXRiDrYlHyte5Rgum4YJoWbAN8ukzAvSXoocvDhqyYJ/Lh3WVDBaxyo/YYZaaay2m6crp/vwGg8IcWtL0Nhp4LclpNwtI8zoSJQkeODABrLLiq4qTzsmbGOEdCDSPus8xInCOjLTtvFwoalCsIOJpvvwCg7wc8rhN385sLhL5Kj0L2uqPLitZWi2JTy+Ggi9ZtxMeMKytA2xdF49jA9EdGyROp8PoZKsBH1VBG9c6zR9MVInh2kjDjGSmdqEWod0EGgjSDXLztjC5OJop4FnzSQCZpy0XOyysPEOh9XUw84MaASNzbhmuw/lFWGRYjfGqAV4p4TEWqlVu/du7jfYr0LrC4++YeO7yD6b82AWr8sODlZjVXGR+wa05NF80z9AQq9iYRERHe4IsQIH5J9cgt9dbC1UAOceMW93IQrSJ+9c9dsnYWMRVNk0/oLVsA+751G0meiMzuUzM3+Rd0B4iHpXPB1XiXpJzmKQk8figSUH9WB4LsuXWHFFDLMTQVdLb6U5oAGXGIgzi5tYBqa7Lsg2E5H3kq1yzS/QpRXXbiN4qf2Qa0duYSGTPdC05A6kwtliWSjvAPsg+M9E1hTVGg8ID9Db6dokf+TFDArLBwVkiX3N4NNKMlSJB8zs1gvxdIEVjHsgM7Sdr0iROsVENf8uMaT5wFcF4xWVhdfuugBSPv2H8vmFU/Qyrkb/zVsCPi8p8+cD56St+hPllwd7TZShEDQbMCbkCxAOxdDtmZ729wPCtuH1UqhvTg5+X0soaGMEldPjkjqQ4LoRG8SricpbHeXDoVhhfbhyZzgfa+KJ8q78zboMGEPeLBVCGxE+l7WIX8ZYKJeVdik6sYKQx/0CshBX2AyM95HwW5iJKm9q+DGiySP2Vh7kkcA+hQ4owyV+D66qgKiiJ6VVgaDDQBZBdaNuRY2xgWMW8Rc25vWzUW7w94TR5m/xqSP3B2eZaA3zxlFaxY3QPzK39RNwAuQezc6Hg7FJ5PmzOA90A7JD8ncXyQzBYEblrejmv7YrWODBKP9mVoCr3cjE3bCeeK6Mnhzy9ciUbwLwjbyvaCeMqyLMKXlncn8YthEzi9WFWOqsGVvnAGFDfx0fzAJiqptF+OdC4x14B9K2Q+CUizdeZ6TmiQCS47rEfjjzLT3sJ2sPEg31udX5Afs1PGwCFz0IDsWAmVUPNUYHsIiXDk94GEd4o0i1T24nv0YQOfKHoCoEEZtQNVDLCUS6Vshe2ycm5ACIxH6hGrB1bymQyR0/hvgrCN2GO1qcUlX4pCaNh2f6JvsrHb2DmFrZ9I1ZCVcPWKE+4YcZ7U44PY8Uu/heZ0uPBalzndKAJamzqStElv1VKCQOTNFslgWwZ6AC7YGHApGX1CbpKBbeYXyu43sW6QjDly5vEzmFtBVypIcr6qlMKi8EuCz5nOTqaJ+JBiSMLgekCo9gh7mCkw8y+usxYZonQKLMsy1UIrTduj1qX1bPKOU7Qlivqy8iqB2G8pYitxHkI50Cqa51udt6ooGOz/smwMkybPOYpDsWEpNbnXPXDy4VSOYvb+e7qbHE/g0RHkh/D+FFLaHJWfRe9FhqFJbuZGS7emwNSuDvoxdBI/nJsyWk4mcT9mq621GCBFHAZ3S6OJs5D5ZPA4Sh5E+Rxj9VPTRiBUCRPn4LiOVmN0FI/XsCUDnp7catLkVSZzJO8FnwH3sVv/EjtDDSQAA4iVPl8IDaGJQPZuuRqm8M9loVJNScfitcQtWZGOIKs4WjMlnB/Y1qYHGKAZCSPqgGCke6YVpcS6LI4T/K2bXm33plSyAhBIQkD8KIDMUTvFT+K40N+qL86q7ROHM+dBaaClWKWREZP1zgHquesPkQn0O3QUTMrHneWrMlTNsHewEL0csEHIQ7pHdhU4GkwagwXk7aCux/sw3gXmotreV1GNSwQiMs4Zt0eyZYYeOE0AiJRwkonQRkex0F7c4cy5bHFTmIrXY5Vgs+qZVgtiBw+oOIwywuMPQwmXQ1DZ3fZ5WJYOY8uHnVEapWrKo2GvS2s7Cce2/EdYiP9pNgxgB/jbV8gOFd1iazR7R2xT3VdeVjgCtpw0fpiLcfd3g7DeR2kG679VeMr7s/SXZpX3bG88Dv6TPdn8GdjoWvSo/nwv+pQbhngy5hTxnMIbrH78+bGxbS/ub9E3BG/7v70ex+cO9bh8H/Y4V73hXMlyzK7j1GbS1gmNfbTPOE7zd8E+1ZiyfKxjtcsd7dKk0y2QaW2ZMl7PfwG9XTqytTUzWPDfpSPdDzNFlE9Ps1Ip6/eRY1oGKc5+K/tavVGzNiMge/t/sfv/d/89PiRk/5vj0/98XeU2Jck/2+Q+EcQRlt4zYj0Xw8Jrf01Rk17mpaVqopK8z/MWAtCDeQC4HLC4YlRs0ncb8ya5A3L5iMqGY1Tml9o0072CjtYmA28g6gplPX2nh+zha+9l9k8oYh7aW/zWAIEa6ilDd0z/W5zYd6Y3sedrkP7TuPdic2PSRa09XQ/35AY7o0oVizJalJ0rMdFPoeZrTi99wPHqoF5JQyd6Xo/cQPBPjRCvoMgP7zedTX9mGsYxfPDhFgC/XeoyR411xBBabUnM16cY3Ra9j9MsLrL8Q81XalPPgwNXTBmqae+9ZTFW950t624v6qOcq/zBSkE2b5d8WEmt/PMxRjs470vsuP48fSRcPnBpb5BBzzPPS+Gyk60nxuIIRX+V02KVP+/aipVeBQvz970vBzUT308r/Rish5X/hXAGMFf4bv05wRbT9d98CcyKP/4T2eO/vZPsUre8F8/oXD7LLF1pOBrlQAMwXi0f6gPu+xEpbB055j/2/H4qSJLtjculodZafU48ectXFTo3id/ysTV3sWTz/2VkP2DU4InbOBeJ38ap/PeXQT59i+xj37+i+Wk/NVwW+7fvPCnkqm7nD9l/Z+zm/qB7x8giBD2rAiXsZmW9jN5+NG4UVhd2ZWpfyAPnCoj7ztW9EckRSs6MdXx5D9A14abNYOVt55uqydrz8H+MJ35aZ3XubpOTA5QBqKfx460P46gimjtnwF1K7x5IX+w18Kd7zEHi7UnCnOy5yMuxSSH/g/wivtYLH2oNiRTlzsvunuWyyey9zkq5OXbwYE4laHneeUzGDqzkfgaQ1lNdPeDK5FUt/fp2+P/D+hoeSnsfaPU2i8cW+LI6B0Sgdun2rosJ4hLvpS3gUn+/3h+xgJ68nYuG/Ok4WlaTpT+oOXmZK8T7cnKcBEpczfmKX70cakevVWpWUJDUJ4niwUpQw/JvJOy8JJaOKEaEUCSBJYRSm7BZHLDCmLirBVfaijEKsQUPr8BO4/P51ln8wGrf4MBEstTzjyh11tzeTHEKhQq3xrZMTfPSiysMVijOvQWYoGOnMvbTcRPaW0ZIL8JDl4wBE4oTVk5TFVJx065wcj0SJxT0gDTwU9iugs2Pj2djVgm49FHYB+A6oOJ7MFiJdpX+TdX/ffUp9xVa1kZIWWhedZpdI4rxWJ6nHAViOWYt5oRERIjI5wdJeXFQtvAKoVrNLqglIEkf8MFFtOwHVQiPs+MRfGsuQo5TwqAs3kYFBLJYfpVdzznIkbz9idwv12DERcgVYUb0WVCZvdO7rfgQAus94zYAYOVMjI1GySB/ZkhfnK7fBhgBCOU88t8jYmz+DwKLwDF21+xIEsjbooLk3cBNUymomJpXmdS2A/QjR3RCDNSlGuN4izcGPZguG3f8AvTxgS6cklVka6PfMLvQHslvVjcMT2ALAnMI5Hv5VMxcrFIWg4bKRK5byBsJOKz6ud34PtxO/BFUQhArM2fTe5mmHaFdXRZ8+Xk2St6q6EqBgkaGIDqgWU0QXhJ7+ClS/wJrVWpYODFSigwmkddiYqQTK97FMf9ht7OoOzSKMXlw30fE70busCu+ajIwgIFsDjTr4Zb3DIA3AODFLyA2bzdYY4UMAGSyrERqp2wpTTTcwah2uqRIIwJ9NXuvBnp9TVU+nDOasnw1z6l0WH5yWGD9JEA7UZbnJnRvYsoNYi3hxfGqejYDjPDRLFV01x1bpF+FOLxPsgDKm0zzPNpM3lz2AWvpNjJA+qEFyX2S5qG2xbIORzKjvJ01TGMubtmERbgV8thfuCwOHoWGE3kSPD91FmiSF4xJquw5ekZYEbfMtpqEFDzeZnXJErYvBUS53RRvqLUVZook25yN6aFOcQ8MVOz1RUalQVl5RMerFq6cxvRM3s7BkZR5S5Hra6dfqB9AH6YXswI0omZIR0Nk2AHtOKFZTj5nfkdqoFhsbbrEawuhkgNCxVm+NFrugxbXOoqM1CPrFYA19g2gzKGmOhRMgeV38bV2etBrkJHVso3R9VOTPndkudSh/eaJvzFnE+FE3L4pPXyS5L/sSRh1l6hSP/mH4omxpML55rZJqGgvQTzb4VW8TwBc6D3hr6kJpz6Sat65Nh06opUSuP/eZX5v9fh63+QrL+omtlPDyBPhLvQ64daoxmd3/oQcFD6KM9p4Q0NMuAky48+zXhbp5cg3PLoADWRY21T9teaO5ryeIk5vBC8qTf5x6BxQQVhHvQM2H+dRwjJdHHdquxpzNRaO/a9GvZ2IqPOt5kwVa3PAqnj0nKnIJLw+7sFJngweOy4+lFanm77CbU+B6SMd6gPPnfpbUKl40g58327razW2m5cHyHdZMrdwHzXTqRLnsX/qA1QqV2tT+tpiUCuA2o3+RDOlLCkwdG/xzWXiBfb/bwinREHynSHIhCfEqh+8353jzb7WbU+uF7mWVKQYfvYJmab0sFg+G9+xl08DyX7rbeTIrQNPjJLw1AyAP0WqWujhkp7EjN+Km5dziMNlPa0xYwD721Lkw6eFLrLF6JE0usuwUbaBOzRnrbEkVUGEVAO4hfT7RD7gZGsFjvi7KOPzxhiL5q3DtcaWcZYAchyzjmdJgH99YQyuxwnpZ8TZVuNMqetcrqq5nHlWiLCfCwqaKFWP+rQDXdZay5bQj9VCUILvx9XSbpap05xVXlmdVRa+/BbXuFD9/r22HYu4YrctZ9IO5D/IJFH4psrvFUcS2e2klRIQn9F5CyJ5m2kq1epFJuN5U++9YlmuKSSJYtvLIYHPAV5hBIpK10GDWCVYckOUyzkAN4Z6dnAGTVFDuoGxIKLEJ582/ZAJE2xXpH1rkCO3svn7UZCad+XETh+yHFZ6xY3XIXXkbjFGMc0cq8fWVcGUogcDeB+OIHOfLR/ajQzMixzMbvAJSCft/nZLa44sDXMmryvZVhujcwDqhM3hA//vAYPuFWpdU4iZaRR1XXwBgIHwo+XKl0Gpg+IhYEgLAIcBSvpSMjAiCQizsA+A9r4ciEWOLisA2EMyOi/oS8b8mi21HzKnxBZxR7MksIZgxUAosb+gDSrHGgjn+Km+uP4BVR6WUQDbDbYBxlWNXTFLIn2UlAPR++rNdBGSnswr1EDOlBFIMXjiEHEoydzj2LiCw3fwODkeO6DA2SP7zbaqplWGA5kLdRKr/l9xE/k8XA0kYNuUeTIivcx+39T0oayAmpC4SvJ7YzuWG5k9mJaIbDE4WjML/MxJvctCOQssd+ailwbIYnizkgOW5Nku21O0hDxe7CZ8l8Zq7sAvKmCL2EF0eRfzkajC1oWsxtZ3B9AeAl9ZEtJxY1ZysdR7IIk5rM7O1G+AeSgtasV9MW7VLWP+1rWcYtB+FnQHrWvtnFLPnKdU+cjO1qYVjM7gMI9jpmbBfPmgxRYrJnekhPiixPq7IWGhnvpMzl6Sg5wkHUlKey3cUPldGyGy6aZjgHYMqGhAJDsu6+L+Kl8IKAnJmSnHIsutbQMFtKFGd3do6NQ772ue/DESJKxciesWRod4vm7JOh77byhldCoxRoMdsGmgl0rYDhA+/Yy9kr7GUNUGsE5olR2OEyic3XtZUUBFAl+Sj1EfgKZGHP1833fBlgSp93IudNGBbsHth/f40pK20fxZEbBA2e1Ff/iXLGzJ8fY8rsVumGGNemaX10nTHWGXht/XnKBjp1txtR0pIgQTtSecFphJ31JB94R3QQjuDRXxEPO4Ml5Qp4o+xK3GKIXFJlDS6Jmk7YqDMaArM5h1QKgbtz1i9diGAXUuA5Xzq8/sMs226VY/BXdsA9XSCTMcGuFUS0+ltu2EhxuGR2OC2vuzThG127tuaj8ksgrjgkLXTw7kbefPnK5Wdw+YH7XmrnIxdKqAsNWo/Fiaf/Tb9HMOfbjXU+fuSp+ILuXGbK5cM5ee+mTloyj3P0Y36DSbETGYxu7KGD7LGdSqiR8pihXbigdNmyUaPPL+HAz64gO/r06TnQJMu9BOcsUsMXAUbEjdBG/jjqrjmwy78qChYH4B3VUl51yKEQCAmDIH8+fojTMDqpzO/ahPUV1z7z5Y0pNc4XxZ0nPusTPZJQQ5jPvS6syWICU9dvDknHW6q6rv/nVkQfOo141+bLJS1646nhS7ljg3380s8634yC7PenhMxffzoS8oF11/jUj9fPwh9h9SeJnDcNDLp+z1EUxWNoDAONC/3yDwN5L/amz0EWVT1orY4esfQYmI6P7GLW1pbA9bOB2QI8KnX3nGQWJY6JyijzTGt0B7oUGHsHBWKap8CUcZ4f9Vm/uMPcKlSXOLW+4/NHmDFrjbznCvo1KgtOm3iodODI0kTlsHq5DOhaF/7ckHJtrn/74JpVgueXVXJLefUzotCmdrwbNlYrAzDCp6tJzHe0qjl2ldj/EFOoFHIcp8r2EC5aOQiNkiS6fGHzj28re767ZKVrDRD16kVvcuns8iyj84gh907KCMTnc3HhxMe2zc4fGCIM/2yJf17Nk/FZ0xIW74g9Orh7D/mj+FjjubJ3xHMHeo565IYxuglwYVglGfz7XXMIcuNOmOkp9NvT9lIJi7egDUfS+eflm5IqD14449ByHvpdlzNSqV3iFHx41yByGNtVl7LNZniwAKdwcgdOmV04tgpF27solgXBK2hnYfl1FfXmrd56xwiLNKzcASI7t/ToW8yQgxIGVSmY3VqTNoP8GLypWw52BlR+Jxdysf5g0r+TWyHA5x84kHqlqtbCr4yTEQoHQGDIWwfYevli2mCbXWn2UGqJPIskR9TWmuv6TmQ84EV+GWeOJ3kWT1xG9VUgRkt9wambdE3d4ZmhdZmJutX5feCUbybYwr5Lw5OQoZoFxoHfd74OONjbBtuhU+XK+y7+cgpPJRIIc2BhmWFgfC1aXirWw+J2a3JbF8mZYkttViWUMOWWWKtc624iO9mqt8CZpa5jTjEnhz6FcrZAlJ4cnyR/D+IFOz0axw7LRxHjQNQr8Qj7qp6zivoKNRop41kIzVt44v58clrkE5YuOAOEJrRXj2df66PtbgKY421GGxyGo8Q7U2NglnJ8N+7IoYK3HQYWC/C+4K01jj5D1UJIk8MMp98R9A9tP0zk+UaRlWToDTlp2CbkG6ZwZE9JLHTfv0s3XjWJ4XecA/FgpFABu9ECBAMAvUjZyobkd3pObLBjzfPmJ4fMzVbK4m7ltwMHqhat/Vj8K8E+CajFSXqXOSvY4pYghKMZM0+/sRRbQBNu0k0v0WaGA7XxA+BixYi13KSaPQt5FDCq5D58cp2Fvdy0HvMFe3ya3l009xeAqzGh/MlniRzKUwrBg5nzUm/Tari7DbwrtrmHnYOSAZSMEe7eO0d3FoFBsrOPkva8rOrFlviKkMiifBFaRJUTPk6UM727YSuBqSH9iOLPQGlkYDm0TWokdqDKk6lj4m+ufLJDOBTN3c48e+erRkmca+5WWjp1yGLMXlX1kGLuUX9qYtJKrM4GVroThqZ9ySoEB5ZQ2xXnwwCC6lnw7lw+cn90Awur08/uT7VViWRe50LrN61TrnFmkc9D1kHpVEpO3UDa1btXkc79ZobWw+DvPUkYRlPSIiA9wxZMJ67T4TtavqqP8Z5b80+1n0l8A/rBv9m8LO9yIVZ6wWwCC1H78X4HeWhCqjZ64BXHGnU0GW/vTZJmOy6gvi3V/8E3/f1SAwpLM/htCmb1NFm7Nl1nyhYTRUsIyd6Ca5HfDEl1o7Blzp8/dcbwoNdcaT7ZnGmupZk2y19WNUDhCa9jyXAf80/1e/yK/djXwRXndFQZ1Lqk3Z2yZeBx3Mf7VV6ouLPgd9KotQV9Patv8HNEC349+LLfdLb9KVxtD2/7xYsvHXJLW6TCrz/NYveSef2//Jz25jVt87g8TvAp2V8FxGza9gGPS6/KmBCyt5IeLE7LZop70Fre4jaIJW/c8e5WvvAfDiZrE6ccvPheJYid/sohGK6YPLtkycav2/N0pB7/UaILA7t0XnwtHR6a9c0t8I0He9NPml4BfAv7/GfBWOI7gMvcTChR49d+JqlzBjMf8NUBPwgks9fNaFSHx/44iQUAfJDm6SM1SqCDxhPMrTdj6P++UkJjZNlKOiZ+N4/0J4zV3tTd2a8Ki/zM2qwx+OI7TzNE+TH/v32natsibvJiPJuvlBshrmstp2tvWlNXF/LlcQqJfqshLwC8B/98FXC++k2r/pdy+Y9TaXPU8wGpzR+ZPM159WPRiqTi834v5jv/HXyfkGoefn8Bd74RlzgxCSQEws3YCZsPlRCboS+UMzON8V/juTXq+sc+CEPw3Pe019RidDqM6ePf2CYGw8iCDVevE+w5XuNIgk/HaUP7E4vR+PybXHRMP5XYKxuT0c/UEb9Zd7oX64cHEpA/njQn+OmqCTTzcvfIXUp4Dc8e9kuuuTGxaqdgwtjJfRT2HbrFbNTYZXkJ6Cem/AlIbHuweewoRgWQN9bp3NJiHftqgla6MnP/i+O6E4cGVSD3Y7b4/g6d1uB8SoFu87744Q02vGH6ge7JX2F7rddI+VVRaO/vTPw7Vd5Gjp4Qd+AmLE235AxpXPmCpCQIjfrafLG5b8AcErrK4pGL3Qw3lD3xaucWY+A6WuV3v/Kq6ausfhox11f9LQOT0jF8PRTQ76adjiN7OjOrCmhdlXKUoLMZ8JSe8c827gXeex0+R/EHiUV3IWa1BL7XuJaT/IZAwtMoo59AG5z5r2o7RVS+3zb4keUnykuQlyUuSlyQvSV6SvCR5SfKS5CXJS5KXJC9J/lMS9wbqtsFv36uVBAc8t1N++OdNVIJVraQpYd8NKXTxOdh3f7+P0fT9Bny6SZOsbC/BvtfTa1ubI5wTiqX8d78y7eoQDX0vsP3qMbZB/uF/3R78ayrxyAGk7VGve3R1TcdwmVAkHb5CNXdkGm/lAm/z0AhqWEcvOEb1dKHoXLw5xBuy1Lk3jq/p20RvFzeJWala4F2Ec11/Mh+Bk9n7EgW1UEHiWmTv6TzAlxdqZYxN7Udyjqq8THf2bZ1h3cyMVwOSWaqQqr4EHyizWgFwtrto3bsFf/B6eq8BbMaXXBq9HYFPQtXE97l3vandx83wa+3JAqtGfcALz+h3b75ToPTdYVD9TDS7nzB8YUPtr5VdxjXExHT1F7aSAgPLXKNl3YkF+2oc0uihpUn+RnJqrdUok9mCy78a4bSXgYQvrPjQNnDsaAvo12sGC7b1dIZr3GK2Zg39ZG9V5HSZSGV/tX4Nrxio9gPGYOUcenyknNk18uXhKGmq4cEVfm1gVgsj02N35/1y9vBIucFAx+qSkaUUZrP7BQZp8F7518Fs9I/u42fezO4RR9lmiwoMBQqd4d0pdeJ4iUSSMNc6+0aheWMUGv9A7LTsKFTwRTUonJ1rFBujPCN4k12i39swc+nYK6zKkMjvWL1r1AlV77F55YOfhrjkJpyasrCSRyVhpjTcniWTbzscRf0gqyKekUd9Ejj1rLg8qp93KV9pTZrPpQbKT8HR5VNvwipB84LowuUZLkHR9xHRUoQcm05eSMQrBraUZ2xZdtDTh1XQa8XryDD0VlU+L50Zrv1ZrIa4xqiSk310t2qWWT691qvERX4/Dmcuu1zIYyHlTeEFSG17CpdLjw/5PKoei7PWG++MmlGrb1pSwpcBCnD7EcxHhXTM6h/pJxdJETuDiYQ3sdHl7ET06Gy1mVWvgFKW1XTAQviJNTTcyMKGOR0RJik/zNN9PMIsjg/ZRC0OvIt3nO0NipzJodSWyTg/idNXkePuoiLzqPJAQQg/d3lCWOjBYr69o4CeHD7UoDDsX8Q1eIF4oUEpr8uXri4bxafWdvRCUatMdsbMSnPt4fbuubuMmR/UNK273YFz2eHpXOTGjgGt8EYRy7Oosi1+o42RYYJIRfTBPPm9w1FV1xD8op338hTTimsrtTWhITSKGcktrlF0mL9ILS4+WGt0wfMZPu3Fml/rQFWap7ksOK7K5vV4V6XylqvHldHHEYTjbE9U3TPovrqIAnT1eo9iKM2fwlG9i/uQfY0ZMh/tbG5iWC0tg1dtoTi+bhQEquss1kVgAijNemLUXP6NlZMInHsTlYA1oiDhM0d7zpkRQ8+zte7Blqymg7WJ7iOhBh6SeWc5JerK3sGrh9spCunQWfRZQXZUewU9ub2M75IJRLyPAikefND4mJh/K962AlWXsU9HqdeHrJZCmTNlPuSbXGgRm7STiZg8BAsFVZi/oRJnmoV+08ifEzso4YtQTdLVpnQklJJ+DHCfcuR+YYTq3kBL44icZ9znU/WkUMfwUbrPAG/FJnqprdF3aUKa1iUdk9TlmTwbRC5HUsT5/tG9XYJ891p7kyZD1w+yUKkxGskZWJ48bt+hYd6rXiDQoqKYgeFcZYrtYRqM3C1eOKWBvj0sMknCGvF6o6AzmZg4konLus3ItO2Ylg1ZS2rD3WqNB76sVpAvTHlw6a4UucLvS2XYYGOfcUg4yBdSaexeMjJUtrAj2p6NztS6lBv1lnEeYs3hKHZL2wqXMla2Xc7sv6Fvztb2VtfcHVeYHFkyxipsROlen7MHmrkfHLBg+wcqLcldNVp7P98esif95FnLoF7M6z33RCfVVVpSWOq1phvb7tKwM3nv4+VdbXIylxcQzXP9K+u7oJF8Pl8ATDf7JvII89CJwiqlfqf4rla2W/MqjWiyw+QMWMPyo1Hz6nmX0Jk2CPip0w3VYCC95/krzCdCoZAbQNXaMbBcHdm3gXxerjnWy3L5Er9/Wmq8hQSg98kZ+U0fTlnNeQu2u5etU16ij1iEnaNKCjhvOrCXAVfryS6LaIwLWSQXCPmJkQ44M4qI4DQXFnG8C05jZwt4F58oh2semo3aJbS/4VBWNtdJXpK3HF3TvHej4QDWhUdhKNtypVxkW/r9mEm0WGT7Fcp1tqnJ2v2uZpcXSfvFfWTXkHIRf0bBrcD68zeYbTAcn0PjzkmyDT2CvV/aZb9cMO/UQsHbcFGBTrlHYehfYD2xMFZ0DN4A4DpSW8QhKCW3rR7w53j7g/0Z9f4C7ZNkEc/yy238PFcGsBesNAJQfGMw4xJEs5HObPS7TH9IcaYtHBMWekuBQkjCjmufA5NtIVCgiiwWJyz8GbgUm+FxS8Y2X+UPXL6QjmWahIJwjhVmO/PVKV8lheh5jPxJlDOEtlWt3+UWVSWEMWJpWVC6n4rE8axbV1AMXT/EWu9KHh7JY7W8UovXmtSRqzZM3/lRAnlsVuzmCQTf5zpz+kPjs8ZWSbNbLSChPswjIOW3veVx8A3TcxV8MJKbHMM6SSdsVyxPDGtLto3Eczm44U2p6gTKGcs2sKIB8NnwWnWchihCzAdO+QYKXq/etwmkjMmC0ql12rVKRMbj04PonLOMSGJR+xTGjV4r/bAdeeqsmGk7Ky/tzZgzpvFZF+nppj1zx76nvk393GRaO2aY/S6Xj+anbASRdXCwDTa3FGbXnXuNzymbncg7RNs9crkRkycvp7fFmVSXtlQq77ic3bH5CLNFDIISFyz2iRj7v0q7eKVAl0IxBex2imgqRdm7VsZiDFHuYwg3a5JNVaLavt6TRqZ+jaQrMDHEekU7emXQAAuJcSmY3xWvlnyu8+hKddef4JzhhLjOm5cFTektwlDhmNc9Vzt8JXGd0yMZ3jJwrJh801duCSr5HJslHRYsL1V/hCu5A+MgfAnfSR0+DeiAcc3KlQMY9t8WR/PkeopEKomijKhur1LIEvfBBFoDAgfucfVzZZoful2ukq1PY+uZN7non/Ml+nBjiGw9EUf7vt3n6ZtqMxi8GZ2RZ/2F8QvHdjwKMe7xzu8gJY48Q0yRc4LPdN2Ey+QGgyH72boLRhqprYQ64urN0/a4cgkuYWuZ8/pQ1JTqLuxHafbk3lXPxBrH9FNQo1fz4TiAsNdXFVVYbZh3X/OzGE7yVev/tVNDzKVSpP0p5WumNq19DtMA6VWSA5g7U7untNcJmzaueXBnROI1SbwEz24aj4OoIoHQwlsjwTsOHIkijFlD9qMoY8bWUf3RqFX3rxYVFIMRd0sxllWQ/qK4/Dq9ZlFJBbxvdGaOzx080s3amS5ytCMkI5yGIsjnyBUWW73+3XoFvdh94lLcvpkghblul4AHB7t/dD/cd4DdCijJRwb5yugmHGcQR3W/MNJ4aORpNoHpUHntrQh+VGnkK25LkXUDTmbUkr1y80PYU53qCTq+eSzq5tcvD+9ITB1Z9Vs0udR188bCGtp4PHEfKHig1rm8ZHrpjqWL5YJYcBlEPd/VRr6cL+IRDsgVPts7UHIpZMLY+j60MsfUALjuYNbzzgFtgBAFDkCYyw3u073Q5YLNS/rnOZj4jiC8bKt/RrZlR055bu8ghqwh5nDmz3cUNnXthetwZqSjE9nsyj4Uzqdezqe9Xo5HXq0Qt44/LUOy2WRPgqvN5Jy6vR45G22CUxaEr1w7iMkzinrZLgeAjhVdqO+cnZ2Suv1wbfj4ksTW6ylRqbXjPjzPlWte6hHEVqGsRBdYdTWa1bOmR7/TJy1eI5npSgZ7RByrSCm4ct0PRb4SzYuBqrpSdLuFModB5qg00P0qMTz+XSkJFeAyKp2TUSAz/3pm5yT/DaXlvydCbqlGXZnauTG1fXzS7zawB77vEVCrFlrD3JNWuoXao4/ZKm/6NlJEq911zUMN836gst4n2e8PZfhJ4xvBs89Wja+DfwcRphURfkA0GKBZ5ijBgGAsJuDGDTmV3nIVHqtSjkfT9Ef7p7YSforfYgpxRUjhFqi81GgFHx+gJ98Spx9/Drvk9bHFTp7I4nzdx2QyrW1aaatWlh7/W8I1qpKVjCVcNw7at2XY2lMNmIUdVZJC5BoCTX0UWBOrRfNbIOQFBtI14ECw+8DMTbaT+WpBQtV8q8UVReNbyLzwIraNH6shMvSh2mOOAx9zzGkcs266N7oczeN8/jilPLN9zRRsYURQN/SF2qyIrdcKDrE2RJ+LchR6jqfxKbbtPdN3Ia1uTDeaCcLoDE0vQ96y7mHX9rVjLzNnnxhmhAwWy0aKqZwRPueYJ9WvimMDOEz1QWCNvd/ooI26VAdnD5hC10J4F9e/jiXjVZaeh72u2mAGB9hloqMbUirbaKtsCCrSLEWF0xCGPKnhXVumzJxJTUxXRLbOwM5UFbTtMv/d9oUtfDbOxbdYqbD5+yOmuk+Pq+6Zd0Czu6Z3UyR7imFdGFzfCnZj2IeiumeamxLZgzZjB/On4o7DhcfqMjsGSwYN9SlgkJrlLij3hkDfFAR6nqjp3xTpzwDJ1bnzQGKGxgM3zC0tvqoUHt15mSvjYNl+OHaUV/EYXw6wmn4sxl2ePsrw/8l0LV/Rv+mcAyLJo8HuC5ZGKj451X16Znt1iuF9XQJ9e6qvu5w8lf1XFe1QnsAxdK5n7HTUSdkLUpu2Sp7++GbPtxO/bTY9YQN6rDAO3lyxR6rrderV4/V3RU44dhkSV+oKlM515a+Nld7zdwJ+tcG01e57As0lHMfI0OqxsdI+6y2qIDkqhULnVOW3k6fOQRe85b7+6ar1K8s+/vKf/wtQSwMEFAACAAgAd4z3SmigejpNAAAAawAAABsAAAB1bml2ZXJzYWwvdW5pdmVyc2FsLnBuZy54bWyzsa/IzVEoSy0qzszPs1Uy1DNQsrfj5bIpKEoty0wtV6gAihnpGUCAkkKlrZIJErc8M6UkA6jCwNgYIZiRmpmeUWKrZG5uChfUB5oJAFBLAQIAABQAAgAIAESUV0cjtE77+wIAALAIAAAUAAAAAAAAAAEAAAAAAAAAAAB1bml2ZXJzYWwvcGxheWVyLnhtbFBLAQIAABQAAgAIAHeM90qHb5M5aCsAALNWAAAXAAAAAAAAAAAAAAAAAC0DAAB1bml2ZXJzYWwvdW5pdmVyc2FsLnBuZ1BLAQIAABQAAgAIAHeM90pooHo6TQAAAGsAAAAbAAAAAAAAAAEAAAAAAMouAAB1bml2ZXJzYWwvdW5pdmVyc2FsLnBuZy54bWxQSwUGAAAAAAMAAwDQAAAAUC8AAAAA"/>
  <p:tag name="ISPRING_PRESENTATION_TITLE" val="党建12"/>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970</TotalTime>
  <Words>2158</Words>
  <Application>Microsoft Office PowerPoint</Application>
  <PresentationFormat>自定义</PresentationFormat>
  <Paragraphs>268</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党建12</dc:title>
  <dc:creator>张 建春</dc:creator>
  <cp:lastModifiedBy>hlf</cp:lastModifiedBy>
  <cp:revision>110</cp:revision>
  <dcterms:created xsi:type="dcterms:W3CDTF">2017-11-16T09:28:36Z</dcterms:created>
  <dcterms:modified xsi:type="dcterms:W3CDTF">2018-01-16T06:34:53Z</dcterms:modified>
</cp:coreProperties>
</file>