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88" d="100"/>
          <a:sy n="88" d="100"/>
        </p:scale>
        <p:origin x="180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355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7E5-4360-B2FD-352C111BC67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B0FC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7E5-4360-B2FD-352C111BC67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064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7E5-4360-B2FD-352C111BC67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396073848"/>
        <c:axId val="504367552"/>
      </c:barChart>
      <c:catAx>
        <c:axId val="3960738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04367552"/>
        <c:crosses val="autoZero"/>
        <c:auto val="1"/>
        <c:lblAlgn val="ctr"/>
        <c:lblOffset val="100"/>
        <c:noMultiLvlLbl val="0"/>
      </c:catAx>
      <c:valAx>
        <c:axId val="5043675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960738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355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F17-4791-8B4A-93E663E22CA4}"/>
              </c:ext>
            </c:extLst>
          </c:dPt>
          <c:dPt>
            <c:idx val="1"/>
            <c:bubble3D val="0"/>
            <c:spPr>
              <a:solidFill>
                <a:srgbClr val="B0F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F17-4791-8B4A-93E663E22CA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F17-4791-8B4A-93E663E22CA4}"/>
              </c:ext>
            </c:extLst>
          </c:dPt>
          <c:dPt>
            <c:idx val="3"/>
            <c:bubble3D val="0"/>
            <c:spPr>
              <a:solidFill>
                <a:srgbClr val="B0F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F17-4791-8B4A-93E663E22CA4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F17-4791-8B4A-93E663E22C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355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410-4CF5-A470-DB6F4840164F}"/>
              </c:ext>
            </c:extLst>
          </c:dPt>
          <c:dPt>
            <c:idx val="1"/>
            <c:bubble3D val="0"/>
            <c:spPr>
              <a:solidFill>
                <a:srgbClr val="B0F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410-4CF5-A470-DB6F4840164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410-4CF5-A470-DB6F4840164F}"/>
              </c:ext>
            </c:extLst>
          </c:dPt>
          <c:dPt>
            <c:idx val="3"/>
            <c:bubble3D val="0"/>
            <c:spPr>
              <a:solidFill>
                <a:srgbClr val="B0F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410-4CF5-A470-DB6F4840164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410-4CF5-A470-DB6F484016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00355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896-4F5D-B455-74C67AC21319}"/>
              </c:ext>
            </c:extLst>
          </c:dPt>
          <c:dPt>
            <c:idx val="1"/>
            <c:bubble3D val="0"/>
            <c:spPr>
              <a:solidFill>
                <a:srgbClr val="B0F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896-4F5D-B455-74C67AC2131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896-4F5D-B455-74C67AC21319}"/>
              </c:ext>
            </c:extLst>
          </c:dPt>
          <c:dPt>
            <c:idx val="3"/>
            <c:bubble3D val="0"/>
            <c:spPr>
              <a:solidFill>
                <a:srgbClr val="B0FC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896-4F5D-B455-74C67AC21319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896-4F5D-B455-74C67AC213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064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21F60-3A16-46DC-BBDE-366A0664C9E0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4975A-2247-4135-B986-226831A3A8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4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165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26162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821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323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350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6470" y="0"/>
            <a:ext cx="7658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046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778112" y="1204913"/>
            <a:ext cx="2399516" cy="267308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3285459" y="1637711"/>
            <a:ext cx="2119613" cy="158971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1751868" y="3334028"/>
            <a:ext cx="2460625" cy="298752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0919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8390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7484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Welc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4037795" y="2387600"/>
            <a:ext cx="4511100" cy="3129280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263867" y="1288603"/>
            <a:ext cx="3773157" cy="2704277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98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394" y="0"/>
            <a:ext cx="83343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152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42"/>
          </p:nvPr>
        </p:nvSpPr>
        <p:spPr>
          <a:xfrm>
            <a:off x="1759875" y="2219793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41"/>
          </p:nvPr>
        </p:nvSpPr>
        <p:spPr>
          <a:xfrm>
            <a:off x="8412816" y="2219793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43"/>
          </p:nvPr>
        </p:nvSpPr>
        <p:spPr>
          <a:xfrm>
            <a:off x="5150314" y="2219793"/>
            <a:ext cx="1888944" cy="2190606"/>
          </a:xfrm>
          <a:custGeom>
            <a:avLst/>
            <a:gdLst>
              <a:gd name="connsiteX0" fmla="*/ 2147390 w 4294779"/>
              <a:gd name="connsiteY0" fmla="*/ 0 h 4981947"/>
              <a:gd name="connsiteX1" fmla="*/ 4294779 w 4294779"/>
              <a:gd name="connsiteY1" fmla="*/ 1073695 h 4981947"/>
              <a:gd name="connsiteX2" fmla="*/ 4294779 w 4294779"/>
              <a:gd name="connsiteY2" fmla="*/ 3908252 h 4981947"/>
              <a:gd name="connsiteX3" fmla="*/ 2147390 w 4294779"/>
              <a:gd name="connsiteY3" fmla="*/ 4981947 h 4981947"/>
              <a:gd name="connsiteX4" fmla="*/ 0 w 4294779"/>
              <a:gd name="connsiteY4" fmla="*/ 3908252 h 4981947"/>
              <a:gd name="connsiteX5" fmla="*/ 0 w 4294779"/>
              <a:gd name="connsiteY5" fmla="*/ 1073695 h 4981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94779" h="4981947">
                <a:moveTo>
                  <a:pt x="2147390" y="0"/>
                </a:moveTo>
                <a:lnTo>
                  <a:pt x="4294779" y="1073695"/>
                </a:lnTo>
                <a:lnTo>
                  <a:pt x="4294779" y="3908252"/>
                </a:lnTo>
                <a:lnTo>
                  <a:pt x="2147390" y="4981947"/>
                </a:lnTo>
                <a:lnTo>
                  <a:pt x="0" y="3908252"/>
                </a:lnTo>
                <a:lnTo>
                  <a:pt x="0" y="1073695"/>
                </a:lnTo>
                <a:close/>
              </a:path>
            </a:pathLst>
          </a:custGeom>
          <a:effectLst/>
        </p:spPr>
        <p:txBody>
          <a:bodyPr wrap="square">
            <a:no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04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7847224" y="138896"/>
            <a:ext cx="4202024" cy="6574420"/>
          </a:xfrm>
          <a:prstGeom prst="rect">
            <a:avLst/>
          </a:prstGeom>
          <a:solidFill>
            <a:schemeClr val="bg1">
              <a:lumMod val="95000"/>
              <a:alpha val="19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12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703899" y="811222"/>
            <a:ext cx="8241174" cy="604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754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3382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403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" y="825211"/>
            <a:ext cx="6418217" cy="603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485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08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061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3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26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071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695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786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69A23-E675-4E5A-9A5D-5F35DFC6BE78}" type="datetimeFigureOut">
              <a:rPr lang="zh-CN" altLang="en-US" smtClean="0"/>
              <a:t>2017/3/31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9F1A2-17BB-40BB-A33A-0D18419BBC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480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Relationship Id="rId5" Type="http://schemas.microsoft.com/office/2007/relationships/hdphoto" Target="../media/hdphoto9.wdp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microsoft.com/office/2007/relationships/hdphoto" Target="../media/hdphoto4.wdp"/><Relationship Id="rId5" Type="http://schemas.openxmlformats.org/officeDocument/2006/relationships/image" Target="../media/image9.png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8.png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876" y="2800696"/>
            <a:ext cx="3377108" cy="29509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452430" y="1704539"/>
            <a:ext cx="2616101" cy="208005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800" spc="-300" dirty="0" smtClean="0">
                <a:solidFill>
                  <a:srgbClr val="B0FCFF"/>
                </a:solidFill>
                <a:latin typeface="+mj-ea"/>
                <a:ea typeface="+mj-ea"/>
              </a:rPr>
              <a:t>荷</a:t>
            </a:r>
            <a:endParaRPr lang="zh-CN" altLang="en-US" sz="15800" spc="-3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857701" y="3604995"/>
            <a:ext cx="1015663" cy="159274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spc="-300" dirty="0" smtClean="0">
                <a:solidFill>
                  <a:srgbClr val="B0FCFF"/>
                </a:solidFill>
                <a:latin typeface="+mj-ea"/>
                <a:ea typeface="+mj-ea"/>
              </a:rPr>
              <a:t>叶 杯</a:t>
            </a:r>
            <a:endParaRPr lang="zh-CN" altLang="en-US" sz="5400" spc="-3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4918" y="3033049"/>
            <a:ext cx="2430803" cy="2621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zh-CN" altLang="en-US" sz="1400" spc="300" dirty="0" smtClean="0">
                <a:solidFill>
                  <a:srgbClr val="B0FC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伟庄</a:t>
            </a:r>
            <a:r>
              <a:rPr lang="en-US" altLang="zh-CN" sz="1400" spc="300" dirty="0" smtClean="0">
                <a:solidFill>
                  <a:srgbClr val="B0FC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&lt;</a:t>
            </a:r>
            <a:r>
              <a:rPr lang="zh-CN" altLang="en-US" sz="1400" spc="300" dirty="0" smtClean="0">
                <a:solidFill>
                  <a:srgbClr val="B0FC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绝代佳人难得</a:t>
            </a:r>
            <a:r>
              <a:rPr lang="en-US" altLang="zh-CN" sz="1400" spc="300" dirty="0" smtClean="0">
                <a:solidFill>
                  <a:srgbClr val="B0FCF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&gt;</a:t>
            </a:r>
            <a:endParaRPr lang="zh-CN" altLang="en-US" sz="1400" spc="300" dirty="0">
              <a:solidFill>
                <a:srgbClr val="B0FCF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7" name="L 形 36"/>
          <p:cNvSpPr/>
          <p:nvPr/>
        </p:nvSpPr>
        <p:spPr>
          <a:xfrm rot="5400000">
            <a:off x="6910827" y="1791276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L 形 37"/>
          <p:cNvSpPr/>
          <p:nvPr/>
        </p:nvSpPr>
        <p:spPr>
          <a:xfrm rot="-5400000">
            <a:off x="10501872" y="5089403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3118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/>
          <p:cNvSpPr txBox="1"/>
          <p:nvPr/>
        </p:nvSpPr>
        <p:spPr>
          <a:xfrm>
            <a:off x="2372328" y="5767324"/>
            <a:ext cx="190770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spc="300" dirty="0">
                <a:solidFill>
                  <a:srgbClr val="003551"/>
                </a:solidFill>
                <a:latin typeface="Montserrat" charset="0"/>
                <a:ea typeface="Montserrat" charset="0"/>
                <a:cs typeface="Montserrat" charset="0"/>
              </a:rPr>
              <a:t>SOMETHING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725881" y="5769826"/>
            <a:ext cx="1907707" cy="29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spc="300" dirty="0">
                <a:solidFill>
                  <a:srgbClr val="003551"/>
                </a:solidFill>
                <a:latin typeface="Montserrat" charset="0"/>
                <a:ea typeface="Montserrat" charset="0"/>
                <a:cs typeface="Montserrat" charset="0"/>
              </a:rPr>
              <a:t>AWESOME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189832" y="5862829"/>
            <a:ext cx="130335" cy="130335"/>
          </a:xfrm>
          <a:prstGeom prst="rect">
            <a:avLst/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003551"/>
              </a:solidFill>
              <a:latin typeface="Montserrat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531251" y="5862829"/>
            <a:ext cx="130335" cy="1303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rgbClr val="003551"/>
              </a:solidFill>
              <a:latin typeface="Montserrat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81122" y="2703141"/>
            <a:ext cx="2851444" cy="2355203"/>
            <a:chOff x="11650028" y="4634638"/>
            <a:chExt cx="6827133" cy="5638997"/>
          </a:xfrm>
        </p:grpSpPr>
        <p:graphicFrame>
          <p:nvGraphicFramePr>
            <p:cNvPr id="16" name="Chart 15"/>
            <p:cNvGraphicFramePr/>
            <p:nvPr>
              <p:extLst/>
            </p:nvPr>
          </p:nvGraphicFramePr>
          <p:xfrm>
            <a:off x="11650028" y="4634638"/>
            <a:ext cx="6827133" cy="56389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7" name="Oval 16"/>
            <p:cNvSpPr/>
            <p:nvPr/>
          </p:nvSpPr>
          <p:spPr>
            <a:xfrm>
              <a:off x="12822163" y="5240206"/>
              <a:ext cx="4450009" cy="445000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rgbClr val="003551"/>
                </a:solidFill>
                <a:latin typeface="Montserrat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3351673" y="6659443"/>
              <a:ext cx="3433305" cy="1436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300" dirty="0">
                  <a:solidFill>
                    <a:srgbClr val="003551"/>
                  </a:solidFill>
                  <a:latin typeface="Montserrat" charset="0"/>
                  <a:ea typeface="Montserrat" charset="0"/>
                  <a:cs typeface="Montserrat" charset="0"/>
                </a:rPr>
                <a:t>40%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750444" y="2700638"/>
            <a:ext cx="2851444" cy="2355203"/>
            <a:chOff x="11650028" y="4634638"/>
            <a:chExt cx="6827133" cy="5638997"/>
          </a:xfrm>
        </p:grpSpPr>
        <p:graphicFrame>
          <p:nvGraphicFramePr>
            <p:cNvPr id="20" name="Chart 19"/>
            <p:cNvGraphicFramePr/>
            <p:nvPr>
              <p:extLst/>
            </p:nvPr>
          </p:nvGraphicFramePr>
          <p:xfrm>
            <a:off x="11650028" y="4634638"/>
            <a:ext cx="6827133" cy="56389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1" name="Oval 20"/>
            <p:cNvSpPr/>
            <p:nvPr/>
          </p:nvSpPr>
          <p:spPr>
            <a:xfrm>
              <a:off x="12822163" y="5240206"/>
              <a:ext cx="4450009" cy="445000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rgbClr val="003551"/>
                </a:solidFill>
                <a:latin typeface="Montserrat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3351673" y="6659443"/>
              <a:ext cx="3433305" cy="14369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300" dirty="0">
                  <a:solidFill>
                    <a:srgbClr val="003551"/>
                  </a:solidFill>
                  <a:latin typeface="Montserrat" charset="0"/>
                  <a:ea typeface="Montserrat" charset="0"/>
                  <a:cs typeface="Montserrat" charset="0"/>
                </a:rPr>
                <a:t>60%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863621" y="571639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rgbClr val="003551"/>
                </a:solidFill>
                <a:latin typeface="+mj-ea"/>
                <a:ea typeface="+mj-ea"/>
              </a:rPr>
              <a:t>荷</a:t>
            </a:r>
            <a:r>
              <a:rPr lang="zh-CN" altLang="en-US" sz="2800" dirty="0">
                <a:solidFill>
                  <a:srgbClr val="003551"/>
                </a:solidFill>
                <a:latin typeface="+mj-ea"/>
                <a:ea typeface="+mj-ea"/>
              </a:rPr>
              <a:t>叶杯</a:t>
            </a:r>
          </a:p>
        </p:txBody>
      </p:sp>
      <p:sp>
        <p:nvSpPr>
          <p:cNvPr id="25" name="L 形 24"/>
          <p:cNvSpPr/>
          <p:nvPr/>
        </p:nvSpPr>
        <p:spPr>
          <a:xfrm rot="5400000">
            <a:off x="883457" y="579955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03551"/>
              </a:solidFill>
              <a:latin typeface="+mj-ea"/>
              <a:ea typeface="+mj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20699" y="1521271"/>
            <a:ext cx="46173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spc="300" dirty="0">
                <a:solidFill>
                  <a:srgbClr val="003551"/>
                </a:solidFill>
                <a:latin typeface="+mj-ea"/>
                <a:ea typeface="+mj-ea"/>
              </a:rPr>
              <a:t>绝代佳人难得，倾国，花下见无期。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620699" y="1971203"/>
            <a:ext cx="6070218" cy="307777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en-US" altLang="zh-CN" sz="1400" dirty="0">
                <a:solidFill>
                  <a:srgbClr val="003551"/>
                </a:solidFill>
                <a:ea typeface="+mj-ea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400" dirty="0">
              <a:solidFill>
                <a:srgbClr val="003551"/>
              </a:solidFill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l="291" r="29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2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30" y="866671"/>
            <a:ext cx="2738542" cy="22676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927844" y="1069491"/>
            <a:ext cx="1659429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 smtClean="0">
                <a:solidFill>
                  <a:srgbClr val="B0FCFF"/>
                </a:solidFill>
                <a:latin typeface="+mj-ea"/>
                <a:ea typeface="+mj-ea"/>
              </a:rPr>
              <a:t>三</a:t>
            </a:r>
            <a:endParaRPr lang="zh-CN" altLang="en-US" sz="115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66538" y="2776616"/>
            <a:ext cx="2133918" cy="58477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spc="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绝代佳人</a:t>
            </a:r>
            <a:endParaRPr lang="zh-CN" altLang="en-US" sz="3200" spc="6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44675" y="3588422"/>
            <a:ext cx="4083169" cy="156966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绝代佳人难得，倾国，花下见无期。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一双愁黛远山眉，不忍更思惟。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闲掩翠屏金凤，残梦，罗幕画堂空。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碧天无路信难通，惆怅旧房栊。</a:t>
            </a:r>
            <a:endParaRPr lang="en-US" altLang="zh-CN" sz="1600" spc="3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L 形 10"/>
          <p:cNvSpPr/>
          <p:nvPr/>
        </p:nvSpPr>
        <p:spPr>
          <a:xfrm>
            <a:off x="5410768" y="5665741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L 形 11"/>
          <p:cNvSpPr/>
          <p:nvPr/>
        </p:nvSpPr>
        <p:spPr>
          <a:xfrm rot="10800000">
            <a:off x="10337143" y="2323304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378885"/>
            <a:ext cx="337625" cy="2180959"/>
          </a:xfrm>
          <a:prstGeom prst="rect">
            <a:avLst/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046087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ubtitle 2"/>
          <p:cNvSpPr txBox="1">
            <a:spLocks/>
          </p:cNvSpPr>
          <p:nvPr/>
        </p:nvSpPr>
        <p:spPr>
          <a:xfrm>
            <a:off x="9795886" y="358485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868097" y="3238718"/>
            <a:ext cx="1008609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CATEGORY 2</a:t>
            </a:r>
          </a:p>
        </p:txBody>
      </p:sp>
      <p:sp>
        <p:nvSpPr>
          <p:cNvPr id="29" name="Oval 28"/>
          <p:cNvSpPr/>
          <p:nvPr/>
        </p:nvSpPr>
        <p:spPr>
          <a:xfrm>
            <a:off x="8933118" y="3270829"/>
            <a:ext cx="561144" cy="561144"/>
          </a:xfrm>
          <a:prstGeom prst="ellips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1" name="Subtitle 2"/>
          <p:cNvSpPr txBox="1">
            <a:spLocks/>
          </p:cNvSpPr>
          <p:nvPr/>
        </p:nvSpPr>
        <p:spPr>
          <a:xfrm>
            <a:off x="6977818" y="358485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050029" y="3238718"/>
            <a:ext cx="1008609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CATEGORY 1</a:t>
            </a:r>
          </a:p>
        </p:txBody>
      </p:sp>
      <p:sp>
        <p:nvSpPr>
          <p:cNvPr id="33" name="Oval 32"/>
          <p:cNvSpPr/>
          <p:nvPr/>
        </p:nvSpPr>
        <p:spPr>
          <a:xfrm>
            <a:off x="6115050" y="3270829"/>
            <a:ext cx="561144" cy="561144"/>
          </a:xfrm>
          <a:prstGeom prst="ellips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34" name="Shape 2579"/>
          <p:cNvSpPr/>
          <p:nvPr/>
        </p:nvSpPr>
        <p:spPr>
          <a:xfrm>
            <a:off x="6265084" y="340029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257" y="18984"/>
                </a:moveTo>
                <a:lnTo>
                  <a:pt x="11380" y="15408"/>
                </a:lnTo>
                <a:lnTo>
                  <a:pt x="10800" y="14983"/>
                </a:lnTo>
                <a:lnTo>
                  <a:pt x="10219" y="15408"/>
                </a:lnTo>
                <a:lnTo>
                  <a:pt x="5343" y="18984"/>
                </a:lnTo>
                <a:lnTo>
                  <a:pt x="7313" y="13075"/>
                </a:lnTo>
                <a:lnTo>
                  <a:pt x="7534" y="12411"/>
                </a:lnTo>
                <a:lnTo>
                  <a:pt x="6980" y="11985"/>
                </a:lnTo>
                <a:lnTo>
                  <a:pt x="2887" y="8836"/>
                </a:lnTo>
                <a:lnTo>
                  <a:pt x="8535" y="8836"/>
                </a:lnTo>
                <a:lnTo>
                  <a:pt x="8774" y="8199"/>
                </a:lnTo>
                <a:lnTo>
                  <a:pt x="10800" y="2796"/>
                </a:lnTo>
                <a:lnTo>
                  <a:pt x="12826" y="8199"/>
                </a:lnTo>
                <a:lnTo>
                  <a:pt x="13065" y="8836"/>
                </a:lnTo>
                <a:lnTo>
                  <a:pt x="18714" y="8836"/>
                </a:lnTo>
                <a:lnTo>
                  <a:pt x="14619" y="11985"/>
                </a:lnTo>
                <a:lnTo>
                  <a:pt x="14066" y="12411"/>
                </a:lnTo>
                <a:cubicBezTo>
                  <a:pt x="14066" y="12411"/>
                  <a:pt x="16257" y="18984"/>
                  <a:pt x="16257" y="18984"/>
                </a:cubicBezTo>
                <a:close/>
                <a:moveTo>
                  <a:pt x="21600" y="7855"/>
                </a:moveTo>
                <a:lnTo>
                  <a:pt x="13745" y="7855"/>
                </a:lnTo>
                <a:lnTo>
                  <a:pt x="10800" y="0"/>
                </a:lnTo>
                <a:lnTo>
                  <a:pt x="7855" y="7855"/>
                </a:lnTo>
                <a:lnTo>
                  <a:pt x="0" y="7855"/>
                </a:lnTo>
                <a:lnTo>
                  <a:pt x="6382" y="12764"/>
                </a:lnTo>
                <a:lnTo>
                  <a:pt x="3436" y="21600"/>
                </a:lnTo>
                <a:lnTo>
                  <a:pt x="10800" y="16200"/>
                </a:lnTo>
                <a:lnTo>
                  <a:pt x="18164" y="21600"/>
                </a:lnTo>
                <a:lnTo>
                  <a:pt x="15218" y="12764"/>
                </a:lnTo>
                <a:cubicBezTo>
                  <a:pt x="15218" y="12764"/>
                  <a:pt x="21600" y="7855"/>
                  <a:pt x="21600" y="78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5" name="Shape 2629"/>
          <p:cNvSpPr/>
          <p:nvPr/>
        </p:nvSpPr>
        <p:spPr>
          <a:xfrm>
            <a:off x="9078777" y="3423018"/>
            <a:ext cx="279405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9795886" y="486724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868097" y="4521108"/>
            <a:ext cx="1008609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CATEGORY 4</a:t>
            </a:r>
          </a:p>
        </p:txBody>
      </p:sp>
      <p:sp>
        <p:nvSpPr>
          <p:cNvPr id="38" name="Oval 37"/>
          <p:cNvSpPr/>
          <p:nvPr/>
        </p:nvSpPr>
        <p:spPr>
          <a:xfrm>
            <a:off x="8933118" y="4553219"/>
            <a:ext cx="561144" cy="561144"/>
          </a:xfrm>
          <a:prstGeom prst="ellips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6977818" y="4867244"/>
            <a:ext cx="1955300" cy="443233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50029" y="4521108"/>
            <a:ext cx="1008609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CATEGORY 3</a:t>
            </a:r>
          </a:p>
        </p:txBody>
      </p:sp>
      <p:sp>
        <p:nvSpPr>
          <p:cNvPr id="44" name="Oval 43"/>
          <p:cNvSpPr/>
          <p:nvPr/>
        </p:nvSpPr>
        <p:spPr>
          <a:xfrm>
            <a:off x="6115050" y="4553219"/>
            <a:ext cx="561144" cy="561144"/>
          </a:xfrm>
          <a:prstGeom prst="ellips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47" name="Shape 2633"/>
          <p:cNvSpPr/>
          <p:nvPr/>
        </p:nvSpPr>
        <p:spPr>
          <a:xfrm>
            <a:off x="6265084" y="4716429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144" y="18334"/>
                </a:moveTo>
                <a:lnTo>
                  <a:pt x="15583" y="6873"/>
                </a:lnTo>
                <a:lnTo>
                  <a:pt x="20168" y="6873"/>
                </a:lnTo>
                <a:cubicBezTo>
                  <a:pt x="20168" y="6873"/>
                  <a:pt x="12144" y="18334"/>
                  <a:pt x="12144" y="18334"/>
                </a:cubicBezTo>
                <a:close/>
                <a:moveTo>
                  <a:pt x="10800" y="19403"/>
                </a:moveTo>
                <a:lnTo>
                  <a:pt x="7041" y="6873"/>
                </a:lnTo>
                <a:lnTo>
                  <a:pt x="14559" y="6873"/>
                </a:lnTo>
                <a:cubicBezTo>
                  <a:pt x="14559" y="6873"/>
                  <a:pt x="10800" y="19403"/>
                  <a:pt x="10800" y="19403"/>
                </a:cubicBezTo>
                <a:close/>
                <a:moveTo>
                  <a:pt x="1432" y="6873"/>
                </a:moveTo>
                <a:lnTo>
                  <a:pt x="6017" y="6873"/>
                </a:lnTo>
                <a:lnTo>
                  <a:pt x="9456" y="18334"/>
                </a:lnTo>
                <a:cubicBezTo>
                  <a:pt x="9456" y="18334"/>
                  <a:pt x="1432" y="6873"/>
                  <a:pt x="1432" y="6873"/>
                </a:cubicBezTo>
                <a:close/>
                <a:moveTo>
                  <a:pt x="6578" y="982"/>
                </a:moveTo>
                <a:lnTo>
                  <a:pt x="8536" y="982"/>
                </a:lnTo>
                <a:lnTo>
                  <a:pt x="6082" y="5891"/>
                </a:lnTo>
                <a:lnTo>
                  <a:pt x="1669" y="5891"/>
                </a:lnTo>
                <a:cubicBezTo>
                  <a:pt x="1669" y="5891"/>
                  <a:pt x="6578" y="982"/>
                  <a:pt x="6578" y="982"/>
                </a:cubicBezTo>
                <a:close/>
                <a:moveTo>
                  <a:pt x="11973" y="982"/>
                </a:moveTo>
                <a:lnTo>
                  <a:pt x="14427" y="5891"/>
                </a:lnTo>
                <a:lnTo>
                  <a:pt x="7173" y="5891"/>
                </a:lnTo>
                <a:lnTo>
                  <a:pt x="9627" y="982"/>
                </a:lnTo>
                <a:cubicBezTo>
                  <a:pt x="9627" y="982"/>
                  <a:pt x="11973" y="982"/>
                  <a:pt x="11973" y="982"/>
                </a:cubicBezTo>
                <a:close/>
                <a:moveTo>
                  <a:pt x="15022" y="982"/>
                </a:moveTo>
                <a:lnTo>
                  <a:pt x="19931" y="5891"/>
                </a:lnTo>
                <a:lnTo>
                  <a:pt x="15518" y="5891"/>
                </a:lnTo>
                <a:lnTo>
                  <a:pt x="13064" y="982"/>
                </a:lnTo>
                <a:cubicBezTo>
                  <a:pt x="13064" y="982"/>
                  <a:pt x="15022" y="982"/>
                  <a:pt x="15022" y="982"/>
                </a:cubicBezTo>
                <a:close/>
                <a:moveTo>
                  <a:pt x="21600" y="6382"/>
                </a:moveTo>
                <a:cubicBezTo>
                  <a:pt x="21600" y="6272"/>
                  <a:pt x="21557" y="6175"/>
                  <a:pt x="21495" y="6093"/>
                </a:cubicBezTo>
                <a:lnTo>
                  <a:pt x="21502" y="6088"/>
                </a:lnTo>
                <a:lnTo>
                  <a:pt x="21471" y="6057"/>
                </a:lnTo>
                <a:cubicBezTo>
                  <a:pt x="21459" y="6044"/>
                  <a:pt x="21448" y="6032"/>
                  <a:pt x="21434" y="6020"/>
                </a:cubicBezTo>
                <a:lnTo>
                  <a:pt x="15611" y="197"/>
                </a:lnTo>
                <a:lnTo>
                  <a:pt x="15604" y="201"/>
                </a:lnTo>
                <a:cubicBezTo>
                  <a:pt x="15514" y="82"/>
                  <a:pt x="15379" y="0"/>
                  <a:pt x="15218" y="0"/>
                </a:cubicBezTo>
                <a:lnTo>
                  <a:pt x="6382" y="0"/>
                </a:lnTo>
                <a:cubicBezTo>
                  <a:pt x="6221" y="0"/>
                  <a:pt x="6086" y="82"/>
                  <a:pt x="5996" y="201"/>
                </a:cubicBezTo>
                <a:lnTo>
                  <a:pt x="5989" y="197"/>
                </a:lnTo>
                <a:lnTo>
                  <a:pt x="166" y="6020"/>
                </a:lnTo>
                <a:cubicBezTo>
                  <a:pt x="152" y="6032"/>
                  <a:pt x="141" y="6044"/>
                  <a:pt x="129" y="6057"/>
                </a:cubicBezTo>
                <a:lnTo>
                  <a:pt x="98" y="6088"/>
                </a:lnTo>
                <a:lnTo>
                  <a:pt x="105" y="6093"/>
                </a:lnTo>
                <a:cubicBezTo>
                  <a:pt x="43" y="6175"/>
                  <a:pt x="0" y="6272"/>
                  <a:pt x="0" y="6382"/>
                </a:cubicBezTo>
                <a:cubicBezTo>
                  <a:pt x="0" y="6499"/>
                  <a:pt x="46" y="6602"/>
                  <a:pt x="115" y="6686"/>
                </a:cubicBezTo>
                <a:lnTo>
                  <a:pt x="109" y="6690"/>
                </a:lnTo>
                <a:lnTo>
                  <a:pt x="10418" y="21418"/>
                </a:lnTo>
                <a:lnTo>
                  <a:pt x="10424" y="21413"/>
                </a:lnTo>
                <a:cubicBezTo>
                  <a:pt x="10514" y="21525"/>
                  <a:pt x="10646" y="21600"/>
                  <a:pt x="10800" y="21600"/>
                </a:cubicBezTo>
                <a:cubicBezTo>
                  <a:pt x="10954" y="21600"/>
                  <a:pt x="11086" y="21525"/>
                  <a:pt x="11176" y="21413"/>
                </a:cubicBezTo>
                <a:lnTo>
                  <a:pt x="11182" y="21418"/>
                </a:lnTo>
                <a:lnTo>
                  <a:pt x="21491" y="6690"/>
                </a:lnTo>
                <a:lnTo>
                  <a:pt x="21485" y="6686"/>
                </a:lnTo>
                <a:cubicBezTo>
                  <a:pt x="21553" y="6602"/>
                  <a:pt x="21600" y="6499"/>
                  <a:pt x="21600" y="6382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57" name="Shape 2840"/>
          <p:cNvSpPr/>
          <p:nvPr/>
        </p:nvSpPr>
        <p:spPr>
          <a:xfrm>
            <a:off x="9074026" y="4706824"/>
            <a:ext cx="279328" cy="2539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520"/>
                </a:moveTo>
                <a:lnTo>
                  <a:pt x="982" y="20520"/>
                </a:lnTo>
                <a:lnTo>
                  <a:pt x="982" y="14040"/>
                </a:lnTo>
                <a:lnTo>
                  <a:pt x="6907" y="14040"/>
                </a:lnTo>
                <a:cubicBezTo>
                  <a:pt x="7149" y="16170"/>
                  <a:pt x="8798" y="17820"/>
                  <a:pt x="10800" y="17820"/>
                </a:cubicBezTo>
                <a:cubicBezTo>
                  <a:pt x="12802" y="17820"/>
                  <a:pt x="14451" y="16170"/>
                  <a:pt x="14693" y="14040"/>
                </a:cubicBezTo>
                <a:lnTo>
                  <a:pt x="20618" y="14040"/>
                </a:lnTo>
                <a:cubicBezTo>
                  <a:pt x="20618" y="14040"/>
                  <a:pt x="20618" y="20520"/>
                  <a:pt x="20618" y="20520"/>
                </a:cubicBezTo>
                <a:close/>
                <a:moveTo>
                  <a:pt x="21544" y="13261"/>
                </a:moveTo>
                <a:lnTo>
                  <a:pt x="21548" y="13259"/>
                </a:lnTo>
                <a:lnTo>
                  <a:pt x="16639" y="2459"/>
                </a:lnTo>
                <a:lnTo>
                  <a:pt x="16635" y="2461"/>
                </a:lnTo>
                <a:cubicBezTo>
                  <a:pt x="16554" y="2284"/>
                  <a:pt x="16392" y="2160"/>
                  <a:pt x="16200" y="2160"/>
                </a:cubicBezTo>
                <a:lnTo>
                  <a:pt x="15709" y="2160"/>
                </a:lnTo>
                <a:cubicBezTo>
                  <a:pt x="15438" y="2160"/>
                  <a:pt x="15218" y="2402"/>
                  <a:pt x="15218" y="2700"/>
                </a:cubicBezTo>
                <a:cubicBezTo>
                  <a:pt x="15218" y="2999"/>
                  <a:pt x="15438" y="3240"/>
                  <a:pt x="15709" y="3240"/>
                </a:cubicBezTo>
                <a:lnTo>
                  <a:pt x="15897" y="3240"/>
                </a:lnTo>
                <a:lnTo>
                  <a:pt x="20315" y="12960"/>
                </a:lnTo>
                <a:lnTo>
                  <a:pt x="14236" y="12960"/>
                </a:lnTo>
                <a:cubicBezTo>
                  <a:pt x="13965" y="12960"/>
                  <a:pt x="13745" y="13202"/>
                  <a:pt x="13745" y="13500"/>
                </a:cubicBezTo>
                <a:cubicBezTo>
                  <a:pt x="13745" y="15290"/>
                  <a:pt x="12426" y="16740"/>
                  <a:pt x="10800" y="16740"/>
                </a:cubicBezTo>
                <a:cubicBezTo>
                  <a:pt x="9173" y="16740"/>
                  <a:pt x="7855" y="15290"/>
                  <a:pt x="7855" y="13500"/>
                </a:cubicBezTo>
                <a:cubicBezTo>
                  <a:pt x="7855" y="13202"/>
                  <a:pt x="7635" y="12960"/>
                  <a:pt x="7364" y="12960"/>
                </a:cubicBezTo>
                <a:lnTo>
                  <a:pt x="1285" y="12960"/>
                </a:lnTo>
                <a:lnTo>
                  <a:pt x="5703" y="3240"/>
                </a:lnTo>
                <a:lnTo>
                  <a:pt x="5891" y="3240"/>
                </a:lnTo>
                <a:cubicBezTo>
                  <a:pt x="6162" y="3240"/>
                  <a:pt x="6382" y="2999"/>
                  <a:pt x="6382" y="2700"/>
                </a:cubicBezTo>
                <a:cubicBezTo>
                  <a:pt x="6382" y="2402"/>
                  <a:pt x="6162" y="2160"/>
                  <a:pt x="5891" y="2160"/>
                </a:cubicBezTo>
                <a:lnTo>
                  <a:pt x="5400" y="2160"/>
                </a:lnTo>
                <a:cubicBezTo>
                  <a:pt x="5208" y="2160"/>
                  <a:pt x="5046" y="2284"/>
                  <a:pt x="4966" y="2461"/>
                </a:cubicBezTo>
                <a:lnTo>
                  <a:pt x="4961" y="2459"/>
                </a:lnTo>
                <a:lnTo>
                  <a:pt x="52" y="13259"/>
                </a:lnTo>
                <a:lnTo>
                  <a:pt x="57" y="13261"/>
                </a:lnTo>
                <a:cubicBezTo>
                  <a:pt x="23" y="13334"/>
                  <a:pt x="0" y="13413"/>
                  <a:pt x="0" y="13500"/>
                </a:cubicBezTo>
                <a:lnTo>
                  <a:pt x="0" y="21060"/>
                </a:lnTo>
                <a:cubicBezTo>
                  <a:pt x="0" y="21359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59"/>
                  <a:pt x="21600" y="21060"/>
                </a:cubicBezTo>
                <a:lnTo>
                  <a:pt x="21600" y="13500"/>
                </a:lnTo>
                <a:cubicBezTo>
                  <a:pt x="21600" y="13413"/>
                  <a:pt x="21577" y="13334"/>
                  <a:pt x="21544" y="13261"/>
                </a:cubicBezTo>
                <a:moveTo>
                  <a:pt x="7855" y="4320"/>
                </a:moveTo>
                <a:cubicBezTo>
                  <a:pt x="7990" y="4320"/>
                  <a:pt x="8113" y="4260"/>
                  <a:pt x="8202" y="4162"/>
                </a:cubicBezTo>
                <a:lnTo>
                  <a:pt x="10309" y="1844"/>
                </a:lnTo>
                <a:lnTo>
                  <a:pt x="10309" y="12420"/>
                </a:lnTo>
                <a:cubicBezTo>
                  <a:pt x="10309" y="12719"/>
                  <a:pt x="10529" y="12960"/>
                  <a:pt x="10800" y="12960"/>
                </a:cubicBezTo>
                <a:cubicBezTo>
                  <a:pt x="11071" y="12960"/>
                  <a:pt x="11291" y="12719"/>
                  <a:pt x="11291" y="12420"/>
                </a:cubicBezTo>
                <a:lnTo>
                  <a:pt x="11291" y="1844"/>
                </a:lnTo>
                <a:lnTo>
                  <a:pt x="13398" y="4162"/>
                </a:lnTo>
                <a:cubicBezTo>
                  <a:pt x="13487" y="4260"/>
                  <a:pt x="13610" y="4320"/>
                  <a:pt x="13745" y="4320"/>
                </a:cubicBezTo>
                <a:cubicBezTo>
                  <a:pt x="14017" y="4320"/>
                  <a:pt x="14236" y="4079"/>
                  <a:pt x="14236" y="3780"/>
                </a:cubicBezTo>
                <a:cubicBezTo>
                  <a:pt x="14236" y="3631"/>
                  <a:pt x="14181" y="3497"/>
                  <a:pt x="14093" y="3398"/>
                </a:cubicBezTo>
                <a:lnTo>
                  <a:pt x="11147" y="158"/>
                </a:lnTo>
                <a:cubicBezTo>
                  <a:pt x="11058" y="61"/>
                  <a:pt x="10936" y="0"/>
                  <a:pt x="10800" y="0"/>
                </a:cubicBezTo>
                <a:cubicBezTo>
                  <a:pt x="10664" y="0"/>
                  <a:pt x="10542" y="61"/>
                  <a:pt x="10453" y="158"/>
                </a:cubicBezTo>
                <a:lnTo>
                  <a:pt x="7507" y="3398"/>
                </a:lnTo>
                <a:cubicBezTo>
                  <a:pt x="7419" y="3497"/>
                  <a:pt x="7364" y="3631"/>
                  <a:pt x="7364" y="3780"/>
                </a:cubicBezTo>
                <a:cubicBezTo>
                  <a:pt x="7364" y="4079"/>
                  <a:pt x="7583" y="4320"/>
                  <a:pt x="7855" y="432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58" name="Subtitle 2"/>
          <p:cNvSpPr txBox="1">
            <a:spLocks/>
          </p:cNvSpPr>
          <p:nvPr/>
        </p:nvSpPr>
        <p:spPr>
          <a:xfrm>
            <a:off x="6021219" y="1953459"/>
            <a:ext cx="5388066" cy="609945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850" dirty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" charset="0"/>
              </a:rPr>
              <a:t>Investment generally results in acquiring an asset, also called an investment. If the asset is available at a price worth investing, it is normally expected either to generate income, or to appreciate in value, so that it can be sold at a higher price invest Investment generally results in acquiring an asset, also called a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093431" y="1607323"/>
            <a:ext cx="660758" cy="24622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0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Analysis</a:t>
            </a:r>
          </a:p>
        </p:txBody>
      </p:sp>
      <p:grpSp>
        <p:nvGrpSpPr>
          <p:cNvPr id="24" name="Group 1"/>
          <p:cNvGrpSpPr/>
          <p:nvPr/>
        </p:nvGrpSpPr>
        <p:grpSpPr>
          <a:xfrm>
            <a:off x="671332" y="1792518"/>
            <a:ext cx="4687941" cy="3872092"/>
            <a:chOff x="11650028" y="4634638"/>
            <a:chExt cx="6827133" cy="5638997"/>
          </a:xfrm>
        </p:grpSpPr>
        <p:graphicFrame>
          <p:nvGraphicFramePr>
            <p:cNvPr id="27" name="Chart 15"/>
            <p:cNvGraphicFramePr/>
            <p:nvPr>
              <p:extLst/>
            </p:nvPr>
          </p:nvGraphicFramePr>
          <p:xfrm>
            <a:off x="11650028" y="4634638"/>
            <a:ext cx="6827133" cy="563899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30" name="Oval 16"/>
            <p:cNvSpPr/>
            <p:nvPr/>
          </p:nvSpPr>
          <p:spPr>
            <a:xfrm>
              <a:off x="12822163" y="5240206"/>
              <a:ext cx="4450009" cy="4450009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 dirty="0">
                <a:solidFill>
                  <a:srgbClr val="003551"/>
                </a:solidFill>
                <a:latin typeface="Montserrat" charset="0"/>
              </a:endParaRPr>
            </a:p>
          </p:txBody>
        </p:sp>
        <p:sp>
          <p:nvSpPr>
            <p:cNvPr id="39" name="TextBox 17"/>
            <p:cNvSpPr txBox="1"/>
            <p:nvPr/>
          </p:nvSpPr>
          <p:spPr>
            <a:xfrm>
              <a:off x="13346942" y="6903851"/>
              <a:ext cx="3433304" cy="1161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solidFill>
                    <a:srgbClr val="003551"/>
                  </a:solidFill>
                  <a:latin typeface="Montserrat" charset="0"/>
                  <a:ea typeface="Montserrat" charset="0"/>
                  <a:cs typeface="Montserrat" charset="0"/>
                </a:rPr>
                <a:t>40%</a:t>
              </a:r>
            </a:p>
          </p:txBody>
        </p:sp>
      </p:grpSp>
      <p:pic>
        <p:nvPicPr>
          <p:cNvPr id="45" name="图片 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6529" y="-4263"/>
            <a:ext cx="4731090" cy="874312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5746173" y="116683"/>
            <a:ext cx="1646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rgbClr val="B0FCFF"/>
                </a:solidFill>
                <a:latin typeface="+mj-ea"/>
                <a:ea typeface="+mj-ea"/>
                <a:cs typeface="Arial" panose="020B0604020202020204" pitchFamily="34" charset="0"/>
              </a:rPr>
              <a:t>荷叶杯</a:t>
            </a:r>
          </a:p>
        </p:txBody>
      </p:sp>
    </p:spTree>
    <p:extLst>
      <p:ext uri="{BB962C8B-B14F-4D97-AF65-F5344CB8AC3E}">
        <p14:creationId xmlns:p14="http://schemas.microsoft.com/office/powerpoint/2010/main" val="255221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3383"/>
            <a:ext cx="12192000" cy="501227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677254" y="988538"/>
            <a:ext cx="615553" cy="2708434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+mj-ea"/>
                <a:ea typeface="+mj-ea"/>
              </a:rPr>
              <a:t>一点露珠凝冷</a:t>
            </a:r>
          </a:p>
        </p:txBody>
      </p:sp>
      <p:sp>
        <p:nvSpPr>
          <p:cNvPr id="16" name="矩形 15"/>
          <p:cNvSpPr/>
          <p:nvPr/>
        </p:nvSpPr>
        <p:spPr>
          <a:xfrm>
            <a:off x="4424101" y="4579597"/>
            <a:ext cx="3698240" cy="476319"/>
          </a:xfrm>
          <a:prstGeom prst="rect">
            <a:avLst/>
          </a:prstGeom>
          <a:solidFill>
            <a:srgbClr val="B0FC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698718" y="4594251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3551"/>
                </a:solidFill>
                <a:latin typeface="+mj-ea"/>
                <a:ea typeface="+mj-ea"/>
              </a:rPr>
              <a:t>荷叶杯</a:t>
            </a:r>
          </a:p>
        </p:txBody>
      </p:sp>
      <p:sp>
        <p:nvSpPr>
          <p:cNvPr id="27" name="矩形 26"/>
          <p:cNvSpPr/>
          <p:nvPr/>
        </p:nvSpPr>
        <p:spPr>
          <a:xfrm>
            <a:off x="3374398" y="5602257"/>
            <a:ext cx="61570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pc="6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绝代佳人难得，倾国，花下见无期。</a:t>
            </a:r>
          </a:p>
          <a:p>
            <a:pPr algn="ctr"/>
            <a:r>
              <a:rPr lang="zh-CN" altLang="en-US" spc="600" dirty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一双愁黛远山眉，不忍更思惟</a:t>
            </a:r>
            <a:r>
              <a:rPr lang="zh-CN" altLang="en-US" spc="600" dirty="0" smtClean="0">
                <a:solidFill>
                  <a:schemeClr val="bg1"/>
                </a:solidFill>
                <a:latin typeface="+mj-ea"/>
                <a:ea typeface="+mj-ea"/>
                <a:cs typeface="Arial" panose="020B0604020202020204" pitchFamily="34" charset="0"/>
              </a:rPr>
              <a:t>。</a:t>
            </a:r>
            <a:endParaRPr lang="zh-CN" altLang="en-US" spc="600" dirty="0">
              <a:solidFill>
                <a:schemeClr val="bg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15" name="L 形 14"/>
          <p:cNvSpPr/>
          <p:nvPr/>
        </p:nvSpPr>
        <p:spPr>
          <a:xfrm rot="10800000">
            <a:off x="7368294" y="429269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L 形 16"/>
          <p:cNvSpPr/>
          <p:nvPr/>
        </p:nvSpPr>
        <p:spPr>
          <a:xfrm>
            <a:off x="3107818" y="4059729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147700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97640" y="3864428"/>
            <a:ext cx="2899604" cy="226768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71631" y="1394669"/>
            <a:ext cx="1942818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6600" dirty="0">
                <a:solidFill>
                  <a:srgbClr val="B0FCFF"/>
                </a:solidFill>
                <a:latin typeface="+mj-ea"/>
                <a:ea typeface="+mj-ea"/>
              </a:rPr>
              <a:t> </a:t>
            </a:r>
            <a:r>
              <a:rPr lang="zh-CN" altLang="en-US" sz="11500" dirty="0">
                <a:solidFill>
                  <a:srgbClr val="B0FCFF"/>
                </a:solidFill>
                <a:latin typeface="+mj-ea"/>
                <a:ea typeface="+mj-ea"/>
              </a:rPr>
              <a:t>终</a:t>
            </a:r>
            <a:endParaRPr lang="zh-CN" altLang="en-US" sz="88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32279" y="2814320"/>
            <a:ext cx="461665" cy="21002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pc="600" dirty="0">
                <a:solidFill>
                  <a:srgbClr val="B0FCFF"/>
                </a:solidFill>
                <a:latin typeface="+mj-ea"/>
                <a:ea typeface="+mj-ea"/>
              </a:rPr>
              <a:t>绝代佳人难得</a:t>
            </a:r>
          </a:p>
        </p:txBody>
      </p:sp>
      <p:grpSp>
        <p:nvGrpSpPr>
          <p:cNvPr id="3" name="组合 2"/>
          <p:cNvGrpSpPr/>
          <p:nvPr/>
        </p:nvGrpSpPr>
        <p:grpSpPr>
          <a:xfrm rot="5400000">
            <a:off x="2138508" y="1637994"/>
            <a:ext cx="3723392" cy="4030924"/>
            <a:chOff x="2138508" y="1637994"/>
            <a:chExt cx="3723392" cy="4030924"/>
          </a:xfrm>
        </p:grpSpPr>
        <p:sp>
          <p:nvSpPr>
            <p:cNvPr id="9" name="L 形 8"/>
            <p:cNvSpPr/>
            <p:nvPr/>
          </p:nvSpPr>
          <p:spPr>
            <a:xfrm rot="10800000">
              <a:off x="5461436" y="1637994"/>
              <a:ext cx="400464" cy="400464"/>
            </a:xfrm>
            <a:prstGeom prst="corner">
              <a:avLst>
                <a:gd name="adj1" fmla="val 13303"/>
                <a:gd name="adj2" fmla="val 12305"/>
              </a:avLst>
            </a:prstGeom>
            <a:solidFill>
              <a:srgbClr val="B0F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L 形 9"/>
            <p:cNvSpPr/>
            <p:nvPr/>
          </p:nvSpPr>
          <p:spPr>
            <a:xfrm>
              <a:off x="2138508" y="5268454"/>
              <a:ext cx="400464" cy="400464"/>
            </a:xfrm>
            <a:prstGeom prst="corner">
              <a:avLst>
                <a:gd name="adj1" fmla="val 13303"/>
                <a:gd name="adj2" fmla="val 12305"/>
              </a:avLst>
            </a:prstGeom>
            <a:solidFill>
              <a:srgbClr val="B0F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7733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2732" y="2093576"/>
            <a:ext cx="2738542" cy="226768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267607" y="1506108"/>
            <a:ext cx="1661993" cy="39908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绝代佳人难得，倾国，花下见无期。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一双愁黛远山眉，不忍更思惟。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闲掩翠屏金凤，残梦，罗幕画堂空。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碧天无路信难通，惆怅旧房栊。</a:t>
            </a:r>
            <a:endParaRPr lang="en-US" altLang="zh-CN" sz="1600" spc="3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61007" y="844388"/>
            <a:ext cx="1661993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9600" dirty="0" smtClean="0">
                <a:solidFill>
                  <a:srgbClr val="B0FCFF"/>
                </a:solidFill>
                <a:latin typeface="+mj-ea"/>
                <a:ea typeface="+mj-ea"/>
              </a:rPr>
              <a:t>序</a:t>
            </a:r>
            <a:endParaRPr lang="zh-CN" altLang="en-US" sz="96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59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 t="12" b="1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60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 l="2" r="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6" name="图片占位符 15"/>
          <p:cNvPicPr>
            <a:picLocks noGrp="1" noChangeAspect="1"/>
          </p:cNvPicPr>
          <p:nvPr>
            <p:ph type="pic" sz="quarter" idx="58"/>
          </p:nvPr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intStrokes/>
                    </a14:imgEffect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 t="11" b="1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4627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52834" y="742320"/>
            <a:ext cx="839166" cy="36164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445432" y="2341840"/>
            <a:ext cx="738664" cy="132343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B0FCFF"/>
                </a:solidFill>
                <a:latin typeface="+mj-ea"/>
                <a:ea typeface="+mj-ea"/>
              </a:rPr>
              <a:t>目  录</a:t>
            </a:r>
            <a:endParaRPr lang="zh-CN" altLang="en-US" sz="36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251" name="文本框 250"/>
          <p:cNvSpPr txBox="1"/>
          <p:nvPr/>
        </p:nvSpPr>
        <p:spPr>
          <a:xfrm>
            <a:off x="5556550" y="1941693"/>
            <a:ext cx="759507" cy="73084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252" name="菱形 251"/>
          <p:cNvSpPr/>
          <p:nvPr/>
        </p:nvSpPr>
        <p:spPr>
          <a:xfrm>
            <a:off x="5423022" y="2013865"/>
            <a:ext cx="828000" cy="828000"/>
          </a:xfrm>
          <a:prstGeom prst="diamond">
            <a:avLst/>
          </a:prstGeom>
          <a:noFill/>
          <a:ln>
            <a:solidFill>
              <a:srgbClr val="364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7560062" y="2008885"/>
            <a:ext cx="759507" cy="730846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255" name="菱形 254"/>
          <p:cNvSpPr/>
          <p:nvPr/>
        </p:nvSpPr>
        <p:spPr>
          <a:xfrm>
            <a:off x="7395222" y="2058548"/>
            <a:ext cx="828000" cy="828000"/>
          </a:xfrm>
          <a:prstGeom prst="diamond">
            <a:avLst/>
          </a:prstGeom>
          <a:noFill/>
          <a:ln>
            <a:solidFill>
              <a:srgbClr val="364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7" name="文本框 256"/>
          <p:cNvSpPr txBox="1"/>
          <p:nvPr/>
        </p:nvSpPr>
        <p:spPr>
          <a:xfrm>
            <a:off x="9422331" y="2221263"/>
            <a:ext cx="543739" cy="523220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肆</a:t>
            </a:r>
          </a:p>
        </p:txBody>
      </p:sp>
      <p:sp>
        <p:nvSpPr>
          <p:cNvPr id="258" name="菱形 257"/>
          <p:cNvSpPr/>
          <p:nvPr/>
        </p:nvSpPr>
        <p:spPr>
          <a:xfrm>
            <a:off x="9251745" y="2068873"/>
            <a:ext cx="828000" cy="828000"/>
          </a:xfrm>
          <a:prstGeom prst="diamond">
            <a:avLst/>
          </a:prstGeom>
          <a:noFill/>
          <a:ln>
            <a:solidFill>
              <a:srgbClr val="3643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3" name="文本框 262"/>
          <p:cNvSpPr txBox="1"/>
          <p:nvPr/>
        </p:nvSpPr>
        <p:spPr>
          <a:xfrm>
            <a:off x="5618325" y="2908672"/>
            <a:ext cx="461665" cy="1708160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/>
          <a:p>
            <a:r>
              <a:rPr lang="zh-CN" altLang="en-US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闲掩翠屏金</a:t>
            </a:r>
            <a:r>
              <a:rPr lang="zh-CN" altLang="en-US" spc="3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凤</a:t>
            </a:r>
            <a:endParaRPr lang="zh-CN" altLang="en-US" spc="3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4" name="文本框 263"/>
          <p:cNvSpPr txBox="1"/>
          <p:nvPr/>
        </p:nvSpPr>
        <p:spPr>
          <a:xfrm>
            <a:off x="5042756" y="3039193"/>
            <a:ext cx="553998" cy="3088665"/>
          </a:xfrm>
          <a:prstGeom prst="rect">
            <a:avLst/>
          </a:prstGeom>
          <a:noFill/>
        </p:spPr>
        <p:txBody>
          <a:bodyPr vert="eaVert" wrap="square" rtlCol="0" anchor="b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j-lt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6" name="文本框 265"/>
          <p:cNvSpPr txBox="1"/>
          <p:nvPr/>
        </p:nvSpPr>
        <p:spPr>
          <a:xfrm>
            <a:off x="7611175" y="3037069"/>
            <a:ext cx="461665" cy="1977464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/>
          <a:p>
            <a:r>
              <a:rPr lang="zh-CN" altLang="en-US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一双愁黛远山</a:t>
            </a:r>
            <a:r>
              <a:rPr lang="zh-CN" altLang="en-US" spc="3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眉</a:t>
            </a:r>
            <a:endParaRPr lang="zh-CN" altLang="en-US" spc="3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67" name="文本框 266"/>
          <p:cNvSpPr txBox="1"/>
          <p:nvPr/>
        </p:nvSpPr>
        <p:spPr>
          <a:xfrm>
            <a:off x="7035606" y="3167590"/>
            <a:ext cx="553998" cy="3088665"/>
          </a:xfrm>
          <a:prstGeom prst="rect">
            <a:avLst/>
          </a:prstGeom>
          <a:noFill/>
        </p:spPr>
        <p:txBody>
          <a:bodyPr vert="eaVert" wrap="square" rtlCol="0" anchor="b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j-lt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9725011" y="2963680"/>
            <a:ext cx="461665" cy="1708160"/>
          </a:xfrm>
          <a:prstGeom prst="rect">
            <a:avLst/>
          </a:prstGeom>
          <a:noFill/>
        </p:spPr>
        <p:txBody>
          <a:bodyPr vert="eaVert" wrap="none" rtlCol="0" anchor="b">
            <a:spAutoFit/>
          </a:bodyPr>
          <a:lstStyle/>
          <a:p>
            <a:r>
              <a:rPr lang="zh-CN" altLang="en-US" spc="3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绝代佳人</a:t>
            </a:r>
            <a:r>
              <a:rPr lang="zh-CN" altLang="en-US" spc="300" dirty="0" smtClean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难得</a:t>
            </a:r>
            <a:endParaRPr lang="zh-CN" altLang="en-US" spc="3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9149442" y="3094201"/>
            <a:ext cx="553998" cy="3088665"/>
          </a:xfrm>
          <a:prstGeom prst="rect">
            <a:avLst/>
          </a:prstGeom>
          <a:noFill/>
        </p:spPr>
        <p:txBody>
          <a:bodyPr vert="eaVert" wrap="square" rtlCol="0" anchor="b">
            <a:spAutoFit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+mj-lt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+mj-lt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374" y="0"/>
            <a:ext cx="386152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293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159" y="3944102"/>
            <a:ext cx="2738542" cy="22676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38469" y="1065926"/>
            <a:ext cx="1659429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 smtClean="0">
                <a:solidFill>
                  <a:srgbClr val="B0FCFF"/>
                </a:solidFill>
                <a:latin typeface="+mj-ea"/>
                <a:ea typeface="+mj-ea"/>
              </a:rPr>
              <a:t>一</a:t>
            </a:r>
            <a:endParaRPr lang="zh-CN" altLang="en-US" sz="115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76355" y="1164728"/>
            <a:ext cx="677108" cy="20415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绝代佳人</a:t>
            </a:r>
            <a:endParaRPr lang="zh-CN" altLang="en-US" sz="3200" spc="6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460647" y="2185521"/>
            <a:ext cx="1661993" cy="39908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绝代佳人难得，倾国，花下见无期。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一双愁黛远山眉，不忍更思惟。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闲掩翠屏金凤，残梦，罗幕画堂空。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碧天无路信难通，惆怅旧房栊。</a:t>
            </a:r>
            <a:endParaRPr lang="en-US" altLang="zh-CN" sz="1600" spc="3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L 形 10"/>
          <p:cNvSpPr/>
          <p:nvPr/>
        </p:nvSpPr>
        <p:spPr>
          <a:xfrm rot="5400000">
            <a:off x="1282350" y="2185521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L 形 11"/>
          <p:cNvSpPr/>
          <p:nvPr/>
        </p:nvSpPr>
        <p:spPr>
          <a:xfrm rot="-5400000">
            <a:off x="4873395" y="5483648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48138" y="1070241"/>
            <a:ext cx="337625" cy="2180959"/>
          </a:xfrm>
          <a:prstGeom prst="rect">
            <a:avLst/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65203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菱形 9"/>
          <p:cNvSpPr/>
          <p:nvPr/>
        </p:nvSpPr>
        <p:spPr>
          <a:xfrm>
            <a:off x="2072965" y="1606981"/>
            <a:ext cx="2340000" cy="2340000"/>
          </a:xfrm>
          <a:prstGeom prst="diamond">
            <a:avLst/>
          </a:prstGeom>
          <a:noFill/>
          <a:ln>
            <a:solidFill>
              <a:srgbClr val="003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09109" y="3964970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  <a:cs typeface="Arial" panose="020B0604020202020204" pitchFamily="34" charset="0"/>
              </a:rPr>
              <a:t>荷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809804" y="4787677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  <a:cs typeface="Arial" panose="020B0604020202020204" pitchFamily="34" charset="0"/>
              </a:rPr>
              <a:t>叶</a:t>
            </a:r>
            <a:endParaRPr lang="zh-CN" altLang="en-US" sz="3600" b="1" dirty="0">
              <a:latin typeface="+mj-ea"/>
              <a:ea typeface="+mj-ea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702368" y="3937209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+mj-ea"/>
                <a:ea typeface="+mj-ea"/>
                <a:cs typeface="Arial" panose="020B0604020202020204" pitchFamily="34" charset="0"/>
              </a:rPr>
              <a:t>杯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363317" y="4900702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绝代佳人难得，倾国，花下见无期。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495375" y="5636275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一双愁黛远山眉，不忍更思惟。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067489" y="4708364"/>
            <a:ext cx="3293848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闲掩翠屏金凤，残梦，罗幕画堂空。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5863137" y="5372982"/>
            <a:ext cx="558324" cy="0"/>
          </a:xfrm>
          <a:prstGeom prst="line">
            <a:avLst/>
          </a:prstGeom>
          <a:ln>
            <a:solidFill>
              <a:srgbClr val="00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2926053" y="4562148"/>
            <a:ext cx="558324" cy="0"/>
          </a:xfrm>
          <a:prstGeom prst="line">
            <a:avLst/>
          </a:prstGeom>
          <a:ln>
            <a:solidFill>
              <a:srgbClr val="00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697153" y="4522514"/>
            <a:ext cx="558324" cy="0"/>
          </a:xfrm>
          <a:prstGeom prst="line">
            <a:avLst/>
          </a:prstGeom>
          <a:ln>
            <a:solidFill>
              <a:srgbClr val="00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164466" y="1702113"/>
            <a:ext cx="2160000" cy="2160000"/>
          </a:xfrm>
          <a:prstGeom prst="diamond">
            <a:avLst/>
          </a:prstGeom>
        </p:spPr>
      </p:pic>
      <p:sp>
        <p:nvSpPr>
          <p:cNvPr id="25" name="菱形 24"/>
          <p:cNvSpPr/>
          <p:nvPr/>
        </p:nvSpPr>
        <p:spPr>
          <a:xfrm>
            <a:off x="4956123" y="2461913"/>
            <a:ext cx="2340000" cy="2340000"/>
          </a:xfrm>
          <a:prstGeom prst="diamond">
            <a:avLst/>
          </a:prstGeom>
          <a:noFill/>
          <a:ln>
            <a:solidFill>
              <a:srgbClr val="003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" name="图片 2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7951118" y="1667455"/>
            <a:ext cx="2160000" cy="2160000"/>
          </a:xfrm>
          <a:prstGeom prst="diamond">
            <a:avLst/>
          </a:prstGeom>
        </p:spPr>
      </p:pic>
      <p:pic>
        <p:nvPicPr>
          <p:cNvPr id="6" name="图片 5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053808" y="2548364"/>
            <a:ext cx="2160000" cy="2160000"/>
          </a:xfrm>
          <a:prstGeom prst="diamond">
            <a:avLst/>
          </a:prstGeom>
        </p:spPr>
      </p:pic>
      <p:sp>
        <p:nvSpPr>
          <p:cNvPr id="27" name="菱形 26"/>
          <p:cNvSpPr/>
          <p:nvPr/>
        </p:nvSpPr>
        <p:spPr>
          <a:xfrm>
            <a:off x="7855022" y="1583551"/>
            <a:ext cx="2340000" cy="2340000"/>
          </a:xfrm>
          <a:prstGeom prst="diamond">
            <a:avLst/>
          </a:prstGeom>
          <a:noFill/>
          <a:ln>
            <a:solidFill>
              <a:srgbClr val="003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46529" y="-4263"/>
            <a:ext cx="4731090" cy="874312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5746173" y="116683"/>
            <a:ext cx="1646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rgbClr val="B0FCFF"/>
                </a:solidFill>
                <a:latin typeface="+mj-ea"/>
                <a:ea typeface="+mj-ea"/>
                <a:cs typeface="Arial" panose="020B0604020202020204" pitchFamily="34" charset="0"/>
              </a:rPr>
              <a:t>荷叶杯</a:t>
            </a:r>
          </a:p>
        </p:txBody>
      </p:sp>
    </p:spTree>
    <p:extLst>
      <p:ext uri="{BB962C8B-B14F-4D97-AF65-F5344CB8AC3E}">
        <p14:creationId xmlns:p14="http://schemas.microsoft.com/office/powerpoint/2010/main" val="585882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57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 t="5119" b="51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58"/>
          </p:nvPr>
        </p:nvPicPr>
        <p:blipFill>
          <a:blip r:embed="rId5"/>
          <a:srcRect l="1838" r="183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1263867" y="1288603"/>
            <a:ext cx="3773157" cy="2704277"/>
          </a:xfrm>
          <a:prstGeom prst="rect">
            <a:avLst/>
          </a:prstGeom>
          <a:solidFill>
            <a:srgbClr val="003551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50" name="TextBox 49"/>
          <p:cNvSpPr txBox="1"/>
          <p:nvPr/>
        </p:nvSpPr>
        <p:spPr>
          <a:xfrm>
            <a:off x="1659132" y="2087406"/>
            <a:ext cx="2908168" cy="73353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>
              <a:lnSpc>
                <a:spcPts val="5030"/>
              </a:lnSpc>
            </a:pPr>
            <a:r>
              <a:rPr lang="en-US" sz="2500" b="1" spc="1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Minimal Designs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2060755" y="2734156"/>
            <a:ext cx="208262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 spc="10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TRENDING PRESENTATIONS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506144" y="2182169"/>
            <a:ext cx="3191843" cy="825191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52834" y="742320"/>
            <a:ext cx="839166" cy="3616407"/>
          </a:xfrm>
          <a:prstGeom prst="rect">
            <a:avLst/>
          </a:prstGeom>
        </p:spPr>
      </p:pic>
      <p:sp>
        <p:nvSpPr>
          <p:cNvPr id="53" name="Subtitle 2"/>
          <p:cNvSpPr txBox="1">
            <a:spLocks/>
          </p:cNvSpPr>
          <p:nvPr/>
        </p:nvSpPr>
        <p:spPr>
          <a:xfrm>
            <a:off x="1234797" y="4514315"/>
            <a:ext cx="2498198" cy="1110082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1325"/>
              </a:lnSpc>
            </a:pPr>
            <a:r>
              <a:rPr lang="en-US" sz="1200" dirty="0">
                <a:solidFill>
                  <a:schemeClr val="tx1"/>
                </a:solidFill>
                <a:latin typeface="+mn-lt"/>
                <a:ea typeface="Source Sans Pro" charset="0"/>
                <a:cs typeface="Source Sans Pro" charset="0"/>
              </a:rPr>
              <a:t>Investment generally results in acquiring an asset, also worth investing, it is normally expected Investment generally results income, or to appreciate in value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1201344" y="4617845"/>
            <a:ext cx="0" cy="602166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1493003" y="1986567"/>
            <a:ext cx="677108" cy="20415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600" dirty="0" smtClean="0">
                <a:solidFill>
                  <a:srgbClr val="B0FCFF"/>
                </a:solidFill>
                <a:latin typeface="+mj-ea"/>
                <a:ea typeface="+mj-ea"/>
              </a:rPr>
              <a:t>绝代佳人</a:t>
            </a:r>
            <a:endParaRPr lang="zh-CN" altLang="en-US" sz="3200" spc="6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36569" y="2087406"/>
            <a:ext cx="1292662" cy="39908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003551"/>
                </a:solidFill>
              </a:rPr>
              <a:t>绝代佳人难得，倾国，花下见无期。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003551"/>
                </a:solidFill>
              </a:rPr>
              <a:t>一双愁黛远山眉，不忍更思惟。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rgbClr val="003551"/>
                </a:solidFill>
              </a:rPr>
              <a:t>闲掩翠屏金凤</a:t>
            </a:r>
            <a:r>
              <a:rPr lang="zh-CN" altLang="en-US" sz="1600" spc="300" dirty="0" smtClean="0">
                <a:solidFill>
                  <a:srgbClr val="003551"/>
                </a:solidFill>
              </a:rPr>
              <a:t>，</a:t>
            </a:r>
            <a:endParaRPr lang="en-US" altLang="zh-CN" sz="1600" spc="300" dirty="0">
              <a:solidFill>
                <a:srgbClr val="0035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932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05" y="125955"/>
            <a:ext cx="2738542" cy="22676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73859" y="859371"/>
            <a:ext cx="1659429" cy="186204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1500" dirty="0" smtClean="0">
                <a:solidFill>
                  <a:srgbClr val="B0FCFF"/>
                </a:solidFill>
                <a:latin typeface="+mj-ea"/>
                <a:ea typeface="+mj-ea"/>
              </a:rPr>
              <a:t>二</a:t>
            </a:r>
            <a:endParaRPr lang="zh-CN" altLang="en-US" sz="11500" dirty="0">
              <a:solidFill>
                <a:srgbClr val="B0FCFF"/>
              </a:solidFill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99762" y="1338348"/>
            <a:ext cx="677108" cy="204158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spc="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绝代佳人</a:t>
            </a:r>
            <a:endParaRPr lang="zh-CN" altLang="en-US" sz="3200" spc="6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84054" y="2359141"/>
            <a:ext cx="1661993" cy="399083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绝代佳人难得，倾国，花下见无期。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一双愁黛远山眉，不忍更思惟。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闲掩翠屏金凤，残梦，罗幕画堂空。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85000"/>
                  </a:schemeClr>
                </a:solidFill>
              </a:rPr>
              <a:t>碧天无路信难通，惆怅旧房栊。</a:t>
            </a:r>
            <a:endParaRPr lang="en-US" altLang="zh-CN" sz="1600" spc="3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L 形 10"/>
          <p:cNvSpPr/>
          <p:nvPr/>
        </p:nvSpPr>
        <p:spPr>
          <a:xfrm rot="10800000">
            <a:off x="9939815" y="1790394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L 形 11"/>
          <p:cNvSpPr/>
          <p:nvPr/>
        </p:nvSpPr>
        <p:spPr>
          <a:xfrm>
            <a:off x="6616887" y="5420854"/>
            <a:ext cx="400464" cy="400464"/>
          </a:xfrm>
          <a:prstGeom prst="corner">
            <a:avLst>
              <a:gd name="adj1" fmla="val 13303"/>
              <a:gd name="adj2" fmla="val 12305"/>
            </a:avLst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48138" y="1070241"/>
            <a:ext cx="337625" cy="2180959"/>
          </a:xfrm>
          <a:prstGeom prst="rect">
            <a:avLst/>
          </a:prstGeom>
          <a:solidFill>
            <a:srgbClr val="B0F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89232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Straight Connector 69"/>
          <p:cNvCxnSpPr/>
          <p:nvPr/>
        </p:nvCxnSpPr>
        <p:spPr>
          <a:xfrm>
            <a:off x="1766336" y="4896698"/>
            <a:ext cx="8662299" cy="0"/>
          </a:xfrm>
          <a:prstGeom prst="line">
            <a:avLst/>
          </a:prstGeom>
          <a:ln w="31750">
            <a:solidFill>
              <a:srgbClr val="0035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riangle 70"/>
          <p:cNvSpPr/>
          <p:nvPr/>
        </p:nvSpPr>
        <p:spPr>
          <a:xfrm>
            <a:off x="9278253" y="4737435"/>
            <a:ext cx="181096" cy="156117"/>
          </a:xfrm>
          <a:prstGeom prst="triangl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4" name="Triangle 73"/>
          <p:cNvSpPr/>
          <p:nvPr/>
        </p:nvSpPr>
        <p:spPr>
          <a:xfrm>
            <a:off x="2580745" y="4737434"/>
            <a:ext cx="181096" cy="156117"/>
          </a:xfrm>
          <a:prstGeom prst="triangl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78" name="Triangle 77"/>
          <p:cNvSpPr/>
          <p:nvPr/>
        </p:nvSpPr>
        <p:spPr>
          <a:xfrm>
            <a:off x="6016601" y="4737434"/>
            <a:ext cx="181096" cy="156117"/>
          </a:xfrm>
          <a:prstGeom prst="triangle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/>
          </a:p>
        </p:txBody>
      </p:sp>
      <p:sp>
        <p:nvSpPr>
          <p:cNvPr id="22" name="文本框 21"/>
          <p:cNvSpPr txBox="1"/>
          <p:nvPr/>
        </p:nvSpPr>
        <p:spPr>
          <a:xfrm>
            <a:off x="1114917" y="5051574"/>
            <a:ext cx="3293848" cy="523220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绝代佳人难得，倾国</a:t>
            </a:r>
            <a:r>
              <a:rPr lang="zh-CN" altLang="en-US" sz="1400" dirty="0" smtClean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，</a:t>
            </a:r>
            <a:endParaRPr lang="en-US" altLang="zh-CN" sz="1400" dirty="0" smtClean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400" dirty="0" smtClean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花</a:t>
            </a:r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下见无期。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550773" y="5051574"/>
            <a:ext cx="3293848" cy="523220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一双愁黛远山眉</a:t>
            </a:r>
            <a:r>
              <a:rPr lang="zh-CN" altLang="en-US" sz="1400" dirty="0" smtClean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，</a:t>
            </a:r>
            <a:endParaRPr lang="en-US" altLang="zh-CN" sz="1400" dirty="0" smtClean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400" dirty="0" smtClean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不忍</a:t>
            </a:r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更思惟。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812425" y="5152255"/>
            <a:ext cx="3293848" cy="523220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闲掩翠屏金凤，残梦</a:t>
            </a:r>
            <a:r>
              <a:rPr lang="zh-CN" altLang="en-US" sz="1400" dirty="0" smtClean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，</a:t>
            </a:r>
            <a:endParaRPr lang="en-US" altLang="zh-CN" sz="1400" dirty="0" smtClean="0"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1400" dirty="0" smtClean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罗</a:t>
            </a:r>
            <a:r>
              <a:rPr lang="zh-CN" altLang="en-US" sz="1400" dirty="0"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幕画堂空。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4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1" r="16941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4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4" r="20164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4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2" r="6072"/>
          <a:stretch>
            <a:fillRect/>
          </a:stretch>
        </p:blipFill>
        <p:spPr/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6529" y="-4263"/>
            <a:ext cx="4731090" cy="874312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5746173" y="116683"/>
            <a:ext cx="1646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rgbClr val="B0FCFF"/>
                </a:solidFill>
                <a:latin typeface="+mj-ea"/>
                <a:ea typeface="+mj-ea"/>
                <a:cs typeface="Arial" panose="020B0604020202020204" pitchFamily="34" charset="0"/>
              </a:rPr>
              <a:t>荷叶杯</a:t>
            </a:r>
          </a:p>
        </p:txBody>
      </p:sp>
    </p:spTree>
    <p:extLst>
      <p:ext uri="{BB962C8B-B14F-4D97-AF65-F5344CB8AC3E}">
        <p14:creationId xmlns:p14="http://schemas.microsoft.com/office/powerpoint/2010/main" val="414807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6529" y="-4263"/>
            <a:ext cx="4731090" cy="87431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1802" y="4282305"/>
            <a:ext cx="10270673" cy="2141642"/>
          </a:xfrm>
          <a:prstGeom prst="rect">
            <a:avLst/>
          </a:prstGeom>
          <a:solidFill>
            <a:srgbClr val="0035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234504" y="3497659"/>
            <a:ext cx="2111356" cy="307777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pPr algn="ctr"/>
            <a:r>
              <a:rPr lang="en-US" altLang="zh-CN" sz="1400" dirty="0">
                <a:ea typeface="方正清刻本悦宋简体" panose="02000000000000000000" pitchFamily="2" charset="-122"/>
                <a:cs typeface="Arial" panose="020B0604020202020204" pitchFamily="34" charset="0"/>
              </a:rPr>
              <a:t>Key words</a:t>
            </a:r>
            <a:endParaRPr lang="zh-CN" altLang="en-US" sz="1400" dirty="0"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46173" y="116683"/>
            <a:ext cx="1646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pc="600" dirty="0">
                <a:solidFill>
                  <a:srgbClr val="B0FCFF"/>
                </a:solidFill>
                <a:latin typeface="+mj-ea"/>
                <a:ea typeface="+mj-ea"/>
                <a:cs typeface="Arial" panose="020B0604020202020204" pitchFamily="34" charset="0"/>
              </a:rPr>
              <a:t>荷叶杯</a:t>
            </a:r>
          </a:p>
        </p:txBody>
      </p:sp>
      <p:graphicFrame>
        <p:nvGraphicFramePr>
          <p:cNvPr id="26" name="Chart 1"/>
          <p:cNvGraphicFramePr/>
          <p:nvPr>
            <p:extLst/>
          </p:nvPr>
        </p:nvGraphicFramePr>
        <p:xfrm>
          <a:off x="2116375" y="1615788"/>
          <a:ext cx="7874187" cy="22336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" name="TextBox 22"/>
          <p:cNvSpPr txBox="1"/>
          <p:nvPr/>
        </p:nvSpPr>
        <p:spPr>
          <a:xfrm>
            <a:off x="2883637" y="3796518"/>
            <a:ext cx="19077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YOUR TITLE</a:t>
            </a:r>
          </a:p>
        </p:txBody>
      </p:sp>
      <p:sp>
        <p:nvSpPr>
          <p:cNvPr id="28" name="TextBox 26"/>
          <p:cNvSpPr txBox="1"/>
          <p:nvPr/>
        </p:nvSpPr>
        <p:spPr>
          <a:xfrm>
            <a:off x="5419336" y="3792254"/>
            <a:ext cx="19077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WRITE HERE</a:t>
            </a:r>
          </a:p>
        </p:txBody>
      </p:sp>
      <p:sp>
        <p:nvSpPr>
          <p:cNvPr id="33" name="TextBox 30"/>
          <p:cNvSpPr txBox="1"/>
          <p:nvPr/>
        </p:nvSpPr>
        <p:spPr>
          <a:xfrm>
            <a:off x="8099571" y="3794756"/>
            <a:ext cx="190770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spc="300" dirty="0">
                <a:solidFill>
                  <a:schemeClr val="tx2"/>
                </a:solidFill>
                <a:latin typeface="Montserrat" charset="0"/>
                <a:ea typeface="Montserrat" charset="0"/>
                <a:cs typeface="Montserrat" charset="0"/>
              </a:rPr>
              <a:t>NAME HERE</a:t>
            </a:r>
          </a:p>
        </p:txBody>
      </p:sp>
      <p:sp>
        <p:nvSpPr>
          <p:cNvPr id="34" name="Rectangle 2"/>
          <p:cNvSpPr/>
          <p:nvPr/>
        </p:nvSpPr>
        <p:spPr>
          <a:xfrm>
            <a:off x="2720052" y="3951316"/>
            <a:ext cx="130335" cy="950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Montserrat" charset="0"/>
            </a:endParaRPr>
          </a:p>
        </p:txBody>
      </p:sp>
      <p:sp>
        <p:nvSpPr>
          <p:cNvPr id="35" name="Rectangle 31"/>
          <p:cNvSpPr/>
          <p:nvPr/>
        </p:nvSpPr>
        <p:spPr>
          <a:xfrm>
            <a:off x="5258105" y="3947122"/>
            <a:ext cx="130335" cy="950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Montserrat" charset="0"/>
            </a:endParaRPr>
          </a:p>
        </p:txBody>
      </p:sp>
      <p:sp>
        <p:nvSpPr>
          <p:cNvPr id="36" name="Rectangle 32"/>
          <p:cNvSpPr/>
          <p:nvPr/>
        </p:nvSpPr>
        <p:spPr>
          <a:xfrm>
            <a:off x="7926206" y="3947122"/>
            <a:ext cx="130335" cy="950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Montserrat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6290182" y="4866342"/>
            <a:ext cx="4083169" cy="830997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9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95000"/>
                  </a:schemeClr>
                </a:solidFill>
              </a:rPr>
              <a:t>绝代佳人难得，倾国，花下见无期。</a:t>
            </a:r>
          </a:p>
          <a:p>
            <a:pPr>
              <a:lnSpc>
                <a:spcPct val="150000"/>
              </a:lnSpc>
            </a:pPr>
            <a:r>
              <a:rPr lang="zh-CN" altLang="en-US" sz="1600" spc="300" dirty="0">
                <a:solidFill>
                  <a:schemeClr val="bg1">
                    <a:lumMod val="95000"/>
                  </a:schemeClr>
                </a:solidFill>
              </a:rPr>
              <a:t>一双愁黛远山眉，不忍更思惟</a:t>
            </a:r>
            <a:r>
              <a:rPr lang="zh-CN" altLang="en-US" sz="1600" spc="300" dirty="0" smtClean="0">
                <a:solidFill>
                  <a:schemeClr val="bg1">
                    <a:lumMod val="95000"/>
                  </a:schemeClr>
                </a:solidFill>
              </a:rPr>
              <a:t>。</a:t>
            </a:r>
            <a:endParaRPr lang="zh-CN" altLang="en-US" sz="1600" spc="3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24607" y="4459544"/>
            <a:ext cx="4341017" cy="177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194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2">
      <a:majorFont>
        <a:latin typeface="华文细黑"/>
        <a:ea typeface="TypeLand 康熙字典體試用版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620</Words>
  <Application>Microsoft Office PowerPoint</Application>
  <PresentationFormat>宽屏</PresentationFormat>
  <Paragraphs>91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Gill Sans</vt:lpstr>
      <vt:lpstr>Montserrat</vt:lpstr>
      <vt:lpstr>Source Sans Pro</vt:lpstr>
      <vt:lpstr>TypeLand 康熙字典體試用版</vt:lpstr>
      <vt:lpstr>等线</vt:lpstr>
      <vt:lpstr>方正清刻本悦宋简体</vt:lpstr>
      <vt:lpstr>华文细黑</vt:lpstr>
      <vt:lpstr>幼圆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2017-03-31T05:44:18Z</dcterms:created>
  <dcterms:modified xsi:type="dcterms:W3CDTF">2017-03-31T05:45:15Z</dcterms:modified>
</cp:coreProperties>
</file>