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9"/>
  </p:notesMasterIdLst>
  <p:sldIdLst>
    <p:sldId id="256" r:id="rId2"/>
    <p:sldId id="257" r:id="rId3"/>
    <p:sldId id="258" r:id="rId4"/>
    <p:sldId id="259" r:id="rId5"/>
    <p:sldId id="264" r:id="rId6"/>
    <p:sldId id="265" r:id="rId7"/>
    <p:sldId id="266" r:id="rId8"/>
    <p:sldId id="267" r:id="rId9"/>
    <p:sldId id="268" r:id="rId10"/>
    <p:sldId id="260" r:id="rId11"/>
    <p:sldId id="269" r:id="rId12"/>
    <p:sldId id="270" r:id="rId13"/>
    <p:sldId id="271" r:id="rId14"/>
    <p:sldId id="277" r:id="rId15"/>
    <p:sldId id="278" r:id="rId16"/>
    <p:sldId id="261" r:id="rId17"/>
    <p:sldId id="279" r:id="rId18"/>
    <p:sldId id="280" r:id="rId19"/>
    <p:sldId id="281" r:id="rId20"/>
    <p:sldId id="282" r:id="rId21"/>
    <p:sldId id="262" r:id="rId22"/>
    <p:sldId id="283" r:id="rId23"/>
    <p:sldId id="284" r:id="rId24"/>
    <p:sldId id="285" r:id="rId25"/>
    <p:sldId id="286" r:id="rId26"/>
    <p:sldId id="287" r:id="rId27"/>
    <p:sldId id="263" r:id="rId28"/>
  </p:sldIdLst>
  <p:sldSz cx="12192000" cy="6858000"/>
  <p:notesSz cx="7104063" cy="10234613"/>
  <p:embeddedFontLst>
    <p:embeddedFont>
      <p:font typeface="微软雅黑" pitchFamily="34" charset="-122"/>
      <p:regular r:id="rId30"/>
      <p:bold r:id="rId31"/>
    </p:embeddedFont>
    <p:embeddedFont>
      <p:font typeface="经典行书简" pitchFamily="49" charset="-122"/>
      <p:regular r:id="rId32"/>
    </p:embeddedFont>
    <p:embeddedFont>
      <p:font typeface="Calibri" pitchFamily="34" charset="0"/>
      <p:regular r:id="rId33"/>
      <p:bold r:id="rId34"/>
      <p:italic r:id="rId35"/>
      <p:boldItalic r:id="rId36"/>
    </p:embeddedFont>
    <p:embeddedFont>
      <p:font typeface="方正正纤黑简体" pitchFamily="2" charset="-122"/>
      <p:regular r:id="rId37"/>
    </p:embeddedFont>
    <p:embeddedFont>
      <p:font typeface="黑体" pitchFamily="49" charset="-122"/>
      <p:regular r:id="rId38"/>
    </p:embeddedFont>
    <p:embeddedFont>
      <p:font typeface="等线" charset="-122"/>
      <p:regular r:id="rId39"/>
      <p:bold r:id="rId40"/>
    </p:embeddedFont>
    <p:embeddedFont>
      <p:font typeface="Calibri Light" pitchFamily="34" charset="0"/>
      <p:regular r:id="rId41"/>
      <p:italic r:id="rId42"/>
    </p:embeddedFont>
  </p:embeddedFontLst>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a:srgbClr val="F2E6D3"/>
    <a:srgbClr val="E50015"/>
    <a:srgbClr val="9A000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0" d="100"/>
          <a:sy n="70" d="100"/>
        </p:scale>
        <p:origin x="-70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41"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0AFEFBCD-4655-42F2-A58C-B10BE820D14C}" type="datetimeFigureOut">
              <a:rPr lang="zh-CN" altLang="en-US" smtClean="0"/>
              <a:pPr/>
              <a:t>2018/2/26</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ECB17A44-FCDE-4811-8105-B7FD5001270B}" type="slidenum">
              <a:rPr lang="zh-CN" altLang="en-US" smtClean="0"/>
              <a:pPr/>
              <a:t>‹#›</a:t>
            </a:fld>
            <a:endParaRPr lang="zh-CN" altLang="en-US"/>
          </a:p>
        </p:txBody>
      </p:sp>
    </p:spTree>
    <p:extLst>
      <p:ext uri="{BB962C8B-B14F-4D97-AF65-F5344CB8AC3E}">
        <p14:creationId xmlns:p14="http://schemas.microsoft.com/office/powerpoint/2010/main" xmlns="" val="39268883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1</a:t>
            </a:fld>
            <a:endParaRPr lang="zh-CN" altLang="en-US"/>
          </a:p>
        </p:txBody>
      </p:sp>
    </p:spTree>
    <p:extLst>
      <p:ext uri="{BB962C8B-B14F-4D97-AF65-F5344CB8AC3E}">
        <p14:creationId xmlns:p14="http://schemas.microsoft.com/office/powerpoint/2010/main" xmlns="" val="30001498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10</a:t>
            </a:fld>
            <a:endParaRPr lang="zh-CN" altLang="en-US"/>
          </a:p>
        </p:txBody>
      </p:sp>
    </p:spTree>
    <p:extLst>
      <p:ext uri="{BB962C8B-B14F-4D97-AF65-F5344CB8AC3E}">
        <p14:creationId xmlns:p14="http://schemas.microsoft.com/office/powerpoint/2010/main" xmlns="" val="35898808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11</a:t>
            </a:fld>
            <a:endParaRPr lang="zh-CN" altLang="en-US"/>
          </a:p>
        </p:txBody>
      </p:sp>
    </p:spTree>
    <p:extLst>
      <p:ext uri="{BB962C8B-B14F-4D97-AF65-F5344CB8AC3E}">
        <p14:creationId xmlns:p14="http://schemas.microsoft.com/office/powerpoint/2010/main" xmlns="" val="2869916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12</a:t>
            </a:fld>
            <a:endParaRPr lang="zh-CN" altLang="en-US"/>
          </a:p>
        </p:txBody>
      </p:sp>
    </p:spTree>
    <p:extLst>
      <p:ext uri="{BB962C8B-B14F-4D97-AF65-F5344CB8AC3E}">
        <p14:creationId xmlns:p14="http://schemas.microsoft.com/office/powerpoint/2010/main" xmlns="" val="40309205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13</a:t>
            </a:fld>
            <a:endParaRPr lang="zh-CN" altLang="en-US"/>
          </a:p>
        </p:txBody>
      </p:sp>
    </p:spTree>
    <p:extLst>
      <p:ext uri="{BB962C8B-B14F-4D97-AF65-F5344CB8AC3E}">
        <p14:creationId xmlns:p14="http://schemas.microsoft.com/office/powerpoint/2010/main" xmlns="" val="35514508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14</a:t>
            </a:fld>
            <a:endParaRPr lang="zh-CN" altLang="en-US"/>
          </a:p>
        </p:txBody>
      </p:sp>
    </p:spTree>
    <p:extLst>
      <p:ext uri="{BB962C8B-B14F-4D97-AF65-F5344CB8AC3E}">
        <p14:creationId xmlns:p14="http://schemas.microsoft.com/office/powerpoint/2010/main" xmlns="" val="5599222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15</a:t>
            </a:fld>
            <a:endParaRPr lang="zh-CN" altLang="en-US"/>
          </a:p>
        </p:txBody>
      </p:sp>
    </p:spTree>
    <p:extLst>
      <p:ext uri="{BB962C8B-B14F-4D97-AF65-F5344CB8AC3E}">
        <p14:creationId xmlns:p14="http://schemas.microsoft.com/office/powerpoint/2010/main" xmlns="" val="29138484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16</a:t>
            </a:fld>
            <a:endParaRPr lang="zh-CN" altLang="en-US"/>
          </a:p>
        </p:txBody>
      </p:sp>
    </p:spTree>
    <p:extLst>
      <p:ext uri="{BB962C8B-B14F-4D97-AF65-F5344CB8AC3E}">
        <p14:creationId xmlns:p14="http://schemas.microsoft.com/office/powerpoint/2010/main" xmlns="" val="14037749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17</a:t>
            </a:fld>
            <a:endParaRPr lang="zh-CN" altLang="en-US"/>
          </a:p>
        </p:txBody>
      </p:sp>
    </p:spTree>
    <p:extLst>
      <p:ext uri="{BB962C8B-B14F-4D97-AF65-F5344CB8AC3E}">
        <p14:creationId xmlns:p14="http://schemas.microsoft.com/office/powerpoint/2010/main" xmlns="" val="27729939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18</a:t>
            </a:fld>
            <a:endParaRPr lang="zh-CN" altLang="en-US"/>
          </a:p>
        </p:txBody>
      </p:sp>
    </p:spTree>
    <p:extLst>
      <p:ext uri="{BB962C8B-B14F-4D97-AF65-F5344CB8AC3E}">
        <p14:creationId xmlns:p14="http://schemas.microsoft.com/office/powerpoint/2010/main" xmlns="" val="143512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19</a:t>
            </a:fld>
            <a:endParaRPr lang="zh-CN" altLang="en-US"/>
          </a:p>
        </p:txBody>
      </p:sp>
    </p:spTree>
    <p:extLst>
      <p:ext uri="{BB962C8B-B14F-4D97-AF65-F5344CB8AC3E}">
        <p14:creationId xmlns:p14="http://schemas.microsoft.com/office/powerpoint/2010/main" xmlns="" val="3963275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2</a:t>
            </a:fld>
            <a:endParaRPr lang="zh-CN" altLang="en-US"/>
          </a:p>
        </p:txBody>
      </p:sp>
    </p:spTree>
    <p:extLst>
      <p:ext uri="{BB962C8B-B14F-4D97-AF65-F5344CB8AC3E}">
        <p14:creationId xmlns:p14="http://schemas.microsoft.com/office/powerpoint/2010/main" xmlns="" val="13895764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20</a:t>
            </a:fld>
            <a:endParaRPr lang="zh-CN" altLang="en-US"/>
          </a:p>
        </p:txBody>
      </p:sp>
    </p:spTree>
    <p:extLst>
      <p:ext uri="{BB962C8B-B14F-4D97-AF65-F5344CB8AC3E}">
        <p14:creationId xmlns:p14="http://schemas.microsoft.com/office/powerpoint/2010/main" xmlns="" val="21997582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21</a:t>
            </a:fld>
            <a:endParaRPr lang="zh-CN" altLang="en-US"/>
          </a:p>
        </p:txBody>
      </p:sp>
    </p:spTree>
    <p:extLst>
      <p:ext uri="{BB962C8B-B14F-4D97-AF65-F5344CB8AC3E}">
        <p14:creationId xmlns:p14="http://schemas.microsoft.com/office/powerpoint/2010/main" xmlns="" val="13696822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22</a:t>
            </a:fld>
            <a:endParaRPr lang="zh-CN" altLang="en-US"/>
          </a:p>
        </p:txBody>
      </p:sp>
    </p:spTree>
    <p:extLst>
      <p:ext uri="{BB962C8B-B14F-4D97-AF65-F5344CB8AC3E}">
        <p14:creationId xmlns:p14="http://schemas.microsoft.com/office/powerpoint/2010/main" xmlns="" val="33917325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23</a:t>
            </a:fld>
            <a:endParaRPr lang="zh-CN" altLang="en-US"/>
          </a:p>
        </p:txBody>
      </p:sp>
    </p:spTree>
    <p:extLst>
      <p:ext uri="{BB962C8B-B14F-4D97-AF65-F5344CB8AC3E}">
        <p14:creationId xmlns:p14="http://schemas.microsoft.com/office/powerpoint/2010/main" xmlns="" val="6497782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24</a:t>
            </a:fld>
            <a:endParaRPr lang="zh-CN" altLang="en-US"/>
          </a:p>
        </p:txBody>
      </p:sp>
    </p:spTree>
    <p:extLst>
      <p:ext uri="{BB962C8B-B14F-4D97-AF65-F5344CB8AC3E}">
        <p14:creationId xmlns:p14="http://schemas.microsoft.com/office/powerpoint/2010/main" xmlns="" val="8816578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25</a:t>
            </a:fld>
            <a:endParaRPr lang="zh-CN" altLang="en-US"/>
          </a:p>
        </p:txBody>
      </p:sp>
    </p:spTree>
    <p:extLst>
      <p:ext uri="{BB962C8B-B14F-4D97-AF65-F5344CB8AC3E}">
        <p14:creationId xmlns:p14="http://schemas.microsoft.com/office/powerpoint/2010/main" xmlns="" val="24586826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26</a:t>
            </a:fld>
            <a:endParaRPr lang="zh-CN" altLang="en-US"/>
          </a:p>
        </p:txBody>
      </p:sp>
    </p:spTree>
    <p:extLst>
      <p:ext uri="{BB962C8B-B14F-4D97-AF65-F5344CB8AC3E}">
        <p14:creationId xmlns:p14="http://schemas.microsoft.com/office/powerpoint/2010/main" xmlns="" val="3657819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27</a:t>
            </a:fld>
            <a:endParaRPr lang="zh-CN" altLang="en-US"/>
          </a:p>
        </p:txBody>
      </p:sp>
    </p:spTree>
    <p:extLst>
      <p:ext uri="{BB962C8B-B14F-4D97-AF65-F5344CB8AC3E}">
        <p14:creationId xmlns:p14="http://schemas.microsoft.com/office/powerpoint/2010/main" xmlns="" val="2163555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3</a:t>
            </a:fld>
            <a:endParaRPr lang="zh-CN" altLang="en-US"/>
          </a:p>
        </p:txBody>
      </p:sp>
    </p:spTree>
    <p:extLst>
      <p:ext uri="{BB962C8B-B14F-4D97-AF65-F5344CB8AC3E}">
        <p14:creationId xmlns:p14="http://schemas.microsoft.com/office/powerpoint/2010/main" xmlns="" val="2891629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4</a:t>
            </a:fld>
            <a:endParaRPr lang="zh-CN" altLang="en-US"/>
          </a:p>
        </p:txBody>
      </p:sp>
    </p:spTree>
    <p:extLst>
      <p:ext uri="{BB962C8B-B14F-4D97-AF65-F5344CB8AC3E}">
        <p14:creationId xmlns:p14="http://schemas.microsoft.com/office/powerpoint/2010/main" xmlns="" val="3605226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5</a:t>
            </a:fld>
            <a:endParaRPr lang="zh-CN" altLang="en-US"/>
          </a:p>
        </p:txBody>
      </p:sp>
    </p:spTree>
    <p:extLst>
      <p:ext uri="{BB962C8B-B14F-4D97-AF65-F5344CB8AC3E}">
        <p14:creationId xmlns:p14="http://schemas.microsoft.com/office/powerpoint/2010/main" xmlns="" val="1176984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6</a:t>
            </a:fld>
            <a:endParaRPr lang="zh-CN" altLang="en-US"/>
          </a:p>
        </p:txBody>
      </p:sp>
    </p:spTree>
    <p:extLst>
      <p:ext uri="{BB962C8B-B14F-4D97-AF65-F5344CB8AC3E}">
        <p14:creationId xmlns:p14="http://schemas.microsoft.com/office/powerpoint/2010/main" xmlns="" val="24710831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7</a:t>
            </a:fld>
            <a:endParaRPr lang="zh-CN" altLang="en-US"/>
          </a:p>
        </p:txBody>
      </p:sp>
    </p:spTree>
    <p:extLst>
      <p:ext uri="{BB962C8B-B14F-4D97-AF65-F5344CB8AC3E}">
        <p14:creationId xmlns:p14="http://schemas.microsoft.com/office/powerpoint/2010/main" xmlns="" val="41936606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8</a:t>
            </a:fld>
            <a:endParaRPr lang="zh-CN" altLang="en-US"/>
          </a:p>
        </p:txBody>
      </p:sp>
    </p:spTree>
    <p:extLst>
      <p:ext uri="{BB962C8B-B14F-4D97-AF65-F5344CB8AC3E}">
        <p14:creationId xmlns:p14="http://schemas.microsoft.com/office/powerpoint/2010/main" xmlns="" val="3064263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B17A44-FCDE-4811-8105-B7FD5001270B}" type="slidenum">
              <a:rPr lang="zh-CN" altLang="en-US" smtClean="0"/>
              <a:pPr/>
              <a:t>9</a:t>
            </a:fld>
            <a:endParaRPr lang="zh-CN" altLang="en-US"/>
          </a:p>
        </p:txBody>
      </p:sp>
    </p:spTree>
    <p:extLst>
      <p:ext uri="{BB962C8B-B14F-4D97-AF65-F5344CB8AC3E}">
        <p14:creationId xmlns:p14="http://schemas.microsoft.com/office/powerpoint/2010/main" xmlns="" val="2062013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12" cstate="print">
            <a:extLst>
              <a:ext uri="{28A0092B-C50C-407E-A947-70E740481C1C}">
                <a14:useLocalDpi xmlns:a14="http://schemas.microsoft.com/office/drawing/2010/main" xmlns="" val="0"/>
              </a:ext>
            </a:extLst>
          </a:blip>
          <a:stretch>
            <a:fillRect/>
          </a:stretch>
        </p:blipFill>
        <p:spPr>
          <a:xfrm>
            <a:off x="-1" y="1241"/>
            <a:ext cx="12190413" cy="6857107"/>
          </a:xfrm>
          <a:prstGeom prst="rect">
            <a:avLst/>
          </a:prstGeom>
        </p:spPr>
      </p:pic>
      <p:pic>
        <p:nvPicPr>
          <p:cNvPr id="9" name="图片 8"/>
          <p:cNvPicPr>
            <a:picLocks noChangeAspect="1"/>
          </p:cNvPicPr>
          <p:nvPr userDrawn="1"/>
        </p:nvPicPr>
        <p:blipFill>
          <a:blip r:embed="rId13" cstate="print">
            <a:extLst>
              <a:ext uri="{28A0092B-C50C-407E-A947-70E740481C1C}">
                <a14:useLocalDpi xmlns:a14="http://schemas.microsoft.com/office/drawing/2010/main" xmlns="" val="0"/>
              </a:ext>
            </a:extLst>
          </a:blip>
          <a:stretch>
            <a:fillRect/>
          </a:stretch>
        </p:blipFill>
        <p:spPr>
          <a:xfrm>
            <a:off x="-838" y="6252882"/>
            <a:ext cx="12190413" cy="606706"/>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2018/2/26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pic>
        <p:nvPicPr>
          <p:cNvPr id="10" name="图片 9" descr="图片包含 树, 红色&#10;&#10;已生成高可信度的说明">
            <a:extLst>
              <a:ext uri="{FF2B5EF4-FFF2-40B4-BE49-F238E27FC236}">
                <a16:creationId xmlns="" xmlns:a16="http://schemas.microsoft.com/office/drawing/2014/main" id="{F5F37C41-2E3B-45CF-B2C4-E3089914C641}"/>
              </a:ext>
            </a:extLst>
          </p:cNvPr>
          <p:cNvPicPr>
            <a:picLocks noChangeAspect="1"/>
          </p:cNvPicPr>
          <p:nvPr userDrawn="1"/>
        </p:nvPicPr>
        <p:blipFill rotWithShape="1">
          <a:blip r:embed="rId14" cstate="print">
            <a:extLst>
              <a:ext uri="{28A0092B-C50C-407E-A947-70E740481C1C}">
                <a14:useLocalDpi xmlns="" xmlns:a14="http://schemas.microsoft.com/office/drawing/2010/main" val="0"/>
              </a:ext>
            </a:extLst>
          </a:blip>
          <a:srcRect b="24780"/>
          <a:stretch/>
        </p:blipFill>
        <p:spPr>
          <a:xfrm>
            <a:off x="8996547" y="0"/>
            <a:ext cx="3195453" cy="243057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4.png"/><Relationship Id="rId11" Type="http://schemas.openxmlformats.org/officeDocument/2006/relationships/image" Target="../media/image8.png"/><Relationship Id="rId5" Type="http://schemas.microsoft.com/office/2007/relationships/media" Target="../media/media1.mp3"/><Relationship Id="rId10"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wo Steps From Hell - Men Of Honor">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1186378" y="1351128"/>
            <a:ext cx="609600" cy="609600"/>
          </a:xfrm>
          <a:prstGeom prst="rect">
            <a:avLst/>
          </a:prstGeom>
        </p:spPr>
      </p:pic>
      <p:pic>
        <p:nvPicPr>
          <p:cNvPr id="7" name="图片 6"/>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1" y="1241"/>
            <a:ext cx="12190413" cy="6857107"/>
          </a:xfrm>
          <a:prstGeom prst="rect">
            <a:avLst/>
          </a:prstGeom>
        </p:spPr>
      </p:pic>
      <p:pic>
        <p:nvPicPr>
          <p:cNvPr id="8" name="图片 7"/>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6571" y="3032054"/>
            <a:ext cx="12192000" cy="3826294"/>
          </a:xfrm>
          <a:prstGeom prst="rect">
            <a:avLst/>
          </a:prstGeom>
        </p:spPr>
      </p:pic>
      <p:pic>
        <p:nvPicPr>
          <p:cNvPr id="9" name="图片 8"/>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9834" y="2482"/>
            <a:ext cx="12190413" cy="6857106"/>
          </a:xfrm>
          <a:prstGeom prst="rect">
            <a:avLst/>
          </a:prstGeom>
        </p:spPr>
      </p:pic>
      <p:pic>
        <p:nvPicPr>
          <p:cNvPr id="10" name="图片 9"/>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838" y="6018288"/>
            <a:ext cx="12190413" cy="841300"/>
          </a:xfrm>
          <a:prstGeom prst="rect">
            <a:avLst/>
          </a:prstGeom>
        </p:spPr>
      </p:pic>
      <p:pic>
        <p:nvPicPr>
          <p:cNvPr id="11" name="图片 10"/>
          <p:cNvPicPr>
            <a:picLocks noChangeAspect="1"/>
          </p:cNvPicPr>
          <p:nvPr/>
        </p:nvPicPr>
        <p:blipFill>
          <a:blip r:embed="rId11" cstate="print">
            <a:extLst>
              <a:ext uri="{28A0092B-C50C-407E-A947-70E740481C1C}">
                <a14:useLocalDpi xmlns="" xmlns:a14="http://schemas.microsoft.com/office/drawing/2010/main" val="0"/>
              </a:ext>
            </a:extLst>
          </a:blip>
          <a:stretch>
            <a:fillRect/>
          </a:stretch>
        </p:blipFill>
        <p:spPr>
          <a:xfrm>
            <a:off x="5001308" y="3552371"/>
            <a:ext cx="7224074" cy="3272443"/>
          </a:xfrm>
          <a:prstGeom prst="rect">
            <a:avLst/>
          </a:prstGeom>
        </p:spPr>
      </p:pic>
      <p:sp>
        <p:nvSpPr>
          <p:cNvPr id="12" name="文本框 5"/>
          <p:cNvSpPr txBox="1"/>
          <p:nvPr/>
        </p:nvSpPr>
        <p:spPr>
          <a:xfrm>
            <a:off x="685123" y="1597971"/>
            <a:ext cx="10710630" cy="1815882"/>
          </a:xfrm>
          <a:prstGeom prst="rect">
            <a:avLst/>
          </a:prstGeom>
          <a:noFill/>
        </p:spPr>
        <p:txBody>
          <a:bodyPr wrap="square" rtlCol="0">
            <a:spAutoFit/>
          </a:bodyPr>
          <a:lstStyle/>
          <a:p>
            <a:pPr algn="ctr"/>
            <a:r>
              <a:rPr lang="zh-CN" altLang="en-US" sz="5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践行</a:t>
            </a:r>
            <a:r>
              <a:rPr lang="zh-CN" altLang="en-US" sz="4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66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四讲四有</a:t>
            </a:r>
            <a:r>
              <a:rPr lang="zh-CN" altLang="en-US" sz="72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72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4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做合格党员</a:t>
            </a:r>
          </a:p>
        </p:txBody>
      </p:sp>
      <p:sp>
        <p:nvSpPr>
          <p:cNvPr id="13" name="文本框 4"/>
          <p:cNvSpPr txBox="1"/>
          <p:nvPr/>
        </p:nvSpPr>
        <p:spPr>
          <a:xfrm>
            <a:off x="1473376" y="3536227"/>
            <a:ext cx="8454390" cy="830997"/>
          </a:xfrm>
          <a:prstGeom prst="rect">
            <a:avLst/>
          </a:prstGeom>
          <a:noFill/>
        </p:spPr>
        <p:txBody>
          <a:bodyPr wrap="square" rtlCol="0">
            <a:spAutoFit/>
          </a:bodyPr>
          <a:lstStyle/>
          <a:p>
            <a:pPr algn="ctr"/>
            <a:r>
              <a:rPr lang="zh-CN" altLang="en-US" sz="2400" b="1" dirty="0" smtClean="0">
                <a:solidFill>
                  <a:srgbClr val="E50015"/>
                </a:solidFill>
                <a:latin typeface="微软雅黑" panose="020B0503020204020204" charset="-122"/>
                <a:ea typeface="微软雅黑" panose="020B0503020204020204" charset="-122"/>
              </a:rPr>
              <a:t>★讲政治、有信念    ★讲规矩、有纪律   </a:t>
            </a:r>
          </a:p>
          <a:p>
            <a:pPr algn="ctr"/>
            <a:r>
              <a:rPr lang="zh-CN" altLang="en-US" sz="2400" b="1" dirty="0" smtClean="0">
                <a:solidFill>
                  <a:srgbClr val="E50015"/>
                </a:solidFill>
                <a:latin typeface="微软雅黑" panose="020B0503020204020204" charset="-122"/>
                <a:ea typeface="微软雅黑" panose="020B0503020204020204" charset="-122"/>
              </a:rPr>
              <a:t>★讲道德、有品行    ★讲奉献、有作为</a:t>
            </a:r>
            <a:endParaRPr lang="zh-CN" altLang="en-US" sz="2400" b="1" dirty="0">
              <a:solidFill>
                <a:srgbClr val="E50015"/>
              </a:solidFill>
              <a:latin typeface="微软雅黑" panose="020B0503020204020204" charset="-122"/>
              <a:ea typeface="微软雅黑" panose="020B050302020402020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16" presetClass="entr" presetSubtype="21"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par>
                                <p:cTn id="15" presetID="10"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6" presetClass="entr" presetSubtype="21"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750"/>
                                        <p:tgtEl>
                                          <p:spTgt spid="11"/>
                                        </p:tgtEl>
                                      </p:cBhvr>
                                    </p:animEffect>
                                    <p:anim calcmode="lin" valueType="num">
                                      <p:cBhvr>
                                        <p:cTn id="25" dur="750" fill="hold"/>
                                        <p:tgtEl>
                                          <p:spTgt spid="11"/>
                                        </p:tgtEl>
                                        <p:attrNameLst>
                                          <p:attrName>ppt_x</p:attrName>
                                        </p:attrNameLst>
                                      </p:cBhvr>
                                      <p:tavLst>
                                        <p:tav tm="0">
                                          <p:val>
                                            <p:strVal val="#ppt_x"/>
                                          </p:val>
                                        </p:tav>
                                        <p:tav tm="100000">
                                          <p:val>
                                            <p:strVal val="#ppt_x"/>
                                          </p:val>
                                        </p:tav>
                                      </p:tavLst>
                                    </p:anim>
                                    <p:anim calcmode="lin" valueType="num">
                                      <p:cBhvr>
                                        <p:cTn id="26" dur="750" fill="hold"/>
                                        <p:tgtEl>
                                          <p:spTgt spid="11"/>
                                        </p:tgtEl>
                                        <p:attrNameLst>
                                          <p:attrName>ppt_y</p:attrName>
                                        </p:attrNameLst>
                                      </p:cBhvr>
                                      <p:tavLst>
                                        <p:tav tm="0">
                                          <p:val>
                                            <p:strVal val="#ppt_y+.1"/>
                                          </p:val>
                                        </p:tav>
                                        <p:tav tm="100000">
                                          <p:val>
                                            <p:strVal val="#ppt_y"/>
                                          </p:val>
                                        </p:tav>
                                      </p:tavLst>
                                    </p:anim>
                                  </p:childTnLst>
                                </p:cTn>
                              </p:par>
                            </p:childTnLst>
                          </p:cTn>
                        </p:par>
                        <p:par>
                          <p:cTn id="27" fill="hold">
                            <p:stCondLst>
                              <p:cond delay="1250"/>
                            </p:stCondLst>
                            <p:childTnLst>
                              <p:par>
                                <p:cTn id="28" presetID="30"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800" decel="100000"/>
                                        <p:tgtEl>
                                          <p:spTgt spid="13"/>
                                        </p:tgtEl>
                                      </p:cBhvr>
                                    </p:animEffect>
                                    <p:anim calcmode="lin" valueType="num">
                                      <p:cBhvr>
                                        <p:cTn id="31" dur="800" decel="100000" fill="hold"/>
                                        <p:tgtEl>
                                          <p:spTgt spid="13"/>
                                        </p:tgtEl>
                                        <p:attrNameLst>
                                          <p:attrName>style.rotation</p:attrName>
                                        </p:attrNameLst>
                                      </p:cBhvr>
                                      <p:tavLst>
                                        <p:tav tm="0">
                                          <p:val>
                                            <p:fltVal val="-90"/>
                                          </p:val>
                                        </p:tav>
                                        <p:tav tm="100000">
                                          <p:val>
                                            <p:fltVal val="0"/>
                                          </p:val>
                                        </p:tav>
                                      </p:tavLst>
                                    </p:anim>
                                    <p:anim calcmode="lin" valueType="num">
                                      <p:cBhvr>
                                        <p:cTn id="32" dur="800" decel="100000" fill="hold"/>
                                        <p:tgtEl>
                                          <p:spTgt spid="13"/>
                                        </p:tgtEl>
                                        <p:attrNameLst>
                                          <p:attrName>ppt_x</p:attrName>
                                        </p:attrNameLst>
                                      </p:cBhvr>
                                      <p:tavLst>
                                        <p:tav tm="0">
                                          <p:val>
                                            <p:strVal val="#ppt_x+0.4"/>
                                          </p:val>
                                        </p:tav>
                                        <p:tav tm="100000">
                                          <p:val>
                                            <p:strVal val="#ppt_x-0.05"/>
                                          </p:val>
                                        </p:tav>
                                      </p:tavLst>
                                    </p:anim>
                                    <p:anim calcmode="lin" valueType="num">
                                      <p:cBhvr>
                                        <p:cTn id="33" dur="800" decel="100000" fill="hold"/>
                                        <p:tgtEl>
                                          <p:spTgt spid="13"/>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6" repeatCount="indefinite" fill="remove" display="0">
                  <p:stCondLst>
                    <p:cond delay="indefinite"/>
                  </p:stCondLst>
                  <p:endCondLst>
                    <p:cond evt="onStopAudio" delay="0">
                      <p:tgtEl>
                        <p:sldTgt/>
                      </p:tgtEl>
                    </p:cond>
                  </p:endCondLst>
                </p:cTn>
                <p:tgtEl>
                  <p:spTgt spid="2"/>
                </p:tgtEl>
              </p:cMediaNode>
            </p:video>
          </p:childTnLst>
        </p:cTn>
      </p:par>
    </p:tnLst>
    <p:bldLst>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657725" y="1885216"/>
            <a:ext cx="2876550" cy="805180"/>
            <a:chOff x="6254" y="2754"/>
            <a:chExt cx="5772" cy="1268"/>
          </a:xfrm>
        </p:grpSpPr>
        <p:sp>
          <p:nvSpPr>
            <p:cNvPr id="2" name="圆角矩形 1"/>
            <p:cNvSpPr/>
            <p:nvPr/>
          </p:nvSpPr>
          <p:spPr>
            <a:xfrm>
              <a:off x="6254" y="2754"/>
              <a:ext cx="5772" cy="1268"/>
            </a:xfrm>
            <a:prstGeom prst="roundRect">
              <a:avLst/>
            </a:prstGeom>
            <a:no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6526" y="2917"/>
              <a:ext cx="5228" cy="943"/>
            </a:xfrm>
            <a:prstGeom prst="round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第 二 部 分</a:t>
              </a:r>
            </a:p>
          </p:txBody>
        </p:sp>
      </p:grpSp>
      <p:sp>
        <p:nvSpPr>
          <p:cNvPr id="8" name="矩形 7"/>
          <p:cNvSpPr/>
          <p:nvPr/>
        </p:nvSpPr>
        <p:spPr>
          <a:xfrm>
            <a:off x="2550571" y="3059739"/>
            <a:ext cx="7091680" cy="583565"/>
          </a:xfrm>
          <a:prstGeom prst="rect">
            <a:avLst/>
          </a:prstGeom>
        </p:spPr>
        <p:txBody>
          <a:bodyPr wrap="none">
            <a:spAutoFit/>
          </a:bodyPr>
          <a:lstStyle/>
          <a:p>
            <a:pPr algn="ctr"/>
            <a:r>
              <a:rPr lang="zh-CN" sz="3200" b="1" dirty="0">
                <a:solidFill>
                  <a:srgbClr val="DA251C"/>
                </a:solidFill>
                <a:latin typeface="微软雅黑" panose="020B0503020204020204" charset="-122"/>
                <a:ea typeface="微软雅黑" panose="020B0503020204020204" charset="-122"/>
              </a:rPr>
              <a:t>做“四讲四有”合格党员的标志和特质</a:t>
            </a:r>
          </a:p>
        </p:txBody>
      </p:sp>
      <p:sp>
        <p:nvSpPr>
          <p:cNvPr id="23" name="矩形 22"/>
          <p:cNvSpPr/>
          <p:nvPr/>
        </p:nvSpPr>
        <p:spPr>
          <a:xfrm>
            <a:off x="2578735" y="3901976"/>
            <a:ext cx="7035165" cy="645160"/>
          </a:xfrm>
          <a:prstGeom prst="rect">
            <a:avLst/>
          </a:prstGeom>
        </p:spPr>
        <p:txBody>
          <a:bodyPr wrap="square">
            <a:spAutoFit/>
          </a:bodyPr>
          <a:lstStyle/>
          <a:p>
            <a:pPr algn="ctr" fontAlgn="auto">
              <a:lnSpc>
                <a:spcPct val="150000"/>
              </a:lnSpc>
            </a:pPr>
            <a:r>
              <a:rPr lang="zh-CN" altLang="en-US" sz="1200">
                <a:solidFill>
                  <a:schemeClr val="tx1">
                    <a:lumMod val="75000"/>
                    <a:lumOff val="25000"/>
                    <a:alpha val="70000"/>
                  </a:scheme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zh-CN" altLang="en-US" sz="1200" dirty="0">
              <a:solidFill>
                <a:schemeClr val="tx1">
                  <a:lumMod val="75000"/>
                  <a:lumOff val="25000"/>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7"/>
                                        </p:tgtEl>
                                        <p:attrNameLst>
                                          <p:attrName>ppt_x</p:attrName>
                                          <p:attrName>ppt_y</p:attrName>
                                        </p:attrNameLst>
                                      </p:cBhvr>
                                    </p:animMotion>
                                    <p:animEffect transition="in" filter="fade">
                                      <p:cBhvr>
                                        <p:cTn id="9" dur="500"/>
                                        <p:tgtEl>
                                          <p:spTgt spid="7"/>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0.70"/>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par>
                          <p:cTn id="16" fill="hold">
                            <p:stCondLst>
                              <p:cond delay="3099"/>
                            </p:stCondLst>
                            <p:childTnLst>
                              <p:par>
                                <p:cTn id="17" presetID="6"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circle(in)">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663" y="351061"/>
            <a:ext cx="4500880" cy="398780"/>
          </a:xfrm>
          <a:prstGeom prst="rect">
            <a:avLst/>
          </a:prstGeom>
        </p:spPr>
        <p:txBody>
          <a:bodyPr wrap="none">
            <a:spAutoFit/>
          </a:bodyPr>
          <a:lstStyle/>
          <a:p>
            <a:pPr algn="l"/>
            <a:r>
              <a:rPr lang="zh-CN" sz="2000" b="1" dirty="0">
                <a:solidFill>
                  <a:srgbClr val="DA251C"/>
                </a:solidFill>
                <a:latin typeface="微软雅黑" panose="020B0503020204020204" charset="-122"/>
                <a:ea typeface="微软雅黑" panose="020B0503020204020204" charset="-122"/>
              </a:rPr>
              <a:t>做“四讲四有”合格党员的标志和特质</a:t>
            </a:r>
          </a:p>
        </p:txBody>
      </p:sp>
      <p:pic>
        <p:nvPicPr>
          <p:cNvPr id="23" name="图片 22" descr="026bb666b97747d66fbb158f4a910110"/>
          <p:cNvPicPr>
            <a:picLocks noChangeAspect="1"/>
          </p:cNvPicPr>
          <p:nvPr/>
        </p:nvPicPr>
        <p:blipFill>
          <a:blip r:embed="rId3" cstate="print"/>
          <a:stretch>
            <a:fillRect/>
          </a:stretch>
        </p:blipFill>
        <p:spPr>
          <a:xfrm>
            <a:off x="328930" y="307975"/>
            <a:ext cx="476250" cy="485775"/>
          </a:xfrm>
          <a:prstGeom prst="rect">
            <a:avLst/>
          </a:prstGeom>
        </p:spPr>
      </p:pic>
      <p:sp>
        <p:nvSpPr>
          <p:cNvPr id="5" name="椭圆 4"/>
          <p:cNvSpPr/>
          <p:nvPr/>
        </p:nvSpPr>
        <p:spPr>
          <a:xfrm>
            <a:off x="3308179" y="1858734"/>
            <a:ext cx="1371407" cy="1371406"/>
          </a:xfrm>
          <a:prstGeom prst="ellipse">
            <a:avLst/>
          </a:prstGeom>
          <a:solidFill>
            <a:srgbClr val="DA251C"/>
          </a:solidFill>
          <a:ln w="12700" cap="flat" cmpd="sng" algn="ctr">
            <a:noFill/>
            <a:prstDash val="solid"/>
            <a:miter lim="800000"/>
          </a:ln>
          <a:effectLst/>
        </p:spPr>
        <p:txBody>
          <a:bodyPr rtlCol="0" anchor="ctr"/>
          <a:lstStyle/>
          <a:p>
            <a:pPr algn="ctr" fontAlgn="auto">
              <a:spcBef>
                <a:spcPts val="0"/>
              </a:spcBef>
              <a:spcAft>
                <a:spcPts val="0"/>
              </a:spcAft>
              <a:defRPr/>
            </a:pPr>
            <a:endParaRPr lang="zh-CN" altLang="en-US" kern="0">
              <a:solidFill>
                <a:prstClr val="white"/>
              </a:solidFill>
              <a:latin typeface="方正正纤黑简体"/>
              <a:ea typeface="方正正纤黑简体"/>
              <a:cs typeface="+mn-ea"/>
              <a:sym typeface="+mn-lt"/>
            </a:endParaRPr>
          </a:p>
        </p:txBody>
      </p:sp>
      <p:sp>
        <p:nvSpPr>
          <p:cNvPr id="2" name="椭圆 1"/>
          <p:cNvSpPr/>
          <p:nvPr/>
        </p:nvSpPr>
        <p:spPr>
          <a:xfrm>
            <a:off x="4672641" y="1858734"/>
            <a:ext cx="1371407" cy="1371406"/>
          </a:xfrm>
          <a:prstGeom prst="ellipse">
            <a:avLst/>
          </a:prstGeom>
          <a:solidFill>
            <a:srgbClr val="DA251C"/>
          </a:solidFill>
          <a:ln w="12700" cap="flat" cmpd="sng" algn="ctr">
            <a:noFill/>
            <a:prstDash val="solid"/>
            <a:miter lim="800000"/>
          </a:ln>
          <a:effectLst/>
        </p:spPr>
        <p:txBody>
          <a:bodyPr rtlCol="0" anchor="ctr"/>
          <a:lstStyle/>
          <a:p>
            <a:pPr algn="ctr" fontAlgn="auto">
              <a:spcBef>
                <a:spcPts val="0"/>
              </a:spcBef>
              <a:spcAft>
                <a:spcPts val="0"/>
              </a:spcAft>
              <a:defRPr/>
            </a:pPr>
            <a:endParaRPr lang="zh-CN" altLang="en-US" kern="0">
              <a:solidFill>
                <a:prstClr val="white"/>
              </a:solidFill>
              <a:latin typeface="方正正纤黑简体"/>
              <a:ea typeface="方正正纤黑简体"/>
              <a:cs typeface="+mn-ea"/>
              <a:sym typeface="+mn-lt"/>
            </a:endParaRPr>
          </a:p>
        </p:txBody>
      </p:sp>
      <p:sp>
        <p:nvSpPr>
          <p:cNvPr id="7" name="椭圆 6"/>
          <p:cNvSpPr/>
          <p:nvPr/>
        </p:nvSpPr>
        <p:spPr>
          <a:xfrm>
            <a:off x="6046641" y="1858733"/>
            <a:ext cx="1371407" cy="1371404"/>
          </a:xfrm>
          <a:prstGeom prst="ellipse">
            <a:avLst/>
          </a:prstGeom>
          <a:solidFill>
            <a:srgbClr val="DA251C"/>
          </a:solidFill>
          <a:ln w="12700" cap="flat" cmpd="sng" algn="ctr">
            <a:noFill/>
            <a:prstDash val="solid"/>
            <a:miter lim="800000"/>
          </a:ln>
          <a:effectLst/>
        </p:spPr>
        <p:txBody>
          <a:bodyPr rtlCol="0" anchor="ctr"/>
          <a:lstStyle/>
          <a:p>
            <a:pPr algn="ctr" fontAlgn="auto">
              <a:spcBef>
                <a:spcPts val="0"/>
              </a:spcBef>
              <a:spcAft>
                <a:spcPts val="0"/>
              </a:spcAft>
              <a:defRPr/>
            </a:pPr>
            <a:endParaRPr lang="zh-CN" altLang="en-US" kern="0">
              <a:solidFill>
                <a:prstClr val="white"/>
              </a:solidFill>
              <a:latin typeface="方正正纤黑简体"/>
              <a:ea typeface="方正正纤黑简体"/>
              <a:cs typeface="+mn-ea"/>
              <a:sym typeface="+mn-lt"/>
            </a:endParaRPr>
          </a:p>
        </p:txBody>
      </p:sp>
      <p:sp>
        <p:nvSpPr>
          <p:cNvPr id="8" name="椭圆 7"/>
          <p:cNvSpPr/>
          <p:nvPr/>
        </p:nvSpPr>
        <p:spPr>
          <a:xfrm>
            <a:off x="7408511" y="1858734"/>
            <a:ext cx="1371407" cy="1371406"/>
          </a:xfrm>
          <a:prstGeom prst="ellipse">
            <a:avLst/>
          </a:prstGeom>
          <a:solidFill>
            <a:srgbClr val="DA251C"/>
          </a:solidFill>
          <a:ln w="12700" cap="flat" cmpd="sng" algn="ctr">
            <a:noFill/>
            <a:prstDash val="solid"/>
            <a:miter lim="800000"/>
          </a:ln>
          <a:effectLst/>
        </p:spPr>
        <p:txBody>
          <a:bodyPr rtlCol="0" anchor="ctr"/>
          <a:lstStyle/>
          <a:p>
            <a:pPr algn="ctr" fontAlgn="auto">
              <a:spcBef>
                <a:spcPts val="0"/>
              </a:spcBef>
              <a:spcAft>
                <a:spcPts val="0"/>
              </a:spcAft>
              <a:defRPr/>
            </a:pPr>
            <a:endParaRPr lang="zh-CN" altLang="en-US" kern="0">
              <a:solidFill>
                <a:prstClr val="white"/>
              </a:solidFill>
              <a:latin typeface="方正正纤黑简体"/>
              <a:ea typeface="方正正纤黑简体"/>
              <a:cs typeface="+mn-ea"/>
              <a:sym typeface="+mn-lt"/>
            </a:endParaRPr>
          </a:p>
        </p:txBody>
      </p:sp>
      <p:sp>
        <p:nvSpPr>
          <p:cNvPr id="9" name="文本框 8"/>
          <p:cNvSpPr txBox="1"/>
          <p:nvPr/>
        </p:nvSpPr>
        <p:spPr>
          <a:xfrm>
            <a:off x="3244262" y="2037979"/>
            <a:ext cx="1492300" cy="1076325"/>
          </a:xfrm>
          <a:prstGeom prst="rect">
            <a:avLst/>
          </a:prstGeom>
          <a:noFill/>
        </p:spPr>
        <p:txBody>
          <a:bodyPr wrap="square" rtlCol="0">
            <a:spAutoFit/>
          </a:bodyPr>
          <a:lstStyle/>
          <a:p>
            <a:pPr algn="ctr" fontAlgn="auto">
              <a:spcBef>
                <a:spcPts val="0"/>
              </a:spcBef>
              <a:spcAft>
                <a:spcPts val="0"/>
              </a:spcAft>
            </a:pPr>
            <a:r>
              <a:rPr lang="zh-CN" altLang="en-US" sz="3200" b="1" dirty="0">
                <a:solidFill>
                  <a:sysClr val="window" lastClr="FFFFFF"/>
                </a:solidFill>
                <a:latin typeface="微软雅黑" panose="020B0503020204020204" charset="-122"/>
                <a:ea typeface="微软雅黑" panose="020B0503020204020204" charset="-122"/>
                <a:sym typeface="+mn-ea"/>
              </a:rPr>
              <a:t>政治</a:t>
            </a:r>
          </a:p>
          <a:p>
            <a:pPr algn="ctr" fontAlgn="auto">
              <a:spcBef>
                <a:spcPts val="0"/>
              </a:spcBef>
              <a:spcAft>
                <a:spcPts val="0"/>
              </a:spcAft>
            </a:pPr>
            <a:r>
              <a:rPr lang="zh-CN" altLang="en-US" sz="3200" b="1" dirty="0">
                <a:solidFill>
                  <a:sysClr val="window" lastClr="FFFFFF"/>
                </a:solidFill>
                <a:latin typeface="微软雅黑" panose="020B0503020204020204" charset="-122"/>
                <a:ea typeface="微软雅黑" panose="020B0503020204020204" charset="-122"/>
                <a:sym typeface="+mn-ea"/>
              </a:rPr>
              <a:t>合格</a:t>
            </a:r>
            <a:endParaRPr lang="zh-CN" altLang="en-US" sz="6000" dirty="0">
              <a:solidFill>
                <a:prstClr val="white"/>
              </a:solidFill>
              <a:latin typeface="方正正纤黑简体"/>
              <a:ea typeface="方正正纤黑简体"/>
              <a:cs typeface="+mn-ea"/>
              <a:sym typeface="+mn-lt"/>
            </a:endParaRPr>
          </a:p>
        </p:txBody>
      </p:sp>
      <p:sp>
        <p:nvSpPr>
          <p:cNvPr id="10" name="文本框 9"/>
          <p:cNvSpPr txBox="1"/>
          <p:nvPr/>
        </p:nvSpPr>
        <p:spPr>
          <a:xfrm>
            <a:off x="4606136" y="2006229"/>
            <a:ext cx="1492300" cy="1076325"/>
          </a:xfrm>
          <a:prstGeom prst="rect">
            <a:avLst/>
          </a:prstGeom>
          <a:noFill/>
        </p:spPr>
        <p:txBody>
          <a:bodyPr wrap="square" rtlCol="0">
            <a:spAutoFit/>
          </a:bodyPr>
          <a:lstStyle/>
          <a:p>
            <a:pPr algn="ctr"/>
            <a:r>
              <a:rPr lang="zh-CN" altLang="en-US" sz="3200" b="1" dirty="0">
                <a:solidFill>
                  <a:sysClr val="window" lastClr="FFFFFF"/>
                </a:solidFill>
                <a:latin typeface="微软雅黑" panose="020B0503020204020204" charset="-122"/>
                <a:ea typeface="微软雅黑" panose="020B0503020204020204" charset="-122"/>
                <a:sym typeface="+mn-ea"/>
              </a:rPr>
              <a:t>守纪</a:t>
            </a:r>
          </a:p>
          <a:p>
            <a:pPr algn="ctr"/>
            <a:r>
              <a:rPr lang="zh-CN" altLang="en-US" sz="3200" b="1" dirty="0">
                <a:solidFill>
                  <a:sysClr val="window" lastClr="FFFFFF"/>
                </a:solidFill>
                <a:latin typeface="微软雅黑" panose="020B0503020204020204" charset="-122"/>
                <a:ea typeface="微软雅黑" panose="020B0503020204020204" charset="-122"/>
                <a:sym typeface="+mn-ea"/>
              </a:rPr>
              <a:t>合格</a:t>
            </a:r>
            <a:endParaRPr lang="zh-CN" altLang="en-US" sz="6000" dirty="0">
              <a:solidFill>
                <a:prstClr val="white"/>
              </a:solidFill>
              <a:latin typeface="方正正纤黑简体"/>
              <a:ea typeface="方正正纤黑简体"/>
              <a:cs typeface="+mn-ea"/>
              <a:sym typeface="+mn-lt"/>
            </a:endParaRPr>
          </a:p>
        </p:txBody>
      </p:sp>
      <p:sp>
        <p:nvSpPr>
          <p:cNvPr id="11" name="文本框 10"/>
          <p:cNvSpPr txBox="1"/>
          <p:nvPr/>
        </p:nvSpPr>
        <p:spPr>
          <a:xfrm>
            <a:off x="5986192" y="2068459"/>
            <a:ext cx="1492300" cy="1076325"/>
          </a:xfrm>
          <a:prstGeom prst="rect">
            <a:avLst/>
          </a:prstGeom>
          <a:noFill/>
        </p:spPr>
        <p:txBody>
          <a:bodyPr wrap="square" rtlCol="0">
            <a:spAutoFit/>
          </a:bodyPr>
          <a:lstStyle/>
          <a:p>
            <a:pPr algn="ctr" fontAlgn="auto">
              <a:spcBef>
                <a:spcPts val="0"/>
              </a:spcBef>
              <a:spcAft>
                <a:spcPts val="0"/>
              </a:spcAft>
            </a:pPr>
            <a:r>
              <a:rPr lang="zh-CN" altLang="en-US" sz="3200" b="1" dirty="0">
                <a:solidFill>
                  <a:sysClr val="window" lastClr="FFFFFF"/>
                </a:solidFill>
                <a:latin typeface="微软雅黑" panose="020B0503020204020204" charset="-122"/>
                <a:ea typeface="微软雅黑" panose="020B0503020204020204" charset="-122"/>
                <a:sym typeface="+mn-ea"/>
              </a:rPr>
              <a:t>品德</a:t>
            </a:r>
          </a:p>
          <a:p>
            <a:pPr algn="ctr" fontAlgn="auto">
              <a:spcBef>
                <a:spcPts val="0"/>
              </a:spcBef>
              <a:spcAft>
                <a:spcPts val="0"/>
              </a:spcAft>
            </a:pPr>
            <a:r>
              <a:rPr lang="zh-CN" altLang="en-US" sz="3200" b="1" dirty="0">
                <a:solidFill>
                  <a:sysClr val="window" lastClr="FFFFFF"/>
                </a:solidFill>
                <a:latin typeface="微软雅黑" panose="020B0503020204020204" charset="-122"/>
                <a:ea typeface="微软雅黑" panose="020B0503020204020204" charset="-122"/>
                <a:sym typeface="+mn-ea"/>
              </a:rPr>
              <a:t>合格</a:t>
            </a:r>
            <a:endParaRPr lang="zh-CN" altLang="en-US" sz="6000" dirty="0">
              <a:solidFill>
                <a:prstClr val="white"/>
              </a:solidFill>
              <a:latin typeface="方正正纤黑简体"/>
              <a:ea typeface="方正正纤黑简体"/>
              <a:cs typeface="+mn-ea"/>
              <a:sym typeface="+mn-lt"/>
            </a:endParaRPr>
          </a:p>
        </p:txBody>
      </p:sp>
      <p:sp>
        <p:nvSpPr>
          <p:cNvPr id="12" name="文本框 11"/>
          <p:cNvSpPr txBox="1"/>
          <p:nvPr/>
        </p:nvSpPr>
        <p:spPr>
          <a:xfrm>
            <a:off x="7348066" y="2037979"/>
            <a:ext cx="1492300" cy="1076325"/>
          </a:xfrm>
          <a:prstGeom prst="rect">
            <a:avLst/>
          </a:prstGeom>
          <a:noFill/>
        </p:spPr>
        <p:txBody>
          <a:bodyPr wrap="square" rtlCol="0">
            <a:spAutoFit/>
          </a:bodyPr>
          <a:lstStyle/>
          <a:p>
            <a:pPr algn="ctr" fontAlgn="auto">
              <a:spcBef>
                <a:spcPts val="0"/>
              </a:spcBef>
              <a:spcAft>
                <a:spcPts val="0"/>
              </a:spcAft>
            </a:pPr>
            <a:r>
              <a:rPr lang="zh-CN" altLang="en-US" sz="3200" b="1" dirty="0">
                <a:solidFill>
                  <a:sysClr val="window" lastClr="FFFFFF"/>
                </a:solidFill>
                <a:latin typeface="微软雅黑" panose="020B0503020204020204" charset="-122"/>
                <a:ea typeface="微软雅黑" panose="020B0503020204020204" charset="-122"/>
                <a:sym typeface="+mn-ea"/>
              </a:rPr>
              <a:t>履责</a:t>
            </a:r>
          </a:p>
          <a:p>
            <a:pPr algn="ctr" fontAlgn="auto">
              <a:spcBef>
                <a:spcPts val="0"/>
              </a:spcBef>
              <a:spcAft>
                <a:spcPts val="0"/>
              </a:spcAft>
            </a:pPr>
            <a:r>
              <a:rPr lang="zh-CN" altLang="en-US" sz="3200" b="1" dirty="0">
                <a:solidFill>
                  <a:sysClr val="window" lastClr="FFFFFF"/>
                </a:solidFill>
                <a:latin typeface="微软雅黑" panose="020B0503020204020204" charset="-122"/>
                <a:ea typeface="微软雅黑" panose="020B0503020204020204" charset="-122"/>
                <a:sym typeface="+mn-ea"/>
              </a:rPr>
              <a:t>合格</a:t>
            </a:r>
            <a:endParaRPr lang="zh-CN" altLang="en-US" sz="6000" dirty="0">
              <a:solidFill>
                <a:prstClr val="white"/>
              </a:solidFill>
              <a:latin typeface="方正正纤黑简体"/>
              <a:ea typeface="方正正纤黑简体"/>
              <a:cs typeface="+mn-ea"/>
              <a:sym typeface="+mn-lt"/>
            </a:endParaRPr>
          </a:p>
        </p:txBody>
      </p:sp>
      <p:sp>
        <p:nvSpPr>
          <p:cNvPr id="17" name="文本框 16"/>
          <p:cNvSpPr txBox="1"/>
          <p:nvPr/>
        </p:nvSpPr>
        <p:spPr bwMode="auto">
          <a:xfrm>
            <a:off x="1841500" y="3867105"/>
            <a:ext cx="4039235" cy="1060450"/>
          </a:xfrm>
          <a:prstGeom prst="rect">
            <a:avLst/>
          </a:prstGeom>
          <a:noFill/>
        </p:spPr>
        <p:txBody>
          <a:bodyPr wrap="square">
            <a:spAutoFit/>
          </a:bodyPr>
          <a:lstStyle/>
          <a:p>
            <a:pPr marL="285750" indent="-285750" fontAlgn="auto">
              <a:lnSpc>
                <a:spcPct val="150000"/>
              </a:lnSpc>
              <a:spcBef>
                <a:spcPts val="0"/>
              </a:spcBef>
              <a:spcAft>
                <a:spcPts val="0"/>
              </a:spcAft>
              <a:buClr>
                <a:prstClr val="black">
                  <a:lumMod val="65000"/>
                  <a:lumOff val="35000"/>
                </a:prstClr>
              </a:buClr>
              <a:buFont typeface="Arial" panose="020B0604020202020204" pitchFamily="34" charset="0"/>
              <a:buChar char="•"/>
              <a:defRPr/>
            </a:pPr>
            <a:r>
              <a:rPr lang="zh-CN" altLang="en-US" sz="1400">
                <a:solidFill>
                  <a:schemeClr val="tx1">
                    <a:lumMod val="65000"/>
                    <a:lumOff val="35000"/>
                  </a:schemeClr>
                </a:solidFill>
                <a:latin typeface="微软雅黑" panose="020B0503020204020204" charset="-122"/>
                <a:ea typeface="微软雅黑" panose="020B0503020204020204" charset="-122"/>
                <a:sym typeface="+mn-ea"/>
              </a:rPr>
              <a:t>“四讲四有”强调的是政治合格、守纪合格、品德合格、履责合格，使党员能够在党爱党、在党言党、在党忧党、在党为党。</a:t>
            </a:r>
          </a:p>
        </p:txBody>
      </p:sp>
      <p:sp>
        <p:nvSpPr>
          <p:cNvPr id="19" name="文本框 18"/>
          <p:cNvSpPr txBox="1"/>
          <p:nvPr/>
        </p:nvSpPr>
        <p:spPr bwMode="auto">
          <a:xfrm>
            <a:off x="6320790" y="3867105"/>
            <a:ext cx="4039870" cy="1060450"/>
          </a:xfrm>
          <a:prstGeom prst="rect">
            <a:avLst/>
          </a:prstGeom>
          <a:noFill/>
        </p:spPr>
        <p:txBody>
          <a:bodyPr wrap="square">
            <a:spAutoFit/>
          </a:bodyPr>
          <a:lstStyle/>
          <a:p>
            <a:pPr marL="285750" indent="-285750" algn="l" fontAlgn="auto">
              <a:lnSpc>
                <a:spcPct val="150000"/>
              </a:lnSpc>
              <a:spcBef>
                <a:spcPts val="0"/>
              </a:spcBef>
              <a:spcAft>
                <a:spcPts val="0"/>
              </a:spcAft>
              <a:buClr>
                <a:prstClr val="black">
                  <a:lumMod val="65000"/>
                  <a:lumOff val="35000"/>
                </a:prstClr>
              </a:buClr>
              <a:buFont typeface="Arial" panose="020B0604020202020204" pitchFamily="34" charset="0"/>
              <a:buChar char="•"/>
              <a:defRPr/>
            </a:pPr>
            <a:r>
              <a:rPr lang="zh-CN" altLang="en-US" sz="1400">
                <a:solidFill>
                  <a:schemeClr val="tx1">
                    <a:lumMod val="65000"/>
                    <a:lumOff val="35000"/>
                  </a:schemeClr>
                </a:solidFill>
                <a:latin typeface="微软雅黑" panose="020B0503020204020204" charset="-122"/>
                <a:ea typeface="微软雅黑" panose="020B0503020204020204" charset="-122"/>
                <a:sym typeface="+mn-ea"/>
              </a:rPr>
              <a:t>四讲四有”不是抽象的，而是具体的。做合格党员，“四讲四有”缺一不可，少了任何“一讲”、缺了任何“一有”，都算不上合格党员。</a:t>
            </a:r>
          </a:p>
        </p:txBody>
      </p:sp>
      <p:cxnSp>
        <p:nvCxnSpPr>
          <p:cNvPr id="22" name="直接连接符 21"/>
          <p:cNvCxnSpPr/>
          <p:nvPr/>
        </p:nvCxnSpPr>
        <p:spPr>
          <a:xfrm>
            <a:off x="6098584" y="3866802"/>
            <a:ext cx="0" cy="1172811"/>
          </a:xfrm>
          <a:prstGeom prst="line">
            <a:avLst/>
          </a:prstGeom>
          <a:noFill/>
          <a:ln w="9525" cap="flat" cmpd="sng" algn="ctr">
            <a:solidFill>
              <a:srgbClr val="DA251C"/>
            </a:solidFill>
            <a:prstDash val="solid"/>
            <a:miter lim="800000"/>
            <a:headEnd type="diamond" w="sm" len="sm"/>
            <a:tailEnd type="diamond" w="sm" len="sm"/>
          </a:ln>
          <a:effectLst/>
        </p:spPr>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0.7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1799"/>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grpId="0" nodeType="withEffect">
                                  <p:stCondLst>
                                    <p:cond delay="10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par>
                                <p:cTn id="27" presetID="53" presetClass="entr" presetSubtype="16" fill="hold" grpId="0" nodeType="withEffect">
                                  <p:stCondLst>
                                    <p:cond delay="20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53" presetClass="entr" presetSubtype="16" fill="hold" grpId="0" nodeType="withEffect">
                                  <p:stCondLst>
                                    <p:cond delay="30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par>
                          <p:cTn id="37" fill="hold">
                            <p:stCondLst>
                              <p:cond delay="2299"/>
                            </p:stCondLst>
                            <p:childTnLst>
                              <p:par>
                                <p:cTn id="38" presetID="45"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anim calcmode="lin" valueType="num">
                                      <p:cBhvr>
                                        <p:cTn id="41" dur="500" fill="hold"/>
                                        <p:tgtEl>
                                          <p:spTgt spid="9"/>
                                        </p:tgtEl>
                                        <p:attrNameLst>
                                          <p:attrName>ppt_w</p:attrName>
                                        </p:attrNameLst>
                                      </p:cBhvr>
                                      <p:tavLst>
                                        <p:tav tm="0" fmla="#ppt_w*sin(2.5*pi*$)">
                                          <p:val>
                                            <p:fltVal val="0"/>
                                          </p:val>
                                        </p:tav>
                                        <p:tav tm="100000">
                                          <p:val>
                                            <p:fltVal val="1"/>
                                          </p:val>
                                        </p:tav>
                                      </p:tavLst>
                                    </p:anim>
                                    <p:anim calcmode="lin" valueType="num">
                                      <p:cBhvr>
                                        <p:cTn id="42" dur="500" fill="hold"/>
                                        <p:tgtEl>
                                          <p:spTgt spid="9"/>
                                        </p:tgtEl>
                                        <p:attrNameLst>
                                          <p:attrName>ppt_h</p:attrName>
                                        </p:attrNameLst>
                                      </p:cBhvr>
                                      <p:tavLst>
                                        <p:tav tm="0">
                                          <p:val>
                                            <p:strVal val="#ppt_h"/>
                                          </p:val>
                                        </p:tav>
                                        <p:tav tm="100000">
                                          <p:val>
                                            <p:strVal val="#ppt_h"/>
                                          </p:val>
                                        </p:tav>
                                      </p:tavLst>
                                    </p:anim>
                                  </p:childTnLst>
                                </p:cTn>
                              </p:par>
                            </p:childTnLst>
                          </p:cTn>
                        </p:par>
                        <p:par>
                          <p:cTn id="43" fill="hold">
                            <p:stCondLst>
                              <p:cond delay="2799"/>
                            </p:stCondLst>
                            <p:childTnLst>
                              <p:par>
                                <p:cTn id="44" presetID="45"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anim calcmode="lin" valueType="num">
                                      <p:cBhvr>
                                        <p:cTn id="47" dur="500" fill="hold"/>
                                        <p:tgtEl>
                                          <p:spTgt spid="10"/>
                                        </p:tgtEl>
                                        <p:attrNameLst>
                                          <p:attrName>ppt_w</p:attrName>
                                        </p:attrNameLst>
                                      </p:cBhvr>
                                      <p:tavLst>
                                        <p:tav tm="0" fmla="#ppt_w*sin(2.5*pi*$)">
                                          <p:val>
                                            <p:fltVal val="0"/>
                                          </p:val>
                                        </p:tav>
                                        <p:tav tm="100000">
                                          <p:val>
                                            <p:fltVal val="1"/>
                                          </p:val>
                                        </p:tav>
                                      </p:tavLst>
                                    </p:anim>
                                    <p:anim calcmode="lin" valueType="num">
                                      <p:cBhvr>
                                        <p:cTn id="48" dur="500" fill="hold"/>
                                        <p:tgtEl>
                                          <p:spTgt spid="10"/>
                                        </p:tgtEl>
                                        <p:attrNameLst>
                                          <p:attrName>ppt_h</p:attrName>
                                        </p:attrNameLst>
                                      </p:cBhvr>
                                      <p:tavLst>
                                        <p:tav tm="0">
                                          <p:val>
                                            <p:strVal val="#ppt_h"/>
                                          </p:val>
                                        </p:tav>
                                        <p:tav tm="100000">
                                          <p:val>
                                            <p:strVal val="#ppt_h"/>
                                          </p:val>
                                        </p:tav>
                                      </p:tavLst>
                                    </p:anim>
                                  </p:childTnLst>
                                </p:cTn>
                              </p:par>
                            </p:childTnLst>
                          </p:cTn>
                        </p:par>
                        <p:par>
                          <p:cTn id="49" fill="hold">
                            <p:stCondLst>
                              <p:cond delay="3299"/>
                            </p:stCondLst>
                            <p:childTnLst>
                              <p:par>
                                <p:cTn id="50" presetID="45"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anim calcmode="lin" valueType="num">
                                      <p:cBhvr>
                                        <p:cTn id="53" dur="500" fill="hold"/>
                                        <p:tgtEl>
                                          <p:spTgt spid="11"/>
                                        </p:tgtEl>
                                        <p:attrNameLst>
                                          <p:attrName>ppt_w</p:attrName>
                                        </p:attrNameLst>
                                      </p:cBhvr>
                                      <p:tavLst>
                                        <p:tav tm="0" fmla="#ppt_w*sin(2.5*pi*$)">
                                          <p:val>
                                            <p:fltVal val="0"/>
                                          </p:val>
                                        </p:tav>
                                        <p:tav tm="100000">
                                          <p:val>
                                            <p:fltVal val="1"/>
                                          </p:val>
                                        </p:tav>
                                      </p:tavLst>
                                    </p:anim>
                                    <p:anim calcmode="lin" valueType="num">
                                      <p:cBhvr>
                                        <p:cTn id="54" dur="500" fill="hold"/>
                                        <p:tgtEl>
                                          <p:spTgt spid="11"/>
                                        </p:tgtEl>
                                        <p:attrNameLst>
                                          <p:attrName>ppt_h</p:attrName>
                                        </p:attrNameLst>
                                      </p:cBhvr>
                                      <p:tavLst>
                                        <p:tav tm="0">
                                          <p:val>
                                            <p:strVal val="#ppt_h"/>
                                          </p:val>
                                        </p:tav>
                                        <p:tav tm="100000">
                                          <p:val>
                                            <p:strVal val="#ppt_h"/>
                                          </p:val>
                                        </p:tav>
                                      </p:tavLst>
                                    </p:anim>
                                  </p:childTnLst>
                                </p:cTn>
                              </p:par>
                            </p:childTnLst>
                          </p:cTn>
                        </p:par>
                        <p:par>
                          <p:cTn id="55" fill="hold">
                            <p:stCondLst>
                              <p:cond delay="3799"/>
                            </p:stCondLst>
                            <p:childTnLst>
                              <p:par>
                                <p:cTn id="56" presetID="45" presetClass="entr" presetSubtype="0"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anim calcmode="lin" valueType="num">
                                      <p:cBhvr>
                                        <p:cTn id="59" dur="500" fill="hold"/>
                                        <p:tgtEl>
                                          <p:spTgt spid="12"/>
                                        </p:tgtEl>
                                        <p:attrNameLst>
                                          <p:attrName>ppt_w</p:attrName>
                                        </p:attrNameLst>
                                      </p:cBhvr>
                                      <p:tavLst>
                                        <p:tav tm="0" fmla="#ppt_w*sin(2.5*pi*$)">
                                          <p:val>
                                            <p:fltVal val="0"/>
                                          </p:val>
                                        </p:tav>
                                        <p:tav tm="100000">
                                          <p:val>
                                            <p:fltVal val="1"/>
                                          </p:val>
                                        </p:tav>
                                      </p:tavLst>
                                    </p:anim>
                                    <p:anim calcmode="lin" valueType="num">
                                      <p:cBhvr>
                                        <p:cTn id="60" dur="500" fill="hold"/>
                                        <p:tgtEl>
                                          <p:spTgt spid="12"/>
                                        </p:tgtEl>
                                        <p:attrNameLst>
                                          <p:attrName>ppt_h</p:attrName>
                                        </p:attrNameLst>
                                      </p:cBhvr>
                                      <p:tavLst>
                                        <p:tav tm="0">
                                          <p:val>
                                            <p:strVal val="#ppt_h"/>
                                          </p:val>
                                        </p:tav>
                                        <p:tav tm="100000">
                                          <p:val>
                                            <p:strVal val="#ppt_h"/>
                                          </p:val>
                                        </p:tav>
                                      </p:tavLst>
                                    </p:anim>
                                  </p:childTnLst>
                                </p:cTn>
                              </p:par>
                            </p:childTnLst>
                          </p:cTn>
                        </p:par>
                        <p:par>
                          <p:cTn id="61" fill="hold">
                            <p:stCondLst>
                              <p:cond delay="4299"/>
                            </p:stCondLst>
                            <p:childTnLst>
                              <p:par>
                                <p:cTn id="62" presetID="22" presetClass="entr" presetSubtype="8"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500"/>
                                        <p:tgtEl>
                                          <p:spTgt spid="17"/>
                                        </p:tgtEl>
                                      </p:cBhvr>
                                    </p:animEffect>
                                  </p:childTnLst>
                                </p:cTn>
                              </p:par>
                            </p:childTnLst>
                          </p:cTn>
                        </p:par>
                        <p:par>
                          <p:cTn id="65" fill="hold">
                            <p:stCondLst>
                              <p:cond delay="4799"/>
                            </p:stCondLst>
                            <p:childTnLst>
                              <p:par>
                                <p:cTn id="66" presetID="22" presetClass="entr" presetSubtype="1"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up)">
                                      <p:cBhvr>
                                        <p:cTn id="68" dur="500"/>
                                        <p:tgtEl>
                                          <p:spTgt spid="22"/>
                                        </p:tgtEl>
                                      </p:cBhvr>
                                    </p:animEffect>
                                  </p:childTnLst>
                                </p:cTn>
                              </p:par>
                            </p:childTnLst>
                          </p:cTn>
                        </p:par>
                        <p:par>
                          <p:cTn id="69" fill="hold">
                            <p:stCondLst>
                              <p:cond delay="5299"/>
                            </p:stCondLst>
                            <p:childTnLst>
                              <p:par>
                                <p:cTn id="70" presetID="22" presetClass="entr" presetSubtype="8"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left)">
                                      <p:cBhvr>
                                        <p:cTn id="7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bldLvl="0" animBg="1"/>
      <p:bldP spid="2" grpId="0" bldLvl="0" animBg="1"/>
      <p:bldP spid="7" grpId="0" bldLvl="0" animBg="1"/>
      <p:bldP spid="8" grpId="0" bldLvl="0" animBg="1"/>
      <p:bldP spid="9" grpId="0"/>
      <p:bldP spid="10" grpId="0"/>
      <p:bldP spid="11" grpId="0"/>
      <p:bldP spid="12" grpId="0"/>
      <p:bldP spid="17"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663" y="351061"/>
            <a:ext cx="4500880" cy="398780"/>
          </a:xfrm>
          <a:prstGeom prst="rect">
            <a:avLst/>
          </a:prstGeom>
        </p:spPr>
        <p:txBody>
          <a:bodyPr wrap="none">
            <a:spAutoFit/>
          </a:bodyPr>
          <a:lstStyle/>
          <a:p>
            <a:pPr algn="l"/>
            <a:r>
              <a:rPr lang="zh-CN" sz="2000" b="1" dirty="0">
                <a:solidFill>
                  <a:srgbClr val="DA251C"/>
                </a:solidFill>
                <a:latin typeface="微软雅黑" panose="020B0503020204020204" charset="-122"/>
                <a:ea typeface="微软雅黑" panose="020B0503020204020204" charset="-122"/>
              </a:rPr>
              <a:t>做“四讲四有”合格党员的标志和特质</a:t>
            </a:r>
          </a:p>
        </p:txBody>
      </p:sp>
      <p:pic>
        <p:nvPicPr>
          <p:cNvPr id="23" name="图片 22" descr="026bb666b97747d66fbb158f4a910110"/>
          <p:cNvPicPr>
            <a:picLocks noChangeAspect="1"/>
          </p:cNvPicPr>
          <p:nvPr/>
        </p:nvPicPr>
        <p:blipFill>
          <a:blip r:embed="rId3" cstate="print"/>
          <a:stretch>
            <a:fillRect/>
          </a:stretch>
        </p:blipFill>
        <p:spPr>
          <a:xfrm>
            <a:off x="328930" y="307975"/>
            <a:ext cx="476250" cy="485775"/>
          </a:xfrm>
          <a:prstGeom prst="rect">
            <a:avLst/>
          </a:prstGeom>
        </p:spPr>
      </p:pic>
      <p:sp>
        <p:nvSpPr>
          <p:cNvPr id="4" name="Oval 7"/>
          <p:cNvSpPr>
            <a:spLocks noChangeArrowheads="1"/>
          </p:cNvSpPr>
          <p:nvPr/>
        </p:nvSpPr>
        <p:spPr bwMode="auto">
          <a:xfrm>
            <a:off x="1601470" y="2090357"/>
            <a:ext cx="1421130" cy="1421130"/>
          </a:xfrm>
          <a:prstGeom prst="ellipse">
            <a:avLst/>
          </a:prstGeom>
          <a:noFill/>
          <a:ln w="9525">
            <a:solidFill>
              <a:srgbClr val="DA251C"/>
            </a:solidFill>
            <a:rou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zh-CN" altLang="en-US" b="1" dirty="0">
                <a:solidFill>
                  <a:srgbClr val="DA251C"/>
                </a:solidFill>
                <a:latin typeface="微软雅黑" panose="020B0503020204020204" charset="-122"/>
                <a:ea typeface="微软雅黑" panose="020B0503020204020204" charset="-122"/>
                <a:sym typeface="微软雅黑" panose="020B0503020204020204" charset="-122"/>
              </a:rPr>
              <a:t>“看齐意识”</a:t>
            </a:r>
          </a:p>
          <a:p>
            <a:pPr algn="ctr"/>
            <a:r>
              <a:rPr lang="zh-CN" altLang="en-US" b="1" dirty="0">
                <a:solidFill>
                  <a:srgbClr val="DA251C"/>
                </a:solidFill>
                <a:latin typeface="微软雅黑" panose="020B0503020204020204" charset="-122"/>
                <a:ea typeface="微软雅黑" panose="020B0503020204020204" charset="-122"/>
                <a:sym typeface="微软雅黑" panose="020B0503020204020204" charset="-122"/>
              </a:rPr>
              <a:t>是落脚点</a:t>
            </a:r>
          </a:p>
        </p:txBody>
      </p:sp>
      <p:sp>
        <p:nvSpPr>
          <p:cNvPr id="5" name="Line 9"/>
          <p:cNvSpPr>
            <a:spLocks noChangeShapeType="1"/>
          </p:cNvSpPr>
          <p:nvPr/>
        </p:nvSpPr>
        <p:spPr bwMode="auto">
          <a:xfrm flipH="1">
            <a:off x="3289300" y="2801557"/>
            <a:ext cx="6489065" cy="0"/>
          </a:xfrm>
          <a:prstGeom prst="line">
            <a:avLst/>
          </a:prstGeom>
          <a:noFill/>
          <a:ln w="9525">
            <a:solidFill>
              <a:srgbClr val="DA251C"/>
            </a:solidFill>
            <a:prstDash val="dash"/>
            <a:round/>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rgbClr val="7030A0"/>
              </a:solidFill>
              <a:latin typeface="微软雅黑" panose="020B0503020204020204" charset="-122"/>
              <a:ea typeface="微软雅黑" panose="020B0503020204020204" charset="-122"/>
              <a:sym typeface="微软雅黑" panose="020B0503020204020204" charset="-122"/>
            </a:endParaRPr>
          </a:p>
        </p:txBody>
      </p:sp>
      <p:sp>
        <p:nvSpPr>
          <p:cNvPr id="11" name="Oval 8"/>
          <p:cNvSpPr>
            <a:spLocks noChangeArrowheads="1"/>
          </p:cNvSpPr>
          <p:nvPr/>
        </p:nvSpPr>
        <p:spPr bwMode="auto">
          <a:xfrm>
            <a:off x="9335135" y="2177987"/>
            <a:ext cx="1244600" cy="1244600"/>
          </a:xfrm>
          <a:prstGeom prst="ellipse">
            <a:avLst/>
          </a:prstGeom>
          <a:solidFill>
            <a:srgbClr val="DA251C"/>
          </a:solidFill>
          <a:ln>
            <a:noFill/>
          </a:ln>
          <a:effectLst/>
        </p:spPr>
        <p:txBody>
          <a:bodyPr wrap="none" anchor="ctr"/>
          <a:lstStyle/>
          <a:p>
            <a:pPr algn="ctr"/>
            <a:r>
              <a:rPr lang="zh-CN" altLang="en-US" sz="3200" b="1" dirty="0">
                <a:solidFill>
                  <a:srgbClr val="FFFFFF"/>
                </a:solidFill>
                <a:latin typeface="微软雅黑" panose="020B0503020204020204" charset="-122"/>
                <a:ea typeface="微软雅黑" panose="020B0503020204020204" charset="-122"/>
                <a:sym typeface="微软雅黑" panose="020B0503020204020204" charset="-122"/>
              </a:rPr>
              <a:t>政治</a:t>
            </a:r>
          </a:p>
          <a:p>
            <a:pPr algn="ctr"/>
            <a:r>
              <a:rPr lang="zh-CN" altLang="en-US" sz="3200" b="1" dirty="0">
                <a:solidFill>
                  <a:srgbClr val="FFFFFF"/>
                </a:solidFill>
                <a:latin typeface="微软雅黑" panose="020B0503020204020204" charset="-122"/>
                <a:ea typeface="微软雅黑" panose="020B0503020204020204" charset="-122"/>
                <a:sym typeface="微软雅黑" panose="020B0503020204020204" charset="-122"/>
              </a:rPr>
              <a:t>合格</a:t>
            </a:r>
          </a:p>
        </p:txBody>
      </p:sp>
      <p:sp>
        <p:nvSpPr>
          <p:cNvPr id="34" name="文本框 33"/>
          <p:cNvSpPr txBox="1"/>
          <p:nvPr/>
        </p:nvSpPr>
        <p:spPr>
          <a:xfrm>
            <a:off x="4090670" y="1809052"/>
            <a:ext cx="5236210" cy="922020"/>
          </a:xfrm>
          <a:prstGeom prst="rect">
            <a:avLst/>
          </a:prstGeom>
          <a:noFill/>
        </p:spPr>
        <p:txBody>
          <a:bodyPr wrap="square" rtlCol="0">
            <a:spAutoFit/>
          </a:bodyPr>
          <a:lstStyle/>
          <a:p>
            <a:pPr algn="r" fontAlgn="auto">
              <a:lnSpc>
                <a:spcPct val="150000"/>
              </a:lnSpc>
            </a:pPr>
            <a:r>
              <a:rPr lang="zh-CN" altLang="zh-CN" b="1" dirty="0">
                <a:solidFill>
                  <a:srgbClr val="DA251C"/>
                </a:solidFill>
                <a:latin typeface="微软雅黑" panose="020B0503020204020204" charset="-122"/>
                <a:ea typeface="微软雅黑" panose="020B0503020204020204" charset="-122"/>
                <a:sym typeface="+mn-ea"/>
              </a:rPr>
              <a:t>讲政治、有信念，强调的是政治合格，就是要对党忠诚、坚定理想信念。</a:t>
            </a:r>
          </a:p>
        </p:txBody>
      </p:sp>
      <p:sp>
        <p:nvSpPr>
          <p:cNvPr id="35" name="矩形 34"/>
          <p:cNvSpPr/>
          <p:nvPr/>
        </p:nvSpPr>
        <p:spPr>
          <a:xfrm>
            <a:off x="3289300" y="2984437"/>
            <a:ext cx="6045835" cy="2353310"/>
          </a:xfrm>
          <a:prstGeom prst="rect">
            <a:avLst/>
          </a:prstGeom>
        </p:spPr>
        <p:txBody>
          <a:bodyPr wrap="square">
            <a:spAutoFit/>
          </a:bodyPr>
          <a:lstStyle/>
          <a:p>
            <a:pPr lvl="0" algn="r" fontAlgn="auto">
              <a:lnSpc>
                <a:spcPct val="150000"/>
              </a:lnSpc>
            </a:pPr>
            <a:r>
              <a:rPr sz="1400" dirty="0">
                <a:solidFill>
                  <a:schemeClr val="tx1">
                    <a:lumMod val="65000"/>
                    <a:lumOff val="35000"/>
                  </a:schemeClr>
                </a:solidFill>
                <a:latin typeface="微软雅黑" panose="020B0503020204020204" charset="-122"/>
                <a:ea typeface="微软雅黑" panose="020B0503020204020204" charset="-122"/>
              </a:rPr>
              <a:t>习近平同志一再强调，理想信念是共产党人精神上的“钙”。通过“两学一做”，做合格党员，首先要解决的是对党忠诚问题，也就是政治合格问题。政治合格，最根本的是增强政治意识、大局意识、核心意识、看齐意识。这“四个意识”是检验党员政治素养的试金石。“四个意识”的落脚点是“看齐意识”。看齐意识强不强，关键看行动，就是要始终做到党中央提倡什么就认真践行什么、党中央禁止什么就坚决反对什么，做到令行禁止。</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0.7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1799"/>
                            </p:stCondLst>
                            <p:childTnLst>
                              <p:par>
                                <p:cTn id="17" presetID="53"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2299"/>
                            </p:stCondLst>
                            <p:childTnLst>
                              <p:par>
                                <p:cTn id="23" presetID="12" presetClass="entr" presetSubtype="1"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p:tgtEl>
                                          <p:spTgt spid="34"/>
                                        </p:tgtEl>
                                        <p:attrNameLst>
                                          <p:attrName>ppt_y</p:attrName>
                                        </p:attrNameLst>
                                      </p:cBhvr>
                                      <p:tavLst>
                                        <p:tav tm="0">
                                          <p:val>
                                            <p:strVal val="#ppt_y-#ppt_h*1.125000"/>
                                          </p:val>
                                        </p:tav>
                                        <p:tav tm="100000">
                                          <p:val>
                                            <p:strVal val="#ppt_y"/>
                                          </p:val>
                                        </p:tav>
                                      </p:tavLst>
                                    </p:anim>
                                    <p:animEffect transition="in" filter="wipe(down)">
                                      <p:cBhvr>
                                        <p:cTn id="26" dur="500"/>
                                        <p:tgtEl>
                                          <p:spTgt spid="3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p:tgtEl>
                                          <p:spTgt spid="35"/>
                                        </p:tgtEl>
                                        <p:attrNameLst>
                                          <p:attrName>ppt_y</p:attrName>
                                        </p:attrNameLst>
                                      </p:cBhvr>
                                      <p:tavLst>
                                        <p:tav tm="0">
                                          <p:val>
                                            <p:strVal val="#ppt_y+#ppt_h*1.125000"/>
                                          </p:val>
                                        </p:tav>
                                        <p:tav tm="100000">
                                          <p:val>
                                            <p:strVal val="#ppt_y"/>
                                          </p:val>
                                        </p:tav>
                                      </p:tavLst>
                                    </p:anim>
                                    <p:animEffect transition="in" filter="wipe(up)">
                                      <p:cBhvr>
                                        <p:cTn id="30" dur="500"/>
                                        <p:tgtEl>
                                          <p:spTgt spid="35"/>
                                        </p:tgtEl>
                                      </p:cBhvr>
                                    </p:animEffect>
                                  </p:childTnLst>
                                </p:cTn>
                              </p:par>
                            </p:childTnLst>
                          </p:cTn>
                        </p:par>
                        <p:par>
                          <p:cTn id="31" fill="hold">
                            <p:stCondLst>
                              <p:cond delay="2799"/>
                            </p:stCondLst>
                            <p:childTnLst>
                              <p:par>
                                <p:cTn id="32" presetID="22" presetClass="entr" presetSubtype="2"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right)">
                                      <p:cBhvr>
                                        <p:cTn id="34" dur="500"/>
                                        <p:tgtEl>
                                          <p:spTgt spid="5"/>
                                        </p:tgtEl>
                                      </p:cBhvr>
                                    </p:animEffect>
                                  </p:childTnLst>
                                </p:cTn>
                              </p:par>
                            </p:childTnLst>
                          </p:cTn>
                        </p:par>
                        <p:par>
                          <p:cTn id="35" fill="hold">
                            <p:stCondLst>
                              <p:cond delay="3299"/>
                            </p:stCondLst>
                            <p:childTnLst>
                              <p:par>
                                <p:cTn id="36" presetID="20" presetClass="entr" presetSubtype="0"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edge">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11" grpId="0" bldLvl="0" animBg="1"/>
      <p:bldP spid="34"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663" y="351061"/>
            <a:ext cx="4500880" cy="398780"/>
          </a:xfrm>
          <a:prstGeom prst="rect">
            <a:avLst/>
          </a:prstGeom>
        </p:spPr>
        <p:txBody>
          <a:bodyPr wrap="none">
            <a:spAutoFit/>
          </a:bodyPr>
          <a:lstStyle/>
          <a:p>
            <a:pPr algn="l"/>
            <a:r>
              <a:rPr lang="zh-CN" sz="2000" b="1" dirty="0">
                <a:solidFill>
                  <a:srgbClr val="DA251C"/>
                </a:solidFill>
                <a:latin typeface="微软雅黑" panose="020B0503020204020204" charset="-122"/>
                <a:ea typeface="微软雅黑" panose="020B0503020204020204" charset="-122"/>
              </a:rPr>
              <a:t>做“四讲四有”合格党员的标志和特质</a:t>
            </a:r>
          </a:p>
        </p:txBody>
      </p:sp>
      <p:pic>
        <p:nvPicPr>
          <p:cNvPr id="23" name="图片 22" descr="026bb666b97747d66fbb158f4a910110"/>
          <p:cNvPicPr>
            <a:picLocks noChangeAspect="1"/>
          </p:cNvPicPr>
          <p:nvPr/>
        </p:nvPicPr>
        <p:blipFill>
          <a:blip r:embed="rId3" cstate="print"/>
          <a:stretch>
            <a:fillRect/>
          </a:stretch>
        </p:blipFill>
        <p:spPr>
          <a:xfrm>
            <a:off x="328930" y="307975"/>
            <a:ext cx="476250" cy="485775"/>
          </a:xfrm>
          <a:prstGeom prst="rect">
            <a:avLst/>
          </a:prstGeom>
        </p:spPr>
      </p:pic>
      <p:sp>
        <p:nvSpPr>
          <p:cNvPr id="4" name="Oval 7"/>
          <p:cNvSpPr>
            <a:spLocks noChangeArrowheads="1"/>
          </p:cNvSpPr>
          <p:nvPr/>
        </p:nvSpPr>
        <p:spPr bwMode="auto">
          <a:xfrm>
            <a:off x="1601470" y="1899285"/>
            <a:ext cx="1421130" cy="1421130"/>
          </a:xfrm>
          <a:prstGeom prst="ellipse">
            <a:avLst/>
          </a:prstGeom>
          <a:noFill/>
          <a:ln w="9525">
            <a:solidFill>
              <a:srgbClr val="DA251C"/>
            </a:solidFill>
            <a:rou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zh-CN" altLang="en-US" b="1" dirty="0">
                <a:solidFill>
                  <a:srgbClr val="DA251C"/>
                </a:solidFill>
                <a:latin typeface="微软雅黑" panose="020B0503020204020204" charset="-122"/>
                <a:ea typeface="微软雅黑" panose="020B0503020204020204" charset="-122"/>
                <a:sym typeface="微软雅黑" panose="020B0503020204020204" charset="-122"/>
              </a:rPr>
              <a:t>用纪律和</a:t>
            </a:r>
          </a:p>
          <a:p>
            <a:pPr algn="ctr"/>
            <a:r>
              <a:rPr lang="zh-CN" altLang="en-US" b="1" dirty="0">
                <a:solidFill>
                  <a:srgbClr val="DA251C"/>
                </a:solidFill>
                <a:latin typeface="微软雅黑" panose="020B0503020204020204" charset="-122"/>
                <a:ea typeface="微软雅黑" panose="020B0503020204020204" charset="-122"/>
                <a:sym typeface="微软雅黑" panose="020B0503020204020204" charset="-122"/>
              </a:rPr>
              <a:t>规矩来规范</a:t>
            </a:r>
          </a:p>
          <a:p>
            <a:pPr algn="ctr"/>
            <a:r>
              <a:rPr lang="zh-CN" altLang="en-US" b="1" dirty="0">
                <a:solidFill>
                  <a:srgbClr val="DA251C"/>
                </a:solidFill>
                <a:latin typeface="微软雅黑" panose="020B0503020204020204" charset="-122"/>
                <a:ea typeface="微软雅黑" panose="020B0503020204020204" charset="-122"/>
                <a:sym typeface="微软雅黑" panose="020B0503020204020204" charset="-122"/>
              </a:rPr>
              <a:t>和约束自己</a:t>
            </a:r>
          </a:p>
          <a:p>
            <a:pPr algn="ctr"/>
            <a:r>
              <a:rPr lang="zh-CN" altLang="en-US" b="1" dirty="0">
                <a:solidFill>
                  <a:srgbClr val="DA251C"/>
                </a:solidFill>
                <a:latin typeface="微软雅黑" panose="020B0503020204020204" charset="-122"/>
                <a:ea typeface="微软雅黑" panose="020B0503020204020204" charset="-122"/>
                <a:sym typeface="微软雅黑" panose="020B0503020204020204" charset="-122"/>
              </a:rPr>
              <a:t>的言行</a:t>
            </a:r>
          </a:p>
        </p:txBody>
      </p:sp>
      <p:sp>
        <p:nvSpPr>
          <p:cNvPr id="5" name="Line 9"/>
          <p:cNvSpPr>
            <a:spLocks noChangeShapeType="1"/>
          </p:cNvSpPr>
          <p:nvPr/>
        </p:nvSpPr>
        <p:spPr bwMode="auto">
          <a:xfrm flipH="1">
            <a:off x="3289300" y="2610485"/>
            <a:ext cx="6489065" cy="0"/>
          </a:xfrm>
          <a:prstGeom prst="line">
            <a:avLst/>
          </a:prstGeom>
          <a:noFill/>
          <a:ln w="9525">
            <a:solidFill>
              <a:srgbClr val="DA251C"/>
            </a:solidFill>
            <a:prstDash val="dash"/>
            <a:round/>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rgbClr val="7030A0"/>
              </a:solidFill>
              <a:latin typeface="微软雅黑" panose="020B0503020204020204" charset="-122"/>
              <a:ea typeface="微软雅黑" panose="020B0503020204020204" charset="-122"/>
              <a:sym typeface="微软雅黑" panose="020B0503020204020204" charset="-122"/>
            </a:endParaRPr>
          </a:p>
        </p:txBody>
      </p:sp>
      <p:sp>
        <p:nvSpPr>
          <p:cNvPr id="11" name="Oval 8"/>
          <p:cNvSpPr>
            <a:spLocks noChangeArrowheads="1"/>
          </p:cNvSpPr>
          <p:nvPr/>
        </p:nvSpPr>
        <p:spPr bwMode="auto">
          <a:xfrm>
            <a:off x="9335135" y="1986915"/>
            <a:ext cx="1244600" cy="1244600"/>
          </a:xfrm>
          <a:prstGeom prst="ellipse">
            <a:avLst/>
          </a:prstGeom>
          <a:solidFill>
            <a:srgbClr val="DA251C"/>
          </a:solidFill>
          <a:ln>
            <a:noFill/>
          </a:ln>
          <a:effectLst/>
        </p:spPr>
        <p:txBody>
          <a:bodyPr wrap="none" anchor="ctr"/>
          <a:lstStyle/>
          <a:p>
            <a:pPr algn="ctr"/>
            <a:r>
              <a:rPr lang="zh-CN" altLang="en-US" sz="3200" b="1" dirty="0">
                <a:solidFill>
                  <a:srgbClr val="FFFFFF"/>
                </a:solidFill>
                <a:latin typeface="微软雅黑" panose="020B0503020204020204" charset="-122"/>
                <a:ea typeface="微软雅黑" panose="020B0503020204020204" charset="-122"/>
                <a:sym typeface="微软雅黑" panose="020B0503020204020204" charset="-122"/>
              </a:rPr>
              <a:t>守纪</a:t>
            </a:r>
          </a:p>
          <a:p>
            <a:pPr algn="ctr"/>
            <a:r>
              <a:rPr lang="zh-CN" altLang="en-US" sz="3200" b="1" dirty="0">
                <a:solidFill>
                  <a:srgbClr val="FFFFFF"/>
                </a:solidFill>
                <a:latin typeface="微软雅黑" panose="020B0503020204020204" charset="-122"/>
                <a:ea typeface="微软雅黑" panose="020B0503020204020204" charset="-122"/>
                <a:sym typeface="微软雅黑" panose="020B0503020204020204" charset="-122"/>
              </a:rPr>
              <a:t>合格</a:t>
            </a:r>
          </a:p>
        </p:txBody>
      </p:sp>
      <p:sp>
        <p:nvSpPr>
          <p:cNvPr id="34" name="文本框 33"/>
          <p:cNvSpPr txBox="1"/>
          <p:nvPr/>
        </p:nvSpPr>
        <p:spPr>
          <a:xfrm>
            <a:off x="4090670" y="1617980"/>
            <a:ext cx="5236210" cy="922020"/>
          </a:xfrm>
          <a:prstGeom prst="rect">
            <a:avLst/>
          </a:prstGeom>
          <a:noFill/>
        </p:spPr>
        <p:txBody>
          <a:bodyPr wrap="square" rtlCol="0">
            <a:spAutoFit/>
          </a:bodyPr>
          <a:lstStyle/>
          <a:p>
            <a:pPr algn="r" fontAlgn="auto">
              <a:lnSpc>
                <a:spcPct val="150000"/>
              </a:lnSpc>
            </a:pPr>
            <a:r>
              <a:rPr lang="zh-CN" altLang="zh-CN" b="1" dirty="0">
                <a:solidFill>
                  <a:srgbClr val="DA251C"/>
                </a:solidFill>
                <a:latin typeface="微软雅黑" panose="020B0503020204020204" charset="-122"/>
                <a:ea typeface="微软雅黑" panose="020B0503020204020204" charset="-122"/>
                <a:sym typeface="+mn-ea"/>
              </a:rPr>
              <a:t>讲规矩、有纪律，强调的是守纪合格，就是要严守党的政治纪律和政治规矩。</a:t>
            </a:r>
          </a:p>
        </p:txBody>
      </p:sp>
      <p:sp>
        <p:nvSpPr>
          <p:cNvPr id="35" name="矩形 34"/>
          <p:cNvSpPr/>
          <p:nvPr/>
        </p:nvSpPr>
        <p:spPr>
          <a:xfrm>
            <a:off x="3289300" y="2793365"/>
            <a:ext cx="6045835" cy="2676525"/>
          </a:xfrm>
          <a:prstGeom prst="rect">
            <a:avLst/>
          </a:prstGeom>
        </p:spPr>
        <p:txBody>
          <a:bodyPr wrap="square">
            <a:spAutoFit/>
          </a:bodyPr>
          <a:lstStyle/>
          <a:p>
            <a:pPr lvl="0" algn="r" fontAlgn="auto">
              <a:lnSpc>
                <a:spcPct val="150000"/>
              </a:lnSpc>
            </a:pPr>
            <a:r>
              <a:rPr sz="1400" dirty="0">
                <a:solidFill>
                  <a:schemeClr val="tx1">
                    <a:lumMod val="65000"/>
                    <a:lumOff val="35000"/>
                  </a:schemeClr>
                </a:solidFill>
                <a:latin typeface="微软雅黑" panose="020B0503020204020204" charset="-122"/>
                <a:ea typeface="微软雅黑" panose="020B0503020204020204" charset="-122"/>
              </a:rPr>
              <a:t>毛泽东同志说，路线是“王道”，纪律是“霸道”，这两者都不可少。习近平同志在谈到苏联解体时说，苏联共产党作为一个有着90多年历史、连续执政70多年的大党老党轰然倒塌，其中很重要的一个原因就是政治纪律被动摇了，谁都可以言所欲言、为所欲为。我们说的规矩，既包括党章党纪国法、规章制度，又包括党的优良传统、政治要求和道德规范等。党员讲规矩，就要知晓规矩、认同规矩、遵守规矩、维护规矩，明白哪些该做、哪些不该做，做到知大知小、知进知退、知荣知辱、知是知非，用纪律和规矩来规范和约束自己的言行。</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0.7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1799"/>
                            </p:stCondLst>
                            <p:childTnLst>
                              <p:par>
                                <p:cTn id="17" presetID="53"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2299"/>
                            </p:stCondLst>
                            <p:childTnLst>
                              <p:par>
                                <p:cTn id="23" presetID="12" presetClass="entr" presetSubtype="1"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p:tgtEl>
                                          <p:spTgt spid="34"/>
                                        </p:tgtEl>
                                        <p:attrNameLst>
                                          <p:attrName>ppt_y</p:attrName>
                                        </p:attrNameLst>
                                      </p:cBhvr>
                                      <p:tavLst>
                                        <p:tav tm="0">
                                          <p:val>
                                            <p:strVal val="#ppt_y-#ppt_h*1.125000"/>
                                          </p:val>
                                        </p:tav>
                                        <p:tav tm="100000">
                                          <p:val>
                                            <p:strVal val="#ppt_y"/>
                                          </p:val>
                                        </p:tav>
                                      </p:tavLst>
                                    </p:anim>
                                    <p:animEffect transition="in" filter="wipe(down)">
                                      <p:cBhvr>
                                        <p:cTn id="26" dur="500"/>
                                        <p:tgtEl>
                                          <p:spTgt spid="3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p:tgtEl>
                                          <p:spTgt spid="35"/>
                                        </p:tgtEl>
                                        <p:attrNameLst>
                                          <p:attrName>ppt_y</p:attrName>
                                        </p:attrNameLst>
                                      </p:cBhvr>
                                      <p:tavLst>
                                        <p:tav tm="0">
                                          <p:val>
                                            <p:strVal val="#ppt_y+#ppt_h*1.125000"/>
                                          </p:val>
                                        </p:tav>
                                        <p:tav tm="100000">
                                          <p:val>
                                            <p:strVal val="#ppt_y"/>
                                          </p:val>
                                        </p:tav>
                                      </p:tavLst>
                                    </p:anim>
                                    <p:animEffect transition="in" filter="wipe(up)">
                                      <p:cBhvr>
                                        <p:cTn id="30" dur="500"/>
                                        <p:tgtEl>
                                          <p:spTgt spid="35"/>
                                        </p:tgtEl>
                                      </p:cBhvr>
                                    </p:animEffect>
                                  </p:childTnLst>
                                </p:cTn>
                              </p:par>
                            </p:childTnLst>
                          </p:cTn>
                        </p:par>
                        <p:par>
                          <p:cTn id="31" fill="hold">
                            <p:stCondLst>
                              <p:cond delay="2799"/>
                            </p:stCondLst>
                            <p:childTnLst>
                              <p:par>
                                <p:cTn id="32" presetID="22" presetClass="entr" presetSubtype="2"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right)">
                                      <p:cBhvr>
                                        <p:cTn id="34" dur="500"/>
                                        <p:tgtEl>
                                          <p:spTgt spid="5"/>
                                        </p:tgtEl>
                                      </p:cBhvr>
                                    </p:animEffect>
                                  </p:childTnLst>
                                </p:cTn>
                              </p:par>
                            </p:childTnLst>
                          </p:cTn>
                        </p:par>
                        <p:par>
                          <p:cTn id="35" fill="hold">
                            <p:stCondLst>
                              <p:cond delay="3299"/>
                            </p:stCondLst>
                            <p:childTnLst>
                              <p:par>
                                <p:cTn id="36" presetID="20" presetClass="entr" presetSubtype="0"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edge">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11" grpId="0" bldLvl="0" animBg="1"/>
      <p:bldP spid="34"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663" y="351061"/>
            <a:ext cx="4500880" cy="398780"/>
          </a:xfrm>
          <a:prstGeom prst="rect">
            <a:avLst/>
          </a:prstGeom>
        </p:spPr>
        <p:txBody>
          <a:bodyPr wrap="none">
            <a:spAutoFit/>
          </a:bodyPr>
          <a:lstStyle/>
          <a:p>
            <a:pPr algn="l"/>
            <a:r>
              <a:rPr lang="zh-CN" sz="2000" b="1" dirty="0">
                <a:solidFill>
                  <a:srgbClr val="DA251C"/>
                </a:solidFill>
                <a:latin typeface="微软雅黑" panose="020B0503020204020204" charset="-122"/>
                <a:ea typeface="微软雅黑" panose="020B0503020204020204" charset="-122"/>
              </a:rPr>
              <a:t>做“四讲四有”合格党员的标志和特质</a:t>
            </a:r>
          </a:p>
        </p:txBody>
      </p:sp>
      <p:pic>
        <p:nvPicPr>
          <p:cNvPr id="23" name="图片 22" descr="026bb666b97747d66fbb158f4a910110"/>
          <p:cNvPicPr>
            <a:picLocks noChangeAspect="1"/>
          </p:cNvPicPr>
          <p:nvPr/>
        </p:nvPicPr>
        <p:blipFill>
          <a:blip r:embed="rId3" cstate="print"/>
          <a:stretch>
            <a:fillRect/>
          </a:stretch>
        </p:blipFill>
        <p:spPr>
          <a:xfrm>
            <a:off x="328930" y="307975"/>
            <a:ext cx="476250" cy="485775"/>
          </a:xfrm>
          <a:prstGeom prst="rect">
            <a:avLst/>
          </a:prstGeom>
        </p:spPr>
      </p:pic>
      <p:sp>
        <p:nvSpPr>
          <p:cNvPr id="4" name="Oval 7"/>
          <p:cNvSpPr>
            <a:spLocks noChangeArrowheads="1"/>
          </p:cNvSpPr>
          <p:nvPr/>
        </p:nvSpPr>
        <p:spPr bwMode="auto">
          <a:xfrm>
            <a:off x="1601470" y="2185893"/>
            <a:ext cx="1421130" cy="1421130"/>
          </a:xfrm>
          <a:prstGeom prst="ellipse">
            <a:avLst/>
          </a:prstGeom>
          <a:noFill/>
          <a:ln w="9525">
            <a:solidFill>
              <a:srgbClr val="DA251C"/>
            </a:solidFill>
            <a:rou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zh-CN" altLang="en-US" b="1" dirty="0">
                <a:solidFill>
                  <a:srgbClr val="DA251C"/>
                </a:solidFill>
                <a:latin typeface="微软雅黑" panose="020B0503020204020204" charset="-122"/>
                <a:ea typeface="微软雅黑" panose="020B0503020204020204" charset="-122"/>
                <a:sym typeface="微软雅黑" panose="020B0503020204020204" charset="-122"/>
              </a:rPr>
              <a:t>心有所畏</a:t>
            </a:r>
          </a:p>
          <a:p>
            <a:pPr algn="ctr"/>
            <a:r>
              <a:rPr lang="zh-CN" altLang="en-US" b="1" dirty="0">
                <a:solidFill>
                  <a:srgbClr val="DA251C"/>
                </a:solidFill>
                <a:latin typeface="微软雅黑" panose="020B0503020204020204" charset="-122"/>
                <a:ea typeface="微软雅黑" panose="020B0503020204020204" charset="-122"/>
                <a:sym typeface="微软雅黑" panose="020B0503020204020204" charset="-122"/>
              </a:rPr>
              <a:t>言有所戒</a:t>
            </a:r>
          </a:p>
          <a:p>
            <a:pPr algn="ctr"/>
            <a:r>
              <a:rPr lang="zh-CN" altLang="en-US" b="1" dirty="0">
                <a:solidFill>
                  <a:srgbClr val="DA251C"/>
                </a:solidFill>
                <a:latin typeface="微软雅黑" panose="020B0503020204020204" charset="-122"/>
                <a:ea typeface="微软雅黑" panose="020B0503020204020204" charset="-122"/>
                <a:sym typeface="微软雅黑" panose="020B0503020204020204" charset="-122"/>
              </a:rPr>
              <a:t>行有所止</a:t>
            </a:r>
          </a:p>
        </p:txBody>
      </p:sp>
      <p:sp>
        <p:nvSpPr>
          <p:cNvPr id="5" name="Line 9"/>
          <p:cNvSpPr>
            <a:spLocks noChangeShapeType="1"/>
          </p:cNvSpPr>
          <p:nvPr/>
        </p:nvSpPr>
        <p:spPr bwMode="auto">
          <a:xfrm flipH="1">
            <a:off x="3289300" y="2897093"/>
            <a:ext cx="6489065" cy="0"/>
          </a:xfrm>
          <a:prstGeom prst="line">
            <a:avLst/>
          </a:prstGeom>
          <a:noFill/>
          <a:ln w="9525">
            <a:solidFill>
              <a:srgbClr val="DA251C"/>
            </a:solidFill>
            <a:prstDash val="dash"/>
            <a:round/>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rgbClr val="7030A0"/>
              </a:solidFill>
              <a:latin typeface="微软雅黑" panose="020B0503020204020204" charset="-122"/>
              <a:ea typeface="微软雅黑" panose="020B0503020204020204" charset="-122"/>
              <a:sym typeface="微软雅黑" panose="020B0503020204020204" charset="-122"/>
            </a:endParaRPr>
          </a:p>
        </p:txBody>
      </p:sp>
      <p:sp>
        <p:nvSpPr>
          <p:cNvPr id="11" name="Oval 8"/>
          <p:cNvSpPr>
            <a:spLocks noChangeArrowheads="1"/>
          </p:cNvSpPr>
          <p:nvPr/>
        </p:nvSpPr>
        <p:spPr bwMode="auto">
          <a:xfrm>
            <a:off x="9335135" y="2273523"/>
            <a:ext cx="1244600" cy="1244600"/>
          </a:xfrm>
          <a:prstGeom prst="ellipse">
            <a:avLst/>
          </a:prstGeom>
          <a:solidFill>
            <a:srgbClr val="DA251C"/>
          </a:solidFill>
          <a:ln>
            <a:noFill/>
          </a:ln>
          <a:effectLst/>
        </p:spPr>
        <p:txBody>
          <a:bodyPr wrap="none" anchor="ctr"/>
          <a:lstStyle/>
          <a:p>
            <a:pPr algn="ctr"/>
            <a:r>
              <a:rPr lang="zh-CN" altLang="en-US" sz="3200" b="1" dirty="0">
                <a:solidFill>
                  <a:srgbClr val="FFFFFF"/>
                </a:solidFill>
                <a:latin typeface="微软雅黑" panose="020B0503020204020204" charset="-122"/>
                <a:ea typeface="微软雅黑" panose="020B0503020204020204" charset="-122"/>
                <a:sym typeface="微软雅黑" panose="020B0503020204020204" charset="-122"/>
              </a:rPr>
              <a:t>品德</a:t>
            </a:r>
          </a:p>
          <a:p>
            <a:pPr algn="ctr"/>
            <a:r>
              <a:rPr lang="zh-CN" altLang="en-US" sz="3200" b="1" dirty="0">
                <a:solidFill>
                  <a:srgbClr val="FFFFFF"/>
                </a:solidFill>
                <a:latin typeface="微软雅黑" panose="020B0503020204020204" charset="-122"/>
                <a:ea typeface="微软雅黑" panose="020B0503020204020204" charset="-122"/>
                <a:sym typeface="微软雅黑" panose="020B0503020204020204" charset="-122"/>
              </a:rPr>
              <a:t>合格</a:t>
            </a:r>
          </a:p>
        </p:txBody>
      </p:sp>
      <p:sp>
        <p:nvSpPr>
          <p:cNvPr id="34" name="文本框 33"/>
          <p:cNvSpPr txBox="1"/>
          <p:nvPr/>
        </p:nvSpPr>
        <p:spPr>
          <a:xfrm>
            <a:off x="4090670" y="1904588"/>
            <a:ext cx="5236210" cy="922020"/>
          </a:xfrm>
          <a:prstGeom prst="rect">
            <a:avLst/>
          </a:prstGeom>
          <a:noFill/>
        </p:spPr>
        <p:txBody>
          <a:bodyPr wrap="square" rtlCol="0">
            <a:spAutoFit/>
          </a:bodyPr>
          <a:lstStyle/>
          <a:p>
            <a:pPr algn="r" fontAlgn="auto">
              <a:lnSpc>
                <a:spcPct val="150000"/>
              </a:lnSpc>
            </a:pPr>
            <a:r>
              <a:rPr lang="zh-CN" altLang="zh-CN" b="1" dirty="0">
                <a:solidFill>
                  <a:srgbClr val="DA251C"/>
                </a:solidFill>
                <a:latin typeface="微软雅黑" panose="020B0503020204020204" charset="-122"/>
                <a:ea typeface="微软雅黑" panose="020B0503020204020204" charset="-122"/>
                <a:sym typeface="+mn-ea"/>
              </a:rPr>
              <a:t>讲道德、有品行，强调的是品德合格，就是要明大德、守公德、严私德。</a:t>
            </a:r>
          </a:p>
        </p:txBody>
      </p:sp>
      <p:sp>
        <p:nvSpPr>
          <p:cNvPr id="35" name="矩形 34"/>
          <p:cNvSpPr/>
          <p:nvPr/>
        </p:nvSpPr>
        <p:spPr>
          <a:xfrm>
            <a:off x="3289300" y="3079973"/>
            <a:ext cx="6045835" cy="2030095"/>
          </a:xfrm>
          <a:prstGeom prst="rect">
            <a:avLst/>
          </a:prstGeom>
        </p:spPr>
        <p:txBody>
          <a:bodyPr wrap="square">
            <a:spAutoFit/>
          </a:bodyPr>
          <a:lstStyle/>
          <a:p>
            <a:pPr lvl="0" algn="r" fontAlgn="auto">
              <a:lnSpc>
                <a:spcPct val="150000"/>
              </a:lnSpc>
            </a:pPr>
            <a:r>
              <a:rPr sz="1400" dirty="0">
                <a:solidFill>
                  <a:schemeClr val="tx1">
                    <a:lumMod val="65000"/>
                    <a:lumOff val="35000"/>
                  </a:schemeClr>
                </a:solidFill>
                <a:latin typeface="微软雅黑" panose="020B0503020204020204" charset="-122"/>
                <a:ea typeface="微软雅黑" panose="020B0503020204020204" charset="-122"/>
              </a:rPr>
              <a:t>古人云：“德为立国之基”“德为国之大宝”“德为才之帅”。德行是人的根本素养，评价一名党员是否合格，“德”永远居于第一位，大德、公德、私德缺一不可。大德即政治品德，公德包括社会公德和职业道德，私德为家庭美德。从一些党员干部暴露的问题和查处的案件看，大部分违规违纪党员干部存在缺德失德问题。做一名合格党员，就要上好道德修养这一人生必修课，择其善者而从之，做到心有所畏、言有所戒、行有所止。</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0.7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1799"/>
                            </p:stCondLst>
                            <p:childTnLst>
                              <p:par>
                                <p:cTn id="17" presetID="53"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2299"/>
                            </p:stCondLst>
                            <p:childTnLst>
                              <p:par>
                                <p:cTn id="23" presetID="12" presetClass="entr" presetSubtype="1"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p:tgtEl>
                                          <p:spTgt spid="34"/>
                                        </p:tgtEl>
                                        <p:attrNameLst>
                                          <p:attrName>ppt_y</p:attrName>
                                        </p:attrNameLst>
                                      </p:cBhvr>
                                      <p:tavLst>
                                        <p:tav tm="0">
                                          <p:val>
                                            <p:strVal val="#ppt_y-#ppt_h*1.125000"/>
                                          </p:val>
                                        </p:tav>
                                        <p:tav tm="100000">
                                          <p:val>
                                            <p:strVal val="#ppt_y"/>
                                          </p:val>
                                        </p:tav>
                                      </p:tavLst>
                                    </p:anim>
                                    <p:animEffect transition="in" filter="wipe(down)">
                                      <p:cBhvr>
                                        <p:cTn id="26" dur="500"/>
                                        <p:tgtEl>
                                          <p:spTgt spid="3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p:tgtEl>
                                          <p:spTgt spid="35"/>
                                        </p:tgtEl>
                                        <p:attrNameLst>
                                          <p:attrName>ppt_y</p:attrName>
                                        </p:attrNameLst>
                                      </p:cBhvr>
                                      <p:tavLst>
                                        <p:tav tm="0">
                                          <p:val>
                                            <p:strVal val="#ppt_y+#ppt_h*1.125000"/>
                                          </p:val>
                                        </p:tav>
                                        <p:tav tm="100000">
                                          <p:val>
                                            <p:strVal val="#ppt_y"/>
                                          </p:val>
                                        </p:tav>
                                      </p:tavLst>
                                    </p:anim>
                                    <p:animEffect transition="in" filter="wipe(up)">
                                      <p:cBhvr>
                                        <p:cTn id="30" dur="500"/>
                                        <p:tgtEl>
                                          <p:spTgt spid="35"/>
                                        </p:tgtEl>
                                      </p:cBhvr>
                                    </p:animEffect>
                                  </p:childTnLst>
                                </p:cTn>
                              </p:par>
                            </p:childTnLst>
                          </p:cTn>
                        </p:par>
                        <p:par>
                          <p:cTn id="31" fill="hold">
                            <p:stCondLst>
                              <p:cond delay="2799"/>
                            </p:stCondLst>
                            <p:childTnLst>
                              <p:par>
                                <p:cTn id="32" presetID="22" presetClass="entr" presetSubtype="2"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right)">
                                      <p:cBhvr>
                                        <p:cTn id="34" dur="500"/>
                                        <p:tgtEl>
                                          <p:spTgt spid="5"/>
                                        </p:tgtEl>
                                      </p:cBhvr>
                                    </p:animEffect>
                                  </p:childTnLst>
                                </p:cTn>
                              </p:par>
                            </p:childTnLst>
                          </p:cTn>
                        </p:par>
                        <p:par>
                          <p:cTn id="35" fill="hold">
                            <p:stCondLst>
                              <p:cond delay="3299"/>
                            </p:stCondLst>
                            <p:childTnLst>
                              <p:par>
                                <p:cTn id="36" presetID="20" presetClass="entr" presetSubtype="0"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edge">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11" grpId="0" bldLvl="0" animBg="1"/>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663" y="351061"/>
            <a:ext cx="4500880" cy="398780"/>
          </a:xfrm>
          <a:prstGeom prst="rect">
            <a:avLst/>
          </a:prstGeom>
        </p:spPr>
        <p:txBody>
          <a:bodyPr wrap="none">
            <a:spAutoFit/>
          </a:bodyPr>
          <a:lstStyle/>
          <a:p>
            <a:pPr algn="l"/>
            <a:r>
              <a:rPr lang="zh-CN" sz="2000" b="1" dirty="0">
                <a:solidFill>
                  <a:srgbClr val="DA251C"/>
                </a:solidFill>
                <a:latin typeface="微软雅黑" panose="020B0503020204020204" charset="-122"/>
                <a:ea typeface="微软雅黑" panose="020B0503020204020204" charset="-122"/>
              </a:rPr>
              <a:t>做“四讲四有”合格党员的标志和特质</a:t>
            </a:r>
          </a:p>
        </p:txBody>
      </p:sp>
      <p:pic>
        <p:nvPicPr>
          <p:cNvPr id="23" name="图片 22" descr="026bb666b97747d66fbb158f4a910110"/>
          <p:cNvPicPr>
            <a:picLocks noChangeAspect="1"/>
          </p:cNvPicPr>
          <p:nvPr/>
        </p:nvPicPr>
        <p:blipFill>
          <a:blip r:embed="rId3" cstate="print"/>
          <a:stretch>
            <a:fillRect/>
          </a:stretch>
        </p:blipFill>
        <p:spPr>
          <a:xfrm>
            <a:off x="328930" y="307975"/>
            <a:ext cx="476250" cy="485775"/>
          </a:xfrm>
          <a:prstGeom prst="rect">
            <a:avLst/>
          </a:prstGeom>
        </p:spPr>
      </p:pic>
      <p:sp>
        <p:nvSpPr>
          <p:cNvPr id="4" name="Oval 7"/>
          <p:cNvSpPr>
            <a:spLocks noChangeArrowheads="1"/>
          </p:cNvSpPr>
          <p:nvPr/>
        </p:nvSpPr>
        <p:spPr bwMode="auto">
          <a:xfrm>
            <a:off x="1601470" y="2158597"/>
            <a:ext cx="1421130" cy="1421130"/>
          </a:xfrm>
          <a:prstGeom prst="ellipse">
            <a:avLst/>
          </a:prstGeom>
          <a:noFill/>
          <a:ln w="9525">
            <a:solidFill>
              <a:srgbClr val="DA251C"/>
            </a:solidFill>
            <a:rou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zh-CN" altLang="en-US" b="1" dirty="0">
                <a:solidFill>
                  <a:srgbClr val="DA251C"/>
                </a:solidFill>
                <a:latin typeface="微软雅黑" panose="020B0503020204020204" charset="-122"/>
                <a:ea typeface="微软雅黑" panose="020B0503020204020204" charset="-122"/>
                <a:sym typeface="微软雅黑" panose="020B0503020204020204" charset="-122"/>
              </a:rPr>
              <a:t>把群众工</a:t>
            </a:r>
          </a:p>
          <a:p>
            <a:pPr algn="ctr"/>
            <a:r>
              <a:rPr lang="zh-CN" altLang="en-US" b="1" dirty="0">
                <a:solidFill>
                  <a:srgbClr val="DA251C"/>
                </a:solidFill>
                <a:latin typeface="微软雅黑" panose="020B0503020204020204" charset="-122"/>
                <a:ea typeface="微软雅黑" panose="020B0503020204020204" charset="-122"/>
                <a:sym typeface="微软雅黑" panose="020B0503020204020204" charset="-122"/>
              </a:rPr>
              <a:t>作做实、做</a:t>
            </a:r>
          </a:p>
          <a:p>
            <a:pPr algn="ctr"/>
            <a:r>
              <a:rPr lang="zh-CN" altLang="en-US" b="1" dirty="0">
                <a:solidFill>
                  <a:srgbClr val="DA251C"/>
                </a:solidFill>
                <a:latin typeface="微软雅黑" panose="020B0503020204020204" charset="-122"/>
                <a:ea typeface="微软雅黑" panose="020B0503020204020204" charset="-122"/>
                <a:sym typeface="微软雅黑" panose="020B0503020204020204" charset="-122"/>
              </a:rPr>
              <a:t>深、做细、</a:t>
            </a:r>
          </a:p>
          <a:p>
            <a:pPr algn="ctr"/>
            <a:r>
              <a:rPr lang="zh-CN" altLang="en-US" b="1" dirty="0">
                <a:solidFill>
                  <a:srgbClr val="DA251C"/>
                </a:solidFill>
                <a:latin typeface="微软雅黑" panose="020B0503020204020204" charset="-122"/>
                <a:ea typeface="微软雅黑" panose="020B0503020204020204" charset="-122"/>
                <a:sym typeface="微软雅黑" panose="020B0503020204020204" charset="-122"/>
              </a:rPr>
              <a:t>做透</a:t>
            </a:r>
          </a:p>
        </p:txBody>
      </p:sp>
      <p:sp>
        <p:nvSpPr>
          <p:cNvPr id="5" name="Line 9"/>
          <p:cNvSpPr>
            <a:spLocks noChangeShapeType="1"/>
          </p:cNvSpPr>
          <p:nvPr/>
        </p:nvSpPr>
        <p:spPr bwMode="auto">
          <a:xfrm flipH="1">
            <a:off x="3289300" y="2869797"/>
            <a:ext cx="6489065" cy="0"/>
          </a:xfrm>
          <a:prstGeom prst="line">
            <a:avLst/>
          </a:prstGeom>
          <a:noFill/>
          <a:ln w="9525">
            <a:solidFill>
              <a:srgbClr val="DA251C"/>
            </a:solidFill>
            <a:prstDash val="dash"/>
            <a:round/>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rgbClr val="7030A0"/>
              </a:solidFill>
              <a:latin typeface="微软雅黑" panose="020B0503020204020204" charset="-122"/>
              <a:ea typeface="微软雅黑" panose="020B0503020204020204" charset="-122"/>
              <a:sym typeface="微软雅黑" panose="020B0503020204020204" charset="-122"/>
            </a:endParaRPr>
          </a:p>
        </p:txBody>
      </p:sp>
      <p:sp>
        <p:nvSpPr>
          <p:cNvPr id="11" name="Oval 8"/>
          <p:cNvSpPr>
            <a:spLocks noChangeArrowheads="1"/>
          </p:cNvSpPr>
          <p:nvPr/>
        </p:nvSpPr>
        <p:spPr bwMode="auto">
          <a:xfrm>
            <a:off x="9335135" y="2246227"/>
            <a:ext cx="1244600" cy="1244600"/>
          </a:xfrm>
          <a:prstGeom prst="ellipse">
            <a:avLst/>
          </a:prstGeom>
          <a:solidFill>
            <a:srgbClr val="DA251C"/>
          </a:solidFill>
          <a:ln>
            <a:noFill/>
          </a:ln>
          <a:effectLst/>
        </p:spPr>
        <p:txBody>
          <a:bodyPr wrap="none" anchor="ctr"/>
          <a:lstStyle/>
          <a:p>
            <a:pPr algn="ctr"/>
            <a:r>
              <a:rPr lang="zh-CN" altLang="en-US" sz="3200" b="1" dirty="0">
                <a:solidFill>
                  <a:srgbClr val="FFFFFF"/>
                </a:solidFill>
                <a:latin typeface="微软雅黑" panose="020B0503020204020204" charset="-122"/>
                <a:ea typeface="微软雅黑" panose="020B0503020204020204" charset="-122"/>
                <a:sym typeface="微软雅黑" panose="020B0503020204020204" charset="-122"/>
              </a:rPr>
              <a:t>履责</a:t>
            </a:r>
          </a:p>
          <a:p>
            <a:pPr algn="ctr"/>
            <a:r>
              <a:rPr lang="zh-CN" altLang="en-US" sz="3200" b="1" dirty="0">
                <a:solidFill>
                  <a:srgbClr val="FFFFFF"/>
                </a:solidFill>
                <a:latin typeface="微软雅黑" panose="020B0503020204020204" charset="-122"/>
                <a:ea typeface="微软雅黑" panose="020B0503020204020204" charset="-122"/>
                <a:sym typeface="微软雅黑" panose="020B0503020204020204" charset="-122"/>
              </a:rPr>
              <a:t>合格</a:t>
            </a:r>
          </a:p>
        </p:txBody>
      </p:sp>
      <p:sp>
        <p:nvSpPr>
          <p:cNvPr id="34" name="文本框 33"/>
          <p:cNvSpPr txBox="1"/>
          <p:nvPr/>
        </p:nvSpPr>
        <p:spPr>
          <a:xfrm>
            <a:off x="4090670" y="1877292"/>
            <a:ext cx="5236210" cy="922020"/>
          </a:xfrm>
          <a:prstGeom prst="rect">
            <a:avLst/>
          </a:prstGeom>
          <a:noFill/>
        </p:spPr>
        <p:txBody>
          <a:bodyPr wrap="square" rtlCol="0">
            <a:spAutoFit/>
          </a:bodyPr>
          <a:lstStyle/>
          <a:p>
            <a:pPr algn="r" fontAlgn="auto">
              <a:lnSpc>
                <a:spcPct val="150000"/>
              </a:lnSpc>
            </a:pPr>
            <a:r>
              <a:rPr lang="zh-CN" altLang="zh-CN" b="1" dirty="0">
                <a:solidFill>
                  <a:srgbClr val="DA251C"/>
                </a:solidFill>
                <a:latin typeface="微软雅黑" panose="020B0503020204020204" charset="-122"/>
                <a:ea typeface="微软雅黑" panose="020B0503020204020204" charset="-122"/>
                <a:sym typeface="+mn-ea"/>
              </a:rPr>
              <a:t>讲奉献、有作为，强调的是履责合格，就是要践行党的宗旨、敢于担当、善于作为。</a:t>
            </a:r>
          </a:p>
        </p:txBody>
      </p:sp>
      <p:sp>
        <p:nvSpPr>
          <p:cNvPr id="35" name="矩形 34"/>
          <p:cNvSpPr/>
          <p:nvPr/>
        </p:nvSpPr>
        <p:spPr>
          <a:xfrm>
            <a:off x="3289300" y="3052677"/>
            <a:ext cx="6045835" cy="2353310"/>
          </a:xfrm>
          <a:prstGeom prst="rect">
            <a:avLst/>
          </a:prstGeom>
        </p:spPr>
        <p:txBody>
          <a:bodyPr wrap="square">
            <a:spAutoFit/>
          </a:bodyPr>
          <a:lstStyle/>
          <a:p>
            <a:pPr lvl="0" algn="r" fontAlgn="auto">
              <a:lnSpc>
                <a:spcPct val="150000"/>
              </a:lnSpc>
            </a:pPr>
            <a:r>
              <a:rPr sz="1400" dirty="0">
                <a:solidFill>
                  <a:schemeClr val="tx1">
                    <a:lumMod val="65000"/>
                    <a:lumOff val="35000"/>
                  </a:schemeClr>
                </a:solidFill>
                <a:latin typeface="微软雅黑" panose="020B0503020204020204" charset="-122"/>
                <a:ea typeface="微软雅黑" panose="020B0503020204020204" charset="-122"/>
              </a:rPr>
              <a:t>毛泽东同志说：“中国人死都不怕，还怕困难么？”这正是对中国人民和中国共产党人牺牲精神的真实写照。做合格党员，就要时刻不忘肩上扛的那份沉甸甸的责任，始终保持干事创业、开拓进取的精气神，把毕生精力乃至生命奉献给党，面对挫折不怨天尤人，面对困难不彷徨退缩，把百姓的安危冷暖装在心里，及时了解群众所思、所盼、所忧、所急，把群众工作做实、做深、做细、做透，让群众真切感受到党的温暖，努力为人民群众谋福祉。</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0.7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1799"/>
                            </p:stCondLst>
                            <p:childTnLst>
                              <p:par>
                                <p:cTn id="17" presetID="53"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2299"/>
                            </p:stCondLst>
                            <p:childTnLst>
                              <p:par>
                                <p:cTn id="23" presetID="12" presetClass="entr" presetSubtype="1"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p:tgtEl>
                                          <p:spTgt spid="34"/>
                                        </p:tgtEl>
                                        <p:attrNameLst>
                                          <p:attrName>ppt_y</p:attrName>
                                        </p:attrNameLst>
                                      </p:cBhvr>
                                      <p:tavLst>
                                        <p:tav tm="0">
                                          <p:val>
                                            <p:strVal val="#ppt_y-#ppt_h*1.125000"/>
                                          </p:val>
                                        </p:tav>
                                        <p:tav tm="100000">
                                          <p:val>
                                            <p:strVal val="#ppt_y"/>
                                          </p:val>
                                        </p:tav>
                                      </p:tavLst>
                                    </p:anim>
                                    <p:animEffect transition="in" filter="wipe(down)">
                                      <p:cBhvr>
                                        <p:cTn id="26" dur="500"/>
                                        <p:tgtEl>
                                          <p:spTgt spid="3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p:tgtEl>
                                          <p:spTgt spid="35"/>
                                        </p:tgtEl>
                                        <p:attrNameLst>
                                          <p:attrName>ppt_y</p:attrName>
                                        </p:attrNameLst>
                                      </p:cBhvr>
                                      <p:tavLst>
                                        <p:tav tm="0">
                                          <p:val>
                                            <p:strVal val="#ppt_y+#ppt_h*1.125000"/>
                                          </p:val>
                                        </p:tav>
                                        <p:tav tm="100000">
                                          <p:val>
                                            <p:strVal val="#ppt_y"/>
                                          </p:val>
                                        </p:tav>
                                      </p:tavLst>
                                    </p:anim>
                                    <p:animEffect transition="in" filter="wipe(up)">
                                      <p:cBhvr>
                                        <p:cTn id="30" dur="500"/>
                                        <p:tgtEl>
                                          <p:spTgt spid="35"/>
                                        </p:tgtEl>
                                      </p:cBhvr>
                                    </p:animEffect>
                                  </p:childTnLst>
                                </p:cTn>
                              </p:par>
                            </p:childTnLst>
                          </p:cTn>
                        </p:par>
                        <p:par>
                          <p:cTn id="31" fill="hold">
                            <p:stCondLst>
                              <p:cond delay="2799"/>
                            </p:stCondLst>
                            <p:childTnLst>
                              <p:par>
                                <p:cTn id="32" presetID="22" presetClass="entr" presetSubtype="2"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right)">
                                      <p:cBhvr>
                                        <p:cTn id="34" dur="500"/>
                                        <p:tgtEl>
                                          <p:spTgt spid="5"/>
                                        </p:tgtEl>
                                      </p:cBhvr>
                                    </p:animEffect>
                                  </p:childTnLst>
                                </p:cTn>
                              </p:par>
                            </p:childTnLst>
                          </p:cTn>
                        </p:par>
                        <p:par>
                          <p:cTn id="35" fill="hold">
                            <p:stCondLst>
                              <p:cond delay="3299"/>
                            </p:stCondLst>
                            <p:childTnLst>
                              <p:par>
                                <p:cTn id="36" presetID="20" presetClass="entr" presetSubtype="0"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edge">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11" grpId="0" bldLvl="0" animBg="1"/>
      <p:bldP spid="34" grpId="0"/>
      <p:bldP spid="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657725" y="1967104"/>
            <a:ext cx="2876550" cy="805180"/>
            <a:chOff x="6254" y="2754"/>
            <a:chExt cx="5772" cy="1268"/>
          </a:xfrm>
        </p:grpSpPr>
        <p:sp>
          <p:nvSpPr>
            <p:cNvPr id="2" name="圆角矩形 1"/>
            <p:cNvSpPr/>
            <p:nvPr/>
          </p:nvSpPr>
          <p:spPr>
            <a:xfrm>
              <a:off x="6254" y="2754"/>
              <a:ext cx="5772" cy="1268"/>
            </a:xfrm>
            <a:prstGeom prst="roundRect">
              <a:avLst/>
            </a:prstGeom>
            <a:no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6526" y="2917"/>
              <a:ext cx="5228" cy="943"/>
            </a:xfrm>
            <a:prstGeom prst="round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charset="-122"/>
                  <a:ea typeface="微软雅黑" panose="020B0503020204020204" charset="-122"/>
                </a:rPr>
                <a:t>第 三 部 分</a:t>
              </a:r>
            </a:p>
          </p:txBody>
        </p:sp>
      </p:grpSp>
      <p:sp>
        <p:nvSpPr>
          <p:cNvPr id="8" name="矩形 7"/>
          <p:cNvSpPr/>
          <p:nvPr/>
        </p:nvSpPr>
        <p:spPr>
          <a:xfrm>
            <a:off x="3972336" y="3132102"/>
            <a:ext cx="4246880" cy="583565"/>
          </a:xfrm>
          <a:prstGeom prst="rect">
            <a:avLst/>
          </a:prstGeom>
        </p:spPr>
        <p:txBody>
          <a:bodyPr wrap="none">
            <a:spAutoFit/>
          </a:bodyPr>
          <a:lstStyle/>
          <a:p>
            <a:pPr algn="ctr"/>
            <a:r>
              <a:rPr lang="zh-CN" sz="3200" b="1" dirty="0">
                <a:solidFill>
                  <a:srgbClr val="DA251C"/>
                </a:solidFill>
                <a:latin typeface="微软雅黑" panose="020B0503020204020204" charset="-122"/>
                <a:ea typeface="微软雅黑" panose="020B0503020204020204" charset="-122"/>
              </a:rPr>
              <a:t>如何践行“四讲四有”</a:t>
            </a:r>
          </a:p>
        </p:txBody>
      </p:sp>
      <p:sp>
        <p:nvSpPr>
          <p:cNvPr id="23" name="矩形 22"/>
          <p:cNvSpPr/>
          <p:nvPr/>
        </p:nvSpPr>
        <p:spPr>
          <a:xfrm>
            <a:off x="2578735" y="3983864"/>
            <a:ext cx="7035165" cy="645160"/>
          </a:xfrm>
          <a:prstGeom prst="rect">
            <a:avLst/>
          </a:prstGeom>
        </p:spPr>
        <p:txBody>
          <a:bodyPr wrap="square">
            <a:spAutoFit/>
          </a:bodyPr>
          <a:lstStyle/>
          <a:p>
            <a:pPr algn="ctr" fontAlgn="auto">
              <a:lnSpc>
                <a:spcPct val="150000"/>
              </a:lnSpc>
            </a:pPr>
            <a:r>
              <a:rPr lang="zh-CN" altLang="en-US" sz="1200">
                <a:solidFill>
                  <a:schemeClr val="tx1">
                    <a:lumMod val="75000"/>
                    <a:lumOff val="25000"/>
                    <a:alpha val="70000"/>
                  </a:scheme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zh-CN" altLang="en-US" sz="1200" dirty="0">
              <a:solidFill>
                <a:schemeClr val="tx1">
                  <a:lumMod val="75000"/>
                  <a:lumOff val="25000"/>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7"/>
                                        </p:tgtEl>
                                        <p:attrNameLst>
                                          <p:attrName>ppt_x</p:attrName>
                                          <p:attrName>ppt_y</p:attrName>
                                        </p:attrNameLst>
                                      </p:cBhvr>
                                    </p:animMotion>
                                    <p:animEffect transition="in" filter="fade">
                                      <p:cBhvr>
                                        <p:cTn id="9" dur="500"/>
                                        <p:tgtEl>
                                          <p:spTgt spid="7"/>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0.70"/>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par>
                          <p:cTn id="16" fill="hold">
                            <p:stCondLst>
                              <p:cond delay="2400"/>
                            </p:stCondLst>
                            <p:childTnLst>
                              <p:par>
                                <p:cTn id="17" presetID="6"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circle(in)">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663" y="351061"/>
            <a:ext cx="2722880" cy="398780"/>
          </a:xfrm>
          <a:prstGeom prst="rect">
            <a:avLst/>
          </a:prstGeom>
        </p:spPr>
        <p:txBody>
          <a:bodyPr wrap="none">
            <a:spAutoFit/>
          </a:bodyPr>
          <a:lstStyle/>
          <a:p>
            <a:pPr algn="l"/>
            <a:r>
              <a:rPr lang="zh-CN" sz="2000" b="1" dirty="0">
                <a:solidFill>
                  <a:srgbClr val="DA251C"/>
                </a:solidFill>
                <a:latin typeface="微软雅黑" panose="020B0503020204020204" charset="-122"/>
                <a:ea typeface="微软雅黑" panose="020B0503020204020204" charset="-122"/>
              </a:rPr>
              <a:t>如何践行“四讲四有”</a:t>
            </a:r>
          </a:p>
        </p:txBody>
      </p:sp>
      <p:pic>
        <p:nvPicPr>
          <p:cNvPr id="23" name="图片 22" descr="026bb666b97747d66fbb158f4a910110"/>
          <p:cNvPicPr>
            <a:picLocks noChangeAspect="1"/>
          </p:cNvPicPr>
          <p:nvPr/>
        </p:nvPicPr>
        <p:blipFill>
          <a:blip r:embed="rId3" cstate="print"/>
          <a:stretch>
            <a:fillRect/>
          </a:stretch>
        </p:blipFill>
        <p:spPr>
          <a:xfrm>
            <a:off x="328930" y="307975"/>
            <a:ext cx="476250" cy="485775"/>
          </a:xfrm>
          <a:prstGeom prst="rect">
            <a:avLst/>
          </a:prstGeom>
        </p:spPr>
      </p:pic>
      <p:sp>
        <p:nvSpPr>
          <p:cNvPr id="2" name="矩形 1"/>
          <p:cNvSpPr/>
          <p:nvPr/>
        </p:nvSpPr>
        <p:spPr>
          <a:xfrm>
            <a:off x="2968909" y="1735483"/>
            <a:ext cx="6037230" cy="523220"/>
          </a:xfrm>
          <a:prstGeom prst="rect">
            <a:avLst/>
          </a:prstGeom>
        </p:spPr>
        <p:txBody>
          <a:bodyPr wrap="none">
            <a:spAutoFit/>
          </a:bodyPr>
          <a:lstStyle/>
          <a:p>
            <a:pPr algn="ctr"/>
            <a:r>
              <a:rPr lang="zh-CN" altLang="en-US" sz="2800" b="1" dirty="0">
                <a:solidFill>
                  <a:srgbClr val="DA251C"/>
                </a:solidFill>
                <a:latin typeface="微软雅黑" panose="020B0503020204020204" charset="-122"/>
                <a:ea typeface="微软雅黑" panose="020B0503020204020204" charset="-122"/>
              </a:rPr>
              <a:t>如何践行“四讲四有” 做合格党员？</a:t>
            </a:r>
          </a:p>
        </p:txBody>
      </p:sp>
      <p:grpSp>
        <p:nvGrpSpPr>
          <p:cNvPr id="12" name="组合 11"/>
          <p:cNvGrpSpPr/>
          <p:nvPr/>
        </p:nvGrpSpPr>
        <p:grpSpPr>
          <a:xfrm>
            <a:off x="1763431" y="2005839"/>
            <a:ext cx="8448040" cy="3435985"/>
            <a:chOff x="3264" y="3319"/>
            <a:chExt cx="12681" cy="4986"/>
          </a:xfrm>
        </p:grpSpPr>
        <p:cxnSp>
          <p:nvCxnSpPr>
            <p:cNvPr id="3" name="直接连接符 2"/>
            <p:cNvCxnSpPr/>
            <p:nvPr/>
          </p:nvCxnSpPr>
          <p:spPr>
            <a:xfrm>
              <a:off x="3264" y="3319"/>
              <a:ext cx="1583" cy="0"/>
            </a:xfrm>
            <a:prstGeom prst="line">
              <a:avLst/>
            </a:prstGeom>
            <a:ln w="15875">
              <a:solidFill>
                <a:srgbClr val="DA251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4354" y="3319"/>
              <a:ext cx="1583" cy="0"/>
            </a:xfrm>
            <a:prstGeom prst="line">
              <a:avLst/>
            </a:prstGeom>
            <a:ln w="15875">
              <a:solidFill>
                <a:srgbClr val="DA251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3264" y="3319"/>
              <a:ext cx="3" cy="4984"/>
            </a:xfrm>
            <a:prstGeom prst="line">
              <a:avLst/>
            </a:prstGeom>
            <a:ln w="15875">
              <a:solidFill>
                <a:srgbClr val="DA251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15937" y="3319"/>
              <a:ext cx="3" cy="4984"/>
            </a:xfrm>
            <a:prstGeom prst="line">
              <a:avLst/>
            </a:prstGeom>
            <a:ln w="15875">
              <a:solidFill>
                <a:srgbClr val="DA251C"/>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3267" y="8303"/>
              <a:ext cx="12679" cy="3"/>
            </a:xfrm>
            <a:prstGeom prst="line">
              <a:avLst/>
            </a:prstGeom>
            <a:ln w="15875">
              <a:solidFill>
                <a:srgbClr val="DA251C"/>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2051086" y="3038349"/>
            <a:ext cx="1544955" cy="1544955"/>
          </a:xfrm>
          <a:prstGeom prst="rect">
            <a:avLst/>
          </a:prstGeom>
          <a:noFill/>
          <a:ln w="22225">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DA251C"/>
                </a:solidFill>
                <a:latin typeface="微软雅黑" panose="020B0503020204020204" charset="-122"/>
                <a:ea typeface="微软雅黑" panose="020B0503020204020204" charset="-122"/>
                <a:sym typeface="+mn-ea"/>
              </a:rPr>
              <a:t>基础在“学”</a:t>
            </a:r>
          </a:p>
        </p:txBody>
      </p:sp>
      <p:sp>
        <p:nvSpPr>
          <p:cNvPr id="14" name="矩形 13"/>
          <p:cNvSpPr/>
          <p:nvPr/>
        </p:nvSpPr>
        <p:spPr>
          <a:xfrm>
            <a:off x="8375686" y="3038349"/>
            <a:ext cx="1544955" cy="1544955"/>
          </a:xfrm>
          <a:prstGeom prst="rect">
            <a:avLst/>
          </a:prstGeom>
          <a:noFill/>
          <a:ln w="22225">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DA251C"/>
                </a:solidFill>
                <a:latin typeface="微软雅黑" panose="020B0503020204020204" charset="-122"/>
                <a:ea typeface="微软雅黑" panose="020B0503020204020204" charset="-122"/>
                <a:sym typeface="+mn-ea"/>
              </a:rPr>
              <a:t>关键在“做”</a:t>
            </a:r>
          </a:p>
        </p:txBody>
      </p:sp>
      <p:sp>
        <p:nvSpPr>
          <p:cNvPr id="15" name="矩形 14"/>
          <p:cNvSpPr/>
          <p:nvPr/>
        </p:nvSpPr>
        <p:spPr>
          <a:xfrm>
            <a:off x="3784636" y="2724024"/>
            <a:ext cx="4408805" cy="19983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400" dirty="0">
                <a:solidFill>
                  <a:schemeClr val="tx1">
                    <a:lumMod val="65000"/>
                    <a:lumOff val="35000"/>
                  </a:schemeClr>
                </a:solidFill>
                <a:latin typeface="微软雅黑" panose="020B0503020204020204" pitchFamily="82" charset="2"/>
                <a:ea typeface="微软雅黑" panose="020B0503020204020204" pitchFamily="82" charset="2"/>
              </a:rPr>
              <a:t>“两学一做”学习教育，基础在学、关键在做。共产党员，是无上荣光的称号，是先锋模范的标志，是高尚品德的体现，是催人奋进的旗帜。做合格党员，必须对标“四讲四有”，在“做”上狠下功夫，踏踏实实、孜孜不倦，一步一脚印、一步一升华，把合格党员标准体现在方方面面。</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0.7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1450"/>
                            </p:stCondLst>
                            <p:childTnLst>
                              <p:par>
                                <p:cTn id="17" presetID="47"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anim calcmode="lin" valueType="num">
                                      <p:cBhvr>
                                        <p:cTn id="20" dur="750" fill="hold"/>
                                        <p:tgtEl>
                                          <p:spTgt spid="2"/>
                                        </p:tgtEl>
                                        <p:attrNameLst>
                                          <p:attrName>ppt_x</p:attrName>
                                        </p:attrNameLst>
                                      </p:cBhvr>
                                      <p:tavLst>
                                        <p:tav tm="0">
                                          <p:val>
                                            <p:strVal val="#ppt_x"/>
                                          </p:val>
                                        </p:tav>
                                        <p:tav tm="100000">
                                          <p:val>
                                            <p:strVal val="#ppt_x"/>
                                          </p:val>
                                        </p:tav>
                                      </p:tavLst>
                                    </p:anim>
                                    <p:anim calcmode="lin" valueType="num">
                                      <p:cBhvr>
                                        <p:cTn id="21" dur="750" fill="hold"/>
                                        <p:tgtEl>
                                          <p:spTgt spid="2"/>
                                        </p:tgtEl>
                                        <p:attrNameLst>
                                          <p:attrName>ppt_y</p:attrName>
                                        </p:attrNameLst>
                                      </p:cBhvr>
                                      <p:tavLst>
                                        <p:tav tm="0">
                                          <p:val>
                                            <p:strVal val="#ppt_y-.1"/>
                                          </p:val>
                                        </p:tav>
                                        <p:tav tm="100000">
                                          <p:val>
                                            <p:strVal val="#ppt_y"/>
                                          </p:val>
                                        </p:tav>
                                      </p:tavLst>
                                    </p:anim>
                                  </p:childTnLst>
                                </p:cTn>
                              </p:par>
                              <p:par>
                                <p:cTn id="22" presetID="17" presetClass="entr" presetSubtype="1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strVal val="#ppt_h"/>
                                          </p:val>
                                        </p:tav>
                                        <p:tav tm="100000">
                                          <p:val>
                                            <p:strVal val="#ppt_h"/>
                                          </p:val>
                                        </p:tav>
                                      </p:tavLst>
                                    </p:anim>
                                  </p:childTnLst>
                                </p:cTn>
                              </p:par>
                            </p:childTnLst>
                          </p:cTn>
                        </p:par>
                        <p:par>
                          <p:cTn id="26" fill="hold">
                            <p:stCondLst>
                              <p:cond delay="245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2950"/>
                            </p:stCondLst>
                            <p:childTnLst>
                              <p:par>
                                <p:cTn id="33" presetID="53" presetClass="entr" presetSubtype="16"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childTnLst>
                          </p:cTn>
                        </p:par>
                        <p:par>
                          <p:cTn id="38" fill="hold">
                            <p:stCondLst>
                              <p:cond delay="3450"/>
                            </p:stCondLst>
                            <p:childTnLst>
                              <p:par>
                                <p:cTn id="39" presetID="14" presetClass="entr" presetSubtype="1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randombar(horizontal)">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13" grpId="0" animBg="1"/>
      <p:bldP spid="14" grpId="0" animBg="1"/>
      <p:bldP spid="1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
          <p:cNvSpPr/>
          <p:nvPr/>
        </p:nvSpPr>
        <p:spPr bwMode="auto">
          <a:xfrm flipH="1">
            <a:off x="5603598" y="2891691"/>
            <a:ext cx="4421505" cy="1114425"/>
          </a:xfrm>
          <a:custGeom>
            <a:avLst/>
            <a:gdLst>
              <a:gd name="T0" fmla="*/ 2106 w 2106"/>
              <a:gd name="T1" fmla="*/ 0 h 1134"/>
              <a:gd name="T2" fmla="*/ 0 w 2106"/>
              <a:gd name="T3" fmla="*/ 0 h 1134"/>
              <a:gd name="T4" fmla="*/ 0 w 2106"/>
              <a:gd name="T5" fmla="*/ 1134 h 1134"/>
              <a:gd name="T6" fmla="*/ 1506 w 2106"/>
              <a:gd name="T7" fmla="*/ 1134 h 1134"/>
              <a:gd name="T8" fmla="*/ 2106 w 2106"/>
              <a:gd name="T9" fmla="*/ 0 h 1134"/>
            </a:gdLst>
            <a:ahLst/>
            <a:cxnLst>
              <a:cxn ang="0">
                <a:pos x="T0" y="T1"/>
              </a:cxn>
              <a:cxn ang="0">
                <a:pos x="T2" y="T3"/>
              </a:cxn>
              <a:cxn ang="0">
                <a:pos x="T4" y="T5"/>
              </a:cxn>
              <a:cxn ang="0">
                <a:pos x="T6" y="T7"/>
              </a:cxn>
              <a:cxn ang="0">
                <a:pos x="T8" y="T9"/>
              </a:cxn>
            </a:cxnLst>
            <a:rect l="0" t="0" r="r" b="b"/>
            <a:pathLst>
              <a:path w="2106" h="1134">
                <a:moveTo>
                  <a:pt x="2106" y="0"/>
                </a:moveTo>
                <a:lnTo>
                  <a:pt x="0" y="0"/>
                </a:lnTo>
                <a:lnTo>
                  <a:pt x="0" y="1134"/>
                </a:lnTo>
                <a:lnTo>
                  <a:pt x="1506" y="1134"/>
                </a:lnTo>
                <a:lnTo>
                  <a:pt x="2106" y="0"/>
                </a:lnTo>
                <a:close/>
              </a:path>
            </a:pathLst>
          </a:custGeom>
          <a:solidFill>
            <a:srgbClr val="DA251C"/>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 name="Freeform 9"/>
          <p:cNvSpPr/>
          <p:nvPr/>
        </p:nvSpPr>
        <p:spPr bwMode="auto">
          <a:xfrm flipH="1">
            <a:off x="5616298" y="1734086"/>
            <a:ext cx="4408805" cy="1108710"/>
          </a:xfrm>
          <a:custGeom>
            <a:avLst/>
            <a:gdLst>
              <a:gd name="T0" fmla="*/ 2100 w 2100"/>
              <a:gd name="T1" fmla="*/ 1128 h 1128"/>
              <a:gd name="T2" fmla="*/ 1506 w 2100"/>
              <a:gd name="T3" fmla="*/ 0 h 1128"/>
              <a:gd name="T4" fmla="*/ 0 w 2100"/>
              <a:gd name="T5" fmla="*/ 0 h 1128"/>
              <a:gd name="T6" fmla="*/ 0 w 2100"/>
              <a:gd name="T7" fmla="*/ 1128 h 1128"/>
              <a:gd name="T8" fmla="*/ 2100 w 2100"/>
              <a:gd name="T9" fmla="*/ 1128 h 1128"/>
            </a:gdLst>
            <a:ahLst/>
            <a:cxnLst>
              <a:cxn ang="0">
                <a:pos x="T0" y="T1"/>
              </a:cxn>
              <a:cxn ang="0">
                <a:pos x="T2" y="T3"/>
              </a:cxn>
              <a:cxn ang="0">
                <a:pos x="T4" y="T5"/>
              </a:cxn>
              <a:cxn ang="0">
                <a:pos x="T6" y="T7"/>
              </a:cxn>
              <a:cxn ang="0">
                <a:pos x="T8" y="T9"/>
              </a:cxn>
            </a:cxnLst>
            <a:rect l="0" t="0" r="r" b="b"/>
            <a:pathLst>
              <a:path w="2100" h="1128">
                <a:moveTo>
                  <a:pt x="2100" y="1128"/>
                </a:moveTo>
                <a:lnTo>
                  <a:pt x="1506" y="0"/>
                </a:lnTo>
                <a:lnTo>
                  <a:pt x="0" y="0"/>
                </a:lnTo>
                <a:lnTo>
                  <a:pt x="0" y="1128"/>
                </a:lnTo>
                <a:lnTo>
                  <a:pt x="2100" y="1128"/>
                </a:lnTo>
                <a:close/>
              </a:path>
            </a:pathLst>
          </a:custGeom>
          <a:solidFill>
            <a:srgbClr val="DA251C"/>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 name="Freeform 10"/>
          <p:cNvSpPr/>
          <p:nvPr/>
        </p:nvSpPr>
        <p:spPr bwMode="auto">
          <a:xfrm>
            <a:off x="1902183" y="2891691"/>
            <a:ext cx="4421505" cy="1114425"/>
          </a:xfrm>
          <a:custGeom>
            <a:avLst/>
            <a:gdLst>
              <a:gd name="T0" fmla="*/ 2106 w 2106"/>
              <a:gd name="T1" fmla="*/ 0 h 1134"/>
              <a:gd name="T2" fmla="*/ 0 w 2106"/>
              <a:gd name="T3" fmla="*/ 0 h 1134"/>
              <a:gd name="T4" fmla="*/ 0 w 2106"/>
              <a:gd name="T5" fmla="*/ 1134 h 1134"/>
              <a:gd name="T6" fmla="*/ 1506 w 2106"/>
              <a:gd name="T7" fmla="*/ 1134 h 1134"/>
              <a:gd name="T8" fmla="*/ 2106 w 2106"/>
              <a:gd name="T9" fmla="*/ 0 h 1134"/>
            </a:gdLst>
            <a:ahLst/>
            <a:cxnLst>
              <a:cxn ang="0">
                <a:pos x="T0" y="T1"/>
              </a:cxn>
              <a:cxn ang="0">
                <a:pos x="T2" y="T3"/>
              </a:cxn>
              <a:cxn ang="0">
                <a:pos x="T4" y="T5"/>
              </a:cxn>
              <a:cxn ang="0">
                <a:pos x="T6" y="T7"/>
              </a:cxn>
              <a:cxn ang="0">
                <a:pos x="T8" y="T9"/>
              </a:cxn>
            </a:cxnLst>
            <a:rect l="0" t="0" r="r" b="b"/>
            <a:pathLst>
              <a:path w="2106" h="1134">
                <a:moveTo>
                  <a:pt x="2106" y="0"/>
                </a:moveTo>
                <a:lnTo>
                  <a:pt x="0" y="0"/>
                </a:lnTo>
                <a:lnTo>
                  <a:pt x="0" y="1134"/>
                </a:lnTo>
                <a:lnTo>
                  <a:pt x="1506" y="1134"/>
                </a:lnTo>
                <a:lnTo>
                  <a:pt x="2106" y="0"/>
                </a:lnTo>
                <a:close/>
              </a:path>
            </a:pathLst>
          </a:custGeom>
          <a:solidFill>
            <a:srgbClr val="DA251C"/>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 name="Freeform 9"/>
          <p:cNvSpPr/>
          <p:nvPr/>
        </p:nvSpPr>
        <p:spPr bwMode="auto">
          <a:xfrm>
            <a:off x="1902183" y="1734086"/>
            <a:ext cx="4408805" cy="1108710"/>
          </a:xfrm>
          <a:custGeom>
            <a:avLst/>
            <a:gdLst>
              <a:gd name="T0" fmla="*/ 2100 w 2100"/>
              <a:gd name="T1" fmla="*/ 1128 h 1128"/>
              <a:gd name="T2" fmla="*/ 1506 w 2100"/>
              <a:gd name="T3" fmla="*/ 0 h 1128"/>
              <a:gd name="T4" fmla="*/ 0 w 2100"/>
              <a:gd name="T5" fmla="*/ 0 h 1128"/>
              <a:gd name="T6" fmla="*/ 0 w 2100"/>
              <a:gd name="T7" fmla="*/ 1128 h 1128"/>
              <a:gd name="T8" fmla="*/ 2100 w 2100"/>
              <a:gd name="T9" fmla="*/ 1128 h 1128"/>
            </a:gdLst>
            <a:ahLst/>
            <a:cxnLst>
              <a:cxn ang="0">
                <a:pos x="T0" y="T1"/>
              </a:cxn>
              <a:cxn ang="0">
                <a:pos x="T2" y="T3"/>
              </a:cxn>
              <a:cxn ang="0">
                <a:pos x="T4" y="T5"/>
              </a:cxn>
              <a:cxn ang="0">
                <a:pos x="T6" y="T7"/>
              </a:cxn>
              <a:cxn ang="0">
                <a:pos x="T8" y="T9"/>
              </a:cxn>
            </a:cxnLst>
            <a:rect l="0" t="0" r="r" b="b"/>
            <a:pathLst>
              <a:path w="2100" h="1128">
                <a:moveTo>
                  <a:pt x="2100" y="1128"/>
                </a:moveTo>
                <a:lnTo>
                  <a:pt x="1506" y="0"/>
                </a:lnTo>
                <a:lnTo>
                  <a:pt x="0" y="0"/>
                </a:lnTo>
                <a:lnTo>
                  <a:pt x="0" y="1128"/>
                </a:lnTo>
                <a:lnTo>
                  <a:pt x="2100" y="1128"/>
                </a:lnTo>
                <a:close/>
              </a:path>
            </a:pathLst>
          </a:custGeom>
          <a:solidFill>
            <a:srgbClr val="DA251C"/>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2" name="TextBox 13"/>
          <p:cNvSpPr txBox="1"/>
          <p:nvPr/>
        </p:nvSpPr>
        <p:spPr>
          <a:xfrm>
            <a:off x="2243813" y="1918871"/>
            <a:ext cx="3015615" cy="738505"/>
          </a:xfrm>
          <a:prstGeom prst="rect">
            <a:avLst/>
          </a:prstGeom>
          <a:noFill/>
        </p:spPr>
        <p:txBody>
          <a:bodyPr wrap="square" lIns="0" tIns="0" rIns="0" bIns="0" rtlCol="0" anchor="t" anchorCtr="0">
            <a:spAutoFit/>
          </a:bodyPr>
          <a:lstStyle/>
          <a:p>
            <a:pPr defTabSz="1216660" fontAlgn="auto">
              <a:lnSpc>
                <a:spcPct val="150000"/>
              </a:lnSpc>
              <a:spcBef>
                <a:spcPts val="0"/>
              </a:spcBef>
              <a:defRPr/>
            </a:pPr>
            <a:r>
              <a:rPr lang="zh-CN" altLang="en-US" sz="1600" b="1">
                <a:solidFill>
                  <a:srgbClr val="FFFFFF"/>
                </a:solidFill>
                <a:latin typeface="Arial" panose="020B0604020202020204" pitchFamily="34" charset="0"/>
                <a:ea typeface="微软雅黑" panose="020B0503020204020204" charset="-122"/>
                <a:sym typeface="Arial" panose="020B0604020202020204" pitchFamily="34" charset="0"/>
              </a:rPr>
              <a:t>坚持学党章与定理想相结合，促讲政治、有信念。</a:t>
            </a:r>
          </a:p>
        </p:txBody>
      </p:sp>
      <p:sp>
        <p:nvSpPr>
          <p:cNvPr id="6" name="矩形 5"/>
          <p:cNvSpPr/>
          <p:nvPr/>
        </p:nvSpPr>
        <p:spPr>
          <a:xfrm>
            <a:off x="925663" y="351061"/>
            <a:ext cx="2722880" cy="398780"/>
          </a:xfrm>
          <a:prstGeom prst="rect">
            <a:avLst/>
          </a:prstGeom>
        </p:spPr>
        <p:txBody>
          <a:bodyPr wrap="none">
            <a:spAutoFit/>
          </a:bodyPr>
          <a:lstStyle/>
          <a:p>
            <a:pPr algn="l"/>
            <a:r>
              <a:rPr lang="zh-CN" sz="2000" b="1" dirty="0">
                <a:solidFill>
                  <a:srgbClr val="DA251C"/>
                </a:solidFill>
                <a:latin typeface="微软雅黑" panose="020B0503020204020204" charset="-122"/>
                <a:ea typeface="微软雅黑" panose="020B0503020204020204" charset="-122"/>
              </a:rPr>
              <a:t>如何践行“四讲四有”</a:t>
            </a:r>
          </a:p>
        </p:txBody>
      </p:sp>
      <p:pic>
        <p:nvPicPr>
          <p:cNvPr id="23" name="图片 22" descr="026bb666b97747d66fbb158f4a910110"/>
          <p:cNvPicPr>
            <a:picLocks noChangeAspect="1"/>
          </p:cNvPicPr>
          <p:nvPr/>
        </p:nvPicPr>
        <p:blipFill>
          <a:blip r:embed="rId3" cstate="print"/>
          <a:stretch>
            <a:fillRect/>
          </a:stretch>
        </p:blipFill>
        <p:spPr>
          <a:xfrm>
            <a:off x="328930" y="307975"/>
            <a:ext cx="476250" cy="485775"/>
          </a:xfrm>
          <a:prstGeom prst="rect">
            <a:avLst/>
          </a:prstGeom>
        </p:spPr>
      </p:pic>
      <p:sp>
        <p:nvSpPr>
          <p:cNvPr id="10" name="椭圆 9"/>
          <p:cNvSpPr/>
          <p:nvPr/>
        </p:nvSpPr>
        <p:spPr>
          <a:xfrm>
            <a:off x="5307053" y="2184936"/>
            <a:ext cx="1478915" cy="1480185"/>
          </a:xfrm>
          <a:prstGeom prst="ellipse">
            <a:avLst/>
          </a:prstGeom>
          <a:solidFill>
            <a:srgbClr val="DA251C"/>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zh-CN" sz="2000" b="1" dirty="0">
                <a:solidFill>
                  <a:prstClr val="white"/>
                </a:solidFill>
                <a:latin typeface="Arial" panose="020B0604020202020204" pitchFamily="34" charset="0"/>
                <a:ea typeface="微软雅黑" panose="020B0503020204020204" charset="-122"/>
                <a:cs typeface="+mn-ea"/>
                <a:sym typeface="Arial" panose="020B0604020202020204" pitchFamily="34" charset="0"/>
              </a:rPr>
              <a:t>坚持</a:t>
            </a:r>
            <a:r>
              <a:rPr lang="en-US" altLang="zh-CN" sz="2000" b="1" dirty="0">
                <a:solidFill>
                  <a:prstClr val="white"/>
                </a:solidFill>
                <a:latin typeface="Arial" panose="020B0604020202020204" pitchFamily="34" charset="0"/>
                <a:ea typeface="微软雅黑" panose="020B0503020204020204" charset="-122"/>
                <a:cs typeface="+mn-ea"/>
                <a:sym typeface="Arial" panose="020B0604020202020204" pitchFamily="34" charset="0"/>
              </a:rPr>
              <a:t>“</a:t>
            </a:r>
            <a:r>
              <a:rPr lang="zh-CN" altLang="en-US" sz="2000" b="1" dirty="0">
                <a:solidFill>
                  <a:prstClr val="white"/>
                </a:solidFill>
                <a:latin typeface="Arial" panose="020B0604020202020204" pitchFamily="34" charset="0"/>
                <a:ea typeface="微软雅黑" panose="020B0503020204020204" charset="-122"/>
                <a:cs typeface="+mn-ea"/>
                <a:sym typeface="Arial" panose="020B0604020202020204" pitchFamily="34" charset="0"/>
              </a:rPr>
              <a:t>四个结合</a:t>
            </a:r>
            <a:r>
              <a:rPr lang="en-US" altLang="zh-CN" sz="2000" b="1" dirty="0">
                <a:solidFill>
                  <a:prstClr val="white"/>
                </a:solidFill>
                <a:latin typeface="Arial" panose="020B0604020202020204" pitchFamily="34" charset="0"/>
                <a:ea typeface="微软雅黑" panose="020B0503020204020204" charset="-122"/>
                <a:cs typeface="+mn-ea"/>
                <a:sym typeface="Arial" panose="020B0604020202020204" pitchFamily="34" charset="0"/>
              </a:rPr>
              <a:t>”</a:t>
            </a:r>
          </a:p>
        </p:txBody>
      </p:sp>
      <p:sp>
        <p:nvSpPr>
          <p:cNvPr id="7" name="TextBox 13"/>
          <p:cNvSpPr txBox="1"/>
          <p:nvPr/>
        </p:nvSpPr>
        <p:spPr>
          <a:xfrm>
            <a:off x="2243813" y="3079651"/>
            <a:ext cx="3015615" cy="738505"/>
          </a:xfrm>
          <a:prstGeom prst="rect">
            <a:avLst/>
          </a:prstGeom>
          <a:noFill/>
        </p:spPr>
        <p:txBody>
          <a:bodyPr wrap="square" lIns="0" tIns="0" rIns="0" bIns="0" rtlCol="0" anchor="t" anchorCtr="0">
            <a:spAutoFit/>
          </a:bodyPr>
          <a:lstStyle/>
          <a:p>
            <a:pPr defTabSz="1216660" fontAlgn="auto">
              <a:lnSpc>
                <a:spcPct val="150000"/>
              </a:lnSpc>
              <a:spcBef>
                <a:spcPts val="0"/>
              </a:spcBef>
              <a:defRPr/>
            </a:pPr>
            <a:r>
              <a:rPr lang="zh-CN" altLang="en-US" sz="1600" b="1">
                <a:solidFill>
                  <a:srgbClr val="FFFFFF"/>
                </a:solidFill>
                <a:latin typeface="Arial" panose="020B0604020202020204" pitchFamily="34" charset="0"/>
                <a:ea typeface="微软雅黑" panose="020B0503020204020204" charset="-122"/>
                <a:sym typeface="Arial" panose="020B0604020202020204" pitchFamily="34" charset="0"/>
              </a:rPr>
              <a:t>坚持学党规与明标准相结合，促讲规矩、有纪律。</a:t>
            </a:r>
          </a:p>
        </p:txBody>
      </p:sp>
      <p:sp>
        <p:nvSpPr>
          <p:cNvPr id="19" name="TextBox 13"/>
          <p:cNvSpPr txBox="1"/>
          <p:nvPr/>
        </p:nvSpPr>
        <p:spPr>
          <a:xfrm>
            <a:off x="6850103" y="1919506"/>
            <a:ext cx="3015615" cy="738505"/>
          </a:xfrm>
          <a:prstGeom prst="rect">
            <a:avLst/>
          </a:prstGeom>
          <a:noFill/>
        </p:spPr>
        <p:txBody>
          <a:bodyPr wrap="square" lIns="0" tIns="0" rIns="0" bIns="0" rtlCol="0" anchor="t" anchorCtr="0">
            <a:spAutoFit/>
          </a:bodyPr>
          <a:lstStyle/>
          <a:p>
            <a:pPr defTabSz="1216660" fontAlgn="auto">
              <a:lnSpc>
                <a:spcPct val="150000"/>
              </a:lnSpc>
              <a:spcBef>
                <a:spcPts val="0"/>
              </a:spcBef>
              <a:defRPr/>
            </a:pPr>
            <a:r>
              <a:rPr lang="zh-CN" altLang="en-US" sz="1600" b="1">
                <a:solidFill>
                  <a:srgbClr val="FFFFFF"/>
                </a:solidFill>
                <a:latin typeface="Arial" panose="020B0604020202020204" pitchFamily="34" charset="0"/>
                <a:ea typeface="微软雅黑" panose="020B0503020204020204" charset="-122"/>
                <a:sym typeface="Arial" panose="020B0604020202020204" pitchFamily="34" charset="0"/>
              </a:rPr>
              <a:t>坚持学思想与正身心相结合，促讲道德、有品行。</a:t>
            </a:r>
          </a:p>
        </p:txBody>
      </p:sp>
      <p:sp>
        <p:nvSpPr>
          <p:cNvPr id="20" name="TextBox 13"/>
          <p:cNvSpPr txBox="1"/>
          <p:nvPr/>
        </p:nvSpPr>
        <p:spPr>
          <a:xfrm>
            <a:off x="6850103" y="3080286"/>
            <a:ext cx="3015615" cy="738505"/>
          </a:xfrm>
          <a:prstGeom prst="rect">
            <a:avLst/>
          </a:prstGeom>
          <a:noFill/>
        </p:spPr>
        <p:txBody>
          <a:bodyPr wrap="square" lIns="0" tIns="0" rIns="0" bIns="0" rtlCol="0" anchor="t" anchorCtr="0">
            <a:spAutoFit/>
          </a:bodyPr>
          <a:lstStyle/>
          <a:p>
            <a:pPr defTabSz="1216660" fontAlgn="auto">
              <a:lnSpc>
                <a:spcPct val="150000"/>
              </a:lnSpc>
              <a:spcBef>
                <a:spcPts val="0"/>
              </a:spcBef>
              <a:defRPr/>
            </a:pPr>
            <a:r>
              <a:rPr lang="zh-CN" altLang="en-US" sz="1600" b="1">
                <a:solidFill>
                  <a:srgbClr val="FFFFFF"/>
                </a:solidFill>
                <a:latin typeface="Arial" panose="020B0604020202020204" pitchFamily="34" charset="0"/>
                <a:ea typeface="微软雅黑" panose="020B0503020204020204" charset="-122"/>
                <a:sym typeface="Arial" panose="020B0604020202020204" pitchFamily="34" charset="0"/>
              </a:rPr>
              <a:t>坚持学理论与重实践相结合，促讲奉献、有作为。</a:t>
            </a:r>
          </a:p>
        </p:txBody>
      </p:sp>
      <p:sp>
        <p:nvSpPr>
          <p:cNvPr id="21" name="矩形 20"/>
          <p:cNvSpPr/>
          <p:nvPr/>
        </p:nvSpPr>
        <p:spPr>
          <a:xfrm>
            <a:off x="1911708" y="4306471"/>
            <a:ext cx="8123555" cy="1383665"/>
          </a:xfrm>
          <a:prstGeom prst="rect">
            <a:avLst/>
          </a:prstGeom>
        </p:spPr>
        <p:txBody>
          <a:bodyPr wrap="square">
            <a:spAutoFit/>
          </a:bodyPr>
          <a:lstStyle/>
          <a:p>
            <a:pPr fontAlgn="auto">
              <a:lnSpc>
                <a:spcPct val="150000"/>
              </a:lnSpc>
            </a:pPr>
            <a:r>
              <a:rPr lang="zh-CN" altLang="zh-CN" sz="1400" dirty="0">
                <a:solidFill>
                  <a:schemeClr val="tx1">
                    <a:lumMod val="65000"/>
                    <a:lumOff val="35000"/>
                  </a:schemeClr>
                </a:solidFill>
                <a:latin typeface="微软雅黑" panose="020B0503020204020204" charset="-122"/>
                <a:ea typeface="微软雅黑" panose="020B0503020204020204" charset="-122"/>
              </a:rPr>
              <a:t>现实生活中，一些党员干部信权信钱不信党，失掉了初心、忘记了誓言，甚至与党离心离德，政治上变质、经济上贪婪、道德上堕落、生活上腐化；一些党员精神不振，工作中消极怠慢，不作为、不会为、不善为，不起先锋模范作用。每位党员同志要着眼于党和国家事业的新要求，抓住此次“两学一做”活动契机，坚持“四</a:t>
            </a:r>
            <a:r>
              <a:rPr lang="zh-CN" altLang="en-US" sz="1400" dirty="0">
                <a:solidFill>
                  <a:schemeClr val="tx1">
                    <a:lumMod val="65000"/>
                    <a:lumOff val="35000"/>
                  </a:schemeClr>
                </a:solidFill>
                <a:latin typeface="微软雅黑" panose="020B0503020204020204" charset="-122"/>
                <a:ea typeface="微软雅黑" panose="020B0503020204020204" charset="-122"/>
              </a:rPr>
              <a:t>个</a:t>
            </a:r>
            <a:r>
              <a:rPr lang="zh-CN" altLang="zh-CN" sz="1400" dirty="0">
                <a:solidFill>
                  <a:schemeClr val="tx1">
                    <a:lumMod val="65000"/>
                    <a:lumOff val="35000"/>
                  </a:schemeClr>
                </a:solidFill>
                <a:latin typeface="微软雅黑" panose="020B0503020204020204" charset="-122"/>
                <a:ea typeface="微软雅黑" panose="020B0503020204020204" charset="-122"/>
              </a:rPr>
              <a:t>结合”，争做“四讲四有”合格党员。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0.7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145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950"/>
                            </p:stCondLst>
                            <p:childTnLst>
                              <p:par>
                                <p:cTn id="23" presetID="22" presetClass="entr" presetSubtype="2" fill="hold" grpId="1"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500"/>
                                        <p:tgtEl>
                                          <p:spTgt spid="9"/>
                                        </p:tgtEl>
                                      </p:cBhvr>
                                    </p:animEffect>
                                  </p:childTnLst>
                                </p:cTn>
                              </p:par>
                            </p:childTnLst>
                          </p:cTn>
                        </p:par>
                        <p:par>
                          <p:cTn id="26" fill="hold">
                            <p:stCondLst>
                              <p:cond delay="2450"/>
                            </p:stCondLst>
                            <p:childTnLst>
                              <p:par>
                                <p:cTn id="27" presetID="5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par>
                          <p:cTn id="32" fill="hold">
                            <p:stCondLst>
                              <p:cond delay="2950"/>
                            </p:stCondLst>
                            <p:childTnLst>
                              <p:par>
                                <p:cTn id="33" presetID="22" presetClass="entr" presetSubtype="2" fill="hold" grpId="1"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right)">
                                      <p:cBhvr>
                                        <p:cTn id="35" dur="500"/>
                                        <p:tgtEl>
                                          <p:spTgt spid="8"/>
                                        </p:tgtEl>
                                      </p:cBhvr>
                                    </p:animEffect>
                                  </p:childTnLst>
                                </p:cTn>
                              </p:par>
                            </p:childTnLst>
                          </p:cTn>
                        </p:par>
                        <p:par>
                          <p:cTn id="36" fill="hold">
                            <p:stCondLst>
                              <p:cond delay="3450"/>
                            </p:stCondLst>
                            <p:childTnLst>
                              <p:par>
                                <p:cTn id="37" presetID="53" presetClass="entr" presetSubtype="16"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3950"/>
                            </p:stCondLst>
                            <p:childTnLst>
                              <p:par>
                                <p:cTn id="43" presetID="22" presetClass="entr" presetSubtype="8" fill="hold" grpId="0"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500"/>
                                        <p:tgtEl>
                                          <p:spTgt spid="3"/>
                                        </p:tgtEl>
                                      </p:cBhvr>
                                    </p:animEffect>
                                  </p:childTnLst>
                                </p:cTn>
                              </p:par>
                            </p:childTnLst>
                          </p:cTn>
                        </p:par>
                        <p:par>
                          <p:cTn id="46" fill="hold">
                            <p:stCondLst>
                              <p:cond delay="4450"/>
                            </p:stCondLst>
                            <p:childTnLst>
                              <p:par>
                                <p:cTn id="47" presetID="53" presetClass="entr" presetSubtype="16"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childTnLst>
                          </p:cTn>
                        </p:par>
                        <p:par>
                          <p:cTn id="52" fill="hold">
                            <p:stCondLst>
                              <p:cond delay="4950"/>
                            </p:stCondLst>
                            <p:childTnLst>
                              <p:par>
                                <p:cTn id="53" presetID="22" presetClass="entr" presetSubtype="8"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wipe(left)">
                                      <p:cBhvr>
                                        <p:cTn id="55" dur="500"/>
                                        <p:tgtEl>
                                          <p:spTgt spid="2"/>
                                        </p:tgtEl>
                                      </p:cBhvr>
                                    </p:animEffect>
                                  </p:childTnLst>
                                </p:cTn>
                              </p:par>
                            </p:childTnLst>
                          </p:cTn>
                        </p:par>
                        <p:par>
                          <p:cTn id="56" fill="hold">
                            <p:stCondLst>
                              <p:cond delay="5450"/>
                            </p:stCondLst>
                            <p:childTnLst>
                              <p:par>
                                <p:cTn id="57" presetID="53" presetClass="entr" presetSubtype="16"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Effect transition="in" filter="fade">
                                      <p:cBhvr>
                                        <p:cTn id="61" dur="500"/>
                                        <p:tgtEl>
                                          <p:spTgt spid="20"/>
                                        </p:tgtEl>
                                      </p:cBhvr>
                                    </p:animEffect>
                                  </p:childTnLst>
                                </p:cTn>
                              </p:par>
                            </p:childTnLst>
                          </p:cTn>
                        </p:par>
                        <p:par>
                          <p:cTn id="62" fill="hold">
                            <p:stCondLst>
                              <p:cond delay="5950"/>
                            </p:stCondLst>
                            <p:childTnLst>
                              <p:par>
                                <p:cTn id="63" presetID="22" presetClass="entr" presetSubtype="1"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up)">
                                      <p:cBhvr>
                                        <p:cTn id="65"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1" bldLvl="0" animBg="1"/>
      <p:bldP spid="9" grpId="1" bldLvl="0" animBg="1"/>
      <p:bldP spid="12" grpId="0"/>
      <p:bldP spid="6" grpId="0"/>
      <p:bldP spid="10" grpId="0" bldLvl="0" animBg="1"/>
      <p:bldP spid="7" grpId="0"/>
      <p:bldP spid="19"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663" y="351061"/>
            <a:ext cx="2722880" cy="398780"/>
          </a:xfrm>
          <a:prstGeom prst="rect">
            <a:avLst/>
          </a:prstGeom>
        </p:spPr>
        <p:txBody>
          <a:bodyPr wrap="none">
            <a:spAutoFit/>
          </a:bodyPr>
          <a:lstStyle/>
          <a:p>
            <a:pPr algn="l"/>
            <a:r>
              <a:rPr lang="zh-CN" sz="2000" b="1" dirty="0">
                <a:solidFill>
                  <a:srgbClr val="DA251C"/>
                </a:solidFill>
                <a:latin typeface="微软雅黑" panose="020B0503020204020204" charset="-122"/>
                <a:ea typeface="微软雅黑" panose="020B0503020204020204" charset="-122"/>
              </a:rPr>
              <a:t>如何践行“四讲四有”</a:t>
            </a:r>
          </a:p>
        </p:txBody>
      </p:sp>
      <p:pic>
        <p:nvPicPr>
          <p:cNvPr id="23" name="图片 22" descr="026bb666b97747d66fbb158f4a910110"/>
          <p:cNvPicPr>
            <a:picLocks noChangeAspect="1"/>
          </p:cNvPicPr>
          <p:nvPr/>
        </p:nvPicPr>
        <p:blipFill>
          <a:blip r:embed="rId3" cstate="print"/>
          <a:stretch>
            <a:fillRect/>
          </a:stretch>
        </p:blipFill>
        <p:spPr>
          <a:xfrm>
            <a:off x="328930" y="307975"/>
            <a:ext cx="476250" cy="485775"/>
          </a:xfrm>
          <a:prstGeom prst="rect">
            <a:avLst/>
          </a:prstGeom>
        </p:spPr>
      </p:pic>
      <p:cxnSp>
        <p:nvCxnSpPr>
          <p:cNvPr id="4" name="Elbow Connector 12"/>
          <p:cNvCxnSpPr/>
          <p:nvPr/>
        </p:nvCxnSpPr>
        <p:spPr>
          <a:xfrm>
            <a:off x="6882720" y="2411131"/>
            <a:ext cx="1982015" cy="862750"/>
          </a:xfrm>
          <a:prstGeom prst="bentConnector3">
            <a:avLst>
              <a:gd name="adj1" fmla="val 50000"/>
            </a:avLst>
          </a:prstGeom>
          <a:noFill/>
          <a:ln w="12700" cap="flat" cmpd="sng" algn="ctr">
            <a:solidFill>
              <a:srgbClr val="DA251C"/>
            </a:solidFill>
            <a:prstDash val="solid"/>
            <a:miter lim="800000"/>
            <a:headEnd type="oval" w="med" len="med"/>
            <a:tailEnd type="triangle" w="med" len="med"/>
          </a:ln>
          <a:effectLst/>
        </p:spPr>
      </p:cxnSp>
      <p:cxnSp>
        <p:nvCxnSpPr>
          <p:cNvPr id="5" name="Elbow Connector 13"/>
          <p:cNvCxnSpPr/>
          <p:nvPr/>
        </p:nvCxnSpPr>
        <p:spPr>
          <a:xfrm flipV="1">
            <a:off x="6882720" y="4286555"/>
            <a:ext cx="1982015" cy="862750"/>
          </a:xfrm>
          <a:prstGeom prst="bentConnector3">
            <a:avLst>
              <a:gd name="adj1" fmla="val 50000"/>
            </a:avLst>
          </a:prstGeom>
          <a:noFill/>
          <a:ln w="12700" cap="flat" cmpd="sng" algn="ctr">
            <a:solidFill>
              <a:srgbClr val="DA251C"/>
            </a:solidFill>
            <a:prstDash val="solid"/>
            <a:miter lim="800000"/>
            <a:headEnd type="oval" w="med" len="med"/>
            <a:tailEnd type="triangle" w="med" len="med"/>
          </a:ln>
          <a:effectLst/>
        </p:spPr>
      </p:cxnSp>
      <p:cxnSp>
        <p:nvCxnSpPr>
          <p:cNvPr id="11" name="Straight Connector 14"/>
          <p:cNvCxnSpPr/>
          <p:nvPr/>
        </p:nvCxnSpPr>
        <p:spPr>
          <a:xfrm>
            <a:off x="6882720" y="3789103"/>
            <a:ext cx="1982015" cy="1967"/>
          </a:xfrm>
          <a:prstGeom prst="line">
            <a:avLst/>
          </a:prstGeom>
          <a:noFill/>
          <a:ln w="12700" cap="flat" cmpd="sng" algn="ctr">
            <a:solidFill>
              <a:srgbClr val="DA251C"/>
            </a:solidFill>
            <a:prstDash val="solid"/>
            <a:miter lim="800000"/>
            <a:headEnd type="oval" w="med" len="med"/>
            <a:tailEnd type="triangle" w="med" len="med"/>
          </a:ln>
          <a:effectLst/>
        </p:spPr>
      </p:cxnSp>
      <p:cxnSp>
        <p:nvCxnSpPr>
          <p:cNvPr id="13" name="Elbow Connector 15"/>
          <p:cNvCxnSpPr/>
          <p:nvPr/>
        </p:nvCxnSpPr>
        <p:spPr>
          <a:xfrm flipV="1">
            <a:off x="2749294" y="2411129"/>
            <a:ext cx="1396358" cy="1072880"/>
          </a:xfrm>
          <a:prstGeom prst="bentConnector3">
            <a:avLst>
              <a:gd name="adj1" fmla="val -930"/>
            </a:avLst>
          </a:prstGeom>
          <a:noFill/>
          <a:ln w="12700" cap="flat" cmpd="sng" algn="ctr">
            <a:solidFill>
              <a:srgbClr val="DA251C"/>
            </a:solidFill>
            <a:prstDash val="solid"/>
            <a:miter lim="800000"/>
            <a:headEnd type="oval" w="med" len="med"/>
            <a:tailEnd type="triangle" w="med" len="med"/>
          </a:ln>
          <a:effectLst/>
        </p:spPr>
      </p:cxnSp>
      <p:cxnSp>
        <p:nvCxnSpPr>
          <p:cNvPr id="14" name="Elbow Connector 16"/>
          <p:cNvCxnSpPr/>
          <p:nvPr/>
        </p:nvCxnSpPr>
        <p:spPr>
          <a:xfrm>
            <a:off x="2749294" y="4076424"/>
            <a:ext cx="1396358" cy="1072880"/>
          </a:xfrm>
          <a:prstGeom prst="bentConnector3">
            <a:avLst>
              <a:gd name="adj1" fmla="val -930"/>
            </a:avLst>
          </a:prstGeom>
          <a:noFill/>
          <a:ln w="12700" cap="flat" cmpd="sng" algn="ctr">
            <a:solidFill>
              <a:srgbClr val="DA251C"/>
            </a:solidFill>
            <a:prstDash val="solid"/>
            <a:miter lim="800000"/>
            <a:headEnd type="oval" w="med" len="med"/>
            <a:tailEnd type="triangle" w="med" len="med"/>
          </a:ln>
          <a:effectLst/>
        </p:spPr>
      </p:cxnSp>
      <p:cxnSp>
        <p:nvCxnSpPr>
          <p:cNvPr id="15" name="Straight Connector 17"/>
          <p:cNvCxnSpPr/>
          <p:nvPr/>
        </p:nvCxnSpPr>
        <p:spPr>
          <a:xfrm>
            <a:off x="2749294" y="3791070"/>
            <a:ext cx="1207595" cy="1967"/>
          </a:xfrm>
          <a:prstGeom prst="line">
            <a:avLst/>
          </a:prstGeom>
          <a:noFill/>
          <a:ln w="12700" cap="flat" cmpd="sng" algn="ctr">
            <a:solidFill>
              <a:srgbClr val="DA251C"/>
            </a:solidFill>
            <a:prstDash val="solid"/>
            <a:miter lim="800000"/>
            <a:headEnd type="oval" w="med" len="med"/>
            <a:tailEnd type="triangle" w="med" len="med"/>
          </a:ln>
          <a:effectLst/>
        </p:spPr>
      </p:cxnSp>
      <p:sp>
        <p:nvSpPr>
          <p:cNvPr id="34" name="Rounded Rectangle 8"/>
          <p:cNvSpPr/>
          <p:nvPr/>
        </p:nvSpPr>
        <p:spPr>
          <a:xfrm>
            <a:off x="4145652" y="3203311"/>
            <a:ext cx="2619090" cy="1083244"/>
          </a:xfrm>
          <a:prstGeom prst="roundRect">
            <a:avLst>
              <a:gd name="adj" fmla="val 10132"/>
            </a:avLst>
          </a:prstGeom>
          <a:solidFill>
            <a:srgbClr val="DA251C"/>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36" name="Rounded Rectangle 5"/>
          <p:cNvSpPr/>
          <p:nvPr/>
        </p:nvSpPr>
        <p:spPr>
          <a:xfrm>
            <a:off x="4145652" y="1868889"/>
            <a:ext cx="2619090" cy="1083245"/>
          </a:xfrm>
          <a:prstGeom prst="roundRect">
            <a:avLst>
              <a:gd name="adj" fmla="val 10132"/>
            </a:avLst>
          </a:prstGeom>
          <a:solidFill>
            <a:srgbClr val="DA251C"/>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37" name="Rounded Rectangle 11"/>
          <p:cNvSpPr/>
          <p:nvPr/>
        </p:nvSpPr>
        <p:spPr>
          <a:xfrm>
            <a:off x="4145652" y="4537735"/>
            <a:ext cx="2619090" cy="1083244"/>
          </a:xfrm>
          <a:prstGeom prst="roundRect">
            <a:avLst>
              <a:gd name="adj" fmla="val 10132"/>
            </a:avLst>
          </a:prstGeom>
          <a:solidFill>
            <a:srgbClr val="DA251C"/>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38" name="TextBox 13"/>
          <p:cNvSpPr txBox="1"/>
          <p:nvPr/>
        </p:nvSpPr>
        <p:spPr>
          <a:xfrm>
            <a:off x="4286157" y="2133929"/>
            <a:ext cx="2338080" cy="553720"/>
          </a:xfrm>
          <a:prstGeom prst="rect">
            <a:avLst/>
          </a:prstGeom>
          <a:noFill/>
        </p:spPr>
        <p:txBody>
          <a:bodyPr wrap="square" lIns="0" tIns="0" rIns="0" bIns="0" rtlCol="0" anchor="t" anchorCtr="0">
            <a:spAutoFit/>
          </a:bodyPr>
          <a:lstStyle/>
          <a:p>
            <a:pPr algn="ctr" defTabSz="1216660">
              <a:spcBef>
                <a:spcPct val="20000"/>
              </a:spcBef>
              <a:defRPr/>
            </a:pPr>
            <a:r>
              <a:rPr lang="zh-CN" altLang="en-US" sz="3600" b="1" dirty="0">
                <a:solidFill>
                  <a:schemeClr val="bg1"/>
                </a:solidFill>
                <a:latin typeface="微软雅黑" panose="020B0503020204020204" charset="-122"/>
                <a:ea typeface="微软雅黑" panose="020B0503020204020204" charset="-122"/>
                <a:sym typeface="+mn-ea"/>
              </a:rPr>
              <a:t>在党爱党</a:t>
            </a:r>
          </a:p>
        </p:txBody>
      </p:sp>
      <p:sp>
        <p:nvSpPr>
          <p:cNvPr id="40" name="TextBox 13"/>
          <p:cNvSpPr txBox="1"/>
          <p:nvPr/>
        </p:nvSpPr>
        <p:spPr>
          <a:xfrm>
            <a:off x="4289967" y="3437754"/>
            <a:ext cx="2338080" cy="615315"/>
          </a:xfrm>
          <a:prstGeom prst="rect">
            <a:avLst/>
          </a:prstGeom>
          <a:noFill/>
        </p:spPr>
        <p:txBody>
          <a:bodyPr wrap="square" lIns="0" tIns="0" rIns="0" bIns="0" rtlCol="0" anchor="t" anchorCtr="0">
            <a:spAutoFit/>
          </a:bodyPr>
          <a:lstStyle/>
          <a:p>
            <a:pPr algn="ctr" defTabSz="1216660">
              <a:spcBef>
                <a:spcPct val="20000"/>
              </a:spcBef>
              <a:defRPr/>
            </a:pPr>
            <a:r>
              <a:rPr lang="zh-CN" altLang="en-US" sz="4000" b="1" dirty="0">
                <a:solidFill>
                  <a:schemeClr val="bg1"/>
                </a:solidFill>
                <a:latin typeface="微软雅黑" panose="020B0503020204020204" pitchFamily="82" charset="2"/>
                <a:ea typeface="微软雅黑" panose="020B0503020204020204" pitchFamily="82" charset="2"/>
                <a:sym typeface="+mn-ea"/>
              </a:rPr>
              <a:t>在党为党</a:t>
            </a:r>
            <a:endParaRPr lang="en-US" sz="1600" b="1"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2" name="TextBox 13"/>
          <p:cNvSpPr txBox="1"/>
          <p:nvPr/>
        </p:nvSpPr>
        <p:spPr>
          <a:xfrm>
            <a:off x="4289967" y="4772058"/>
            <a:ext cx="2338080" cy="615315"/>
          </a:xfrm>
          <a:prstGeom prst="rect">
            <a:avLst/>
          </a:prstGeom>
          <a:noFill/>
        </p:spPr>
        <p:txBody>
          <a:bodyPr wrap="square" lIns="0" tIns="0" rIns="0" bIns="0" rtlCol="0" anchor="t" anchorCtr="0">
            <a:spAutoFit/>
          </a:bodyPr>
          <a:lstStyle/>
          <a:p>
            <a:pPr algn="ctr" defTabSz="1216660">
              <a:spcBef>
                <a:spcPct val="20000"/>
              </a:spcBef>
              <a:defRPr/>
            </a:pPr>
            <a:r>
              <a:rPr lang="zh-CN" altLang="en-US" sz="4000" b="1" dirty="0">
                <a:solidFill>
                  <a:schemeClr val="bg1"/>
                </a:solidFill>
                <a:latin typeface="微软雅黑" panose="020B0503020204020204" pitchFamily="82" charset="2"/>
                <a:ea typeface="微软雅黑" panose="020B0503020204020204" pitchFamily="82" charset="2"/>
                <a:sym typeface="+mn-ea"/>
              </a:rPr>
              <a:t>在党护党</a:t>
            </a:r>
            <a:endParaRPr lang="en-US" sz="1600" b="1"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5" name="文本框 44"/>
          <p:cNvSpPr txBox="1"/>
          <p:nvPr/>
        </p:nvSpPr>
        <p:spPr>
          <a:xfrm>
            <a:off x="1024935" y="3128841"/>
            <a:ext cx="1363980" cy="1337945"/>
          </a:xfrm>
          <a:prstGeom prst="rect">
            <a:avLst/>
          </a:prstGeom>
          <a:noFill/>
          <a:ln w="15875">
            <a:solidFill>
              <a:srgbClr val="DA251C"/>
            </a:solidFill>
          </a:ln>
        </p:spPr>
        <p:txBody>
          <a:bodyPr wrap="square" rtlCol="0" anchor="t">
            <a:spAutoFit/>
          </a:bodyPr>
          <a:lstStyle/>
          <a:p>
            <a:pPr fontAlgn="auto">
              <a:lnSpc>
                <a:spcPct val="150000"/>
              </a:lnSpc>
            </a:pPr>
            <a:r>
              <a:rPr lang="zh-CN" altLang="en-US" b="1" dirty="0">
                <a:solidFill>
                  <a:srgbClr val="DA251C"/>
                </a:solidFill>
                <a:latin typeface="微软雅黑" panose="020B0503020204020204" pitchFamily="82" charset="2"/>
                <a:ea typeface="微软雅黑" panose="020B0503020204020204" pitchFamily="82" charset="2"/>
                <a:sym typeface="+mn-ea"/>
              </a:rPr>
              <a:t>进一步坚定“三个自信”，做到</a:t>
            </a:r>
          </a:p>
        </p:txBody>
      </p:sp>
      <p:sp>
        <p:nvSpPr>
          <p:cNvPr id="46" name="矩形 45"/>
          <p:cNvSpPr/>
          <p:nvPr/>
        </p:nvSpPr>
        <p:spPr>
          <a:xfrm>
            <a:off x="8951005" y="2489396"/>
            <a:ext cx="2194560" cy="26168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400" dirty="0">
                <a:solidFill>
                  <a:schemeClr val="tx1">
                    <a:lumMod val="65000"/>
                    <a:lumOff val="35000"/>
                  </a:schemeClr>
                </a:solidFill>
                <a:latin typeface="微软雅黑" panose="020B0503020204020204" pitchFamily="82" charset="2"/>
                <a:ea typeface="微软雅黑" panose="020B0503020204020204" pitchFamily="82" charset="2"/>
              </a:rPr>
              <a:t>以实际行动维护党中央的权威。要牢固树立“四个看齐”意识，在思想上政治上行动上同党中央和省、市委保持高度一致，以“马上就办、办就办好”的态度抓好贯彻落实，确保令行禁止、政令畅通。</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0.7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1450"/>
                            </p:stCondLst>
                            <p:childTnLst>
                              <p:par>
                                <p:cTn id="17" presetID="53" presetClass="entr" presetSubtype="16"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animEffect transition="in" filter="fade">
                                      <p:cBhvr>
                                        <p:cTn id="21" dur="500"/>
                                        <p:tgtEl>
                                          <p:spTgt spid="45"/>
                                        </p:tgtEl>
                                      </p:cBhvr>
                                    </p:animEffect>
                                  </p:childTnLst>
                                </p:cTn>
                              </p:par>
                            </p:childTnLst>
                          </p:cTn>
                        </p:par>
                        <p:par>
                          <p:cTn id="22" fill="hold">
                            <p:stCondLst>
                              <p:cond delay="1950"/>
                            </p:stCondLst>
                            <p:childTnLst>
                              <p:par>
                                <p:cTn id="23" presetID="22" presetClass="entr" presetSubtype="8"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2450"/>
                            </p:stCondLst>
                            <p:childTnLst>
                              <p:par>
                                <p:cTn id="27" presetID="53" presetClass="entr" presetSubtype="16"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p:cTn id="29" dur="500" fill="hold"/>
                                        <p:tgtEl>
                                          <p:spTgt spid="36"/>
                                        </p:tgtEl>
                                        <p:attrNameLst>
                                          <p:attrName>ppt_w</p:attrName>
                                        </p:attrNameLst>
                                      </p:cBhvr>
                                      <p:tavLst>
                                        <p:tav tm="0">
                                          <p:val>
                                            <p:fltVal val="0"/>
                                          </p:val>
                                        </p:tav>
                                        <p:tav tm="100000">
                                          <p:val>
                                            <p:strVal val="#ppt_w"/>
                                          </p:val>
                                        </p:tav>
                                      </p:tavLst>
                                    </p:anim>
                                    <p:anim calcmode="lin" valueType="num">
                                      <p:cBhvr>
                                        <p:cTn id="30" dur="500" fill="hold"/>
                                        <p:tgtEl>
                                          <p:spTgt spid="36"/>
                                        </p:tgtEl>
                                        <p:attrNameLst>
                                          <p:attrName>ppt_h</p:attrName>
                                        </p:attrNameLst>
                                      </p:cBhvr>
                                      <p:tavLst>
                                        <p:tav tm="0">
                                          <p:val>
                                            <p:fltVal val="0"/>
                                          </p:val>
                                        </p:tav>
                                        <p:tav tm="100000">
                                          <p:val>
                                            <p:strVal val="#ppt_h"/>
                                          </p:val>
                                        </p:tav>
                                      </p:tavLst>
                                    </p:anim>
                                    <p:animEffect transition="in" filter="fade">
                                      <p:cBhvr>
                                        <p:cTn id="31" dur="500"/>
                                        <p:tgtEl>
                                          <p:spTgt spid="36"/>
                                        </p:tgtEl>
                                      </p:cBhvr>
                                    </p:animEffect>
                                  </p:childTnLst>
                                </p:cTn>
                              </p:par>
                            </p:childTnLst>
                          </p:cTn>
                        </p:par>
                        <p:par>
                          <p:cTn id="32" fill="hold">
                            <p:stCondLst>
                              <p:cond delay="2950"/>
                            </p:stCondLst>
                            <p:childTnLst>
                              <p:par>
                                <p:cTn id="33" presetID="12" presetClass="entr" presetSubtype="4"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p:tgtEl>
                                          <p:spTgt spid="38"/>
                                        </p:tgtEl>
                                        <p:attrNameLst>
                                          <p:attrName>ppt_y</p:attrName>
                                        </p:attrNameLst>
                                      </p:cBhvr>
                                      <p:tavLst>
                                        <p:tav tm="0">
                                          <p:val>
                                            <p:strVal val="#ppt_y+#ppt_h*1.125000"/>
                                          </p:val>
                                        </p:tav>
                                        <p:tav tm="100000">
                                          <p:val>
                                            <p:strVal val="#ppt_y"/>
                                          </p:val>
                                        </p:tav>
                                      </p:tavLst>
                                    </p:anim>
                                    <p:animEffect transition="in" filter="wipe(up)">
                                      <p:cBhvr>
                                        <p:cTn id="36" dur="500"/>
                                        <p:tgtEl>
                                          <p:spTgt spid="38"/>
                                        </p:tgtEl>
                                      </p:cBhvr>
                                    </p:animEffect>
                                  </p:childTnLst>
                                </p:cTn>
                              </p:par>
                            </p:childTnLst>
                          </p:cTn>
                        </p:par>
                        <p:par>
                          <p:cTn id="37" fill="hold">
                            <p:stCondLst>
                              <p:cond delay="345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395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4450"/>
                            </p:stCondLst>
                            <p:childTnLst>
                              <p:par>
                                <p:cTn id="48" presetID="12" presetClass="entr" presetSubtype="4"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p:tgtEl>
                                          <p:spTgt spid="40"/>
                                        </p:tgtEl>
                                        <p:attrNameLst>
                                          <p:attrName>ppt_y</p:attrName>
                                        </p:attrNameLst>
                                      </p:cBhvr>
                                      <p:tavLst>
                                        <p:tav tm="0">
                                          <p:val>
                                            <p:strVal val="#ppt_y+#ppt_h*1.125000"/>
                                          </p:val>
                                        </p:tav>
                                        <p:tav tm="100000">
                                          <p:val>
                                            <p:strVal val="#ppt_y"/>
                                          </p:val>
                                        </p:tav>
                                      </p:tavLst>
                                    </p:anim>
                                    <p:animEffect transition="in" filter="wipe(up)">
                                      <p:cBhvr>
                                        <p:cTn id="51" dur="500"/>
                                        <p:tgtEl>
                                          <p:spTgt spid="40"/>
                                        </p:tgtEl>
                                      </p:cBhvr>
                                    </p:animEffect>
                                  </p:childTnLst>
                                </p:cTn>
                              </p:par>
                            </p:childTnLst>
                          </p:cTn>
                        </p:par>
                        <p:par>
                          <p:cTn id="52" fill="hold">
                            <p:stCondLst>
                              <p:cond delay="4950"/>
                            </p:stCondLst>
                            <p:childTnLst>
                              <p:par>
                                <p:cTn id="53" presetID="22" presetClass="entr" presetSubtype="8"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500"/>
                                        <p:tgtEl>
                                          <p:spTgt spid="14"/>
                                        </p:tgtEl>
                                      </p:cBhvr>
                                    </p:animEffect>
                                  </p:childTnLst>
                                </p:cTn>
                              </p:par>
                            </p:childTnLst>
                          </p:cTn>
                        </p:par>
                        <p:par>
                          <p:cTn id="56" fill="hold">
                            <p:stCondLst>
                              <p:cond delay="5450"/>
                            </p:stCondLst>
                            <p:childTnLst>
                              <p:par>
                                <p:cTn id="57" presetID="53" presetClass="entr" presetSubtype="16"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fltVal val="0"/>
                                          </p:val>
                                        </p:tav>
                                        <p:tav tm="100000">
                                          <p:val>
                                            <p:strVal val="#ppt_w"/>
                                          </p:val>
                                        </p:tav>
                                      </p:tavLst>
                                    </p:anim>
                                    <p:anim calcmode="lin" valueType="num">
                                      <p:cBhvr>
                                        <p:cTn id="60" dur="500" fill="hold"/>
                                        <p:tgtEl>
                                          <p:spTgt spid="37"/>
                                        </p:tgtEl>
                                        <p:attrNameLst>
                                          <p:attrName>ppt_h</p:attrName>
                                        </p:attrNameLst>
                                      </p:cBhvr>
                                      <p:tavLst>
                                        <p:tav tm="0">
                                          <p:val>
                                            <p:fltVal val="0"/>
                                          </p:val>
                                        </p:tav>
                                        <p:tav tm="100000">
                                          <p:val>
                                            <p:strVal val="#ppt_h"/>
                                          </p:val>
                                        </p:tav>
                                      </p:tavLst>
                                    </p:anim>
                                    <p:animEffect transition="in" filter="fade">
                                      <p:cBhvr>
                                        <p:cTn id="61" dur="500"/>
                                        <p:tgtEl>
                                          <p:spTgt spid="37"/>
                                        </p:tgtEl>
                                      </p:cBhvr>
                                    </p:animEffect>
                                  </p:childTnLst>
                                </p:cTn>
                              </p:par>
                            </p:childTnLst>
                          </p:cTn>
                        </p:par>
                        <p:par>
                          <p:cTn id="62" fill="hold">
                            <p:stCondLst>
                              <p:cond delay="5950"/>
                            </p:stCondLst>
                            <p:childTnLst>
                              <p:par>
                                <p:cTn id="63" presetID="12" presetClass="entr" presetSubtype="4"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cBhvr additive="base">
                                        <p:cTn id="65" dur="500"/>
                                        <p:tgtEl>
                                          <p:spTgt spid="42"/>
                                        </p:tgtEl>
                                        <p:attrNameLst>
                                          <p:attrName>ppt_y</p:attrName>
                                        </p:attrNameLst>
                                      </p:cBhvr>
                                      <p:tavLst>
                                        <p:tav tm="0">
                                          <p:val>
                                            <p:strVal val="#ppt_y+#ppt_h*1.125000"/>
                                          </p:val>
                                        </p:tav>
                                        <p:tav tm="100000">
                                          <p:val>
                                            <p:strVal val="#ppt_y"/>
                                          </p:val>
                                        </p:tav>
                                      </p:tavLst>
                                    </p:anim>
                                    <p:animEffect transition="in" filter="wipe(up)">
                                      <p:cBhvr>
                                        <p:cTn id="66" dur="500"/>
                                        <p:tgtEl>
                                          <p:spTgt spid="42"/>
                                        </p:tgtEl>
                                      </p:cBhvr>
                                    </p:animEffect>
                                  </p:childTnLst>
                                </p:cTn>
                              </p:par>
                            </p:childTnLst>
                          </p:cTn>
                        </p:par>
                        <p:par>
                          <p:cTn id="67" fill="hold">
                            <p:stCondLst>
                              <p:cond delay="6450"/>
                            </p:stCondLst>
                            <p:childTnLst>
                              <p:par>
                                <p:cTn id="68" presetID="22" presetClass="entr" presetSubtype="8" fill="hold" nodeType="after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wipe(left)">
                                      <p:cBhvr>
                                        <p:cTn id="70" dur="500"/>
                                        <p:tgtEl>
                                          <p:spTgt spid="4"/>
                                        </p:tgtEl>
                                      </p:cBhvr>
                                    </p:animEffect>
                                  </p:childTnLst>
                                </p:cTn>
                              </p:par>
                              <p:par>
                                <p:cTn id="71" presetID="22" presetClass="entr" presetSubtype="8" fill="hold" nodeType="with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par>
                                <p:cTn id="74" presetID="22" presetClass="entr" presetSubtype="8" fill="hold" nodeType="with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wipe(left)">
                                      <p:cBhvr>
                                        <p:cTn id="76" dur="500"/>
                                        <p:tgtEl>
                                          <p:spTgt spid="5"/>
                                        </p:tgtEl>
                                      </p:cBhvr>
                                    </p:animEffect>
                                  </p:childTnLst>
                                </p:cTn>
                              </p:par>
                            </p:childTnLst>
                          </p:cTn>
                        </p:par>
                        <p:par>
                          <p:cTn id="77" fill="hold">
                            <p:stCondLst>
                              <p:cond delay="6950"/>
                            </p:stCondLst>
                            <p:childTnLst>
                              <p:par>
                                <p:cTn id="78" presetID="47" presetClass="entr" presetSubtype="0" fill="hold" grpId="0" nodeType="after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1000"/>
                                        <p:tgtEl>
                                          <p:spTgt spid="46"/>
                                        </p:tgtEl>
                                      </p:cBhvr>
                                    </p:animEffect>
                                    <p:anim calcmode="lin" valueType="num">
                                      <p:cBhvr>
                                        <p:cTn id="81" dur="1000" fill="hold"/>
                                        <p:tgtEl>
                                          <p:spTgt spid="46"/>
                                        </p:tgtEl>
                                        <p:attrNameLst>
                                          <p:attrName>ppt_x</p:attrName>
                                        </p:attrNameLst>
                                      </p:cBhvr>
                                      <p:tavLst>
                                        <p:tav tm="0">
                                          <p:val>
                                            <p:strVal val="#ppt_x"/>
                                          </p:val>
                                        </p:tav>
                                        <p:tav tm="100000">
                                          <p:val>
                                            <p:strVal val="#ppt_x"/>
                                          </p:val>
                                        </p:tav>
                                      </p:tavLst>
                                    </p:anim>
                                    <p:anim calcmode="lin" valueType="num">
                                      <p:cBhvr>
                                        <p:cTn id="8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4" grpId="0" bldLvl="0" animBg="1"/>
      <p:bldP spid="36" grpId="0" bldLvl="0" animBg="1"/>
      <p:bldP spid="37" grpId="0" bldLvl="0" animBg="1"/>
      <p:bldP spid="38" grpId="0"/>
      <p:bldP spid="40" grpId="0"/>
      <p:bldP spid="42" grpId="0"/>
      <p:bldP spid="45" grpId="0" animBg="1"/>
      <p:bldP spid="4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625608" y="1783080"/>
            <a:ext cx="1415772" cy="3291205"/>
          </a:xfrm>
          <a:prstGeom prst="rect">
            <a:avLst/>
          </a:prstGeom>
          <a:noFill/>
        </p:spPr>
        <p:txBody>
          <a:bodyPr vert="eaVert" wrap="square" rtlCol="0">
            <a:spAutoFit/>
          </a:bodyPr>
          <a:lstStyle/>
          <a:p>
            <a:pPr algn="ctr"/>
            <a:r>
              <a:rPr lang="zh-CN" altLang="en-US" sz="8000" dirty="0">
                <a:gradFill>
                  <a:gsLst>
                    <a:gs pos="0">
                      <a:srgbClr val="E50015"/>
                    </a:gs>
                    <a:gs pos="100000">
                      <a:srgbClr val="9A000C"/>
                    </a:gs>
                  </a:gsLst>
                  <a:lin ang="5400000" scaled="0"/>
                </a:gradFill>
                <a:effectLst>
                  <a:outerShdw blurRad="50800" dist="38100" dir="2700000" algn="tl" rotWithShape="0">
                    <a:prstClr val="black">
                      <a:alpha val="40000"/>
                    </a:prstClr>
                  </a:outerShdw>
                </a:effectLst>
                <a:latin typeface="经典行书简" pitchFamily="49" charset="-122"/>
                <a:ea typeface="经典行书简" pitchFamily="49" charset="-122"/>
                <a:cs typeface="经典行书简" pitchFamily="49" charset="-122"/>
                <a:sym typeface="+mn-ea"/>
              </a:rPr>
              <a:t>前 言</a:t>
            </a:r>
            <a:endParaRPr lang="zh-CN" altLang="en-US" dirty="0">
              <a:latin typeface="经典行书简" pitchFamily="49" charset="-122"/>
              <a:ea typeface="经典行书简" pitchFamily="49" charset="-122"/>
              <a:cs typeface="经典行书简" pitchFamily="49" charset="-122"/>
            </a:endParaRPr>
          </a:p>
        </p:txBody>
      </p:sp>
      <p:sp>
        <p:nvSpPr>
          <p:cNvPr id="3" name="文本框 2"/>
          <p:cNvSpPr txBox="1"/>
          <p:nvPr/>
        </p:nvSpPr>
        <p:spPr>
          <a:xfrm>
            <a:off x="1373545" y="1497330"/>
            <a:ext cx="7940635" cy="3863975"/>
          </a:xfrm>
          <a:prstGeom prst="rect">
            <a:avLst/>
          </a:prstGeom>
          <a:noFill/>
        </p:spPr>
        <p:txBody>
          <a:bodyPr vert="eaVert" wrap="square" rtlCol="0">
            <a:spAutoFit/>
          </a:bodyPr>
          <a:lstStyle/>
          <a:p>
            <a:pPr fontAlgn="auto">
              <a:lnSpc>
                <a:spcPct val="200000"/>
              </a:lnSpc>
            </a:pPr>
            <a:r>
              <a:rPr lang="en-US" altLang="zh-CN" dirty="0" smtClean="0">
                <a:solidFill>
                  <a:schemeClr val="tx1">
                    <a:lumMod val="75000"/>
                    <a:lumOff val="25000"/>
                  </a:schemeClr>
                </a:solidFill>
                <a:latin typeface="微软雅黑" panose="020B0503020204020204" charset="-122"/>
                <a:ea typeface="微软雅黑" panose="020B0503020204020204" charset="-122"/>
                <a:sym typeface="+mn-ea"/>
              </a:rPr>
              <a:t>2016</a:t>
            </a:r>
            <a:r>
              <a:rPr lang="zh-CN" altLang="en-US" dirty="0" smtClean="0">
                <a:solidFill>
                  <a:schemeClr val="tx1">
                    <a:lumMod val="75000"/>
                    <a:lumOff val="25000"/>
                  </a:schemeClr>
                </a:solidFill>
                <a:latin typeface="微软雅黑" panose="020B0503020204020204" charset="-122"/>
                <a:ea typeface="微软雅黑" panose="020B0503020204020204" charset="-122"/>
                <a:sym typeface="+mn-ea"/>
              </a:rPr>
              <a:t>年，党中央在巩固群众路线教育实践活动和“三严三实”专题教育活动成果的基础上，着眼于新常态下对党员提出新要求，号召在全体党员中开展“学党章党规，学系列讲话，做合格党员”学习教育，倡导所有党员要做“讲政治、有信念，讲规矩、有纪律，讲道德、有品行，讲奉献、有作为”的合格党员。“四讲四有”是一名合格党员的核心要素，是新时代党员党性的客观要求，是在党爱党、在党护党、在党兴党、在党为党的现实体现，为如何做一名合格党员指明了方向。</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9"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2"/>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663" y="351061"/>
            <a:ext cx="2722880" cy="398780"/>
          </a:xfrm>
          <a:prstGeom prst="rect">
            <a:avLst/>
          </a:prstGeom>
        </p:spPr>
        <p:txBody>
          <a:bodyPr wrap="none">
            <a:spAutoFit/>
          </a:bodyPr>
          <a:lstStyle/>
          <a:p>
            <a:pPr algn="l"/>
            <a:r>
              <a:rPr lang="zh-CN" sz="2000" b="1" dirty="0">
                <a:solidFill>
                  <a:srgbClr val="DA251C"/>
                </a:solidFill>
                <a:latin typeface="微软雅黑" panose="020B0503020204020204" charset="-122"/>
                <a:ea typeface="微软雅黑" panose="020B0503020204020204" charset="-122"/>
              </a:rPr>
              <a:t>如何践行“四讲四有”</a:t>
            </a:r>
          </a:p>
        </p:txBody>
      </p:sp>
      <p:pic>
        <p:nvPicPr>
          <p:cNvPr id="23" name="图片 22" descr="026bb666b97747d66fbb158f4a910110"/>
          <p:cNvPicPr>
            <a:picLocks noChangeAspect="1"/>
          </p:cNvPicPr>
          <p:nvPr/>
        </p:nvPicPr>
        <p:blipFill>
          <a:blip r:embed="rId3" cstate="print"/>
          <a:stretch>
            <a:fillRect/>
          </a:stretch>
        </p:blipFill>
        <p:spPr>
          <a:xfrm>
            <a:off x="328930" y="307975"/>
            <a:ext cx="476250" cy="485775"/>
          </a:xfrm>
          <a:prstGeom prst="rect">
            <a:avLst/>
          </a:prstGeom>
        </p:spPr>
      </p:pic>
      <p:grpSp>
        <p:nvGrpSpPr>
          <p:cNvPr id="2" name="组合 1"/>
          <p:cNvGrpSpPr/>
          <p:nvPr/>
        </p:nvGrpSpPr>
        <p:grpSpPr>
          <a:xfrm>
            <a:off x="1351915" y="3416183"/>
            <a:ext cx="4991100" cy="616585"/>
            <a:chOff x="2129" y="5250"/>
            <a:chExt cx="7860" cy="971"/>
          </a:xfrm>
        </p:grpSpPr>
        <p:sp>
          <p:nvSpPr>
            <p:cNvPr id="7" name="AutoShape 58"/>
            <p:cNvSpPr>
              <a:spLocks noChangeArrowheads="1"/>
            </p:cNvSpPr>
            <p:nvPr/>
          </p:nvSpPr>
          <p:spPr bwMode="auto">
            <a:xfrm>
              <a:off x="2130" y="5250"/>
              <a:ext cx="7859" cy="971"/>
            </a:xfrm>
            <a:prstGeom prst="homePlate">
              <a:avLst>
                <a:gd name="adj" fmla="val 43942"/>
              </a:avLst>
            </a:prstGeom>
            <a:solidFill>
              <a:srgbClr val="DA251C"/>
            </a:solidFill>
            <a:ln>
              <a:noFill/>
            </a:ln>
            <a:effectLst/>
          </p:spPr>
          <p:txBody>
            <a:bodyPr wrap="none" anchor="ctr"/>
            <a:lstStyle/>
            <a:p>
              <a:endParaRPr lang="zh-CN" altLang="en-US">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8" name="Text Box 59"/>
            <p:cNvSpPr txBox="1">
              <a:spLocks noChangeArrowheads="1"/>
            </p:cNvSpPr>
            <p:nvPr/>
          </p:nvSpPr>
          <p:spPr bwMode="auto">
            <a:xfrm>
              <a:off x="2129" y="5494"/>
              <a:ext cx="7860" cy="531"/>
            </a:xfrm>
            <a:prstGeom prst="rect">
              <a:avLst/>
            </a:prstGeom>
            <a:noFill/>
            <a:ln>
              <a:noFill/>
            </a:ln>
            <a:effectLst/>
            <a:extLst>
              <a:ext uri="{909E8E84-426E-40DD-AFC4-6F175D3DCCD1}">
                <a14:hiddenFill xmlns:a14="http://schemas.microsoft.com/office/drawing/2010/main" xmlns="">
                  <a:solidFill>
                    <a:srgbClr val="C80000"/>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自觉践行社会主义核心价值观，自觉投身工作一线</a:t>
              </a:r>
            </a:p>
          </p:txBody>
        </p:sp>
      </p:grpSp>
      <p:sp>
        <p:nvSpPr>
          <p:cNvPr id="17" name="AutoShape 71"/>
          <p:cNvSpPr>
            <a:spLocks noChangeArrowheads="1"/>
          </p:cNvSpPr>
          <p:nvPr/>
        </p:nvSpPr>
        <p:spPr bwMode="auto">
          <a:xfrm>
            <a:off x="1649730" y="1728353"/>
            <a:ext cx="4394200" cy="1367155"/>
          </a:xfrm>
          <a:prstGeom prst="roundRect">
            <a:avLst>
              <a:gd name="adj" fmla="val 5528"/>
            </a:avLst>
          </a:prstGeom>
          <a:noFill/>
          <a:ln w="19050" cap="rnd" algn="ctr">
            <a:solidFill>
              <a:srgbClr val="DA251C"/>
            </a:solidFill>
            <a:prstDash val="sysDot"/>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zh-CN" altLang="en-US">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5" name="AutoShape 71"/>
          <p:cNvSpPr>
            <a:spLocks noChangeArrowheads="1"/>
          </p:cNvSpPr>
          <p:nvPr/>
        </p:nvSpPr>
        <p:spPr bwMode="auto">
          <a:xfrm>
            <a:off x="1649730" y="4409323"/>
            <a:ext cx="4394200" cy="1367155"/>
          </a:xfrm>
          <a:prstGeom prst="roundRect">
            <a:avLst>
              <a:gd name="adj" fmla="val 5528"/>
            </a:avLst>
          </a:prstGeom>
          <a:noFill/>
          <a:ln w="19050" cap="rnd" algn="ctr">
            <a:solidFill>
              <a:srgbClr val="DA251C"/>
            </a:solidFill>
            <a:prstDash val="sysDot"/>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zh-CN" altLang="en-US">
              <a:solidFill>
                <a:schemeClr val="accent1"/>
              </a:solidFill>
              <a:latin typeface="微软雅黑" panose="020B0503020204020204" charset="-122"/>
              <a:ea typeface="微软雅黑" panose="020B0503020204020204" charset="-122"/>
              <a:sym typeface="微软雅黑" panose="020B0503020204020204" charset="-122"/>
            </a:endParaRPr>
          </a:p>
        </p:txBody>
      </p:sp>
      <p:grpSp>
        <p:nvGrpSpPr>
          <p:cNvPr id="35" name="组合 34"/>
          <p:cNvGrpSpPr/>
          <p:nvPr/>
        </p:nvGrpSpPr>
        <p:grpSpPr>
          <a:xfrm>
            <a:off x="6661785" y="2894213"/>
            <a:ext cx="1892300" cy="1691640"/>
            <a:chOff x="10491" y="4428"/>
            <a:chExt cx="2980" cy="2664"/>
          </a:xfrm>
        </p:grpSpPr>
        <p:sp>
          <p:nvSpPr>
            <p:cNvPr id="10" name="Oval 60"/>
            <p:cNvSpPr>
              <a:spLocks noChangeArrowheads="1"/>
            </p:cNvSpPr>
            <p:nvPr/>
          </p:nvSpPr>
          <p:spPr bwMode="auto">
            <a:xfrm>
              <a:off x="10573" y="4428"/>
              <a:ext cx="2816" cy="2664"/>
            </a:xfrm>
            <a:prstGeom prst="ellipse">
              <a:avLst/>
            </a:prstGeom>
            <a:solidFill>
              <a:srgbClr val="DA251C"/>
            </a:solidFill>
            <a:ln>
              <a:noFill/>
            </a:ln>
            <a:effec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0491" y="4616"/>
              <a:ext cx="2980" cy="1888"/>
            </a:xfrm>
            <a:prstGeom prst="rect">
              <a:avLst/>
            </a:prstGeom>
            <a:noFill/>
          </p:spPr>
          <p:txBody>
            <a:bodyPr wrap="square" rtlCol="0">
              <a:spAutoFit/>
            </a:bodyPr>
            <a:lstStyle/>
            <a:p>
              <a:pPr algn="ctr" fontAlgn="auto">
                <a:lnSpc>
                  <a:spcPct val="150000"/>
                </a:lnSpc>
              </a:pPr>
              <a:r>
                <a:rPr lang="zh-CN" altLang="en-US" sz="2400" b="1">
                  <a:solidFill>
                    <a:schemeClr val="bg1"/>
                  </a:solidFill>
                  <a:latin typeface="微软雅黑" panose="020B0503020204020204" charset="-122"/>
                  <a:ea typeface="微软雅黑" panose="020B0503020204020204" charset="-122"/>
                </a:rPr>
                <a:t>践行</a:t>
              </a:r>
            </a:p>
            <a:p>
              <a:pPr algn="ctr" fontAlgn="auto">
                <a:lnSpc>
                  <a:spcPct val="150000"/>
                </a:lnSpc>
              </a:pPr>
              <a:r>
                <a:rPr lang="en-US" altLang="zh-CN" sz="2400" b="1">
                  <a:solidFill>
                    <a:schemeClr val="bg1"/>
                  </a:solidFill>
                  <a:latin typeface="微软雅黑" panose="020B0503020204020204" charset="-122"/>
                  <a:ea typeface="微软雅黑" panose="020B0503020204020204" charset="-122"/>
                </a:rPr>
                <a:t>“</a:t>
              </a:r>
              <a:r>
                <a:rPr lang="zh-CN" altLang="en-US" sz="2400" b="1">
                  <a:solidFill>
                    <a:schemeClr val="bg1"/>
                  </a:solidFill>
                  <a:latin typeface="微软雅黑" panose="020B0503020204020204" charset="-122"/>
                  <a:ea typeface="微软雅黑" panose="020B0503020204020204" charset="-122"/>
                </a:rPr>
                <a:t>四讲四有</a:t>
              </a:r>
              <a:r>
                <a:rPr lang="en-US" altLang="zh-CN" sz="2400" b="1">
                  <a:solidFill>
                    <a:schemeClr val="bg1"/>
                  </a:solidFill>
                  <a:latin typeface="微软雅黑" panose="020B0503020204020204" charset="-122"/>
                  <a:ea typeface="微软雅黑" panose="020B0503020204020204" charset="-122"/>
                </a:rPr>
                <a:t>”</a:t>
              </a:r>
              <a:endParaRPr lang="zh-CN" altLang="en-US" sz="2400" b="1">
                <a:solidFill>
                  <a:schemeClr val="bg1"/>
                </a:solidFill>
                <a:latin typeface="微软雅黑" panose="020B0503020204020204" charset="-122"/>
                <a:ea typeface="微软雅黑" panose="020B0503020204020204" charset="-122"/>
              </a:endParaRPr>
            </a:p>
          </p:txBody>
        </p:sp>
      </p:grpSp>
      <p:grpSp>
        <p:nvGrpSpPr>
          <p:cNvPr id="12" name="组合 11"/>
          <p:cNvGrpSpPr/>
          <p:nvPr/>
        </p:nvGrpSpPr>
        <p:grpSpPr>
          <a:xfrm>
            <a:off x="7539355" y="1842018"/>
            <a:ext cx="1972310" cy="616585"/>
            <a:chOff x="11873" y="2771"/>
            <a:chExt cx="3106" cy="971"/>
          </a:xfrm>
        </p:grpSpPr>
        <p:sp>
          <p:nvSpPr>
            <p:cNvPr id="21" name="AutoShape 65"/>
            <p:cNvSpPr>
              <a:spLocks noChangeArrowheads="1"/>
            </p:cNvSpPr>
            <p:nvPr/>
          </p:nvSpPr>
          <p:spPr bwMode="auto">
            <a:xfrm rot="10800000">
              <a:off x="11873" y="2771"/>
              <a:ext cx="3106" cy="971"/>
            </a:xfrm>
            <a:prstGeom prst="homePlate">
              <a:avLst>
                <a:gd name="adj" fmla="val 43731"/>
              </a:avLst>
            </a:prstGeom>
            <a:solidFill>
              <a:srgbClr val="DA251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9" name="文本框 8"/>
            <p:cNvSpPr txBox="1"/>
            <p:nvPr/>
          </p:nvSpPr>
          <p:spPr>
            <a:xfrm>
              <a:off x="11873" y="2966"/>
              <a:ext cx="3106" cy="580"/>
            </a:xfrm>
            <a:prstGeom prst="rect">
              <a:avLst/>
            </a:prstGeom>
            <a:noFill/>
          </p:spPr>
          <p:txBody>
            <a:bodyPr wrap="square" rtlCol="0">
              <a:spAutoFit/>
            </a:bodyPr>
            <a:lstStyle/>
            <a:p>
              <a:pPr algn="ctr"/>
              <a:r>
                <a:rPr lang="zh-CN" altLang="en-US" b="1">
                  <a:solidFill>
                    <a:srgbClr val="FFFFFF"/>
                  </a:solidFill>
                  <a:latin typeface="微软雅黑" panose="020B0503020204020204" charset="-122"/>
                  <a:ea typeface="微软雅黑" panose="020B0503020204020204" charset="-122"/>
                  <a:sym typeface="微软雅黑" panose="020B0503020204020204" charset="-122"/>
                </a:rPr>
                <a:t>不越雷池一步</a:t>
              </a:r>
            </a:p>
          </p:txBody>
        </p:sp>
      </p:grpSp>
      <p:grpSp>
        <p:nvGrpSpPr>
          <p:cNvPr id="16" name="组合 15"/>
          <p:cNvGrpSpPr/>
          <p:nvPr/>
        </p:nvGrpSpPr>
        <p:grpSpPr>
          <a:xfrm>
            <a:off x="8856345" y="3403483"/>
            <a:ext cx="1972945" cy="616585"/>
            <a:chOff x="13947" y="5230"/>
            <a:chExt cx="3107" cy="971"/>
          </a:xfrm>
        </p:grpSpPr>
        <p:sp>
          <p:nvSpPr>
            <p:cNvPr id="18" name="Text Box 66"/>
            <p:cNvSpPr txBox="1">
              <a:spLocks noChangeArrowheads="1"/>
            </p:cNvSpPr>
            <p:nvPr/>
          </p:nvSpPr>
          <p:spPr bwMode="auto">
            <a:xfrm>
              <a:off x="14686" y="5468"/>
              <a:ext cx="2047" cy="531"/>
            </a:xfrm>
            <a:prstGeom prst="rect">
              <a:avLst/>
            </a:prstGeom>
            <a:noFill/>
            <a:ln>
              <a:noFill/>
            </a:ln>
            <a:effectLst/>
            <a:extLst>
              <a:ext uri="{909E8E84-426E-40DD-AFC4-6F175D3DCCD1}">
                <a14:hiddenFill xmlns:a14="http://schemas.microsoft.com/office/drawing/2010/main" xmlns="">
                  <a:solidFill>
                    <a:srgbClr val="C80000"/>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a:r>
                <a:rPr lang="zh-CN" altLang="en-US" sz="1600">
                  <a:solidFill>
                    <a:srgbClr val="FFFFFF"/>
                  </a:solidFill>
                  <a:latin typeface="微软雅黑" panose="020B0503020204020204" charset="-122"/>
                  <a:ea typeface="微软雅黑" panose="020B0503020204020204" charset="-122"/>
                  <a:sym typeface="微软雅黑" panose="020B0503020204020204" charset="-122"/>
                </a:rPr>
                <a:t>填加文字</a:t>
              </a:r>
              <a:endParaRPr lang="en-US" altLang="ko-KR" sz="16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8" name="AutoShape 65"/>
            <p:cNvSpPr>
              <a:spLocks noChangeArrowheads="1"/>
            </p:cNvSpPr>
            <p:nvPr/>
          </p:nvSpPr>
          <p:spPr bwMode="auto">
            <a:xfrm rot="10800000">
              <a:off x="13947" y="5230"/>
              <a:ext cx="3106" cy="971"/>
            </a:xfrm>
            <a:prstGeom prst="homePlate">
              <a:avLst>
                <a:gd name="adj" fmla="val 43731"/>
              </a:avLst>
            </a:prstGeom>
            <a:solidFill>
              <a:srgbClr val="DA251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0" name="文本框 19"/>
            <p:cNvSpPr txBox="1"/>
            <p:nvPr/>
          </p:nvSpPr>
          <p:spPr>
            <a:xfrm>
              <a:off x="13947" y="5449"/>
              <a:ext cx="3107" cy="580"/>
            </a:xfrm>
            <a:prstGeom prst="rect">
              <a:avLst/>
            </a:prstGeom>
            <a:noFill/>
          </p:spPr>
          <p:txBody>
            <a:bodyPr wrap="square" rtlCol="0">
              <a:spAutoFit/>
            </a:bodyPr>
            <a:lstStyle/>
            <a:p>
              <a:pPr algn="ctr"/>
              <a:r>
                <a:rPr lang="zh-CN" altLang="en-US" b="1">
                  <a:solidFill>
                    <a:srgbClr val="FFFFFF"/>
                  </a:solidFill>
                  <a:latin typeface="微软雅黑" panose="020B0503020204020204" charset="-122"/>
                  <a:ea typeface="微软雅黑" panose="020B0503020204020204" charset="-122"/>
                  <a:sym typeface="微软雅黑" panose="020B0503020204020204" charset="-122"/>
                </a:rPr>
                <a:t>不碰红线一下</a:t>
              </a:r>
            </a:p>
          </p:txBody>
        </p:sp>
      </p:grpSp>
      <p:grpSp>
        <p:nvGrpSpPr>
          <p:cNvPr id="22" name="组合 21"/>
          <p:cNvGrpSpPr/>
          <p:nvPr/>
        </p:nvGrpSpPr>
        <p:grpSpPr>
          <a:xfrm>
            <a:off x="7589520" y="4952883"/>
            <a:ext cx="1972945" cy="616585"/>
            <a:chOff x="11952" y="7670"/>
            <a:chExt cx="3107" cy="971"/>
          </a:xfrm>
        </p:grpSpPr>
        <p:sp>
          <p:nvSpPr>
            <p:cNvPr id="24" name="Text Box 66"/>
            <p:cNvSpPr txBox="1">
              <a:spLocks noChangeArrowheads="1"/>
            </p:cNvSpPr>
            <p:nvPr/>
          </p:nvSpPr>
          <p:spPr bwMode="auto">
            <a:xfrm>
              <a:off x="12669" y="7874"/>
              <a:ext cx="2047" cy="531"/>
            </a:xfrm>
            <a:prstGeom prst="rect">
              <a:avLst/>
            </a:prstGeom>
            <a:noFill/>
            <a:ln>
              <a:noFill/>
            </a:ln>
            <a:effectLst/>
            <a:extLst>
              <a:ext uri="{909E8E84-426E-40DD-AFC4-6F175D3DCCD1}">
                <a14:hiddenFill xmlns:a14="http://schemas.microsoft.com/office/drawing/2010/main" xmlns="">
                  <a:solidFill>
                    <a:srgbClr val="C80000"/>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a:r>
                <a:rPr lang="zh-CN" altLang="en-US" sz="1600">
                  <a:solidFill>
                    <a:srgbClr val="FFFFFF"/>
                  </a:solidFill>
                  <a:latin typeface="微软雅黑" panose="020B0503020204020204" charset="-122"/>
                  <a:ea typeface="微软雅黑" panose="020B0503020204020204" charset="-122"/>
                  <a:sym typeface="微软雅黑" panose="020B0503020204020204" charset="-122"/>
                </a:rPr>
                <a:t>填加文字</a:t>
              </a:r>
              <a:endParaRPr lang="en-US" altLang="ko-KR" sz="16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31" name="AutoShape 65"/>
            <p:cNvSpPr>
              <a:spLocks noChangeArrowheads="1"/>
            </p:cNvSpPr>
            <p:nvPr/>
          </p:nvSpPr>
          <p:spPr bwMode="auto">
            <a:xfrm rot="10800000">
              <a:off x="11952" y="7670"/>
              <a:ext cx="3106" cy="971"/>
            </a:xfrm>
            <a:prstGeom prst="homePlate">
              <a:avLst>
                <a:gd name="adj" fmla="val 43731"/>
              </a:avLst>
            </a:prstGeom>
            <a:solidFill>
              <a:srgbClr val="DA251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6" name="文本框 25"/>
            <p:cNvSpPr txBox="1"/>
            <p:nvPr/>
          </p:nvSpPr>
          <p:spPr>
            <a:xfrm>
              <a:off x="11952" y="7849"/>
              <a:ext cx="3107" cy="58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坚持立足岗位</a:t>
              </a:r>
            </a:p>
          </p:txBody>
        </p:sp>
      </p:grpSp>
      <p:sp>
        <p:nvSpPr>
          <p:cNvPr id="29" name="矩形 28"/>
          <p:cNvSpPr/>
          <p:nvPr/>
        </p:nvSpPr>
        <p:spPr>
          <a:xfrm>
            <a:off x="1649095" y="1766453"/>
            <a:ext cx="4394835" cy="1290320"/>
          </a:xfrm>
          <a:prstGeom prst="rect">
            <a:avLst/>
          </a:prstGeom>
        </p:spPr>
        <p:txBody>
          <a:bodyPr wrap="square">
            <a:spAutoFit/>
          </a:bodyPr>
          <a:lstStyle/>
          <a:p>
            <a:pPr lvl="0" algn="ctr" fontAlgn="auto">
              <a:lnSpc>
                <a:spcPct val="130000"/>
              </a:lnSpc>
            </a:pPr>
            <a:r>
              <a:rPr sz="1200" dirty="0">
                <a:solidFill>
                  <a:schemeClr val="tx1">
                    <a:lumMod val="65000"/>
                    <a:lumOff val="35000"/>
                  </a:schemeClr>
                </a:solidFill>
                <a:latin typeface="微软雅黑" panose="020B0503020204020204" charset="-122"/>
                <a:ea typeface="微软雅黑" panose="020B0503020204020204" charset="-122"/>
              </a:rPr>
              <a:t>政治纪律和政治规矩，是党发展壮大的重要法宝，是全面从严治党的关键所在，也是新形势下治国理政的客观需要。要坚持把纪律和规矩挺在前面，自觉将党章党规和系列讲话作为必须遵守的行为准则和规范，知敬畏、明底线、守规矩，不越雷池一步，不碰红线一下。</a:t>
            </a:r>
          </a:p>
        </p:txBody>
      </p:sp>
      <p:sp>
        <p:nvSpPr>
          <p:cNvPr id="39" name="矩形 38"/>
          <p:cNvSpPr/>
          <p:nvPr/>
        </p:nvSpPr>
        <p:spPr>
          <a:xfrm>
            <a:off x="1649095" y="4448058"/>
            <a:ext cx="4394200" cy="1290320"/>
          </a:xfrm>
          <a:prstGeom prst="rect">
            <a:avLst/>
          </a:prstGeom>
        </p:spPr>
        <p:txBody>
          <a:bodyPr wrap="square">
            <a:spAutoFit/>
          </a:bodyPr>
          <a:lstStyle/>
          <a:p>
            <a:pPr lvl="0" algn="ctr" fontAlgn="auto">
              <a:lnSpc>
                <a:spcPct val="130000"/>
              </a:lnSpc>
            </a:pPr>
            <a:r>
              <a:rPr sz="1200" dirty="0">
                <a:solidFill>
                  <a:schemeClr val="tx1">
                    <a:lumMod val="65000"/>
                    <a:lumOff val="35000"/>
                  </a:schemeClr>
                </a:solidFill>
                <a:latin typeface="微软雅黑" panose="020B0503020204020204" charset="-122"/>
                <a:ea typeface="微软雅黑" panose="020B0503020204020204" charset="-122"/>
              </a:rPr>
              <a:t>扎实做好本地区本部门本单位重点工作与改革发展稳定各项工作，真正做到平常时候看得出来，关键时刻站得出来、危难关头豁得出来。要充分展示各级党组织和党员的力量，引导广大干部群众见贤思齐、干事创业，为全市经济社会持续健康发展和“十三五”良好开局作出应有的贡献。</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0.7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1450"/>
                            </p:stCondLst>
                            <p:childTnLst>
                              <p:par>
                                <p:cTn id="17" presetID="2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edge">
                                      <p:cBhvr>
                                        <p:cTn id="19" dur="500"/>
                                        <p:tgtEl>
                                          <p:spTgt spid="17"/>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right)">
                                      <p:cBhvr>
                                        <p:cTn id="22" dur="500"/>
                                        <p:tgtEl>
                                          <p:spTgt spid="29"/>
                                        </p:tgtEl>
                                      </p:cBhvr>
                                    </p:animEffect>
                                  </p:childTnLst>
                                </p:cTn>
                              </p:par>
                            </p:childTnLst>
                          </p:cTn>
                        </p:par>
                        <p:par>
                          <p:cTn id="23" fill="hold">
                            <p:stCondLst>
                              <p:cond delay="1950"/>
                            </p:stCondLst>
                            <p:childTnLst>
                              <p:par>
                                <p:cTn id="24" presetID="2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edge">
                                      <p:cBhvr>
                                        <p:cTn id="26" dur="500"/>
                                        <p:tgtEl>
                                          <p:spTgt spid="25"/>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right)">
                                      <p:cBhvr>
                                        <p:cTn id="29" dur="500"/>
                                        <p:tgtEl>
                                          <p:spTgt spid="39"/>
                                        </p:tgtEl>
                                      </p:cBhvr>
                                    </p:animEffect>
                                  </p:childTnLst>
                                </p:cTn>
                              </p:par>
                            </p:childTnLst>
                          </p:cTn>
                        </p:par>
                        <p:par>
                          <p:cTn id="30" fill="hold">
                            <p:stCondLst>
                              <p:cond delay="2450"/>
                            </p:stCondLst>
                            <p:childTnLst>
                              <p:par>
                                <p:cTn id="31" presetID="29"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ppt_x</p:attrName>
                                        </p:attrNameLst>
                                      </p:cBhvr>
                                      <p:tavLst>
                                        <p:tav tm="0">
                                          <p:val>
                                            <p:strVal val="#ppt_x-.2"/>
                                          </p:val>
                                        </p:tav>
                                        <p:tav tm="100000">
                                          <p:val>
                                            <p:strVal val="#ppt_x"/>
                                          </p:val>
                                        </p:tav>
                                      </p:tavLst>
                                    </p:anim>
                                    <p:anim calcmode="lin" valueType="num">
                                      <p:cBhvr>
                                        <p:cTn id="34"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35" dur="500"/>
                                        <p:tgtEl>
                                          <p:spTgt spid="2"/>
                                        </p:tgtEl>
                                      </p:cBhvr>
                                    </p:animEffect>
                                  </p:childTnLst>
                                </p:cTn>
                              </p:par>
                              <p:par>
                                <p:cTn id="36" presetID="22" presetClass="entr" presetSubtype="2"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right)">
                                      <p:cBhvr>
                                        <p:cTn id="38" dur="500"/>
                                        <p:tgtEl>
                                          <p:spTgt spid="12"/>
                                        </p:tgtEl>
                                      </p:cBhvr>
                                    </p:animEffect>
                                  </p:childTnLst>
                                </p:cTn>
                              </p:par>
                              <p:par>
                                <p:cTn id="39" presetID="22" presetClass="entr" presetSubtype="2"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right)">
                                      <p:cBhvr>
                                        <p:cTn id="41" dur="500"/>
                                        <p:tgtEl>
                                          <p:spTgt spid="16"/>
                                        </p:tgtEl>
                                      </p:cBhvr>
                                    </p:animEffect>
                                  </p:childTnLst>
                                </p:cTn>
                              </p:par>
                              <p:par>
                                <p:cTn id="42" presetID="22" presetClass="entr" presetSubtype="2"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right)">
                                      <p:cBhvr>
                                        <p:cTn id="44" dur="500"/>
                                        <p:tgtEl>
                                          <p:spTgt spid="22"/>
                                        </p:tgtEl>
                                      </p:cBhvr>
                                    </p:animEffect>
                                  </p:childTnLst>
                                </p:cTn>
                              </p:par>
                            </p:childTnLst>
                          </p:cTn>
                        </p:par>
                        <p:par>
                          <p:cTn id="45" fill="hold">
                            <p:stCondLst>
                              <p:cond delay="2950"/>
                            </p:stCondLst>
                            <p:childTnLst>
                              <p:par>
                                <p:cTn id="46" presetID="53" presetClass="entr" presetSubtype="16"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fltVal val="0"/>
                                          </p:val>
                                        </p:tav>
                                        <p:tav tm="100000">
                                          <p:val>
                                            <p:strVal val="#ppt_h"/>
                                          </p:val>
                                        </p:tav>
                                      </p:tavLst>
                                    </p:anim>
                                    <p:animEffect transition="in" filter="fade">
                                      <p:cBhvr>
                                        <p:cTn id="5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bldLvl="0" animBg="1"/>
      <p:bldP spid="25" grpId="0" bldLvl="0" animBg="1"/>
      <p:bldP spid="29" grpId="0"/>
      <p:bldP spid="3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657725" y="2048992"/>
            <a:ext cx="2876550" cy="805180"/>
            <a:chOff x="6254" y="2754"/>
            <a:chExt cx="5772" cy="1268"/>
          </a:xfrm>
        </p:grpSpPr>
        <p:sp>
          <p:nvSpPr>
            <p:cNvPr id="2" name="圆角矩形 1"/>
            <p:cNvSpPr/>
            <p:nvPr/>
          </p:nvSpPr>
          <p:spPr>
            <a:xfrm>
              <a:off x="6254" y="2754"/>
              <a:ext cx="5772" cy="1268"/>
            </a:xfrm>
            <a:prstGeom prst="roundRect">
              <a:avLst/>
            </a:prstGeom>
            <a:no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6526" y="2917"/>
              <a:ext cx="5228" cy="943"/>
            </a:xfrm>
            <a:prstGeom prst="round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第 四 部 分</a:t>
              </a:r>
            </a:p>
          </p:txBody>
        </p:sp>
      </p:grpSp>
      <p:sp>
        <p:nvSpPr>
          <p:cNvPr id="8" name="矩形 7"/>
          <p:cNvSpPr/>
          <p:nvPr/>
        </p:nvSpPr>
        <p:spPr>
          <a:xfrm>
            <a:off x="3769136" y="3213990"/>
            <a:ext cx="4653280" cy="583565"/>
          </a:xfrm>
          <a:prstGeom prst="rect">
            <a:avLst/>
          </a:prstGeom>
        </p:spPr>
        <p:txBody>
          <a:bodyPr wrap="none">
            <a:spAutoFit/>
          </a:bodyPr>
          <a:lstStyle/>
          <a:p>
            <a:pPr algn="ctr"/>
            <a:r>
              <a:rPr lang="zh-CN" sz="3200" b="1" dirty="0">
                <a:solidFill>
                  <a:srgbClr val="DA251C"/>
                </a:solidFill>
                <a:latin typeface="微软雅黑" panose="020B0503020204020204" charset="-122"/>
                <a:ea typeface="微软雅黑" panose="020B0503020204020204" charset="-122"/>
              </a:rPr>
              <a:t>如何做一名合格共产党员</a:t>
            </a:r>
          </a:p>
        </p:txBody>
      </p:sp>
      <p:sp>
        <p:nvSpPr>
          <p:cNvPr id="23" name="矩形 22"/>
          <p:cNvSpPr/>
          <p:nvPr/>
        </p:nvSpPr>
        <p:spPr>
          <a:xfrm>
            <a:off x="2578735" y="4065752"/>
            <a:ext cx="7035165" cy="645160"/>
          </a:xfrm>
          <a:prstGeom prst="rect">
            <a:avLst/>
          </a:prstGeom>
        </p:spPr>
        <p:txBody>
          <a:bodyPr wrap="square">
            <a:spAutoFit/>
          </a:bodyPr>
          <a:lstStyle/>
          <a:p>
            <a:pPr algn="ctr" fontAlgn="auto">
              <a:lnSpc>
                <a:spcPct val="150000"/>
              </a:lnSpc>
            </a:pPr>
            <a:r>
              <a:rPr lang="zh-CN" altLang="en-US" sz="1200">
                <a:solidFill>
                  <a:schemeClr val="tx1">
                    <a:lumMod val="75000"/>
                    <a:lumOff val="25000"/>
                    <a:alpha val="70000"/>
                  </a:scheme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zh-CN" altLang="en-US" sz="1200" dirty="0">
              <a:solidFill>
                <a:schemeClr val="tx1">
                  <a:lumMod val="75000"/>
                  <a:lumOff val="25000"/>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7"/>
                                        </p:tgtEl>
                                        <p:attrNameLst>
                                          <p:attrName>ppt_x</p:attrName>
                                          <p:attrName>ppt_y</p:attrName>
                                        </p:attrNameLst>
                                      </p:cBhvr>
                                    </p:animMotion>
                                    <p:animEffect transition="in" filter="fade">
                                      <p:cBhvr>
                                        <p:cTn id="9" dur="500"/>
                                        <p:tgtEl>
                                          <p:spTgt spid="7"/>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0.70"/>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par>
                          <p:cTn id="16" fill="hold">
                            <p:stCondLst>
                              <p:cond delay="2500"/>
                            </p:stCondLst>
                            <p:childTnLst>
                              <p:par>
                                <p:cTn id="17" presetID="6"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circle(in)">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663" y="351061"/>
            <a:ext cx="2976880" cy="398780"/>
          </a:xfrm>
          <a:prstGeom prst="rect">
            <a:avLst/>
          </a:prstGeom>
        </p:spPr>
        <p:txBody>
          <a:bodyPr wrap="none">
            <a:spAutoFit/>
          </a:bodyPr>
          <a:lstStyle/>
          <a:p>
            <a:pPr algn="l"/>
            <a:r>
              <a:rPr lang="zh-CN" sz="2000" b="1" dirty="0">
                <a:solidFill>
                  <a:srgbClr val="DA251C"/>
                </a:solidFill>
                <a:latin typeface="微软雅黑" panose="020B0503020204020204" charset="-122"/>
                <a:ea typeface="微软雅黑" panose="020B0503020204020204" charset="-122"/>
              </a:rPr>
              <a:t>如何做一名合格共产党员</a:t>
            </a:r>
          </a:p>
        </p:txBody>
      </p:sp>
      <p:pic>
        <p:nvPicPr>
          <p:cNvPr id="23" name="图片 22" descr="026bb666b97747d66fbb158f4a910110"/>
          <p:cNvPicPr>
            <a:picLocks noChangeAspect="1"/>
          </p:cNvPicPr>
          <p:nvPr/>
        </p:nvPicPr>
        <p:blipFill>
          <a:blip r:embed="rId3" cstate="print"/>
          <a:stretch>
            <a:fillRect/>
          </a:stretch>
        </p:blipFill>
        <p:spPr>
          <a:xfrm>
            <a:off x="328930" y="307975"/>
            <a:ext cx="476250" cy="485775"/>
          </a:xfrm>
          <a:prstGeom prst="rect">
            <a:avLst/>
          </a:prstGeom>
        </p:spPr>
      </p:pic>
      <p:cxnSp>
        <p:nvCxnSpPr>
          <p:cNvPr id="40" name="Straight Connector 29"/>
          <p:cNvCxnSpPr/>
          <p:nvPr/>
        </p:nvCxnSpPr>
        <p:spPr>
          <a:xfrm flipH="1">
            <a:off x="4302760" y="2585594"/>
            <a:ext cx="6382385" cy="0"/>
          </a:xfrm>
          <a:prstGeom prst="line">
            <a:avLst/>
          </a:prstGeom>
          <a:ln w="19050">
            <a:solidFill>
              <a:srgbClr val="DA251C"/>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4449445" y="2129029"/>
            <a:ext cx="966470" cy="1125220"/>
            <a:chOff x="2555" y="3322"/>
            <a:chExt cx="2223" cy="2587"/>
          </a:xfrm>
        </p:grpSpPr>
        <p:sp>
          <p:nvSpPr>
            <p:cNvPr id="44" name="Freeform 50"/>
            <p:cNvSpPr/>
            <p:nvPr/>
          </p:nvSpPr>
          <p:spPr>
            <a:xfrm rot="16200000">
              <a:off x="2431" y="3575"/>
              <a:ext cx="2458" cy="221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DA251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45" name="Freeform 44"/>
            <p:cNvSpPr/>
            <p:nvPr/>
          </p:nvSpPr>
          <p:spPr>
            <a:xfrm rot="16200000">
              <a:off x="2437" y="3439"/>
              <a:ext cx="2458"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2302" name="Text Placeholder 3"/>
            <p:cNvSpPr txBox="1"/>
            <p:nvPr/>
          </p:nvSpPr>
          <p:spPr bwMode="auto">
            <a:xfrm>
              <a:off x="3114" y="3792"/>
              <a:ext cx="1106" cy="8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ctr">
              <a:spAutoFit/>
            </a:bodyPr>
            <a:lstStyle>
              <a:lvl1pPr defTabSz="1217295">
                <a:defRPr>
                  <a:solidFill>
                    <a:schemeClr val="tx1"/>
                  </a:solidFill>
                  <a:latin typeface="Calibri" panose="020F0502020204030204" charset="0"/>
                  <a:ea typeface="宋体" panose="02010600030101010101" pitchFamily="2" charset="-122"/>
                </a:defRPr>
              </a:lvl1pPr>
              <a:lvl2pPr defTabSz="1217295">
                <a:defRPr>
                  <a:solidFill>
                    <a:schemeClr val="tx1"/>
                  </a:solidFill>
                  <a:latin typeface="Calibri" panose="020F0502020204030204" charset="0"/>
                  <a:ea typeface="宋体" panose="02010600030101010101" pitchFamily="2" charset="-122"/>
                </a:defRPr>
              </a:lvl2pPr>
              <a:lvl3pPr defTabSz="1217295">
                <a:defRPr>
                  <a:solidFill>
                    <a:schemeClr val="tx1"/>
                  </a:solidFill>
                  <a:latin typeface="Calibri" panose="020F0502020204030204" charset="0"/>
                  <a:ea typeface="宋体" panose="02010600030101010101" pitchFamily="2" charset="-122"/>
                </a:defRPr>
              </a:lvl3pPr>
              <a:lvl4pPr defTabSz="1217295">
                <a:defRPr>
                  <a:solidFill>
                    <a:schemeClr val="tx1"/>
                  </a:solidFill>
                  <a:latin typeface="Calibri" panose="020F0502020204030204" charset="0"/>
                  <a:ea typeface="宋体" panose="02010600030101010101" pitchFamily="2" charset="-122"/>
                </a:defRPr>
              </a:lvl4pPr>
              <a:lvl5pPr defTabSz="1217295">
                <a:defRPr>
                  <a:solidFill>
                    <a:schemeClr val="tx1"/>
                  </a:solidFill>
                  <a:latin typeface="Calibri" panose="020F050202020403020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2400" b="1">
                  <a:solidFill>
                    <a:srgbClr val="FFFFFF"/>
                  </a:solidFill>
                  <a:latin typeface="微软雅黑" panose="020B0503020204020204" charset="-122"/>
                  <a:ea typeface="微软雅黑" panose="020B0503020204020204" charset="-122"/>
                  <a:sym typeface="Arial" panose="020B0604020202020204" pitchFamily="34" charset="0"/>
                </a:rPr>
                <a:t>要</a:t>
              </a:r>
            </a:p>
          </p:txBody>
        </p:sp>
      </p:grpSp>
      <p:grpSp>
        <p:nvGrpSpPr>
          <p:cNvPr id="46" name="组合 45"/>
          <p:cNvGrpSpPr/>
          <p:nvPr/>
        </p:nvGrpSpPr>
        <p:grpSpPr>
          <a:xfrm>
            <a:off x="6138545" y="2129029"/>
            <a:ext cx="966470" cy="1127125"/>
            <a:chOff x="6440" y="3322"/>
            <a:chExt cx="2223" cy="2592"/>
          </a:xfrm>
        </p:grpSpPr>
        <p:sp>
          <p:nvSpPr>
            <p:cNvPr id="47" name="Freeform 51"/>
            <p:cNvSpPr/>
            <p:nvPr/>
          </p:nvSpPr>
          <p:spPr>
            <a:xfrm rot="16200000">
              <a:off x="6324" y="3575"/>
              <a:ext cx="2455"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DA251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48" name="Freeform 53"/>
            <p:cNvSpPr/>
            <p:nvPr/>
          </p:nvSpPr>
          <p:spPr>
            <a:xfrm rot="16200000">
              <a:off x="6322" y="3439"/>
              <a:ext cx="2458"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2303" name="Text Placeholder 3"/>
            <p:cNvSpPr txBox="1"/>
            <p:nvPr/>
          </p:nvSpPr>
          <p:spPr bwMode="auto">
            <a:xfrm>
              <a:off x="7119" y="3792"/>
              <a:ext cx="865" cy="8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ctr">
              <a:spAutoFit/>
            </a:bodyPr>
            <a:lstStyle>
              <a:lvl1pPr defTabSz="1217295">
                <a:defRPr>
                  <a:solidFill>
                    <a:schemeClr val="tx1"/>
                  </a:solidFill>
                  <a:latin typeface="Calibri" panose="020F0502020204030204" charset="0"/>
                  <a:ea typeface="宋体" panose="02010600030101010101" pitchFamily="2" charset="-122"/>
                </a:defRPr>
              </a:lvl1pPr>
              <a:lvl2pPr defTabSz="1217295">
                <a:defRPr>
                  <a:solidFill>
                    <a:schemeClr val="tx1"/>
                  </a:solidFill>
                  <a:latin typeface="Calibri" panose="020F0502020204030204" charset="0"/>
                  <a:ea typeface="宋体" panose="02010600030101010101" pitchFamily="2" charset="-122"/>
                </a:defRPr>
              </a:lvl2pPr>
              <a:lvl3pPr defTabSz="1217295">
                <a:defRPr>
                  <a:solidFill>
                    <a:schemeClr val="tx1"/>
                  </a:solidFill>
                  <a:latin typeface="Calibri" panose="020F0502020204030204" charset="0"/>
                  <a:ea typeface="宋体" panose="02010600030101010101" pitchFamily="2" charset="-122"/>
                </a:defRPr>
              </a:lvl3pPr>
              <a:lvl4pPr defTabSz="1217295">
                <a:defRPr>
                  <a:solidFill>
                    <a:schemeClr val="tx1"/>
                  </a:solidFill>
                  <a:latin typeface="Calibri" panose="020F0502020204030204" charset="0"/>
                  <a:ea typeface="宋体" panose="02010600030101010101" pitchFamily="2" charset="-122"/>
                </a:defRPr>
              </a:lvl4pPr>
              <a:lvl5pPr defTabSz="1217295">
                <a:defRPr>
                  <a:solidFill>
                    <a:schemeClr val="tx1"/>
                  </a:solidFill>
                  <a:latin typeface="Calibri" panose="020F050202020403020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2400" b="1">
                  <a:solidFill>
                    <a:srgbClr val="FFFFFF"/>
                  </a:solidFill>
                  <a:latin typeface="微软雅黑" panose="020B0503020204020204" charset="-122"/>
                  <a:ea typeface="微软雅黑" panose="020B0503020204020204" charset="-122"/>
                  <a:sym typeface="Arial" panose="020B0604020202020204" pitchFamily="34" charset="0"/>
                </a:rPr>
                <a:t>要</a:t>
              </a:r>
              <a:endParaRPr lang="en-US" altLang="zh-CN" sz="2400" b="1">
                <a:solidFill>
                  <a:srgbClr val="FFFFFF"/>
                </a:solidFill>
                <a:latin typeface="微软雅黑" panose="020B0503020204020204" charset="-122"/>
                <a:ea typeface="微软雅黑" panose="020B0503020204020204" charset="-122"/>
                <a:sym typeface="Arial" panose="020B0604020202020204" pitchFamily="34" charset="0"/>
              </a:endParaRPr>
            </a:p>
          </p:txBody>
        </p:sp>
      </p:grpSp>
      <p:grpSp>
        <p:nvGrpSpPr>
          <p:cNvPr id="49" name="组合 48"/>
          <p:cNvGrpSpPr/>
          <p:nvPr/>
        </p:nvGrpSpPr>
        <p:grpSpPr>
          <a:xfrm>
            <a:off x="7834630" y="2129029"/>
            <a:ext cx="966470" cy="1127125"/>
            <a:chOff x="10340" y="3322"/>
            <a:chExt cx="2223" cy="2592"/>
          </a:xfrm>
        </p:grpSpPr>
        <p:sp>
          <p:nvSpPr>
            <p:cNvPr id="50" name="Freeform 52"/>
            <p:cNvSpPr/>
            <p:nvPr/>
          </p:nvSpPr>
          <p:spPr>
            <a:xfrm rot="16200000">
              <a:off x="10224" y="3575"/>
              <a:ext cx="2455"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DA251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52" name="Freeform 68"/>
            <p:cNvSpPr/>
            <p:nvPr/>
          </p:nvSpPr>
          <p:spPr>
            <a:xfrm rot="16200000">
              <a:off x="10222" y="3439"/>
              <a:ext cx="2458"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2304" name="Text Placeholder 3"/>
            <p:cNvSpPr txBox="1"/>
            <p:nvPr/>
          </p:nvSpPr>
          <p:spPr bwMode="auto">
            <a:xfrm>
              <a:off x="10934" y="3792"/>
              <a:ext cx="1034" cy="8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ctr">
              <a:spAutoFit/>
            </a:bodyPr>
            <a:lstStyle>
              <a:lvl1pPr defTabSz="1217295">
                <a:defRPr>
                  <a:solidFill>
                    <a:schemeClr val="tx1"/>
                  </a:solidFill>
                  <a:latin typeface="Calibri" panose="020F0502020204030204" charset="0"/>
                  <a:ea typeface="宋体" panose="02010600030101010101" pitchFamily="2" charset="-122"/>
                </a:defRPr>
              </a:lvl1pPr>
              <a:lvl2pPr defTabSz="1217295">
                <a:defRPr>
                  <a:solidFill>
                    <a:schemeClr val="tx1"/>
                  </a:solidFill>
                  <a:latin typeface="Calibri" panose="020F0502020204030204" charset="0"/>
                  <a:ea typeface="宋体" panose="02010600030101010101" pitchFamily="2" charset="-122"/>
                </a:defRPr>
              </a:lvl2pPr>
              <a:lvl3pPr defTabSz="1217295">
                <a:defRPr>
                  <a:solidFill>
                    <a:schemeClr val="tx1"/>
                  </a:solidFill>
                  <a:latin typeface="Calibri" panose="020F0502020204030204" charset="0"/>
                  <a:ea typeface="宋体" panose="02010600030101010101" pitchFamily="2" charset="-122"/>
                </a:defRPr>
              </a:lvl3pPr>
              <a:lvl4pPr defTabSz="1217295">
                <a:defRPr>
                  <a:solidFill>
                    <a:schemeClr val="tx1"/>
                  </a:solidFill>
                  <a:latin typeface="Calibri" panose="020F0502020204030204" charset="0"/>
                  <a:ea typeface="宋体" panose="02010600030101010101" pitchFamily="2" charset="-122"/>
                </a:defRPr>
              </a:lvl4pPr>
              <a:lvl5pPr defTabSz="1217295">
                <a:defRPr>
                  <a:solidFill>
                    <a:schemeClr val="tx1"/>
                  </a:solidFill>
                  <a:latin typeface="Calibri" panose="020F050202020403020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2400" b="1">
                  <a:solidFill>
                    <a:srgbClr val="FFFFFF"/>
                  </a:solidFill>
                  <a:latin typeface="微软雅黑" panose="020B0503020204020204" charset="-122"/>
                  <a:ea typeface="微软雅黑" panose="020B0503020204020204" charset="-122"/>
                  <a:sym typeface="Arial" panose="020B0604020202020204" pitchFamily="34" charset="0"/>
                </a:rPr>
                <a:t>要</a:t>
              </a:r>
              <a:endParaRPr lang="en-US" altLang="zh-CN" sz="2400" b="1">
                <a:solidFill>
                  <a:srgbClr val="FFFFFF"/>
                </a:solidFill>
                <a:latin typeface="微软雅黑" panose="020B0503020204020204" charset="-122"/>
                <a:ea typeface="微软雅黑" panose="020B0503020204020204" charset="-122"/>
                <a:sym typeface="Arial" panose="020B0604020202020204" pitchFamily="34" charset="0"/>
              </a:endParaRPr>
            </a:p>
          </p:txBody>
        </p:sp>
      </p:grpSp>
      <p:grpSp>
        <p:nvGrpSpPr>
          <p:cNvPr id="53" name="组合 52"/>
          <p:cNvGrpSpPr/>
          <p:nvPr/>
        </p:nvGrpSpPr>
        <p:grpSpPr>
          <a:xfrm>
            <a:off x="9527540" y="2129029"/>
            <a:ext cx="969645" cy="1136015"/>
            <a:chOff x="14233" y="3322"/>
            <a:chExt cx="2230" cy="2612"/>
          </a:xfrm>
        </p:grpSpPr>
        <p:sp>
          <p:nvSpPr>
            <p:cNvPr id="54" name="Freeform 55"/>
            <p:cNvSpPr/>
            <p:nvPr/>
          </p:nvSpPr>
          <p:spPr>
            <a:xfrm rot="16200000">
              <a:off x="14115" y="3594"/>
              <a:ext cx="2458" cy="222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DA251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55" name="Freeform 71"/>
            <p:cNvSpPr/>
            <p:nvPr/>
          </p:nvSpPr>
          <p:spPr>
            <a:xfrm rot="16200000">
              <a:off x="14122" y="3439"/>
              <a:ext cx="2458"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2305" name="Text Placeholder 3"/>
            <p:cNvSpPr txBox="1"/>
            <p:nvPr/>
          </p:nvSpPr>
          <p:spPr bwMode="auto">
            <a:xfrm>
              <a:off x="14911" y="3792"/>
              <a:ext cx="881" cy="8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ctr">
              <a:spAutoFit/>
            </a:bodyPr>
            <a:lstStyle>
              <a:lvl1pPr defTabSz="1217295">
                <a:defRPr>
                  <a:solidFill>
                    <a:schemeClr val="tx1"/>
                  </a:solidFill>
                  <a:latin typeface="Calibri" panose="020F0502020204030204" charset="0"/>
                  <a:ea typeface="宋体" panose="02010600030101010101" pitchFamily="2" charset="-122"/>
                </a:defRPr>
              </a:lvl1pPr>
              <a:lvl2pPr defTabSz="1217295">
                <a:defRPr>
                  <a:solidFill>
                    <a:schemeClr val="tx1"/>
                  </a:solidFill>
                  <a:latin typeface="Calibri" panose="020F0502020204030204" charset="0"/>
                  <a:ea typeface="宋体" panose="02010600030101010101" pitchFamily="2" charset="-122"/>
                </a:defRPr>
              </a:lvl2pPr>
              <a:lvl3pPr defTabSz="1217295">
                <a:defRPr>
                  <a:solidFill>
                    <a:schemeClr val="tx1"/>
                  </a:solidFill>
                  <a:latin typeface="Calibri" panose="020F0502020204030204" charset="0"/>
                  <a:ea typeface="宋体" panose="02010600030101010101" pitchFamily="2" charset="-122"/>
                </a:defRPr>
              </a:lvl3pPr>
              <a:lvl4pPr defTabSz="1217295">
                <a:defRPr>
                  <a:solidFill>
                    <a:schemeClr val="tx1"/>
                  </a:solidFill>
                  <a:latin typeface="Calibri" panose="020F0502020204030204" charset="0"/>
                  <a:ea typeface="宋体" panose="02010600030101010101" pitchFamily="2" charset="-122"/>
                </a:defRPr>
              </a:lvl4pPr>
              <a:lvl5pPr defTabSz="1217295">
                <a:defRPr>
                  <a:solidFill>
                    <a:schemeClr val="tx1"/>
                  </a:solidFill>
                  <a:latin typeface="Calibri" panose="020F050202020403020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2400" b="1">
                  <a:solidFill>
                    <a:srgbClr val="FFFFFF"/>
                  </a:solidFill>
                  <a:latin typeface="微软雅黑" panose="020B0503020204020204" charset="-122"/>
                  <a:ea typeface="微软雅黑" panose="020B0503020204020204" charset="-122"/>
                  <a:sym typeface="Arial" panose="020B0604020202020204" pitchFamily="34" charset="0"/>
                </a:rPr>
                <a:t>要</a:t>
              </a:r>
              <a:endParaRPr lang="en-US" altLang="zh-CN" sz="2400" b="1">
                <a:solidFill>
                  <a:srgbClr val="FFFFFF"/>
                </a:solidFill>
                <a:latin typeface="微软雅黑" panose="020B0503020204020204" charset="-122"/>
                <a:ea typeface="微软雅黑" panose="020B0503020204020204" charset="-122"/>
                <a:sym typeface="Arial" panose="020B0604020202020204" pitchFamily="34" charset="0"/>
              </a:endParaRPr>
            </a:p>
          </p:txBody>
        </p:sp>
      </p:grpSp>
      <p:sp>
        <p:nvSpPr>
          <p:cNvPr id="88" name="文本框 87"/>
          <p:cNvSpPr txBox="1"/>
          <p:nvPr/>
        </p:nvSpPr>
        <p:spPr>
          <a:xfrm>
            <a:off x="4271010" y="3425064"/>
            <a:ext cx="1316990" cy="706755"/>
          </a:xfrm>
          <a:prstGeom prst="rect">
            <a:avLst/>
          </a:prstGeom>
          <a:noFill/>
        </p:spPr>
        <p:txBody>
          <a:bodyPr wrap="square" rtlCol="0">
            <a:spAutoFit/>
          </a:bodyPr>
          <a:lstStyle/>
          <a:p>
            <a:pPr algn="ctr"/>
            <a:r>
              <a:rPr lang="zh-CN" altLang="en-US" sz="2000" b="1" dirty="0">
                <a:solidFill>
                  <a:srgbClr val="DA251C"/>
                </a:solidFill>
                <a:latin typeface="微软雅黑" panose="020B0503020204020204" pitchFamily="82" charset="2"/>
                <a:ea typeface="微软雅黑" panose="020B0503020204020204" pitchFamily="82" charset="2"/>
                <a:sym typeface="+mn-ea"/>
              </a:rPr>
              <a:t>遵守党章</a:t>
            </a:r>
          </a:p>
          <a:p>
            <a:pPr algn="ctr"/>
            <a:r>
              <a:rPr lang="zh-CN" altLang="en-US" sz="2000" b="1" dirty="0">
                <a:solidFill>
                  <a:srgbClr val="DA251C"/>
                </a:solidFill>
                <a:latin typeface="微软雅黑" panose="020B0503020204020204" pitchFamily="82" charset="2"/>
                <a:ea typeface="微软雅黑" panose="020B0503020204020204" pitchFamily="82" charset="2"/>
                <a:sym typeface="+mn-ea"/>
              </a:rPr>
              <a:t>加强党性</a:t>
            </a:r>
          </a:p>
        </p:txBody>
      </p:sp>
      <p:sp>
        <p:nvSpPr>
          <p:cNvPr id="89" name="文本框 88"/>
          <p:cNvSpPr txBox="1"/>
          <p:nvPr/>
        </p:nvSpPr>
        <p:spPr>
          <a:xfrm>
            <a:off x="5963285" y="3425064"/>
            <a:ext cx="1316990" cy="706755"/>
          </a:xfrm>
          <a:prstGeom prst="rect">
            <a:avLst/>
          </a:prstGeom>
          <a:noFill/>
        </p:spPr>
        <p:txBody>
          <a:bodyPr wrap="square" rtlCol="0">
            <a:spAutoFit/>
          </a:bodyPr>
          <a:lstStyle/>
          <a:p>
            <a:pPr algn="ctr"/>
            <a:r>
              <a:rPr lang="zh-CN" altLang="en-US" sz="2000" b="1" dirty="0">
                <a:solidFill>
                  <a:srgbClr val="DA251C"/>
                </a:solidFill>
                <a:latin typeface="微软雅黑" panose="020B0503020204020204" pitchFamily="82" charset="2"/>
                <a:ea typeface="微软雅黑" panose="020B0503020204020204" pitchFamily="82" charset="2"/>
                <a:sym typeface="+mn-ea"/>
              </a:rPr>
              <a:t>坚定信念加强学习</a:t>
            </a:r>
          </a:p>
        </p:txBody>
      </p:sp>
      <p:sp>
        <p:nvSpPr>
          <p:cNvPr id="90" name="文本框 89"/>
          <p:cNvSpPr txBox="1"/>
          <p:nvPr/>
        </p:nvSpPr>
        <p:spPr>
          <a:xfrm>
            <a:off x="7659370" y="3425064"/>
            <a:ext cx="1316990" cy="706755"/>
          </a:xfrm>
          <a:prstGeom prst="rect">
            <a:avLst/>
          </a:prstGeom>
          <a:noFill/>
        </p:spPr>
        <p:txBody>
          <a:bodyPr wrap="square" rtlCol="0">
            <a:spAutoFit/>
          </a:bodyPr>
          <a:lstStyle/>
          <a:p>
            <a:pPr algn="ctr"/>
            <a:r>
              <a:rPr lang="zh-CN" altLang="en-US" sz="2000" b="1" dirty="0">
                <a:solidFill>
                  <a:srgbClr val="DA251C"/>
                </a:solidFill>
                <a:latin typeface="微软雅黑" panose="020B0503020204020204" pitchFamily="82" charset="2"/>
                <a:ea typeface="微软雅黑" panose="020B0503020204020204" pitchFamily="82" charset="2"/>
                <a:sym typeface="+mn-ea"/>
              </a:rPr>
              <a:t>遵纪守法廉洁正派</a:t>
            </a:r>
          </a:p>
        </p:txBody>
      </p:sp>
      <p:sp>
        <p:nvSpPr>
          <p:cNvPr id="91" name="文本框 90"/>
          <p:cNvSpPr txBox="1"/>
          <p:nvPr/>
        </p:nvSpPr>
        <p:spPr>
          <a:xfrm>
            <a:off x="9268460" y="3425064"/>
            <a:ext cx="1490345" cy="706755"/>
          </a:xfrm>
          <a:prstGeom prst="rect">
            <a:avLst/>
          </a:prstGeom>
          <a:noFill/>
        </p:spPr>
        <p:txBody>
          <a:bodyPr wrap="square" rtlCol="0">
            <a:spAutoFit/>
          </a:bodyPr>
          <a:lstStyle/>
          <a:p>
            <a:pPr algn="ctr"/>
            <a:r>
              <a:rPr lang="zh-CN" altLang="en-US" sz="2000" b="1" dirty="0">
                <a:solidFill>
                  <a:srgbClr val="DA251C"/>
                </a:solidFill>
                <a:latin typeface="微软雅黑" panose="020B0503020204020204" pitchFamily="82" charset="2"/>
                <a:ea typeface="微软雅黑" panose="020B0503020204020204" pitchFamily="82" charset="2"/>
                <a:sym typeface="+mn-ea"/>
              </a:rPr>
              <a:t>向榜样学习</a:t>
            </a:r>
          </a:p>
          <a:p>
            <a:pPr algn="ctr"/>
            <a:r>
              <a:rPr lang="zh-CN" altLang="en-US" sz="2000" b="1" dirty="0">
                <a:solidFill>
                  <a:srgbClr val="DA251C"/>
                </a:solidFill>
                <a:latin typeface="微软雅黑" panose="020B0503020204020204" pitchFamily="82" charset="2"/>
                <a:ea typeface="微软雅黑" panose="020B0503020204020204" pitchFamily="82" charset="2"/>
                <a:sym typeface="+mn-ea"/>
              </a:rPr>
              <a:t>向群众学习</a:t>
            </a:r>
          </a:p>
        </p:txBody>
      </p:sp>
      <p:sp>
        <p:nvSpPr>
          <p:cNvPr id="92" name="文本框 91"/>
          <p:cNvSpPr txBox="1"/>
          <p:nvPr/>
        </p:nvSpPr>
        <p:spPr>
          <a:xfrm>
            <a:off x="1403350" y="2129029"/>
            <a:ext cx="1786255" cy="1938020"/>
          </a:xfrm>
          <a:prstGeom prst="rect">
            <a:avLst/>
          </a:prstGeom>
          <a:noFill/>
          <a:ln w="19050">
            <a:solidFill>
              <a:srgbClr val="DA251C"/>
            </a:solidFill>
          </a:ln>
        </p:spPr>
        <p:txBody>
          <a:bodyPr wrap="square" rtlCol="0">
            <a:spAutoFit/>
          </a:bodyPr>
          <a:lstStyle/>
          <a:p>
            <a:pPr fontAlgn="auto">
              <a:lnSpc>
                <a:spcPct val="150000"/>
              </a:lnSpc>
            </a:pPr>
            <a:r>
              <a:rPr lang="zh-CN" altLang="en-US" sz="2000" b="1">
                <a:solidFill>
                  <a:srgbClr val="DA251C"/>
                </a:solidFill>
                <a:latin typeface="微软雅黑" panose="020B0503020204020204" charset="-122"/>
                <a:ea typeface="微软雅黑" panose="020B0503020204020204" charset="-122"/>
              </a:rPr>
              <a:t>要成为一名合格的共产党员必须要做到四个方面：</a:t>
            </a:r>
          </a:p>
        </p:txBody>
      </p:sp>
      <p:sp>
        <p:nvSpPr>
          <p:cNvPr id="145" name="燕尾形箭头"/>
          <p:cNvSpPr/>
          <p:nvPr/>
        </p:nvSpPr>
        <p:spPr>
          <a:xfrm rot="5400000">
            <a:off x="3604895" y="2437004"/>
            <a:ext cx="297815" cy="29781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3" name="矩形 92"/>
          <p:cNvSpPr/>
          <p:nvPr/>
        </p:nvSpPr>
        <p:spPr>
          <a:xfrm>
            <a:off x="4271010" y="4474084"/>
            <a:ext cx="6487160" cy="1366520"/>
          </a:xfrm>
          <a:prstGeom prst="rect">
            <a:avLst/>
          </a:prstGeom>
        </p:spPr>
        <p:txBody>
          <a:bodyPr wrap="square" lIns="0" tIns="0" rIns="0" bIns="0">
            <a:spAutoFit/>
          </a:bodyPr>
          <a:lstStyle/>
          <a:p>
            <a:pPr algn="just">
              <a:lnSpc>
                <a:spcPts val="2665"/>
              </a:lnSpc>
            </a:pPr>
            <a:r>
              <a:rPr lang="zh-CN" altLang="en-US" sz="1400" dirty="0">
                <a:solidFill>
                  <a:schemeClr val="tx1">
                    <a:lumMod val="65000"/>
                    <a:lumOff val="35000"/>
                  </a:schemeClr>
                </a:solidFill>
                <a:latin typeface="微软雅黑" panose="020B0503020204020204" pitchFamily="82" charset="2"/>
                <a:ea typeface="微软雅黑" panose="020B0503020204020204" pitchFamily="82" charset="2"/>
              </a:rPr>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0.7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14" presetClass="entr" presetSubtype="5" fill="hold" grpId="1" nodeType="afterEffect">
                                  <p:stCondLst>
                                    <p:cond delay="0"/>
                                  </p:stCondLst>
                                  <p:childTnLst>
                                    <p:set>
                                      <p:cBhvr>
                                        <p:cTn id="18" dur="1" fill="hold">
                                          <p:stCondLst>
                                            <p:cond delay="0"/>
                                          </p:stCondLst>
                                        </p:cTn>
                                        <p:tgtEl>
                                          <p:spTgt spid="92"/>
                                        </p:tgtEl>
                                        <p:attrNameLst>
                                          <p:attrName>style.visibility</p:attrName>
                                        </p:attrNameLst>
                                      </p:cBhvr>
                                      <p:to>
                                        <p:strVal val="visible"/>
                                      </p:to>
                                    </p:set>
                                    <p:animEffect transition="in" filter="randombar(vertical)">
                                      <p:cBhvr>
                                        <p:cTn id="19" dur="500"/>
                                        <p:tgtEl>
                                          <p:spTgt spid="9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45"/>
                                        </p:tgtEl>
                                        <p:attrNameLst>
                                          <p:attrName>style.visibility</p:attrName>
                                        </p:attrNameLst>
                                      </p:cBhvr>
                                      <p:to>
                                        <p:strVal val="visible"/>
                                      </p:to>
                                    </p:set>
                                    <p:animEffect transition="in" filter="wipe(left)">
                                      <p:cBhvr>
                                        <p:cTn id="23" dur="500"/>
                                        <p:tgtEl>
                                          <p:spTgt spid="145"/>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left)">
                                      <p:cBhvr>
                                        <p:cTn id="27" dur="500"/>
                                        <p:tgtEl>
                                          <p:spTgt spid="40"/>
                                        </p:tgtEl>
                                      </p:cBhvr>
                                    </p:animEffect>
                                  </p:childTnLst>
                                </p:cTn>
                              </p:par>
                            </p:childTnLst>
                          </p:cTn>
                        </p:par>
                        <p:par>
                          <p:cTn id="28" fill="hold">
                            <p:stCondLst>
                              <p:cond delay="3000"/>
                            </p:stCondLst>
                            <p:childTnLst>
                              <p:par>
                                <p:cTn id="29" presetID="12" presetClass="entr" presetSubtype="1"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p:tgtEl>
                                          <p:spTgt spid="42"/>
                                        </p:tgtEl>
                                        <p:attrNameLst>
                                          <p:attrName>ppt_y</p:attrName>
                                        </p:attrNameLst>
                                      </p:cBhvr>
                                      <p:tavLst>
                                        <p:tav tm="0">
                                          <p:val>
                                            <p:strVal val="#ppt_y-#ppt_h*1.125000"/>
                                          </p:val>
                                        </p:tav>
                                        <p:tav tm="100000">
                                          <p:val>
                                            <p:strVal val="#ppt_y"/>
                                          </p:val>
                                        </p:tav>
                                      </p:tavLst>
                                    </p:anim>
                                    <p:animEffect transition="in" filter="wipe(down)">
                                      <p:cBhvr>
                                        <p:cTn id="32" dur="500"/>
                                        <p:tgtEl>
                                          <p:spTgt spid="42"/>
                                        </p:tgtEl>
                                      </p:cBhvr>
                                    </p:animEffect>
                                  </p:childTnLst>
                                </p:cTn>
                              </p:par>
                            </p:childTnLst>
                          </p:cTn>
                        </p:par>
                        <p:par>
                          <p:cTn id="33" fill="hold">
                            <p:stCondLst>
                              <p:cond delay="3500"/>
                            </p:stCondLst>
                            <p:childTnLst>
                              <p:par>
                                <p:cTn id="34" presetID="12" presetClass="entr" presetSubtype="4" fill="hold" grpId="0" nodeType="afterEffect">
                                  <p:stCondLst>
                                    <p:cond delay="0"/>
                                  </p:stCondLst>
                                  <p:childTnLst>
                                    <p:set>
                                      <p:cBhvr>
                                        <p:cTn id="35" dur="1" fill="hold">
                                          <p:stCondLst>
                                            <p:cond delay="0"/>
                                          </p:stCondLst>
                                        </p:cTn>
                                        <p:tgtEl>
                                          <p:spTgt spid="88"/>
                                        </p:tgtEl>
                                        <p:attrNameLst>
                                          <p:attrName>style.visibility</p:attrName>
                                        </p:attrNameLst>
                                      </p:cBhvr>
                                      <p:to>
                                        <p:strVal val="visible"/>
                                      </p:to>
                                    </p:set>
                                    <p:anim calcmode="lin" valueType="num">
                                      <p:cBhvr additive="base">
                                        <p:cTn id="36" dur="500"/>
                                        <p:tgtEl>
                                          <p:spTgt spid="88"/>
                                        </p:tgtEl>
                                        <p:attrNameLst>
                                          <p:attrName>ppt_y</p:attrName>
                                        </p:attrNameLst>
                                      </p:cBhvr>
                                      <p:tavLst>
                                        <p:tav tm="0">
                                          <p:val>
                                            <p:strVal val="#ppt_y+#ppt_h*1.125000"/>
                                          </p:val>
                                        </p:tav>
                                        <p:tav tm="100000">
                                          <p:val>
                                            <p:strVal val="#ppt_y"/>
                                          </p:val>
                                        </p:tav>
                                      </p:tavLst>
                                    </p:anim>
                                    <p:animEffect transition="in" filter="wipe(up)">
                                      <p:cBhvr>
                                        <p:cTn id="37" dur="500"/>
                                        <p:tgtEl>
                                          <p:spTgt spid="88"/>
                                        </p:tgtEl>
                                      </p:cBhvr>
                                    </p:animEffect>
                                  </p:childTnLst>
                                </p:cTn>
                              </p:par>
                            </p:childTnLst>
                          </p:cTn>
                        </p:par>
                        <p:par>
                          <p:cTn id="38" fill="hold">
                            <p:stCondLst>
                              <p:cond delay="4000"/>
                            </p:stCondLst>
                            <p:childTnLst>
                              <p:par>
                                <p:cTn id="39" presetID="12" presetClass="entr" presetSubtype="1"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p:tgtEl>
                                          <p:spTgt spid="46"/>
                                        </p:tgtEl>
                                        <p:attrNameLst>
                                          <p:attrName>ppt_y</p:attrName>
                                        </p:attrNameLst>
                                      </p:cBhvr>
                                      <p:tavLst>
                                        <p:tav tm="0">
                                          <p:val>
                                            <p:strVal val="#ppt_y-#ppt_h*1.125000"/>
                                          </p:val>
                                        </p:tav>
                                        <p:tav tm="100000">
                                          <p:val>
                                            <p:strVal val="#ppt_y"/>
                                          </p:val>
                                        </p:tav>
                                      </p:tavLst>
                                    </p:anim>
                                    <p:animEffect transition="in" filter="wipe(down)">
                                      <p:cBhvr>
                                        <p:cTn id="42" dur="500"/>
                                        <p:tgtEl>
                                          <p:spTgt spid="46"/>
                                        </p:tgtEl>
                                      </p:cBhvr>
                                    </p:animEffect>
                                  </p:childTnLst>
                                </p:cTn>
                              </p:par>
                            </p:childTnLst>
                          </p:cTn>
                        </p:par>
                        <p:par>
                          <p:cTn id="43" fill="hold">
                            <p:stCondLst>
                              <p:cond delay="4500"/>
                            </p:stCondLst>
                            <p:childTnLst>
                              <p:par>
                                <p:cTn id="44" presetID="12" presetClass="entr" presetSubtype="4" fill="hold" grpId="0" nodeType="afterEffect">
                                  <p:stCondLst>
                                    <p:cond delay="0"/>
                                  </p:stCondLst>
                                  <p:childTnLst>
                                    <p:set>
                                      <p:cBhvr>
                                        <p:cTn id="45" dur="1" fill="hold">
                                          <p:stCondLst>
                                            <p:cond delay="0"/>
                                          </p:stCondLst>
                                        </p:cTn>
                                        <p:tgtEl>
                                          <p:spTgt spid="89"/>
                                        </p:tgtEl>
                                        <p:attrNameLst>
                                          <p:attrName>style.visibility</p:attrName>
                                        </p:attrNameLst>
                                      </p:cBhvr>
                                      <p:to>
                                        <p:strVal val="visible"/>
                                      </p:to>
                                    </p:set>
                                    <p:anim calcmode="lin" valueType="num">
                                      <p:cBhvr additive="base">
                                        <p:cTn id="46" dur="500"/>
                                        <p:tgtEl>
                                          <p:spTgt spid="89"/>
                                        </p:tgtEl>
                                        <p:attrNameLst>
                                          <p:attrName>ppt_y</p:attrName>
                                        </p:attrNameLst>
                                      </p:cBhvr>
                                      <p:tavLst>
                                        <p:tav tm="0">
                                          <p:val>
                                            <p:strVal val="#ppt_y+#ppt_h*1.125000"/>
                                          </p:val>
                                        </p:tav>
                                        <p:tav tm="100000">
                                          <p:val>
                                            <p:strVal val="#ppt_y"/>
                                          </p:val>
                                        </p:tav>
                                      </p:tavLst>
                                    </p:anim>
                                    <p:animEffect transition="in" filter="wipe(up)">
                                      <p:cBhvr>
                                        <p:cTn id="47" dur="500"/>
                                        <p:tgtEl>
                                          <p:spTgt spid="89"/>
                                        </p:tgtEl>
                                      </p:cBhvr>
                                    </p:animEffect>
                                  </p:childTnLst>
                                </p:cTn>
                              </p:par>
                            </p:childTnLst>
                          </p:cTn>
                        </p:par>
                        <p:par>
                          <p:cTn id="48" fill="hold">
                            <p:stCondLst>
                              <p:cond delay="5000"/>
                            </p:stCondLst>
                            <p:childTnLst>
                              <p:par>
                                <p:cTn id="49" presetID="12" presetClass="entr" presetSubtype="1" fill="hold" nodeType="after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500"/>
                                        <p:tgtEl>
                                          <p:spTgt spid="49"/>
                                        </p:tgtEl>
                                        <p:attrNameLst>
                                          <p:attrName>ppt_y</p:attrName>
                                        </p:attrNameLst>
                                      </p:cBhvr>
                                      <p:tavLst>
                                        <p:tav tm="0">
                                          <p:val>
                                            <p:strVal val="#ppt_y-#ppt_h*1.125000"/>
                                          </p:val>
                                        </p:tav>
                                        <p:tav tm="100000">
                                          <p:val>
                                            <p:strVal val="#ppt_y"/>
                                          </p:val>
                                        </p:tav>
                                      </p:tavLst>
                                    </p:anim>
                                    <p:animEffect transition="in" filter="wipe(down)">
                                      <p:cBhvr>
                                        <p:cTn id="52" dur="500"/>
                                        <p:tgtEl>
                                          <p:spTgt spid="49"/>
                                        </p:tgtEl>
                                      </p:cBhvr>
                                    </p:animEffect>
                                  </p:childTnLst>
                                </p:cTn>
                              </p:par>
                            </p:childTnLst>
                          </p:cTn>
                        </p:par>
                        <p:par>
                          <p:cTn id="53" fill="hold">
                            <p:stCondLst>
                              <p:cond delay="5500"/>
                            </p:stCondLst>
                            <p:childTnLst>
                              <p:par>
                                <p:cTn id="54" presetID="12" presetClass="entr" presetSubtype="4" fill="hold" grpId="0" nodeType="afterEffect">
                                  <p:stCondLst>
                                    <p:cond delay="0"/>
                                  </p:stCondLst>
                                  <p:childTnLst>
                                    <p:set>
                                      <p:cBhvr>
                                        <p:cTn id="55" dur="1" fill="hold">
                                          <p:stCondLst>
                                            <p:cond delay="0"/>
                                          </p:stCondLst>
                                        </p:cTn>
                                        <p:tgtEl>
                                          <p:spTgt spid="90"/>
                                        </p:tgtEl>
                                        <p:attrNameLst>
                                          <p:attrName>style.visibility</p:attrName>
                                        </p:attrNameLst>
                                      </p:cBhvr>
                                      <p:to>
                                        <p:strVal val="visible"/>
                                      </p:to>
                                    </p:set>
                                    <p:anim calcmode="lin" valueType="num">
                                      <p:cBhvr additive="base">
                                        <p:cTn id="56" dur="500"/>
                                        <p:tgtEl>
                                          <p:spTgt spid="90"/>
                                        </p:tgtEl>
                                        <p:attrNameLst>
                                          <p:attrName>ppt_y</p:attrName>
                                        </p:attrNameLst>
                                      </p:cBhvr>
                                      <p:tavLst>
                                        <p:tav tm="0">
                                          <p:val>
                                            <p:strVal val="#ppt_y+#ppt_h*1.125000"/>
                                          </p:val>
                                        </p:tav>
                                        <p:tav tm="100000">
                                          <p:val>
                                            <p:strVal val="#ppt_y"/>
                                          </p:val>
                                        </p:tav>
                                      </p:tavLst>
                                    </p:anim>
                                    <p:animEffect transition="in" filter="wipe(up)">
                                      <p:cBhvr>
                                        <p:cTn id="57" dur="500"/>
                                        <p:tgtEl>
                                          <p:spTgt spid="90"/>
                                        </p:tgtEl>
                                      </p:cBhvr>
                                    </p:animEffect>
                                  </p:childTnLst>
                                </p:cTn>
                              </p:par>
                            </p:childTnLst>
                          </p:cTn>
                        </p:par>
                        <p:par>
                          <p:cTn id="58" fill="hold">
                            <p:stCondLst>
                              <p:cond delay="6000"/>
                            </p:stCondLst>
                            <p:childTnLst>
                              <p:par>
                                <p:cTn id="59" presetID="12" presetClass="entr" presetSubtype="1" fill="hold" nodeType="after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additive="base">
                                        <p:cTn id="61" dur="500"/>
                                        <p:tgtEl>
                                          <p:spTgt spid="53"/>
                                        </p:tgtEl>
                                        <p:attrNameLst>
                                          <p:attrName>ppt_y</p:attrName>
                                        </p:attrNameLst>
                                      </p:cBhvr>
                                      <p:tavLst>
                                        <p:tav tm="0">
                                          <p:val>
                                            <p:strVal val="#ppt_y-#ppt_h*1.125000"/>
                                          </p:val>
                                        </p:tav>
                                        <p:tav tm="100000">
                                          <p:val>
                                            <p:strVal val="#ppt_y"/>
                                          </p:val>
                                        </p:tav>
                                      </p:tavLst>
                                    </p:anim>
                                    <p:animEffect transition="in" filter="wipe(down)">
                                      <p:cBhvr>
                                        <p:cTn id="62" dur="500"/>
                                        <p:tgtEl>
                                          <p:spTgt spid="53"/>
                                        </p:tgtEl>
                                      </p:cBhvr>
                                    </p:animEffect>
                                  </p:childTnLst>
                                </p:cTn>
                              </p:par>
                            </p:childTnLst>
                          </p:cTn>
                        </p:par>
                        <p:par>
                          <p:cTn id="63" fill="hold">
                            <p:stCondLst>
                              <p:cond delay="6500"/>
                            </p:stCondLst>
                            <p:childTnLst>
                              <p:par>
                                <p:cTn id="64" presetID="12" presetClass="entr" presetSubtype="4" fill="hold" grpId="0" nodeType="afterEffect">
                                  <p:stCondLst>
                                    <p:cond delay="0"/>
                                  </p:stCondLst>
                                  <p:childTnLst>
                                    <p:set>
                                      <p:cBhvr>
                                        <p:cTn id="65" dur="1" fill="hold">
                                          <p:stCondLst>
                                            <p:cond delay="0"/>
                                          </p:stCondLst>
                                        </p:cTn>
                                        <p:tgtEl>
                                          <p:spTgt spid="91"/>
                                        </p:tgtEl>
                                        <p:attrNameLst>
                                          <p:attrName>style.visibility</p:attrName>
                                        </p:attrNameLst>
                                      </p:cBhvr>
                                      <p:to>
                                        <p:strVal val="visible"/>
                                      </p:to>
                                    </p:set>
                                    <p:anim calcmode="lin" valueType="num">
                                      <p:cBhvr additive="base">
                                        <p:cTn id="66" dur="500"/>
                                        <p:tgtEl>
                                          <p:spTgt spid="91"/>
                                        </p:tgtEl>
                                        <p:attrNameLst>
                                          <p:attrName>ppt_y</p:attrName>
                                        </p:attrNameLst>
                                      </p:cBhvr>
                                      <p:tavLst>
                                        <p:tav tm="0">
                                          <p:val>
                                            <p:strVal val="#ppt_y+#ppt_h*1.125000"/>
                                          </p:val>
                                        </p:tav>
                                        <p:tav tm="100000">
                                          <p:val>
                                            <p:strVal val="#ppt_y"/>
                                          </p:val>
                                        </p:tav>
                                      </p:tavLst>
                                    </p:anim>
                                    <p:animEffect transition="in" filter="wipe(up)">
                                      <p:cBhvr>
                                        <p:cTn id="67" dur="500"/>
                                        <p:tgtEl>
                                          <p:spTgt spid="91"/>
                                        </p:tgtEl>
                                      </p:cBhvr>
                                    </p:animEffect>
                                  </p:childTnLst>
                                </p:cTn>
                              </p:par>
                            </p:childTnLst>
                          </p:cTn>
                        </p:par>
                        <p:par>
                          <p:cTn id="68" fill="hold">
                            <p:stCondLst>
                              <p:cond delay="7000"/>
                            </p:stCondLst>
                            <p:childTnLst>
                              <p:par>
                                <p:cTn id="69" presetID="12" presetClass="entr" presetSubtype="4" fill="hold" grpId="0" nodeType="afterEffect">
                                  <p:stCondLst>
                                    <p:cond delay="0"/>
                                  </p:stCondLst>
                                  <p:childTnLst>
                                    <p:set>
                                      <p:cBhvr>
                                        <p:cTn id="70" dur="1" fill="hold">
                                          <p:stCondLst>
                                            <p:cond delay="0"/>
                                          </p:stCondLst>
                                        </p:cTn>
                                        <p:tgtEl>
                                          <p:spTgt spid="93"/>
                                        </p:tgtEl>
                                        <p:attrNameLst>
                                          <p:attrName>style.visibility</p:attrName>
                                        </p:attrNameLst>
                                      </p:cBhvr>
                                      <p:to>
                                        <p:strVal val="visible"/>
                                      </p:to>
                                    </p:set>
                                    <p:anim calcmode="lin" valueType="num">
                                      <p:cBhvr additive="base">
                                        <p:cTn id="71" dur="500"/>
                                        <p:tgtEl>
                                          <p:spTgt spid="93"/>
                                        </p:tgtEl>
                                        <p:attrNameLst>
                                          <p:attrName>ppt_y</p:attrName>
                                        </p:attrNameLst>
                                      </p:cBhvr>
                                      <p:tavLst>
                                        <p:tav tm="0">
                                          <p:val>
                                            <p:strVal val="#ppt_y+#ppt_h*1.125000"/>
                                          </p:val>
                                        </p:tav>
                                        <p:tav tm="100000">
                                          <p:val>
                                            <p:strVal val="#ppt_y"/>
                                          </p:val>
                                        </p:tav>
                                      </p:tavLst>
                                    </p:anim>
                                    <p:animEffect transition="in" filter="wipe(up)">
                                      <p:cBhvr>
                                        <p:cTn id="72"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8" grpId="0"/>
      <p:bldP spid="89" grpId="0"/>
      <p:bldP spid="90" grpId="0"/>
      <p:bldP spid="91" grpId="0"/>
      <p:bldP spid="92" grpId="0" animBg="1"/>
      <p:bldP spid="92" grpId="1" animBg="1"/>
      <p:bldP spid="145" grpId="0" bldLvl="0" animBg="1"/>
      <p:bldP spid="9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663" y="351061"/>
            <a:ext cx="2976880" cy="398780"/>
          </a:xfrm>
          <a:prstGeom prst="rect">
            <a:avLst/>
          </a:prstGeom>
        </p:spPr>
        <p:txBody>
          <a:bodyPr wrap="none">
            <a:spAutoFit/>
          </a:bodyPr>
          <a:lstStyle/>
          <a:p>
            <a:pPr algn="l"/>
            <a:r>
              <a:rPr lang="zh-CN" sz="2000" b="1" dirty="0">
                <a:solidFill>
                  <a:srgbClr val="DA251C"/>
                </a:solidFill>
                <a:latin typeface="微软雅黑" panose="020B0503020204020204" charset="-122"/>
                <a:ea typeface="微软雅黑" panose="020B0503020204020204" charset="-122"/>
              </a:rPr>
              <a:t>如何做一名合格共产党员</a:t>
            </a:r>
          </a:p>
        </p:txBody>
      </p:sp>
      <p:pic>
        <p:nvPicPr>
          <p:cNvPr id="23" name="图片 22" descr="026bb666b97747d66fbb158f4a910110"/>
          <p:cNvPicPr>
            <a:picLocks noChangeAspect="1"/>
          </p:cNvPicPr>
          <p:nvPr/>
        </p:nvPicPr>
        <p:blipFill>
          <a:blip r:embed="rId3" cstate="print"/>
          <a:stretch>
            <a:fillRect/>
          </a:stretch>
        </p:blipFill>
        <p:spPr>
          <a:xfrm>
            <a:off x="328930" y="307975"/>
            <a:ext cx="476250" cy="485775"/>
          </a:xfrm>
          <a:prstGeom prst="rect">
            <a:avLst/>
          </a:prstGeom>
        </p:spPr>
      </p:pic>
      <p:sp>
        <p:nvSpPr>
          <p:cNvPr id="2" name="矩形 1"/>
          <p:cNvSpPr/>
          <p:nvPr/>
        </p:nvSpPr>
        <p:spPr>
          <a:xfrm>
            <a:off x="1762769" y="2104282"/>
            <a:ext cx="8611870" cy="2965450"/>
          </a:xfrm>
          <a:prstGeom prst="rect">
            <a:avLst/>
          </a:prstGeom>
          <a:noFill/>
          <a:ln w="15875">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46614" y="1911877"/>
            <a:ext cx="1322070" cy="38608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合格党员</a:t>
            </a:r>
          </a:p>
        </p:txBody>
      </p:sp>
      <p:sp>
        <p:nvSpPr>
          <p:cNvPr id="4" name="矩形 3"/>
          <p:cNvSpPr/>
          <p:nvPr/>
        </p:nvSpPr>
        <p:spPr>
          <a:xfrm>
            <a:off x="3486159" y="1911877"/>
            <a:ext cx="2625090" cy="386080"/>
          </a:xfrm>
          <a:prstGeom prst="rect">
            <a:avLst/>
          </a:prstGeom>
          <a:solidFill>
            <a:srgbClr val="F2E6D3"/>
          </a:solid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DA251C"/>
                </a:solidFill>
                <a:latin typeface="微软雅黑" panose="020B0503020204020204" charset="-122"/>
                <a:ea typeface="微软雅黑" panose="020B0503020204020204" charset="-122"/>
              </a:rPr>
              <a:t>要遵守党章  加强党性</a:t>
            </a:r>
          </a:p>
        </p:txBody>
      </p:sp>
      <p:sp>
        <p:nvSpPr>
          <p:cNvPr id="5" name="矩形 4"/>
          <p:cNvSpPr/>
          <p:nvPr/>
        </p:nvSpPr>
        <p:spPr>
          <a:xfrm>
            <a:off x="2022484" y="2588787"/>
            <a:ext cx="8092440" cy="1661795"/>
          </a:xfrm>
          <a:prstGeom prst="rect">
            <a:avLst/>
          </a:prstGeom>
        </p:spPr>
        <p:txBody>
          <a:bodyPr wrap="square" lIns="0" tIns="0" rIns="0" bIns="0">
            <a:spAutoFit/>
          </a:bodyPr>
          <a:lstStyle/>
          <a:p>
            <a:pPr algn="just">
              <a:lnSpc>
                <a:spcPct val="150000"/>
              </a:lnSpc>
            </a:pPr>
            <a:r>
              <a:rPr lang="zh-CN" altLang="en-US" dirty="0">
                <a:solidFill>
                  <a:schemeClr val="tx1">
                    <a:lumMod val="65000"/>
                    <a:lumOff val="35000"/>
                  </a:schemeClr>
                </a:solidFill>
                <a:latin typeface="微软雅黑" panose="020B0503020204020204" pitchFamily="82" charset="2"/>
                <a:ea typeface="微软雅黑" panose="020B0503020204020204" pitchFamily="82" charset="2"/>
              </a:rPr>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不做。  </a:t>
            </a:r>
          </a:p>
        </p:txBody>
      </p:sp>
      <p:sp>
        <p:nvSpPr>
          <p:cNvPr id="8" name="矩形 7"/>
          <p:cNvSpPr/>
          <p:nvPr/>
        </p:nvSpPr>
        <p:spPr>
          <a:xfrm>
            <a:off x="3544845" y="4405072"/>
            <a:ext cx="6570141" cy="495115"/>
          </a:xfrm>
          <a:prstGeom prst="rect">
            <a:avLst/>
          </a:prstGeom>
          <a:noFill/>
        </p:spPr>
        <p:txBody>
          <a:bodyPr wrap="square" lIns="0" tIns="0" rIns="0" bIns="0" anchor="ctr">
            <a:noAutofit/>
          </a:bodyPr>
          <a:lstStyle/>
          <a:p>
            <a:pPr algn="r"/>
            <a:r>
              <a:rPr lang="en-US" altLang="zh-CN" sz="1600" dirty="0">
                <a:solidFill>
                  <a:schemeClr val="tx1">
                    <a:lumMod val="65000"/>
                    <a:lumOff val="35000"/>
                  </a:schemeClr>
                </a:solidFill>
                <a:latin typeface="微软雅黑" panose="020B0503020204020204" charset="-122"/>
                <a:ea typeface="微软雅黑" panose="020B0503020204020204" charset="-122"/>
              </a:rPr>
              <a:t>——2012</a:t>
            </a:r>
            <a:r>
              <a:rPr lang="zh-CN" altLang="en-US" sz="1600" dirty="0">
                <a:solidFill>
                  <a:schemeClr val="tx1">
                    <a:lumMod val="65000"/>
                    <a:lumOff val="35000"/>
                  </a:schemeClr>
                </a:solidFill>
                <a:latin typeface="微软雅黑" panose="020B0503020204020204" charset="-122"/>
                <a:ea typeface="微软雅黑" panose="020B0503020204020204" charset="-122"/>
              </a:rPr>
              <a:t>年</a:t>
            </a:r>
            <a:r>
              <a:rPr lang="en-US" altLang="zh-CN" sz="1600" dirty="0">
                <a:solidFill>
                  <a:schemeClr val="tx1">
                    <a:lumMod val="65000"/>
                    <a:lumOff val="35000"/>
                  </a:schemeClr>
                </a:solidFill>
                <a:latin typeface="微软雅黑" panose="020B0503020204020204" charset="-122"/>
                <a:ea typeface="微软雅黑" panose="020B0503020204020204" charset="-122"/>
              </a:rPr>
              <a:t>11</a:t>
            </a:r>
            <a:r>
              <a:rPr lang="zh-CN" altLang="en-US" sz="1600" dirty="0">
                <a:solidFill>
                  <a:schemeClr val="tx1">
                    <a:lumMod val="65000"/>
                    <a:lumOff val="35000"/>
                  </a:schemeClr>
                </a:solidFill>
                <a:latin typeface="微软雅黑" panose="020B0503020204020204" charset="-122"/>
                <a:ea typeface="微软雅黑" panose="020B0503020204020204" charset="-122"/>
              </a:rPr>
              <a:t>月</a:t>
            </a:r>
            <a:r>
              <a:rPr lang="en-US" altLang="zh-CN" sz="1600" dirty="0">
                <a:solidFill>
                  <a:schemeClr val="tx1">
                    <a:lumMod val="65000"/>
                    <a:lumOff val="35000"/>
                  </a:schemeClr>
                </a:solidFill>
                <a:latin typeface="微软雅黑" panose="020B0503020204020204" charset="-122"/>
                <a:ea typeface="微软雅黑" panose="020B0503020204020204" charset="-122"/>
              </a:rPr>
              <a:t>16</a:t>
            </a:r>
            <a:r>
              <a:rPr lang="zh-CN" altLang="en-US" sz="1600" dirty="0">
                <a:solidFill>
                  <a:schemeClr val="tx1">
                    <a:lumMod val="65000"/>
                    <a:lumOff val="35000"/>
                  </a:schemeClr>
                </a:solidFill>
                <a:latin typeface="微软雅黑" panose="020B0503020204020204" charset="-122"/>
                <a:ea typeface="微软雅黑" panose="020B0503020204020204" charset="-122"/>
              </a:rPr>
              <a:t>日</a:t>
            </a:r>
            <a:r>
              <a:rPr lang="en-US" altLang="zh-CN" sz="1600" dirty="0">
                <a:solidFill>
                  <a:schemeClr val="tx1">
                    <a:lumMod val="65000"/>
                    <a:lumOff val="35000"/>
                  </a:schemeClr>
                </a:solidFill>
                <a:latin typeface="微软雅黑" panose="020B0503020204020204" charset="-122"/>
                <a:ea typeface="微软雅黑" panose="020B0503020204020204" charset="-122"/>
              </a:rPr>
              <a:t>《</a:t>
            </a:r>
            <a:r>
              <a:rPr lang="zh-CN" altLang="en-US" sz="1600" dirty="0">
                <a:solidFill>
                  <a:schemeClr val="tx1">
                    <a:lumMod val="65000"/>
                    <a:lumOff val="35000"/>
                  </a:schemeClr>
                </a:solidFill>
                <a:latin typeface="微软雅黑" panose="020B0503020204020204" charset="-122"/>
                <a:ea typeface="微软雅黑" panose="020B0503020204020204" charset="-122"/>
              </a:rPr>
              <a:t>认真学习党章，严格遵守党章</a:t>
            </a:r>
            <a:r>
              <a:rPr lang="en-US" altLang="zh-CN" sz="1600" dirty="0">
                <a:solidFill>
                  <a:schemeClr val="tx1">
                    <a:lumMod val="65000"/>
                    <a:lumOff val="35000"/>
                  </a:schemeClr>
                </a:solidFill>
                <a:latin typeface="微软雅黑" panose="020B0503020204020204" charset="-122"/>
                <a:ea typeface="微软雅黑" panose="020B0503020204020204" charset="-122"/>
              </a:rPr>
              <a:t>》</a:t>
            </a:r>
          </a:p>
        </p:txBody>
      </p:sp>
      <p:sp>
        <p:nvSpPr>
          <p:cNvPr id="15" name="矩形 14"/>
          <p:cNvSpPr/>
          <p:nvPr/>
        </p:nvSpPr>
        <p:spPr>
          <a:xfrm>
            <a:off x="7926267" y="5182903"/>
            <a:ext cx="2448272" cy="565604"/>
          </a:xfrm>
          <a:prstGeom prst="rect">
            <a:avLst/>
          </a:prstGeom>
        </p:spPr>
        <p:txBody>
          <a:bodyPr vert="horz" wrap="square">
            <a:spAutoFit/>
          </a:bodyPr>
          <a:lstStyle/>
          <a:p>
            <a:pPr lvl="0" algn="r">
              <a:lnSpc>
                <a:spcPct val="120000"/>
              </a:lnSpc>
            </a:pPr>
            <a:r>
              <a:rPr lang="zh-CN" altLang="en-US" sz="2800" b="1" spc="300" dirty="0">
                <a:solidFill>
                  <a:srgbClr val="DA251C"/>
                </a:solidFill>
                <a:latin typeface="微软雅黑" panose="020B0503020204020204" charset="-122"/>
                <a:ea typeface="微软雅黑" panose="020B0503020204020204" charset="-122"/>
              </a:rPr>
              <a:t>习近平</a:t>
            </a:r>
            <a:r>
              <a:rPr lang="en-US" altLang="zh-CN" sz="2800" b="1" spc="300" dirty="0">
                <a:solidFill>
                  <a:srgbClr val="DA251C"/>
                </a:solidFill>
                <a:latin typeface="微软雅黑" panose="020B0503020204020204" charset="-122"/>
                <a:ea typeface="微软雅黑" panose="020B0503020204020204" charset="-122"/>
              </a:rPr>
              <a:t>·</a:t>
            </a:r>
            <a:r>
              <a:rPr lang="zh-CN" altLang="en-US" sz="2800" b="1" spc="300" dirty="0">
                <a:solidFill>
                  <a:srgbClr val="DA251C"/>
                </a:solidFill>
                <a:latin typeface="微软雅黑" panose="020B0503020204020204" charset="-122"/>
                <a:ea typeface="微软雅黑" panose="020B0503020204020204" charset="-122"/>
              </a:rPr>
              <a:t>论</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0.7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20" presetClass="entr" presetSubtype="0" fill="hold" grpId="1"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edge">
                                      <p:cBhvr>
                                        <p:cTn id="19" dur="500"/>
                                        <p:tgtEl>
                                          <p:spTgt spid="2"/>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randombar(horizontal)">
                                      <p:cBhvr>
                                        <p:cTn id="33" dur="1500"/>
                                        <p:tgtEl>
                                          <p:spTgt spid="5"/>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1000"/>
                                        <p:tgtEl>
                                          <p:spTgt spid="8"/>
                                        </p:tgtEl>
                                      </p:cBhvr>
                                    </p:animEffect>
                                  </p:childTnLst>
                                </p:cTn>
                              </p:par>
                            </p:childTnLst>
                          </p:cTn>
                        </p:par>
                        <p:par>
                          <p:cTn id="38" fill="hold">
                            <p:stCondLst>
                              <p:cond delay="5500"/>
                            </p:stCondLst>
                            <p:childTnLst>
                              <p:par>
                                <p:cTn id="39" presetID="2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animBg="1"/>
      <p:bldP spid="2" grpId="1" animBg="1"/>
      <p:bldP spid="3" grpId="0" animBg="1"/>
      <p:bldP spid="4" grpId="0" animBg="1"/>
      <p:bldP spid="5" grpId="0"/>
      <p:bldP spid="8"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663" y="351061"/>
            <a:ext cx="2976880" cy="398780"/>
          </a:xfrm>
          <a:prstGeom prst="rect">
            <a:avLst/>
          </a:prstGeom>
        </p:spPr>
        <p:txBody>
          <a:bodyPr wrap="none">
            <a:spAutoFit/>
          </a:bodyPr>
          <a:lstStyle/>
          <a:p>
            <a:pPr algn="l"/>
            <a:r>
              <a:rPr lang="zh-CN" sz="2000" b="1" dirty="0">
                <a:solidFill>
                  <a:srgbClr val="DA251C"/>
                </a:solidFill>
                <a:latin typeface="微软雅黑" panose="020B0503020204020204" charset="-122"/>
                <a:ea typeface="微软雅黑" panose="020B0503020204020204" charset="-122"/>
              </a:rPr>
              <a:t>如何做一名合格共产党员</a:t>
            </a:r>
          </a:p>
        </p:txBody>
      </p:sp>
      <p:pic>
        <p:nvPicPr>
          <p:cNvPr id="23" name="图片 22" descr="026bb666b97747d66fbb158f4a910110"/>
          <p:cNvPicPr>
            <a:picLocks noChangeAspect="1"/>
          </p:cNvPicPr>
          <p:nvPr/>
        </p:nvPicPr>
        <p:blipFill>
          <a:blip r:embed="rId3" cstate="print"/>
          <a:stretch>
            <a:fillRect/>
          </a:stretch>
        </p:blipFill>
        <p:spPr>
          <a:xfrm>
            <a:off x="328930" y="307975"/>
            <a:ext cx="476250" cy="485775"/>
          </a:xfrm>
          <a:prstGeom prst="rect">
            <a:avLst/>
          </a:prstGeom>
        </p:spPr>
      </p:pic>
      <p:sp>
        <p:nvSpPr>
          <p:cNvPr id="2" name="矩形 1"/>
          <p:cNvSpPr/>
          <p:nvPr/>
        </p:nvSpPr>
        <p:spPr>
          <a:xfrm>
            <a:off x="1790065" y="2076986"/>
            <a:ext cx="8611870" cy="2965450"/>
          </a:xfrm>
          <a:prstGeom prst="rect">
            <a:avLst/>
          </a:prstGeom>
          <a:noFill/>
          <a:ln w="15875">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73910" y="1884581"/>
            <a:ext cx="1322070" cy="38608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合格党员</a:t>
            </a:r>
          </a:p>
        </p:txBody>
      </p:sp>
      <p:sp>
        <p:nvSpPr>
          <p:cNvPr id="4" name="矩形 3"/>
          <p:cNvSpPr/>
          <p:nvPr/>
        </p:nvSpPr>
        <p:spPr>
          <a:xfrm>
            <a:off x="3513455" y="1884581"/>
            <a:ext cx="2625090" cy="386080"/>
          </a:xfrm>
          <a:prstGeom prst="rect">
            <a:avLst/>
          </a:prstGeom>
          <a:solidFill>
            <a:srgbClr val="F2E6D3"/>
          </a:solid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DA251C"/>
                </a:solidFill>
                <a:latin typeface="微软雅黑" panose="020B0503020204020204" charset="-122"/>
                <a:ea typeface="微软雅黑" panose="020B0503020204020204" charset="-122"/>
              </a:rPr>
              <a:t>要坚定信念  加强学习</a:t>
            </a:r>
          </a:p>
        </p:txBody>
      </p:sp>
      <p:sp>
        <p:nvSpPr>
          <p:cNvPr id="5" name="矩形 4"/>
          <p:cNvSpPr/>
          <p:nvPr/>
        </p:nvSpPr>
        <p:spPr>
          <a:xfrm>
            <a:off x="2049780" y="2445286"/>
            <a:ext cx="8092440" cy="1846580"/>
          </a:xfrm>
          <a:prstGeom prst="rect">
            <a:avLst/>
          </a:prstGeom>
        </p:spPr>
        <p:txBody>
          <a:bodyPr wrap="square" lIns="0" tIns="0" rIns="0" bIns="0">
            <a:spAutoFit/>
          </a:bodyPr>
          <a:lstStyle/>
          <a:p>
            <a:pPr algn="just">
              <a:lnSpc>
                <a:spcPct val="150000"/>
              </a:lnSpc>
            </a:pPr>
            <a:r>
              <a:rPr lang="zh-CN" altLang="en-US" sz="1600" dirty="0">
                <a:solidFill>
                  <a:schemeClr val="tx1">
                    <a:lumMod val="65000"/>
                    <a:lumOff val="35000"/>
                  </a:schemeClr>
                </a:solidFill>
                <a:latin typeface="微软雅黑" panose="020B0503020204020204" pitchFamily="82" charset="2"/>
                <a:ea typeface="微软雅黑" panose="020B0503020204020204" pitchFamily="82" charset="2"/>
              </a:rPr>
              <a:t>我们党在中国这样一个有着13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  </a:t>
            </a:r>
          </a:p>
        </p:txBody>
      </p:sp>
      <p:sp>
        <p:nvSpPr>
          <p:cNvPr id="8" name="矩形 7"/>
          <p:cNvSpPr/>
          <p:nvPr/>
        </p:nvSpPr>
        <p:spPr>
          <a:xfrm>
            <a:off x="3572141" y="4377776"/>
            <a:ext cx="6570141" cy="495115"/>
          </a:xfrm>
          <a:prstGeom prst="rect">
            <a:avLst/>
          </a:prstGeom>
          <a:noFill/>
        </p:spPr>
        <p:txBody>
          <a:bodyPr wrap="square" lIns="0" tIns="0" rIns="0" bIns="0" anchor="ctr">
            <a:noAutofit/>
          </a:bodyPr>
          <a:lstStyle/>
          <a:p>
            <a:pPr algn="r"/>
            <a:r>
              <a:rPr sz="1400" dirty="0">
                <a:solidFill>
                  <a:schemeClr val="tx1">
                    <a:lumMod val="65000"/>
                    <a:lumOff val="35000"/>
                  </a:schemeClr>
                </a:solidFill>
                <a:latin typeface="微软雅黑" panose="020B0503020204020204" charset="-122"/>
                <a:ea typeface="微软雅黑" panose="020B0503020204020204" charset="-122"/>
              </a:rPr>
              <a:t>——2013年12月3日在中央政治局集体学习时的讲话</a:t>
            </a:r>
          </a:p>
        </p:txBody>
      </p:sp>
      <p:sp>
        <p:nvSpPr>
          <p:cNvPr id="15" name="矩形 14"/>
          <p:cNvSpPr/>
          <p:nvPr/>
        </p:nvSpPr>
        <p:spPr>
          <a:xfrm>
            <a:off x="7953563" y="5155607"/>
            <a:ext cx="2448272" cy="565604"/>
          </a:xfrm>
          <a:prstGeom prst="rect">
            <a:avLst/>
          </a:prstGeom>
        </p:spPr>
        <p:txBody>
          <a:bodyPr vert="horz" wrap="square">
            <a:spAutoFit/>
          </a:bodyPr>
          <a:lstStyle/>
          <a:p>
            <a:pPr lvl="0" algn="r">
              <a:lnSpc>
                <a:spcPct val="120000"/>
              </a:lnSpc>
            </a:pPr>
            <a:r>
              <a:rPr lang="zh-CN" altLang="en-US" sz="2800" b="1" spc="300" dirty="0">
                <a:solidFill>
                  <a:srgbClr val="DA251C"/>
                </a:solidFill>
                <a:latin typeface="微软雅黑" panose="020B0503020204020204" charset="-122"/>
                <a:ea typeface="微软雅黑" panose="020B0503020204020204" charset="-122"/>
              </a:rPr>
              <a:t>习近平</a:t>
            </a:r>
            <a:r>
              <a:rPr lang="en-US" altLang="zh-CN" sz="2800" b="1" spc="300" dirty="0">
                <a:solidFill>
                  <a:srgbClr val="DA251C"/>
                </a:solidFill>
                <a:latin typeface="微软雅黑" panose="020B0503020204020204" charset="-122"/>
                <a:ea typeface="微软雅黑" panose="020B0503020204020204" charset="-122"/>
              </a:rPr>
              <a:t>·</a:t>
            </a:r>
            <a:r>
              <a:rPr lang="zh-CN" altLang="en-US" sz="2800" b="1" spc="300" dirty="0">
                <a:solidFill>
                  <a:srgbClr val="DA251C"/>
                </a:solidFill>
                <a:latin typeface="微软雅黑" panose="020B0503020204020204" charset="-122"/>
                <a:ea typeface="微软雅黑" panose="020B0503020204020204" charset="-122"/>
              </a:rPr>
              <a:t>论</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0.7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20" presetClass="entr" presetSubtype="0" fill="hold" grpId="1"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edge">
                                      <p:cBhvr>
                                        <p:cTn id="19" dur="500"/>
                                        <p:tgtEl>
                                          <p:spTgt spid="2"/>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randombar(horizontal)">
                                      <p:cBhvr>
                                        <p:cTn id="33" dur="1500"/>
                                        <p:tgtEl>
                                          <p:spTgt spid="5"/>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1000"/>
                                        <p:tgtEl>
                                          <p:spTgt spid="8"/>
                                        </p:tgtEl>
                                      </p:cBhvr>
                                    </p:animEffect>
                                  </p:childTnLst>
                                </p:cTn>
                              </p:par>
                            </p:childTnLst>
                          </p:cTn>
                        </p:par>
                        <p:par>
                          <p:cTn id="38" fill="hold">
                            <p:stCondLst>
                              <p:cond delay="5500"/>
                            </p:stCondLst>
                            <p:childTnLst>
                              <p:par>
                                <p:cTn id="39" presetID="2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animBg="1"/>
      <p:bldP spid="2" grpId="1" bldLvl="0" animBg="1"/>
      <p:bldP spid="3" grpId="0" bldLvl="0" animBg="1"/>
      <p:bldP spid="4" grpId="0" bldLvl="0" animBg="1"/>
      <p:bldP spid="5" grpId="0"/>
      <p:bldP spid="8"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663" y="351061"/>
            <a:ext cx="2976880" cy="398780"/>
          </a:xfrm>
          <a:prstGeom prst="rect">
            <a:avLst/>
          </a:prstGeom>
        </p:spPr>
        <p:txBody>
          <a:bodyPr wrap="none">
            <a:spAutoFit/>
          </a:bodyPr>
          <a:lstStyle/>
          <a:p>
            <a:pPr algn="l"/>
            <a:r>
              <a:rPr lang="zh-CN" sz="2000" b="1" dirty="0">
                <a:solidFill>
                  <a:srgbClr val="DA251C"/>
                </a:solidFill>
                <a:latin typeface="微软雅黑" panose="020B0503020204020204" charset="-122"/>
                <a:ea typeface="微软雅黑" panose="020B0503020204020204" charset="-122"/>
              </a:rPr>
              <a:t>如何做一名合格共产党员</a:t>
            </a:r>
          </a:p>
        </p:txBody>
      </p:sp>
      <p:pic>
        <p:nvPicPr>
          <p:cNvPr id="23" name="图片 22" descr="026bb666b97747d66fbb158f4a910110"/>
          <p:cNvPicPr>
            <a:picLocks noChangeAspect="1"/>
          </p:cNvPicPr>
          <p:nvPr/>
        </p:nvPicPr>
        <p:blipFill>
          <a:blip r:embed="rId3" cstate="print"/>
          <a:stretch>
            <a:fillRect/>
          </a:stretch>
        </p:blipFill>
        <p:spPr>
          <a:xfrm>
            <a:off x="328930" y="307975"/>
            <a:ext cx="476250" cy="485775"/>
          </a:xfrm>
          <a:prstGeom prst="rect">
            <a:avLst/>
          </a:prstGeom>
        </p:spPr>
      </p:pic>
      <p:sp>
        <p:nvSpPr>
          <p:cNvPr id="2" name="矩形 1"/>
          <p:cNvSpPr/>
          <p:nvPr/>
        </p:nvSpPr>
        <p:spPr>
          <a:xfrm>
            <a:off x="1790065" y="1995098"/>
            <a:ext cx="8611870" cy="2965450"/>
          </a:xfrm>
          <a:prstGeom prst="rect">
            <a:avLst/>
          </a:prstGeom>
          <a:noFill/>
          <a:ln w="15875">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73910" y="1802693"/>
            <a:ext cx="1322070" cy="38608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合格党员</a:t>
            </a:r>
          </a:p>
        </p:txBody>
      </p:sp>
      <p:sp>
        <p:nvSpPr>
          <p:cNvPr id="4" name="矩形 3"/>
          <p:cNvSpPr/>
          <p:nvPr/>
        </p:nvSpPr>
        <p:spPr>
          <a:xfrm>
            <a:off x="3513455" y="1802693"/>
            <a:ext cx="2625090" cy="386080"/>
          </a:xfrm>
          <a:prstGeom prst="rect">
            <a:avLst/>
          </a:prstGeom>
          <a:solidFill>
            <a:srgbClr val="F2E6D3"/>
          </a:solid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DA251C"/>
                </a:solidFill>
                <a:latin typeface="微软雅黑" panose="020B0503020204020204" charset="-122"/>
                <a:ea typeface="微软雅黑" panose="020B0503020204020204" charset="-122"/>
              </a:rPr>
              <a:t>要遵纪守法  廉洁正派</a:t>
            </a:r>
          </a:p>
        </p:txBody>
      </p:sp>
      <p:sp>
        <p:nvSpPr>
          <p:cNvPr id="5" name="矩形 4"/>
          <p:cNvSpPr/>
          <p:nvPr/>
        </p:nvSpPr>
        <p:spPr>
          <a:xfrm>
            <a:off x="2049780" y="2479603"/>
            <a:ext cx="8092440" cy="1661795"/>
          </a:xfrm>
          <a:prstGeom prst="rect">
            <a:avLst/>
          </a:prstGeom>
        </p:spPr>
        <p:txBody>
          <a:bodyPr wrap="square" lIns="0" tIns="0" rIns="0" bIns="0">
            <a:spAutoFit/>
          </a:bodyPr>
          <a:lstStyle/>
          <a:p>
            <a:pPr algn="just">
              <a:lnSpc>
                <a:spcPct val="150000"/>
              </a:lnSpc>
            </a:pPr>
            <a:r>
              <a:rPr lang="zh-CN" altLang="en-US" dirty="0">
                <a:solidFill>
                  <a:schemeClr val="tx1">
                    <a:lumMod val="65000"/>
                    <a:lumOff val="35000"/>
                  </a:schemeClr>
                </a:solidFill>
                <a:latin typeface="微软雅黑" panose="020B0503020204020204" pitchFamily="82" charset="2"/>
                <a:ea typeface="微软雅黑" panose="020B0503020204020204" pitchFamily="82" charset="2"/>
              </a:rPr>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  </a:t>
            </a:r>
          </a:p>
        </p:txBody>
      </p:sp>
      <p:sp>
        <p:nvSpPr>
          <p:cNvPr id="8" name="矩形 7"/>
          <p:cNvSpPr/>
          <p:nvPr/>
        </p:nvSpPr>
        <p:spPr>
          <a:xfrm>
            <a:off x="3167380" y="4295703"/>
            <a:ext cx="6974840" cy="495300"/>
          </a:xfrm>
          <a:prstGeom prst="rect">
            <a:avLst/>
          </a:prstGeom>
          <a:noFill/>
        </p:spPr>
        <p:txBody>
          <a:bodyPr wrap="square" lIns="0" tIns="0" rIns="0" bIns="0" anchor="ctr">
            <a:noAutofit/>
          </a:bodyPr>
          <a:lstStyle/>
          <a:p>
            <a:pPr algn="r"/>
            <a:r>
              <a:rPr sz="1600" dirty="0">
                <a:solidFill>
                  <a:schemeClr val="tx1">
                    <a:lumMod val="65000"/>
                    <a:lumOff val="35000"/>
                  </a:schemeClr>
                </a:solidFill>
                <a:latin typeface="微软雅黑" panose="020B0503020204020204" charset="-122"/>
                <a:ea typeface="微软雅黑" panose="020B0503020204020204" charset="-122"/>
              </a:rPr>
              <a:t>——2015年1月12日，同中央党校第一期县委书记研修班学员座谈时的讲话</a:t>
            </a:r>
          </a:p>
        </p:txBody>
      </p:sp>
      <p:sp>
        <p:nvSpPr>
          <p:cNvPr id="15" name="矩形 14"/>
          <p:cNvSpPr/>
          <p:nvPr/>
        </p:nvSpPr>
        <p:spPr>
          <a:xfrm>
            <a:off x="7953563" y="5073719"/>
            <a:ext cx="2448272" cy="565604"/>
          </a:xfrm>
          <a:prstGeom prst="rect">
            <a:avLst/>
          </a:prstGeom>
        </p:spPr>
        <p:txBody>
          <a:bodyPr vert="horz" wrap="square">
            <a:spAutoFit/>
          </a:bodyPr>
          <a:lstStyle/>
          <a:p>
            <a:pPr lvl="0" algn="r">
              <a:lnSpc>
                <a:spcPct val="120000"/>
              </a:lnSpc>
            </a:pPr>
            <a:r>
              <a:rPr lang="zh-CN" altLang="en-US" sz="2800" b="1" spc="300" dirty="0">
                <a:solidFill>
                  <a:srgbClr val="DA251C"/>
                </a:solidFill>
                <a:latin typeface="微软雅黑" panose="020B0503020204020204" charset="-122"/>
                <a:ea typeface="微软雅黑" panose="020B0503020204020204" charset="-122"/>
              </a:rPr>
              <a:t>习近平</a:t>
            </a:r>
            <a:r>
              <a:rPr lang="en-US" altLang="zh-CN" sz="2800" b="1" spc="300" dirty="0">
                <a:solidFill>
                  <a:srgbClr val="DA251C"/>
                </a:solidFill>
                <a:latin typeface="微软雅黑" panose="020B0503020204020204" charset="-122"/>
                <a:ea typeface="微软雅黑" panose="020B0503020204020204" charset="-122"/>
              </a:rPr>
              <a:t>·</a:t>
            </a:r>
            <a:r>
              <a:rPr lang="zh-CN" altLang="en-US" sz="2800" b="1" spc="300" dirty="0">
                <a:solidFill>
                  <a:srgbClr val="DA251C"/>
                </a:solidFill>
                <a:latin typeface="微软雅黑" panose="020B0503020204020204" charset="-122"/>
                <a:ea typeface="微软雅黑" panose="020B0503020204020204" charset="-122"/>
              </a:rPr>
              <a:t>论</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0.7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20" presetClass="entr" presetSubtype="0" fill="hold" grpId="1"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edge">
                                      <p:cBhvr>
                                        <p:cTn id="19" dur="500"/>
                                        <p:tgtEl>
                                          <p:spTgt spid="2"/>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randombar(horizontal)">
                                      <p:cBhvr>
                                        <p:cTn id="33" dur="1500"/>
                                        <p:tgtEl>
                                          <p:spTgt spid="5"/>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1000"/>
                                        <p:tgtEl>
                                          <p:spTgt spid="8"/>
                                        </p:tgtEl>
                                      </p:cBhvr>
                                    </p:animEffect>
                                  </p:childTnLst>
                                </p:cTn>
                              </p:par>
                            </p:childTnLst>
                          </p:cTn>
                        </p:par>
                        <p:par>
                          <p:cTn id="38" fill="hold">
                            <p:stCondLst>
                              <p:cond delay="5500"/>
                            </p:stCondLst>
                            <p:childTnLst>
                              <p:par>
                                <p:cTn id="39" presetID="2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animBg="1"/>
      <p:bldP spid="2" grpId="1" bldLvl="0" animBg="1"/>
      <p:bldP spid="3" grpId="0" bldLvl="0" animBg="1"/>
      <p:bldP spid="4" grpId="0" bldLvl="0" animBg="1"/>
      <p:bldP spid="5" grpId="0"/>
      <p:bldP spid="8"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663" y="351061"/>
            <a:ext cx="2976880" cy="398780"/>
          </a:xfrm>
          <a:prstGeom prst="rect">
            <a:avLst/>
          </a:prstGeom>
        </p:spPr>
        <p:txBody>
          <a:bodyPr wrap="none">
            <a:spAutoFit/>
          </a:bodyPr>
          <a:lstStyle/>
          <a:p>
            <a:pPr algn="l"/>
            <a:r>
              <a:rPr lang="zh-CN" sz="2000" b="1" dirty="0">
                <a:solidFill>
                  <a:srgbClr val="DA251C"/>
                </a:solidFill>
                <a:latin typeface="微软雅黑" panose="020B0503020204020204" charset="-122"/>
                <a:ea typeface="微软雅黑" panose="020B0503020204020204" charset="-122"/>
              </a:rPr>
              <a:t>如何做一名合格共产党员</a:t>
            </a:r>
          </a:p>
        </p:txBody>
      </p:sp>
      <p:pic>
        <p:nvPicPr>
          <p:cNvPr id="23" name="图片 22" descr="026bb666b97747d66fbb158f4a910110"/>
          <p:cNvPicPr>
            <a:picLocks noChangeAspect="1"/>
          </p:cNvPicPr>
          <p:nvPr/>
        </p:nvPicPr>
        <p:blipFill>
          <a:blip r:embed="rId3" cstate="print"/>
          <a:stretch>
            <a:fillRect/>
          </a:stretch>
        </p:blipFill>
        <p:spPr>
          <a:xfrm>
            <a:off x="328930" y="307975"/>
            <a:ext cx="476250" cy="485775"/>
          </a:xfrm>
          <a:prstGeom prst="rect">
            <a:avLst/>
          </a:prstGeom>
        </p:spPr>
      </p:pic>
      <p:sp>
        <p:nvSpPr>
          <p:cNvPr id="2" name="矩形 1"/>
          <p:cNvSpPr/>
          <p:nvPr/>
        </p:nvSpPr>
        <p:spPr>
          <a:xfrm>
            <a:off x="1790065" y="1954154"/>
            <a:ext cx="8611870" cy="2965450"/>
          </a:xfrm>
          <a:prstGeom prst="rect">
            <a:avLst/>
          </a:prstGeom>
          <a:noFill/>
          <a:ln w="15875">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73910" y="1761749"/>
            <a:ext cx="1322070" cy="38608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合格党员</a:t>
            </a:r>
          </a:p>
        </p:txBody>
      </p:sp>
      <p:sp>
        <p:nvSpPr>
          <p:cNvPr id="4" name="矩形 3"/>
          <p:cNvSpPr/>
          <p:nvPr/>
        </p:nvSpPr>
        <p:spPr>
          <a:xfrm>
            <a:off x="3513455" y="1761749"/>
            <a:ext cx="2894965" cy="386080"/>
          </a:xfrm>
          <a:prstGeom prst="rect">
            <a:avLst/>
          </a:prstGeom>
          <a:solidFill>
            <a:srgbClr val="F2E6D3"/>
          </a:solid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DA251C"/>
                </a:solidFill>
                <a:latin typeface="微软雅黑" panose="020B0503020204020204" charset="-122"/>
                <a:ea typeface="微软雅黑" panose="020B0503020204020204" charset="-122"/>
              </a:rPr>
              <a:t>要向榜样学习 向群众学习</a:t>
            </a:r>
          </a:p>
        </p:txBody>
      </p:sp>
      <p:sp>
        <p:nvSpPr>
          <p:cNvPr id="5" name="矩形 4"/>
          <p:cNvSpPr/>
          <p:nvPr/>
        </p:nvSpPr>
        <p:spPr>
          <a:xfrm>
            <a:off x="2049780" y="2438659"/>
            <a:ext cx="8092440" cy="1661795"/>
          </a:xfrm>
          <a:prstGeom prst="rect">
            <a:avLst/>
          </a:prstGeom>
        </p:spPr>
        <p:txBody>
          <a:bodyPr wrap="square" lIns="0" tIns="0" rIns="0" bIns="0">
            <a:spAutoFit/>
          </a:bodyPr>
          <a:lstStyle/>
          <a:p>
            <a:pPr algn="just">
              <a:lnSpc>
                <a:spcPct val="150000"/>
              </a:lnSpc>
            </a:pPr>
            <a:r>
              <a:rPr lang="zh-CN" altLang="en-US" dirty="0">
                <a:solidFill>
                  <a:schemeClr val="tx1">
                    <a:lumMod val="65000"/>
                    <a:lumOff val="35000"/>
                  </a:schemeClr>
                </a:solidFill>
                <a:latin typeface="微软雅黑" panose="020B0503020204020204" pitchFamily="82" charset="2"/>
                <a:ea typeface="微软雅黑" panose="020B0503020204020204" pitchFamily="82" charset="2"/>
              </a:rPr>
              <a:t>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  </a:t>
            </a:r>
          </a:p>
        </p:txBody>
      </p:sp>
      <p:sp>
        <p:nvSpPr>
          <p:cNvPr id="8" name="矩形 7"/>
          <p:cNvSpPr/>
          <p:nvPr/>
        </p:nvSpPr>
        <p:spPr>
          <a:xfrm>
            <a:off x="3167380" y="4254759"/>
            <a:ext cx="6974840" cy="495300"/>
          </a:xfrm>
          <a:prstGeom prst="rect">
            <a:avLst/>
          </a:prstGeom>
          <a:noFill/>
        </p:spPr>
        <p:txBody>
          <a:bodyPr wrap="square" lIns="0" tIns="0" rIns="0" bIns="0" anchor="ctr">
            <a:noAutofit/>
          </a:bodyPr>
          <a:lstStyle/>
          <a:p>
            <a:pPr algn="r"/>
            <a:r>
              <a:rPr sz="1600" dirty="0">
                <a:solidFill>
                  <a:schemeClr val="tx1">
                    <a:lumMod val="65000"/>
                    <a:lumOff val="35000"/>
                  </a:schemeClr>
                </a:solidFill>
                <a:latin typeface="微软雅黑" panose="020B0503020204020204" charset="-122"/>
                <a:ea typeface="微软雅黑" panose="020B0503020204020204" charset="-122"/>
              </a:rPr>
              <a:t>——2014年5月9日至10日在河南省考察调研时的讲话</a:t>
            </a:r>
          </a:p>
        </p:txBody>
      </p:sp>
      <p:sp>
        <p:nvSpPr>
          <p:cNvPr id="15" name="矩形 14"/>
          <p:cNvSpPr/>
          <p:nvPr/>
        </p:nvSpPr>
        <p:spPr>
          <a:xfrm>
            <a:off x="7953563" y="5032775"/>
            <a:ext cx="2448272" cy="565604"/>
          </a:xfrm>
          <a:prstGeom prst="rect">
            <a:avLst/>
          </a:prstGeom>
        </p:spPr>
        <p:txBody>
          <a:bodyPr vert="horz" wrap="square">
            <a:spAutoFit/>
          </a:bodyPr>
          <a:lstStyle/>
          <a:p>
            <a:pPr lvl="0" algn="r">
              <a:lnSpc>
                <a:spcPct val="120000"/>
              </a:lnSpc>
            </a:pPr>
            <a:r>
              <a:rPr lang="zh-CN" altLang="en-US" sz="2800" b="1" spc="300" dirty="0">
                <a:solidFill>
                  <a:srgbClr val="DA251C"/>
                </a:solidFill>
                <a:latin typeface="微软雅黑" panose="020B0503020204020204" charset="-122"/>
                <a:ea typeface="微软雅黑" panose="020B0503020204020204" charset="-122"/>
              </a:rPr>
              <a:t>习近平</a:t>
            </a:r>
            <a:r>
              <a:rPr lang="en-US" altLang="zh-CN" sz="2800" b="1" spc="300" dirty="0">
                <a:solidFill>
                  <a:srgbClr val="DA251C"/>
                </a:solidFill>
                <a:latin typeface="微软雅黑" panose="020B0503020204020204" charset="-122"/>
                <a:ea typeface="微软雅黑" panose="020B0503020204020204" charset="-122"/>
              </a:rPr>
              <a:t>·</a:t>
            </a:r>
            <a:r>
              <a:rPr lang="zh-CN" altLang="en-US" sz="2800" b="1" spc="300" dirty="0">
                <a:solidFill>
                  <a:srgbClr val="DA251C"/>
                </a:solidFill>
                <a:latin typeface="微软雅黑" panose="020B0503020204020204" charset="-122"/>
                <a:ea typeface="微软雅黑" panose="020B0503020204020204" charset="-122"/>
              </a:rPr>
              <a:t>论</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0.7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20" presetClass="entr" presetSubtype="0" fill="hold" grpId="1"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edge">
                                      <p:cBhvr>
                                        <p:cTn id="19" dur="500"/>
                                        <p:tgtEl>
                                          <p:spTgt spid="2"/>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randombar(horizontal)">
                                      <p:cBhvr>
                                        <p:cTn id="33" dur="1500"/>
                                        <p:tgtEl>
                                          <p:spTgt spid="5"/>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1000"/>
                                        <p:tgtEl>
                                          <p:spTgt spid="8"/>
                                        </p:tgtEl>
                                      </p:cBhvr>
                                    </p:animEffect>
                                  </p:childTnLst>
                                </p:cTn>
                              </p:par>
                            </p:childTnLst>
                          </p:cTn>
                        </p:par>
                        <p:par>
                          <p:cTn id="38" fill="hold">
                            <p:stCondLst>
                              <p:cond delay="5500"/>
                            </p:stCondLst>
                            <p:childTnLst>
                              <p:par>
                                <p:cTn id="39" presetID="2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animBg="1"/>
      <p:bldP spid="2" grpId="1" bldLvl="0" animBg="1"/>
      <p:bldP spid="3" grpId="0" bldLvl="0" animBg="1"/>
      <p:bldP spid="4" grpId="0" bldLvl="0" animBg="1"/>
      <p:bldP spid="5" grpId="0"/>
      <p:bldP spid="8"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 y="1241"/>
            <a:ext cx="12190413" cy="6857107"/>
          </a:xfrm>
          <a:prstGeom prst="rect">
            <a:avLst/>
          </a:prstGeom>
        </p:spPr>
      </p:pic>
      <p:pic>
        <p:nvPicPr>
          <p:cNvPr id="7" name="图片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571" y="3032054"/>
            <a:ext cx="12192000" cy="3826294"/>
          </a:xfrm>
          <a:prstGeom prst="rect">
            <a:avLst/>
          </a:prstGeom>
        </p:spPr>
      </p:pic>
      <p:pic>
        <p:nvPicPr>
          <p:cNvPr id="8" name="图片 7"/>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9834" y="2482"/>
            <a:ext cx="12190413" cy="6857106"/>
          </a:xfrm>
          <a:prstGeom prst="rect">
            <a:avLst/>
          </a:prstGeom>
        </p:spPr>
      </p:pic>
      <p:pic>
        <p:nvPicPr>
          <p:cNvPr id="9" name="图片 8"/>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838" y="6018288"/>
            <a:ext cx="12190413" cy="841300"/>
          </a:xfrm>
          <a:prstGeom prst="rect">
            <a:avLst/>
          </a:prstGeom>
        </p:spPr>
      </p:pic>
      <p:pic>
        <p:nvPicPr>
          <p:cNvPr id="10" name="图片 9"/>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5001308" y="3552371"/>
            <a:ext cx="7224074" cy="3272443"/>
          </a:xfrm>
          <a:prstGeom prst="rect">
            <a:avLst/>
          </a:prstGeom>
        </p:spPr>
      </p:pic>
      <p:sp>
        <p:nvSpPr>
          <p:cNvPr id="11" name="TextBox 1"/>
          <p:cNvSpPr txBox="1"/>
          <p:nvPr/>
        </p:nvSpPr>
        <p:spPr>
          <a:xfrm>
            <a:off x="2280085" y="3506201"/>
            <a:ext cx="8283281" cy="1015663"/>
          </a:xfrm>
          <a:prstGeom prst="rect">
            <a:avLst/>
          </a:prstGeom>
          <a:noFill/>
        </p:spPr>
        <p:txBody>
          <a:bodyPr wrap="square" rtlCol="0">
            <a:spAutoFit/>
          </a:bodyPr>
          <a:lstStyle/>
          <a:p>
            <a:pPr algn="ctr"/>
            <a:r>
              <a:rPr lang="zh-CN" altLang="en-US" sz="6000" b="1" dirty="0">
                <a:solidFill>
                  <a:srgbClr val="C00000"/>
                </a:solidFill>
                <a:latin typeface="黑体" pitchFamily="49" charset="-122"/>
                <a:ea typeface="黑体" pitchFamily="49" charset="-122"/>
              </a:rPr>
              <a:t>感谢聆听！</a:t>
            </a:r>
          </a:p>
        </p:txBody>
      </p:sp>
      <p:sp>
        <p:nvSpPr>
          <p:cNvPr id="12" name="Freeform 6"/>
          <p:cNvSpPr>
            <a:spLocks/>
          </p:cNvSpPr>
          <p:nvPr/>
        </p:nvSpPr>
        <p:spPr bwMode="auto">
          <a:xfrm>
            <a:off x="5297721" y="1883392"/>
            <a:ext cx="1652048" cy="1433019"/>
          </a:xfrm>
          <a:custGeom>
            <a:avLst/>
            <a:gdLst>
              <a:gd name="T0" fmla="*/ 167 w 390"/>
              <a:gd name="T1" fmla="*/ 4 h 350"/>
              <a:gd name="T2" fmla="*/ 260 w 390"/>
              <a:gd name="T3" fmla="*/ 223 h 350"/>
              <a:gd name="T4" fmla="*/ 151 w 390"/>
              <a:gd name="T5" fmla="*/ 113 h 350"/>
              <a:gd name="T6" fmla="*/ 193 w 390"/>
              <a:gd name="T7" fmla="*/ 71 h 350"/>
              <a:gd name="T8" fmla="*/ 167 w 390"/>
              <a:gd name="T9" fmla="*/ 45 h 350"/>
              <a:gd name="T10" fmla="*/ 114 w 390"/>
              <a:gd name="T11" fmla="*/ 56 h 350"/>
              <a:gd name="T12" fmla="*/ 31 w 390"/>
              <a:gd name="T13" fmla="*/ 139 h 350"/>
              <a:gd name="T14" fmla="*/ 78 w 390"/>
              <a:gd name="T15" fmla="*/ 186 h 350"/>
              <a:gd name="T16" fmla="*/ 109 w 390"/>
              <a:gd name="T17" fmla="*/ 155 h 350"/>
              <a:gd name="T18" fmla="*/ 218 w 390"/>
              <a:gd name="T19" fmla="*/ 264 h 350"/>
              <a:gd name="T20" fmla="*/ 36 w 390"/>
              <a:gd name="T21" fmla="*/ 227 h 350"/>
              <a:gd name="T22" fmla="*/ 10 w 390"/>
              <a:gd name="T23" fmla="*/ 254 h 350"/>
              <a:gd name="T24" fmla="*/ 33 w 390"/>
              <a:gd name="T25" fmla="*/ 283 h 350"/>
              <a:gd name="T26" fmla="*/ 30 w 390"/>
              <a:gd name="T27" fmla="*/ 286 h 350"/>
              <a:gd name="T28" fmla="*/ 25 w 390"/>
              <a:gd name="T29" fmla="*/ 285 h 350"/>
              <a:gd name="T30" fmla="*/ 0 w 390"/>
              <a:gd name="T31" fmla="*/ 311 h 350"/>
              <a:gd name="T32" fmla="*/ 25 w 390"/>
              <a:gd name="T33" fmla="*/ 337 h 350"/>
              <a:gd name="T34" fmla="*/ 52 w 390"/>
              <a:gd name="T35" fmla="*/ 311 h 350"/>
              <a:gd name="T36" fmla="*/ 51 w 390"/>
              <a:gd name="T37" fmla="*/ 307 h 350"/>
              <a:gd name="T38" fmla="*/ 55 w 390"/>
              <a:gd name="T39" fmla="*/ 303 h 350"/>
              <a:gd name="T40" fmla="*/ 260 w 390"/>
              <a:gd name="T41" fmla="*/ 306 h 350"/>
              <a:gd name="T42" fmla="*/ 291 w 390"/>
              <a:gd name="T43" fmla="*/ 337 h 350"/>
              <a:gd name="T44" fmla="*/ 333 w 390"/>
              <a:gd name="T45" fmla="*/ 295 h 350"/>
              <a:gd name="T46" fmla="*/ 302 w 390"/>
              <a:gd name="T47" fmla="*/ 264 h 350"/>
              <a:gd name="T48" fmla="*/ 167 w 390"/>
              <a:gd name="T49" fmla="*/ 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4"/>
                </a:moveTo>
                <a:cubicBezTo>
                  <a:pt x="253" y="36"/>
                  <a:pt x="305" y="139"/>
                  <a:pt x="260" y="223"/>
                </a:cubicBezTo>
                <a:cubicBezTo>
                  <a:pt x="151" y="113"/>
                  <a:pt x="151" y="113"/>
                  <a:pt x="151" y="113"/>
                </a:cubicBezTo>
                <a:cubicBezTo>
                  <a:pt x="193" y="71"/>
                  <a:pt x="193" y="71"/>
                  <a:pt x="193" y="71"/>
                </a:cubicBezTo>
                <a:cubicBezTo>
                  <a:pt x="167" y="45"/>
                  <a:pt x="167" y="45"/>
                  <a:pt x="167" y="45"/>
                </a:cubicBezTo>
                <a:cubicBezTo>
                  <a:pt x="152" y="59"/>
                  <a:pt x="129" y="62"/>
                  <a:pt x="114" y="56"/>
                </a:cubicBezTo>
                <a:cubicBezTo>
                  <a:pt x="31" y="139"/>
                  <a:pt x="31" y="139"/>
                  <a:pt x="31" y="139"/>
                </a:cubicBezTo>
                <a:cubicBezTo>
                  <a:pt x="78" y="186"/>
                  <a:pt x="78" y="186"/>
                  <a:pt x="78" y="186"/>
                </a:cubicBezTo>
                <a:cubicBezTo>
                  <a:pt x="109" y="155"/>
                  <a:pt x="109" y="155"/>
                  <a:pt x="109" y="155"/>
                </a:cubicBezTo>
                <a:cubicBezTo>
                  <a:pt x="218" y="264"/>
                  <a:pt x="218" y="264"/>
                  <a:pt x="218" y="264"/>
                </a:cubicBezTo>
                <a:cubicBezTo>
                  <a:pt x="165" y="293"/>
                  <a:pt x="91" y="284"/>
                  <a:pt x="36" y="227"/>
                </a:cubicBezTo>
                <a:cubicBezTo>
                  <a:pt x="10" y="254"/>
                  <a:pt x="10" y="254"/>
                  <a:pt x="10" y="254"/>
                </a:cubicBezTo>
                <a:cubicBezTo>
                  <a:pt x="18" y="265"/>
                  <a:pt x="25" y="275"/>
                  <a:pt x="33" y="283"/>
                </a:cubicBezTo>
                <a:cubicBezTo>
                  <a:pt x="32" y="284"/>
                  <a:pt x="30" y="286"/>
                  <a:pt x="30" y="286"/>
                </a:cubicBezTo>
                <a:cubicBezTo>
                  <a:pt x="28" y="286"/>
                  <a:pt x="27" y="285"/>
                  <a:pt x="25" y="285"/>
                </a:cubicBezTo>
                <a:cubicBezTo>
                  <a:pt x="11" y="285"/>
                  <a:pt x="0" y="297"/>
                  <a:pt x="0" y="311"/>
                </a:cubicBezTo>
                <a:cubicBezTo>
                  <a:pt x="0" y="325"/>
                  <a:pt x="11" y="337"/>
                  <a:pt x="25" y="337"/>
                </a:cubicBezTo>
                <a:cubicBezTo>
                  <a:pt x="39" y="337"/>
                  <a:pt x="52" y="325"/>
                  <a:pt x="52" y="311"/>
                </a:cubicBezTo>
                <a:cubicBezTo>
                  <a:pt x="52" y="310"/>
                  <a:pt x="51" y="308"/>
                  <a:pt x="51" y="307"/>
                </a:cubicBezTo>
                <a:cubicBezTo>
                  <a:pt x="55" y="303"/>
                  <a:pt x="55" y="303"/>
                  <a:pt x="55" y="303"/>
                </a:cubicBezTo>
                <a:cubicBezTo>
                  <a:pt x="118" y="345"/>
                  <a:pt x="186" y="350"/>
                  <a:pt x="260" y="306"/>
                </a:cubicBezTo>
                <a:cubicBezTo>
                  <a:pt x="291" y="337"/>
                  <a:pt x="291" y="337"/>
                  <a:pt x="291" y="337"/>
                </a:cubicBezTo>
                <a:cubicBezTo>
                  <a:pt x="333" y="295"/>
                  <a:pt x="333" y="295"/>
                  <a:pt x="333" y="295"/>
                </a:cubicBezTo>
                <a:cubicBezTo>
                  <a:pt x="302" y="264"/>
                  <a:pt x="302" y="264"/>
                  <a:pt x="302" y="264"/>
                </a:cubicBezTo>
                <a:cubicBezTo>
                  <a:pt x="390" y="131"/>
                  <a:pt x="273" y="0"/>
                  <a:pt x="167" y="4"/>
                </a:cubicBezTo>
                <a:close/>
              </a:path>
            </a:pathLst>
          </a:custGeom>
          <a:solidFill>
            <a:srgbClr val="C00000"/>
          </a:solidFill>
          <a:ln w="5" cap="flat">
            <a:noFill/>
            <a:prstDash val="solid"/>
            <a:miter lim="800000"/>
            <a:headEnd/>
            <a:tailEnd/>
          </a:ln>
          <a:effectLst>
            <a:outerShdw blurRad="330200" dist="203200" dir="2700000" algn="tl" rotWithShape="0">
              <a:prstClr val="black">
                <a:alpha val="14000"/>
              </a:prstClr>
            </a:outerShdw>
          </a:effectLst>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6" presetClass="entr" presetSubtype="21"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750"/>
                                        <p:tgtEl>
                                          <p:spTgt spid="10"/>
                                        </p:tgtEl>
                                      </p:cBhvr>
                                    </p:animEffect>
                                    <p:anim calcmode="lin" valueType="num">
                                      <p:cBhvr>
                                        <p:cTn id="18" dur="750" fill="hold"/>
                                        <p:tgtEl>
                                          <p:spTgt spid="10"/>
                                        </p:tgtEl>
                                        <p:attrNameLst>
                                          <p:attrName>ppt_x</p:attrName>
                                        </p:attrNameLst>
                                      </p:cBhvr>
                                      <p:tavLst>
                                        <p:tav tm="0">
                                          <p:val>
                                            <p:strVal val="#ppt_x"/>
                                          </p:val>
                                        </p:tav>
                                        <p:tav tm="100000">
                                          <p:val>
                                            <p:strVal val="#ppt_x"/>
                                          </p:val>
                                        </p:tav>
                                      </p:tavLst>
                                    </p:anim>
                                    <p:anim calcmode="lin" valueType="num">
                                      <p:cBhvr>
                                        <p:cTn id="19" dur="75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1750"/>
                            </p:stCondLst>
                            <p:childTnLst>
                              <p:par>
                                <p:cTn id="27" presetID="52" presetClass="entr" presetSubtype="0" fill="hold" grpId="0" nodeType="afterEffect">
                                  <p:stCondLst>
                                    <p:cond delay="0"/>
                                  </p:stCondLst>
                                  <p:iterate type="lt">
                                    <p:tmPct val="10000"/>
                                  </p:iterate>
                                  <p:childTnLst>
                                    <p:set>
                                      <p:cBhvr>
                                        <p:cTn id="28" dur="1" fill="hold">
                                          <p:stCondLst>
                                            <p:cond delay="0"/>
                                          </p:stCondLst>
                                        </p:cTn>
                                        <p:tgtEl>
                                          <p:spTgt spid="11"/>
                                        </p:tgtEl>
                                        <p:attrNameLst>
                                          <p:attrName>style.visibility</p:attrName>
                                        </p:attrNameLst>
                                      </p:cBhvr>
                                      <p:to>
                                        <p:strVal val="visible"/>
                                      </p:to>
                                    </p:set>
                                    <p:animScale>
                                      <p:cBhvr>
                                        <p:cTn id="2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1"/>
                                        </p:tgtEl>
                                        <p:attrNameLst>
                                          <p:attrName>ppt_x</p:attrName>
                                          <p:attrName>ppt_y</p:attrName>
                                        </p:attrNameLst>
                                      </p:cBhvr>
                                    </p:animMotion>
                                    <p:animEffect transition="in" filter="fade">
                                      <p:cBhvr>
                                        <p:cTn id="3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1670" y="1948815"/>
            <a:ext cx="1106170" cy="1958340"/>
          </a:xfrm>
          <a:prstGeom prst="rect">
            <a:avLst/>
          </a:prstGeom>
          <a:noFill/>
        </p:spPr>
        <p:txBody>
          <a:bodyPr vert="eaVert" wrap="square" rtlCol="0">
            <a:spAutoFit/>
          </a:bodyPr>
          <a:lstStyle/>
          <a:p>
            <a:r>
              <a:rPr lang="zh-CN" altLang="en-US" sz="6000">
                <a:solidFill>
                  <a:srgbClr val="DA251C"/>
                </a:solidFill>
                <a:latin typeface="微软雅黑" panose="020B0503020204020204" charset="-122"/>
                <a:ea typeface="微软雅黑" panose="020B0503020204020204" charset="-122"/>
              </a:rPr>
              <a:t>目 录</a:t>
            </a:r>
          </a:p>
        </p:txBody>
      </p:sp>
      <p:grpSp>
        <p:nvGrpSpPr>
          <p:cNvPr id="8" name="组合 7"/>
          <p:cNvGrpSpPr/>
          <p:nvPr/>
        </p:nvGrpSpPr>
        <p:grpSpPr>
          <a:xfrm>
            <a:off x="4667250" y="1630680"/>
            <a:ext cx="5416550" cy="582930"/>
            <a:chOff x="7413" y="2001"/>
            <a:chExt cx="8530" cy="918"/>
          </a:xfrm>
        </p:grpSpPr>
        <p:sp>
          <p:nvSpPr>
            <p:cNvPr id="5" name="圆角矩形 4"/>
            <p:cNvSpPr/>
            <p:nvPr/>
          </p:nvSpPr>
          <p:spPr>
            <a:xfrm>
              <a:off x="7413" y="2001"/>
              <a:ext cx="8530" cy="918"/>
            </a:xfrm>
            <a:prstGeom prst="roundRect">
              <a:avLst/>
            </a:prstGeom>
            <a:no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7484" y="2072"/>
              <a:ext cx="1087" cy="777"/>
            </a:xfrm>
            <a:prstGeom prst="round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01</a:t>
              </a:r>
            </a:p>
          </p:txBody>
        </p:sp>
      </p:grpSp>
      <p:sp>
        <p:nvSpPr>
          <p:cNvPr id="9" name="矩形 8"/>
          <p:cNvSpPr/>
          <p:nvPr/>
        </p:nvSpPr>
        <p:spPr>
          <a:xfrm>
            <a:off x="5402413" y="1722661"/>
            <a:ext cx="3484880" cy="398780"/>
          </a:xfrm>
          <a:prstGeom prst="rect">
            <a:avLst/>
          </a:prstGeom>
        </p:spPr>
        <p:txBody>
          <a:bodyPr wrap="none">
            <a:spAutoFit/>
          </a:bodyPr>
          <a:lstStyle/>
          <a:p>
            <a:r>
              <a:rPr lang="zh-CN" altLang="en-US" sz="2000" b="1" dirty="0">
                <a:solidFill>
                  <a:srgbClr val="DA251C"/>
                </a:solidFill>
                <a:latin typeface="微软雅黑" panose="020B0503020204020204" charset="-122"/>
                <a:ea typeface="微软雅黑" panose="020B0503020204020204" charset="-122"/>
              </a:rPr>
              <a:t>解</a:t>
            </a:r>
            <a:r>
              <a:rPr lang="zh-CN" altLang="zh-CN" sz="2000" b="1" dirty="0">
                <a:solidFill>
                  <a:srgbClr val="DA251C"/>
                </a:solidFill>
                <a:latin typeface="微软雅黑" panose="020B0503020204020204" charset="-122"/>
                <a:ea typeface="微软雅黑" panose="020B0503020204020204" charset="-122"/>
              </a:rPr>
              <a:t>析“四讲四有”的深刻内涵</a:t>
            </a:r>
          </a:p>
        </p:txBody>
      </p:sp>
      <p:grpSp>
        <p:nvGrpSpPr>
          <p:cNvPr id="10" name="组合 9"/>
          <p:cNvGrpSpPr/>
          <p:nvPr/>
        </p:nvGrpSpPr>
        <p:grpSpPr>
          <a:xfrm>
            <a:off x="4667250" y="2635885"/>
            <a:ext cx="5416550" cy="582930"/>
            <a:chOff x="7413" y="2001"/>
            <a:chExt cx="8530" cy="918"/>
          </a:xfrm>
        </p:grpSpPr>
        <p:sp>
          <p:nvSpPr>
            <p:cNvPr id="11" name="圆角矩形 10"/>
            <p:cNvSpPr/>
            <p:nvPr/>
          </p:nvSpPr>
          <p:spPr>
            <a:xfrm>
              <a:off x="7413" y="2001"/>
              <a:ext cx="8530" cy="918"/>
            </a:xfrm>
            <a:prstGeom prst="roundRect">
              <a:avLst/>
            </a:prstGeom>
            <a:no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7484" y="2072"/>
              <a:ext cx="1087" cy="777"/>
            </a:xfrm>
            <a:prstGeom prst="round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02</a:t>
              </a:r>
            </a:p>
          </p:txBody>
        </p:sp>
      </p:grpSp>
      <p:sp>
        <p:nvSpPr>
          <p:cNvPr id="13" name="矩形 12"/>
          <p:cNvSpPr/>
          <p:nvPr/>
        </p:nvSpPr>
        <p:spPr>
          <a:xfrm>
            <a:off x="5402413" y="2727866"/>
            <a:ext cx="4500880" cy="398780"/>
          </a:xfrm>
          <a:prstGeom prst="rect">
            <a:avLst/>
          </a:prstGeom>
        </p:spPr>
        <p:txBody>
          <a:bodyPr wrap="none">
            <a:spAutoFit/>
          </a:bodyPr>
          <a:lstStyle/>
          <a:p>
            <a:pPr algn="l"/>
            <a:r>
              <a:rPr lang="zh-CN" altLang="en-US" sz="2000" b="1" dirty="0">
                <a:solidFill>
                  <a:srgbClr val="DA251C"/>
                </a:solidFill>
                <a:latin typeface="微软雅黑" panose="020B0503020204020204" charset="-122"/>
                <a:ea typeface="微软雅黑" panose="020B0503020204020204" charset="-122"/>
                <a:sym typeface="+mn-ea"/>
              </a:rPr>
              <a:t>做“四讲四有”合格党员的标志和特质</a:t>
            </a:r>
          </a:p>
        </p:txBody>
      </p:sp>
      <p:grpSp>
        <p:nvGrpSpPr>
          <p:cNvPr id="14" name="组合 13"/>
          <p:cNvGrpSpPr/>
          <p:nvPr/>
        </p:nvGrpSpPr>
        <p:grpSpPr>
          <a:xfrm>
            <a:off x="4667250" y="3667760"/>
            <a:ext cx="5416550" cy="582930"/>
            <a:chOff x="7413" y="2001"/>
            <a:chExt cx="8530" cy="918"/>
          </a:xfrm>
        </p:grpSpPr>
        <p:sp>
          <p:nvSpPr>
            <p:cNvPr id="15" name="圆角矩形 14"/>
            <p:cNvSpPr/>
            <p:nvPr/>
          </p:nvSpPr>
          <p:spPr>
            <a:xfrm>
              <a:off x="7413" y="2001"/>
              <a:ext cx="8530" cy="918"/>
            </a:xfrm>
            <a:prstGeom prst="roundRect">
              <a:avLst/>
            </a:prstGeom>
            <a:no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7484" y="2072"/>
              <a:ext cx="1087" cy="777"/>
            </a:xfrm>
            <a:prstGeom prst="round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03</a:t>
              </a:r>
            </a:p>
          </p:txBody>
        </p:sp>
      </p:grpSp>
      <p:sp>
        <p:nvSpPr>
          <p:cNvPr id="17" name="矩形 16"/>
          <p:cNvSpPr/>
          <p:nvPr/>
        </p:nvSpPr>
        <p:spPr>
          <a:xfrm>
            <a:off x="5410033" y="3759741"/>
            <a:ext cx="2722880" cy="398780"/>
          </a:xfrm>
          <a:prstGeom prst="rect">
            <a:avLst/>
          </a:prstGeom>
        </p:spPr>
        <p:txBody>
          <a:bodyPr wrap="none">
            <a:spAutoFit/>
          </a:bodyPr>
          <a:lstStyle/>
          <a:p>
            <a:pPr algn="l"/>
            <a:r>
              <a:rPr lang="zh-CN" sz="2000" b="1" dirty="0">
                <a:solidFill>
                  <a:srgbClr val="DA251C"/>
                </a:solidFill>
                <a:latin typeface="微软雅黑" panose="020B0503020204020204" charset="-122"/>
                <a:ea typeface="微软雅黑" panose="020B0503020204020204" charset="-122"/>
              </a:rPr>
              <a:t>如何践行“四讲四有</a:t>
            </a:r>
            <a:r>
              <a:rPr lang="en-US" altLang="zh-CN" sz="2000" b="1" dirty="0">
                <a:solidFill>
                  <a:srgbClr val="DA251C"/>
                </a:solidFill>
                <a:latin typeface="微软雅黑" panose="020B0503020204020204" charset="-122"/>
                <a:ea typeface="微软雅黑" panose="020B0503020204020204" charset="-122"/>
              </a:rPr>
              <a:t>”</a:t>
            </a:r>
          </a:p>
        </p:txBody>
      </p:sp>
      <p:grpSp>
        <p:nvGrpSpPr>
          <p:cNvPr id="18" name="组合 17"/>
          <p:cNvGrpSpPr/>
          <p:nvPr/>
        </p:nvGrpSpPr>
        <p:grpSpPr>
          <a:xfrm>
            <a:off x="4667250" y="4667885"/>
            <a:ext cx="5416550" cy="582930"/>
            <a:chOff x="7413" y="2001"/>
            <a:chExt cx="8530" cy="918"/>
          </a:xfrm>
        </p:grpSpPr>
        <p:sp>
          <p:nvSpPr>
            <p:cNvPr id="19" name="圆角矩形 18"/>
            <p:cNvSpPr/>
            <p:nvPr/>
          </p:nvSpPr>
          <p:spPr>
            <a:xfrm>
              <a:off x="7413" y="2001"/>
              <a:ext cx="8530" cy="918"/>
            </a:xfrm>
            <a:prstGeom prst="roundRect">
              <a:avLst/>
            </a:prstGeom>
            <a:no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7484" y="2072"/>
              <a:ext cx="1087" cy="777"/>
            </a:xfrm>
            <a:prstGeom prst="round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04</a:t>
              </a:r>
            </a:p>
          </p:txBody>
        </p:sp>
      </p:grpSp>
      <p:sp>
        <p:nvSpPr>
          <p:cNvPr id="21" name="矩形 20"/>
          <p:cNvSpPr/>
          <p:nvPr/>
        </p:nvSpPr>
        <p:spPr>
          <a:xfrm>
            <a:off x="5410033" y="4759866"/>
            <a:ext cx="2976880" cy="398780"/>
          </a:xfrm>
          <a:prstGeom prst="rect">
            <a:avLst/>
          </a:prstGeom>
        </p:spPr>
        <p:txBody>
          <a:bodyPr wrap="none">
            <a:spAutoFit/>
          </a:bodyPr>
          <a:lstStyle/>
          <a:p>
            <a:pPr algn="l"/>
            <a:r>
              <a:rPr lang="zh-CN" sz="2000" b="1" dirty="0">
                <a:solidFill>
                  <a:srgbClr val="DA251C"/>
                </a:solidFill>
                <a:latin typeface="微软雅黑" panose="020B0503020204020204" charset="-122"/>
                <a:ea typeface="微软雅黑" panose="020B0503020204020204" charset="-122"/>
              </a:rPr>
              <a:t>如何做一名合格共产党员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edge">
                                      <p:cBhvr>
                                        <p:cTn id="13" dur="500"/>
                                        <p:tgtEl>
                                          <p:spTgt spid="8"/>
                                        </p:tgtEl>
                                      </p:cBhvr>
                                    </p:animEffect>
                                  </p:childTnLst>
                                </p:cTn>
                              </p:par>
                            </p:childTnLst>
                          </p:cTn>
                        </p:par>
                        <p:par>
                          <p:cTn id="14" fill="hold">
                            <p:stCondLst>
                              <p:cond delay="1000"/>
                            </p:stCondLst>
                            <p:childTnLst>
                              <p:par>
                                <p:cTn id="15" presetID="55"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750" fill="hold"/>
                                        <p:tgtEl>
                                          <p:spTgt spid="9"/>
                                        </p:tgtEl>
                                        <p:attrNameLst>
                                          <p:attrName>ppt_w</p:attrName>
                                        </p:attrNameLst>
                                      </p:cBhvr>
                                      <p:tavLst>
                                        <p:tav tm="0">
                                          <p:val>
                                            <p:strVal val="#ppt_w*0.70"/>
                                          </p:val>
                                        </p:tav>
                                        <p:tav tm="100000">
                                          <p:val>
                                            <p:strVal val="#ppt_w"/>
                                          </p:val>
                                        </p:tav>
                                      </p:tavLst>
                                    </p:anim>
                                    <p:anim calcmode="lin" valueType="num">
                                      <p:cBhvr>
                                        <p:cTn id="18" dur="750" fill="hold"/>
                                        <p:tgtEl>
                                          <p:spTgt spid="9"/>
                                        </p:tgtEl>
                                        <p:attrNameLst>
                                          <p:attrName>ppt_h</p:attrName>
                                        </p:attrNameLst>
                                      </p:cBhvr>
                                      <p:tavLst>
                                        <p:tav tm="0">
                                          <p:val>
                                            <p:strVal val="#ppt_h"/>
                                          </p:val>
                                        </p:tav>
                                        <p:tav tm="100000">
                                          <p:val>
                                            <p:strVal val="#ppt_h"/>
                                          </p:val>
                                        </p:tav>
                                      </p:tavLst>
                                    </p:anim>
                                    <p:animEffect transition="in" filter="fade">
                                      <p:cBhvr>
                                        <p:cTn id="19" dur="750"/>
                                        <p:tgtEl>
                                          <p:spTgt spid="9"/>
                                        </p:tgtEl>
                                      </p:cBhvr>
                                    </p:animEffect>
                                  </p:childTnLst>
                                </p:cTn>
                              </p:par>
                            </p:childTnLst>
                          </p:cTn>
                        </p:par>
                        <p:par>
                          <p:cTn id="20" fill="hold">
                            <p:stCondLst>
                              <p:cond delay="2650"/>
                            </p:stCondLst>
                            <p:childTnLst>
                              <p:par>
                                <p:cTn id="21" presetID="2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edge">
                                      <p:cBhvr>
                                        <p:cTn id="23" dur="500"/>
                                        <p:tgtEl>
                                          <p:spTgt spid="10"/>
                                        </p:tgtEl>
                                      </p:cBhvr>
                                    </p:animEffect>
                                  </p:childTnLst>
                                </p:cTn>
                              </p:par>
                            </p:childTnLst>
                          </p:cTn>
                        </p:par>
                        <p:par>
                          <p:cTn id="24" fill="hold">
                            <p:stCondLst>
                              <p:cond delay="3150"/>
                            </p:stCondLst>
                            <p:childTnLst>
                              <p:par>
                                <p:cTn id="25" presetID="55"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750" fill="hold"/>
                                        <p:tgtEl>
                                          <p:spTgt spid="13"/>
                                        </p:tgtEl>
                                        <p:attrNameLst>
                                          <p:attrName>ppt_w</p:attrName>
                                        </p:attrNameLst>
                                      </p:cBhvr>
                                      <p:tavLst>
                                        <p:tav tm="0">
                                          <p:val>
                                            <p:strVal val="#ppt_w*0.70"/>
                                          </p:val>
                                        </p:tav>
                                        <p:tav tm="100000">
                                          <p:val>
                                            <p:strVal val="#ppt_w"/>
                                          </p:val>
                                        </p:tav>
                                      </p:tavLst>
                                    </p:anim>
                                    <p:anim calcmode="lin" valueType="num">
                                      <p:cBhvr>
                                        <p:cTn id="28" dur="750" fill="hold"/>
                                        <p:tgtEl>
                                          <p:spTgt spid="13"/>
                                        </p:tgtEl>
                                        <p:attrNameLst>
                                          <p:attrName>ppt_h</p:attrName>
                                        </p:attrNameLst>
                                      </p:cBhvr>
                                      <p:tavLst>
                                        <p:tav tm="0">
                                          <p:val>
                                            <p:strVal val="#ppt_h"/>
                                          </p:val>
                                        </p:tav>
                                        <p:tav tm="100000">
                                          <p:val>
                                            <p:strVal val="#ppt_h"/>
                                          </p:val>
                                        </p:tav>
                                      </p:tavLst>
                                    </p:anim>
                                    <p:animEffect transition="in" filter="fade">
                                      <p:cBhvr>
                                        <p:cTn id="29" dur="750"/>
                                        <p:tgtEl>
                                          <p:spTgt spid="13"/>
                                        </p:tgtEl>
                                      </p:cBhvr>
                                    </p:animEffect>
                                  </p:childTnLst>
                                </p:cTn>
                              </p:par>
                            </p:childTnLst>
                          </p:cTn>
                        </p:par>
                        <p:par>
                          <p:cTn id="30" fill="hold">
                            <p:stCondLst>
                              <p:cond delay="5099"/>
                            </p:stCondLst>
                            <p:childTnLst>
                              <p:par>
                                <p:cTn id="31" presetID="20"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edge">
                                      <p:cBhvr>
                                        <p:cTn id="33" dur="500"/>
                                        <p:tgtEl>
                                          <p:spTgt spid="14"/>
                                        </p:tgtEl>
                                      </p:cBhvr>
                                    </p:animEffect>
                                  </p:childTnLst>
                                </p:cTn>
                              </p:par>
                            </p:childTnLst>
                          </p:cTn>
                        </p:par>
                        <p:par>
                          <p:cTn id="34" fill="hold">
                            <p:stCondLst>
                              <p:cond delay="5599"/>
                            </p:stCondLst>
                            <p:childTnLst>
                              <p:par>
                                <p:cTn id="35" presetID="55" presetClass="entr" presetSubtype="0" fill="hold" grpId="0" nodeType="afterEffect">
                                  <p:stCondLst>
                                    <p:cond delay="0"/>
                                  </p:stCondLst>
                                  <p:iterate type="lt">
                                    <p:tmPct val="10000"/>
                                  </p:iterate>
                                  <p:childTnLst>
                                    <p:set>
                                      <p:cBhvr>
                                        <p:cTn id="36" dur="1" fill="hold">
                                          <p:stCondLst>
                                            <p:cond delay="0"/>
                                          </p:stCondLst>
                                        </p:cTn>
                                        <p:tgtEl>
                                          <p:spTgt spid="17"/>
                                        </p:tgtEl>
                                        <p:attrNameLst>
                                          <p:attrName>style.visibility</p:attrName>
                                        </p:attrNameLst>
                                      </p:cBhvr>
                                      <p:to>
                                        <p:strVal val="visible"/>
                                      </p:to>
                                    </p:set>
                                    <p:anim calcmode="lin" valueType="num">
                                      <p:cBhvr>
                                        <p:cTn id="37" dur="750" fill="hold"/>
                                        <p:tgtEl>
                                          <p:spTgt spid="17"/>
                                        </p:tgtEl>
                                        <p:attrNameLst>
                                          <p:attrName>ppt_w</p:attrName>
                                        </p:attrNameLst>
                                      </p:cBhvr>
                                      <p:tavLst>
                                        <p:tav tm="0">
                                          <p:val>
                                            <p:strVal val="#ppt_w*0.70"/>
                                          </p:val>
                                        </p:tav>
                                        <p:tav tm="100000">
                                          <p:val>
                                            <p:strVal val="#ppt_w"/>
                                          </p:val>
                                        </p:tav>
                                      </p:tavLst>
                                    </p:anim>
                                    <p:anim calcmode="lin" valueType="num">
                                      <p:cBhvr>
                                        <p:cTn id="38" dur="750" fill="hold"/>
                                        <p:tgtEl>
                                          <p:spTgt spid="17"/>
                                        </p:tgtEl>
                                        <p:attrNameLst>
                                          <p:attrName>ppt_h</p:attrName>
                                        </p:attrNameLst>
                                      </p:cBhvr>
                                      <p:tavLst>
                                        <p:tav tm="0">
                                          <p:val>
                                            <p:strVal val="#ppt_h"/>
                                          </p:val>
                                        </p:tav>
                                        <p:tav tm="100000">
                                          <p:val>
                                            <p:strVal val="#ppt_h"/>
                                          </p:val>
                                        </p:tav>
                                      </p:tavLst>
                                    </p:anim>
                                    <p:animEffect transition="in" filter="fade">
                                      <p:cBhvr>
                                        <p:cTn id="39" dur="750"/>
                                        <p:tgtEl>
                                          <p:spTgt spid="17"/>
                                        </p:tgtEl>
                                      </p:cBhvr>
                                    </p:animEffect>
                                  </p:childTnLst>
                                </p:cTn>
                              </p:par>
                            </p:childTnLst>
                          </p:cTn>
                        </p:par>
                        <p:par>
                          <p:cTn id="40" fill="hold">
                            <p:stCondLst>
                              <p:cond delay="7025"/>
                            </p:stCondLst>
                            <p:childTnLst>
                              <p:par>
                                <p:cTn id="41" presetID="20"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edge">
                                      <p:cBhvr>
                                        <p:cTn id="43" dur="500"/>
                                        <p:tgtEl>
                                          <p:spTgt spid="18"/>
                                        </p:tgtEl>
                                      </p:cBhvr>
                                    </p:animEffect>
                                  </p:childTnLst>
                                </p:cTn>
                              </p:par>
                            </p:childTnLst>
                          </p:cTn>
                        </p:par>
                        <p:par>
                          <p:cTn id="44" fill="hold">
                            <p:stCondLst>
                              <p:cond delay="7525"/>
                            </p:stCondLst>
                            <p:childTnLst>
                              <p:par>
                                <p:cTn id="45" presetID="55" presetClass="entr" presetSubtype="0" fill="hold" grpId="0" nodeType="afterEffect">
                                  <p:stCondLst>
                                    <p:cond delay="0"/>
                                  </p:stCondLst>
                                  <p:iterate type="lt">
                                    <p:tmPct val="10000"/>
                                  </p:iterate>
                                  <p:childTnLst>
                                    <p:set>
                                      <p:cBhvr>
                                        <p:cTn id="46" dur="1" fill="hold">
                                          <p:stCondLst>
                                            <p:cond delay="0"/>
                                          </p:stCondLst>
                                        </p:cTn>
                                        <p:tgtEl>
                                          <p:spTgt spid="21"/>
                                        </p:tgtEl>
                                        <p:attrNameLst>
                                          <p:attrName>style.visibility</p:attrName>
                                        </p:attrNameLst>
                                      </p:cBhvr>
                                      <p:to>
                                        <p:strVal val="visible"/>
                                      </p:to>
                                    </p:set>
                                    <p:anim calcmode="lin" valueType="num">
                                      <p:cBhvr>
                                        <p:cTn id="47" dur="750" fill="hold"/>
                                        <p:tgtEl>
                                          <p:spTgt spid="21"/>
                                        </p:tgtEl>
                                        <p:attrNameLst>
                                          <p:attrName>ppt_w</p:attrName>
                                        </p:attrNameLst>
                                      </p:cBhvr>
                                      <p:tavLst>
                                        <p:tav tm="0">
                                          <p:val>
                                            <p:strVal val="#ppt_w*0.70"/>
                                          </p:val>
                                        </p:tav>
                                        <p:tav tm="100000">
                                          <p:val>
                                            <p:strVal val="#ppt_w"/>
                                          </p:val>
                                        </p:tav>
                                      </p:tavLst>
                                    </p:anim>
                                    <p:anim calcmode="lin" valueType="num">
                                      <p:cBhvr>
                                        <p:cTn id="48" dur="750" fill="hold"/>
                                        <p:tgtEl>
                                          <p:spTgt spid="21"/>
                                        </p:tgtEl>
                                        <p:attrNameLst>
                                          <p:attrName>ppt_h</p:attrName>
                                        </p:attrNameLst>
                                      </p:cBhvr>
                                      <p:tavLst>
                                        <p:tav tm="0">
                                          <p:val>
                                            <p:strVal val="#ppt_h"/>
                                          </p:val>
                                        </p:tav>
                                        <p:tav tm="100000">
                                          <p:val>
                                            <p:strVal val="#ppt_h"/>
                                          </p:val>
                                        </p:tav>
                                      </p:tavLst>
                                    </p:anim>
                                    <p:animEffect transition="in" filter="fade">
                                      <p:cBhvr>
                                        <p:cTn id="49"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3" grpId="0"/>
      <p:bldP spid="17"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657725" y="1885216"/>
            <a:ext cx="2876550" cy="805180"/>
            <a:chOff x="6254" y="2754"/>
            <a:chExt cx="5772" cy="1268"/>
          </a:xfrm>
        </p:grpSpPr>
        <p:sp>
          <p:nvSpPr>
            <p:cNvPr id="2" name="圆角矩形 1"/>
            <p:cNvSpPr/>
            <p:nvPr/>
          </p:nvSpPr>
          <p:spPr>
            <a:xfrm>
              <a:off x="6254" y="2754"/>
              <a:ext cx="5772" cy="1268"/>
            </a:xfrm>
            <a:prstGeom prst="roundRect">
              <a:avLst/>
            </a:prstGeom>
            <a:no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6526" y="2917"/>
              <a:ext cx="5228" cy="943"/>
            </a:xfrm>
            <a:prstGeom prst="round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第 一 部 分</a:t>
              </a:r>
            </a:p>
          </p:txBody>
        </p:sp>
      </p:grpSp>
      <p:sp>
        <p:nvSpPr>
          <p:cNvPr id="8" name="矩形 7"/>
          <p:cNvSpPr/>
          <p:nvPr/>
        </p:nvSpPr>
        <p:spPr>
          <a:xfrm>
            <a:off x="3362736" y="3050214"/>
            <a:ext cx="5466080" cy="583565"/>
          </a:xfrm>
          <a:prstGeom prst="rect">
            <a:avLst/>
          </a:prstGeom>
        </p:spPr>
        <p:txBody>
          <a:bodyPr wrap="none">
            <a:spAutoFit/>
          </a:bodyPr>
          <a:lstStyle/>
          <a:p>
            <a:r>
              <a:rPr lang="zh-CN" altLang="en-US" sz="3200" b="1" dirty="0">
                <a:solidFill>
                  <a:srgbClr val="DA251C"/>
                </a:solidFill>
                <a:latin typeface="微软雅黑" panose="020B0503020204020204" charset="-122"/>
                <a:ea typeface="微软雅黑" panose="020B0503020204020204" charset="-122"/>
              </a:rPr>
              <a:t>解</a:t>
            </a:r>
            <a:r>
              <a:rPr lang="zh-CN" altLang="zh-CN" sz="3200" b="1" dirty="0">
                <a:solidFill>
                  <a:srgbClr val="DA251C"/>
                </a:solidFill>
                <a:latin typeface="微软雅黑" panose="020B0503020204020204" charset="-122"/>
                <a:ea typeface="微软雅黑" panose="020B0503020204020204" charset="-122"/>
              </a:rPr>
              <a:t>析“四讲四有”的深刻内涵</a:t>
            </a:r>
          </a:p>
        </p:txBody>
      </p:sp>
      <p:sp>
        <p:nvSpPr>
          <p:cNvPr id="23" name="矩形 22"/>
          <p:cNvSpPr/>
          <p:nvPr/>
        </p:nvSpPr>
        <p:spPr>
          <a:xfrm>
            <a:off x="2578735" y="3901976"/>
            <a:ext cx="7035165" cy="645160"/>
          </a:xfrm>
          <a:prstGeom prst="rect">
            <a:avLst/>
          </a:prstGeom>
        </p:spPr>
        <p:txBody>
          <a:bodyPr wrap="square">
            <a:spAutoFit/>
          </a:bodyPr>
          <a:lstStyle/>
          <a:p>
            <a:pPr algn="ctr" fontAlgn="auto">
              <a:lnSpc>
                <a:spcPct val="150000"/>
              </a:lnSpc>
            </a:pPr>
            <a:r>
              <a:rPr lang="zh-CN" altLang="en-US" sz="1200">
                <a:solidFill>
                  <a:schemeClr val="tx1">
                    <a:lumMod val="75000"/>
                    <a:lumOff val="25000"/>
                    <a:alpha val="70000"/>
                  </a:scheme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zh-CN" altLang="en-US" sz="1200" dirty="0">
              <a:solidFill>
                <a:schemeClr val="tx1">
                  <a:lumMod val="75000"/>
                  <a:lumOff val="25000"/>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7"/>
                                        </p:tgtEl>
                                        <p:attrNameLst>
                                          <p:attrName>ppt_x</p:attrName>
                                          <p:attrName>ppt_y</p:attrName>
                                        </p:attrNameLst>
                                      </p:cBhvr>
                                    </p:animMotion>
                                    <p:animEffect transition="in" filter="fade">
                                      <p:cBhvr>
                                        <p:cTn id="9" dur="500"/>
                                        <p:tgtEl>
                                          <p:spTgt spid="7"/>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0.70"/>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par>
                          <p:cTn id="16" fill="hold">
                            <p:stCondLst>
                              <p:cond delay="2700"/>
                            </p:stCondLst>
                            <p:childTnLst>
                              <p:par>
                                <p:cTn id="17" presetID="6"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circle(in)">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663" y="351061"/>
            <a:ext cx="3484880" cy="398780"/>
          </a:xfrm>
          <a:prstGeom prst="rect">
            <a:avLst/>
          </a:prstGeom>
        </p:spPr>
        <p:txBody>
          <a:bodyPr wrap="none">
            <a:spAutoFit/>
          </a:bodyPr>
          <a:lstStyle/>
          <a:p>
            <a:r>
              <a:rPr lang="zh-CN" altLang="en-US" sz="2000" b="1" dirty="0">
                <a:solidFill>
                  <a:srgbClr val="DA251C"/>
                </a:solidFill>
                <a:latin typeface="微软雅黑" panose="020B0503020204020204" charset="-122"/>
                <a:ea typeface="微软雅黑" panose="020B0503020204020204" charset="-122"/>
              </a:rPr>
              <a:t>解</a:t>
            </a:r>
            <a:r>
              <a:rPr lang="zh-CN" altLang="zh-CN" sz="2000" b="1" dirty="0">
                <a:solidFill>
                  <a:srgbClr val="DA251C"/>
                </a:solidFill>
                <a:latin typeface="微软雅黑" panose="020B0503020204020204" charset="-122"/>
                <a:ea typeface="微软雅黑" panose="020B0503020204020204" charset="-122"/>
              </a:rPr>
              <a:t>析“四讲四有”的深刻内涵</a:t>
            </a:r>
          </a:p>
        </p:txBody>
      </p:sp>
      <p:pic>
        <p:nvPicPr>
          <p:cNvPr id="23" name="图片 22" descr="026bb666b97747d66fbb158f4a910110"/>
          <p:cNvPicPr>
            <a:picLocks noChangeAspect="1"/>
          </p:cNvPicPr>
          <p:nvPr/>
        </p:nvPicPr>
        <p:blipFill>
          <a:blip r:embed="rId3" cstate="print"/>
          <a:stretch>
            <a:fillRect/>
          </a:stretch>
        </p:blipFill>
        <p:spPr>
          <a:xfrm>
            <a:off x="328930" y="307975"/>
            <a:ext cx="476250" cy="485775"/>
          </a:xfrm>
          <a:prstGeom prst="rect">
            <a:avLst/>
          </a:prstGeom>
        </p:spPr>
      </p:pic>
      <p:sp>
        <p:nvSpPr>
          <p:cNvPr id="24" name="矩形 23"/>
          <p:cNvSpPr/>
          <p:nvPr/>
        </p:nvSpPr>
        <p:spPr>
          <a:xfrm>
            <a:off x="1768539" y="1963974"/>
            <a:ext cx="3840480" cy="645160"/>
          </a:xfrm>
          <a:prstGeom prst="rect">
            <a:avLst/>
          </a:prstGeom>
        </p:spPr>
        <p:txBody>
          <a:bodyPr wrap="none">
            <a:spAutoFit/>
          </a:bodyPr>
          <a:lstStyle/>
          <a:p>
            <a:r>
              <a:rPr lang="zh-CN" altLang="en-US" sz="3600" b="1" dirty="0">
                <a:solidFill>
                  <a:srgbClr val="DA251C"/>
                </a:solidFill>
                <a:latin typeface="微软雅黑" panose="020B0503020204020204" charset="-122"/>
                <a:ea typeface="微软雅黑" panose="020B0503020204020204" charset="-122"/>
              </a:rPr>
              <a:t>何为</a:t>
            </a:r>
            <a:r>
              <a:rPr lang="zh-CN" altLang="zh-CN" sz="3600" b="1" dirty="0">
                <a:solidFill>
                  <a:srgbClr val="DA251C"/>
                </a:solidFill>
                <a:latin typeface="微软雅黑" panose="020B0503020204020204" charset="-122"/>
                <a:ea typeface="微软雅黑" panose="020B0503020204020204" charset="-122"/>
              </a:rPr>
              <a:t>“四讲四有”</a:t>
            </a:r>
          </a:p>
        </p:txBody>
      </p:sp>
      <p:sp>
        <p:nvSpPr>
          <p:cNvPr id="25" name="矩形 24"/>
          <p:cNvSpPr/>
          <p:nvPr/>
        </p:nvSpPr>
        <p:spPr>
          <a:xfrm>
            <a:off x="1771650" y="2855881"/>
            <a:ext cx="3837305" cy="2030095"/>
          </a:xfrm>
          <a:prstGeom prst="rect">
            <a:avLst/>
          </a:prstGeom>
        </p:spPr>
        <p:txBody>
          <a:bodyPr wrap="square">
            <a:spAutoFit/>
          </a:bodyPr>
          <a:lstStyle/>
          <a:p>
            <a:pPr fontAlgn="auto">
              <a:lnSpc>
                <a:spcPct val="150000"/>
              </a:lnSpc>
            </a:pPr>
            <a:r>
              <a:rPr lang="zh-CN" altLang="en-US" sz="1400" dirty="0">
                <a:latin typeface="微软雅黑" panose="020B0503020204020204" charset="-122"/>
                <a:ea typeface="微软雅黑" panose="020B0503020204020204" charset="-122"/>
              </a:rPr>
              <a:t>党中央要求通过开展“两学一做”学习教育，使广大党员做讲政治、有信念，讲规矩、有纪律，讲道德、有品行，讲奉献、有作为的合格党员。这“四讲四有”体现了党章对共产党员的要求，是新形势下合格党员的主要标志和显著特征。</a:t>
            </a:r>
          </a:p>
        </p:txBody>
      </p:sp>
      <p:grpSp>
        <p:nvGrpSpPr>
          <p:cNvPr id="58" name="组合 57"/>
          <p:cNvGrpSpPr/>
          <p:nvPr/>
        </p:nvGrpSpPr>
        <p:grpSpPr>
          <a:xfrm>
            <a:off x="6754495" y="1747171"/>
            <a:ext cx="3408680" cy="554990"/>
            <a:chOff x="10349" y="2930"/>
            <a:chExt cx="5368" cy="874"/>
          </a:xfrm>
        </p:grpSpPr>
        <p:sp>
          <p:nvSpPr>
            <p:cNvPr id="56" name="矩形 55"/>
            <p:cNvSpPr/>
            <p:nvPr/>
          </p:nvSpPr>
          <p:spPr>
            <a:xfrm>
              <a:off x="10349" y="2930"/>
              <a:ext cx="2684" cy="874"/>
            </a:xfrm>
            <a:prstGeom prst="rect">
              <a:avLst/>
            </a:prstGeom>
            <a:no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rgbClr val="DA251C"/>
                  </a:solidFill>
                  <a:latin typeface="微软雅黑" panose="020B0503020204020204" charset="-122"/>
                  <a:ea typeface="微软雅黑" panose="020B0503020204020204" charset="-122"/>
                </a:rPr>
                <a:t>讲 </a:t>
              </a:r>
              <a:r>
                <a:rPr lang="zh-CN" altLang="en-US" sz="2400">
                  <a:solidFill>
                    <a:srgbClr val="DA251C"/>
                  </a:solidFill>
                  <a:latin typeface="微软雅黑" panose="020B0503020204020204" charset="-122"/>
                  <a:ea typeface="微软雅黑" panose="020B0503020204020204" charset="-122"/>
                </a:rPr>
                <a:t>政治</a:t>
              </a:r>
            </a:p>
          </p:txBody>
        </p:sp>
        <p:sp>
          <p:nvSpPr>
            <p:cNvPr id="57" name="矩形 56"/>
            <p:cNvSpPr/>
            <p:nvPr/>
          </p:nvSpPr>
          <p:spPr>
            <a:xfrm>
              <a:off x="13033" y="2930"/>
              <a:ext cx="2684" cy="874"/>
            </a:xfrm>
            <a:prstGeom prst="rect">
              <a:avLst/>
            </a:prstGeom>
            <a:solidFill>
              <a:srgbClr val="DA251C"/>
            </a:solid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bg1"/>
                  </a:solidFill>
                  <a:latin typeface="微软雅黑" panose="020B0503020204020204" charset="-122"/>
                  <a:ea typeface="微软雅黑" panose="020B0503020204020204" charset="-122"/>
                  <a:sym typeface="+mn-ea"/>
                </a:rPr>
                <a:t>有 </a:t>
              </a:r>
              <a:r>
                <a:rPr lang="zh-CN" altLang="en-US" sz="2400">
                  <a:solidFill>
                    <a:schemeClr val="bg1"/>
                  </a:solidFill>
                  <a:latin typeface="微软雅黑" panose="020B0503020204020204" charset="-122"/>
                  <a:ea typeface="微软雅黑" panose="020B0503020204020204" charset="-122"/>
                  <a:sym typeface="+mn-ea"/>
                </a:rPr>
                <a:t>信念</a:t>
              </a:r>
            </a:p>
          </p:txBody>
        </p:sp>
      </p:grpSp>
      <p:grpSp>
        <p:nvGrpSpPr>
          <p:cNvPr id="59" name="组合 58"/>
          <p:cNvGrpSpPr/>
          <p:nvPr/>
        </p:nvGrpSpPr>
        <p:grpSpPr>
          <a:xfrm>
            <a:off x="6754495" y="2742851"/>
            <a:ext cx="3408680" cy="554990"/>
            <a:chOff x="10349" y="2930"/>
            <a:chExt cx="5368" cy="874"/>
          </a:xfrm>
        </p:grpSpPr>
        <p:sp>
          <p:nvSpPr>
            <p:cNvPr id="60" name="矩形 59"/>
            <p:cNvSpPr/>
            <p:nvPr/>
          </p:nvSpPr>
          <p:spPr>
            <a:xfrm>
              <a:off x="10349" y="2930"/>
              <a:ext cx="2684" cy="874"/>
            </a:xfrm>
            <a:prstGeom prst="rect">
              <a:avLst/>
            </a:prstGeom>
            <a:no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rgbClr val="DA251C"/>
                  </a:solidFill>
                  <a:latin typeface="微软雅黑" panose="020B0503020204020204" charset="-122"/>
                  <a:ea typeface="微软雅黑" panose="020B0503020204020204" charset="-122"/>
                </a:rPr>
                <a:t>讲 </a:t>
              </a:r>
              <a:r>
                <a:rPr lang="zh-CN" altLang="en-US" sz="2400">
                  <a:solidFill>
                    <a:srgbClr val="DA251C"/>
                  </a:solidFill>
                  <a:latin typeface="微软雅黑" panose="020B0503020204020204" charset="-122"/>
                  <a:ea typeface="微软雅黑" panose="020B0503020204020204" charset="-122"/>
                </a:rPr>
                <a:t>规矩</a:t>
              </a:r>
            </a:p>
          </p:txBody>
        </p:sp>
        <p:sp>
          <p:nvSpPr>
            <p:cNvPr id="61" name="矩形 60"/>
            <p:cNvSpPr/>
            <p:nvPr/>
          </p:nvSpPr>
          <p:spPr>
            <a:xfrm>
              <a:off x="13033" y="2930"/>
              <a:ext cx="2684" cy="874"/>
            </a:xfrm>
            <a:prstGeom prst="rect">
              <a:avLst/>
            </a:prstGeom>
            <a:solidFill>
              <a:srgbClr val="DA251C"/>
            </a:solid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bg1"/>
                  </a:solidFill>
                  <a:latin typeface="微软雅黑" panose="020B0503020204020204" charset="-122"/>
                  <a:ea typeface="微软雅黑" panose="020B0503020204020204" charset="-122"/>
                  <a:sym typeface="+mn-ea"/>
                </a:rPr>
                <a:t>有 </a:t>
              </a:r>
              <a:r>
                <a:rPr lang="zh-CN" altLang="en-US" sz="2400">
                  <a:solidFill>
                    <a:schemeClr val="bg1"/>
                  </a:solidFill>
                  <a:latin typeface="微软雅黑" panose="020B0503020204020204" charset="-122"/>
                  <a:ea typeface="微软雅黑" panose="020B0503020204020204" charset="-122"/>
                  <a:sym typeface="+mn-ea"/>
                </a:rPr>
                <a:t>纪律</a:t>
              </a:r>
            </a:p>
          </p:txBody>
        </p:sp>
      </p:grpSp>
      <p:grpSp>
        <p:nvGrpSpPr>
          <p:cNvPr id="62" name="组合 61"/>
          <p:cNvGrpSpPr/>
          <p:nvPr/>
        </p:nvGrpSpPr>
        <p:grpSpPr>
          <a:xfrm>
            <a:off x="6754495" y="3723291"/>
            <a:ext cx="3408680" cy="554990"/>
            <a:chOff x="10349" y="2930"/>
            <a:chExt cx="5368" cy="874"/>
          </a:xfrm>
        </p:grpSpPr>
        <p:sp>
          <p:nvSpPr>
            <p:cNvPr id="63" name="矩形 62"/>
            <p:cNvSpPr/>
            <p:nvPr/>
          </p:nvSpPr>
          <p:spPr>
            <a:xfrm>
              <a:off x="10349" y="2930"/>
              <a:ext cx="2684" cy="874"/>
            </a:xfrm>
            <a:prstGeom prst="rect">
              <a:avLst/>
            </a:prstGeom>
            <a:no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rgbClr val="DA251C"/>
                  </a:solidFill>
                  <a:latin typeface="微软雅黑" panose="020B0503020204020204" charset="-122"/>
                  <a:ea typeface="微软雅黑" panose="020B0503020204020204" charset="-122"/>
                </a:rPr>
                <a:t>讲 </a:t>
              </a:r>
              <a:r>
                <a:rPr lang="zh-CN" altLang="en-US" sz="2400">
                  <a:solidFill>
                    <a:srgbClr val="DA251C"/>
                  </a:solidFill>
                  <a:latin typeface="微软雅黑" panose="020B0503020204020204" charset="-122"/>
                  <a:ea typeface="微软雅黑" panose="020B0503020204020204" charset="-122"/>
                </a:rPr>
                <a:t>道德</a:t>
              </a:r>
              <a:endParaRPr lang="en-US" altLang="zh-CN" sz="2400">
                <a:solidFill>
                  <a:srgbClr val="DA251C"/>
                </a:solidFill>
                <a:latin typeface="微软雅黑" panose="020B0503020204020204" charset="-122"/>
                <a:ea typeface="微软雅黑" panose="020B0503020204020204" charset="-122"/>
              </a:endParaRPr>
            </a:p>
          </p:txBody>
        </p:sp>
        <p:sp>
          <p:nvSpPr>
            <p:cNvPr id="64" name="矩形 63"/>
            <p:cNvSpPr/>
            <p:nvPr/>
          </p:nvSpPr>
          <p:spPr>
            <a:xfrm>
              <a:off x="13033" y="2930"/>
              <a:ext cx="2684" cy="874"/>
            </a:xfrm>
            <a:prstGeom prst="rect">
              <a:avLst/>
            </a:prstGeom>
            <a:solidFill>
              <a:srgbClr val="DA251C"/>
            </a:solid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bg1"/>
                  </a:solidFill>
                  <a:latin typeface="微软雅黑" panose="020B0503020204020204" charset="-122"/>
                  <a:ea typeface="微软雅黑" panose="020B0503020204020204" charset="-122"/>
                  <a:sym typeface="+mn-ea"/>
                </a:rPr>
                <a:t>有 </a:t>
              </a:r>
              <a:r>
                <a:rPr lang="zh-CN" altLang="en-US" sz="2400">
                  <a:solidFill>
                    <a:schemeClr val="bg1"/>
                  </a:solidFill>
                  <a:latin typeface="微软雅黑" panose="020B0503020204020204" charset="-122"/>
                  <a:ea typeface="微软雅黑" panose="020B0503020204020204" charset="-122"/>
                  <a:sym typeface="+mn-ea"/>
                </a:rPr>
                <a:t>品行</a:t>
              </a:r>
            </a:p>
          </p:txBody>
        </p:sp>
      </p:grpSp>
      <p:grpSp>
        <p:nvGrpSpPr>
          <p:cNvPr id="65" name="组合 64"/>
          <p:cNvGrpSpPr/>
          <p:nvPr/>
        </p:nvGrpSpPr>
        <p:grpSpPr>
          <a:xfrm>
            <a:off x="6754495" y="4705001"/>
            <a:ext cx="3408680" cy="554990"/>
            <a:chOff x="10349" y="2930"/>
            <a:chExt cx="5368" cy="874"/>
          </a:xfrm>
        </p:grpSpPr>
        <p:sp>
          <p:nvSpPr>
            <p:cNvPr id="66" name="矩形 65"/>
            <p:cNvSpPr/>
            <p:nvPr/>
          </p:nvSpPr>
          <p:spPr>
            <a:xfrm>
              <a:off x="10349" y="2930"/>
              <a:ext cx="2684" cy="874"/>
            </a:xfrm>
            <a:prstGeom prst="rect">
              <a:avLst/>
            </a:prstGeom>
            <a:no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rgbClr val="DA251C"/>
                  </a:solidFill>
                  <a:latin typeface="微软雅黑" panose="020B0503020204020204" charset="-122"/>
                  <a:ea typeface="微软雅黑" panose="020B0503020204020204" charset="-122"/>
                </a:rPr>
                <a:t>讲 </a:t>
              </a:r>
              <a:r>
                <a:rPr lang="zh-CN" altLang="en-US" sz="2400">
                  <a:solidFill>
                    <a:srgbClr val="DA251C"/>
                  </a:solidFill>
                  <a:latin typeface="微软雅黑" panose="020B0503020204020204" charset="-122"/>
                  <a:ea typeface="微软雅黑" panose="020B0503020204020204" charset="-122"/>
                </a:rPr>
                <a:t>奉献</a:t>
              </a:r>
              <a:endParaRPr lang="en-US" altLang="zh-CN" sz="2400">
                <a:solidFill>
                  <a:srgbClr val="DA251C"/>
                </a:solidFill>
                <a:latin typeface="微软雅黑" panose="020B0503020204020204" charset="-122"/>
                <a:ea typeface="微软雅黑" panose="020B0503020204020204" charset="-122"/>
              </a:endParaRPr>
            </a:p>
          </p:txBody>
        </p:sp>
        <p:sp>
          <p:nvSpPr>
            <p:cNvPr id="67" name="矩形 66"/>
            <p:cNvSpPr/>
            <p:nvPr/>
          </p:nvSpPr>
          <p:spPr>
            <a:xfrm>
              <a:off x="13033" y="2930"/>
              <a:ext cx="2684" cy="874"/>
            </a:xfrm>
            <a:prstGeom prst="rect">
              <a:avLst/>
            </a:prstGeom>
            <a:solidFill>
              <a:srgbClr val="DA251C"/>
            </a:solidFill>
            <a:ln>
              <a:solidFill>
                <a:srgbClr val="DA25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bg1"/>
                  </a:solidFill>
                  <a:latin typeface="微软雅黑" panose="020B0503020204020204" charset="-122"/>
                  <a:ea typeface="微软雅黑" panose="020B0503020204020204" charset="-122"/>
                  <a:sym typeface="+mn-ea"/>
                </a:rPr>
                <a:t>有 </a:t>
              </a:r>
              <a:r>
                <a:rPr lang="zh-CN" altLang="en-US" sz="2400">
                  <a:solidFill>
                    <a:schemeClr val="bg1"/>
                  </a:solidFill>
                  <a:latin typeface="微软雅黑" panose="020B0503020204020204" charset="-122"/>
                  <a:ea typeface="微软雅黑" panose="020B0503020204020204" charset="-122"/>
                  <a:sym typeface="+mn-ea"/>
                </a:rPr>
                <a:t>作为</a:t>
              </a: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0.7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1600"/>
                            </p:stCondLst>
                            <p:childTnLst>
                              <p:par>
                                <p:cTn id="17" presetID="55" presetClass="entr" presetSubtype="0" fill="hold" grpId="0" nodeType="afterEffect">
                                  <p:stCondLst>
                                    <p:cond delay="0"/>
                                  </p:stCondLst>
                                  <p:iterate type="lt">
                                    <p:tmPct val="10000"/>
                                  </p:iterate>
                                  <p:childTnLst>
                                    <p:set>
                                      <p:cBhvr>
                                        <p:cTn id="18" dur="1" fill="hold">
                                          <p:stCondLst>
                                            <p:cond delay="0"/>
                                          </p:stCondLst>
                                        </p:cTn>
                                        <p:tgtEl>
                                          <p:spTgt spid="24"/>
                                        </p:tgtEl>
                                        <p:attrNameLst>
                                          <p:attrName>style.visibility</p:attrName>
                                        </p:attrNameLst>
                                      </p:cBhvr>
                                      <p:to>
                                        <p:strVal val="visible"/>
                                      </p:to>
                                    </p:set>
                                    <p:anim calcmode="lin" valueType="num">
                                      <p:cBhvr>
                                        <p:cTn id="19" dur="1000" fill="hold"/>
                                        <p:tgtEl>
                                          <p:spTgt spid="24"/>
                                        </p:tgtEl>
                                        <p:attrNameLst>
                                          <p:attrName>ppt_w</p:attrName>
                                        </p:attrNameLst>
                                      </p:cBhvr>
                                      <p:tavLst>
                                        <p:tav tm="0">
                                          <p:val>
                                            <p:strVal val="#ppt_w*0.70"/>
                                          </p:val>
                                        </p:tav>
                                        <p:tav tm="100000">
                                          <p:val>
                                            <p:strVal val="#ppt_w"/>
                                          </p:val>
                                        </p:tav>
                                      </p:tavLst>
                                    </p:anim>
                                    <p:anim calcmode="lin" valueType="num">
                                      <p:cBhvr>
                                        <p:cTn id="20" dur="1000" fill="hold"/>
                                        <p:tgtEl>
                                          <p:spTgt spid="24"/>
                                        </p:tgtEl>
                                        <p:attrNameLst>
                                          <p:attrName>ppt_h</p:attrName>
                                        </p:attrNameLst>
                                      </p:cBhvr>
                                      <p:tavLst>
                                        <p:tav tm="0">
                                          <p:val>
                                            <p:strVal val="#ppt_h"/>
                                          </p:val>
                                        </p:tav>
                                        <p:tav tm="100000">
                                          <p:val>
                                            <p:strVal val="#ppt_h"/>
                                          </p:val>
                                        </p:tav>
                                      </p:tavLst>
                                    </p:anim>
                                    <p:animEffect transition="in" filter="fade">
                                      <p:cBhvr>
                                        <p:cTn id="21" dur="1000"/>
                                        <p:tgtEl>
                                          <p:spTgt spid="24"/>
                                        </p:tgtEl>
                                      </p:cBhvr>
                                    </p:animEffect>
                                  </p:childTnLst>
                                </p:cTn>
                              </p:par>
                            </p:childTnLst>
                          </p:cTn>
                        </p:par>
                        <p:par>
                          <p:cTn id="22" fill="hold">
                            <p:stCondLst>
                              <p:cond delay="3300"/>
                            </p:stCondLst>
                            <p:childTnLst>
                              <p:par>
                                <p:cTn id="23" presetID="22" presetClass="entr" presetSubtype="1"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up)">
                                      <p:cBhvr>
                                        <p:cTn id="25" dur="500"/>
                                        <p:tgtEl>
                                          <p:spTgt spid="25"/>
                                        </p:tgtEl>
                                      </p:cBhvr>
                                    </p:animEffect>
                                  </p:childTnLst>
                                </p:cTn>
                              </p:par>
                            </p:childTnLst>
                          </p:cTn>
                        </p:par>
                        <p:par>
                          <p:cTn id="26" fill="hold">
                            <p:stCondLst>
                              <p:cond delay="3800"/>
                            </p:stCondLst>
                            <p:childTnLst>
                              <p:par>
                                <p:cTn id="27" presetID="52" presetClass="entr" presetSubtype="0" fill="hold" nodeType="afterEffect">
                                  <p:stCondLst>
                                    <p:cond delay="0"/>
                                  </p:stCondLst>
                                  <p:childTnLst>
                                    <p:set>
                                      <p:cBhvr>
                                        <p:cTn id="28" dur="1" fill="hold">
                                          <p:stCondLst>
                                            <p:cond delay="0"/>
                                          </p:stCondLst>
                                        </p:cTn>
                                        <p:tgtEl>
                                          <p:spTgt spid="58"/>
                                        </p:tgtEl>
                                        <p:attrNameLst>
                                          <p:attrName>style.visibility</p:attrName>
                                        </p:attrNameLst>
                                      </p:cBhvr>
                                      <p:to>
                                        <p:strVal val="visible"/>
                                      </p:to>
                                    </p:set>
                                    <p:animScale>
                                      <p:cBhvr>
                                        <p:cTn id="29" dur="5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500" decel="50000" fill="hold">
                                          <p:stCondLst>
                                            <p:cond delay="0"/>
                                          </p:stCondLst>
                                        </p:cTn>
                                        <p:tgtEl>
                                          <p:spTgt spid="58"/>
                                        </p:tgtEl>
                                        <p:attrNameLst>
                                          <p:attrName>ppt_x</p:attrName>
                                          <p:attrName>ppt_y</p:attrName>
                                        </p:attrNameLst>
                                      </p:cBhvr>
                                    </p:animMotion>
                                    <p:animEffect transition="in" filter="fade">
                                      <p:cBhvr>
                                        <p:cTn id="31" dur="500"/>
                                        <p:tgtEl>
                                          <p:spTgt spid="58"/>
                                        </p:tgtEl>
                                      </p:cBhvr>
                                    </p:animEffect>
                                  </p:childTnLst>
                                </p:cTn>
                              </p:par>
                            </p:childTnLst>
                          </p:cTn>
                        </p:par>
                        <p:par>
                          <p:cTn id="32" fill="hold">
                            <p:stCondLst>
                              <p:cond delay="4300"/>
                            </p:stCondLst>
                            <p:childTnLst>
                              <p:par>
                                <p:cTn id="33" presetID="52" presetClass="entr" presetSubtype="0"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Scale>
                                      <p:cBhvr>
                                        <p:cTn id="35" dur="5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59"/>
                                        </p:tgtEl>
                                        <p:attrNameLst>
                                          <p:attrName>ppt_x</p:attrName>
                                          <p:attrName>ppt_y</p:attrName>
                                        </p:attrNameLst>
                                      </p:cBhvr>
                                    </p:animMotion>
                                    <p:animEffect transition="in" filter="fade">
                                      <p:cBhvr>
                                        <p:cTn id="37" dur="500"/>
                                        <p:tgtEl>
                                          <p:spTgt spid="59"/>
                                        </p:tgtEl>
                                      </p:cBhvr>
                                    </p:animEffect>
                                  </p:childTnLst>
                                </p:cTn>
                              </p:par>
                            </p:childTnLst>
                          </p:cTn>
                        </p:par>
                        <p:par>
                          <p:cTn id="38" fill="hold">
                            <p:stCondLst>
                              <p:cond delay="4800"/>
                            </p:stCondLst>
                            <p:childTnLst>
                              <p:par>
                                <p:cTn id="39" presetID="52" presetClass="entr" presetSubtype="0" fill="hold" nodeType="afterEffect">
                                  <p:stCondLst>
                                    <p:cond delay="0"/>
                                  </p:stCondLst>
                                  <p:childTnLst>
                                    <p:set>
                                      <p:cBhvr>
                                        <p:cTn id="40" dur="1" fill="hold">
                                          <p:stCondLst>
                                            <p:cond delay="0"/>
                                          </p:stCondLst>
                                        </p:cTn>
                                        <p:tgtEl>
                                          <p:spTgt spid="62"/>
                                        </p:tgtEl>
                                        <p:attrNameLst>
                                          <p:attrName>style.visibility</p:attrName>
                                        </p:attrNameLst>
                                      </p:cBhvr>
                                      <p:to>
                                        <p:strVal val="visible"/>
                                      </p:to>
                                    </p:set>
                                    <p:animScale>
                                      <p:cBhvr>
                                        <p:cTn id="41" dur="500" decel="50000" fill="hold">
                                          <p:stCondLst>
                                            <p:cond delay="0"/>
                                          </p:stCondLst>
                                        </p:cTn>
                                        <p:tgtEl>
                                          <p:spTgt spid="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62"/>
                                        </p:tgtEl>
                                        <p:attrNameLst>
                                          <p:attrName>ppt_x</p:attrName>
                                          <p:attrName>ppt_y</p:attrName>
                                        </p:attrNameLst>
                                      </p:cBhvr>
                                    </p:animMotion>
                                    <p:animEffect transition="in" filter="fade">
                                      <p:cBhvr>
                                        <p:cTn id="43" dur="500"/>
                                        <p:tgtEl>
                                          <p:spTgt spid="62"/>
                                        </p:tgtEl>
                                      </p:cBhvr>
                                    </p:animEffect>
                                  </p:childTnLst>
                                </p:cTn>
                              </p:par>
                            </p:childTnLst>
                          </p:cTn>
                        </p:par>
                        <p:par>
                          <p:cTn id="44" fill="hold">
                            <p:stCondLst>
                              <p:cond delay="5300"/>
                            </p:stCondLst>
                            <p:childTnLst>
                              <p:par>
                                <p:cTn id="45" presetID="52" presetClass="entr" presetSubtype="0" fill="hold" nodeType="afterEffect">
                                  <p:stCondLst>
                                    <p:cond delay="0"/>
                                  </p:stCondLst>
                                  <p:childTnLst>
                                    <p:set>
                                      <p:cBhvr>
                                        <p:cTn id="46" dur="1" fill="hold">
                                          <p:stCondLst>
                                            <p:cond delay="0"/>
                                          </p:stCondLst>
                                        </p:cTn>
                                        <p:tgtEl>
                                          <p:spTgt spid="65"/>
                                        </p:tgtEl>
                                        <p:attrNameLst>
                                          <p:attrName>style.visibility</p:attrName>
                                        </p:attrNameLst>
                                      </p:cBhvr>
                                      <p:to>
                                        <p:strVal val="visible"/>
                                      </p:to>
                                    </p:set>
                                    <p:animScale>
                                      <p:cBhvr>
                                        <p:cTn id="47" dur="50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65"/>
                                        </p:tgtEl>
                                        <p:attrNameLst>
                                          <p:attrName>ppt_x</p:attrName>
                                          <p:attrName>ppt_y</p:attrName>
                                        </p:attrNameLst>
                                      </p:cBhvr>
                                    </p:animMotion>
                                    <p:animEffect transition="in" filter="fade">
                                      <p:cBhvr>
                                        <p:cTn id="49"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4"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663" y="351061"/>
            <a:ext cx="3484880" cy="398780"/>
          </a:xfrm>
          <a:prstGeom prst="rect">
            <a:avLst/>
          </a:prstGeom>
        </p:spPr>
        <p:txBody>
          <a:bodyPr wrap="none">
            <a:spAutoFit/>
          </a:bodyPr>
          <a:lstStyle/>
          <a:p>
            <a:r>
              <a:rPr lang="zh-CN" altLang="en-US" sz="2000" b="1" dirty="0">
                <a:solidFill>
                  <a:srgbClr val="DA251C"/>
                </a:solidFill>
                <a:latin typeface="微软雅黑" panose="020B0503020204020204" charset="-122"/>
                <a:ea typeface="微软雅黑" panose="020B0503020204020204" charset="-122"/>
              </a:rPr>
              <a:t>解</a:t>
            </a:r>
            <a:r>
              <a:rPr lang="zh-CN" altLang="zh-CN" sz="2000" b="1" dirty="0">
                <a:solidFill>
                  <a:srgbClr val="DA251C"/>
                </a:solidFill>
                <a:latin typeface="微软雅黑" panose="020B0503020204020204" charset="-122"/>
                <a:ea typeface="微软雅黑" panose="020B0503020204020204" charset="-122"/>
              </a:rPr>
              <a:t>析“四讲四有”的深刻内涵</a:t>
            </a:r>
          </a:p>
        </p:txBody>
      </p:sp>
      <p:pic>
        <p:nvPicPr>
          <p:cNvPr id="23" name="图片 22" descr="026bb666b97747d66fbb158f4a910110"/>
          <p:cNvPicPr>
            <a:picLocks noChangeAspect="1"/>
          </p:cNvPicPr>
          <p:nvPr/>
        </p:nvPicPr>
        <p:blipFill>
          <a:blip r:embed="rId3" cstate="print"/>
          <a:stretch>
            <a:fillRect/>
          </a:stretch>
        </p:blipFill>
        <p:spPr>
          <a:xfrm>
            <a:off x="328930" y="307975"/>
            <a:ext cx="476250" cy="485775"/>
          </a:xfrm>
          <a:prstGeom prst="rect">
            <a:avLst/>
          </a:prstGeom>
        </p:spPr>
      </p:pic>
      <p:cxnSp>
        <p:nvCxnSpPr>
          <p:cNvPr id="2" name="直接连接符 1"/>
          <p:cNvCxnSpPr/>
          <p:nvPr/>
        </p:nvCxnSpPr>
        <p:spPr>
          <a:xfrm flipV="1">
            <a:off x="1400175" y="2193290"/>
            <a:ext cx="9391015" cy="6985"/>
          </a:xfrm>
          <a:prstGeom prst="line">
            <a:avLst/>
          </a:prstGeom>
          <a:ln w="15875">
            <a:solidFill>
              <a:srgbClr val="DA251C"/>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400175" y="1583690"/>
            <a:ext cx="2941955" cy="6096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82" charset="2"/>
                <a:ea typeface="微软雅黑" panose="020B0503020204020204" pitchFamily="82" charset="2"/>
                <a:sym typeface="+mn-ea"/>
              </a:rPr>
              <a:t>讲政治、有信念</a:t>
            </a:r>
            <a:endParaRPr lang="zh-CN" altLang="en-US"/>
          </a:p>
        </p:txBody>
      </p:sp>
      <p:sp>
        <p:nvSpPr>
          <p:cNvPr id="17" name="矩形 16"/>
          <p:cNvSpPr/>
          <p:nvPr/>
        </p:nvSpPr>
        <p:spPr>
          <a:xfrm>
            <a:off x="4526280" y="1651000"/>
            <a:ext cx="2409190" cy="4743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DA251C"/>
                </a:solidFill>
                <a:latin typeface="微软雅黑" panose="020B0503020204020204" pitchFamily="82" charset="2"/>
                <a:ea typeface="微软雅黑" panose="020B0503020204020204" pitchFamily="82" charset="2"/>
              </a:rPr>
              <a:t>是爱党之源</a:t>
            </a:r>
          </a:p>
        </p:txBody>
      </p:sp>
      <p:sp>
        <p:nvSpPr>
          <p:cNvPr id="4" name="文本框 3"/>
          <p:cNvSpPr txBox="1"/>
          <p:nvPr/>
        </p:nvSpPr>
        <p:spPr>
          <a:xfrm>
            <a:off x="1320165" y="2367915"/>
            <a:ext cx="9641840" cy="1198880"/>
          </a:xfrm>
          <a:prstGeom prst="rect">
            <a:avLst/>
          </a:prstGeom>
          <a:noFill/>
        </p:spPr>
        <p:txBody>
          <a:bodyPr wrap="square" rtlCol="0">
            <a:spAutoFit/>
          </a:bodyPr>
          <a:lstStyle/>
          <a:p>
            <a:pPr fontAlgn="auto">
              <a:lnSpc>
                <a:spcPct val="150000"/>
              </a:lnSpc>
            </a:pPr>
            <a:r>
              <a:rPr lang="zh-CN" altLang="en-US" sz="1600" dirty="0">
                <a:solidFill>
                  <a:schemeClr val="tx1">
                    <a:lumMod val="65000"/>
                    <a:lumOff val="35000"/>
                  </a:schemeClr>
                </a:solidFill>
                <a:latin typeface="微软雅黑" panose="020B0503020204020204" pitchFamily="82" charset="2"/>
                <a:ea typeface="微软雅黑" panose="020B0503020204020204" pitchFamily="82" charset="2"/>
                <a:sym typeface="+mn-ea"/>
              </a:rPr>
              <a:t>任何政党都是政治组织，党员是党肌体的最小细胞。作为一名党员，爱党是首要之职，而讲政治是爱党的具体表现，有信念是爱党的力量源泉。讲政治、有信念就必须要有政治意识、大局意识、核心意识和看齐意识，保持政治本色，把理想信念时时处处体现为行动的力量。</a:t>
            </a:r>
          </a:p>
        </p:txBody>
      </p:sp>
      <p:grpSp>
        <p:nvGrpSpPr>
          <p:cNvPr id="12" name="组合 11"/>
          <p:cNvGrpSpPr/>
          <p:nvPr/>
        </p:nvGrpSpPr>
        <p:grpSpPr>
          <a:xfrm>
            <a:off x="2451100" y="3983355"/>
            <a:ext cx="1443990" cy="1443990"/>
            <a:chOff x="3860" y="6273"/>
            <a:chExt cx="2274" cy="2274"/>
          </a:xfrm>
        </p:grpSpPr>
        <p:sp>
          <p:nvSpPr>
            <p:cNvPr id="5" name="椭圆 4"/>
            <p:cNvSpPr/>
            <p:nvPr/>
          </p:nvSpPr>
          <p:spPr>
            <a:xfrm>
              <a:off x="3860" y="6273"/>
              <a:ext cx="2274" cy="2274"/>
            </a:xfrm>
            <a:prstGeom prst="ellipse">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111" y="6757"/>
              <a:ext cx="1771" cy="1307"/>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强化四种意识</a:t>
              </a:r>
            </a:p>
          </p:txBody>
        </p:sp>
      </p:grpSp>
      <p:sp>
        <p:nvSpPr>
          <p:cNvPr id="145" name="燕尾形箭头"/>
          <p:cNvSpPr/>
          <p:nvPr/>
        </p:nvSpPr>
        <p:spPr>
          <a:xfrm rot="5400000">
            <a:off x="4235450" y="4431665"/>
            <a:ext cx="548640" cy="548640"/>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 name="矩形 7"/>
          <p:cNvSpPr/>
          <p:nvPr/>
        </p:nvSpPr>
        <p:spPr>
          <a:xfrm>
            <a:off x="5242560" y="4029075"/>
            <a:ext cx="2301240" cy="594995"/>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政治意识</a:t>
            </a:r>
          </a:p>
        </p:txBody>
      </p:sp>
      <p:sp>
        <p:nvSpPr>
          <p:cNvPr id="9" name="矩形 8"/>
          <p:cNvSpPr/>
          <p:nvPr/>
        </p:nvSpPr>
        <p:spPr>
          <a:xfrm>
            <a:off x="5242560" y="4735195"/>
            <a:ext cx="2301240" cy="594995"/>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大局意识</a:t>
            </a:r>
          </a:p>
        </p:txBody>
      </p:sp>
      <p:sp>
        <p:nvSpPr>
          <p:cNvPr id="10" name="矩形 9"/>
          <p:cNvSpPr/>
          <p:nvPr/>
        </p:nvSpPr>
        <p:spPr>
          <a:xfrm>
            <a:off x="7670800" y="4029075"/>
            <a:ext cx="2301240" cy="594995"/>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核心意识</a:t>
            </a:r>
          </a:p>
        </p:txBody>
      </p:sp>
      <p:sp>
        <p:nvSpPr>
          <p:cNvPr id="11" name="矩形 10"/>
          <p:cNvSpPr/>
          <p:nvPr/>
        </p:nvSpPr>
        <p:spPr>
          <a:xfrm>
            <a:off x="7670800" y="4735195"/>
            <a:ext cx="2301240" cy="594995"/>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看齐意识</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0.7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16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100"/>
                            </p:stCondLst>
                            <p:childTnLst>
                              <p:par>
                                <p:cTn id="21" presetID="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2600"/>
                            </p:stCondLst>
                            <p:childTnLst>
                              <p:par>
                                <p:cTn id="26" presetID="2" presetClass="entr" presetSubtype="1"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0-#ppt_h/2"/>
                                          </p:val>
                                        </p:tav>
                                        <p:tav tm="100000">
                                          <p:val>
                                            <p:strVal val="#ppt_y"/>
                                          </p:val>
                                        </p:tav>
                                      </p:tavLst>
                                    </p:anim>
                                  </p:childTnLst>
                                </p:cTn>
                              </p:par>
                            </p:childTnLst>
                          </p:cTn>
                        </p:par>
                        <p:par>
                          <p:cTn id="30" fill="hold">
                            <p:stCondLst>
                              <p:cond delay="31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1000"/>
                                        <p:tgtEl>
                                          <p:spTgt spid="4"/>
                                        </p:tgtEl>
                                      </p:cBhvr>
                                    </p:animEffect>
                                  </p:childTnLst>
                                </p:cTn>
                              </p:par>
                            </p:childTnLst>
                          </p:cTn>
                        </p:par>
                        <p:par>
                          <p:cTn id="34" fill="hold">
                            <p:stCondLst>
                              <p:cond delay="4100"/>
                            </p:stCondLst>
                            <p:childTnLst>
                              <p:par>
                                <p:cTn id="35" presetID="53" presetClass="entr" presetSubtype="16"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4600"/>
                            </p:stCondLst>
                            <p:childTnLst>
                              <p:par>
                                <p:cTn id="41" presetID="22" presetClass="entr" presetSubtype="8" fill="hold" grpId="0" nodeType="afterEffect">
                                  <p:stCondLst>
                                    <p:cond delay="0"/>
                                  </p:stCondLst>
                                  <p:childTnLst>
                                    <p:set>
                                      <p:cBhvr>
                                        <p:cTn id="42" dur="1" fill="hold">
                                          <p:stCondLst>
                                            <p:cond delay="0"/>
                                          </p:stCondLst>
                                        </p:cTn>
                                        <p:tgtEl>
                                          <p:spTgt spid="145"/>
                                        </p:tgtEl>
                                        <p:attrNameLst>
                                          <p:attrName>style.visibility</p:attrName>
                                        </p:attrNameLst>
                                      </p:cBhvr>
                                      <p:to>
                                        <p:strVal val="visible"/>
                                      </p:to>
                                    </p:set>
                                    <p:animEffect transition="in" filter="wipe(left)">
                                      <p:cBhvr>
                                        <p:cTn id="43" dur="500"/>
                                        <p:tgtEl>
                                          <p:spTgt spid="145"/>
                                        </p:tgtEl>
                                      </p:cBhvr>
                                    </p:animEffect>
                                  </p:childTnLst>
                                </p:cTn>
                              </p:par>
                            </p:childTnLst>
                          </p:cTn>
                        </p:par>
                        <p:par>
                          <p:cTn id="44" fill="hold">
                            <p:stCondLst>
                              <p:cond delay="5100"/>
                            </p:stCondLst>
                            <p:childTnLst>
                              <p:par>
                                <p:cTn id="45" presetID="22" presetClass="entr" presetSubtype="8"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par>
                          <p:cTn id="48" fill="hold">
                            <p:stCondLst>
                              <p:cond delay="5600"/>
                            </p:stCondLst>
                            <p:childTnLst>
                              <p:par>
                                <p:cTn id="49" presetID="2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6100"/>
                            </p:stCondLst>
                            <p:childTnLst>
                              <p:par>
                                <p:cTn id="53" presetID="22" presetClass="entr" presetSubtype="8"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par>
                          <p:cTn id="56" fill="hold">
                            <p:stCondLst>
                              <p:cond delay="6600"/>
                            </p:stCondLst>
                            <p:childTnLst>
                              <p:par>
                                <p:cTn id="57" presetID="22" presetClass="entr" presetSubtype="8"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left)">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17" grpId="0" bldLvl="0" animBg="1"/>
      <p:bldP spid="4" grpId="0"/>
      <p:bldP spid="145" grpId="0" animBg="1"/>
      <p:bldP spid="8" grpId="0" animBg="1"/>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663" y="351061"/>
            <a:ext cx="3484880" cy="398780"/>
          </a:xfrm>
          <a:prstGeom prst="rect">
            <a:avLst/>
          </a:prstGeom>
        </p:spPr>
        <p:txBody>
          <a:bodyPr wrap="none">
            <a:spAutoFit/>
          </a:bodyPr>
          <a:lstStyle/>
          <a:p>
            <a:r>
              <a:rPr lang="zh-CN" altLang="en-US" sz="2000" b="1" dirty="0">
                <a:solidFill>
                  <a:srgbClr val="DA251C"/>
                </a:solidFill>
                <a:latin typeface="微软雅黑" panose="020B0503020204020204" charset="-122"/>
                <a:ea typeface="微软雅黑" panose="020B0503020204020204" charset="-122"/>
              </a:rPr>
              <a:t>解</a:t>
            </a:r>
            <a:r>
              <a:rPr lang="zh-CN" altLang="zh-CN" sz="2000" b="1" dirty="0">
                <a:solidFill>
                  <a:srgbClr val="DA251C"/>
                </a:solidFill>
                <a:latin typeface="微软雅黑" panose="020B0503020204020204" charset="-122"/>
                <a:ea typeface="微软雅黑" panose="020B0503020204020204" charset="-122"/>
              </a:rPr>
              <a:t>析“四讲四有”的深刻内涵</a:t>
            </a:r>
          </a:p>
        </p:txBody>
      </p:sp>
      <p:pic>
        <p:nvPicPr>
          <p:cNvPr id="23" name="图片 22" descr="026bb666b97747d66fbb158f4a910110"/>
          <p:cNvPicPr>
            <a:picLocks noChangeAspect="1"/>
          </p:cNvPicPr>
          <p:nvPr/>
        </p:nvPicPr>
        <p:blipFill>
          <a:blip r:embed="rId3" cstate="print"/>
          <a:stretch>
            <a:fillRect/>
          </a:stretch>
        </p:blipFill>
        <p:spPr>
          <a:xfrm>
            <a:off x="328930" y="307975"/>
            <a:ext cx="476250" cy="485775"/>
          </a:xfrm>
          <a:prstGeom prst="rect">
            <a:avLst/>
          </a:prstGeom>
        </p:spPr>
      </p:pic>
      <p:cxnSp>
        <p:nvCxnSpPr>
          <p:cNvPr id="2" name="直接连接符 1"/>
          <p:cNvCxnSpPr/>
          <p:nvPr/>
        </p:nvCxnSpPr>
        <p:spPr>
          <a:xfrm flipV="1">
            <a:off x="1400175" y="2193290"/>
            <a:ext cx="9391015" cy="6985"/>
          </a:xfrm>
          <a:prstGeom prst="line">
            <a:avLst/>
          </a:prstGeom>
          <a:ln w="15875">
            <a:solidFill>
              <a:srgbClr val="DA251C"/>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400175" y="1583690"/>
            <a:ext cx="2941955" cy="6096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82" charset="2"/>
                <a:ea typeface="微软雅黑" panose="020B0503020204020204" pitchFamily="82" charset="2"/>
                <a:sym typeface="+mn-ea"/>
              </a:rPr>
              <a:t>讲规矩、有纪律</a:t>
            </a:r>
          </a:p>
        </p:txBody>
      </p:sp>
      <p:sp>
        <p:nvSpPr>
          <p:cNvPr id="17" name="矩形 16"/>
          <p:cNvSpPr/>
          <p:nvPr/>
        </p:nvSpPr>
        <p:spPr>
          <a:xfrm>
            <a:off x="4526280" y="1651000"/>
            <a:ext cx="2409190" cy="4743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DA251C"/>
                </a:solidFill>
                <a:latin typeface="微软雅黑" panose="020B0503020204020204" pitchFamily="82" charset="2"/>
                <a:ea typeface="微软雅黑" panose="020B0503020204020204" pitchFamily="82" charset="2"/>
              </a:rPr>
              <a:t>是护党之要</a:t>
            </a:r>
          </a:p>
        </p:txBody>
      </p:sp>
      <p:sp>
        <p:nvSpPr>
          <p:cNvPr id="4" name="文本框 3"/>
          <p:cNvSpPr txBox="1"/>
          <p:nvPr/>
        </p:nvSpPr>
        <p:spPr>
          <a:xfrm>
            <a:off x="1320165" y="2367915"/>
            <a:ext cx="9641840" cy="829945"/>
          </a:xfrm>
          <a:prstGeom prst="rect">
            <a:avLst/>
          </a:prstGeom>
          <a:noFill/>
        </p:spPr>
        <p:txBody>
          <a:bodyPr wrap="square" rtlCol="0">
            <a:spAutoFit/>
          </a:bodyPr>
          <a:lstStyle/>
          <a:p>
            <a:pPr fontAlgn="auto">
              <a:lnSpc>
                <a:spcPct val="150000"/>
              </a:lnSpc>
            </a:pPr>
            <a:r>
              <a:rPr lang="zh-CN" altLang="en-US" sz="1600" dirty="0">
                <a:solidFill>
                  <a:schemeClr val="tx1">
                    <a:lumMod val="65000"/>
                    <a:lumOff val="35000"/>
                  </a:schemeClr>
                </a:solidFill>
                <a:latin typeface="微软雅黑" panose="020B0503020204020204" pitchFamily="82" charset="2"/>
                <a:ea typeface="微软雅黑" panose="020B0503020204020204" pitchFamily="82" charset="2"/>
                <a:sym typeface="+mn-ea"/>
              </a:rPr>
              <a:t>纪律是稳压器，是压舱石，是规范行为的底线。没有纪律和规矩的约束，任何组织都会成为一盘散沙。尊党章、守党纪是一名合格党员的应有之义，是应尽之责任，也是在党护党的必然要求。</a:t>
            </a:r>
          </a:p>
        </p:txBody>
      </p:sp>
      <p:grpSp>
        <p:nvGrpSpPr>
          <p:cNvPr id="12" name="组合 11"/>
          <p:cNvGrpSpPr/>
          <p:nvPr/>
        </p:nvGrpSpPr>
        <p:grpSpPr>
          <a:xfrm>
            <a:off x="2451100" y="3846195"/>
            <a:ext cx="1443990" cy="1443990"/>
            <a:chOff x="3860" y="6273"/>
            <a:chExt cx="2274" cy="2274"/>
          </a:xfrm>
        </p:grpSpPr>
        <p:sp>
          <p:nvSpPr>
            <p:cNvPr id="5" name="椭圆 4"/>
            <p:cNvSpPr/>
            <p:nvPr/>
          </p:nvSpPr>
          <p:spPr>
            <a:xfrm>
              <a:off x="3860" y="6273"/>
              <a:ext cx="2274" cy="2274"/>
            </a:xfrm>
            <a:prstGeom prst="ellipse">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111" y="6757"/>
              <a:ext cx="1771" cy="1307"/>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遵守三种纪律</a:t>
              </a:r>
            </a:p>
          </p:txBody>
        </p:sp>
      </p:grpSp>
      <p:sp>
        <p:nvSpPr>
          <p:cNvPr id="145" name="燕尾形箭头"/>
          <p:cNvSpPr/>
          <p:nvPr/>
        </p:nvSpPr>
        <p:spPr>
          <a:xfrm rot="5400000">
            <a:off x="4235450" y="4294505"/>
            <a:ext cx="548640" cy="548640"/>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 name="矩形 7"/>
          <p:cNvSpPr/>
          <p:nvPr/>
        </p:nvSpPr>
        <p:spPr>
          <a:xfrm>
            <a:off x="5242560" y="3891915"/>
            <a:ext cx="2301240" cy="594995"/>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遵守政治纪律</a:t>
            </a:r>
          </a:p>
        </p:txBody>
      </p:sp>
      <p:sp>
        <p:nvSpPr>
          <p:cNvPr id="9" name="矩形 8"/>
          <p:cNvSpPr/>
          <p:nvPr/>
        </p:nvSpPr>
        <p:spPr>
          <a:xfrm>
            <a:off x="5242560" y="4598035"/>
            <a:ext cx="2301240" cy="594995"/>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遵守群众纪律</a:t>
            </a:r>
          </a:p>
        </p:txBody>
      </p:sp>
      <p:sp>
        <p:nvSpPr>
          <p:cNvPr id="10" name="矩形 9"/>
          <p:cNvSpPr/>
          <p:nvPr/>
        </p:nvSpPr>
        <p:spPr>
          <a:xfrm>
            <a:off x="7670800" y="3891915"/>
            <a:ext cx="2301240" cy="594995"/>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遵守工作纪律</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0.7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16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100"/>
                            </p:stCondLst>
                            <p:childTnLst>
                              <p:par>
                                <p:cTn id="21" presetID="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2600"/>
                            </p:stCondLst>
                            <p:childTnLst>
                              <p:par>
                                <p:cTn id="26" presetID="2" presetClass="entr" presetSubtype="1"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0-#ppt_h/2"/>
                                          </p:val>
                                        </p:tav>
                                        <p:tav tm="100000">
                                          <p:val>
                                            <p:strVal val="#ppt_y"/>
                                          </p:val>
                                        </p:tav>
                                      </p:tavLst>
                                    </p:anim>
                                  </p:childTnLst>
                                </p:cTn>
                              </p:par>
                            </p:childTnLst>
                          </p:cTn>
                        </p:par>
                        <p:par>
                          <p:cTn id="30" fill="hold">
                            <p:stCondLst>
                              <p:cond delay="31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1000"/>
                                        <p:tgtEl>
                                          <p:spTgt spid="4"/>
                                        </p:tgtEl>
                                      </p:cBhvr>
                                    </p:animEffect>
                                  </p:childTnLst>
                                </p:cTn>
                              </p:par>
                            </p:childTnLst>
                          </p:cTn>
                        </p:par>
                        <p:par>
                          <p:cTn id="34" fill="hold">
                            <p:stCondLst>
                              <p:cond delay="4100"/>
                            </p:stCondLst>
                            <p:childTnLst>
                              <p:par>
                                <p:cTn id="35" presetID="53" presetClass="entr" presetSubtype="16"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4600"/>
                            </p:stCondLst>
                            <p:childTnLst>
                              <p:par>
                                <p:cTn id="41" presetID="22" presetClass="entr" presetSubtype="8" fill="hold" grpId="0" nodeType="afterEffect">
                                  <p:stCondLst>
                                    <p:cond delay="0"/>
                                  </p:stCondLst>
                                  <p:childTnLst>
                                    <p:set>
                                      <p:cBhvr>
                                        <p:cTn id="42" dur="1" fill="hold">
                                          <p:stCondLst>
                                            <p:cond delay="0"/>
                                          </p:stCondLst>
                                        </p:cTn>
                                        <p:tgtEl>
                                          <p:spTgt spid="145"/>
                                        </p:tgtEl>
                                        <p:attrNameLst>
                                          <p:attrName>style.visibility</p:attrName>
                                        </p:attrNameLst>
                                      </p:cBhvr>
                                      <p:to>
                                        <p:strVal val="visible"/>
                                      </p:to>
                                    </p:set>
                                    <p:animEffect transition="in" filter="wipe(left)">
                                      <p:cBhvr>
                                        <p:cTn id="43" dur="500"/>
                                        <p:tgtEl>
                                          <p:spTgt spid="145"/>
                                        </p:tgtEl>
                                      </p:cBhvr>
                                    </p:animEffect>
                                  </p:childTnLst>
                                </p:cTn>
                              </p:par>
                            </p:childTnLst>
                          </p:cTn>
                        </p:par>
                        <p:par>
                          <p:cTn id="44" fill="hold">
                            <p:stCondLst>
                              <p:cond delay="5100"/>
                            </p:stCondLst>
                            <p:childTnLst>
                              <p:par>
                                <p:cTn id="45" presetID="22" presetClass="entr" presetSubtype="8"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par>
                          <p:cTn id="48" fill="hold">
                            <p:stCondLst>
                              <p:cond delay="5600"/>
                            </p:stCondLst>
                            <p:childTnLst>
                              <p:par>
                                <p:cTn id="49" presetID="2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6100"/>
                            </p:stCondLst>
                            <p:childTnLst>
                              <p:par>
                                <p:cTn id="53" presetID="22" presetClass="entr" presetSubtype="8"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bldLvl="0" animBg="1"/>
      <p:bldP spid="17" grpId="0" bldLvl="0" animBg="1"/>
      <p:bldP spid="4" grpId="0"/>
      <p:bldP spid="145" grpId="0" bldLvl="0" animBg="1"/>
      <p:bldP spid="8" grpId="0" bldLvl="0" animBg="1"/>
      <p:bldP spid="9" grpId="0" bldLvl="0" animBg="1"/>
      <p:bldP spid="1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663" y="351061"/>
            <a:ext cx="3484880" cy="398780"/>
          </a:xfrm>
          <a:prstGeom prst="rect">
            <a:avLst/>
          </a:prstGeom>
        </p:spPr>
        <p:txBody>
          <a:bodyPr wrap="none">
            <a:spAutoFit/>
          </a:bodyPr>
          <a:lstStyle/>
          <a:p>
            <a:r>
              <a:rPr lang="zh-CN" altLang="en-US" sz="2000" b="1" dirty="0">
                <a:solidFill>
                  <a:srgbClr val="DA251C"/>
                </a:solidFill>
                <a:latin typeface="微软雅黑" panose="020B0503020204020204" charset="-122"/>
                <a:ea typeface="微软雅黑" panose="020B0503020204020204" charset="-122"/>
              </a:rPr>
              <a:t>解</a:t>
            </a:r>
            <a:r>
              <a:rPr lang="zh-CN" altLang="zh-CN" sz="2000" b="1" dirty="0">
                <a:solidFill>
                  <a:srgbClr val="DA251C"/>
                </a:solidFill>
                <a:latin typeface="微软雅黑" panose="020B0503020204020204" charset="-122"/>
                <a:ea typeface="微软雅黑" panose="020B0503020204020204" charset="-122"/>
              </a:rPr>
              <a:t>析“四讲四有”的深刻内涵</a:t>
            </a:r>
          </a:p>
        </p:txBody>
      </p:sp>
      <p:pic>
        <p:nvPicPr>
          <p:cNvPr id="23" name="图片 22" descr="026bb666b97747d66fbb158f4a910110"/>
          <p:cNvPicPr>
            <a:picLocks noChangeAspect="1"/>
          </p:cNvPicPr>
          <p:nvPr/>
        </p:nvPicPr>
        <p:blipFill>
          <a:blip r:embed="rId3" cstate="print"/>
          <a:stretch>
            <a:fillRect/>
          </a:stretch>
        </p:blipFill>
        <p:spPr>
          <a:xfrm>
            <a:off x="328930" y="307975"/>
            <a:ext cx="476250" cy="485775"/>
          </a:xfrm>
          <a:prstGeom prst="rect">
            <a:avLst/>
          </a:prstGeom>
        </p:spPr>
      </p:pic>
      <p:cxnSp>
        <p:nvCxnSpPr>
          <p:cNvPr id="2" name="直接连接符 1"/>
          <p:cNvCxnSpPr/>
          <p:nvPr/>
        </p:nvCxnSpPr>
        <p:spPr>
          <a:xfrm flipV="1">
            <a:off x="1400175" y="2331720"/>
            <a:ext cx="5412105" cy="5715"/>
          </a:xfrm>
          <a:prstGeom prst="line">
            <a:avLst/>
          </a:prstGeom>
          <a:ln w="15875">
            <a:solidFill>
              <a:srgbClr val="DA251C"/>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400175" y="1720850"/>
            <a:ext cx="2941955" cy="6096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82" charset="2"/>
                <a:ea typeface="微软雅黑" panose="020B0503020204020204" pitchFamily="82" charset="2"/>
                <a:sym typeface="+mn-ea"/>
              </a:rPr>
              <a:t>讲道德、有品行</a:t>
            </a:r>
          </a:p>
        </p:txBody>
      </p:sp>
      <p:sp>
        <p:nvSpPr>
          <p:cNvPr id="17" name="矩形 16"/>
          <p:cNvSpPr/>
          <p:nvPr/>
        </p:nvSpPr>
        <p:spPr>
          <a:xfrm>
            <a:off x="4526280" y="1788160"/>
            <a:ext cx="2409190" cy="4743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DA251C"/>
                </a:solidFill>
                <a:latin typeface="微软雅黑" panose="020B0503020204020204" pitchFamily="82" charset="2"/>
                <a:ea typeface="微软雅黑" panose="020B0503020204020204" pitchFamily="82" charset="2"/>
              </a:rPr>
              <a:t>是兴党之本</a:t>
            </a:r>
          </a:p>
        </p:txBody>
      </p:sp>
      <p:sp>
        <p:nvSpPr>
          <p:cNvPr id="4" name="文本框 3"/>
          <p:cNvSpPr txBox="1"/>
          <p:nvPr/>
        </p:nvSpPr>
        <p:spPr>
          <a:xfrm>
            <a:off x="1320165" y="2505075"/>
            <a:ext cx="5491480" cy="2306955"/>
          </a:xfrm>
          <a:prstGeom prst="rect">
            <a:avLst/>
          </a:prstGeom>
          <a:noFill/>
        </p:spPr>
        <p:txBody>
          <a:bodyPr wrap="square" rtlCol="0">
            <a:spAutoFit/>
          </a:bodyPr>
          <a:lstStyle/>
          <a:p>
            <a:pPr fontAlgn="auto">
              <a:lnSpc>
                <a:spcPct val="150000"/>
              </a:lnSpc>
            </a:pPr>
            <a:r>
              <a:rPr lang="zh-CN" altLang="en-US" sz="1600" dirty="0">
                <a:solidFill>
                  <a:schemeClr val="tx1">
                    <a:lumMod val="65000"/>
                    <a:lumOff val="35000"/>
                  </a:schemeClr>
                </a:solidFill>
                <a:latin typeface="微软雅黑" panose="020B0503020204020204" pitchFamily="82" charset="2"/>
                <a:ea typeface="微软雅黑" panose="020B0503020204020204" pitchFamily="82" charset="2"/>
                <a:sym typeface="+mn-ea"/>
              </a:rPr>
              <a:t>毛泽东曾评价白求恩是“一个高尚的人，一个纯粹的人，一个有道德的人，一个脱离低级趣味的人，一个有利于人民的人”。 在今天，这个“五个一”仍可作为评判一个党员是否合格，是否优秀的标杆。所以，一个合格党员首先应该是个有道德高尚的人，一个品行端正的人，一个正直正派、诚实守信、忠诚担当的人。</a:t>
            </a:r>
          </a:p>
        </p:txBody>
      </p:sp>
      <p:sp>
        <p:nvSpPr>
          <p:cNvPr id="8" name="矩形 7"/>
          <p:cNvSpPr/>
          <p:nvPr/>
        </p:nvSpPr>
        <p:spPr>
          <a:xfrm>
            <a:off x="7769225" y="2704465"/>
            <a:ext cx="3304540" cy="50419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微软雅黑" panose="020B0503020204020204" charset="-122"/>
                <a:ea typeface="微软雅黑" panose="020B0503020204020204" charset="-122"/>
              </a:rPr>
              <a:t>一个道德高尚的人</a:t>
            </a:r>
          </a:p>
        </p:txBody>
      </p:sp>
      <p:sp>
        <p:nvSpPr>
          <p:cNvPr id="13" name="矩形 12"/>
          <p:cNvSpPr/>
          <p:nvPr/>
        </p:nvSpPr>
        <p:spPr>
          <a:xfrm>
            <a:off x="7768590" y="3300095"/>
            <a:ext cx="3304540" cy="50419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微软雅黑" panose="020B0503020204020204" charset="-122"/>
                <a:ea typeface="微软雅黑" panose="020B0503020204020204" charset="-122"/>
              </a:rPr>
              <a:t>一个品行端正的人</a:t>
            </a:r>
          </a:p>
        </p:txBody>
      </p:sp>
      <p:sp>
        <p:nvSpPr>
          <p:cNvPr id="14" name="矩形 13"/>
          <p:cNvSpPr/>
          <p:nvPr/>
        </p:nvSpPr>
        <p:spPr>
          <a:xfrm>
            <a:off x="7768590" y="3895725"/>
            <a:ext cx="3304540" cy="50419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微软雅黑" panose="020B0503020204020204" charset="-122"/>
                <a:ea typeface="微软雅黑" panose="020B0503020204020204" charset="-122"/>
              </a:rPr>
              <a:t>一个正直正派的人</a:t>
            </a:r>
          </a:p>
        </p:txBody>
      </p:sp>
      <p:sp>
        <p:nvSpPr>
          <p:cNvPr id="15" name="矩形 14"/>
          <p:cNvSpPr/>
          <p:nvPr/>
        </p:nvSpPr>
        <p:spPr>
          <a:xfrm>
            <a:off x="7768590" y="4491355"/>
            <a:ext cx="3304540" cy="50419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微软雅黑" panose="020B0503020204020204" charset="-122"/>
                <a:ea typeface="微软雅黑" panose="020B0503020204020204" charset="-122"/>
              </a:rPr>
              <a:t>一个诚实守信的人</a:t>
            </a:r>
          </a:p>
        </p:txBody>
      </p:sp>
      <p:sp>
        <p:nvSpPr>
          <p:cNvPr id="16" name="矩形 15"/>
          <p:cNvSpPr/>
          <p:nvPr/>
        </p:nvSpPr>
        <p:spPr>
          <a:xfrm>
            <a:off x="7769225" y="5086985"/>
            <a:ext cx="3304540" cy="50419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微软雅黑" panose="020B0503020204020204" charset="-122"/>
                <a:ea typeface="微软雅黑" panose="020B0503020204020204" charset="-122"/>
              </a:rPr>
              <a:t>一个忠诚担当的人</a:t>
            </a:r>
          </a:p>
        </p:txBody>
      </p:sp>
      <p:sp>
        <p:nvSpPr>
          <p:cNvPr id="18" name="矩形 17"/>
          <p:cNvSpPr/>
          <p:nvPr/>
        </p:nvSpPr>
        <p:spPr>
          <a:xfrm>
            <a:off x="8187055" y="1583690"/>
            <a:ext cx="2466975" cy="50419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做到五个一</a:t>
            </a:r>
          </a:p>
        </p:txBody>
      </p:sp>
      <p:sp>
        <p:nvSpPr>
          <p:cNvPr id="119" name="燕尾形箭头"/>
          <p:cNvSpPr/>
          <p:nvPr/>
        </p:nvSpPr>
        <p:spPr>
          <a:xfrm rot="5400000">
            <a:off x="9206865" y="2162810"/>
            <a:ext cx="426720" cy="426720"/>
          </a:xfrm>
          <a:prstGeom prst="chevron">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0.7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16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100"/>
                            </p:stCondLst>
                            <p:childTnLst>
                              <p:par>
                                <p:cTn id="21" presetID="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2600"/>
                            </p:stCondLst>
                            <p:childTnLst>
                              <p:par>
                                <p:cTn id="26" presetID="2" presetClass="entr" presetSubtype="1"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0-#ppt_h/2"/>
                                          </p:val>
                                        </p:tav>
                                        <p:tav tm="100000">
                                          <p:val>
                                            <p:strVal val="#ppt_y"/>
                                          </p:val>
                                        </p:tav>
                                      </p:tavLst>
                                    </p:anim>
                                  </p:childTnLst>
                                </p:cTn>
                              </p:par>
                            </p:childTnLst>
                          </p:cTn>
                        </p:par>
                        <p:par>
                          <p:cTn id="30" fill="hold">
                            <p:stCondLst>
                              <p:cond delay="31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1000"/>
                                        <p:tgtEl>
                                          <p:spTgt spid="4"/>
                                        </p:tgtEl>
                                      </p:cBhvr>
                                    </p:animEffect>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childTnLst>
                          </p:cTn>
                        </p:par>
                        <p:par>
                          <p:cTn id="40" fill="hold">
                            <p:stCondLst>
                              <p:cond delay="4600"/>
                            </p:stCondLst>
                            <p:childTnLst>
                              <p:par>
                                <p:cTn id="41" presetID="22" presetClass="entr" presetSubtype="1" fill="hold" grpId="0" nodeType="afterEffect">
                                  <p:stCondLst>
                                    <p:cond delay="0"/>
                                  </p:stCondLst>
                                  <p:childTnLst>
                                    <p:set>
                                      <p:cBhvr>
                                        <p:cTn id="42" dur="1" fill="hold">
                                          <p:stCondLst>
                                            <p:cond delay="0"/>
                                          </p:stCondLst>
                                        </p:cTn>
                                        <p:tgtEl>
                                          <p:spTgt spid="119"/>
                                        </p:tgtEl>
                                        <p:attrNameLst>
                                          <p:attrName>style.visibility</p:attrName>
                                        </p:attrNameLst>
                                      </p:cBhvr>
                                      <p:to>
                                        <p:strVal val="visible"/>
                                      </p:to>
                                    </p:set>
                                    <p:animEffect transition="in" filter="wipe(up)">
                                      <p:cBhvr>
                                        <p:cTn id="43" dur="500"/>
                                        <p:tgtEl>
                                          <p:spTgt spid="119"/>
                                        </p:tgtEl>
                                      </p:cBhvr>
                                    </p:animEffect>
                                  </p:childTnLst>
                                </p:cTn>
                              </p:par>
                            </p:childTnLst>
                          </p:cTn>
                        </p:par>
                        <p:par>
                          <p:cTn id="44" fill="hold">
                            <p:stCondLst>
                              <p:cond delay="5100"/>
                            </p:stCondLst>
                            <p:childTnLst>
                              <p:par>
                                <p:cTn id="45" presetID="22" presetClass="entr" presetSubtype="8"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par>
                          <p:cTn id="48" fill="hold">
                            <p:stCondLst>
                              <p:cond delay="5600"/>
                            </p:stCondLst>
                            <p:childTnLst>
                              <p:par>
                                <p:cTn id="49" presetID="22" presetClass="entr" presetSubtype="8"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childTnLst>
                          </p:cTn>
                        </p:par>
                        <p:par>
                          <p:cTn id="52" fill="hold">
                            <p:stCondLst>
                              <p:cond delay="6100"/>
                            </p:stCondLst>
                            <p:childTnLst>
                              <p:par>
                                <p:cTn id="53" presetID="2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500"/>
                                        <p:tgtEl>
                                          <p:spTgt spid="14"/>
                                        </p:tgtEl>
                                      </p:cBhvr>
                                    </p:animEffect>
                                  </p:childTnLst>
                                </p:cTn>
                              </p:par>
                            </p:childTnLst>
                          </p:cTn>
                        </p:par>
                        <p:par>
                          <p:cTn id="56" fill="hold">
                            <p:stCondLst>
                              <p:cond delay="6600"/>
                            </p:stCondLst>
                            <p:childTnLst>
                              <p:par>
                                <p:cTn id="57" presetID="22" presetClass="entr" presetSubtype="8"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par>
                          <p:cTn id="60" fill="hold">
                            <p:stCondLst>
                              <p:cond delay="7100"/>
                            </p:stCondLst>
                            <p:childTnLst>
                              <p:par>
                                <p:cTn id="61" presetID="22" presetClass="entr" presetSubtype="8"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ipe(left)">
                                      <p:cBhvr>
                                        <p:cTn id="6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bldLvl="0" animBg="1"/>
      <p:bldP spid="17" grpId="0" bldLvl="0" animBg="1"/>
      <p:bldP spid="4" grpId="0"/>
      <p:bldP spid="8" grpId="0" bldLvl="0" animBg="1"/>
      <p:bldP spid="13" grpId="0" bldLvl="0" animBg="1"/>
      <p:bldP spid="14" grpId="0" bldLvl="0" animBg="1"/>
      <p:bldP spid="15" grpId="0" bldLvl="0" animBg="1"/>
      <p:bldP spid="16" grpId="0" bldLvl="0" animBg="1"/>
      <p:bldP spid="18" grpId="0" bldLvl="0" animBg="1"/>
      <p:bldP spid="1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663" y="351061"/>
            <a:ext cx="3484880" cy="398780"/>
          </a:xfrm>
          <a:prstGeom prst="rect">
            <a:avLst/>
          </a:prstGeom>
        </p:spPr>
        <p:txBody>
          <a:bodyPr wrap="none">
            <a:spAutoFit/>
          </a:bodyPr>
          <a:lstStyle/>
          <a:p>
            <a:r>
              <a:rPr lang="zh-CN" altLang="en-US" sz="2000" b="1" dirty="0">
                <a:solidFill>
                  <a:srgbClr val="DA251C"/>
                </a:solidFill>
                <a:latin typeface="微软雅黑" panose="020B0503020204020204" charset="-122"/>
                <a:ea typeface="微软雅黑" panose="020B0503020204020204" charset="-122"/>
              </a:rPr>
              <a:t>解</a:t>
            </a:r>
            <a:r>
              <a:rPr lang="zh-CN" altLang="zh-CN" sz="2000" b="1" dirty="0">
                <a:solidFill>
                  <a:srgbClr val="DA251C"/>
                </a:solidFill>
                <a:latin typeface="微软雅黑" panose="020B0503020204020204" charset="-122"/>
                <a:ea typeface="微软雅黑" panose="020B0503020204020204" charset="-122"/>
              </a:rPr>
              <a:t>析“四讲四有”的深刻内涵</a:t>
            </a:r>
          </a:p>
        </p:txBody>
      </p:sp>
      <p:pic>
        <p:nvPicPr>
          <p:cNvPr id="23" name="图片 22" descr="026bb666b97747d66fbb158f4a910110"/>
          <p:cNvPicPr>
            <a:picLocks noChangeAspect="1"/>
          </p:cNvPicPr>
          <p:nvPr/>
        </p:nvPicPr>
        <p:blipFill>
          <a:blip r:embed="rId3" cstate="print"/>
          <a:stretch>
            <a:fillRect/>
          </a:stretch>
        </p:blipFill>
        <p:spPr>
          <a:xfrm>
            <a:off x="328930" y="307975"/>
            <a:ext cx="476250" cy="485775"/>
          </a:xfrm>
          <a:prstGeom prst="rect">
            <a:avLst/>
          </a:prstGeom>
        </p:spPr>
      </p:pic>
      <p:cxnSp>
        <p:nvCxnSpPr>
          <p:cNvPr id="2" name="直接连接符 1"/>
          <p:cNvCxnSpPr/>
          <p:nvPr/>
        </p:nvCxnSpPr>
        <p:spPr>
          <a:xfrm flipV="1">
            <a:off x="1400175" y="2193290"/>
            <a:ext cx="9391015" cy="6985"/>
          </a:xfrm>
          <a:prstGeom prst="line">
            <a:avLst/>
          </a:prstGeom>
          <a:ln w="15875">
            <a:solidFill>
              <a:srgbClr val="DA251C"/>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400175" y="1583690"/>
            <a:ext cx="2941955" cy="6096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82" charset="2"/>
                <a:ea typeface="微软雅黑" panose="020B0503020204020204" pitchFamily="82" charset="2"/>
                <a:sym typeface="+mn-ea"/>
              </a:rPr>
              <a:t>讲奉献、有作为</a:t>
            </a:r>
          </a:p>
        </p:txBody>
      </p:sp>
      <p:sp>
        <p:nvSpPr>
          <p:cNvPr id="17" name="矩形 16"/>
          <p:cNvSpPr/>
          <p:nvPr/>
        </p:nvSpPr>
        <p:spPr>
          <a:xfrm>
            <a:off x="4526280" y="1651000"/>
            <a:ext cx="2409190" cy="4743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DA251C"/>
                </a:solidFill>
                <a:latin typeface="微软雅黑" panose="020B0503020204020204" pitchFamily="82" charset="2"/>
                <a:ea typeface="微软雅黑" panose="020B0503020204020204" pitchFamily="82" charset="2"/>
              </a:rPr>
              <a:t>是为党之基</a:t>
            </a:r>
          </a:p>
        </p:txBody>
      </p:sp>
      <p:sp>
        <p:nvSpPr>
          <p:cNvPr id="4" name="文本框 3"/>
          <p:cNvSpPr txBox="1"/>
          <p:nvPr/>
        </p:nvSpPr>
        <p:spPr>
          <a:xfrm>
            <a:off x="1320165" y="2367915"/>
            <a:ext cx="9641840" cy="1198880"/>
          </a:xfrm>
          <a:prstGeom prst="rect">
            <a:avLst/>
          </a:prstGeom>
          <a:noFill/>
        </p:spPr>
        <p:txBody>
          <a:bodyPr wrap="square" rtlCol="0">
            <a:spAutoFit/>
          </a:bodyPr>
          <a:lstStyle/>
          <a:p>
            <a:pPr fontAlgn="auto">
              <a:lnSpc>
                <a:spcPct val="150000"/>
              </a:lnSpc>
            </a:pPr>
            <a:r>
              <a:rPr lang="zh-CN" altLang="en-US" sz="1600" dirty="0">
                <a:solidFill>
                  <a:schemeClr val="tx1">
                    <a:lumMod val="65000"/>
                    <a:lumOff val="35000"/>
                  </a:schemeClr>
                </a:solidFill>
                <a:latin typeface="微软雅黑" panose="020B0503020204020204" pitchFamily="82" charset="2"/>
                <a:ea typeface="微软雅黑" panose="020B0503020204020204" pitchFamily="82" charset="2"/>
                <a:sym typeface="+mn-ea"/>
              </a:rPr>
              <a:t>在现在的中国，成为一名党员是光荣的，其荣光之处不在于党员政治身份如何显耀，而在于党员应有舍己为公的奉献精神，在于党员应有令人称赞的骄人业绩。如果所有党员都有这种光荣感和使命感，一心为党，一心为公，一心为民，致力于为党的事业大厦添砖加瓦，那么，党的执政根基将坚如磐石，固如金汤。</a:t>
            </a:r>
          </a:p>
        </p:txBody>
      </p:sp>
      <p:grpSp>
        <p:nvGrpSpPr>
          <p:cNvPr id="12" name="组合 11"/>
          <p:cNvGrpSpPr/>
          <p:nvPr/>
        </p:nvGrpSpPr>
        <p:grpSpPr>
          <a:xfrm>
            <a:off x="2451100" y="3983355"/>
            <a:ext cx="1443990" cy="1443990"/>
            <a:chOff x="3860" y="6273"/>
            <a:chExt cx="2274" cy="2274"/>
          </a:xfrm>
        </p:grpSpPr>
        <p:sp>
          <p:nvSpPr>
            <p:cNvPr id="5" name="椭圆 4"/>
            <p:cNvSpPr/>
            <p:nvPr/>
          </p:nvSpPr>
          <p:spPr>
            <a:xfrm>
              <a:off x="3860" y="6273"/>
              <a:ext cx="2274" cy="2274"/>
            </a:xfrm>
            <a:prstGeom prst="ellipse">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111" y="6757"/>
              <a:ext cx="1771" cy="1307"/>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做到三个一心</a:t>
              </a:r>
            </a:p>
          </p:txBody>
        </p:sp>
      </p:grpSp>
      <p:sp>
        <p:nvSpPr>
          <p:cNvPr id="145" name="燕尾形箭头"/>
          <p:cNvSpPr/>
          <p:nvPr/>
        </p:nvSpPr>
        <p:spPr>
          <a:xfrm rot="5400000">
            <a:off x="4235450" y="4431665"/>
            <a:ext cx="548640" cy="548640"/>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 name="矩形 7"/>
          <p:cNvSpPr/>
          <p:nvPr/>
        </p:nvSpPr>
        <p:spPr>
          <a:xfrm>
            <a:off x="5242560" y="4029075"/>
            <a:ext cx="2301240" cy="594995"/>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一心为党</a:t>
            </a:r>
          </a:p>
        </p:txBody>
      </p:sp>
      <p:sp>
        <p:nvSpPr>
          <p:cNvPr id="9" name="矩形 8"/>
          <p:cNvSpPr/>
          <p:nvPr/>
        </p:nvSpPr>
        <p:spPr>
          <a:xfrm>
            <a:off x="5242560" y="4735195"/>
            <a:ext cx="2301240" cy="594995"/>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一心为公</a:t>
            </a:r>
          </a:p>
        </p:txBody>
      </p:sp>
      <p:sp>
        <p:nvSpPr>
          <p:cNvPr id="10" name="矩形 9"/>
          <p:cNvSpPr/>
          <p:nvPr/>
        </p:nvSpPr>
        <p:spPr>
          <a:xfrm>
            <a:off x="7670800" y="4029075"/>
            <a:ext cx="2301240" cy="594995"/>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一心为民</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0.7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16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100"/>
                            </p:stCondLst>
                            <p:childTnLst>
                              <p:par>
                                <p:cTn id="21" presetID="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2600"/>
                            </p:stCondLst>
                            <p:childTnLst>
                              <p:par>
                                <p:cTn id="26" presetID="2" presetClass="entr" presetSubtype="1"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0-#ppt_h/2"/>
                                          </p:val>
                                        </p:tav>
                                        <p:tav tm="100000">
                                          <p:val>
                                            <p:strVal val="#ppt_y"/>
                                          </p:val>
                                        </p:tav>
                                      </p:tavLst>
                                    </p:anim>
                                  </p:childTnLst>
                                </p:cTn>
                              </p:par>
                            </p:childTnLst>
                          </p:cTn>
                        </p:par>
                        <p:par>
                          <p:cTn id="30" fill="hold">
                            <p:stCondLst>
                              <p:cond delay="31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1000"/>
                                        <p:tgtEl>
                                          <p:spTgt spid="4"/>
                                        </p:tgtEl>
                                      </p:cBhvr>
                                    </p:animEffect>
                                  </p:childTnLst>
                                </p:cTn>
                              </p:par>
                            </p:childTnLst>
                          </p:cTn>
                        </p:par>
                        <p:par>
                          <p:cTn id="34" fill="hold">
                            <p:stCondLst>
                              <p:cond delay="4100"/>
                            </p:stCondLst>
                            <p:childTnLst>
                              <p:par>
                                <p:cTn id="35" presetID="53" presetClass="entr" presetSubtype="16"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4600"/>
                            </p:stCondLst>
                            <p:childTnLst>
                              <p:par>
                                <p:cTn id="41" presetID="22" presetClass="entr" presetSubtype="8" fill="hold" grpId="0" nodeType="afterEffect">
                                  <p:stCondLst>
                                    <p:cond delay="0"/>
                                  </p:stCondLst>
                                  <p:childTnLst>
                                    <p:set>
                                      <p:cBhvr>
                                        <p:cTn id="42" dur="1" fill="hold">
                                          <p:stCondLst>
                                            <p:cond delay="0"/>
                                          </p:stCondLst>
                                        </p:cTn>
                                        <p:tgtEl>
                                          <p:spTgt spid="145"/>
                                        </p:tgtEl>
                                        <p:attrNameLst>
                                          <p:attrName>style.visibility</p:attrName>
                                        </p:attrNameLst>
                                      </p:cBhvr>
                                      <p:to>
                                        <p:strVal val="visible"/>
                                      </p:to>
                                    </p:set>
                                    <p:animEffect transition="in" filter="wipe(left)">
                                      <p:cBhvr>
                                        <p:cTn id="43" dur="500"/>
                                        <p:tgtEl>
                                          <p:spTgt spid="145"/>
                                        </p:tgtEl>
                                      </p:cBhvr>
                                    </p:animEffect>
                                  </p:childTnLst>
                                </p:cTn>
                              </p:par>
                            </p:childTnLst>
                          </p:cTn>
                        </p:par>
                        <p:par>
                          <p:cTn id="44" fill="hold">
                            <p:stCondLst>
                              <p:cond delay="5100"/>
                            </p:stCondLst>
                            <p:childTnLst>
                              <p:par>
                                <p:cTn id="45" presetID="22" presetClass="entr" presetSubtype="8"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par>
                          <p:cTn id="48" fill="hold">
                            <p:stCondLst>
                              <p:cond delay="5600"/>
                            </p:stCondLst>
                            <p:childTnLst>
                              <p:par>
                                <p:cTn id="49" presetID="2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6100"/>
                            </p:stCondLst>
                            <p:childTnLst>
                              <p:par>
                                <p:cTn id="53" presetID="22" presetClass="entr" presetSubtype="8"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bldLvl="0" animBg="1"/>
      <p:bldP spid="17" grpId="0" bldLvl="0" animBg="1"/>
      <p:bldP spid="4" grpId="0"/>
      <p:bldP spid="145" grpId="0" bldLvl="0" animBg="1"/>
      <p:bldP spid="8" grpId="0" bldLvl="0" animBg="1"/>
      <p:bldP spid="9" grpId="0" bldLvl="0" animBg="1"/>
      <p:bldP spid="10"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TotalTime>
  <Words>2480</Words>
  <Application>Microsoft Office PowerPoint</Application>
  <PresentationFormat>自定义</PresentationFormat>
  <Paragraphs>211</Paragraphs>
  <Slides>27</Slides>
  <Notes>27</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Arial</vt:lpstr>
      <vt:lpstr>宋体</vt:lpstr>
      <vt:lpstr>微软雅黑</vt:lpstr>
      <vt:lpstr>经典行书简</vt:lpstr>
      <vt:lpstr>Calibri</vt:lpstr>
      <vt:lpstr>方正正纤黑简体</vt:lpstr>
      <vt:lpstr>黑体</vt:lpstr>
      <vt:lpstr>等线</vt:lpstr>
      <vt:lpstr>Calibri Light</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c:creator>
  <cp:lastModifiedBy>hlf</cp:lastModifiedBy>
  <cp:revision>22</cp:revision>
  <dcterms:created xsi:type="dcterms:W3CDTF">2017-07-19T08:45:00Z</dcterms:created>
  <dcterms:modified xsi:type="dcterms:W3CDTF">2018-02-26T01:48:00Z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2052-10.1.0.6660</vt:lpwstr>
  </property>
</Properties>
</file>