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326" r:id="rId2"/>
    <p:sldId id="261" r:id="rId3"/>
    <p:sldId id="320" r:id="rId4"/>
    <p:sldId id="321" r:id="rId5"/>
    <p:sldId id="316" r:id="rId6"/>
    <p:sldId id="317" r:id="rId7"/>
    <p:sldId id="318" r:id="rId8"/>
    <p:sldId id="319" r:id="rId9"/>
    <p:sldId id="327" r:id="rId10"/>
    <p:sldId id="309" r:id="rId11"/>
    <p:sldId id="310" r:id="rId12"/>
    <p:sldId id="311" r:id="rId13"/>
    <p:sldId id="312" r:id="rId14"/>
    <p:sldId id="313" r:id="rId15"/>
    <p:sldId id="328" r:id="rId16"/>
    <p:sldId id="267" r:id="rId17"/>
    <p:sldId id="268" r:id="rId18"/>
    <p:sldId id="269" r:id="rId19"/>
    <p:sldId id="270" r:id="rId20"/>
    <p:sldId id="271" r:id="rId21"/>
    <p:sldId id="272" r:id="rId22"/>
    <p:sldId id="307" r:id="rId23"/>
    <p:sldId id="273" r:id="rId24"/>
    <p:sldId id="329" r:id="rId25"/>
    <p:sldId id="303" r:id="rId26"/>
    <p:sldId id="304" r:id="rId27"/>
    <p:sldId id="305" r:id="rId28"/>
    <p:sldId id="306" r:id="rId29"/>
    <p:sldId id="301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181D"/>
    <a:srgbClr val="A20A0D"/>
    <a:srgbClr val="F04D45"/>
    <a:srgbClr val="840E02"/>
    <a:srgbClr val="307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8" d="100"/>
          <a:sy n="58" d="100"/>
        </p:scale>
        <p:origin x="95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962A05-A7F8-40B5-9634-42DB0DD42BDE}" type="datetimeFigureOut">
              <a:rPr lang="zh-CN" altLang="en-US" smtClean="0"/>
              <a:t>2018/4/13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25AD15-8522-4A5B-83B2-7FD0AF367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81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268B9-51C3-4CC5-966E-067ED957731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426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FBAB28-5381-49FC-BF67-14710E0482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52806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FBAB28-5381-49FC-BF67-14710E0482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20184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FBAB28-5381-49FC-BF67-14710E0482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30017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FBAB28-5381-49FC-BF67-14710E0482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66577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FBAB28-5381-49FC-BF67-14710E0482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60022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EEF2C0-A6C1-40C5-BE79-F079FE5F2D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95539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268B9-51C3-4CC5-966E-067ED957731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14679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268B9-51C3-4CC5-966E-067ED957731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29961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268B9-51C3-4CC5-966E-067ED957731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46352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268B9-51C3-4CC5-966E-067ED957731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708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EEF2C0-A6C1-40C5-BE79-F079FE5F2D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63880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268B9-51C3-4CC5-966E-067ED957731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30822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268B9-51C3-4CC5-966E-067ED957731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895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FBAB28-5381-49FC-BF67-14710E0482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9911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268B9-51C3-4CC5-966E-067ED957731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79587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EEF2C0-A6C1-40C5-BE79-F079FE5F2D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26747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FBAB28-5381-49FC-BF67-14710E0482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5178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FBAB28-5381-49FC-BF67-14710E0482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39423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FBAB28-5381-49FC-BF67-14710E0482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30047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FBAB28-5381-49FC-BF67-14710E0482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46948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268B9-51C3-4CC5-966E-067ED957731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4574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CC75BC-847C-4F83-9AE3-DC3F6F592E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77300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EEF2C0-A6C1-40C5-BE79-F079FE5F2D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490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268B9-51C3-4CC5-966E-067ED957731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54880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268B9-51C3-4CC5-966E-067ED957731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58184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268B9-51C3-4CC5-966E-067ED957731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19980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6268B9-51C3-4CC5-966E-067ED957731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97117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EEF2C0-A6C1-40C5-BE79-F079FE5F2D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201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396862D-3DCA-4BDB-8A68-7B1B11AF57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65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396862D-3DCA-4BDB-8A68-7B1B11AF57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4E00190-7681-4FA1-B32C-25B517206FB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775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ACE60567-7CC8-4A2A-B2F3-FE5485E62A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6A2784A3-847F-409A-B6DB-82034D8084F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DA2DFA-823C-43F5-97AA-4BD853CD827D}"/>
              </a:ext>
            </a:extLst>
          </p:cNvPr>
          <p:cNvSpPr txBox="1"/>
          <p:nvPr userDrawn="1"/>
        </p:nvSpPr>
        <p:spPr>
          <a:xfrm>
            <a:off x="8341790" y="364163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彻底打赢脱贫攻坚硬仗中的硬仗</a:t>
            </a:r>
          </a:p>
        </p:txBody>
      </p:sp>
      <p:sp>
        <p:nvSpPr>
          <p:cNvPr id="8" name="Freeform 29">
            <a:extLst>
              <a:ext uri="{FF2B5EF4-FFF2-40B4-BE49-F238E27FC236}">
                <a16:creationId xmlns:a16="http://schemas.microsoft.com/office/drawing/2014/main" id="{3E4FCC06-6D4B-496B-882F-337103FFA708}"/>
              </a:ext>
            </a:extLst>
          </p:cNvPr>
          <p:cNvSpPr/>
          <p:nvPr userDrawn="1"/>
        </p:nvSpPr>
        <p:spPr bwMode="auto">
          <a:xfrm>
            <a:off x="440581" y="247807"/>
            <a:ext cx="745968" cy="666593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65ACA4A-CEE6-424A-B289-8E836F352598}"/>
              </a:ext>
            </a:extLst>
          </p:cNvPr>
          <p:cNvSpPr txBox="1"/>
          <p:nvPr userDrawn="1"/>
        </p:nvSpPr>
        <p:spPr>
          <a:xfrm>
            <a:off x="1169373" y="257768"/>
            <a:ext cx="185178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中国共产党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F00E438-4E4D-434A-8209-A74AD83569F9}"/>
              </a:ext>
            </a:extLst>
          </p:cNvPr>
          <p:cNvSpPr txBox="1"/>
          <p:nvPr userDrawn="1"/>
        </p:nvSpPr>
        <p:spPr>
          <a:xfrm>
            <a:off x="1208065" y="741386"/>
            <a:ext cx="18710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Communist Party of China</a:t>
            </a:r>
            <a:endParaRPr lang="zh-CN" altLang="en-US" sz="105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1BA00B6-E7B4-4276-8DC1-F059EB839E62}"/>
              </a:ext>
            </a:extLst>
          </p:cNvPr>
          <p:cNvCxnSpPr/>
          <p:nvPr userDrawn="1"/>
        </p:nvCxnSpPr>
        <p:spPr>
          <a:xfrm>
            <a:off x="1240339" y="733496"/>
            <a:ext cx="10463981" cy="0"/>
          </a:xfrm>
          <a:prstGeom prst="line">
            <a:avLst/>
          </a:prstGeom>
          <a:ln>
            <a:solidFill>
              <a:srgbClr val="C0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701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7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9" grpId="0"/>
          <p:bldP spid="10" grpId="0"/>
        </p:bldLst>
      </p:timing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C68290F8-84CC-4B90-9676-56BF5A1B76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901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BBDD3678-2BDA-4FD5-B6DB-63AA548162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7F1EF8BF-0774-4E6F-9C88-24D78529BB5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ECBE624-8A28-417E-B1C9-4D541979F259}"/>
              </a:ext>
            </a:extLst>
          </p:cNvPr>
          <p:cNvSpPr txBox="1"/>
          <p:nvPr userDrawn="1"/>
        </p:nvSpPr>
        <p:spPr>
          <a:xfrm>
            <a:off x="8341790" y="364163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彻底打赢脱贫攻坚硬仗中的硬仗</a:t>
            </a:r>
          </a:p>
        </p:txBody>
      </p:sp>
      <p:sp>
        <p:nvSpPr>
          <p:cNvPr id="9" name="Freeform 29">
            <a:extLst>
              <a:ext uri="{FF2B5EF4-FFF2-40B4-BE49-F238E27FC236}">
                <a16:creationId xmlns:a16="http://schemas.microsoft.com/office/drawing/2014/main" id="{4F43B3D1-3DCE-4182-8685-91B98DC00261}"/>
              </a:ext>
            </a:extLst>
          </p:cNvPr>
          <p:cNvSpPr/>
          <p:nvPr userDrawn="1"/>
        </p:nvSpPr>
        <p:spPr bwMode="auto">
          <a:xfrm>
            <a:off x="440581" y="247807"/>
            <a:ext cx="745968" cy="666593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E5B1095-9C29-448E-97F8-D4B5B7B7D23C}"/>
              </a:ext>
            </a:extLst>
          </p:cNvPr>
          <p:cNvSpPr txBox="1"/>
          <p:nvPr userDrawn="1"/>
        </p:nvSpPr>
        <p:spPr>
          <a:xfrm>
            <a:off x="1169373" y="257768"/>
            <a:ext cx="185178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中国共产党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CF26519-BE4C-4EEC-8BC0-39A586B4B80B}"/>
              </a:ext>
            </a:extLst>
          </p:cNvPr>
          <p:cNvSpPr txBox="1"/>
          <p:nvPr userDrawn="1"/>
        </p:nvSpPr>
        <p:spPr>
          <a:xfrm>
            <a:off x="1208065" y="741386"/>
            <a:ext cx="18710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Communist Party of China</a:t>
            </a:r>
            <a:endParaRPr lang="zh-CN" altLang="en-US" sz="105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091925B-0913-4983-9A65-251826DEEB78}"/>
              </a:ext>
            </a:extLst>
          </p:cNvPr>
          <p:cNvCxnSpPr/>
          <p:nvPr userDrawn="1"/>
        </p:nvCxnSpPr>
        <p:spPr>
          <a:xfrm>
            <a:off x="1240339" y="733496"/>
            <a:ext cx="10463981" cy="0"/>
          </a:xfrm>
          <a:prstGeom prst="line">
            <a:avLst/>
          </a:prstGeom>
          <a:ln>
            <a:solidFill>
              <a:srgbClr val="C0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225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7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  <p:bldP spid="10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  <p:bldP spid="10" grpId="0"/>
          <p:bldP spid="11" grpId="0"/>
        </p:bldLst>
      </p:timing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E8D8D18D-F1EF-4E76-8DE1-777E90FAAD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57222BDD-D163-48C0-B90E-A39B4571E57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906" y="2589461"/>
            <a:ext cx="514691" cy="2790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906" y="1522879"/>
            <a:ext cx="229441" cy="1984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339" y="1745093"/>
            <a:ext cx="328658" cy="210837"/>
          </a:xfrm>
          <a:prstGeom prst="rect">
            <a:avLst/>
          </a:prstGeom>
        </p:spPr>
      </p:pic>
      <p:sp>
        <p:nvSpPr>
          <p:cNvPr id="14" name="文本框 13"/>
          <p:cNvSpPr txBox="1"/>
          <p:nvPr userDrawn="1"/>
        </p:nvSpPr>
        <p:spPr>
          <a:xfrm>
            <a:off x="8341789" y="364163"/>
            <a:ext cx="3416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彻底打赢脱贫攻坚硬仗中的硬仗</a:t>
            </a:r>
          </a:p>
        </p:txBody>
      </p:sp>
      <p:sp>
        <p:nvSpPr>
          <p:cNvPr id="17" name="Freeform 29"/>
          <p:cNvSpPr/>
          <p:nvPr/>
        </p:nvSpPr>
        <p:spPr bwMode="auto">
          <a:xfrm>
            <a:off x="440581" y="247807"/>
            <a:ext cx="745968" cy="666593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 userDrawn="1"/>
        </p:nvSpPr>
        <p:spPr>
          <a:xfrm>
            <a:off x="1169373" y="257768"/>
            <a:ext cx="185178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中国共产党</a:t>
            </a:r>
          </a:p>
        </p:txBody>
      </p:sp>
      <p:sp>
        <p:nvSpPr>
          <p:cNvPr id="23" name="文本框 22"/>
          <p:cNvSpPr txBox="1"/>
          <p:nvPr userDrawn="1"/>
        </p:nvSpPr>
        <p:spPr>
          <a:xfrm>
            <a:off x="1208065" y="741386"/>
            <a:ext cx="18710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Communist Party of China</a:t>
            </a:r>
            <a:endParaRPr lang="zh-CN" altLang="en-US" sz="105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 userDrawn="1"/>
        </p:nvCxnSpPr>
        <p:spPr>
          <a:xfrm>
            <a:off x="1240339" y="733496"/>
            <a:ext cx="10463981" cy="0"/>
          </a:xfrm>
          <a:prstGeom prst="line">
            <a:avLst/>
          </a:prstGeom>
          <a:ln>
            <a:solidFill>
              <a:srgbClr val="C0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8D666007-C02C-4A2C-9594-A57CFC193B8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6" y="2864350"/>
            <a:ext cx="2000617" cy="236882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5761F07-E6BF-403B-99FD-DD44CB6ABCA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32" y="4667372"/>
            <a:ext cx="4179983" cy="197656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D1B68C55-4ABF-48AA-B829-B3A3E84F1B6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116" y="6116615"/>
            <a:ext cx="12192000" cy="765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34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7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000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7" grpId="0" animBg="1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7" grpId="0" animBg="1"/>
          <p:bldP spid="22" grpId="0"/>
          <p:bldP spid="23" grpId="0"/>
        </p:bldLst>
      </p:timing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3060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713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2" Type="http://schemas.microsoft.com/office/2007/relationships/media" Target="../media/media1.wma"/><Relationship Id="rId1" Type="http://schemas.openxmlformats.org/officeDocument/2006/relationships/audio" Target="NULL" TargetMode="External"/><Relationship Id="rId6" Type="http://schemas.openxmlformats.org/officeDocument/2006/relationships/image" Target="../media/image10.jpg"/><Relationship Id="rId11" Type="http://schemas.openxmlformats.org/officeDocument/2006/relationships/image" Target="../media/image14.png"/><Relationship Id="rId5" Type="http://schemas.openxmlformats.org/officeDocument/2006/relationships/image" Target="../media/image9.jpeg"/><Relationship Id="rId10" Type="http://schemas.openxmlformats.org/officeDocument/2006/relationships/image" Target="../media/image13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5.png"/><Relationship Id="rId7" Type="http://schemas.microsoft.com/office/2007/relationships/hdphoto" Target="../media/hdphoto1.wdp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27.png"/><Relationship Id="rId10" Type="http://schemas.openxmlformats.org/officeDocument/2006/relationships/image" Target="../media/image28.png"/><Relationship Id="rId4" Type="http://schemas.openxmlformats.org/officeDocument/2006/relationships/image" Target="../media/image26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id="{056882A6-4E9E-4CC8-89E6-CCD12545C7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2"/>
          <a:stretch/>
        </p:blipFill>
        <p:spPr>
          <a:xfrm>
            <a:off x="-11353" y="-48505"/>
            <a:ext cx="12203353" cy="691278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</p:pic>
      <p:pic>
        <p:nvPicPr>
          <p:cNvPr id="5" name="纯音乐-红旗颂">
            <a:hlinkClick r:id="" action="ppaction://media"/>
            <a:extLst>
              <a:ext uri="{FF2B5EF4-FFF2-40B4-BE49-F238E27FC236}">
                <a16:creationId xmlns:a16="http://schemas.microsoft.com/office/drawing/2014/main" id="{0234BECC-3321-4253-BDCA-322C1491B7D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7609" end="158737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784477" y="275697"/>
            <a:ext cx="609600" cy="6096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3331B85-E56C-43BB-BE08-B207A4632A1B}"/>
              </a:ext>
            </a:extLst>
          </p:cNvPr>
          <p:cNvSpPr txBox="1"/>
          <p:nvPr/>
        </p:nvSpPr>
        <p:spPr>
          <a:xfrm>
            <a:off x="3421977" y="175501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solidFill>
                  <a:srgbClr val="CB030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携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B030B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8B78FD4-E651-47E3-B46F-9392E03A639E}"/>
              </a:ext>
            </a:extLst>
          </p:cNvPr>
          <p:cNvSpPr txBox="1"/>
          <p:nvPr/>
        </p:nvSpPr>
        <p:spPr>
          <a:xfrm>
            <a:off x="4095193" y="1714738"/>
            <a:ext cx="697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solidFill>
                  <a:srgbClr val="CB030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手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B030B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B159E6B-64FE-475F-9206-C8DD2C9A0B1E}"/>
              </a:ext>
            </a:extLst>
          </p:cNvPr>
          <p:cNvSpPr txBox="1"/>
          <p:nvPr/>
        </p:nvSpPr>
        <p:spPr>
          <a:xfrm>
            <a:off x="4768409" y="172092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solidFill>
                  <a:srgbClr val="CB030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推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B030B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19191AA-C6FA-4FAB-9B6B-41249A48B761}"/>
              </a:ext>
            </a:extLst>
          </p:cNvPr>
          <p:cNvSpPr txBox="1"/>
          <p:nvPr/>
        </p:nvSpPr>
        <p:spPr>
          <a:xfrm>
            <a:off x="5441625" y="172092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solidFill>
                  <a:srgbClr val="CB030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进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B030B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68BC4CE-E2EB-42A7-9141-EE7788F762C5}"/>
              </a:ext>
            </a:extLst>
          </p:cNvPr>
          <p:cNvSpPr txBox="1"/>
          <p:nvPr/>
        </p:nvSpPr>
        <p:spPr>
          <a:xfrm>
            <a:off x="6114841" y="172092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B030B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精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F8E9B34-84C1-4223-B111-6094D9AA35D7}"/>
              </a:ext>
            </a:extLst>
          </p:cNvPr>
          <p:cNvSpPr txBox="1"/>
          <p:nvPr/>
        </p:nvSpPr>
        <p:spPr>
          <a:xfrm>
            <a:off x="6788057" y="170538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B030B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准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773B28-A2EF-4790-8997-4EFBE197AC7C}"/>
              </a:ext>
            </a:extLst>
          </p:cNvPr>
          <p:cNvSpPr txBox="1"/>
          <p:nvPr/>
        </p:nvSpPr>
        <p:spPr>
          <a:xfrm>
            <a:off x="7461273" y="168089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solidFill>
                  <a:srgbClr val="CB030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扶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B030B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CC06AAB-8D85-4A65-8253-87644C672FE7}"/>
              </a:ext>
            </a:extLst>
          </p:cNvPr>
          <p:cNvSpPr txBox="1"/>
          <p:nvPr/>
        </p:nvSpPr>
        <p:spPr>
          <a:xfrm flipH="1">
            <a:off x="8134486" y="1750815"/>
            <a:ext cx="836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solidFill>
                  <a:srgbClr val="CB030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贫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B030B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23CFC52-C8BE-441E-9F83-503FB1FC17E4}"/>
              </a:ext>
            </a:extLst>
          </p:cNvPr>
          <p:cNvSpPr txBox="1"/>
          <p:nvPr/>
        </p:nvSpPr>
        <p:spPr>
          <a:xfrm>
            <a:off x="3148400" y="2506078"/>
            <a:ext cx="1393330" cy="156966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 b="1">
                <a:solidFill>
                  <a:srgbClr val="840E02"/>
                </a:solidFill>
                <a:effectLst>
                  <a:outerShdw dist="50800" dir="7800000" algn="tl" rotWithShape="0">
                    <a:schemeClr val="tx1">
                      <a:alpha val="40000"/>
                    </a:scheme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600" dirty="0">
                <a:solidFill>
                  <a:srgbClr val="C8181D"/>
                </a:solidFill>
                <a:effectLst>
                  <a:outerShdw dist="50800" dir="7800000" algn="tl" rotWithShape="0">
                    <a:prstClr val="black">
                      <a:alpha val="40000"/>
                    </a:prstClr>
                  </a:outerShdw>
                </a:effectLst>
              </a:rPr>
              <a:t>赢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srgbClr val="C8181D"/>
              </a:solidFill>
              <a:effectLst>
                <a:outerShdw dist="50800" dir="7800000" algn="tl" rotWithShape="0">
                  <a:prstClr val="black">
                    <a:alpha val="40000"/>
                  </a:prstClr>
                </a:outerShdw>
              </a:effectLst>
              <a:uLnTx/>
              <a:uFillTx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A3CD61E-588F-4E60-A7C6-5CC170530DB7}"/>
              </a:ext>
            </a:extLst>
          </p:cNvPr>
          <p:cNvSpPr txBox="1"/>
          <p:nvPr/>
        </p:nvSpPr>
        <p:spPr>
          <a:xfrm>
            <a:off x="6947065" y="2516313"/>
            <a:ext cx="1393330" cy="156966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 b="1">
                <a:solidFill>
                  <a:srgbClr val="840E02"/>
                </a:solidFill>
                <a:effectLst>
                  <a:outerShdw dist="50800" dir="7800000" algn="tl" rotWithShape="0">
                    <a:schemeClr val="tx1">
                      <a:alpha val="40000"/>
                    </a:scheme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C8181D"/>
                </a:solidFill>
                <a:effectLst>
                  <a:outerShdw dist="50800" dir="78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+mn-cs"/>
              </a:rPr>
              <a:t>攻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23CFC52-C8BE-441E-9F83-503FB1FC17E4}"/>
              </a:ext>
            </a:extLst>
          </p:cNvPr>
          <p:cNvSpPr txBox="1"/>
          <p:nvPr/>
        </p:nvSpPr>
        <p:spPr>
          <a:xfrm>
            <a:off x="4386652" y="2392382"/>
            <a:ext cx="1632178" cy="186204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 b="1">
                <a:solidFill>
                  <a:srgbClr val="840E02"/>
                </a:solidFill>
                <a:effectLst>
                  <a:outerShdw dist="50800" dir="7800000" algn="tl" rotWithShape="0">
                    <a:schemeClr val="tx1">
                      <a:alpha val="40000"/>
                    </a:scheme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noProof="0" dirty="0">
                <a:solidFill>
                  <a:srgbClr val="C8181D"/>
                </a:solidFill>
                <a:effectLst>
                  <a:outerShdw dist="50800" dir="7800000" algn="tl" rotWithShape="0">
                    <a:prstClr val="black">
                      <a:alpha val="40000"/>
                    </a:prstClr>
                  </a:outerShdw>
                </a:effectLst>
              </a:rPr>
              <a:t>脱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C8181D"/>
              </a:solidFill>
              <a:effectLst>
                <a:outerShdw dist="50800" dir="7800000" algn="tl" rotWithShape="0">
                  <a:prstClr val="black">
                    <a:alpha val="40000"/>
                  </a:prstClr>
                </a:outerShdw>
              </a:effectLst>
              <a:uLnTx/>
              <a:uFillTx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23CFC52-C8BE-441E-9F83-503FB1FC17E4}"/>
              </a:ext>
            </a:extLst>
          </p:cNvPr>
          <p:cNvSpPr txBox="1"/>
          <p:nvPr/>
        </p:nvSpPr>
        <p:spPr>
          <a:xfrm>
            <a:off x="5613595" y="2086801"/>
            <a:ext cx="1632178" cy="186204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 b="1">
                <a:solidFill>
                  <a:srgbClr val="840E02"/>
                </a:solidFill>
                <a:effectLst>
                  <a:outerShdw dist="50800" dir="7800000" algn="tl" rotWithShape="0">
                    <a:schemeClr val="tx1">
                      <a:alpha val="40000"/>
                    </a:scheme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noProof="0" dirty="0">
                <a:solidFill>
                  <a:srgbClr val="C8181D"/>
                </a:solidFill>
                <a:effectLst>
                  <a:outerShdw dist="50800" dir="7800000" algn="tl" rotWithShape="0">
                    <a:prstClr val="black">
                      <a:alpha val="40000"/>
                    </a:prstClr>
                  </a:outerShdw>
                </a:effectLst>
              </a:rPr>
              <a:t>贫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C8181D"/>
              </a:solidFill>
              <a:effectLst>
                <a:outerShdw dist="50800" dir="7800000" algn="tl" rotWithShape="0">
                  <a:prstClr val="black">
                    <a:alpha val="40000"/>
                  </a:prstClr>
                </a:outerShdw>
              </a:effectLst>
              <a:uLnTx/>
              <a:uFillTx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94E40838-ADF7-467D-AFED-03DBB66ED9E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6442" y="5727978"/>
            <a:ext cx="12218442" cy="1184801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C90DE0CB-4F78-4B7C-87B9-BB2BFA3312C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216" y="2854283"/>
            <a:ext cx="1356956" cy="1017358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23C29820-DC78-4739-8E5A-38632CF59D5F}"/>
              </a:ext>
            </a:extLst>
          </p:cNvPr>
          <p:cNvSpPr txBox="1"/>
          <p:nvPr/>
        </p:nvSpPr>
        <p:spPr>
          <a:xfrm>
            <a:off x="2136464" y="2602016"/>
            <a:ext cx="1393330" cy="156966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600" b="1" noProof="0" dirty="0">
                <a:solidFill>
                  <a:srgbClr val="C8181D"/>
                </a:solidFill>
                <a:effectLst>
                  <a:outerShdw dist="50800" dir="7800000" algn="tl" rotWithShape="0">
                    <a:prstClr val="black">
                      <a:alpha val="4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打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srgbClr val="C8181D"/>
              </a:solidFill>
              <a:effectLst>
                <a:outerShdw dist="50800" dir="78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5FE0F42B-9FAE-45D0-95D2-2FEE90C747D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625" y="703006"/>
            <a:ext cx="990242" cy="880794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5B74F33E-ED9B-4E06-8D16-B68881F5BD27}"/>
              </a:ext>
            </a:extLst>
          </p:cNvPr>
          <p:cNvSpPr txBox="1"/>
          <p:nvPr/>
        </p:nvSpPr>
        <p:spPr>
          <a:xfrm>
            <a:off x="7951211" y="2634277"/>
            <a:ext cx="1393330" cy="156966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 b="1">
                <a:solidFill>
                  <a:srgbClr val="840E02"/>
                </a:solidFill>
                <a:effectLst>
                  <a:outerShdw dist="50800" dir="7800000" algn="tl" rotWithShape="0">
                    <a:schemeClr val="tx1">
                      <a:alpha val="40000"/>
                    </a:scheme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600" noProof="0" dirty="0">
                <a:solidFill>
                  <a:srgbClr val="C8181D"/>
                </a:solidFill>
                <a:effectLst>
                  <a:outerShdw dist="50800" dir="7800000" algn="tl" rotWithShape="0">
                    <a:prstClr val="black">
                      <a:alpha val="40000"/>
                    </a:prstClr>
                  </a:outerShdw>
                </a:effectLst>
              </a:rPr>
              <a:t>坚</a:t>
            </a:r>
            <a:endParaRPr lang="en-US" altLang="zh-CN" sz="9600" noProof="0" dirty="0">
              <a:solidFill>
                <a:srgbClr val="C8181D"/>
              </a:solidFill>
              <a:effectLst>
                <a:outerShdw dist="50800" dir="78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836C071-EB7E-4874-B054-6A22DE327D36}"/>
              </a:ext>
            </a:extLst>
          </p:cNvPr>
          <p:cNvSpPr txBox="1"/>
          <p:nvPr/>
        </p:nvSpPr>
        <p:spPr>
          <a:xfrm>
            <a:off x="8970937" y="2379189"/>
            <a:ext cx="1393330" cy="156966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 b="1">
                <a:solidFill>
                  <a:srgbClr val="840E02"/>
                </a:solidFill>
                <a:effectLst>
                  <a:outerShdw dist="50800" dir="7800000" algn="tl" rotWithShape="0">
                    <a:schemeClr val="tx1">
                      <a:alpha val="40000"/>
                    </a:scheme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C8181D"/>
                </a:solidFill>
                <a:effectLst>
                  <a:outerShdw dist="50800" dir="78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+mn-cs"/>
              </a:rPr>
              <a:t>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AC9C21B-D769-451F-81D0-478B6B4344C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83" y="3695647"/>
            <a:ext cx="1981204" cy="138684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2BA94FB-A4E1-4D7E-8471-7BDC0869EDF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18862">
            <a:off x="5088217" y="-1438550"/>
            <a:ext cx="8635280" cy="6044698"/>
          </a:xfrm>
          <a:prstGeom prst="rect">
            <a:avLst/>
          </a:prstGeom>
        </p:spPr>
      </p:pic>
      <p:sp>
        <p:nvSpPr>
          <p:cNvPr id="32" name="矩形: 圆角 19">
            <a:extLst>
              <a:ext uri="{FF2B5EF4-FFF2-40B4-BE49-F238E27FC236}">
                <a16:creationId xmlns:a16="http://schemas.microsoft.com/office/drawing/2014/main" id="{82EED806-D32D-4F9D-9170-EA9B133C9B33}"/>
              </a:ext>
            </a:extLst>
          </p:cNvPr>
          <p:cNvSpPr/>
          <p:nvPr/>
        </p:nvSpPr>
        <p:spPr>
          <a:xfrm>
            <a:off x="4039225" y="4249869"/>
            <a:ext cx="4113551" cy="386844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dirty="0">
                <a:solidFill>
                  <a:srgbClr val="C8181D"/>
                </a:solidFill>
              </a:rPr>
              <a:t>汇报单位：某某单位党支部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C8181D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1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"/>
                            </p:stCondLst>
                            <p:childTnLst>
                              <p:par>
                                <p:cTn id="2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00"/>
                            </p:stCondLst>
                            <p:childTnLst>
                              <p:par>
                                <p:cTn id="3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00"/>
                            </p:stCondLst>
                            <p:childTnLst>
                              <p:par>
                                <p:cTn id="4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00"/>
                            </p:stCondLst>
                            <p:childTnLst>
                              <p:par>
                                <p:cTn id="4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100"/>
                            </p:stCondLst>
                            <p:childTnLst>
                              <p:par>
                                <p:cTn id="5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00"/>
                            </p:stCondLst>
                            <p:childTnLst>
                              <p:par>
                                <p:cTn id="6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900"/>
                            </p:stCondLst>
                            <p:childTnLst>
                              <p:par>
                                <p:cTn id="7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00"/>
                            </p:stCondLst>
                            <p:childTnLst>
                              <p:par>
                                <p:cTn id="7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300"/>
                            </p:stCondLst>
                            <p:childTnLst>
                              <p:par>
                                <p:cTn id="8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600"/>
                            </p:stCondLst>
                            <p:childTnLst>
                              <p:par>
                                <p:cTn id="9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700"/>
                            </p:stCondLst>
                            <p:childTnLst>
                              <p:par>
                                <p:cTn id="9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800"/>
                            </p:stCondLst>
                            <p:childTnLst>
                              <p:par>
                                <p:cTn id="9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900"/>
                            </p:stCondLst>
                            <p:childTnLst>
                              <p:par>
                                <p:cTn id="10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000"/>
                            </p:stCondLst>
                            <p:childTnLst>
                              <p:par>
                                <p:cTn id="10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100"/>
                            </p:stCondLst>
                            <p:childTnLst>
                              <p:par>
                                <p:cTn id="1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200"/>
                            </p:stCondLst>
                            <p:childTnLst>
                              <p:par>
                                <p:cTn id="1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300"/>
                            </p:stCondLst>
                            <p:childTnLst>
                              <p:par>
                                <p:cTn id="1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400"/>
                            </p:stCondLst>
                            <p:childTnLst>
                              <p:par>
                                <p:cTn id="1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500"/>
                            </p:stCondLst>
                            <p:childTnLst>
                              <p:par>
                                <p:cTn id="1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1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600"/>
                            </p:stCondLst>
                            <p:childTnLst>
                              <p:par>
                                <p:cTn id="1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700"/>
                            </p:stCondLst>
                            <p:childTnLst>
                              <p:par>
                                <p:cTn id="1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800"/>
                            </p:stCondLst>
                            <p:childTnLst>
                              <p:par>
                                <p:cTn id="1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1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900"/>
                            </p:stCondLst>
                            <p:childTnLst>
                              <p:par>
                                <p:cTn id="1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500"/>
                            </p:stCondLst>
                            <p:childTnLst>
                              <p:par>
                                <p:cTn id="15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000"/>
                            </p:stCondLst>
                            <p:childTnLst>
                              <p:par>
                                <p:cTn id="1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6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7" grpId="0"/>
      <p:bldP spid="17" grpId="1"/>
      <p:bldP spid="18" grpId="0"/>
      <p:bldP spid="18" grpId="1"/>
      <p:bldP spid="20" grpId="0"/>
      <p:bldP spid="20" grpId="1"/>
      <p:bldP spid="21" grpId="0"/>
      <p:bldP spid="21" grpId="1"/>
      <p:bldP spid="16" grpId="0"/>
      <p:bldP spid="16" grpId="1"/>
      <p:bldP spid="19" grpId="0"/>
      <p:bldP spid="19" grpId="1"/>
      <p:bldP spid="23" grpId="0"/>
      <p:bldP spid="23" grpId="1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6101" y="2074260"/>
            <a:ext cx="7626916" cy="17110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自提出精准扶贫思想以来，习近平在各地调研时多次提及这一理念，并于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2015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年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6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月在贵州提出，扶贫工作要做到“切实落实领导责任、切实做到精准扶贫、切实强化社会合力、切实加强基层组织”，并将精准扶贫思想概括为“扶贫对象精准、项目安排精准、资金使用精准、措施到户精准、因村派人精准、脱贫成效精准”。具体而言，习近平精准扶贫思想的主要内容可从以下三个方面进行阐述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54089" y="4041354"/>
            <a:ext cx="5878927" cy="338554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第一，精准化理念是精准扶贫思想的核心要义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54088" y="4550312"/>
            <a:ext cx="5878927" cy="338554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第二，分批分类理念是精准扶贫思想的基础工具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454088" y="5118572"/>
            <a:ext cx="5878927" cy="338554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第三，精神脱贫理念是精准扶贫思想的战略重点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737630" y="4041354"/>
            <a:ext cx="1411511" cy="1446550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</p:spPr>
        <p:txBody>
          <a:bodyPr wrap="square" rtlCol="0" anchor="ctr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主要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内容</a:t>
            </a:r>
          </a:p>
        </p:txBody>
      </p:sp>
      <p:sp>
        <p:nvSpPr>
          <p:cNvPr id="7" name="矩形 6"/>
          <p:cNvSpPr/>
          <p:nvPr/>
        </p:nvSpPr>
        <p:spPr>
          <a:xfrm>
            <a:off x="3737630" y="1463197"/>
            <a:ext cx="7595387" cy="430924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精准扶贫思想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5200533" y="4080084"/>
            <a:ext cx="202163" cy="273898"/>
          </a:xfrm>
          <a:prstGeom prst="chevron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5200533" y="4605601"/>
            <a:ext cx="202163" cy="273898"/>
          </a:xfrm>
          <a:prstGeom prst="chevron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5200533" y="5162649"/>
            <a:ext cx="202163" cy="273898"/>
          </a:xfrm>
          <a:prstGeom prst="chevron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B42BD97-074B-4AB1-A900-A794EEA4D9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84" y="1543148"/>
            <a:ext cx="3467353" cy="3944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67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95026" y="1904578"/>
            <a:ext cx="8288974" cy="3868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扶贫工作贵在看真贫、扶真贫、真扶贫，少搞一些“盆景”，多搞一些惠及广大贫困人口的实事。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当前，中国扶贫工作不论是在贫困人群的识别，抑或扶贫政策的制定实施上，都缺乏精细化的工作理念。自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20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世纪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80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年代中期开始，中国政府扶贫单位是县级贫困区域；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2001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年转向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15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万个村级贫困区域；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2011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年划定了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14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个集中连片特困地区进行重点扶贫。农村扶贫的主要特点是区域瞄准，没有识别到户。这种扶贫模式在短期内集中了政策和资金资源，能够切实帮助部分贫困人口脱贫，或创造部分贫困群体脱贫的硬性基础设施条件。但“大水漫灌”后，贫困地区有两类现象值得关注：一是一直未实现过脱贫的群体，或是不适应同质性的扶贫政策，或是自身根本不具备脱贫的能力素质等，这类群体往往就是现阶段的重点关注目标，难度较大；二是一度脱贫后又返贫的群体，或因病、或因经营不善等，此类现象极其寻常，导致扶贫工作成效不持久，显得重复而又低效率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习近平的精准扶贫思想正是在总结数十年扶贫工作经验、教训之上，并根据目前中国贫困群体状况所提出的针对性措施。精准扶贫包括了精准识别、精准帮扶、精准管理和精准考核，其核心要义就是精准化理念，要求将精准化理念作为扶贫工作的基本理念，贯穿于扶贫工作的全过程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482653" y="1387978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是精准扶贫思想的核心要义</a:t>
            </a:r>
          </a:p>
        </p:txBody>
      </p:sp>
      <p:sp>
        <p:nvSpPr>
          <p:cNvPr id="7" name="矩形 6"/>
          <p:cNvSpPr/>
          <p:nvPr/>
        </p:nvSpPr>
        <p:spPr>
          <a:xfrm>
            <a:off x="3479013" y="1349232"/>
            <a:ext cx="3003640" cy="430924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精准化理念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cxnSp>
        <p:nvCxnSpPr>
          <p:cNvPr id="9" name="直接连接符 8"/>
          <p:cNvCxnSpPr>
            <a:cxnSpLocks/>
          </p:cNvCxnSpPr>
          <p:nvPr/>
        </p:nvCxnSpPr>
        <p:spPr>
          <a:xfrm>
            <a:off x="3479013" y="1780156"/>
            <a:ext cx="804796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5A5F1E53-B2F6-400E-88B4-909358E405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89851"/>
            <a:ext cx="4123946" cy="386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31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6" grpId="0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11909" y="1830888"/>
            <a:ext cx="8288963" cy="2091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习近平在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2015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年详细论述了其分批分类扶贫理念，并概括为“四个一批”，即“通过扶持生产和就业发展一批，通过移民搬迁安置一批，通过低保政策兜底一批，通过医疗救助扶持一批”。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通过扶持生产和就业发展一批，就是要加强业务培训和培育计划，因地制宜制定特色扶持政策、机制，帮助一批具备软硬件基本条件的群体迅速脱贫；通过移民搬迁安置一批，就是针对部分因居住地自然条件恶劣等因素、不具备扶贫脱贫的基本自然资源的贫困群体，有计划性的移民搬迁，安置到自然条件相对较好的居住地，并继续实施帮扶直至脱贫；通过低保政策兜底一批，就是针对部分劳动能力低下，或是丧失劳动能力的贫困人群，不再以就业培训为主，而是果断通过低保等民政救助的方式保障其基本生活；通过医疗救助扶持一批，就是帮助部分群体缓解医疗压力，杜绝因病致贫、增加贫困人口，也防止因病返贫、使得扶贫工作倒退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427234" y="1341796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是精准扶贫思想的基础工具</a:t>
            </a:r>
          </a:p>
        </p:txBody>
      </p:sp>
      <p:sp>
        <p:nvSpPr>
          <p:cNvPr id="7" name="矩形 6"/>
          <p:cNvSpPr/>
          <p:nvPr/>
        </p:nvSpPr>
        <p:spPr>
          <a:xfrm>
            <a:off x="3423594" y="1303050"/>
            <a:ext cx="3003640" cy="430924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分批分类理念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cxnSp>
        <p:nvCxnSpPr>
          <p:cNvPr id="8" name="直接连接符 7"/>
          <p:cNvCxnSpPr>
            <a:cxnSpLocks/>
          </p:cNvCxnSpPr>
          <p:nvPr/>
        </p:nvCxnSpPr>
        <p:spPr>
          <a:xfrm>
            <a:off x="3423594" y="1733974"/>
            <a:ext cx="817727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426690" y="4045527"/>
            <a:ext cx="1441023" cy="1495017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四个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一批</a:t>
            </a:r>
          </a:p>
        </p:txBody>
      </p:sp>
      <p:sp>
        <p:nvSpPr>
          <p:cNvPr id="11" name="矩形 10"/>
          <p:cNvSpPr/>
          <p:nvPr/>
        </p:nvSpPr>
        <p:spPr>
          <a:xfrm>
            <a:off x="5719525" y="3975603"/>
            <a:ext cx="5779748" cy="305714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通过扶持生产和就业发展一批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19525" y="4395346"/>
            <a:ext cx="5779748" cy="305714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通过移民搬迁安置一批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19525" y="4815089"/>
            <a:ext cx="5779748" cy="305714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通过低保政策兜底一批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19525" y="5234831"/>
            <a:ext cx="5779748" cy="305714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通过医疗救助扶持一批</a:t>
            </a:r>
          </a:p>
        </p:txBody>
      </p:sp>
      <p:sp>
        <p:nvSpPr>
          <p:cNvPr id="16" name="燕尾形 15"/>
          <p:cNvSpPr/>
          <p:nvPr/>
        </p:nvSpPr>
        <p:spPr>
          <a:xfrm>
            <a:off x="5081910" y="4557016"/>
            <a:ext cx="325821" cy="441435"/>
          </a:xfrm>
          <a:prstGeom prst="chevron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092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/>
      <p:bldP spid="7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54276" y="1964977"/>
            <a:ext cx="8331323" cy="1481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扶贫先扶志，不论造成贫困有何种直接原因，精神贫困始终是主观上的首要根源。精神贫困首先体现在缺乏脱贫致富的勇气、信心等主观意愿。树立脱贫信心、营造脱贫环境，帮助贫困群体充分认识到自身优势以及主观能动性的重要性，拿出敢想敢干的毅力和决心，在精神上与贫困绝缘，是习近平精准扶贫思想的战略重点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38071" y="1360269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是精准扶贫思想的战略重点</a:t>
            </a:r>
          </a:p>
        </p:txBody>
      </p:sp>
      <p:sp>
        <p:nvSpPr>
          <p:cNvPr id="7" name="矩形 6"/>
          <p:cNvSpPr/>
          <p:nvPr/>
        </p:nvSpPr>
        <p:spPr>
          <a:xfrm>
            <a:off x="3534431" y="1321523"/>
            <a:ext cx="3003640" cy="430924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精神脱贫理念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cxnSp>
        <p:nvCxnSpPr>
          <p:cNvPr id="8" name="直接连接符 7"/>
          <p:cNvCxnSpPr>
            <a:cxnSpLocks/>
          </p:cNvCxnSpPr>
          <p:nvPr/>
        </p:nvCxnSpPr>
        <p:spPr>
          <a:xfrm>
            <a:off x="3534431" y="1752447"/>
            <a:ext cx="808491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659121" y="4255737"/>
            <a:ext cx="7835533" cy="9669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习近平精神脱贫理念的最重要体现就是大力发展乡村教育的观点。习近平指出，到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2020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年稳定实现扶贫对象不愁吃、不愁穿，保障其义务教育、基本医疗和住房，是中央确定的目标。</a:t>
            </a:r>
          </a:p>
        </p:txBody>
      </p:sp>
      <p:sp>
        <p:nvSpPr>
          <p:cNvPr id="10" name="矩形 9"/>
          <p:cNvSpPr/>
          <p:nvPr/>
        </p:nvSpPr>
        <p:spPr>
          <a:xfrm>
            <a:off x="4714150" y="3761751"/>
            <a:ext cx="5263365" cy="4624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把贫困地区孩子培养出来，这才是根本的扶贫之策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454277" y="3992977"/>
            <a:ext cx="8063468" cy="1450426"/>
            <a:chOff x="3916095" y="4519450"/>
            <a:chExt cx="6507427" cy="1450426"/>
          </a:xfrm>
        </p:grpSpPr>
        <p:cxnSp>
          <p:nvCxnSpPr>
            <p:cNvPr id="12" name="直接连接符 11"/>
            <p:cNvCxnSpPr/>
            <p:nvPr/>
          </p:nvCxnSpPr>
          <p:spPr>
            <a:xfrm flipH="1">
              <a:off x="3916095" y="4529959"/>
              <a:ext cx="61386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916095" y="4519450"/>
              <a:ext cx="0" cy="143991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916095" y="5969876"/>
              <a:ext cx="650742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9809658" y="4519450"/>
              <a:ext cx="61386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423522" y="4519450"/>
              <a:ext cx="0" cy="143991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F12A7F33-9B5F-43FA-8CC2-5640968604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9691"/>
            <a:ext cx="3454276" cy="386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66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 animBg="1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11640" y="1478977"/>
            <a:ext cx="6763995" cy="5643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精准扶贫的总体目标：两不愁、三保障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3300"/>
                  </a:gs>
                  <a:gs pos="87000">
                    <a:srgbClr val="C00000"/>
                  </a:gs>
                  <a:gs pos="100000">
                    <a:srgbClr val="FF3300"/>
                  </a:gs>
                </a:gsLst>
                <a:lin ang="5400000" scaled="0"/>
              </a:gra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57370" y="2471193"/>
            <a:ext cx="1702690" cy="528955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不愁吃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86458" y="2890690"/>
            <a:ext cx="2145346" cy="564353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两不愁</a:t>
            </a:r>
          </a:p>
        </p:txBody>
      </p:sp>
      <p:sp>
        <p:nvSpPr>
          <p:cNvPr id="17" name="矩形 16"/>
          <p:cNvSpPr/>
          <p:nvPr/>
        </p:nvSpPr>
        <p:spPr>
          <a:xfrm>
            <a:off x="5987549" y="4000974"/>
            <a:ext cx="2145346" cy="564353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三保障</a:t>
            </a:r>
          </a:p>
        </p:txBody>
      </p:sp>
      <p:grpSp>
        <p:nvGrpSpPr>
          <p:cNvPr id="28" name="组合 27"/>
          <p:cNvGrpSpPr/>
          <p:nvPr/>
        </p:nvGrpSpPr>
        <p:grpSpPr>
          <a:xfrm rot="16200000">
            <a:off x="7866870" y="3819086"/>
            <a:ext cx="1544318" cy="1014451"/>
            <a:chOff x="7518400" y="2917371"/>
            <a:chExt cx="2844800" cy="1014451"/>
          </a:xfrm>
        </p:grpSpPr>
        <p:grpSp>
          <p:nvGrpSpPr>
            <p:cNvPr id="25" name="组合 24"/>
            <p:cNvGrpSpPr/>
            <p:nvPr/>
          </p:nvGrpSpPr>
          <p:grpSpPr>
            <a:xfrm>
              <a:off x="7518400" y="3485000"/>
              <a:ext cx="2844800" cy="446821"/>
              <a:chOff x="7518400" y="3325346"/>
              <a:chExt cx="2844800" cy="446821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7518400" y="3325346"/>
                <a:ext cx="2844800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7518400" y="3325346"/>
                <a:ext cx="0" cy="446821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0363200" y="3325346"/>
                <a:ext cx="0" cy="446821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>
              <a:cxnSpLocks/>
            </p:cNvCxnSpPr>
            <p:nvPr/>
          </p:nvCxnSpPr>
          <p:spPr>
            <a:xfrm rot="5400000" flipH="1">
              <a:off x="8433572" y="3424597"/>
              <a:ext cx="101445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3257370" y="3245800"/>
            <a:ext cx="1702690" cy="528955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不愁穿</a:t>
            </a:r>
          </a:p>
        </p:txBody>
      </p:sp>
      <p:sp>
        <p:nvSpPr>
          <p:cNvPr id="30" name="矩形 29"/>
          <p:cNvSpPr/>
          <p:nvPr/>
        </p:nvSpPr>
        <p:spPr>
          <a:xfrm>
            <a:off x="9170151" y="3330775"/>
            <a:ext cx="1702690" cy="528955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保障义务教育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170151" y="4045955"/>
            <a:ext cx="1702690" cy="528955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医疗</a:t>
            </a:r>
          </a:p>
        </p:txBody>
      </p:sp>
      <p:sp>
        <p:nvSpPr>
          <p:cNvPr id="32" name="矩形 31"/>
          <p:cNvSpPr/>
          <p:nvPr/>
        </p:nvSpPr>
        <p:spPr>
          <a:xfrm>
            <a:off x="9170151" y="4761135"/>
            <a:ext cx="1702690" cy="528955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住房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0AFEB43-7900-476B-BE3C-6177F7BD1AD5}"/>
              </a:ext>
            </a:extLst>
          </p:cNvPr>
          <p:cNvGrpSpPr/>
          <p:nvPr/>
        </p:nvGrpSpPr>
        <p:grpSpPr>
          <a:xfrm rot="5400000" flipH="1">
            <a:off x="5077591" y="2671269"/>
            <a:ext cx="779388" cy="1014450"/>
            <a:chOff x="7518400" y="2917371"/>
            <a:chExt cx="2844800" cy="1014450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6EE63C96-4177-407B-BA0A-1185C9231466}"/>
                </a:ext>
              </a:extLst>
            </p:cNvPr>
            <p:cNvGrpSpPr/>
            <p:nvPr/>
          </p:nvGrpSpPr>
          <p:grpSpPr>
            <a:xfrm>
              <a:off x="7518400" y="3485000"/>
              <a:ext cx="2844800" cy="446821"/>
              <a:chOff x="7518400" y="3325346"/>
              <a:chExt cx="2844800" cy="446821"/>
            </a:xfrm>
          </p:grpSpPr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32EB5F1F-95B0-4A3E-9F2B-8C5CD14A1641}"/>
                  </a:ext>
                </a:extLst>
              </p:cNvPr>
              <p:cNvCxnSpPr/>
              <p:nvPr/>
            </p:nvCxnSpPr>
            <p:spPr>
              <a:xfrm>
                <a:off x="7518400" y="3325346"/>
                <a:ext cx="2844800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C0FE9FDF-4937-490E-961E-EB514F9A27C3}"/>
                  </a:ext>
                </a:extLst>
              </p:cNvPr>
              <p:cNvCxnSpPr/>
              <p:nvPr/>
            </p:nvCxnSpPr>
            <p:spPr>
              <a:xfrm>
                <a:off x="7518400" y="3325346"/>
                <a:ext cx="0" cy="446821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61175FA8-627E-4133-AF28-2A2B87B325BA}"/>
                  </a:ext>
                </a:extLst>
              </p:cNvPr>
              <p:cNvCxnSpPr/>
              <p:nvPr/>
            </p:nvCxnSpPr>
            <p:spPr>
              <a:xfrm>
                <a:off x="10363200" y="3325346"/>
                <a:ext cx="0" cy="446821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370EBFAD-A801-4DB7-ACE2-984700EA66A3}"/>
                </a:ext>
              </a:extLst>
            </p:cNvPr>
            <p:cNvCxnSpPr/>
            <p:nvPr/>
          </p:nvCxnSpPr>
          <p:spPr>
            <a:xfrm flipV="1">
              <a:off x="8940800" y="2917371"/>
              <a:ext cx="0" cy="567629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B83DB809-F7FE-4457-ACBB-13C3CA762FC0}"/>
              </a:ext>
            </a:extLst>
          </p:cNvPr>
          <p:cNvSpPr/>
          <p:nvPr/>
        </p:nvSpPr>
        <p:spPr>
          <a:xfrm>
            <a:off x="6836974" y="2385216"/>
            <a:ext cx="444315" cy="444315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1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D293EDED-1E66-493F-9DE5-10016F542963}"/>
              </a:ext>
            </a:extLst>
          </p:cNvPr>
          <p:cNvSpPr/>
          <p:nvPr/>
        </p:nvSpPr>
        <p:spPr>
          <a:xfrm>
            <a:off x="6836974" y="4654155"/>
            <a:ext cx="444315" cy="444315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182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 animBg="1"/>
      <p:bldP spid="16" grpId="0" animBg="1"/>
      <p:bldP spid="17" grpId="0" animBg="1"/>
      <p:bldP spid="29" grpId="0" animBg="1"/>
      <p:bldP spid="30" grpId="0" animBg="1"/>
      <p:bldP spid="31" grpId="0" animBg="1"/>
      <p:bldP spid="32" grpId="0" animBg="1"/>
      <p:bldP spid="2" grpId="0" animBg="1"/>
      <p:bldP spid="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154" y="1541615"/>
            <a:ext cx="2566372" cy="1521577"/>
          </a:xfrm>
          <a:prstGeom prst="rect">
            <a:avLst/>
          </a:prstGeom>
        </p:spPr>
      </p:pic>
      <p:sp>
        <p:nvSpPr>
          <p:cNvPr id="9" name="矩形: 圆角 8"/>
          <p:cNvSpPr/>
          <p:nvPr/>
        </p:nvSpPr>
        <p:spPr>
          <a:xfrm>
            <a:off x="5646782" y="2234636"/>
            <a:ext cx="2781412" cy="46166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第三章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978" y="975880"/>
            <a:ext cx="514691" cy="27904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512" y="987149"/>
            <a:ext cx="229441" cy="19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4146" y="1232451"/>
            <a:ext cx="328658" cy="2108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196" y="1962483"/>
            <a:ext cx="726085" cy="759541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C732767-EBB3-4DF8-A96F-867795927003}"/>
              </a:ext>
            </a:extLst>
          </p:cNvPr>
          <p:cNvSpPr txBox="1"/>
          <p:nvPr/>
        </p:nvSpPr>
        <p:spPr>
          <a:xfrm>
            <a:off x="1694795" y="3327414"/>
            <a:ext cx="880241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从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”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看真贫，扶真贫，真扶贫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”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到“六个精准”</a:t>
            </a:r>
          </a:p>
        </p:txBody>
      </p:sp>
    </p:spTree>
    <p:extLst>
      <p:ext uri="{BB962C8B-B14F-4D97-AF65-F5344CB8AC3E}">
        <p14:creationId xmlns:p14="http://schemas.microsoft.com/office/powerpoint/2010/main" val="37049196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3D95BCB-F4B1-48B6-A3A7-C982605A2AB7}"/>
              </a:ext>
            </a:extLst>
          </p:cNvPr>
          <p:cNvSpPr/>
          <p:nvPr/>
        </p:nvSpPr>
        <p:spPr>
          <a:xfrm>
            <a:off x="2674347" y="4891006"/>
            <a:ext cx="5467984" cy="455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2015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11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27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、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28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日北京中央扶贫开发工作会议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045DC60-5E6B-4366-8E2E-BEF297856077}"/>
              </a:ext>
            </a:extLst>
          </p:cNvPr>
          <p:cNvSpPr/>
          <p:nvPr/>
        </p:nvSpPr>
        <p:spPr>
          <a:xfrm>
            <a:off x="3504079" y="2467429"/>
            <a:ext cx="4667280" cy="22279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脱贫攻坚任务重的地区党委和政府要把脱贫攻坚作为“十三五”期间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头等大事和第一民生工程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来抓，坚持以脱贫攻坚统揽经济社会发展全局。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5EEBB84-6109-4C0D-A3A7-E21F929AA0DB}"/>
              </a:ext>
            </a:extLst>
          </p:cNvPr>
          <p:cNvSpPr/>
          <p:nvPr/>
        </p:nvSpPr>
        <p:spPr>
          <a:xfrm>
            <a:off x="3634206" y="1871736"/>
            <a:ext cx="4407025" cy="595693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第一民生工程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6EBF72-A60E-4C18-8A43-2141F30431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59542" y="1871736"/>
            <a:ext cx="3255015" cy="344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8D1DD5C4-90BA-4D8D-9D27-C6D91FF8AFC8}"/>
              </a:ext>
            </a:extLst>
          </p:cNvPr>
          <p:cNvSpPr/>
          <p:nvPr/>
        </p:nvSpPr>
        <p:spPr>
          <a:xfrm>
            <a:off x="6721912" y="1909751"/>
            <a:ext cx="2709583" cy="270958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08631D1-B39A-460F-89F2-6E3A5092A213}"/>
              </a:ext>
            </a:extLst>
          </p:cNvPr>
          <p:cNvSpPr/>
          <p:nvPr/>
        </p:nvSpPr>
        <p:spPr>
          <a:xfrm>
            <a:off x="8583995" y="1738245"/>
            <a:ext cx="3134523" cy="313452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3D95BCB-F4B1-48B6-A3A7-C982605A2AB7}"/>
              </a:ext>
            </a:extLst>
          </p:cNvPr>
          <p:cNvSpPr/>
          <p:nvPr/>
        </p:nvSpPr>
        <p:spPr>
          <a:xfrm>
            <a:off x="4240881" y="5188617"/>
            <a:ext cx="7361804" cy="455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2012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29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、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30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日河北省阜平县考察扶贫开发工作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045DC60-5E6B-4366-8E2E-BEF297856077}"/>
              </a:ext>
            </a:extLst>
          </p:cNvPr>
          <p:cNvSpPr/>
          <p:nvPr/>
        </p:nvSpPr>
        <p:spPr>
          <a:xfrm>
            <a:off x="3146007" y="2418746"/>
            <a:ext cx="3263050" cy="23643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“三农”工作是重中之重，革命老区、民族地区、边疆地区、贫困地区在“三农”工作中要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把扶贫开发作为重中之重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，这样才有重点。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2D192D0-F880-424A-BDB6-7065195419DA}"/>
              </a:ext>
            </a:extLst>
          </p:cNvPr>
          <p:cNvSpPr/>
          <p:nvPr/>
        </p:nvSpPr>
        <p:spPr>
          <a:xfrm>
            <a:off x="3200400" y="1738245"/>
            <a:ext cx="3188745" cy="595693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两个重中之重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0C274B84-447A-4075-AAAE-101DAC0FC8CC}"/>
              </a:ext>
            </a:extLst>
          </p:cNvPr>
          <p:cNvSpPr/>
          <p:nvPr/>
        </p:nvSpPr>
        <p:spPr>
          <a:xfrm>
            <a:off x="8583994" y="2242752"/>
            <a:ext cx="847501" cy="2043580"/>
          </a:xfrm>
          <a:custGeom>
            <a:avLst/>
            <a:gdLst>
              <a:gd name="connsiteX0" fmla="*/ 400875 w 847501"/>
              <a:gd name="connsiteY0" fmla="*/ 0 h 2043580"/>
              <a:gd name="connsiteX1" fmla="*/ 450692 w 847501"/>
              <a:gd name="connsiteY1" fmla="*/ 45277 h 2043580"/>
              <a:gd name="connsiteX2" fmla="*/ 847501 w 847501"/>
              <a:gd name="connsiteY2" fmla="*/ 1003259 h 2043580"/>
              <a:gd name="connsiteX3" fmla="*/ 450692 w 847501"/>
              <a:gd name="connsiteY3" fmla="*/ 1961242 h 2043580"/>
              <a:gd name="connsiteX4" fmla="*/ 360097 w 847501"/>
              <a:gd name="connsiteY4" fmla="*/ 2043580 h 2043580"/>
              <a:gd name="connsiteX5" fmla="*/ 357887 w 847501"/>
              <a:gd name="connsiteY5" fmla="*/ 2041147 h 2043580"/>
              <a:gd name="connsiteX6" fmla="*/ 0 w 847501"/>
              <a:gd name="connsiteY6" fmla="*/ 1044223 h 2043580"/>
              <a:gd name="connsiteX7" fmla="*/ 357887 w 847501"/>
              <a:gd name="connsiteY7" fmla="*/ 47299 h 2043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7501" h="2043580">
                <a:moveTo>
                  <a:pt x="400875" y="0"/>
                </a:moveTo>
                <a:lnTo>
                  <a:pt x="450692" y="45277"/>
                </a:lnTo>
                <a:cubicBezTo>
                  <a:pt x="695861" y="290446"/>
                  <a:pt x="847501" y="629144"/>
                  <a:pt x="847501" y="1003259"/>
                </a:cubicBezTo>
                <a:cubicBezTo>
                  <a:pt x="847501" y="1377375"/>
                  <a:pt x="695861" y="1716073"/>
                  <a:pt x="450692" y="1961242"/>
                </a:cubicBezTo>
                <a:lnTo>
                  <a:pt x="360097" y="2043580"/>
                </a:lnTo>
                <a:lnTo>
                  <a:pt x="357887" y="2041147"/>
                </a:lnTo>
                <a:cubicBezTo>
                  <a:pt x="134307" y="1770232"/>
                  <a:pt x="0" y="1422912"/>
                  <a:pt x="0" y="1044223"/>
                </a:cubicBezTo>
                <a:cubicBezTo>
                  <a:pt x="0" y="665534"/>
                  <a:pt x="134307" y="318214"/>
                  <a:pt x="357887" y="47299"/>
                </a:cubicBezTo>
                <a:close/>
              </a:path>
            </a:pathLst>
          </a:cu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53BDCDF-FDC0-410B-98EE-FD317199AC04}"/>
              </a:ext>
            </a:extLst>
          </p:cNvPr>
          <p:cNvSpPr/>
          <p:nvPr/>
        </p:nvSpPr>
        <p:spPr>
          <a:xfrm>
            <a:off x="7386190" y="2666793"/>
            <a:ext cx="1217717" cy="11641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三农         工作 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C5B2815-188C-4ECB-B345-036437ACB5E9}"/>
              </a:ext>
            </a:extLst>
          </p:cNvPr>
          <p:cNvSpPr/>
          <p:nvPr/>
        </p:nvSpPr>
        <p:spPr>
          <a:xfrm>
            <a:off x="9333612" y="2373423"/>
            <a:ext cx="1796164" cy="1782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革命老区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民族地区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边疆地区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贫困地区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6A0DBEC-8F94-4802-9582-80C6910F4D86}"/>
              </a:ext>
            </a:extLst>
          </p:cNvPr>
          <p:cNvSpPr/>
          <p:nvPr/>
        </p:nvSpPr>
        <p:spPr>
          <a:xfrm>
            <a:off x="8420193" y="2706577"/>
            <a:ext cx="1217717" cy="11641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扶贫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开发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62CF7418-BBDE-4F47-B6C7-AB02E5DFC5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920" y="2989851"/>
            <a:ext cx="4123946" cy="386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0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4" grpId="0"/>
      <p:bldP spid="5" grpId="0"/>
      <p:bldP spid="10" grpId="0" animBg="1"/>
      <p:bldP spid="17" grpId="0" animBg="1"/>
      <p:bldP spid="7" grpId="0"/>
      <p:bldP spid="7" grpId="1"/>
      <p:bldP spid="9" grpId="0"/>
      <p:bldP spid="9" grpId="1"/>
      <p:bldP spid="8" grpId="0"/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3D95BCB-F4B1-48B6-A3A7-C982605A2AB7}"/>
              </a:ext>
            </a:extLst>
          </p:cNvPr>
          <p:cNvSpPr/>
          <p:nvPr/>
        </p:nvSpPr>
        <p:spPr>
          <a:xfrm>
            <a:off x="2761617" y="5663524"/>
            <a:ext cx="7361804" cy="455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2015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11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27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、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28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日北京中央扶贫开发工作会议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045DC60-5E6B-4366-8E2E-BEF297856077}"/>
              </a:ext>
            </a:extLst>
          </p:cNvPr>
          <p:cNvSpPr/>
          <p:nvPr/>
        </p:nvSpPr>
        <p:spPr>
          <a:xfrm>
            <a:off x="4741315" y="2151130"/>
            <a:ext cx="6666914" cy="11641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确保把真正的贫困人口弄清楚，把贫困人口、贫困程度、致贫原因等搞清楚，以便做到因户施策、因人施策。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B846A01-789B-4EEC-8CA9-1A5DBC41CE23}"/>
              </a:ext>
            </a:extLst>
          </p:cNvPr>
          <p:cNvSpPr/>
          <p:nvPr/>
        </p:nvSpPr>
        <p:spPr>
          <a:xfrm>
            <a:off x="1318996" y="2259086"/>
            <a:ext cx="3249717" cy="923608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解决好“扶持谁”的问题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567630C-618E-4469-BB25-B6F30E953E79}"/>
              </a:ext>
            </a:extLst>
          </p:cNvPr>
          <p:cNvSpPr/>
          <p:nvPr/>
        </p:nvSpPr>
        <p:spPr>
          <a:xfrm>
            <a:off x="4741315" y="3529204"/>
            <a:ext cx="6666914" cy="7404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加快形成中央统筹、省（自治区、直辖市）负总责、市（地）县抓落实的扶贫开发工作机制，做到分工明确、责任清晰、任务到人、考核到位。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30B1F35-2DF7-4C43-8089-D704E28CDBAF}"/>
              </a:ext>
            </a:extLst>
          </p:cNvPr>
          <p:cNvSpPr/>
          <p:nvPr/>
        </p:nvSpPr>
        <p:spPr>
          <a:xfrm>
            <a:off x="1318996" y="3389978"/>
            <a:ext cx="3249717" cy="923608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解决好“谁来扶”的问题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6FBFB8C-2003-44A5-9FA2-FF0D44D1FEBF}"/>
              </a:ext>
            </a:extLst>
          </p:cNvPr>
          <p:cNvSpPr/>
          <p:nvPr/>
        </p:nvSpPr>
        <p:spPr>
          <a:xfrm>
            <a:off x="4741315" y="4563173"/>
            <a:ext cx="6768514" cy="802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按照贫困地区和贫困人口的具体情况，实施“五个一批”工程：发展生产脱贫一批，异地搬迁脱贫一批、生态补偿脱贫一批、发展教育脱贫一批、社会保障兜底一批。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F9122DA-0CC9-4C05-9F14-7F8B9AB766F4}"/>
              </a:ext>
            </a:extLst>
          </p:cNvPr>
          <p:cNvSpPr/>
          <p:nvPr/>
        </p:nvSpPr>
        <p:spPr>
          <a:xfrm>
            <a:off x="1318996" y="4520870"/>
            <a:ext cx="3249717" cy="923608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解决好“怎么扶”的问题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311FA4F-033B-4D27-886A-6902507620A2}"/>
              </a:ext>
            </a:extLst>
          </p:cNvPr>
          <p:cNvSpPr/>
          <p:nvPr/>
        </p:nvSpPr>
        <p:spPr>
          <a:xfrm>
            <a:off x="1318995" y="1299954"/>
            <a:ext cx="10103747" cy="595693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解决好三个问题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F102ED8-2590-43CF-A382-0DCFC12DF085}"/>
              </a:ext>
            </a:extLst>
          </p:cNvPr>
          <p:cNvSpPr/>
          <p:nvPr/>
        </p:nvSpPr>
        <p:spPr>
          <a:xfrm>
            <a:off x="4572000" y="2264229"/>
            <a:ext cx="6865257" cy="899885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89D79DF-ECE5-4956-8E34-01DC5113E0BA}"/>
              </a:ext>
            </a:extLst>
          </p:cNvPr>
          <p:cNvSpPr/>
          <p:nvPr/>
        </p:nvSpPr>
        <p:spPr>
          <a:xfrm>
            <a:off x="4572000" y="3413701"/>
            <a:ext cx="6865257" cy="899885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072DE2E-A040-471A-9DBD-0AA8508F63B0}"/>
              </a:ext>
            </a:extLst>
          </p:cNvPr>
          <p:cNvSpPr/>
          <p:nvPr/>
        </p:nvSpPr>
        <p:spPr>
          <a:xfrm>
            <a:off x="4572000" y="4520870"/>
            <a:ext cx="6865257" cy="923608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827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 animBg="1"/>
      <p:bldP spid="11" grpId="0"/>
      <p:bldP spid="12" grpId="0" animBg="1"/>
      <p:bldP spid="13" grpId="0"/>
      <p:bldP spid="14" grpId="0" animBg="1"/>
      <p:bldP spid="15" grpId="0" animBg="1"/>
      <p:bldP spid="2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3D95BCB-F4B1-48B6-A3A7-C982605A2AB7}"/>
              </a:ext>
            </a:extLst>
          </p:cNvPr>
          <p:cNvSpPr/>
          <p:nvPr/>
        </p:nvSpPr>
        <p:spPr>
          <a:xfrm>
            <a:off x="2908583" y="5523109"/>
            <a:ext cx="7361804" cy="455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2015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11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27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、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28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日北京中央扶贫开发工作会议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045DC60-5E6B-4366-8E2E-BEF297856077}"/>
              </a:ext>
            </a:extLst>
          </p:cNvPr>
          <p:cNvSpPr/>
          <p:nvPr/>
        </p:nvSpPr>
        <p:spPr>
          <a:xfrm>
            <a:off x="2610835" y="3691440"/>
            <a:ext cx="1940408" cy="11641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实现有序退出，既要防止拖延病，又要防止急躁症。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B846A01-789B-4EEC-8CA9-1A5DBC41CE23}"/>
              </a:ext>
            </a:extLst>
          </p:cNvPr>
          <p:cNvSpPr/>
          <p:nvPr/>
        </p:nvSpPr>
        <p:spPr>
          <a:xfrm>
            <a:off x="2534084" y="3073490"/>
            <a:ext cx="1672845" cy="5197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0"/>
                </a:gra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设定时间表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567630C-618E-4469-BB25-B6F30E953E79}"/>
              </a:ext>
            </a:extLst>
          </p:cNvPr>
          <p:cNvSpPr/>
          <p:nvPr/>
        </p:nvSpPr>
        <p:spPr>
          <a:xfrm>
            <a:off x="4736283" y="3564775"/>
            <a:ext cx="2185756" cy="10027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在一定时间内实现摘帽不摘政策。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30B1F35-2DF7-4C43-8089-D704E28CDBAF}"/>
              </a:ext>
            </a:extLst>
          </p:cNvPr>
          <p:cNvSpPr/>
          <p:nvPr/>
        </p:nvSpPr>
        <p:spPr>
          <a:xfrm>
            <a:off x="5003724" y="3073490"/>
            <a:ext cx="1672845" cy="5197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0"/>
                </a:gra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留出缓冲期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13FFBA9-F2E6-43E6-BC78-7F4CDC31ABE4}"/>
              </a:ext>
            </a:extLst>
          </p:cNvPr>
          <p:cNvSpPr/>
          <p:nvPr/>
        </p:nvSpPr>
        <p:spPr>
          <a:xfrm>
            <a:off x="7110508" y="3593231"/>
            <a:ext cx="2151053" cy="538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按照摘帽标准验收。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32DA2C8-C4DC-45A0-8780-94425B54C801}"/>
              </a:ext>
            </a:extLst>
          </p:cNvPr>
          <p:cNvSpPr/>
          <p:nvPr/>
        </p:nvSpPr>
        <p:spPr>
          <a:xfrm>
            <a:off x="7110508" y="3073490"/>
            <a:ext cx="1825324" cy="5197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0"/>
                </a:gra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实现严格评估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21B3FD6-6FE5-4255-A2A8-F26ABA591796}"/>
              </a:ext>
            </a:extLst>
          </p:cNvPr>
          <p:cNvSpPr/>
          <p:nvPr/>
        </p:nvSpPr>
        <p:spPr>
          <a:xfrm>
            <a:off x="9719908" y="3564775"/>
            <a:ext cx="1571719" cy="1795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做到脱贫到人，脱没脱贫要同群众一起算账，要群众认账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D69B0F3-6ED9-4AD9-BC54-A1DEE5A29551}"/>
              </a:ext>
            </a:extLst>
          </p:cNvPr>
          <p:cNvSpPr/>
          <p:nvPr/>
        </p:nvSpPr>
        <p:spPr>
          <a:xfrm>
            <a:off x="9637500" y="3073490"/>
            <a:ext cx="1736537" cy="5197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0"/>
                </a:gra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实行逐户销号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EF9139D-6630-4D3D-8DE0-1BB1CC3CC484}"/>
              </a:ext>
            </a:extLst>
          </p:cNvPr>
          <p:cNvSpPr/>
          <p:nvPr/>
        </p:nvSpPr>
        <p:spPr>
          <a:xfrm>
            <a:off x="2610835" y="1477228"/>
            <a:ext cx="8582912" cy="595693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四点要求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68372B42-5D0C-4B89-96F3-2C91E04E6CCC}"/>
              </a:ext>
            </a:extLst>
          </p:cNvPr>
          <p:cNvSpPr/>
          <p:nvPr/>
        </p:nvSpPr>
        <p:spPr>
          <a:xfrm>
            <a:off x="3120572" y="2483699"/>
            <a:ext cx="566057" cy="566057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cs"/>
              </a:rPr>
              <a:t>1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44FDE88-D862-447B-8A69-C9838D102FD9}"/>
              </a:ext>
            </a:extLst>
          </p:cNvPr>
          <p:cNvSpPr/>
          <p:nvPr/>
        </p:nvSpPr>
        <p:spPr>
          <a:xfrm>
            <a:off x="5557117" y="2483699"/>
            <a:ext cx="566057" cy="566057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cs"/>
              </a:rPr>
              <a:t>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5012B3E1-432C-4ED5-B8FF-F3445B6CF9DF}"/>
              </a:ext>
            </a:extLst>
          </p:cNvPr>
          <p:cNvSpPr/>
          <p:nvPr/>
        </p:nvSpPr>
        <p:spPr>
          <a:xfrm>
            <a:off x="7828429" y="2483699"/>
            <a:ext cx="566057" cy="566057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cs"/>
              </a:rPr>
              <a:t>3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9066CC7B-AE0F-4345-A6B1-AE3036D4AE13}"/>
              </a:ext>
            </a:extLst>
          </p:cNvPr>
          <p:cNvSpPr/>
          <p:nvPr/>
        </p:nvSpPr>
        <p:spPr>
          <a:xfrm>
            <a:off x="10177890" y="2483699"/>
            <a:ext cx="566057" cy="566057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cs"/>
              </a:rPr>
              <a:t>4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D8F257B-BC00-4C66-8647-8E19F9FF3B3B}"/>
              </a:ext>
            </a:extLst>
          </p:cNvPr>
          <p:cNvCxnSpPr>
            <a:cxnSpLocks/>
          </p:cNvCxnSpPr>
          <p:nvPr/>
        </p:nvCxnSpPr>
        <p:spPr>
          <a:xfrm>
            <a:off x="4551243" y="2483699"/>
            <a:ext cx="0" cy="2581787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4778E64D-0220-4274-8CF7-4737805F56F3}"/>
              </a:ext>
            </a:extLst>
          </p:cNvPr>
          <p:cNvCxnSpPr>
            <a:cxnSpLocks/>
          </p:cNvCxnSpPr>
          <p:nvPr/>
        </p:nvCxnSpPr>
        <p:spPr>
          <a:xfrm>
            <a:off x="6852505" y="2483699"/>
            <a:ext cx="0" cy="2581787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AC920B6D-FCC1-4446-ACC3-A0177F38A932}"/>
              </a:ext>
            </a:extLst>
          </p:cNvPr>
          <p:cNvCxnSpPr>
            <a:cxnSpLocks/>
          </p:cNvCxnSpPr>
          <p:nvPr/>
        </p:nvCxnSpPr>
        <p:spPr>
          <a:xfrm>
            <a:off x="9450562" y="2483699"/>
            <a:ext cx="0" cy="2581787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978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500"/>
                            </p:stCondLst>
                            <p:childTnLst>
                              <p:par>
                                <p:cTn id="7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1" grpId="0"/>
      <p:bldP spid="12" grpId="0"/>
      <p:bldP spid="15" grpId="0"/>
      <p:bldP spid="16" grpId="0"/>
      <p:bldP spid="17" grpId="0"/>
      <p:bldP spid="18" grpId="0"/>
      <p:bldP spid="13" grpId="0" animBg="1"/>
      <p:bldP spid="2" grpId="0" animBg="1"/>
      <p:bldP spid="14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80508" y="1766797"/>
            <a:ext cx="11230984" cy="4379946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61969" y="2194721"/>
            <a:ext cx="7361804" cy="35240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    “确保脱贫工作务实，脱贫过程扎实，脱贫结果真实，让脱贫成效真正获得群众认可、经得起实践和历史检验”。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2018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3 3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30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日，习近平总书记主持召开中央政治局会议，听取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2017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年省级党委和政府脱贫攻坚工作成效考核情况汇报，对打好脱贫攻坚战提出明确要求。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        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这次中央政治局会议，是考核评估总结脱贫攻坚经验、更好谋划脱贫攻坚后半程的一次关键会议。对于进一步强化责任担当，落实党中央关于脱贫攻坚各项决策部署、如期兑现到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2020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年现行标准下农村贫困人口实现脱贫、贫困县全部摘帽、解决区域性整体贫困的扶贫目标，具有重大而深远的影响。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4934810" y="1396069"/>
            <a:ext cx="3242750" cy="610790"/>
          </a:xfrm>
          <a:prstGeom prst="round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前 言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221496" y="298596"/>
            <a:ext cx="1092476" cy="1092477"/>
            <a:chOff x="3851921" y="107991"/>
            <a:chExt cx="1792566" cy="1792567"/>
          </a:xfrm>
          <a:gradFill>
            <a:gsLst>
              <a:gs pos="0">
                <a:srgbClr val="FF0000"/>
              </a:gs>
              <a:gs pos="100000">
                <a:srgbClr val="CC3300"/>
              </a:gs>
            </a:gsLst>
            <a:path path="circle">
              <a:fillToRect l="50000" t="-80000" r="50000" b="180000"/>
            </a:path>
          </a:gradFill>
        </p:grpSpPr>
        <p:sp>
          <p:nvSpPr>
            <p:cNvPr id="10" name="Freeform 29"/>
            <p:cNvSpPr/>
            <p:nvPr/>
          </p:nvSpPr>
          <p:spPr bwMode="auto">
            <a:xfrm>
              <a:off x="4401088" y="564469"/>
              <a:ext cx="867835" cy="775494"/>
            </a:xfrm>
            <a:custGeom>
              <a:avLst/>
              <a:gdLst>
                <a:gd name="T0" fmla="*/ 803 w 1880"/>
                <a:gd name="T1" fmla="*/ 15 h 1680"/>
                <a:gd name="T2" fmla="*/ 1253 w 1880"/>
                <a:gd name="T3" fmla="*/ 1067 h 1680"/>
                <a:gd name="T4" fmla="*/ 728 w 1880"/>
                <a:gd name="T5" fmla="*/ 540 h 1680"/>
                <a:gd name="T6" fmla="*/ 928 w 1880"/>
                <a:gd name="T7" fmla="*/ 339 h 1680"/>
                <a:gd name="T8" fmla="*/ 803 w 1880"/>
                <a:gd name="T9" fmla="*/ 215 h 1680"/>
                <a:gd name="T10" fmla="*/ 549 w 1880"/>
                <a:gd name="T11" fmla="*/ 267 h 1680"/>
                <a:gd name="T12" fmla="*/ 150 w 1880"/>
                <a:gd name="T13" fmla="*/ 666 h 1680"/>
                <a:gd name="T14" fmla="*/ 376 w 1880"/>
                <a:gd name="T15" fmla="*/ 890 h 1680"/>
                <a:gd name="T16" fmla="*/ 527 w 1880"/>
                <a:gd name="T17" fmla="*/ 741 h 1680"/>
                <a:gd name="T18" fmla="*/ 1052 w 1880"/>
                <a:gd name="T19" fmla="*/ 1266 h 1680"/>
                <a:gd name="T20" fmla="*/ 176 w 1880"/>
                <a:gd name="T21" fmla="*/ 1090 h 1680"/>
                <a:gd name="T22" fmla="*/ 49 w 1880"/>
                <a:gd name="T23" fmla="*/ 1217 h 1680"/>
                <a:gd name="T24" fmla="*/ 159 w 1880"/>
                <a:gd name="T25" fmla="*/ 1357 h 1680"/>
                <a:gd name="T26" fmla="*/ 144 w 1880"/>
                <a:gd name="T27" fmla="*/ 1371 h 1680"/>
                <a:gd name="T28" fmla="*/ 122 w 1880"/>
                <a:gd name="T29" fmla="*/ 1367 h 1680"/>
                <a:gd name="T30" fmla="*/ 0 w 1880"/>
                <a:gd name="T31" fmla="*/ 1494 h 1680"/>
                <a:gd name="T32" fmla="*/ 123 w 1880"/>
                <a:gd name="T33" fmla="*/ 1616 h 1680"/>
                <a:gd name="T34" fmla="*/ 249 w 1880"/>
                <a:gd name="T35" fmla="*/ 1493 h 1680"/>
                <a:gd name="T36" fmla="*/ 245 w 1880"/>
                <a:gd name="T37" fmla="*/ 1470 h 1680"/>
                <a:gd name="T38" fmla="*/ 265 w 1880"/>
                <a:gd name="T39" fmla="*/ 1451 h 1680"/>
                <a:gd name="T40" fmla="*/ 1255 w 1880"/>
                <a:gd name="T41" fmla="*/ 1467 h 1680"/>
                <a:gd name="T42" fmla="*/ 1402 w 1880"/>
                <a:gd name="T43" fmla="*/ 1615 h 1680"/>
                <a:gd name="T44" fmla="*/ 1603 w 1880"/>
                <a:gd name="T45" fmla="*/ 1416 h 1680"/>
                <a:gd name="T46" fmla="*/ 1455 w 1880"/>
                <a:gd name="T47" fmla="*/ 1267 h 1680"/>
                <a:gd name="T48" fmla="*/ 803 w 1880"/>
                <a:gd name="T49" fmla="*/ 15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0" h="1680">
                  <a:moveTo>
                    <a:pt x="803" y="15"/>
                  </a:moveTo>
                  <a:cubicBezTo>
                    <a:pt x="1217" y="170"/>
                    <a:pt x="1468" y="665"/>
                    <a:pt x="1253" y="1067"/>
                  </a:cubicBezTo>
                  <a:cubicBezTo>
                    <a:pt x="728" y="540"/>
                    <a:pt x="728" y="540"/>
                    <a:pt x="728" y="540"/>
                  </a:cubicBezTo>
                  <a:cubicBezTo>
                    <a:pt x="928" y="339"/>
                    <a:pt x="928" y="339"/>
                    <a:pt x="928" y="339"/>
                  </a:cubicBezTo>
                  <a:cubicBezTo>
                    <a:pt x="803" y="215"/>
                    <a:pt x="803" y="215"/>
                    <a:pt x="803" y="215"/>
                  </a:cubicBezTo>
                  <a:cubicBezTo>
                    <a:pt x="733" y="282"/>
                    <a:pt x="623" y="297"/>
                    <a:pt x="549" y="267"/>
                  </a:cubicBezTo>
                  <a:cubicBezTo>
                    <a:pt x="150" y="666"/>
                    <a:pt x="150" y="666"/>
                    <a:pt x="150" y="666"/>
                  </a:cubicBezTo>
                  <a:cubicBezTo>
                    <a:pt x="376" y="890"/>
                    <a:pt x="376" y="890"/>
                    <a:pt x="376" y="890"/>
                  </a:cubicBezTo>
                  <a:cubicBezTo>
                    <a:pt x="527" y="741"/>
                    <a:pt x="527" y="741"/>
                    <a:pt x="527" y="741"/>
                  </a:cubicBezTo>
                  <a:cubicBezTo>
                    <a:pt x="1052" y="1266"/>
                    <a:pt x="1052" y="1266"/>
                    <a:pt x="1052" y="1266"/>
                  </a:cubicBezTo>
                  <a:cubicBezTo>
                    <a:pt x="795" y="1407"/>
                    <a:pt x="439" y="1363"/>
                    <a:pt x="176" y="1090"/>
                  </a:cubicBezTo>
                  <a:cubicBezTo>
                    <a:pt x="49" y="1217"/>
                    <a:pt x="49" y="1217"/>
                    <a:pt x="49" y="1217"/>
                  </a:cubicBezTo>
                  <a:cubicBezTo>
                    <a:pt x="87" y="1270"/>
                    <a:pt x="119" y="1317"/>
                    <a:pt x="159" y="1357"/>
                  </a:cubicBezTo>
                  <a:cubicBezTo>
                    <a:pt x="155" y="1362"/>
                    <a:pt x="144" y="1371"/>
                    <a:pt x="144" y="1371"/>
                  </a:cubicBezTo>
                  <a:cubicBezTo>
                    <a:pt x="137" y="1370"/>
                    <a:pt x="129" y="1367"/>
                    <a:pt x="122" y="1367"/>
                  </a:cubicBezTo>
                  <a:cubicBezTo>
                    <a:pt x="55" y="1367"/>
                    <a:pt x="0" y="1426"/>
                    <a:pt x="0" y="1494"/>
                  </a:cubicBezTo>
                  <a:cubicBezTo>
                    <a:pt x="0" y="1561"/>
                    <a:pt x="55" y="1616"/>
                    <a:pt x="123" y="1616"/>
                  </a:cubicBezTo>
                  <a:cubicBezTo>
                    <a:pt x="191" y="1616"/>
                    <a:pt x="249" y="1561"/>
                    <a:pt x="249" y="1493"/>
                  </a:cubicBezTo>
                  <a:cubicBezTo>
                    <a:pt x="249" y="1485"/>
                    <a:pt x="247" y="1478"/>
                    <a:pt x="245" y="1470"/>
                  </a:cubicBezTo>
                  <a:cubicBezTo>
                    <a:pt x="265" y="1451"/>
                    <a:pt x="265" y="1451"/>
                    <a:pt x="265" y="1451"/>
                  </a:cubicBezTo>
                  <a:cubicBezTo>
                    <a:pt x="567" y="1655"/>
                    <a:pt x="898" y="1680"/>
                    <a:pt x="1255" y="1467"/>
                  </a:cubicBezTo>
                  <a:cubicBezTo>
                    <a:pt x="1402" y="1615"/>
                    <a:pt x="1402" y="1615"/>
                    <a:pt x="1402" y="1615"/>
                  </a:cubicBezTo>
                  <a:cubicBezTo>
                    <a:pt x="1603" y="1416"/>
                    <a:pt x="1603" y="1416"/>
                    <a:pt x="1603" y="1416"/>
                  </a:cubicBezTo>
                  <a:cubicBezTo>
                    <a:pt x="1455" y="1267"/>
                    <a:pt x="1455" y="1267"/>
                    <a:pt x="1455" y="1267"/>
                  </a:cubicBezTo>
                  <a:cubicBezTo>
                    <a:pt x="1880" y="628"/>
                    <a:pt x="1313" y="0"/>
                    <a:pt x="80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" name="任意多边形 50"/>
            <p:cNvSpPr/>
            <p:nvPr/>
          </p:nvSpPr>
          <p:spPr>
            <a:xfrm>
              <a:off x="3851921" y="107991"/>
              <a:ext cx="1792566" cy="1792567"/>
            </a:xfrm>
            <a:custGeom>
              <a:avLst/>
              <a:gdLst>
                <a:gd name="connsiteX0" fmla="*/ 1677670 w 2407137"/>
                <a:gd name="connsiteY0" fmla="*/ 1837666 h 2407138"/>
                <a:gd name="connsiteX1" fmla="*/ 1683974 w 2407137"/>
                <a:gd name="connsiteY1" fmla="*/ 1833341 h 2407138"/>
                <a:gd name="connsiteX2" fmla="*/ 1689813 w 2407137"/>
                <a:gd name="connsiteY2" fmla="*/ 1828403 h 2407138"/>
                <a:gd name="connsiteX3" fmla="*/ 1945042 w 2407137"/>
                <a:gd name="connsiteY3" fmla="*/ 2162988 h 2407138"/>
                <a:gd name="connsiteX4" fmla="*/ 1932899 w 2407137"/>
                <a:gd name="connsiteY4" fmla="*/ 2172251 h 2407138"/>
                <a:gd name="connsiteX5" fmla="*/ 1592663 w 2407137"/>
                <a:gd name="connsiteY5" fmla="*/ 1892774 h 2407138"/>
                <a:gd name="connsiteX6" fmla="*/ 1605769 w 2407137"/>
                <a:gd name="connsiteY6" fmla="*/ 1884929 h 2407138"/>
                <a:gd name="connsiteX7" fmla="*/ 1748914 w 2407137"/>
                <a:gd name="connsiteY7" fmla="*/ 2132863 h 2407138"/>
                <a:gd name="connsiteX8" fmla="*/ 1735858 w 2407137"/>
                <a:gd name="connsiteY8" fmla="*/ 2140795 h 2407138"/>
                <a:gd name="connsiteX9" fmla="*/ 1768789 w 2407137"/>
                <a:gd name="connsiteY9" fmla="*/ 1757990 h 2407138"/>
                <a:gd name="connsiteX10" fmla="*/ 1971301 w 2407137"/>
                <a:gd name="connsiteY10" fmla="*/ 1960502 h 2407138"/>
                <a:gd name="connsiteX11" fmla="*/ 1966159 w 2407137"/>
                <a:gd name="connsiteY11" fmla="*/ 1966159 h 2407138"/>
                <a:gd name="connsiteX12" fmla="*/ 1960501 w 2407137"/>
                <a:gd name="connsiteY12" fmla="*/ 1971301 h 2407138"/>
                <a:gd name="connsiteX13" fmla="*/ 1758092 w 2407137"/>
                <a:gd name="connsiteY13" fmla="*/ 1768892 h 2407138"/>
                <a:gd name="connsiteX14" fmla="*/ 1765079 w 2407137"/>
                <a:gd name="connsiteY14" fmla="*/ 1762526 h 2407138"/>
                <a:gd name="connsiteX15" fmla="*/ 1834740 w 2407137"/>
                <a:gd name="connsiteY15" fmla="*/ 1681091 h 2407138"/>
                <a:gd name="connsiteX16" fmla="*/ 2168093 w 2407137"/>
                <a:gd name="connsiteY16" fmla="*/ 1938389 h 2407138"/>
                <a:gd name="connsiteX17" fmla="*/ 2158761 w 2407137"/>
                <a:gd name="connsiteY17" fmla="*/ 1950479 h 2407138"/>
                <a:gd name="connsiteX18" fmla="*/ 1825285 w 2407137"/>
                <a:gd name="connsiteY18" fmla="*/ 1693086 h 2407138"/>
                <a:gd name="connsiteX19" fmla="*/ 1497292 w 2407137"/>
                <a:gd name="connsiteY19" fmla="*/ 1938505 h 2407138"/>
                <a:gd name="connsiteX20" fmla="*/ 1511359 w 2407137"/>
                <a:gd name="connsiteY20" fmla="*/ 1932557 h 2407138"/>
                <a:gd name="connsiteX21" fmla="*/ 1671461 w 2407137"/>
                <a:gd name="connsiteY21" fmla="*/ 2322204 h 2407138"/>
                <a:gd name="connsiteX22" fmla="*/ 1657335 w 2407137"/>
                <a:gd name="connsiteY22" fmla="*/ 2328008 h 2407138"/>
                <a:gd name="connsiteX23" fmla="*/ 1400984 w 2407137"/>
                <a:gd name="connsiteY23" fmla="*/ 1969841 h 2407138"/>
                <a:gd name="connsiteX24" fmla="*/ 1415837 w 2407137"/>
                <a:gd name="connsiteY24" fmla="*/ 1966261 h 2407138"/>
                <a:gd name="connsiteX25" fmla="*/ 1489829 w 2407137"/>
                <a:gd name="connsiteY25" fmla="*/ 2242404 h 2407138"/>
                <a:gd name="connsiteX26" fmla="*/ 1475037 w 2407137"/>
                <a:gd name="connsiteY26" fmla="*/ 2246208 h 2407138"/>
                <a:gd name="connsiteX27" fmla="*/ 1890343 w 2407137"/>
                <a:gd name="connsiteY27" fmla="*/ 1591261 h 2407138"/>
                <a:gd name="connsiteX28" fmla="*/ 2140794 w 2407137"/>
                <a:gd name="connsiteY28" fmla="*/ 1735859 h 2407138"/>
                <a:gd name="connsiteX29" fmla="*/ 2132863 w 2407137"/>
                <a:gd name="connsiteY29" fmla="*/ 1748915 h 2407138"/>
                <a:gd name="connsiteX30" fmla="*/ 1883112 w 2407137"/>
                <a:gd name="connsiteY30" fmla="*/ 1604721 h 2407138"/>
                <a:gd name="connsiteX31" fmla="*/ 1934589 w 2407137"/>
                <a:gd name="connsiteY31" fmla="*/ 1500527 h 2407138"/>
                <a:gd name="connsiteX32" fmla="*/ 2325413 w 2407137"/>
                <a:gd name="connsiteY32" fmla="*/ 1663714 h 2407138"/>
                <a:gd name="connsiteX33" fmla="*/ 2319529 w 2407137"/>
                <a:gd name="connsiteY33" fmla="*/ 1677807 h 2407138"/>
                <a:gd name="connsiteX34" fmla="*/ 1928334 w 2407137"/>
                <a:gd name="connsiteY34" fmla="*/ 1514465 h 2407138"/>
                <a:gd name="connsiteX35" fmla="*/ 1296758 w 2407137"/>
                <a:gd name="connsiteY35" fmla="*/ 1987081 h 2407138"/>
                <a:gd name="connsiteX36" fmla="*/ 1311855 w 2407137"/>
                <a:gd name="connsiteY36" fmla="*/ 1984732 h 2407138"/>
                <a:gd name="connsiteX37" fmla="*/ 1365995 w 2407137"/>
                <a:gd name="connsiteY37" fmla="*/ 2405187 h 2407138"/>
                <a:gd name="connsiteX38" fmla="*/ 1350847 w 2407137"/>
                <a:gd name="connsiteY38" fmla="*/ 2407138 h 2407138"/>
                <a:gd name="connsiteX39" fmla="*/ 1195932 w 2407137"/>
                <a:gd name="connsiteY39" fmla="*/ 1995746 h 2407138"/>
                <a:gd name="connsiteX40" fmla="*/ 1211204 w 2407137"/>
                <a:gd name="connsiteY40" fmla="*/ 1995179 h 2407138"/>
                <a:gd name="connsiteX41" fmla="*/ 1211204 w 2407137"/>
                <a:gd name="connsiteY41" fmla="*/ 2281649 h 2407138"/>
                <a:gd name="connsiteX42" fmla="*/ 1203568 w 2407137"/>
                <a:gd name="connsiteY42" fmla="*/ 2282034 h 2407138"/>
                <a:gd name="connsiteX43" fmla="*/ 1195932 w 2407137"/>
                <a:gd name="connsiteY43" fmla="*/ 2281649 h 2407138"/>
                <a:gd name="connsiteX44" fmla="*/ 1968060 w 2407137"/>
                <a:gd name="connsiteY44" fmla="*/ 1400508 h 2407138"/>
                <a:gd name="connsiteX45" fmla="*/ 2246208 w 2407137"/>
                <a:gd name="connsiteY45" fmla="*/ 1475038 h 2407138"/>
                <a:gd name="connsiteX46" fmla="*/ 2242404 w 2407137"/>
                <a:gd name="connsiteY46" fmla="*/ 1489831 h 2407138"/>
                <a:gd name="connsiteX47" fmla="*/ 1963516 w 2407137"/>
                <a:gd name="connsiteY47" fmla="*/ 1415103 h 2407138"/>
                <a:gd name="connsiteX48" fmla="*/ 1090481 w 2407137"/>
                <a:gd name="connsiteY48" fmla="*/ 1986840 h 2407138"/>
                <a:gd name="connsiteX49" fmla="*/ 1097951 w 2407137"/>
                <a:gd name="connsiteY49" fmla="*/ 1988584 h 2407138"/>
                <a:gd name="connsiteX50" fmla="*/ 1105617 w 2407137"/>
                <a:gd name="connsiteY50" fmla="*/ 1988876 h 2407138"/>
                <a:gd name="connsiteX51" fmla="*/ 1049458 w 2407137"/>
                <a:gd name="connsiteY51" fmla="*/ 2406281 h 2407138"/>
                <a:gd name="connsiteX52" fmla="*/ 1034322 w 2407137"/>
                <a:gd name="connsiteY52" fmla="*/ 2404245 h 2407138"/>
                <a:gd name="connsiteX53" fmla="*/ 1988876 w 2407137"/>
                <a:gd name="connsiteY53" fmla="*/ 1301520 h 2407138"/>
                <a:gd name="connsiteX54" fmla="*/ 2406281 w 2407137"/>
                <a:gd name="connsiteY54" fmla="*/ 1357679 h 2407138"/>
                <a:gd name="connsiteX55" fmla="*/ 2404244 w 2407137"/>
                <a:gd name="connsiteY55" fmla="*/ 1372815 h 2407138"/>
                <a:gd name="connsiteX56" fmla="*/ 1986840 w 2407137"/>
                <a:gd name="connsiteY56" fmla="*/ 1316657 h 2407138"/>
                <a:gd name="connsiteX57" fmla="*/ 1988583 w 2407137"/>
                <a:gd name="connsiteY57" fmla="*/ 1309187 h 2407138"/>
                <a:gd name="connsiteX58" fmla="*/ 992036 w 2407137"/>
                <a:gd name="connsiteY58" fmla="*/ 1963517 h 2407138"/>
                <a:gd name="connsiteX59" fmla="*/ 1006629 w 2407137"/>
                <a:gd name="connsiteY59" fmla="*/ 1968061 h 2407138"/>
                <a:gd name="connsiteX60" fmla="*/ 932100 w 2407137"/>
                <a:gd name="connsiteY60" fmla="*/ 2246208 h 2407138"/>
                <a:gd name="connsiteX61" fmla="*/ 917308 w 2407137"/>
                <a:gd name="connsiteY61" fmla="*/ 2242405 h 2407138"/>
                <a:gd name="connsiteX62" fmla="*/ 1995178 w 2407137"/>
                <a:gd name="connsiteY62" fmla="*/ 1195933 h 2407138"/>
                <a:gd name="connsiteX63" fmla="*/ 2281649 w 2407137"/>
                <a:gd name="connsiteY63" fmla="*/ 1195933 h 2407138"/>
                <a:gd name="connsiteX64" fmla="*/ 2282034 w 2407137"/>
                <a:gd name="connsiteY64" fmla="*/ 1203569 h 2407138"/>
                <a:gd name="connsiteX65" fmla="*/ 2281649 w 2407137"/>
                <a:gd name="connsiteY65" fmla="*/ 1211206 h 2407138"/>
                <a:gd name="connsiteX66" fmla="*/ 1995745 w 2407137"/>
                <a:gd name="connsiteY66" fmla="*/ 1211206 h 2407138"/>
                <a:gd name="connsiteX67" fmla="*/ 1984731 w 2407137"/>
                <a:gd name="connsiteY67" fmla="*/ 1095284 h 2407138"/>
                <a:gd name="connsiteX68" fmla="*/ 2405186 w 2407137"/>
                <a:gd name="connsiteY68" fmla="*/ 1041144 h 2407138"/>
                <a:gd name="connsiteX69" fmla="*/ 2407137 w 2407137"/>
                <a:gd name="connsiteY69" fmla="*/ 1056290 h 2407138"/>
                <a:gd name="connsiteX70" fmla="*/ 1987080 w 2407137"/>
                <a:gd name="connsiteY70" fmla="*/ 1110379 h 2407138"/>
                <a:gd name="connsiteX71" fmla="*/ 892672 w 2407137"/>
                <a:gd name="connsiteY71" fmla="*/ 1928335 h 2407138"/>
                <a:gd name="connsiteX72" fmla="*/ 906611 w 2407137"/>
                <a:gd name="connsiteY72" fmla="*/ 1934590 h 2407138"/>
                <a:gd name="connsiteX73" fmla="*/ 743425 w 2407137"/>
                <a:gd name="connsiteY73" fmla="*/ 2325414 h 2407138"/>
                <a:gd name="connsiteX74" fmla="*/ 729331 w 2407137"/>
                <a:gd name="connsiteY74" fmla="*/ 2319529 h 2407138"/>
                <a:gd name="connsiteX75" fmla="*/ 802416 w 2407137"/>
                <a:gd name="connsiteY75" fmla="*/ 1883113 h 2407138"/>
                <a:gd name="connsiteX76" fmla="*/ 815877 w 2407137"/>
                <a:gd name="connsiteY76" fmla="*/ 1890344 h 2407138"/>
                <a:gd name="connsiteX77" fmla="*/ 671279 w 2407137"/>
                <a:gd name="connsiteY77" fmla="*/ 2140796 h 2407138"/>
                <a:gd name="connsiteX78" fmla="*/ 658223 w 2407137"/>
                <a:gd name="connsiteY78" fmla="*/ 2132863 h 2407138"/>
                <a:gd name="connsiteX79" fmla="*/ 1966260 w 2407137"/>
                <a:gd name="connsiteY79" fmla="*/ 991301 h 2407138"/>
                <a:gd name="connsiteX80" fmla="*/ 2242405 w 2407137"/>
                <a:gd name="connsiteY80" fmla="*/ 917309 h 2407138"/>
                <a:gd name="connsiteX81" fmla="*/ 2246208 w 2407137"/>
                <a:gd name="connsiteY81" fmla="*/ 932101 h 2407138"/>
                <a:gd name="connsiteX82" fmla="*/ 1969840 w 2407137"/>
                <a:gd name="connsiteY82" fmla="*/ 1006153 h 2407138"/>
                <a:gd name="connsiteX83" fmla="*/ 1932557 w 2407137"/>
                <a:gd name="connsiteY83" fmla="*/ 895779 h 2407138"/>
                <a:gd name="connsiteX84" fmla="*/ 2322203 w 2407137"/>
                <a:gd name="connsiteY84" fmla="*/ 735676 h 2407138"/>
                <a:gd name="connsiteX85" fmla="*/ 2328008 w 2407137"/>
                <a:gd name="connsiteY85" fmla="*/ 749803 h 2407138"/>
                <a:gd name="connsiteX86" fmla="*/ 1938504 w 2407137"/>
                <a:gd name="connsiteY86" fmla="*/ 909846 h 2407138"/>
                <a:gd name="connsiteX87" fmla="*/ 714051 w 2407137"/>
                <a:gd name="connsiteY87" fmla="*/ 1825286 h 2407138"/>
                <a:gd name="connsiteX88" fmla="*/ 726047 w 2407137"/>
                <a:gd name="connsiteY88" fmla="*/ 1834740 h 2407138"/>
                <a:gd name="connsiteX89" fmla="*/ 468748 w 2407137"/>
                <a:gd name="connsiteY89" fmla="*/ 2168094 h 2407138"/>
                <a:gd name="connsiteX90" fmla="*/ 456659 w 2407137"/>
                <a:gd name="connsiteY90" fmla="*/ 2158762 h 2407138"/>
                <a:gd name="connsiteX91" fmla="*/ 638245 w 2407137"/>
                <a:gd name="connsiteY91" fmla="*/ 1758093 h 2407138"/>
                <a:gd name="connsiteX92" fmla="*/ 644611 w 2407137"/>
                <a:gd name="connsiteY92" fmla="*/ 1765080 h 2407138"/>
                <a:gd name="connsiteX93" fmla="*/ 649147 w 2407137"/>
                <a:gd name="connsiteY93" fmla="*/ 1768790 h 2407138"/>
                <a:gd name="connsiteX94" fmla="*/ 446636 w 2407137"/>
                <a:gd name="connsiteY94" fmla="*/ 1971302 h 2407138"/>
                <a:gd name="connsiteX95" fmla="*/ 440978 w 2407137"/>
                <a:gd name="connsiteY95" fmla="*/ 1966159 h 2407138"/>
                <a:gd name="connsiteX96" fmla="*/ 435836 w 2407137"/>
                <a:gd name="connsiteY96" fmla="*/ 1960502 h 2407138"/>
                <a:gd name="connsiteX97" fmla="*/ 1884928 w 2407137"/>
                <a:gd name="connsiteY97" fmla="*/ 801368 h 2407138"/>
                <a:gd name="connsiteX98" fmla="*/ 2132863 w 2407137"/>
                <a:gd name="connsiteY98" fmla="*/ 658223 h 2407138"/>
                <a:gd name="connsiteX99" fmla="*/ 2140794 w 2407137"/>
                <a:gd name="connsiteY99" fmla="*/ 671279 h 2407138"/>
                <a:gd name="connsiteX100" fmla="*/ 1892773 w 2407137"/>
                <a:gd name="connsiteY100" fmla="*/ 814474 h 2407138"/>
                <a:gd name="connsiteX101" fmla="*/ 1828403 w 2407137"/>
                <a:gd name="connsiteY101" fmla="*/ 717325 h 2407138"/>
                <a:gd name="connsiteX102" fmla="*/ 2162987 w 2407137"/>
                <a:gd name="connsiteY102" fmla="*/ 462095 h 2407138"/>
                <a:gd name="connsiteX103" fmla="*/ 2172250 w 2407137"/>
                <a:gd name="connsiteY103" fmla="*/ 474239 h 2407138"/>
                <a:gd name="connsiteX104" fmla="*/ 1837666 w 2407137"/>
                <a:gd name="connsiteY104" fmla="*/ 729468 h 2407138"/>
                <a:gd name="connsiteX105" fmla="*/ 1833340 w 2407137"/>
                <a:gd name="connsiteY105" fmla="*/ 723163 h 2407138"/>
                <a:gd name="connsiteX106" fmla="*/ 234886 w 2407137"/>
                <a:gd name="connsiteY106" fmla="*/ 1932900 h 2407138"/>
                <a:gd name="connsiteX107" fmla="*/ 569471 w 2407137"/>
                <a:gd name="connsiteY107" fmla="*/ 1677670 h 2407138"/>
                <a:gd name="connsiteX108" fmla="*/ 573796 w 2407137"/>
                <a:gd name="connsiteY108" fmla="*/ 1683975 h 2407138"/>
                <a:gd name="connsiteX109" fmla="*/ 578735 w 2407137"/>
                <a:gd name="connsiteY109" fmla="*/ 1689813 h 2407138"/>
                <a:gd name="connsiteX110" fmla="*/ 244150 w 2407137"/>
                <a:gd name="connsiteY110" fmla="*/ 1945043 h 2407138"/>
                <a:gd name="connsiteX111" fmla="*/ 266342 w 2407137"/>
                <a:gd name="connsiteY111" fmla="*/ 1735860 h 2407138"/>
                <a:gd name="connsiteX112" fmla="*/ 514363 w 2407137"/>
                <a:gd name="connsiteY112" fmla="*/ 1592665 h 2407138"/>
                <a:gd name="connsiteX113" fmla="*/ 522208 w 2407137"/>
                <a:gd name="connsiteY113" fmla="*/ 1605770 h 2407138"/>
                <a:gd name="connsiteX114" fmla="*/ 274274 w 2407137"/>
                <a:gd name="connsiteY114" fmla="*/ 1748916 h 2407138"/>
                <a:gd name="connsiteX115" fmla="*/ 1960501 w 2407137"/>
                <a:gd name="connsiteY115" fmla="*/ 435837 h 2407138"/>
                <a:gd name="connsiteX116" fmla="*/ 1966159 w 2407137"/>
                <a:gd name="connsiteY116" fmla="*/ 440979 h 2407138"/>
                <a:gd name="connsiteX117" fmla="*/ 1971301 w 2407137"/>
                <a:gd name="connsiteY117" fmla="*/ 446637 h 2407138"/>
                <a:gd name="connsiteX118" fmla="*/ 1768891 w 2407137"/>
                <a:gd name="connsiteY118" fmla="*/ 649046 h 2407138"/>
                <a:gd name="connsiteX119" fmla="*/ 1762525 w 2407137"/>
                <a:gd name="connsiteY119" fmla="*/ 642058 h 2407138"/>
                <a:gd name="connsiteX120" fmla="*/ 1757990 w 2407137"/>
                <a:gd name="connsiteY120" fmla="*/ 638348 h 2407138"/>
                <a:gd name="connsiteX121" fmla="*/ 1938389 w 2407137"/>
                <a:gd name="connsiteY121" fmla="*/ 239045 h 2407138"/>
                <a:gd name="connsiteX122" fmla="*/ 1950479 w 2407137"/>
                <a:gd name="connsiteY122" fmla="*/ 248377 h 2407138"/>
                <a:gd name="connsiteX123" fmla="*/ 1693086 w 2407137"/>
                <a:gd name="connsiteY123" fmla="*/ 581852 h 2407138"/>
                <a:gd name="connsiteX124" fmla="*/ 1681090 w 2407137"/>
                <a:gd name="connsiteY124" fmla="*/ 572398 h 2407138"/>
                <a:gd name="connsiteX125" fmla="*/ 79129 w 2407137"/>
                <a:gd name="connsiteY125" fmla="*/ 1657336 h 2407138"/>
                <a:gd name="connsiteX126" fmla="*/ 468633 w 2407137"/>
                <a:gd name="connsiteY126" fmla="*/ 1497292 h 2407138"/>
                <a:gd name="connsiteX127" fmla="*/ 474580 w 2407137"/>
                <a:gd name="connsiteY127" fmla="*/ 1511360 h 2407138"/>
                <a:gd name="connsiteX128" fmla="*/ 84934 w 2407137"/>
                <a:gd name="connsiteY128" fmla="*/ 1671462 h 2407138"/>
                <a:gd name="connsiteX129" fmla="*/ 160929 w 2407137"/>
                <a:gd name="connsiteY129" fmla="*/ 1475039 h 2407138"/>
                <a:gd name="connsiteX130" fmla="*/ 437296 w 2407137"/>
                <a:gd name="connsiteY130" fmla="*/ 1400986 h 2407138"/>
                <a:gd name="connsiteX131" fmla="*/ 440876 w 2407137"/>
                <a:gd name="connsiteY131" fmla="*/ 1415837 h 2407138"/>
                <a:gd name="connsiteX132" fmla="*/ 164732 w 2407137"/>
                <a:gd name="connsiteY132" fmla="*/ 1489830 h 2407138"/>
                <a:gd name="connsiteX133" fmla="*/ 1735859 w 2407137"/>
                <a:gd name="connsiteY133" fmla="*/ 266344 h 2407138"/>
                <a:gd name="connsiteX134" fmla="*/ 1748915 w 2407137"/>
                <a:gd name="connsiteY134" fmla="*/ 274276 h 2407138"/>
                <a:gd name="connsiteX135" fmla="*/ 1604721 w 2407137"/>
                <a:gd name="connsiteY135" fmla="*/ 524026 h 2407138"/>
                <a:gd name="connsiteX136" fmla="*/ 1591261 w 2407137"/>
                <a:gd name="connsiteY136" fmla="*/ 516794 h 2407138"/>
                <a:gd name="connsiteX137" fmla="*/ 1663713 w 2407137"/>
                <a:gd name="connsiteY137" fmla="*/ 81725 h 2407138"/>
                <a:gd name="connsiteX138" fmla="*/ 1677806 w 2407137"/>
                <a:gd name="connsiteY138" fmla="*/ 87609 h 2407138"/>
                <a:gd name="connsiteX139" fmla="*/ 1514465 w 2407137"/>
                <a:gd name="connsiteY139" fmla="*/ 478804 h 2407138"/>
                <a:gd name="connsiteX140" fmla="*/ 1500526 w 2407137"/>
                <a:gd name="connsiteY140" fmla="*/ 472548 h 2407138"/>
                <a:gd name="connsiteX141" fmla="*/ 0 w 2407137"/>
                <a:gd name="connsiteY141" fmla="*/ 1350847 h 2407138"/>
                <a:gd name="connsiteX142" fmla="*/ 420056 w 2407137"/>
                <a:gd name="connsiteY142" fmla="*/ 1296759 h 2407138"/>
                <a:gd name="connsiteX143" fmla="*/ 422405 w 2407137"/>
                <a:gd name="connsiteY143" fmla="*/ 1311854 h 2407138"/>
                <a:gd name="connsiteX144" fmla="*/ 1951 w 2407137"/>
                <a:gd name="connsiteY144" fmla="*/ 1365994 h 2407138"/>
                <a:gd name="connsiteX145" fmla="*/ 125488 w 2407137"/>
                <a:gd name="connsiteY145" fmla="*/ 1195933 h 2407138"/>
                <a:gd name="connsiteX146" fmla="*/ 411391 w 2407137"/>
                <a:gd name="connsiteY146" fmla="*/ 1195933 h 2407138"/>
                <a:gd name="connsiteX147" fmla="*/ 411958 w 2407137"/>
                <a:gd name="connsiteY147" fmla="*/ 1211206 h 2407138"/>
                <a:gd name="connsiteX148" fmla="*/ 125488 w 2407137"/>
                <a:gd name="connsiteY148" fmla="*/ 1211206 h 2407138"/>
                <a:gd name="connsiteX149" fmla="*/ 125102 w 2407137"/>
                <a:gd name="connsiteY149" fmla="*/ 1203569 h 2407138"/>
                <a:gd name="connsiteX150" fmla="*/ 1475037 w 2407137"/>
                <a:gd name="connsiteY150" fmla="*/ 160931 h 2407138"/>
                <a:gd name="connsiteX151" fmla="*/ 1489829 w 2407137"/>
                <a:gd name="connsiteY151" fmla="*/ 164734 h 2407138"/>
                <a:gd name="connsiteX152" fmla="*/ 1415102 w 2407137"/>
                <a:gd name="connsiteY152" fmla="*/ 443621 h 2407138"/>
                <a:gd name="connsiteX153" fmla="*/ 1400508 w 2407137"/>
                <a:gd name="connsiteY153" fmla="*/ 439077 h 2407138"/>
                <a:gd name="connsiteX154" fmla="*/ 164732 w 2407137"/>
                <a:gd name="connsiteY154" fmla="*/ 917309 h 2407138"/>
                <a:gd name="connsiteX155" fmla="*/ 443620 w 2407137"/>
                <a:gd name="connsiteY155" fmla="*/ 992037 h 2407138"/>
                <a:gd name="connsiteX156" fmla="*/ 439076 w 2407137"/>
                <a:gd name="connsiteY156" fmla="*/ 1006630 h 2407138"/>
                <a:gd name="connsiteX157" fmla="*/ 160929 w 2407137"/>
                <a:gd name="connsiteY157" fmla="*/ 932101 h 2407138"/>
                <a:gd name="connsiteX158" fmla="*/ 1195932 w 2407137"/>
                <a:gd name="connsiteY158" fmla="*/ 125490 h 2407138"/>
                <a:gd name="connsiteX159" fmla="*/ 1203568 w 2407137"/>
                <a:gd name="connsiteY159" fmla="*/ 125104 h 2407138"/>
                <a:gd name="connsiteX160" fmla="*/ 1211205 w 2407137"/>
                <a:gd name="connsiteY160" fmla="*/ 125490 h 2407138"/>
                <a:gd name="connsiteX161" fmla="*/ 1211205 w 2407137"/>
                <a:gd name="connsiteY161" fmla="*/ 411392 h 2407138"/>
                <a:gd name="connsiteX162" fmla="*/ 1195932 w 2407137"/>
                <a:gd name="connsiteY162" fmla="*/ 411959 h 2407138"/>
                <a:gd name="connsiteX163" fmla="*/ 1357679 w 2407137"/>
                <a:gd name="connsiteY163" fmla="*/ 856 h 2407138"/>
                <a:gd name="connsiteX164" fmla="*/ 1372816 w 2407137"/>
                <a:gd name="connsiteY164" fmla="*/ 2893 h 2407138"/>
                <a:gd name="connsiteX165" fmla="*/ 1316657 w 2407137"/>
                <a:gd name="connsiteY165" fmla="*/ 420298 h 2407138"/>
                <a:gd name="connsiteX166" fmla="*/ 1309186 w 2407137"/>
                <a:gd name="connsiteY166" fmla="*/ 418554 h 2407138"/>
                <a:gd name="connsiteX167" fmla="*/ 1301520 w 2407137"/>
                <a:gd name="connsiteY167" fmla="*/ 418261 h 2407138"/>
                <a:gd name="connsiteX168" fmla="*/ 2893 w 2407137"/>
                <a:gd name="connsiteY168" fmla="*/ 1034322 h 2407138"/>
                <a:gd name="connsiteX169" fmla="*/ 420297 w 2407137"/>
                <a:gd name="connsiteY169" fmla="*/ 1090480 h 2407138"/>
                <a:gd name="connsiteX170" fmla="*/ 418554 w 2407137"/>
                <a:gd name="connsiteY170" fmla="*/ 1097951 h 2407138"/>
                <a:gd name="connsiteX171" fmla="*/ 418261 w 2407137"/>
                <a:gd name="connsiteY171" fmla="*/ 1105616 h 2407138"/>
                <a:gd name="connsiteX172" fmla="*/ 855 w 2407137"/>
                <a:gd name="connsiteY172" fmla="*/ 1049458 h 2407138"/>
                <a:gd name="connsiteX173" fmla="*/ 274274 w 2407137"/>
                <a:gd name="connsiteY173" fmla="*/ 658223 h 2407138"/>
                <a:gd name="connsiteX174" fmla="*/ 524025 w 2407137"/>
                <a:gd name="connsiteY174" fmla="*/ 802416 h 2407138"/>
                <a:gd name="connsiteX175" fmla="*/ 516793 w 2407137"/>
                <a:gd name="connsiteY175" fmla="*/ 815877 h 2407138"/>
                <a:gd name="connsiteX176" fmla="*/ 266342 w 2407137"/>
                <a:gd name="connsiteY176" fmla="*/ 671279 h 2407138"/>
                <a:gd name="connsiteX177" fmla="*/ 917308 w 2407137"/>
                <a:gd name="connsiteY177" fmla="*/ 164734 h 2407138"/>
                <a:gd name="connsiteX178" fmla="*/ 932100 w 2407137"/>
                <a:gd name="connsiteY178" fmla="*/ 160930 h 2407138"/>
                <a:gd name="connsiteX179" fmla="*/ 1006152 w 2407137"/>
                <a:gd name="connsiteY179" fmla="*/ 437297 h 2407138"/>
                <a:gd name="connsiteX180" fmla="*/ 991300 w 2407137"/>
                <a:gd name="connsiteY180" fmla="*/ 440877 h 2407138"/>
                <a:gd name="connsiteX181" fmla="*/ 1041143 w 2407137"/>
                <a:gd name="connsiteY181" fmla="*/ 1951 h 2407138"/>
                <a:gd name="connsiteX182" fmla="*/ 1056290 w 2407137"/>
                <a:gd name="connsiteY182" fmla="*/ 0 h 2407138"/>
                <a:gd name="connsiteX183" fmla="*/ 1110379 w 2407137"/>
                <a:gd name="connsiteY183" fmla="*/ 420056 h 2407138"/>
                <a:gd name="connsiteX184" fmla="*/ 1095283 w 2407137"/>
                <a:gd name="connsiteY184" fmla="*/ 422406 h 2407138"/>
                <a:gd name="connsiteX185" fmla="*/ 87609 w 2407137"/>
                <a:gd name="connsiteY185" fmla="*/ 729331 h 2407138"/>
                <a:gd name="connsiteX186" fmla="*/ 478803 w 2407137"/>
                <a:gd name="connsiteY186" fmla="*/ 892672 h 2407138"/>
                <a:gd name="connsiteX187" fmla="*/ 472547 w 2407137"/>
                <a:gd name="connsiteY187" fmla="*/ 906611 h 2407138"/>
                <a:gd name="connsiteX188" fmla="*/ 81723 w 2407137"/>
                <a:gd name="connsiteY188" fmla="*/ 743424 h 2407138"/>
                <a:gd name="connsiteX189" fmla="*/ 84666 w 2407137"/>
                <a:gd name="connsiteY189" fmla="*/ 736377 h 2407138"/>
                <a:gd name="connsiteX190" fmla="*/ 446636 w 2407137"/>
                <a:gd name="connsiteY190" fmla="*/ 435837 h 2407138"/>
                <a:gd name="connsiteX191" fmla="*/ 649045 w 2407137"/>
                <a:gd name="connsiteY191" fmla="*/ 638246 h 2407138"/>
                <a:gd name="connsiteX192" fmla="*/ 642057 w 2407137"/>
                <a:gd name="connsiteY192" fmla="*/ 644612 h 2407138"/>
                <a:gd name="connsiteX193" fmla="*/ 638347 w 2407137"/>
                <a:gd name="connsiteY193" fmla="*/ 649147 h 2407138"/>
                <a:gd name="connsiteX194" fmla="*/ 435836 w 2407137"/>
                <a:gd name="connsiteY194" fmla="*/ 446636 h 2407138"/>
                <a:gd name="connsiteX195" fmla="*/ 440978 w 2407137"/>
                <a:gd name="connsiteY195" fmla="*/ 440979 h 2407138"/>
                <a:gd name="connsiteX196" fmla="*/ 658223 w 2407137"/>
                <a:gd name="connsiteY196" fmla="*/ 274275 h 2407138"/>
                <a:gd name="connsiteX197" fmla="*/ 671279 w 2407137"/>
                <a:gd name="connsiteY197" fmla="*/ 266343 h 2407138"/>
                <a:gd name="connsiteX198" fmla="*/ 814473 w 2407137"/>
                <a:gd name="connsiteY198" fmla="*/ 514363 h 2407138"/>
                <a:gd name="connsiteX199" fmla="*/ 801367 w 2407137"/>
                <a:gd name="connsiteY199" fmla="*/ 522209 h 2407138"/>
                <a:gd name="connsiteX200" fmla="*/ 735676 w 2407137"/>
                <a:gd name="connsiteY200" fmla="*/ 84934 h 2407138"/>
                <a:gd name="connsiteX201" fmla="*/ 749802 w 2407137"/>
                <a:gd name="connsiteY201" fmla="*/ 79129 h 2407138"/>
                <a:gd name="connsiteX202" fmla="*/ 909846 w 2407137"/>
                <a:gd name="connsiteY202" fmla="*/ 468633 h 2407138"/>
                <a:gd name="connsiteX203" fmla="*/ 895778 w 2407137"/>
                <a:gd name="connsiteY203" fmla="*/ 474580 h 2407138"/>
                <a:gd name="connsiteX204" fmla="*/ 248376 w 2407137"/>
                <a:gd name="connsiteY204" fmla="*/ 456659 h 2407138"/>
                <a:gd name="connsiteX205" fmla="*/ 581852 w 2407137"/>
                <a:gd name="connsiteY205" fmla="*/ 714051 h 2407138"/>
                <a:gd name="connsiteX206" fmla="*/ 572397 w 2407137"/>
                <a:gd name="connsiteY206" fmla="*/ 726047 h 2407138"/>
                <a:gd name="connsiteX207" fmla="*/ 239044 w 2407137"/>
                <a:gd name="connsiteY207" fmla="*/ 468748 h 2407138"/>
                <a:gd name="connsiteX208" fmla="*/ 243710 w 2407137"/>
                <a:gd name="connsiteY208" fmla="*/ 462704 h 2407138"/>
                <a:gd name="connsiteX209" fmla="*/ 462094 w 2407137"/>
                <a:gd name="connsiteY209" fmla="*/ 244150 h 2407138"/>
                <a:gd name="connsiteX210" fmla="*/ 474238 w 2407137"/>
                <a:gd name="connsiteY210" fmla="*/ 234887 h 2407138"/>
                <a:gd name="connsiteX211" fmla="*/ 729468 w 2407137"/>
                <a:gd name="connsiteY211" fmla="*/ 569472 h 2407138"/>
                <a:gd name="connsiteX212" fmla="*/ 723162 w 2407137"/>
                <a:gd name="connsiteY212" fmla="*/ 573797 h 2407138"/>
                <a:gd name="connsiteX213" fmla="*/ 717325 w 2407137"/>
                <a:gd name="connsiteY213" fmla="*/ 578735 h 2407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2407137" h="2407138">
                  <a:moveTo>
                    <a:pt x="1677670" y="1837666"/>
                  </a:moveTo>
                  <a:lnTo>
                    <a:pt x="1683974" y="1833341"/>
                  </a:lnTo>
                  <a:lnTo>
                    <a:pt x="1689813" y="1828403"/>
                  </a:lnTo>
                  <a:lnTo>
                    <a:pt x="1945042" y="2162988"/>
                  </a:lnTo>
                  <a:lnTo>
                    <a:pt x="1932899" y="2172251"/>
                  </a:lnTo>
                  <a:close/>
                  <a:moveTo>
                    <a:pt x="1592663" y="1892774"/>
                  </a:moveTo>
                  <a:lnTo>
                    <a:pt x="1605769" y="1884929"/>
                  </a:lnTo>
                  <a:lnTo>
                    <a:pt x="1748914" y="2132863"/>
                  </a:lnTo>
                  <a:lnTo>
                    <a:pt x="1735858" y="2140795"/>
                  </a:lnTo>
                  <a:close/>
                  <a:moveTo>
                    <a:pt x="1768789" y="1757990"/>
                  </a:moveTo>
                  <a:lnTo>
                    <a:pt x="1971301" y="1960502"/>
                  </a:lnTo>
                  <a:lnTo>
                    <a:pt x="1966159" y="1966159"/>
                  </a:lnTo>
                  <a:lnTo>
                    <a:pt x="1960501" y="1971301"/>
                  </a:lnTo>
                  <a:lnTo>
                    <a:pt x="1758092" y="1768892"/>
                  </a:lnTo>
                  <a:lnTo>
                    <a:pt x="1765079" y="1762526"/>
                  </a:lnTo>
                  <a:close/>
                  <a:moveTo>
                    <a:pt x="1834740" y="1681091"/>
                  </a:moveTo>
                  <a:lnTo>
                    <a:pt x="2168093" y="1938389"/>
                  </a:lnTo>
                  <a:lnTo>
                    <a:pt x="2158761" y="1950479"/>
                  </a:lnTo>
                  <a:lnTo>
                    <a:pt x="1825285" y="1693086"/>
                  </a:lnTo>
                  <a:close/>
                  <a:moveTo>
                    <a:pt x="1497292" y="1938505"/>
                  </a:moveTo>
                  <a:lnTo>
                    <a:pt x="1511359" y="1932557"/>
                  </a:lnTo>
                  <a:lnTo>
                    <a:pt x="1671461" y="2322204"/>
                  </a:lnTo>
                  <a:lnTo>
                    <a:pt x="1657335" y="2328008"/>
                  </a:lnTo>
                  <a:close/>
                  <a:moveTo>
                    <a:pt x="1400984" y="1969841"/>
                  </a:moveTo>
                  <a:lnTo>
                    <a:pt x="1415837" y="1966261"/>
                  </a:lnTo>
                  <a:lnTo>
                    <a:pt x="1489829" y="2242404"/>
                  </a:lnTo>
                  <a:lnTo>
                    <a:pt x="1475037" y="2246208"/>
                  </a:lnTo>
                  <a:close/>
                  <a:moveTo>
                    <a:pt x="1890343" y="1591261"/>
                  </a:moveTo>
                  <a:lnTo>
                    <a:pt x="2140794" y="1735859"/>
                  </a:lnTo>
                  <a:lnTo>
                    <a:pt x="2132863" y="1748915"/>
                  </a:lnTo>
                  <a:lnTo>
                    <a:pt x="1883112" y="1604721"/>
                  </a:lnTo>
                  <a:close/>
                  <a:moveTo>
                    <a:pt x="1934589" y="1500527"/>
                  </a:moveTo>
                  <a:lnTo>
                    <a:pt x="2325413" y="1663714"/>
                  </a:lnTo>
                  <a:lnTo>
                    <a:pt x="2319529" y="1677807"/>
                  </a:lnTo>
                  <a:lnTo>
                    <a:pt x="1928334" y="1514465"/>
                  </a:lnTo>
                  <a:close/>
                  <a:moveTo>
                    <a:pt x="1296758" y="1987081"/>
                  </a:moveTo>
                  <a:lnTo>
                    <a:pt x="1311855" y="1984732"/>
                  </a:lnTo>
                  <a:lnTo>
                    <a:pt x="1365995" y="2405187"/>
                  </a:lnTo>
                  <a:lnTo>
                    <a:pt x="1350847" y="2407138"/>
                  </a:lnTo>
                  <a:close/>
                  <a:moveTo>
                    <a:pt x="1195932" y="1995746"/>
                  </a:moveTo>
                  <a:lnTo>
                    <a:pt x="1211204" y="1995179"/>
                  </a:lnTo>
                  <a:lnTo>
                    <a:pt x="1211204" y="2281649"/>
                  </a:lnTo>
                  <a:lnTo>
                    <a:pt x="1203568" y="2282034"/>
                  </a:lnTo>
                  <a:lnTo>
                    <a:pt x="1195932" y="2281649"/>
                  </a:lnTo>
                  <a:close/>
                  <a:moveTo>
                    <a:pt x="1968060" y="1400508"/>
                  </a:moveTo>
                  <a:lnTo>
                    <a:pt x="2246208" y="1475038"/>
                  </a:lnTo>
                  <a:lnTo>
                    <a:pt x="2242404" y="1489831"/>
                  </a:lnTo>
                  <a:lnTo>
                    <a:pt x="1963516" y="1415103"/>
                  </a:lnTo>
                  <a:close/>
                  <a:moveTo>
                    <a:pt x="1090481" y="1986840"/>
                  </a:moveTo>
                  <a:lnTo>
                    <a:pt x="1097951" y="1988584"/>
                  </a:lnTo>
                  <a:lnTo>
                    <a:pt x="1105617" y="1988876"/>
                  </a:lnTo>
                  <a:lnTo>
                    <a:pt x="1049458" y="2406281"/>
                  </a:lnTo>
                  <a:lnTo>
                    <a:pt x="1034322" y="2404245"/>
                  </a:lnTo>
                  <a:close/>
                  <a:moveTo>
                    <a:pt x="1988876" y="1301520"/>
                  </a:moveTo>
                  <a:lnTo>
                    <a:pt x="2406281" y="1357679"/>
                  </a:lnTo>
                  <a:lnTo>
                    <a:pt x="2404244" y="1372815"/>
                  </a:lnTo>
                  <a:lnTo>
                    <a:pt x="1986840" y="1316657"/>
                  </a:lnTo>
                  <a:lnTo>
                    <a:pt x="1988583" y="1309187"/>
                  </a:lnTo>
                  <a:close/>
                  <a:moveTo>
                    <a:pt x="992036" y="1963517"/>
                  </a:moveTo>
                  <a:lnTo>
                    <a:pt x="1006629" y="1968061"/>
                  </a:lnTo>
                  <a:lnTo>
                    <a:pt x="932100" y="2246208"/>
                  </a:lnTo>
                  <a:lnTo>
                    <a:pt x="917308" y="2242405"/>
                  </a:lnTo>
                  <a:close/>
                  <a:moveTo>
                    <a:pt x="1995178" y="1195933"/>
                  </a:moveTo>
                  <a:lnTo>
                    <a:pt x="2281649" y="1195933"/>
                  </a:lnTo>
                  <a:lnTo>
                    <a:pt x="2282034" y="1203569"/>
                  </a:lnTo>
                  <a:lnTo>
                    <a:pt x="2281649" y="1211206"/>
                  </a:lnTo>
                  <a:lnTo>
                    <a:pt x="1995745" y="1211206"/>
                  </a:lnTo>
                  <a:close/>
                  <a:moveTo>
                    <a:pt x="1984731" y="1095284"/>
                  </a:moveTo>
                  <a:lnTo>
                    <a:pt x="2405186" y="1041144"/>
                  </a:lnTo>
                  <a:lnTo>
                    <a:pt x="2407137" y="1056290"/>
                  </a:lnTo>
                  <a:lnTo>
                    <a:pt x="1987080" y="1110379"/>
                  </a:lnTo>
                  <a:close/>
                  <a:moveTo>
                    <a:pt x="892672" y="1928335"/>
                  </a:moveTo>
                  <a:lnTo>
                    <a:pt x="906611" y="1934590"/>
                  </a:lnTo>
                  <a:lnTo>
                    <a:pt x="743425" y="2325414"/>
                  </a:lnTo>
                  <a:lnTo>
                    <a:pt x="729331" y="2319529"/>
                  </a:lnTo>
                  <a:close/>
                  <a:moveTo>
                    <a:pt x="802416" y="1883113"/>
                  </a:moveTo>
                  <a:lnTo>
                    <a:pt x="815877" y="1890344"/>
                  </a:lnTo>
                  <a:lnTo>
                    <a:pt x="671279" y="2140796"/>
                  </a:lnTo>
                  <a:lnTo>
                    <a:pt x="658223" y="2132863"/>
                  </a:lnTo>
                  <a:close/>
                  <a:moveTo>
                    <a:pt x="1966260" y="991301"/>
                  </a:moveTo>
                  <a:lnTo>
                    <a:pt x="2242405" y="917309"/>
                  </a:lnTo>
                  <a:lnTo>
                    <a:pt x="2246208" y="932101"/>
                  </a:lnTo>
                  <a:lnTo>
                    <a:pt x="1969840" y="1006153"/>
                  </a:lnTo>
                  <a:close/>
                  <a:moveTo>
                    <a:pt x="1932557" y="895779"/>
                  </a:moveTo>
                  <a:lnTo>
                    <a:pt x="2322203" y="735676"/>
                  </a:lnTo>
                  <a:lnTo>
                    <a:pt x="2328008" y="749803"/>
                  </a:lnTo>
                  <a:lnTo>
                    <a:pt x="1938504" y="909846"/>
                  </a:lnTo>
                  <a:close/>
                  <a:moveTo>
                    <a:pt x="714051" y="1825286"/>
                  </a:moveTo>
                  <a:lnTo>
                    <a:pt x="726047" y="1834740"/>
                  </a:lnTo>
                  <a:lnTo>
                    <a:pt x="468748" y="2168094"/>
                  </a:lnTo>
                  <a:lnTo>
                    <a:pt x="456659" y="2158762"/>
                  </a:lnTo>
                  <a:close/>
                  <a:moveTo>
                    <a:pt x="638245" y="1758093"/>
                  </a:moveTo>
                  <a:lnTo>
                    <a:pt x="644611" y="1765080"/>
                  </a:lnTo>
                  <a:lnTo>
                    <a:pt x="649147" y="1768790"/>
                  </a:lnTo>
                  <a:lnTo>
                    <a:pt x="446636" y="1971302"/>
                  </a:lnTo>
                  <a:lnTo>
                    <a:pt x="440978" y="1966159"/>
                  </a:lnTo>
                  <a:lnTo>
                    <a:pt x="435836" y="1960502"/>
                  </a:lnTo>
                  <a:close/>
                  <a:moveTo>
                    <a:pt x="1884928" y="801368"/>
                  </a:moveTo>
                  <a:lnTo>
                    <a:pt x="2132863" y="658223"/>
                  </a:lnTo>
                  <a:lnTo>
                    <a:pt x="2140794" y="671279"/>
                  </a:lnTo>
                  <a:lnTo>
                    <a:pt x="1892773" y="814474"/>
                  </a:lnTo>
                  <a:close/>
                  <a:moveTo>
                    <a:pt x="1828403" y="717325"/>
                  </a:moveTo>
                  <a:lnTo>
                    <a:pt x="2162987" y="462095"/>
                  </a:lnTo>
                  <a:lnTo>
                    <a:pt x="2172250" y="474239"/>
                  </a:lnTo>
                  <a:lnTo>
                    <a:pt x="1837666" y="729468"/>
                  </a:lnTo>
                  <a:lnTo>
                    <a:pt x="1833340" y="723163"/>
                  </a:lnTo>
                  <a:close/>
                  <a:moveTo>
                    <a:pt x="234886" y="1932900"/>
                  </a:moveTo>
                  <a:lnTo>
                    <a:pt x="569471" y="1677670"/>
                  </a:lnTo>
                  <a:lnTo>
                    <a:pt x="573796" y="1683975"/>
                  </a:lnTo>
                  <a:lnTo>
                    <a:pt x="578735" y="1689813"/>
                  </a:lnTo>
                  <a:lnTo>
                    <a:pt x="244150" y="1945043"/>
                  </a:lnTo>
                  <a:close/>
                  <a:moveTo>
                    <a:pt x="266342" y="1735860"/>
                  </a:moveTo>
                  <a:lnTo>
                    <a:pt x="514363" y="1592665"/>
                  </a:lnTo>
                  <a:lnTo>
                    <a:pt x="522208" y="1605770"/>
                  </a:lnTo>
                  <a:lnTo>
                    <a:pt x="274274" y="1748916"/>
                  </a:lnTo>
                  <a:close/>
                  <a:moveTo>
                    <a:pt x="1960501" y="435837"/>
                  </a:moveTo>
                  <a:lnTo>
                    <a:pt x="1966159" y="440979"/>
                  </a:lnTo>
                  <a:lnTo>
                    <a:pt x="1971301" y="446637"/>
                  </a:lnTo>
                  <a:lnTo>
                    <a:pt x="1768891" y="649046"/>
                  </a:lnTo>
                  <a:lnTo>
                    <a:pt x="1762525" y="642058"/>
                  </a:lnTo>
                  <a:lnTo>
                    <a:pt x="1757990" y="638348"/>
                  </a:lnTo>
                  <a:close/>
                  <a:moveTo>
                    <a:pt x="1938389" y="239045"/>
                  </a:moveTo>
                  <a:lnTo>
                    <a:pt x="1950479" y="248377"/>
                  </a:lnTo>
                  <a:lnTo>
                    <a:pt x="1693086" y="581852"/>
                  </a:lnTo>
                  <a:lnTo>
                    <a:pt x="1681090" y="572398"/>
                  </a:lnTo>
                  <a:close/>
                  <a:moveTo>
                    <a:pt x="79129" y="1657336"/>
                  </a:moveTo>
                  <a:lnTo>
                    <a:pt x="468633" y="1497292"/>
                  </a:lnTo>
                  <a:lnTo>
                    <a:pt x="474580" y="1511360"/>
                  </a:lnTo>
                  <a:lnTo>
                    <a:pt x="84934" y="1671462"/>
                  </a:lnTo>
                  <a:close/>
                  <a:moveTo>
                    <a:pt x="160929" y="1475039"/>
                  </a:moveTo>
                  <a:lnTo>
                    <a:pt x="437296" y="1400986"/>
                  </a:lnTo>
                  <a:lnTo>
                    <a:pt x="440876" y="1415837"/>
                  </a:lnTo>
                  <a:lnTo>
                    <a:pt x="164732" y="1489830"/>
                  </a:lnTo>
                  <a:close/>
                  <a:moveTo>
                    <a:pt x="1735859" y="266344"/>
                  </a:moveTo>
                  <a:lnTo>
                    <a:pt x="1748915" y="274276"/>
                  </a:lnTo>
                  <a:lnTo>
                    <a:pt x="1604721" y="524026"/>
                  </a:lnTo>
                  <a:lnTo>
                    <a:pt x="1591261" y="516794"/>
                  </a:lnTo>
                  <a:close/>
                  <a:moveTo>
                    <a:pt x="1663713" y="81725"/>
                  </a:moveTo>
                  <a:lnTo>
                    <a:pt x="1677806" y="87609"/>
                  </a:lnTo>
                  <a:lnTo>
                    <a:pt x="1514465" y="478804"/>
                  </a:lnTo>
                  <a:lnTo>
                    <a:pt x="1500526" y="472548"/>
                  </a:lnTo>
                  <a:close/>
                  <a:moveTo>
                    <a:pt x="0" y="1350847"/>
                  </a:moveTo>
                  <a:lnTo>
                    <a:pt x="420056" y="1296759"/>
                  </a:lnTo>
                  <a:lnTo>
                    <a:pt x="422405" y="1311854"/>
                  </a:lnTo>
                  <a:lnTo>
                    <a:pt x="1951" y="1365994"/>
                  </a:lnTo>
                  <a:close/>
                  <a:moveTo>
                    <a:pt x="125488" y="1195933"/>
                  </a:moveTo>
                  <a:lnTo>
                    <a:pt x="411391" y="1195933"/>
                  </a:lnTo>
                  <a:lnTo>
                    <a:pt x="411958" y="1211206"/>
                  </a:lnTo>
                  <a:lnTo>
                    <a:pt x="125488" y="1211206"/>
                  </a:lnTo>
                  <a:lnTo>
                    <a:pt x="125102" y="1203569"/>
                  </a:lnTo>
                  <a:close/>
                  <a:moveTo>
                    <a:pt x="1475037" y="160931"/>
                  </a:moveTo>
                  <a:lnTo>
                    <a:pt x="1489829" y="164734"/>
                  </a:lnTo>
                  <a:lnTo>
                    <a:pt x="1415102" y="443621"/>
                  </a:lnTo>
                  <a:lnTo>
                    <a:pt x="1400508" y="439077"/>
                  </a:lnTo>
                  <a:close/>
                  <a:moveTo>
                    <a:pt x="164732" y="917309"/>
                  </a:moveTo>
                  <a:lnTo>
                    <a:pt x="443620" y="992037"/>
                  </a:lnTo>
                  <a:lnTo>
                    <a:pt x="439076" y="1006630"/>
                  </a:lnTo>
                  <a:lnTo>
                    <a:pt x="160929" y="932101"/>
                  </a:lnTo>
                  <a:close/>
                  <a:moveTo>
                    <a:pt x="1195932" y="125490"/>
                  </a:moveTo>
                  <a:lnTo>
                    <a:pt x="1203568" y="125104"/>
                  </a:lnTo>
                  <a:lnTo>
                    <a:pt x="1211205" y="125490"/>
                  </a:lnTo>
                  <a:lnTo>
                    <a:pt x="1211205" y="411392"/>
                  </a:lnTo>
                  <a:lnTo>
                    <a:pt x="1195932" y="411959"/>
                  </a:lnTo>
                  <a:close/>
                  <a:moveTo>
                    <a:pt x="1357679" y="856"/>
                  </a:moveTo>
                  <a:lnTo>
                    <a:pt x="1372816" y="2893"/>
                  </a:lnTo>
                  <a:lnTo>
                    <a:pt x="1316657" y="420298"/>
                  </a:lnTo>
                  <a:lnTo>
                    <a:pt x="1309186" y="418554"/>
                  </a:lnTo>
                  <a:lnTo>
                    <a:pt x="1301520" y="418261"/>
                  </a:lnTo>
                  <a:close/>
                  <a:moveTo>
                    <a:pt x="2893" y="1034322"/>
                  </a:moveTo>
                  <a:lnTo>
                    <a:pt x="420297" y="1090480"/>
                  </a:lnTo>
                  <a:lnTo>
                    <a:pt x="418554" y="1097951"/>
                  </a:lnTo>
                  <a:lnTo>
                    <a:pt x="418261" y="1105616"/>
                  </a:lnTo>
                  <a:lnTo>
                    <a:pt x="855" y="1049458"/>
                  </a:lnTo>
                  <a:close/>
                  <a:moveTo>
                    <a:pt x="274274" y="658223"/>
                  </a:moveTo>
                  <a:lnTo>
                    <a:pt x="524025" y="802416"/>
                  </a:lnTo>
                  <a:lnTo>
                    <a:pt x="516793" y="815877"/>
                  </a:lnTo>
                  <a:lnTo>
                    <a:pt x="266342" y="671279"/>
                  </a:lnTo>
                  <a:close/>
                  <a:moveTo>
                    <a:pt x="917308" y="164734"/>
                  </a:moveTo>
                  <a:lnTo>
                    <a:pt x="932100" y="160930"/>
                  </a:lnTo>
                  <a:lnTo>
                    <a:pt x="1006152" y="437297"/>
                  </a:lnTo>
                  <a:lnTo>
                    <a:pt x="991300" y="440877"/>
                  </a:lnTo>
                  <a:close/>
                  <a:moveTo>
                    <a:pt x="1041143" y="1951"/>
                  </a:moveTo>
                  <a:lnTo>
                    <a:pt x="1056290" y="0"/>
                  </a:lnTo>
                  <a:lnTo>
                    <a:pt x="1110379" y="420056"/>
                  </a:lnTo>
                  <a:lnTo>
                    <a:pt x="1095283" y="422406"/>
                  </a:lnTo>
                  <a:close/>
                  <a:moveTo>
                    <a:pt x="87609" y="729331"/>
                  </a:moveTo>
                  <a:lnTo>
                    <a:pt x="478803" y="892672"/>
                  </a:lnTo>
                  <a:lnTo>
                    <a:pt x="472547" y="906611"/>
                  </a:lnTo>
                  <a:lnTo>
                    <a:pt x="81723" y="743424"/>
                  </a:lnTo>
                  <a:lnTo>
                    <a:pt x="84666" y="736377"/>
                  </a:lnTo>
                  <a:close/>
                  <a:moveTo>
                    <a:pt x="446636" y="435837"/>
                  </a:moveTo>
                  <a:lnTo>
                    <a:pt x="649045" y="638246"/>
                  </a:lnTo>
                  <a:lnTo>
                    <a:pt x="642057" y="644612"/>
                  </a:lnTo>
                  <a:lnTo>
                    <a:pt x="638347" y="649147"/>
                  </a:lnTo>
                  <a:lnTo>
                    <a:pt x="435836" y="446636"/>
                  </a:lnTo>
                  <a:lnTo>
                    <a:pt x="440978" y="440979"/>
                  </a:lnTo>
                  <a:close/>
                  <a:moveTo>
                    <a:pt x="658223" y="274275"/>
                  </a:moveTo>
                  <a:lnTo>
                    <a:pt x="671279" y="266343"/>
                  </a:lnTo>
                  <a:lnTo>
                    <a:pt x="814473" y="514363"/>
                  </a:lnTo>
                  <a:lnTo>
                    <a:pt x="801367" y="522209"/>
                  </a:lnTo>
                  <a:close/>
                  <a:moveTo>
                    <a:pt x="735676" y="84934"/>
                  </a:moveTo>
                  <a:lnTo>
                    <a:pt x="749802" y="79129"/>
                  </a:lnTo>
                  <a:lnTo>
                    <a:pt x="909846" y="468633"/>
                  </a:lnTo>
                  <a:lnTo>
                    <a:pt x="895778" y="474580"/>
                  </a:lnTo>
                  <a:close/>
                  <a:moveTo>
                    <a:pt x="248376" y="456659"/>
                  </a:moveTo>
                  <a:lnTo>
                    <a:pt x="581852" y="714051"/>
                  </a:lnTo>
                  <a:lnTo>
                    <a:pt x="572397" y="726047"/>
                  </a:lnTo>
                  <a:lnTo>
                    <a:pt x="239044" y="468748"/>
                  </a:lnTo>
                  <a:lnTo>
                    <a:pt x="243710" y="462704"/>
                  </a:lnTo>
                  <a:close/>
                  <a:moveTo>
                    <a:pt x="462094" y="244150"/>
                  </a:moveTo>
                  <a:lnTo>
                    <a:pt x="474238" y="234887"/>
                  </a:lnTo>
                  <a:lnTo>
                    <a:pt x="729468" y="569472"/>
                  </a:lnTo>
                  <a:lnTo>
                    <a:pt x="723162" y="573797"/>
                  </a:lnTo>
                  <a:lnTo>
                    <a:pt x="717325" y="57873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BAD4BDF9-F5D5-4D3E-B3E5-072E90558C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0" y="1938410"/>
            <a:ext cx="3361470" cy="3941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95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build="p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3AE69FA-4598-4FDA-BFED-80772317AC5F}"/>
              </a:ext>
            </a:extLst>
          </p:cNvPr>
          <p:cNvSpPr/>
          <p:nvPr/>
        </p:nvSpPr>
        <p:spPr>
          <a:xfrm>
            <a:off x="2610835" y="3314339"/>
            <a:ext cx="1351565" cy="1351565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根本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7B99249-4C54-4D29-BBAD-F6493C6B487F}"/>
              </a:ext>
            </a:extLst>
          </p:cNvPr>
          <p:cNvSpPr/>
          <p:nvPr/>
        </p:nvSpPr>
        <p:spPr>
          <a:xfrm>
            <a:off x="4438957" y="3314339"/>
            <a:ext cx="1351565" cy="1351565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cs"/>
              </a:rPr>
              <a:t>要义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C1CD952-A249-4830-8AE8-A0A29741FDBE}"/>
              </a:ext>
            </a:extLst>
          </p:cNvPr>
          <p:cNvSpPr/>
          <p:nvPr/>
        </p:nvSpPr>
        <p:spPr>
          <a:xfrm>
            <a:off x="6267079" y="3314339"/>
            <a:ext cx="1351565" cy="1351565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cs"/>
              </a:rPr>
              <a:t>保障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EE363CC-D205-4293-822B-5F7441C4ADE8}"/>
              </a:ext>
            </a:extLst>
          </p:cNvPr>
          <p:cNvSpPr/>
          <p:nvPr/>
        </p:nvSpPr>
        <p:spPr>
          <a:xfrm>
            <a:off x="8095201" y="3314339"/>
            <a:ext cx="1351565" cy="1351565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cs"/>
              </a:rPr>
              <a:t>合力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CF624D6-D619-42F3-A500-68ED607ECE50}"/>
              </a:ext>
            </a:extLst>
          </p:cNvPr>
          <p:cNvSpPr/>
          <p:nvPr/>
        </p:nvSpPr>
        <p:spPr>
          <a:xfrm>
            <a:off x="9923322" y="3314339"/>
            <a:ext cx="1351565" cy="1351565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cs"/>
              </a:rPr>
              <a:t>基础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3D95BCB-F4B1-48B6-A3A7-C982605A2AB7}"/>
              </a:ext>
            </a:extLst>
          </p:cNvPr>
          <p:cNvSpPr/>
          <p:nvPr/>
        </p:nvSpPr>
        <p:spPr>
          <a:xfrm>
            <a:off x="3962400" y="5156448"/>
            <a:ext cx="7361804" cy="455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2017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21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日北京 中共中央政治局第三十九次集体学习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045DC60-5E6B-4366-8E2E-BEF297856077}"/>
              </a:ext>
            </a:extLst>
          </p:cNvPr>
          <p:cNvSpPr/>
          <p:nvPr/>
        </p:nvSpPr>
        <p:spPr>
          <a:xfrm>
            <a:off x="9923322" y="2736696"/>
            <a:ext cx="1443464" cy="5997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群众参与是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B846A01-789B-4EEC-8CA9-1A5DBC41CE23}"/>
              </a:ext>
            </a:extLst>
          </p:cNvPr>
          <p:cNvSpPr/>
          <p:nvPr/>
        </p:nvSpPr>
        <p:spPr>
          <a:xfrm>
            <a:off x="2610836" y="2767926"/>
            <a:ext cx="1396176" cy="570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加强领导是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30B1F35-2DF7-4C43-8089-D704E28CDBAF}"/>
              </a:ext>
            </a:extLst>
          </p:cNvPr>
          <p:cNvSpPr/>
          <p:nvPr/>
        </p:nvSpPr>
        <p:spPr>
          <a:xfrm>
            <a:off x="4438958" y="2767926"/>
            <a:ext cx="1396176" cy="570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把握精准是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32DA2C8-C4DC-45A0-8780-94425B54C801}"/>
              </a:ext>
            </a:extLst>
          </p:cNvPr>
          <p:cNvSpPr/>
          <p:nvPr/>
        </p:nvSpPr>
        <p:spPr>
          <a:xfrm>
            <a:off x="6267080" y="2767926"/>
            <a:ext cx="1396176" cy="570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增加投入是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D69B0F3-6ED9-4AD9-BC54-A1DEE5A29551}"/>
              </a:ext>
            </a:extLst>
          </p:cNvPr>
          <p:cNvSpPr/>
          <p:nvPr/>
        </p:nvSpPr>
        <p:spPr>
          <a:xfrm>
            <a:off x="8095202" y="2767926"/>
            <a:ext cx="1396176" cy="570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各方参与是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5621425-49D1-45E3-9A1F-1E01192D9F26}"/>
              </a:ext>
            </a:extLst>
          </p:cNvPr>
          <p:cNvSpPr/>
          <p:nvPr/>
        </p:nvSpPr>
        <p:spPr>
          <a:xfrm>
            <a:off x="2610835" y="1692762"/>
            <a:ext cx="8582912" cy="595693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五条经验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5CDD0436-7860-4796-AB86-F411822120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3445" y="3519715"/>
            <a:ext cx="3816312" cy="3579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88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14" grpId="0" animBg="1"/>
      <p:bldP spid="15" grpId="0" animBg="1"/>
      <p:bldP spid="4" grpId="0"/>
      <p:bldP spid="5" grpId="0"/>
      <p:bldP spid="10" grpId="0"/>
      <p:bldP spid="12" grpId="0"/>
      <p:bldP spid="16" grpId="0"/>
      <p:bldP spid="18" grpId="0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E0B5E92-BC93-4006-B8C2-D6D5D7253C58}"/>
              </a:ext>
            </a:extLst>
          </p:cNvPr>
          <p:cNvSpPr/>
          <p:nvPr/>
        </p:nvSpPr>
        <p:spPr>
          <a:xfrm>
            <a:off x="4615543" y="1378432"/>
            <a:ext cx="2438400" cy="885797"/>
          </a:xfrm>
          <a:custGeom>
            <a:avLst/>
            <a:gdLst>
              <a:gd name="connsiteX0" fmla="*/ 0 w 2438400"/>
              <a:gd name="connsiteY0" fmla="*/ 639054 h 885797"/>
              <a:gd name="connsiteX1" fmla="*/ 711200 w 2438400"/>
              <a:gd name="connsiteY1" fmla="*/ 425 h 885797"/>
              <a:gd name="connsiteX2" fmla="*/ 1190171 w 2438400"/>
              <a:gd name="connsiteY2" fmla="*/ 537454 h 885797"/>
              <a:gd name="connsiteX3" fmla="*/ 2133600 w 2438400"/>
              <a:gd name="connsiteY3" fmla="*/ 363282 h 885797"/>
              <a:gd name="connsiteX4" fmla="*/ 2438400 w 2438400"/>
              <a:gd name="connsiteY4" fmla="*/ 885797 h 885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8400" h="885797">
                <a:moveTo>
                  <a:pt x="0" y="639054"/>
                </a:moveTo>
                <a:cubicBezTo>
                  <a:pt x="256419" y="328206"/>
                  <a:pt x="512838" y="17358"/>
                  <a:pt x="711200" y="425"/>
                </a:cubicBezTo>
                <a:cubicBezTo>
                  <a:pt x="909562" y="-16508"/>
                  <a:pt x="953104" y="476978"/>
                  <a:pt x="1190171" y="537454"/>
                </a:cubicBezTo>
                <a:cubicBezTo>
                  <a:pt x="1427238" y="597930"/>
                  <a:pt x="1925562" y="305225"/>
                  <a:pt x="2133600" y="363282"/>
                </a:cubicBezTo>
                <a:cubicBezTo>
                  <a:pt x="2341638" y="421339"/>
                  <a:pt x="2353733" y="856768"/>
                  <a:pt x="2438400" y="885797"/>
                </a:cubicBezTo>
              </a:path>
            </a:pathLst>
          </a:cu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75AC2B5-B432-4A78-AAFD-B889EF97443B}"/>
              </a:ext>
            </a:extLst>
          </p:cNvPr>
          <p:cNvSpPr/>
          <p:nvPr/>
        </p:nvSpPr>
        <p:spPr>
          <a:xfrm>
            <a:off x="4768332" y="3730171"/>
            <a:ext cx="1676011" cy="777381"/>
          </a:xfrm>
          <a:custGeom>
            <a:avLst/>
            <a:gdLst>
              <a:gd name="connsiteX0" fmla="*/ 1676011 w 1676011"/>
              <a:gd name="connsiteY0" fmla="*/ 0 h 777381"/>
              <a:gd name="connsiteX1" fmla="*/ 1414754 w 1676011"/>
              <a:gd name="connsiteY1" fmla="*/ 754743 h 777381"/>
              <a:gd name="connsiteX2" fmla="*/ 761611 w 1676011"/>
              <a:gd name="connsiteY2" fmla="*/ 595086 h 777381"/>
              <a:gd name="connsiteX3" fmla="*/ 6868 w 1676011"/>
              <a:gd name="connsiteY3" fmla="*/ 754743 h 777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6011" h="777381">
                <a:moveTo>
                  <a:pt x="1676011" y="0"/>
                </a:moveTo>
                <a:cubicBezTo>
                  <a:pt x="1621582" y="327781"/>
                  <a:pt x="1567154" y="655562"/>
                  <a:pt x="1414754" y="754743"/>
                </a:cubicBezTo>
                <a:cubicBezTo>
                  <a:pt x="1262354" y="853924"/>
                  <a:pt x="996259" y="595086"/>
                  <a:pt x="761611" y="595086"/>
                </a:cubicBezTo>
                <a:cubicBezTo>
                  <a:pt x="526963" y="595086"/>
                  <a:pt x="-70541" y="662819"/>
                  <a:pt x="6868" y="754743"/>
                </a:cubicBezTo>
              </a:path>
            </a:pathLst>
          </a:cu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27DFE1B1-D776-47A8-9783-79446DB8C8B2}"/>
              </a:ext>
            </a:extLst>
          </p:cNvPr>
          <p:cNvSpPr/>
          <p:nvPr/>
        </p:nvSpPr>
        <p:spPr>
          <a:xfrm>
            <a:off x="7736114" y="3860800"/>
            <a:ext cx="1770743" cy="714352"/>
          </a:xfrm>
          <a:custGeom>
            <a:avLst/>
            <a:gdLst>
              <a:gd name="connsiteX0" fmla="*/ 0 w 1770743"/>
              <a:gd name="connsiteY0" fmla="*/ 0 h 714352"/>
              <a:gd name="connsiteX1" fmla="*/ 290286 w 1770743"/>
              <a:gd name="connsiteY1" fmla="*/ 711200 h 714352"/>
              <a:gd name="connsiteX2" fmla="*/ 914400 w 1770743"/>
              <a:gd name="connsiteY2" fmla="*/ 275771 h 714352"/>
              <a:gd name="connsiteX3" fmla="*/ 1770743 w 1770743"/>
              <a:gd name="connsiteY3" fmla="*/ 653143 h 714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0743" h="714352">
                <a:moveTo>
                  <a:pt x="0" y="0"/>
                </a:moveTo>
                <a:cubicBezTo>
                  <a:pt x="68943" y="332619"/>
                  <a:pt x="137886" y="665238"/>
                  <a:pt x="290286" y="711200"/>
                </a:cubicBezTo>
                <a:cubicBezTo>
                  <a:pt x="442686" y="757162"/>
                  <a:pt x="667657" y="285447"/>
                  <a:pt x="914400" y="275771"/>
                </a:cubicBezTo>
                <a:cubicBezTo>
                  <a:pt x="1161143" y="266095"/>
                  <a:pt x="1504648" y="868438"/>
                  <a:pt x="1770743" y="653143"/>
                </a:cubicBezTo>
              </a:path>
            </a:pathLst>
          </a:cu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6CF8C20-3E7F-4E14-B2B4-96EAB59610CE}"/>
              </a:ext>
            </a:extLst>
          </p:cNvPr>
          <p:cNvSpPr/>
          <p:nvPr/>
        </p:nvSpPr>
        <p:spPr>
          <a:xfrm>
            <a:off x="7737927" y="1714801"/>
            <a:ext cx="1870530" cy="897770"/>
          </a:xfrm>
          <a:custGeom>
            <a:avLst/>
            <a:gdLst>
              <a:gd name="connsiteX0" fmla="*/ 1870530 w 1870530"/>
              <a:gd name="connsiteY0" fmla="*/ 172056 h 897770"/>
              <a:gd name="connsiteX1" fmla="*/ 883559 w 1870530"/>
              <a:gd name="connsiteY1" fmla="*/ 26913 h 897770"/>
              <a:gd name="connsiteX2" fmla="*/ 404587 w 1870530"/>
              <a:gd name="connsiteY2" fmla="*/ 651028 h 897770"/>
              <a:gd name="connsiteX3" fmla="*/ 85273 w 1870530"/>
              <a:gd name="connsiteY3" fmla="*/ 897770 h 897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0530" h="897770">
                <a:moveTo>
                  <a:pt x="1870530" y="172056"/>
                </a:moveTo>
                <a:cubicBezTo>
                  <a:pt x="1499206" y="59570"/>
                  <a:pt x="1127883" y="-52916"/>
                  <a:pt x="883559" y="26913"/>
                </a:cubicBezTo>
                <a:cubicBezTo>
                  <a:pt x="639235" y="106742"/>
                  <a:pt x="537635" y="505885"/>
                  <a:pt x="404587" y="651028"/>
                </a:cubicBezTo>
                <a:cubicBezTo>
                  <a:pt x="271539" y="796171"/>
                  <a:pt x="-188079" y="885675"/>
                  <a:pt x="85273" y="897770"/>
                </a:cubicBezTo>
              </a:path>
            </a:pathLst>
          </a:cu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623A83E-7260-4145-B56B-0BBA71F4C584}"/>
              </a:ext>
            </a:extLst>
          </p:cNvPr>
          <p:cNvSpPr/>
          <p:nvPr/>
        </p:nvSpPr>
        <p:spPr>
          <a:xfrm>
            <a:off x="8014707" y="3137037"/>
            <a:ext cx="534207" cy="56106"/>
          </a:xfrm>
          <a:custGeom>
            <a:avLst/>
            <a:gdLst>
              <a:gd name="connsiteX0" fmla="*/ 534207 w 534207"/>
              <a:gd name="connsiteY0" fmla="*/ 56106 h 56106"/>
              <a:gd name="connsiteX1" fmla="*/ 11693 w 534207"/>
              <a:gd name="connsiteY1" fmla="*/ 41592 h 56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34207" h="56106">
                <a:moveTo>
                  <a:pt x="534207" y="56106"/>
                </a:moveTo>
                <a:cubicBezTo>
                  <a:pt x="235455" y="10144"/>
                  <a:pt x="-63297" y="-35817"/>
                  <a:pt x="11693" y="41592"/>
                </a:cubicBezTo>
              </a:path>
            </a:pathLst>
          </a:cu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D167C4D-FBB8-4346-AC99-5B394C23B631}"/>
              </a:ext>
            </a:extLst>
          </p:cNvPr>
          <p:cNvSpPr/>
          <p:nvPr/>
        </p:nvSpPr>
        <p:spPr>
          <a:xfrm>
            <a:off x="5607020" y="3029347"/>
            <a:ext cx="590580" cy="120253"/>
          </a:xfrm>
          <a:custGeom>
            <a:avLst/>
            <a:gdLst>
              <a:gd name="connsiteX0" fmla="*/ 590580 w 590580"/>
              <a:gd name="connsiteY0" fmla="*/ 91224 h 120253"/>
              <a:gd name="connsiteX1" fmla="*/ 68066 w 590580"/>
              <a:gd name="connsiteY1" fmla="*/ 120253 h 120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90580" h="120253">
                <a:moveTo>
                  <a:pt x="590580" y="91224"/>
                </a:moveTo>
                <a:cubicBezTo>
                  <a:pt x="216837" y="7767"/>
                  <a:pt x="-156905" y="-75690"/>
                  <a:pt x="68066" y="120253"/>
                </a:cubicBezTo>
              </a:path>
            </a:pathLst>
          </a:cu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3D95BCB-F4B1-48B6-A3A7-C982605A2AB7}"/>
              </a:ext>
            </a:extLst>
          </p:cNvPr>
          <p:cNvSpPr/>
          <p:nvPr/>
        </p:nvSpPr>
        <p:spPr>
          <a:xfrm>
            <a:off x="3836885" y="5153085"/>
            <a:ext cx="7361804" cy="455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2015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6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18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日 贵州部分省区市党委主要负责同志座谈会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045DC60-5E6B-4366-8E2E-BEF297856077}"/>
              </a:ext>
            </a:extLst>
          </p:cNvPr>
          <p:cNvSpPr/>
          <p:nvPr/>
        </p:nvSpPr>
        <p:spPr>
          <a:xfrm>
            <a:off x="8575504" y="2871948"/>
            <a:ext cx="1936604" cy="636598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措施到户精准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B846A01-789B-4EEC-8CA9-1A5DBC41CE23}"/>
              </a:ext>
            </a:extLst>
          </p:cNvPr>
          <p:cNvSpPr/>
          <p:nvPr/>
        </p:nvSpPr>
        <p:spPr>
          <a:xfrm>
            <a:off x="2944392" y="1680066"/>
            <a:ext cx="1659811" cy="605369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扶持对象精准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30B1F35-2DF7-4C43-8089-D704E28CDBAF}"/>
              </a:ext>
            </a:extLst>
          </p:cNvPr>
          <p:cNvSpPr/>
          <p:nvPr/>
        </p:nvSpPr>
        <p:spPr>
          <a:xfrm>
            <a:off x="3836885" y="2871948"/>
            <a:ext cx="1873161" cy="605369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资金使用精准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32DA2C8-C4DC-45A0-8780-94425B54C801}"/>
              </a:ext>
            </a:extLst>
          </p:cNvPr>
          <p:cNvSpPr/>
          <p:nvPr/>
        </p:nvSpPr>
        <p:spPr>
          <a:xfrm>
            <a:off x="2944392" y="4126288"/>
            <a:ext cx="1873161" cy="605369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因村派人精准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D69B0F3-6ED9-4AD9-BC54-A1DEE5A29551}"/>
              </a:ext>
            </a:extLst>
          </p:cNvPr>
          <p:cNvSpPr/>
          <p:nvPr/>
        </p:nvSpPr>
        <p:spPr>
          <a:xfrm>
            <a:off x="9535068" y="1680066"/>
            <a:ext cx="1873161" cy="605369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项目安排精准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886CBC9-0626-4C52-9477-72F30F609AA9}"/>
              </a:ext>
            </a:extLst>
          </p:cNvPr>
          <p:cNvSpPr/>
          <p:nvPr/>
        </p:nvSpPr>
        <p:spPr>
          <a:xfrm>
            <a:off x="9471625" y="4095059"/>
            <a:ext cx="1936604" cy="636598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脱贫成效精准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720184F9-496E-4323-8B50-38110E7F949E}"/>
              </a:ext>
            </a:extLst>
          </p:cNvPr>
          <p:cNvSpPr/>
          <p:nvPr/>
        </p:nvSpPr>
        <p:spPr>
          <a:xfrm>
            <a:off x="6242207" y="2249601"/>
            <a:ext cx="1801136" cy="1801136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</a:rPr>
              <a:t>六个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</a:rPr>
              <a:t>精准</a:t>
            </a:r>
          </a:p>
        </p:txBody>
      </p:sp>
    </p:spTree>
    <p:extLst>
      <p:ext uri="{BB962C8B-B14F-4D97-AF65-F5344CB8AC3E}">
        <p14:creationId xmlns:p14="http://schemas.microsoft.com/office/powerpoint/2010/main" val="394677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 animBg="1"/>
      <p:bldP spid="15" grpId="0" animBg="1"/>
      <p:bldP spid="17" grpId="0" animBg="1"/>
      <p:bldP spid="19" grpId="0" animBg="1"/>
      <p:bldP spid="4" grpId="0"/>
      <p:bldP spid="5" grpId="0" animBg="1"/>
      <p:bldP spid="10" grpId="0" animBg="1"/>
      <p:bldP spid="12" grpId="0" animBg="1"/>
      <p:bldP spid="16" grpId="0" animBg="1"/>
      <p:bldP spid="18" grpId="0" animBg="1"/>
      <p:bldP spid="9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0" y="3252112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9258633" y="1558521"/>
            <a:ext cx="2151299" cy="9381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六是对于没有劳动能力、没有谋生手段的贫困人口，用社保兜底的方式，使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2000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万贫困人口脱贫。</a:t>
            </a:r>
          </a:p>
        </p:txBody>
      </p:sp>
      <p:sp>
        <p:nvSpPr>
          <p:cNvPr id="3" name="矩形 2"/>
          <p:cNvSpPr/>
          <p:nvPr/>
        </p:nvSpPr>
        <p:spPr>
          <a:xfrm>
            <a:off x="7853492" y="5198857"/>
            <a:ext cx="3556439" cy="457200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精准扶贫的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6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大主要措施</a:t>
            </a:r>
          </a:p>
        </p:txBody>
      </p:sp>
      <p:sp>
        <p:nvSpPr>
          <p:cNvPr id="9" name="椭圆 8"/>
          <p:cNvSpPr/>
          <p:nvPr/>
        </p:nvSpPr>
        <p:spPr>
          <a:xfrm>
            <a:off x="1048408" y="2652523"/>
            <a:ext cx="1199178" cy="1199178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产业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扶贫</a:t>
            </a:r>
          </a:p>
        </p:txBody>
      </p:sp>
      <p:sp>
        <p:nvSpPr>
          <p:cNvPr id="10" name="椭圆 9"/>
          <p:cNvSpPr/>
          <p:nvPr/>
        </p:nvSpPr>
        <p:spPr>
          <a:xfrm>
            <a:off x="2801170" y="2652523"/>
            <a:ext cx="1199178" cy="1199178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搬迁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扶贫</a:t>
            </a:r>
          </a:p>
        </p:txBody>
      </p:sp>
      <p:sp>
        <p:nvSpPr>
          <p:cNvPr id="11" name="椭圆 10"/>
          <p:cNvSpPr/>
          <p:nvPr/>
        </p:nvSpPr>
        <p:spPr>
          <a:xfrm>
            <a:off x="4553932" y="2652523"/>
            <a:ext cx="1199178" cy="1199178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转业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扶贫</a:t>
            </a:r>
          </a:p>
        </p:txBody>
      </p:sp>
      <p:sp>
        <p:nvSpPr>
          <p:cNvPr id="12" name="椭圆 11"/>
          <p:cNvSpPr/>
          <p:nvPr/>
        </p:nvSpPr>
        <p:spPr>
          <a:xfrm>
            <a:off x="6306694" y="2652523"/>
            <a:ext cx="1199178" cy="1199178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教育扶贫</a:t>
            </a:r>
          </a:p>
        </p:txBody>
      </p:sp>
      <p:sp>
        <p:nvSpPr>
          <p:cNvPr id="13" name="椭圆 12"/>
          <p:cNvSpPr/>
          <p:nvPr/>
        </p:nvSpPr>
        <p:spPr>
          <a:xfrm>
            <a:off x="8059456" y="2652523"/>
            <a:ext cx="1199178" cy="1199178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医疗保障</a:t>
            </a:r>
          </a:p>
        </p:txBody>
      </p:sp>
      <p:sp>
        <p:nvSpPr>
          <p:cNvPr id="14" name="椭圆 13"/>
          <p:cNvSpPr/>
          <p:nvPr/>
        </p:nvSpPr>
        <p:spPr>
          <a:xfrm>
            <a:off x="9812216" y="2652523"/>
            <a:ext cx="1199178" cy="1199178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社保兜底</a:t>
            </a:r>
          </a:p>
        </p:txBody>
      </p:sp>
      <p:sp>
        <p:nvSpPr>
          <p:cNvPr id="15" name="矩形 14"/>
          <p:cNvSpPr/>
          <p:nvPr/>
        </p:nvSpPr>
        <p:spPr>
          <a:xfrm>
            <a:off x="673768" y="4021024"/>
            <a:ext cx="2409401" cy="1544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一是产业扶贫，尤其是贫困地区的特色产业发展，来发展产业、促进就业、提高收入，我们按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2014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年有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7000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万贫困人口来看，用这个措施，可以使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3000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万贫困人口脱贫。</a:t>
            </a:r>
          </a:p>
        </p:txBody>
      </p:sp>
      <p:sp>
        <p:nvSpPr>
          <p:cNvPr id="16" name="矩形 15"/>
          <p:cNvSpPr/>
          <p:nvPr/>
        </p:nvSpPr>
        <p:spPr>
          <a:xfrm>
            <a:off x="2572571" y="1124767"/>
            <a:ext cx="1981361" cy="13719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二是易地扶贫搬迁，建档立卡户如果生活在一方水土养不活一方人的地方，便要搬迁，易地扶贫搬迁可以使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1000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万贫困人口脱贫。</a:t>
            </a:r>
          </a:p>
        </p:txBody>
      </p:sp>
      <p:sp>
        <p:nvSpPr>
          <p:cNvPr id="17" name="矩形 16"/>
          <p:cNvSpPr/>
          <p:nvPr/>
        </p:nvSpPr>
        <p:spPr>
          <a:xfrm>
            <a:off x="4261705" y="4032743"/>
            <a:ext cx="1821075" cy="1134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三是在不破坏生态保护区和水源保护区生态环境的情况下，通过转业使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1000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万贫困人口脱贫。</a:t>
            </a:r>
          </a:p>
        </p:txBody>
      </p:sp>
      <p:sp>
        <p:nvSpPr>
          <p:cNvPr id="18" name="矩形 17"/>
          <p:cNvSpPr/>
          <p:nvPr/>
        </p:nvSpPr>
        <p:spPr>
          <a:xfrm>
            <a:off x="6038055" y="1396486"/>
            <a:ext cx="1736455" cy="11002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四是开展教育扶贫，包括贫困孩子的义务教育、职业教育，成年农民工的职业教育。</a:t>
            </a:r>
          </a:p>
        </p:txBody>
      </p:sp>
      <p:sp>
        <p:nvSpPr>
          <p:cNvPr id="19" name="矩形 18"/>
          <p:cNvSpPr/>
          <p:nvPr/>
        </p:nvSpPr>
        <p:spPr>
          <a:xfrm>
            <a:off x="7853493" y="4032743"/>
            <a:ext cx="1611103" cy="4851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五是将医疗卫生保健各项措施跟上去。</a:t>
            </a:r>
          </a:p>
        </p:txBody>
      </p:sp>
      <p:sp>
        <p:nvSpPr>
          <p:cNvPr id="22" name="矩形 21"/>
          <p:cNvSpPr/>
          <p:nvPr/>
        </p:nvSpPr>
        <p:spPr>
          <a:xfrm>
            <a:off x="7902433" y="5770195"/>
            <a:ext cx="2431849" cy="3447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共计脱贫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7000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万人口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>
            <a:off x="3330420" y="2494923"/>
            <a:ext cx="187569" cy="105508"/>
          </a:xfrm>
          <a:prstGeom prst="triangl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6800450" y="2494923"/>
            <a:ext cx="187569" cy="105508"/>
          </a:xfrm>
          <a:prstGeom prst="triangl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25" name="等腰三角形 24"/>
          <p:cNvSpPr/>
          <p:nvPr/>
        </p:nvSpPr>
        <p:spPr>
          <a:xfrm>
            <a:off x="10282203" y="2494923"/>
            <a:ext cx="187569" cy="105508"/>
          </a:xfrm>
          <a:prstGeom prst="triangl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26" name="等腰三角形 25"/>
          <p:cNvSpPr/>
          <p:nvPr/>
        </p:nvSpPr>
        <p:spPr>
          <a:xfrm flipV="1">
            <a:off x="8570634" y="3913416"/>
            <a:ext cx="187569" cy="105508"/>
          </a:xfrm>
          <a:prstGeom prst="triangl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27" name="等腰三角形 26"/>
          <p:cNvSpPr/>
          <p:nvPr/>
        </p:nvSpPr>
        <p:spPr>
          <a:xfrm flipV="1">
            <a:off x="5053711" y="3913416"/>
            <a:ext cx="187569" cy="105508"/>
          </a:xfrm>
          <a:prstGeom prst="triangl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28" name="等腰三角形 27"/>
          <p:cNvSpPr/>
          <p:nvPr/>
        </p:nvSpPr>
        <p:spPr>
          <a:xfrm flipV="1">
            <a:off x="1536788" y="3913416"/>
            <a:ext cx="187569" cy="105508"/>
          </a:xfrm>
          <a:prstGeom prst="triangl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770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3D95BCB-F4B1-48B6-A3A7-C982605A2AB7}"/>
              </a:ext>
            </a:extLst>
          </p:cNvPr>
          <p:cNvSpPr/>
          <p:nvPr/>
        </p:nvSpPr>
        <p:spPr>
          <a:xfrm>
            <a:off x="4167083" y="4913655"/>
            <a:ext cx="7361804" cy="455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2017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21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日北京 中共中央政治局第三十九次集体学习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045DC60-5E6B-4366-8E2E-BEF297856077}"/>
              </a:ext>
            </a:extLst>
          </p:cNvPr>
          <p:cNvSpPr/>
          <p:nvPr/>
        </p:nvSpPr>
        <p:spPr>
          <a:xfrm>
            <a:off x="7944965" y="3003078"/>
            <a:ext cx="852995" cy="1451435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社会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合力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B846A01-789B-4EEC-8CA9-1A5DBC41CE23}"/>
              </a:ext>
            </a:extLst>
          </p:cNvPr>
          <p:cNvSpPr/>
          <p:nvPr/>
        </p:nvSpPr>
        <p:spPr>
          <a:xfrm>
            <a:off x="2527745" y="3003079"/>
            <a:ext cx="892187" cy="1380234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领导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责任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30B1F35-2DF7-4C43-8089-D704E28CDBAF}"/>
              </a:ext>
            </a:extLst>
          </p:cNvPr>
          <p:cNvSpPr/>
          <p:nvPr/>
        </p:nvSpPr>
        <p:spPr>
          <a:xfrm>
            <a:off x="3932402" y="3003079"/>
            <a:ext cx="825051" cy="1380234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资金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投入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32DA2C8-C4DC-45A0-8780-94425B54C801}"/>
              </a:ext>
            </a:extLst>
          </p:cNvPr>
          <p:cNvSpPr/>
          <p:nvPr/>
        </p:nvSpPr>
        <p:spPr>
          <a:xfrm>
            <a:off x="5269923" y="3003079"/>
            <a:ext cx="825051" cy="1380234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部门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协调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D69B0F3-6ED9-4AD9-BC54-A1DEE5A29551}"/>
              </a:ext>
            </a:extLst>
          </p:cNvPr>
          <p:cNvSpPr/>
          <p:nvPr/>
        </p:nvSpPr>
        <p:spPr>
          <a:xfrm>
            <a:off x="6607444" y="3003079"/>
            <a:ext cx="825051" cy="1380234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东西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协作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886CBC9-0626-4C52-9477-72F30F609AA9}"/>
              </a:ext>
            </a:extLst>
          </p:cNvPr>
          <p:cNvSpPr/>
          <p:nvPr/>
        </p:nvSpPr>
        <p:spPr>
          <a:xfrm>
            <a:off x="9310430" y="3003078"/>
            <a:ext cx="852995" cy="1451435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基层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活力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90ECA64-94F6-4DBF-B964-1385AB7EE148}"/>
              </a:ext>
            </a:extLst>
          </p:cNvPr>
          <p:cNvSpPr/>
          <p:nvPr/>
        </p:nvSpPr>
        <p:spPr>
          <a:xfrm>
            <a:off x="10675892" y="3003078"/>
            <a:ext cx="852995" cy="1451435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任务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落实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9AC1140-3DAA-409E-8126-254C0FEEEC1E}"/>
              </a:ext>
            </a:extLst>
          </p:cNvPr>
          <p:cNvSpPr/>
          <p:nvPr/>
        </p:nvSpPr>
        <p:spPr>
          <a:xfrm>
            <a:off x="2527745" y="1563499"/>
            <a:ext cx="9001142" cy="595693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七个强化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99CE704-BE90-4C3C-88CC-BF785589EEC6}"/>
              </a:ext>
            </a:extLst>
          </p:cNvPr>
          <p:cNvSpPr/>
          <p:nvPr/>
        </p:nvSpPr>
        <p:spPr>
          <a:xfrm>
            <a:off x="2590339" y="2508221"/>
            <a:ext cx="766998" cy="444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0"/>
                </a:gra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强化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F178D05-CB24-41A7-849E-CA3F4981476C}"/>
              </a:ext>
            </a:extLst>
          </p:cNvPr>
          <p:cNvSpPr/>
          <p:nvPr/>
        </p:nvSpPr>
        <p:spPr>
          <a:xfrm>
            <a:off x="3932402" y="2508221"/>
            <a:ext cx="766998" cy="444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0"/>
                </a:gra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强化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009D0BE-04AF-4822-B217-AB33CD52BC70}"/>
              </a:ext>
            </a:extLst>
          </p:cNvPr>
          <p:cNvSpPr/>
          <p:nvPr/>
        </p:nvSpPr>
        <p:spPr>
          <a:xfrm>
            <a:off x="5323434" y="2508221"/>
            <a:ext cx="766998" cy="444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0"/>
                </a:gra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强化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00AC80-AFB7-4969-999E-CF3E3DE64ED6}"/>
              </a:ext>
            </a:extLst>
          </p:cNvPr>
          <p:cNvSpPr/>
          <p:nvPr/>
        </p:nvSpPr>
        <p:spPr>
          <a:xfrm>
            <a:off x="6665497" y="2508221"/>
            <a:ext cx="766998" cy="444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0"/>
                </a:gra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强化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6A2F07E-8A8B-4375-BB5F-545EC055F073}"/>
              </a:ext>
            </a:extLst>
          </p:cNvPr>
          <p:cNvSpPr/>
          <p:nvPr/>
        </p:nvSpPr>
        <p:spPr>
          <a:xfrm>
            <a:off x="8028794" y="2508221"/>
            <a:ext cx="766998" cy="444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0"/>
                </a:gra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强化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8DEFE00-29F3-4D95-9BF4-DBA76C4B1C0A}"/>
              </a:ext>
            </a:extLst>
          </p:cNvPr>
          <p:cNvSpPr/>
          <p:nvPr/>
        </p:nvSpPr>
        <p:spPr>
          <a:xfrm>
            <a:off x="9419826" y="2508221"/>
            <a:ext cx="766998" cy="444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0"/>
                </a:gra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强化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1F50C03-FAD9-41E0-8DD1-19A30BBCBB76}"/>
              </a:ext>
            </a:extLst>
          </p:cNvPr>
          <p:cNvSpPr/>
          <p:nvPr/>
        </p:nvSpPr>
        <p:spPr>
          <a:xfrm>
            <a:off x="10761889" y="2508221"/>
            <a:ext cx="766998" cy="444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0"/>
                </a:gra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rPr>
              <a:t>强化</a:t>
            </a:r>
          </a:p>
        </p:txBody>
      </p:sp>
    </p:spTree>
    <p:extLst>
      <p:ext uri="{BB962C8B-B14F-4D97-AF65-F5344CB8AC3E}">
        <p14:creationId xmlns:p14="http://schemas.microsoft.com/office/powerpoint/2010/main" val="73415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2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25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0" grpId="0" animBg="1"/>
      <p:bldP spid="12" grpId="0" animBg="1"/>
      <p:bldP spid="16" grpId="0" animBg="1"/>
      <p:bldP spid="18" grpId="0" animBg="1"/>
      <p:bldP spid="9" grpId="0" animBg="1"/>
      <p:bldP spid="11" grpId="0" animBg="1"/>
      <p:bldP spid="13" grpId="0" animBg="1"/>
      <p:bldP spid="14" grpId="0"/>
      <p:bldP spid="15" grpId="0"/>
      <p:bldP spid="17" grpId="0"/>
      <p:bldP spid="19" grpId="0"/>
      <p:bldP spid="20" grpId="0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154" y="1541615"/>
            <a:ext cx="2566372" cy="1521577"/>
          </a:xfrm>
          <a:prstGeom prst="rect">
            <a:avLst/>
          </a:prstGeom>
        </p:spPr>
      </p:pic>
      <p:sp>
        <p:nvSpPr>
          <p:cNvPr id="9" name="矩形: 圆角 8"/>
          <p:cNvSpPr/>
          <p:nvPr/>
        </p:nvSpPr>
        <p:spPr>
          <a:xfrm>
            <a:off x="5646782" y="2234636"/>
            <a:ext cx="2781412" cy="46166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第四章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978" y="975880"/>
            <a:ext cx="514691" cy="27904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512" y="987149"/>
            <a:ext cx="229441" cy="19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4146" y="1232451"/>
            <a:ext cx="328658" cy="2108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196" y="1962483"/>
            <a:ext cx="726085" cy="759541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C732767-EBB3-4DF8-A96F-867795927003}"/>
              </a:ext>
            </a:extLst>
          </p:cNvPr>
          <p:cNvSpPr txBox="1"/>
          <p:nvPr/>
        </p:nvSpPr>
        <p:spPr>
          <a:xfrm>
            <a:off x="3233678" y="3327414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脱贫攻坚的重要意义</a:t>
            </a:r>
          </a:p>
        </p:txBody>
      </p:sp>
    </p:spTree>
    <p:extLst>
      <p:ext uri="{BB962C8B-B14F-4D97-AF65-F5344CB8AC3E}">
        <p14:creationId xmlns:p14="http://schemas.microsoft.com/office/powerpoint/2010/main" val="38831677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12655" y="1798060"/>
            <a:ext cx="8636000" cy="1594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我国的人口占世界人口五分之一，我们如果能解决贫困问题，实际上不仅是对中国的贡献，也是对全世界人类的贡献。国务院扶贫开发领导小组专家咨询委员会主任范小健说过，改革开放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30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多年来，我国的减贫事业确实取得了巨大成就。按照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2300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块钱的标准，从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1978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年到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2014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年，我们的贫困人口从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亿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7039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万，减少到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7017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万，减少了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亿多人，的确是一个了不起的成就。</a:t>
            </a:r>
          </a:p>
        </p:txBody>
      </p:sp>
      <p:sp>
        <p:nvSpPr>
          <p:cNvPr id="4" name="矩形 3"/>
          <p:cNvSpPr/>
          <p:nvPr/>
        </p:nvSpPr>
        <p:spPr>
          <a:xfrm>
            <a:off x="3112655" y="1320524"/>
            <a:ext cx="8506690" cy="468923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我国对世界扶贫的贡献巨大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08142" y="5479586"/>
            <a:ext cx="4759569" cy="44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世界银行曾经说，几十年全球减贫成绩的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70%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来自于中国。</a:t>
            </a:r>
          </a:p>
        </p:txBody>
      </p:sp>
      <p:sp>
        <p:nvSpPr>
          <p:cNvPr id="6" name="矩形 5"/>
          <p:cNvSpPr/>
          <p:nvPr/>
        </p:nvSpPr>
        <p:spPr>
          <a:xfrm>
            <a:off x="3899032" y="3515969"/>
            <a:ext cx="4677507" cy="3165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贫困人口从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亿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7039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万，减少到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7017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万，减少了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亿多人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13791" y="4043508"/>
            <a:ext cx="2805553" cy="1244758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70%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23491" y="4043508"/>
            <a:ext cx="4599978" cy="1244758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700 000 000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5429696" y="3858869"/>
            <a:ext cx="187569" cy="105508"/>
          </a:xfrm>
          <a:prstGeom prst="triangl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10" name="等腰三角形 9"/>
          <p:cNvSpPr/>
          <p:nvPr/>
        </p:nvSpPr>
        <p:spPr>
          <a:xfrm flipV="1">
            <a:off x="10081088" y="5426832"/>
            <a:ext cx="187569" cy="105508"/>
          </a:xfrm>
          <a:prstGeom prst="triangl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cxnSp>
        <p:nvCxnSpPr>
          <p:cNvPr id="13" name="直接连接符 12"/>
          <p:cNvCxnSpPr>
            <a:cxnSpLocks/>
          </p:cNvCxnSpPr>
          <p:nvPr/>
        </p:nvCxnSpPr>
        <p:spPr>
          <a:xfrm>
            <a:off x="3223491" y="3426245"/>
            <a:ext cx="839585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242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/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0908" y="1394097"/>
            <a:ext cx="8921578" cy="220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87000">
                      <a:srgbClr val="C00000"/>
                    </a:gs>
                    <a:gs pos="100000">
                      <a:srgbClr val="FF3300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中国特色的扶贫路是“一个充分、两个坚持、三个结合”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，充分发挥政治优势和制度优势，在党的领导下，几十年如一日朝着一个消除贫困的目标努力。“两个坚持”，第一是坚持以经济增长为带动力量，不断地深化改革，体制创新。第二是坚持以提高贫困人口自我发展能力为根本途径。“三个结合”是政府主导、社会帮扶和贫困群体的主体作用相结合，特惠性政策和普惠性政策相结合，扶贫开发与社会保障相结合。</a:t>
            </a:r>
          </a:p>
        </p:txBody>
      </p:sp>
      <p:sp>
        <p:nvSpPr>
          <p:cNvPr id="4" name="矩形 3"/>
          <p:cNvSpPr/>
          <p:nvPr/>
        </p:nvSpPr>
        <p:spPr>
          <a:xfrm>
            <a:off x="4322963" y="3602459"/>
            <a:ext cx="1723292" cy="1699846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一个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充分</a:t>
            </a:r>
          </a:p>
        </p:txBody>
      </p:sp>
      <p:sp>
        <p:nvSpPr>
          <p:cNvPr id="5" name="矩形 4"/>
          <p:cNvSpPr/>
          <p:nvPr/>
        </p:nvSpPr>
        <p:spPr>
          <a:xfrm>
            <a:off x="6702748" y="3602459"/>
            <a:ext cx="1723292" cy="1699846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两个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坚持</a:t>
            </a:r>
          </a:p>
        </p:txBody>
      </p:sp>
      <p:sp>
        <p:nvSpPr>
          <p:cNvPr id="6" name="矩形 5"/>
          <p:cNvSpPr/>
          <p:nvPr/>
        </p:nvSpPr>
        <p:spPr>
          <a:xfrm>
            <a:off x="9047363" y="3602459"/>
            <a:ext cx="1723292" cy="1699846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三个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结合</a:t>
            </a:r>
          </a:p>
        </p:txBody>
      </p:sp>
      <p:sp>
        <p:nvSpPr>
          <p:cNvPr id="7" name="加号 6"/>
          <p:cNvSpPr/>
          <p:nvPr/>
        </p:nvSpPr>
        <p:spPr>
          <a:xfrm>
            <a:off x="6134178" y="4212059"/>
            <a:ext cx="480646" cy="480646"/>
          </a:xfrm>
          <a:prstGeom prst="mathPlus">
            <a:avLst>
              <a:gd name="adj1" fmla="val 1376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8" name="加号 7"/>
          <p:cNvSpPr/>
          <p:nvPr/>
        </p:nvSpPr>
        <p:spPr>
          <a:xfrm>
            <a:off x="8455348" y="4212059"/>
            <a:ext cx="480646" cy="480646"/>
          </a:xfrm>
          <a:prstGeom prst="mathPlus">
            <a:avLst>
              <a:gd name="adj1" fmla="val 1376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60D8DCC-9AB1-49AB-8EAD-E5F036DA89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3445" y="3231163"/>
            <a:ext cx="4123946" cy="386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4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2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7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2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7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2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7470" y="2038806"/>
            <a:ext cx="8414952" cy="3435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共同富裕是中国特色社会主义的本质规定、奋斗目标和根本原则，也是中国特色社会主义理论体系中的重要基石。中共十八大会议重申，中国必须坚持走共同富裕道路。偏离了“共同富裕”原则的导向，中国特色社会主义理论体系的基础就不复存在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习近平曾指出：“消除贫困、改善民生、实现共同富裕，是社会主义的本质要求。”做好扶贫开发工作，支持困难群众脱贫致富，帮助他们排忧解难，使发展成果更多更公平惠及人民，是我们党坚持全心全意为人民服务根本宗旨的重要体现，也是党和政府的重大职责。精准扶贫就是要求实施精细化的扶贫方式，“从扶贫机制上由主要依赖经济增长的‘涓滴效应’到更加注重‘靶向性’对目标人群直接加以扶贫干预的动态调整”。因此，精准扶贫思想就是要帮助每一个贫困人口都摸索出适合的致富路线，这正是“共同富裕”理论原则的发展和延伸。</a:t>
            </a:r>
          </a:p>
        </p:txBody>
      </p:sp>
      <p:sp>
        <p:nvSpPr>
          <p:cNvPr id="3" name="矩形 2"/>
          <p:cNvSpPr/>
          <p:nvPr/>
        </p:nvSpPr>
        <p:spPr>
          <a:xfrm>
            <a:off x="3336324" y="1464375"/>
            <a:ext cx="8118389" cy="468923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共同富裕根本原则是精准扶贫思想产生的理论源流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890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29085" y="2033735"/>
            <a:ext cx="8010980" cy="33410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2020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年完成“全面建成小康社会”的宏伟目标，是中共十八大根据中国经济社会实际做出的重大决策，将为中华民族的伟大复兴奠定坚实基础。如果说“全面小康与中国梦相互激荡，凝聚为全社会的‘最大公约数’”，那么，扶贫、脱贫则是全面小康的“最后一公里”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当前中国扶贫脱贫已进入攻坚克难的重要阶段，不能再继续“灌水式”“输血式”的传统扶贫模式，必须确保如期脱贫、杜绝返贫，因此需要精细化的扶贫思想，促使贫困地区整体脱贫、全面脱贫。精准扶贫是中国扶贫进行到新阶段后的新举措，符合中国国情。</a:t>
            </a:r>
          </a:p>
        </p:txBody>
      </p:sp>
      <p:sp>
        <p:nvSpPr>
          <p:cNvPr id="3" name="矩形 2"/>
          <p:cNvSpPr/>
          <p:nvPr/>
        </p:nvSpPr>
        <p:spPr>
          <a:xfrm>
            <a:off x="3629085" y="1564812"/>
            <a:ext cx="7887412" cy="468923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全面建成小康社会宏伟目标是精准扶贫思想产生的现实需求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D17FD4A-AFD0-402F-9CFE-E2EB11EBA0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3198"/>
            <a:ext cx="3629086" cy="406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4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" presetClass="emph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3A0E54C8-15BA-4FBC-A83D-37EC682DBE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5"/>
          <a:stretch/>
        </p:blipFill>
        <p:spPr>
          <a:xfrm>
            <a:off x="4131158" y="5038618"/>
            <a:ext cx="7061728" cy="149073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A8D1F89-8DAE-4C6B-888C-E957D7C8504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5203007"/>
            <a:ext cx="6354867" cy="1490735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FB50E2A1-C6A7-4207-8223-8FEC1BA2E7C4}"/>
              </a:ext>
            </a:extLst>
          </p:cNvPr>
          <p:cNvSpPr/>
          <p:nvPr/>
        </p:nvSpPr>
        <p:spPr>
          <a:xfrm>
            <a:off x="-10385" y="4268939"/>
            <a:ext cx="12202385" cy="2619844"/>
          </a:xfrm>
          <a:prstGeom prst="rect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alpha val="3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0BA923D3-D530-480C-9741-C6E82F3096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7" y="3145565"/>
            <a:ext cx="1837799" cy="2176044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7692B031-0077-4D10-91A4-1F5AF8B39B8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32" y="4663296"/>
            <a:ext cx="4855343" cy="229591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4E40838-ADF7-467D-AFED-03DBB66ED9E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516650"/>
            <a:ext cx="12192000" cy="144388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33331B85-E56C-43BB-BE08-B207A4632A1B}"/>
              </a:ext>
            </a:extLst>
          </p:cNvPr>
          <p:cNvSpPr txBox="1"/>
          <p:nvPr/>
        </p:nvSpPr>
        <p:spPr>
          <a:xfrm>
            <a:off x="4277821" y="1610507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学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8B78FD4-E651-47E3-B46F-9392E03A639E}"/>
              </a:ext>
            </a:extLst>
          </p:cNvPr>
          <p:cNvSpPr txBox="1"/>
          <p:nvPr/>
        </p:nvSpPr>
        <p:spPr>
          <a:xfrm>
            <a:off x="5200785" y="1610507"/>
            <a:ext cx="11079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习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B159E6B-64FE-475F-9206-C8DD2C9A0B1E}"/>
              </a:ext>
            </a:extLst>
          </p:cNvPr>
          <p:cNvSpPr txBox="1"/>
          <p:nvPr/>
        </p:nvSpPr>
        <p:spPr>
          <a:xfrm>
            <a:off x="6123748" y="1610507"/>
            <a:ext cx="11079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完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19191AA-C6FA-4FAB-9B6B-41249A48B761}"/>
              </a:ext>
            </a:extLst>
          </p:cNvPr>
          <p:cNvSpPr txBox="1"/>
          <p:nvPr/>
        </p:nvSpPr>
        <p:spPr>
          <a:xfrm>
            <a:off x="7046711" y="1610507"/>
            <a:ext cx="11079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毕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68BC4CE-E2EB-42A7-9141-EE7788F762C5}"/>
              </a:ext>
            </a:extLst>
          </p:cNvPr>
          <p:cNvSpPr txBox="1"/>
          <p:nvPr/>
        </p:nvSpPr>
        <p:spPr>
          <a:xfrm>
            <a:off x="4277823" y="2750382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感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F8E9B34-84C1-4223-B111-6094D9AA35D7}"/>
              </a:ext>
            </a:extLst>
          </p:cNvPr>
          <p:cNvSpPr txBox="1"/>
          <p:nvPr/>
        </p:nvSpPr>
        <p:spPr>
          <a:xfrm>
            <a:off x="5200788" y="2750382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谢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F773B28-A2EF-4790-8997-4EFBE197AC7C}"/>
              </a:ext>
            </a:extLst>
          </p:cNvPr>
          <p:cNvSpPr txBox="1"/>
          <p:nvPr/>
        </p:nvSpPr>
        <p:spPr>
          <a:xfrm>
            <a:off x="6123749" y="2750382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聆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CC06AAB-8D85-4A65-8253-87644C672FE7}"/>
              </a:ext>
            </a:extLst>
          </p:cNvPr>
          <p:cNvSpPr txBox="1"/>
          <p:nvPr/>
        </p:nvSpPr>
        <p:spPr>
          <a:xfrm>
            <a:off x="7046712" y="2750382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听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751" y="4769807"/>
            <a:ext cx="2316681" cy="206062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157" y="2150804"/>
            <a:ext cx="22002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42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2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900"/>
                            </p:stCondLst>
                            <p:childTnLst>
                              <p:par>
                                <p:cTn id="5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100"/>
                            </p:stCondLst>
                            <p:childTnLst>
                              <p:par>
                                <p:cTn id="6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300"/>
                            </p:stCondLst>
                            <p:childTnLst>
                              <p:par>
                                <p:cTn id="6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700"/>
                            </p:stCondLst>
                            <p:childTnLst>
                              <p:par>
                                <p:cTn id="7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900"/>
                            </p:stCondLst>
                            <p:childTnLst>
                              <p:par>
                                <p:cTn id="8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100"/>
                            </p:stCondLst>
                            <p:childTnLst>
                              <p:par>
                                <p:cTn id="8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200"/>
                            </p:stCondLst>
                            <p:childTnLst>
                              <p:par>
                                <p:cTn id="9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300"/>
                            </p:stCondLst>
                            <p:childTnLst>
                              <p:par>
                                <p:cTn id="9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400"/>
                            </p:stCondLst>
                            <p:childTnLst>
                              <p:par>
                                <p:cTn id="10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600"/>
                            </p:stCondLst>
                            <p:childTnLst>
                              <p:par>
                                <p:cTn id="10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700"/>
                            </p:stCondLst>
                            <p:childTnLst>
                              <p:par>
                                <p:cTn id="1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800"/>
                            </p:stCondLst>
                            <p:childTnLst>
                              <p:par>
                                <p:cTn id="1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3" grpId="0"/>
      <p:bldP spid="23" grpId="1"/>
      <p:bldP spid="25" grpId="0"/>
      <p:bldP spid="25" grpId="1"/>
      <p:bldP spid="26" grpId="0"/>
      <p:bldP spid="2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CBFA8FDC-1DCE-46A3-B668-F06EE7AE65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352" y="0"/>
            <a:ext cx="12203352" cy="691278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440324" y="1816701"/>
            <a:ext cx="2566372" cy="1521577"/>
            <a:chOff x="1440324" y="1816701"/>
            <a:chExt cx="2566372" cy="1521577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0324" y="1816701"/>
              <a:ext cx="2566372" cy="1521577"/>
            </a:xfrm>
            <a:prstGeom prst="rect">
              <a:avLst/>
            </a:prstGeom>
          </p:spPr>
        </p:pic>
        <p:sp>
          <p:nvSpPr>
            <p:cNvPr id="49" name="TextBox 20"/>
            <p:cNvSpPr txBox="1"/>
            <p:nvPr/>
          </p:nvSpPr>
          <p:spPr>
            <a:xfrm>
              <a:off x="2181249" y="2244624"/>
              <a:ext cx="1369632" cy="7694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gency FB" panose="020F0502020204030204"/>
                  <a:ea typeface="微软雅黑"/>
                  <a:cs typeface="+mn-ea"/>
                  <a:sym typeface="+mn-lt"/>
                </a:rPr>
                <a:t>目录</a:t>
              </a:r>
              <a:endPara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16612" y="2320519"/>
            <a:ext cx="5533924" cy="558814"/>
            <a:chOff x="6248400" y="1606115"/>
            <a:chExt cx="5533924" cy="558814"/>
          </a:xfrm>
        </p:grpSpPr>
        <p:sp>
          <p:nvSpPr>
            <p:cNvPr id="30" name="文本框 29"/>
            <p:cNvSpPr txBox="1"/>
            <p:nvPr/>
          </p:nvSpPr>
          <p:spPr>
            <a:xfrm>
              <a:off x="6807920" y="1606115"/>
              <a:ext cx="4974404" cy="55881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wrap="square" rtlCol="0" anchor="ctr" anchorCtr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82" charset="2"/>
                  <a:ea typeface="微软雅黑" panose="020B0503020204020204" pitchFamily="82" charset="2"/>
                  <a:cs typeface="+mn-cs"/>
                </a:rPr>
                <a:t>脱贫攻坚的主要内容</a:t>
              </a: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6248400" y="1606116"/>
              <a:ext cx="559519" cy="558813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FF3300"/>
                </a:gs>
                <a:gs pos="100000">
                  <a:srgbClr val="C00000"/>
                </a:gs>
              </a:gsLst>
              <a:lin ang="2400000" scaled="0"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gency FB" panose="020F0502020204030204"/>
                  <a:ea typeface="微软雅黑"/>
                  <a:cs typeface="+mn-cs"/>
                </a:rPr>
                <a:t>02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16612" y="3155025"/>
            <a:ext cx="5533924" cy="558813"/>
            <a:chOff x="6248400" y="2634488"/>
            <a:chExt cx="5533924" cy="558813"/>
          </a:xfrm>
        </p:grpSpPr>
        <p:sp>
          <p:nvSpPr>
            <p:cNvPr id="34" name="文本框 33"/>
            <p:cNvSpPr txBox="1"/>
            <p:nvPr/>
          </p:nvSpPr>
          <p:spPr>
            <a:xfrm>
              <a:off x="6807920" y="2634488"/>
              <a:ext cx="4974404" cy="55881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wrap="square" rtlCol="0" anchor="ctr" anchorCtr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gency FB" panose="020F0502020204030204"/>
                  <a:ea typeface="微软雅黑"/>
                  <a:cs typeface="+mn-ea"/>
                  <a:sym typeface="+mn-lt"/>
                </a:rPr>
                <a:t>从扶贫攻坚到精准扶贫</a:t>
              </a: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6248400" y="2634488"/>
              <a:ext cx="559519" cy="558813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FF3300"/>
                </a:gs>
                <a:gs pos="100000">
                  <a:srgbClr val="C00000"/>
                </a:gs>
              </a:gsLst>
              <a:lin ang="2400000" scaled="0"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gency FB" panose="020F0502020204030204"/>
                  <a:ea typeface="微软雅黑"/>
                  <a:cs typeface="+mn-cs"/>
                </a:rPr>
                <a:t>03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16612" y="3989530"/>
            <a:ext cx="5533924" cy="558813"/>
            <a:chOff x="6248400" y="3694544"/>
            <a:chExt cx="5533924" cy="558813"/>
          </a:xfrm>
        </p:grpSpPr>
        <p:sp>
          <p:nvSpPr>
            <p:cNvPr id="37" name="文本框 36"/>
            <p:cNvSpPr txBox="1"/>
            <p:nvPr/>
          </p:nvSpPr>
          <p:spPr>
            <a:xfrm>
              <a:off x="6807920" y="3694544"/>
              <a:ext cx="4974404" cy="55881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wrap="square" rtlCol="0" anchor="ctr" anchorCtr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82" charset="2"/>
                  <a:ea typeface="微软雅黑" panose="020B0503020204020204" pitchFamily="82" charset="2"/>
                  <a:cs typeface="+mn-cs"/>
                </a:rPr>
                <a:t>脱贫攻坚的重要意义</a:t>
              </a: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6248400" y="3694544"/>
              <a:ext cx="559519" cy="558813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FF3300"/>
                </a:gs>
                <a:gs pos="100000">
                  <a:srgbClr val="C00000"/>
                </a:gs>
              </a:gsLst>
              <a:lin ang="2400000" scaled="0"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gency FB" panose="020F0502020204030204"/>
                  <a:ea typeface="微软雅黑"/>
                  <a:cs typeface="+mn-cs"/>
                </a:rPr>
                <a:t>04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16612" y="1486013"/>
            <a:ext cx="5533924" cy="558814"/>
            <a:chOff x="6248400" y="708707"/>
            <a:chExt cx="5533924" cy="558814"/>
          </a:xfrm>
        </p:grpSpPr>
        <p:sp>
          <p:nvSpPr>
            <p:cNvPr id="33" name="文本框 32"/>
            <p:cNvSpPr txBox="1"/>
            <p:nvPr/>
          </p:nvSpPr>
          <p:spPr>
            <a:xfrm>
              <a:off x="6807919" y="708707"/>
              <a:ext cx="4974405" cy="55881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wrap="square" rtlCol="0" anchor="ctr" anchorCtr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82" charset="2"/>
                  <a:ea typeface="微软雅黑" panose="020B0503020204020204" pitchFamily="82" charset="2"/>
                  <a:cs typeface="+mn-cs"/>
                </a:rPr>
                <a:t>脱贫攻坚关键时刻</a:t>
              </a: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6248400" y="708708"/>
              <a:ext cx="559519" cy="558813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FF3300"/>
                </a:gs>
                <a:gs pos="100000">
                  <a:srgbClr val="C00000"/>
                </a:gs>
              </a:gsLst>
              <a:lin ang="2400000" scaled="0"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gency FB" panose="020F0502020204030204"/>
                  <a:ea typeface="微软雅黑"/>
                  <a:cs typeface="+mn-cs"/>
                </a:rPr>
                <a:t>01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F0502020204030204"/>
                <a:ea typeface="微软雅黑"/>
                <a:cs typeface="+mn-cs"/>
              </a:endParaRP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D2B660E7-4A0C-42C6-B401-812CF6C77E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56" y="5637274"/>
            <a:ext cx="12192000" cy="128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358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154" y="1541615"/>
            <a:ext cx="2566372" cy="152157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35332" y="4165593"/>
            <a:ext cx="6878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脱贫攻坚进入后半程，已经到了决战“硬仗中的硬仗”的关键时刻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5646782" y="2234636"/>
            <a:ext cx="2781412" cy="46166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第一章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978" y="975880"/>
            <a:ext cx="514691" cy="27904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512" y="987149"/>
            <a:ext cx="229441" cy="19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4146" y="1232451"/>
            <a:ext cx="328658" cy="2108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196" y="1962483"/>
            <a:ext cx="726085" cy="759541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C732767-EBB3-4DF8-A96F-867795927003}"/>
              </a:ext>
            </a:extLst>
          </p:cNvPr>
          <p:cNvSpPr txBox="1"/>
          <p:nvPr/>
        </p:nvSpPr>
        <p:spPr>
          <a:xfrm>
            <a:off x="3404947" y="3281247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脱贫攻坚关键时刻</a:t>
            </a:r>
          </a:p>
        </p:txBody>
      </p:sp>
    </p:spTree>
    <p:extLst>
      <p:ext uri="{BB962C8B-B14F-4D97-AF65-F5344CB8AC3E}">
        <p14:creationId xmlns:p14="http://schemas.microsoft.com/office/powerpoint/2010/main" val="4245064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76310CD-6F6F-4691-A593-6C076764A4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547602"/>
            <a:ext cx="3827720" cy="25601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706101" y="3959331"/>
            <a:ext cx="7626916" cy="17110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从“看真贫、扶真贫、真扶贫”，到提出“六个精准”，再到改进完善考核扶贫评估机制，习近平总书记一系列关于扶贫工作的重要思想已经深入人心，成为指导我们奋力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夺取脱贫攻坚战胜利的思想保证。</a:t>
            </a:r>
          </a:p>
        </p:txBody>
      </p:sp>
      <p:sp>
        <p:nvSpPr>
          <p:cNvPr id="7" name="矩形 6"/>
          <p:cNvSpPr/>
          <p:nvPr/>
        </p:nvSpPr>
        <p:spPr>
          <a:xfrm>
            <a:off x="3737630" y="1547602"/>
            <a:ext cx="7595387" cy="2560163"/>
          </a:xfrm>
          <a:prstGeom prst="rect">
            <a:avLst/>
          </a:prstGeom>
          <a:gradFill>
            <a:gsLst>
              <a:gs pos="0">
                <a:srgbClr val="FF3300"/>
              </a:gs>
              <a:gs pos="100000">
                <a:srgbClr val="C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脱贫攻坚进入后半程，已经到了决战“硬仗中的硬仗”的关键时刻。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55453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28468" y="1670176"/>
            <a:ext cx="5331655" cy="4252322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52694" y="1670176"/>
            <a:ext cx="5331655" cy="4252322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89509" y="2088327"/>
            <a:ext cx="5012942" cy="3665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过去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年，我国脱贫攻坚取得决定性进展，贫困人口减少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6800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多万，力度之大、规模之广、成效之显著，在中国乃至人类减贫史上都史无前例。这一优秀答卷，彰显了习近平新时代中国特色社会主义思想的强大实践伟力。这是以习近平同志为核心的党中央英明领导的有力见证，是共产党人“为中国人民谋幸福，为中华民族谋复兴”初心和使命的有力见证，是中国特色社会主义进入新时代、开辟新境界的有力见证。</a:t>
            </a:r>
          </a:p>
        </p:txBody>
      </p:sp>
      <p:sp>
        <p:nvSpPr>
          <p:cNvPr id="7" name="矩形 6"/>
          <p:cNvSpPr/>
          <p:nvPr/>
        </p:nvSpPr>
        <p:spPr>
          <a:xfrm>
            <a:off x="1121039" y="1434905"/>
            <a:ext cx="4970272" cy="529554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过去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年脱贫攻坚成绩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46247" y="2088327"/>
            <a:ext cx="5012942" cy="30604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未来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年里，我们将历史性地解决中华民族千百年来的绝对贫困问题，让现行标准下的贫困人口同全国人民一道迈入小康社会。这不仅将创造中国几千年来从未有过的发展成就，更将以扎实可行、真实可信的中国经验、中国智慧为世界脱贫事业书写崭新篇章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677777" y="1434905"/>
            <a:ext cx="4970272" cy="529554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未来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年脱贫攻坚目标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76647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" grpId="0"/>
      <p:bldP spid="7" grpId="0" animBg="1"/>
      <p:bldP spid="11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10818" y="2180492"/>
            <a:ext cx="7666893" cy="3362179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65755" y="2960525"/>
            <a:ext cx="6915009" cy="528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一些地方贫困程度深、基础条件薄弱、公共服务不足，特殊困难群体脱贫难度大；</a:t>
            </a:r>
          </a:p>
        </p:txBody>
      </p:sp>
      <p:sp>
        <p:nvSpPr>
          <p:cNvPr id="7" name="矩形 6"/>
          <p:cNvSpPr/>
          <p:nvPr/>
        </p:nvSpPr>
        <p:spPr>
          <a:xfrm>
            <a:off x="4815996" y="1937956"/>
            <a:ext cx="5856536" cy="529554"/>
          </a:xfrm>
          <a:prstGeom prst="rect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现阶段脱贫攻坚存在的两方面问题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65755" y="4155964"/>
            <a:ext cx="6915009" cy="7255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一些地方精准基础不扎实，政策措施不落实不到位不精准，资金使用管理不规范，形式主义、官僚主义、弄虚作假现象时有发生。</a:t>
            </a:r>
          </a:p>
        </p:txBody>
      </p:sp>
      <p:sp>
        <p:nvSpPr>
          <p:cNvPr id="3" name="椭圆 2"/>
          <p:cNvSpPr/>
          <p:nvPr/>
        </p:nvSpPr>
        <p:spPr>
          <a:xfrm>
            <a:off x="3685736" y="2960525"/>
            <a:ext cx="528263" cy="528263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1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85736" y="4353227"/>
            <a:ext cx="528263" cy="528263"/>
          </a:xfrm>
          <a:prstGeom prst="ellipse">
            <a:avLst/>
          </a:prstGeom>
          <a:gradFill>
            <a:gsLst>
              <a:gs pos="0">
                <a:srgbClr val="FF3300"/>
              </a:gs>
              <a:gs pos="87000">
                <a:srgbClr val="C00000"/>
              </a:gs>
              <a:gs pos="100000">
                <a:srgbClr val="FF33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321C2C3-1D48-4DE1-8640-89930826F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50357"/>
            <a:ext cx="3560576" cy="359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4800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7" grpId="0" animBg="1"/>
      <p:bldP spid="11" grpId="0"/>
      <p:bldP spid="3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092904" y="3502697"/>
            <a:ext cx="2353682" cy="1533537"/>
          </a:xfrm>
          <a:prstGeom prst="rect">
            <a:avLst/>
          </a:prstGeom>
          <a:gradFill>
            <a:gsLst>
              <a:gs pos="0">
                <a:srgbClr val="FF3300"/>
              </a:gs>
              <a:gs pos="100000">
                <a:srgbClr val="C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问题解决之道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20387" y="3502696"/>
            <a:ext cx="7186986" cy="15335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中央政治局会议一针见血指出和分析的这些问题，说明脱贫攻坚越到最后，越须啃下最难啃的硬骨头；离脱贫攻坚目标实现期限越近，任务越艰巨，越要实行严格的考核评估。这是打赢脱贫攻坚战的重要保障，也是奋进在脱贫攻坚路上的强大指引。</a:t>
            </a:r>
          </a:p>
        </p:txBody>
      </p:sp>
      <p:sp>
        <p:nvSpPr>
          <p:cNvPr id="12" name="矩形 11"/>
          <p:cNvSpPr/>
          <p:nvPr/>
        </p:nvSpPr>
        <p:spPr>
          <a:xfrm>
            <a:off x="952227" y="1476949"/>
            <a:ext cx="10555146" cy="15335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3300"/>
                    </a:gs>
                    <a:gs pos="100000">
                      <a:srgbClr val="C00000"/>
                    </a:gs>
                  </a:gsLst>
                  <a:lin ang="2400000" scaled="0"/>
                </a:gradFill>
                <a:effectLst/>
                <a:uLnTx/>
                <a:uFillTx/>
                <a:latin typeface="Agency FB" panose="020F0502020204030204"/>
                <a:ea typeface="微软雅黑"/>
                <a:cs typeface="+mn-cs"/>
              </a:rPr>
              <a:t>彻底打赢脱贫攻坚“硬仗中的硬仗”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3300"/>
                  </a:gs>
                  <a:gs pos="100000">
                    <a:srgbClr val="C00000"/>
                  </a:gs>
                </a:gsLst>
                <a:lin ang="2400000" scaled="0"/>
              </a:gradFill>
              <a:effectLst/>
              <a:uLnTx/>
              <a:uFillTx/>
              <a:latin typeface="微软雅黑" panose="020B0503020204020204" pitchFamily="82" charset="2"/>
              <a:ea typeface="微软雅黑" panose="020B0503020204020204" pitchFamily="82" charset="2"/>
              <a:cs typeface="+mn-cs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629465" y="3812345"/>
            <a:ext cx="492369" cy="787790"/>
          </a:xfrm>
          <a:prstGeom prst="chevron">
            <a:avLst/>
          </a:prstGeom>
          <a:gradFill>
            <a:gsLst>
              <a:gs pos="0">
                <a:srgbClr val="FF3300"/>
              </a:gs>
              <a:gs pos="100000">
                <a:srgbClr val="C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ency FB" panose="020F0502020204030204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53837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2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154" y="1541615"/>
            <a:ext cx="2566372" cy="152157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35332" y="4165593"/>
            <a:ext cx="6878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脱贫攻坚进入后半程，已经到了决战“硬仗中的硬仗”的关键时刻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5646782" y="2234636"/>
            <a:ext cx="2781412" cy="46166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第二章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978" y="975880"/>
            <a:ext cx="514691" cy="27904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512" y="987149"/>
            <a:ext cx="229441" cy="19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4146" y="1232451"/>
            <a:ext cx="328658" cy="2108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196" y="1962483"/>
            <a:ext cx="726085" cy="759541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C732767-EBB3-4DF8-A96F-867795927003}"/>
              </a:ext>
            </a:extLst>
          </p:cNvPr>
          <p:cNvSpPr txBox="1"/>
          <p:nvPr/>
        </p:nvSpPr>
        <p:spPr>
          <a:xfrm>
            <a:off x="3404947" y="3281247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82" charset="2"/>
                <a:ea typeface="微软雅黑" panose="020B0503020204020204" pitchFamily="82" charset="2"/>
                <a:cs typeface="+mn-cs"/>
              </a:rPr>
              <a:t>脱贫攻坚主要内容</a:t>
            </a:r>
          </a:p>
        </p:txBody>
      </p:sp>
    </p:spTree>
    <p:extLst>
      <p:ext uri="{BB962C8B-B14F-4D97-AF65-F5344CB8AC3E}">
        <p14:creationId xmlns:p14="http://schemas.microsoft.com/office/powerpoint/2010/main" val="1849446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gency FB" panose="020F0302020204030204"/>
        <a:ea typeface="微软雅黑"/>
        <a:cs typeface=""/>
      </a:majorFont>
      <a:minorFont>
        <a:latin typeface="Agency FB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2972</Words>
  <Application>Microsoft Office PowerPoint</Application>
  <PresentationFormat>宽屏</PresentationFormat>
  <Paragraphs>245</Paragraphs>
  <Slides>29</Slides>
  <Notes>29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等线</vt:lpstr>
      <vt:lpstr>思源宋体 CN Heavy</vt:lpstr>
      <vt:lpstr>微软雅黑</vt:lpstr>
      <vt:lpstr>禹卫书法行书简体
</vt:lpstr>
      <vt:lpstr>Agency FB</vt:lpstr>
      <vt:lpstr>Arial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Office365</cp:lastModifiedBy>
  <cp:revision>3</cp:revision>
  <dcterms:created xsi:type="dcterms:W3CDTF">2018-04-03T14:32:44Z</dcterms:created>
  <dcterms:modified xsi:type="dcterms:W3CDTF">2018-04-13T09:52:42Z</dcterms:modified>
</cp:coreProperties>
</file>