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Lst>
  <p:sldSz cx="12198350" cy="6859588"/>
  <p:notesSz cx="6858000" cy="9144000"/>
  <p:embeddedFontLst>
    <p:embeddedFont>
      <p:font typeface="Arial Black" panose="020B0A04020102020204" pitchFamily="34" charset="0"/>
      <p:bold r:id="rId39"/>
    </p:embeddedFont>
    <p:embeddedFont>
      <p:font typeface="Calibri" panose="020F0502020204030204" pitchFamily="34" charset="0"/>
      <p:regular r:id="rId40"/>
      <p:bold r:id="rId41"/>
      <p:italic r:id="rId42"/>
      <p:boldItalic r:id="rId43"/>
    </p:embeddedFont>
    <p:embeddedFont>
      <p:font typeface="微软雅黑" panose="020B0503020204020204" pitchFamily="34" charset="-122"/>
      <p:regular r:id="rId44"/>
      <p:bold r:id="rId45"/>
    </p:embeddedFont>
  </p:embeddedFontLst>
  <p:custDataLst>
    <p:tags r:id="rId46"/>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669900"/>
    <a:srgbClr val="CC0066"/>
    <a:srgbClr val="FF0066"/>
    <a:srgbClr val="B01077"/>
    <a:srgbClr val="FFC400"/>
    <a:srgbClr val="005DA2"/>
    <a:srgbClr val="FFD347"/>
    <a:srgbClr val="FFC91D"/>
    <a:srgbClr val="007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258" y="120"/>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6699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2" y="1"/>
            <a:ext cx="12197198"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a:t>单击此处编辑母版标题样式</a:t>
            </a:r>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49"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a:solidFill>
                  <a:schemeClr val="accent1"/>
                </a:solidFill>
                <a:cs typeface="+mn-ea"/>
                <a:sym typeface="+mn-lt"/>
              </a:rPr>
              <a:t>2020</a:t>
            </a:r>
            <a:endParaRPr lang="en-US" altLang="zh-CN" sz="9600" b="1" dirty="0">
              <a:solidFill>
                <a:schemeClr val="accent1"/>
              </a:solidFill>
              <a:cs typeface="+mn-ea"/>
              <a:sym typeface="+mn-lt"/>
            </a:endParaRP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latin typeface="+mn-lt"/>
                <a:ea typeface="+mn-ea"/>
                <a:cs typeface="+mn-ea"/>
                <a:sym typeface="+mn-lt"/>
              </a:rPr>
              <a:t>工作汇报年终总结</a:t>
            </a:r>
            <a:r>
              <a:rPr lang="en-US" altLang="zh-CN" sz="4400" dirty="0">
                <a:solidFill>
                  <a:schemeClr val="tx1">
                    <a:lumMod val="85000"/>
                    <a:lumOff val="15000"/>
                  </a:schemeClr>
                </a:solidFill>
                <a:latin typeface="+mn-lt"/>
                <a:ea typeface="+mn-ea"/>
                <a:cs typeface="+mn-ea"/>
                <a:sym typeface="+mn-lt"/>
              </a:rPr>
              <a:t>PPT</a:t>
            </a:r>
            <a:r>
              <a:rPr lang="zh-CN" altLang="en-US" sz="4400" dirty="0">
                <a:solidFill>
                  <a:schemeClr val="tx1">
                    <a:lumMod val="85000"/>
                    <a:lumOff val="15000"/>
                  </a:schemeClr>
                </a:solidFill>
                <a:latin typeface="+mn-lt"/>
                <a:ea typeface="+mn-ea"/>
                <a:cs typeface="+mn-ea"/>
                <a:sym typeface="+mn-lt"/>
              </a:rPr>
              <a:t>模板</a:t>
            </a: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a:solidFill>
                  <a:schemeClr val="tx1">
                    <a:lumMod val="85000"/>
                    <a:lumOff val="15000"/>
                  </a:schemeClr>
                </a:solidFill>
                <a:latin typeface="+mn-lt"/>
                <a:ea typeface="+mn-ea"/>
                <a:cs typeface="+mn-ea"/>
                <a:sym typeface="+mn-lt"/>
              </a:rPr>
              <a:t>年终总结 新年计划 述职报告 工作汇报通用</a:t>
            </a:r>
            <a:r>
              <a:rPr lang="en-US" altLang="zh-CN" sz="1800" b="1" dirty="0">
                <a:solidFill>
                  <a:schemeClr val="tx1">
                    <a:lumMod val="85000"/>
                    <a:lumOff val="15000"/>
                  </a:schemeClr>
                </a:solidFill>
                <a:latin typeface="+mn-lt"/>
                <a:ea typeface="+mn-ea"/>
                <a:cs typeface="+mn-ea"/>
                <a:sym typeface="+mn-lt"/>
              </a:rPr>
              <a:t>PPT</a:t>
            </a:r>
            <a:endParaRPr lang="zh-CN" altLang="en-US" sz="1800" b="1" dirty="0">
              <a:solidFill>
                <a:schemeClr val="tx1">
                  <a:lumMod val="85000"/>
                  <a:lumOff val="15000"/>
                </a:schemeClr>
              </a:solidFill>
              <a:latin typeface="+mn-lt"/>
              <a:ea typeface="+mn-ea"/>
              <a:cs typeface="+mn-ea"/>
              <a:sym typeface="+mn-lt"/>
            </a:endParaRPr>
          </a:p>
        </p:txBody>
      </p:sp>
      <p:sp>
        <p:nvSpPr>
          <p:cNvPr id="23" name="文本框 2"/>
          <p:cNvSpPr txBox="1"/>
          <p:nvPr/>
        </p:nvSpPr>
        <p:spPr>
          <a:xfrm>
            <a:off x="714799" y="477466"/>
            <a:ext cx="2144016" cy="769441"/>
          </a:xfrm>
          <a:prstGeom prst="rect">
            <a:avLst/>
          </a:prstGeom>
          <a:noFill/>
        </p:spPr>
        <p:txBody>
          <a:bodyPr wrap="square" rtlCol="0">
            <a:spAutoFit/>
          </a:bodyPr>
          <a:lstStyle/>
          <a:p>
            <a:r>
              <a:rPr lang="en-US" altLang="zh-CN" sz="4400" b="1" dirty="0">
                <a:solidFill>
                  <a:schemeClr val="accent1"/>
                </a:solidFill>
                <a:cs typeface="+mn-ea"/>
                <a:sym typeface="+mn-lt"/>
              </a:rPr>
              <a:t>LOGO</a:t>
            </a: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anim calcmode="lin" valueType="num">
                                      <p:cBhvr>
                                        <p:cTn id="1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3"/>
                                        </p:tgtEl>
                                      </p:cBhvr>
                                    </p:animEffect>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childTnLst>
                          </p:cTn>
                        </p:par>
                        <p:par>
                          <p:cTn id="28" fill="hold">
                            <p:stCondLst>
                              <p:cond delay="2300"/>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800"/>
                                        <p:tgtEl>
                                          <p:spTgt spid="13"/>
                                        </p:tgtEl>
                                      </p:cBhvr>
                                    </p:animEffect>
                                  </p:childTnLst>
                                </p:cTn>
                              </p:par>
                            </p:childTnLst>
                          </p:cTn>
                        </p:par>
                        <p:par>
                          <p:cTn id="32" fill="hold">
                            <p:stCondLst>
                              <p:cond delay="31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cs typeface="+mn-ea"/>
                <a:sym typeface="+mn-lt"/>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2" name="AutoShape 6"/>
          <p:cNvSpPr>
            <a:spLocks noChangeArrowheads="1"/>
          </p:cNvSpPr>
          <p:nvPr/>
        </p:nvSpPr>
        <p:spPr bwMode="auto">
          <a:xfrm>
            <a:off x="2651361" y="1457031"/>
            <a:ext cx="914245"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2" name="TextBox 31"/>
          <p:cNvSpPr txBox="1"/>
          <p:nvPr/>
        </p:nvSpPr>
        <p:spPr>
          <a:xfrm>
            <a:off x="7091440" y="409509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4" name="TextBox 33"/>
          <p:cNvSpPr txBox="1"/>
          <p:nvPr/>
        </p:nvSpPr>
        <p:spPr>
          <a:xfrm>
            <a:off x="7091440" y="311544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6" name="TextBox 35"/>
          <p:cNvSpPr txBox="1"/>
          <p:nvPr/>
        </p:nvSpPr>
        <p:spPr>
          <a:xfrm>
            <a:off x="7091440" y="2373332"/>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8" name="TextBox 37"/>
          <p:cNvSpPr txBox="1"/>
          <p:nvPr/>
        </p:nvSpPr>
        <p:spPr>
          <a:xfrm>
            <a:off x="7091440" y="1680040"/>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cs typeface="+mn-ea"/>
                <a:sym typeface="+mn-lt"/>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cs typeface="+mn-ea"/>
              <a:sym typeface="+mn-lt"/>
            </a:endParaRPr>
          </a:p>
          <a:p>
            <a:pPr>
              <a:lnSpc>
                <a:spcPct val="130000"/>
              </a:lnSpc>
            </a:pPr>
            <a:r>
              <a:rPr lang="zh-CN" altLang="en-US" sz="1600" dirty="0">
                <a:solidFill>
                  <a:schemeClr val="bg1"/>
                </a:solidFill>
                <a:cs typeface="+mn-ea"/>
                <a:sym typeface="+mn-lt"/>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mn-lt"/>
                  <a:cs typeface="+mn-ea"/>
                  <a:sym typeface="+mn-lt"/>
                </a:rPr>
                <a:t>添加文字</a:t>
              </a:r>
              <a:endParaRPr lang="en-US" altLang="zh-CN" sz="2400" b="1" dirty="0">
                <a:solidFill>
                  <a:schemeClr val="tx1">
                    <a:lumMod val="85000"/>
                    <a:lumOff val="15000"/>
                  </a:schemeClr>
                </a:solidFill>
                <a:latin typeface="+mn-lt"/>
                <a:cs typeface="+mn-ea"/>
                <a:sym typeface="+mn-lt"/>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mn-lt"/>
                  <a:cs typeface="+mn-ea"/>
                  <a:sym typeface="+mn-lt"/>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mn-lt"/>
                <a:cs typeface="+mn-ea"/>
                <a:sym typeface="+mn-lt"/>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项目一</a:t>
              </a:r>
              <a:endParaRPr lang="en-US" altLang="zh-CN" sz="2400" b="1" dirty="0">
                <a:solidFill>
                  <a:schemeClr val="bg1"/>
                </a:solidFill>
                <a:latin typeface="+mn-lt"/>
                <a:cs typeface="+mn-ea"/>
                <a:sym typeface="+mn-lt"/>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项目二</a:t>
              </a:r>
              <a:endParaRPr lang="en-US" altLang="zh-CN" sz="2400" b="1" dirty="0">
                <a:solidFill>
                  <a:schemeClr val="bg1"/>
                </a:solidFill>
                <a:latin typeface="+mn-lt"/>
                <a:cs typeface="+mn-ea"/>
                <a:sym typeface="+mn-lt"/>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项目三</a:t>
              </a:r>
              <a:endParaRPr lang="en-US" altLang="zh-CN" sz="2400" b="1" dirty="0">
                <a:solidFill>
                  <a:schemeClr val="bg1"/>
                </a:solidFill>
                <a:latin typeface="+mn-lt"/>
                <a:cs typeface="+mn-ea"/>
                <a:sym typeface="+mn-lt"/>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项目四</a:t>
              </a:r>
              <a:endParaRPr lang="en-US" altLang="zh-CN" sz="2400" b="1" dirty="0">
                <a:solidFill>
                  <a:schemeClr val="bg1"/>
                </a:solidFill>
                <a:latin typeface="+mn-lt"/>
                <a:cs typeface="+mn-ea"/>
                <a:sym typeface="+mn-lt"/>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cs typeface="+mn-ea"/>
                <a:sym typeface="+mn-lt"/>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cs typeface="+mn-ea"/>
                <a:sym typeface="+mn-lt"/>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cs typeface="+mn-ea"/>
                <a:sym typeface="+mn-lt"/>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cs typeface="+mn-ea"/>
                <a:sym typeface="+mn-lt"/>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669900"/>
                </a:solidFill>
                <a:cs typeface="+mn-ea"/>
                <a:sym typeface="+mn-lt"/>
              </a:rPr>
              <a:t>点击添加小标题</a:t>
            </a:r>
            <a:endParaRPr lang="en-US" altLang="zh-CN" sz="2400" b="1" dirty="0">
              <a:solidFill>
                <a:srgbClr val="669900"/>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altLang="zh-CN" sz="1800" dirty="0">
              <a:solidFill>
                <a:schemeClr val="tx1">
                  <a:lumMod val="85000"/>
                  <a:lumOff val="15000"/>
                </a:schemeClr>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sz="1800" dirty="0">
              <a:solidFill>
                <a:schemeClr val="tx1">
                  <a:lumMod val="85000"/>
                  <a:lumOff val="15000"/>
                </a:schemeClr>
              </a:solidFill>
              <a:cs typeface="+mn-ea"/>
              <a:sym typeface="+mn-lt"/>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dirty="0">
                <a:cs typeface="+mn-ea"/>
                <a:sym typeface="+mn-lt"/>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dirty="0">
                <a:cs typeface="+mn-ea"/>
                <a:sym typeface="+mn-lt"/>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dirty="0">
                <a:cs typeface="+mn-ea"/>
                <a:sym typeface="+mn-lt"/>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cs typeface="+mn-ea"/>
                <a:sym typeface="+mn-lt"/>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cs typeface="+mn-ea"/>
                <a:sym typeface="+mn-lt"/>
              </a:rPr>
              <a:t>点击添加内容</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cs typeface="+mn-ea"/>
                <a:sym typeface="+mn-lt"/>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cs typeface="+mn-ea"/>
                <a:sym typeface="+mn-lt"/>
              </a:rPr>
              <a:t>标题</a:t>
            </a: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cs typeface="+mn-ea"/>
              <a:sym typeface="+mn-lt"/>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3233896"/>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ffectLst>
              <a:outerShdw blurRad="50800" dist="38100" dir="5400000" algn="t"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solidFill>
                  <a:schemeClr val="lt1"/>
                </a:solidFill>
                <a:cs typeface="+mn-ea"/>
                <a:sym typeface="+mn-lt"/>
              </a:endParaRPr>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cs typeface="+mn-ea"/>
                <a:sym typeface="+mn-lt"/>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7" name="Rectangle 19"/>
            <p:cNvSpPr>
              <a:spLocks noChangeArrowheads="1"/>
            </p:cNvSpPr>
            <p:nvPr/>
          </p:nvSpPr>
          <p:spPr bwMode="auto">
            <a:xfrm>
              <a:off x="0" y="591"/>
              <a:ext cx="1675" cy="209"/>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cs typeface="+mn-ea"/>
                <a:sym typeface="+mn-lt"/>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cs typeface="+mn-ea"/>
                <a:sym typeface="+mn-lt"/>
              </a:rPr>
              <a:t>在此添加标题内容</a:t>
            </a:r>
            <a:endParaRPr lang="en-US" sz="20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cs typeface="+mn-ea"/>
                <a:sym typeface="+mn-lt"/>
              </a:rPr>
              <a:t>在此插入内容</a:t>
            </a:r>
            <a:endParaRPr lang="en-US" sz="18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endParaRPr lang="zh-CN" altLang="en-US" sz="1400" dirty="0">
              <a:solidFill>
                <a:sysClr val="windowText" lastClr="000000"/>
              </a:solidFill>
              <a:cs typeface="+mn-ea"/>
              <a:sym typeface="+mn-lt"/>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chemeClr val="accent1"/>
            </a:solidFill>
            <a:miter lim="800000"/>
            <a:headEnd/>
            <a:tailEnd/>
          </a:ln>
        </p:spPr>
        <p:txBody>
          <a:bodyPr/>
          <a:lstStyle/>
          <a:p>
            <a:endParaRPr lang="zh-CN" altLang="en-US">
              <a:solidFill>
                <a:srgbClr val="000000"/>
              </a:solidFill>
              <a:cs typeface="+mn-ea"/>
              <a:sym typeface="+mn-lt"/>
            </a:endParaRPr>
          </a:p>
        </p:txBody>
      </p:sp>
      <p:sp>
        <p:nvSpPr>
          <p:cNvPr id="65" name="矩形 17"/>
          <p:cNvSpPr>
            <a:spLocks noChangeArrowheads="1"/>
          </p:cNvSpPr>
          <p:nvPr/>
        </p:nvSpPr>
        <p:spPr bwMode="auto">
          <a:xfrm>
            <a:off x="1419423" y="936054"/>
            <a:ext cx="2198141" cy="961247"/>
          </a:xfrm>
          <a:prstGeom prst="rect">
            <a:avLst/>
          </a:prstGeom>
          <a:solidFill>
            <a:schemeClr val="accent1"/>
          </a:solidFill>
          <a:ln>
            <a:noFill/>
          </a:ln>
          <a:extLst/>
        </p:spPr>
        <p:txBody>
          <a:bodyPr/>
          <a:lstStyle/>
          <a:p>
            <a:endParaRPr lang="zh-CN" altLang="en-US" sz="2000" b="1">
              <a:cs typeface="+mn-ea"/>
              <a:sym typeface="+mn-lt"/>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a:solidFill>
                  <a:schemeClr val="bg1"/>
                </a:solidFill>
                <a:cs typeface="+mn-ea"/>
                <a:sym typeface="+mn-lt"/>
              </a:rPr>
              <a:t>前 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cs typeface="+mn-ea"/>
                <a:sym typeface="+mn-lt"/>
              </a:rPr>
              <a:t>回顾这一年的工作，在取得成绩的同时，我们也找到了工作中的不足和问题，主要反映于</a:t>
            </a:r>
            <a:r>
              <a:rPr lang="en-US" altLang="zh-CN" sz="2000" dirty="0">
                <a:solidFill>
                  <a:srgbClr val="0C0C0C"/>
                </a:solidFill>
                <a:cs typeface="+mn-ea"/>
                <a:sym typeface="+mn-lt"/>
              </a:rPr>
              <a:t>xx</a:t>
            </a:r>
            <a:r>
              <a:rPr lang="zh-CN" altLang="en-US" sz="2000" dirty="0">
                <a:solidFill>
                  <a:srgbClr val="0C0C0C"/>
                </a:solidFill>
                <a:cs typeface="+mn-ea"/>
                <a:sym typeface="+mn-lt"/>
              </a:rPr>
              <a:t>及</a:t>
            </a:r>
            <a:r>
              <a:rPr lang="en-US" altLang="zh-CN" sz="2000" dirty="0">
                <a:solidFill>
                  <a:srgbClr val="0C0C0C"/>
                </a:solidFill>
                <a:cs typeface="+mn-ea"/>
                <a:sym typeface="+mn-lt"/>
              </a:rPr>
              <a:t>xxx</a:t>
            </a:r>
            <a:r>
              <a:rPr lang="zh-CN" altLang="en-US" sz="2000" dirty="0">
                <a:solidFill>
                  <a:srgbClr val="0C0C0C"/>
                </a:solidFill>
                <a:cs typeface="+mn-ea"/>
                <a:sym typeface="+mn-lt"/>
              </a:rPr>
              <a:t>的风格、定型还有待进一步探索，尤其是网上的公司产品库充分体现我们</a:t>
            </a:r>
            <a:r>
              <a:rPr lang="en-US" altLang="zh-CN" sz="2000" dirty="0" err="1">
                <a:solidFill>
                  <a:srgbClr val="0C0C0C"/>
                </a:solidFill>
                <a:cs typeface="+mn-ea"/>
                <a:sym typeface="+mn-lt"/>
              </a:rPr>
              <a:t>xxxxx</a:t>
            </a:r>
            <a:r>
              <a:rPr lang="zh-CN" altLang="en-US" sz="2000" dirty="0">
                <a:solidFill>
                  <a:srgbClr val="0C0C0C"/>
                </a:solidFill>
                <a:cs typeface="+mn-ea"/>
                <a:sym typeface="+mn-lt"/>
              </a:rPr>
              <a:t>和我们这个平台能为客户提供良好的商机和快捷方便的信息、导航的功能发挥。展望新的一年，我们将继续努力，力争各项工作更上一个新台阶。</a:t>
            </a:r>
            <a:r>
              <a:rPr lang="en-US" altLang="zh-CN" sz="2000" dirty="0">
                <a:cs typeface="+mn-ea"/>
                <a:sym typeface="+mn-lt"/>
              </a:rPr>
              <a:t>2018</a:t>
            </a:r>
            <a:r>
              <a:rPr lang="zh-CN" altLang="en-US" sz="2000" dirty="0">
                <a:cs typeface="+mn-ea"/>
                <a:sym typeface="+mn-lt"/>
              </a:rPr>
              <a:t>我们所向披靡，</a:t>
            </a:r>
            <a:r>
              <a:rPr lang="en-US" altLang="zh-CN" sz="2000" dirty="0">
                <a:cs typeface="+mn-ea"/>
                <a:sym typeface="+mn-lt"/>
              </a:rPr>
              <a:t>2018</a:t>
            </a:r>
            <a:r>
              <a:rPr lang="zh-CN" altLang="en-US" sz="2000" dirty="0">
                <a:cs typeface="+mn-ea"/>
                <a:sym typeface="+mn-lt"/>
              </a:rPr>
              <a:t>我们勇往直前！</a:t>
            </a:r>
            <a:endParaRPr lang="zh-CN" altLang="en-US" sz="2000" dirty="0">
              <a:solidFill>
                <a:sysClr val="windowText" lastClr="000000"/>
              </a:solidFill>
              <a:cs typeface="+mn-ea"/>
              <a:sym typeface="+mn-lt"/>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cs typeface="+mn-ea"/>
                <a:sym typeface="+mn-lt"/>
              </a:rPr>
              <a:t>17%</a:t>
            </a:r>
            <a:endParaRPr lang="zh-CN" altLang="en-US" sz="4400" dirty="0">
              <a:solidFill>
                <a:schemeClr val="bg1"/>
              </a:solidFill>
              <a:cs typeface="+mn-ea"/>
              <a:sym typeface="+mn-lt"/>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latin typeface="+mn-lt"/>
                <a:ea typeface="+mn-ea"/>
                <a:cs typeface="+mn-ea"/>
                <a:sym typeface="+mn-lt"/>
              </a:rPr>
              <a:t>32%</a:t>
            </a:r>
            <a:endParaRPr lang="zh-CN" altLang="en-US" dirty="0">
              <a:solidFill>
                <a:schemeClr val="bg1"/>
              </a:solidFill>
              <a:latin typeface="+mn-lt"/>
              <a:ea typeface="+mn-ea"/>
              <a:cs typeface="+mn-ea"/>
              <a:sym typeface="+mn-lt"/>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latin typeface="+mn-lt"/>
                <a:ea typeface="+mn-ea"/>
                <a:cs typeface="+mn-ea"/>
                <a:sym typeface="+mn-lt"/>
              </a:rPr>
              <a:t>13%</a:t>
            </a:r>
            <a:endParaRPr lang="zh-CN" altLang="en-US" dirty="0">
              <a:solidFill>
                <a:schemeClr val="bg1"/>
              </a:solidFill>
              <a:latin typeface="+mn-lt"/>
              <a:ea typeface="+mn-ea"/>
              <a:cs typeface="+mn-ea"/>
              <a:sym typeface="+mn-lt"/>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cs typeface="+mn-ea"/>
                <a:sym typeface="+mn-lt"/>
              </a:rPr>
              <a:t>请输入您想要的文字</a:t>
            </a:r>
            <a:endParaRPr lang="en-US" altLang="zh-CN" sz="1800" dirty="0">
              <a:solidFill>
                <a:schemeClr val="tx1">
                  <a:lumMod val="85000"/>
                  <a:lumOff val="15000"/>
                </a:schemeClr>
              </a:solidFill>
              <a:cs typeface="+mn-ea"/>
              <a:sym typeface="+mn-lt"/>
            </a:endParaRPr>
          </a:p>
          <a:p>
            <a:r>
              <a:rPr lang="zh-CN" altLang="en-US" sz="1800" dirty="0">
                <a:solidFill>
                  <a:schemeClr val="tx1">
                    <a:lumMod val="85000"/>
                    <a:lumOff val="15000"/>
                  </a:schemeClr>
                </a:solidFill>
                <a:cs typeface="+mn-ea"/>
                <a:sym typeface="+mn-lt"/>
              </a:rPr>
              <a:t>请输入您想要的文字</a:t>
            </a: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accent2"/>
          </a:solidFill>
          <a:ln w="9525">
            <a:noFill/>
            <a:miter lim="800000"/>
            <a:headEnd/>
            <a:tailEnd/>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sz="1600" dirty="0">
              <a:solidFill>
                <a:srgbClr val="414455"/>
              </a:solidFill>
              <a:latin typeface="+mn-lt"/>
              <a:cs typeface="+mn-ea"/>
              <a:sym typeface="+mn-lt"/>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097432"/>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cs typeface="+mn-ea"/>
                <a:sym typeface="+mn-lt"/>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cs typeface="+mn-ea"/>
                  <a:sym typeface="+mn-lt"/>
                </a:rPr>
                <a:t>存在不足</a:t>
              </a: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18" name="Oval 19_13"/>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19" name="Oval 19_14"/>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0" name="Oval 19_15"/>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1" name="Oval 19_16"/>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2" name="Oval 19_17"/>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3" name="TextBox 22"/>
          <p:cNvSpPr txBox="1"/>
          <p:nvPr/>
        </p:nvSpPr>
        <p:spPr>
          <a:xfrm>
            <a:off x="928555" y="1979988"/>
            <a:ext cx="2125516"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4" name="TextBox 23"/>
          <p:cNvSpPr txBox="1"/>
          <p:nvPr/>
        </p:nvSpPr>
        <p:spPr>
          <a:xfrm>
            <a:off x="9234251" y="1979988"/>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5" name="TextBox 24"/>
          <p:cNvSpPr txBox="1"/>
          <p:nvPr/>
        </p:nvSpPr>
        <p:spPr>
          <a:xfrm>
            <a:off x="535073"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6" name="TextBox 25"/>
          <p:cNvSpPr txBox="1"/>
          <p:nvPr/>
        </p:nvSpPr>
        <p:spPr>
          <a:xfrm>
            <a:off x="9691058"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7" name="TextBox 26"/>
          <p:cNvSpPr txBox="1"/>
          <p:nvPr/>
        </p:nvSpPr>
        <p:spPr>
          <a:xfrm>
            <a:off x="9259471"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8" name="TextBox 27"/>
          <p:cNvSpPr txBox="1"/>
          <p:nvPr/>
        </p:nvSpPr>
        <p:spPr>
          <a:xfrm>
            <a:off x="928555"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a:cs typeface="+mn-ea"/>
              <a:sym typeface="+mn-lt"/>
            </a:endParaRPr>
          </a:p>
        </p:txBody>
      </p:sp>
      <p:sp>
        <p:nvSpPr>
          <p:cNvPr id="17" name="矩形 8"/>
          <p:cNvSpPr>
            <a:spLocks noChangeArrowheads="1"/>
          </p:cNvSpPr>
          <p:nvPr/>
        </p:nvSpPr>
        <p:spPr bwMode="auto">
          <a:xfrm>
            <a:off x="926527" y="491234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cs typeface="+mn-ea"/>
                <a:sym typeface="+mn-lt"/>
              </a:rPr>
              <a:t>2001</a:t>
            </a:r>
            <a:r>
              <a:rPr lang="zh-CN" altLang="en-US" b="1" dirty="0">
                <a:solidFill>
                  <a:schemeClr val="tx1">
                    <a:lumMod val="85000"/>
                    <a:lumOff val="15000"/>
                  </a:schemeClr>
                </a:solidFill>
                <a:cs typeface="+mn-ea"/>
                <a:sym typeface="+mn-lt"/>
              </a:rPr>
              <a:t>年</a:t>
            </a:r>
          </a:p>
        </p:txBody>
      </p:sp>
      <p:sp>
        <p:nvSpPr>
          <p:cNvPr id="20" name="矩形 9"/>
          <p:cNvSpPr>
            <a:spLocks noChangeArrowheads="1"/>
          </p:cNvSpPr>
          <p:nvPr/>
        </p:nvSpPr>
        <p:spPr bwMode="auto">
          <a:xfrm>
            <a:off x="2058584" y="386184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2005</a:t>
            </a:r>
            <a:r>
              <a:rPr lang="zh-CN" altLang="en-US" b="1" dirty="0">
                <a:solidFill>
                  <a:schemeClr val="tx1">
                    <a:lumMod val="85000"/>
                    <a:lumOff val="15000"/>
                  </a:schemeClr>
                </a:solidFill>
                <a:cs typeface="+mn-ea"/>
                <a:sym typeface="+mn-lt"/>
              </a:rPr>
              <a:t>年</a:t>
            </a:r>
          </a:p>
        </p:txBody>
      </p:sp>
      <p:sp>
        <p:nvSpPr>
          <p:cNvPr id="23" name="矩形 10"/>
          <p:cNvSpPr>
            <a:spLocks noChangeArrowheads="1"/>
          </p:cNvSpPr>
          <p:nvPr/>
        </p:nvSpPr>
        <p:spPr bwMode="auto">
          <a:xfrm>
            <a:off x="3329804" y="278172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2012</a:t>
            </a:r>
            <a:r>
              <a:rPr lang="zh-CN" altLang="en-US" b="1" dirty="0">
                <a:solidFill>
                  <a:schemeClr val="tx1">
                    <a:lumMod val="85000"/>
                    <a:lumOff val="15000"/>
                  </a:schemeClr>
                </a:solidFill>
                <a:cs typeface="+mn-ea"/>
                <a:sym typeface="+mn-lt"/>
              </a:rPr>
              <a:t>年</a:t>
            </a:r>
          </a:p>
        </p:txBody>
      </p:sp>
      <p:sp>
        <p:nvSpPr>
          <p:cNvPr id="26" name="矩形 11"/>
          <p:cNvSpPr>
            <a:spLocks noChangeArrowheads="1"/>
          </p:cNvSpPr>
          <p:nvPr/>
        </p:nvSpPr>
        <p:spPr bwMode="auto">
          <a:xfrm>
            <a:off x="4625948" y="167198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a:solidFill>
                  <a:schemeClr val="tx1">
                    <a:lumMod val="85000"/>
                    <a:lumOff val="15000"/>
                  </a:schemeClr>
                </a:solidFill>
                <a:cs typeface="+mn-ea"/>
                <a:sym typeface="+mn-lt"/>
              </a:rPr>
              <a:t>2018</a:t>
            </a:r>
            <a:r>
              <a:rPr lang="zh-CN" altLang="en-US" b="1" dirty="0">
                <a:solidFill>
                  <a:schemeClr val="tx1">
                    <a:lumMod val="85000"/>
                    <a:lumOff val="15000"/>
                  </a:schemeClr>
                </a:solidFill>
                <a:cs typeface="+mn-ea"/>
                <a:sym typeface="+mn-lt"/>
              </a:rPr>
              <a:t>年</a:t>
            </a:r>
          </a:p>
        </p:txBody>
      </p:sp>
      <p:sp>
        <p:nvSpPr>
          <p:cNvPr id="28" name="Text Box 30"/>
          <p:cNvSpPr>
            <a:spLocks noChangeArrowheads="1"/>
          </p:cNvSpPr>
          <p:nvPr/>
        </p:nvSpPr>
        <p:spPr bwMode="auto">
          <a:xfrm>
            <a:off x="5119662" y="2690341"/>
            <a:ext cx="2779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29" name="Text Box 30"/>
          <p:cNvSpPr>
            <a:spLocks noChangeArrowheads="1"/>
          </p:cNvSpPr>
          <p:nvPr/>
        </p:nvSpPr>
        <p:spPr bwMode="auto">
          <a:xfrm>
            <a:off x="2671390" y="4844579"/>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30" name="Text Box 30"/>
          <p:cNvSpPr>
            <a:spLocks noChangeArrowheads="1"/>
          </p:cNvSpPr>
          <p:nvPr/>
        </p:nvSpPr>
        <p:spPr bwMode="auto">
          <a:xfrm>
            <a:off x="871190" y="5858694"/>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cs typeface="+mn-ea"/>
                <a:sym typeface="+mn-lt"/>
              </a:rPr>
              <a:t>10 </a:t>
            </a:r>
            <a:r>
              <a:rPr lang="zh-CN" altLang="en-US" sz="1600">
                <a:solidFill>
                  <a:srgbClr val="000000"/>
                </a:solidFill>
                <a:cs typeface="+mn-ea"/>
                <a:sym typeface="+mn-lt"/>
              </a:rPr>
              <a:t>条成绩，点击添加文本</a:t>
            </a:r>
            <a:endParaRPr lang="zh-CN" altLang="en-US">
              <a:cs typeface="+mn-ea"/>
              <a:sym typeface="+mn-lt"/>
            </a:endParaRPr>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a:solidFill>
                <a:schemeClr val="tx1">
                  <a:lumMod val="85000"/>
                  <a:lumOff val="15000"/>
                </a:schemeClr>
              </a:solidFill>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cs typeface="+mn-ea"/>
              <a:sym typeface="+mn-lt"/>
            </a:endParaRPr>
          </a:p>
          <a:p>
            <a:pPr fontAlgn="base">
              <a:lnSpc>
                <a:spcPct val="120000"/>
              </a:lnSpc>
              <a:spcBef>
                <a:spcPct val="0"/>
              </a:spcBef>
              <a:spcAft>
                <a:spcPct val="0"/>
              </a:spcAft>
              <a:defRPr/>
            </a:pPr>
            <a:r>
              <a:rPr lang="en-US" altLang="zh-CN" sz="1600" dirty="0">
                <a:solidFill>
                  <a:srgbClr val="4D4D4D"/>
                </a:solidFill>
                <a:cs typeface="+mn-ea"/>
                <a:sym typeface="+mn-lt"/>
              </a:rPr>
              <a:t>    </a:t>
            </a:r>
            <a:r>
              <a:rPr lang="zh-CN" altLang="en-US" sz="1600" dirty="0">
                <a:solidFill>
                  <a:srgbClr val="4D4D4D"/>
                </a:solidFill>
                <a:cs typeface="+mn-ea"/>
                <a:sym typeface="+mn-lt"/>
              </a:rPr>
              <a:t>点击添加文字，点击添加文字</a:t>
            </a:r>
            <a:endParaRPr lang="zh-CN" altLang="zh-CN" sz="1600" dirty="0">
              <a:solidFill>
                <a:srgbClr val="4D4D4D"/>
              </a:solidFill>
              <a:cs typeface="+mn-ea"/>
              <a:sym typeface="+mn-lt"/>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lang="zh-CN" altLang="zh-CN" sz="1600" dirty="0">
              <a:solidFill>
                <a:srgbClr val="4D4D4D"/>
              </a:solidFill>
              <a:cs typeface="+mn-ea"/>
              <a:sym typeface="+mn-lt"/>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cs typeface="+mn-ea"/>
                <a:sym typeface="+mn-lt"/>
              </a:rPr>
              <a:t>添加内容</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cs typeface="+mn-ea"/>
                <a:sym typeface="+mn-lt"/>
              </a:rPr>
              <a:t>   添加内容</a:t>
            </a: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mn-lt"/>
                <a:ea typeface="+mn-ea"/>
                <a:cs typeface="+mn-ea"/>
                <a:sym typeface="+mn-lt"/>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6" name="椭圆 5"/>
          <p:cNvSpPr/>
          <p:nvPr/>
        </p:nvSpPr>
        <p:spPr>
          <a:xfrm>
            <a:off x="9449104" y="2983785"/>
            <a:ext cx="1618623" cy="16251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cs typeface="+mn-ea"/>
                <a:sym typeface="+mn-lt"/>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cs typeface="+mn-ea"/>
                <a:sym typeface="+mn-lt"/>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_1"/>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5" name="Oval 4_2"/>
          <p:cNvSpPr>
            <a:spLocks noChangeArrowheads="1"/>
          </p:cNvSpPr>
          <p:nvPr/>
        </p:nvSpPr>
        <p:spPr bwMode="auto">
          <a:xfrm>
            <a:off x="5660507" y="1125538"/>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6" name="Oval 4_3"/>
          <p:cNvSpPr>
            <a:spLocks noChangeArrowheads="1"/>
          </p:cNvSpPr>
          <p:nvPr/>
        </p:nvSpPr>
        <p:spPr bwMode="auto">
          <a:xfrm>
            <a:off x="4241058" y="1710946"/>
            <a:ext cx="1746230" cy="1771589"/>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7" name="Oval 4_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8" name="Oval 4_5"/>
          <p:cNvSpPr>
            <a:spLocks noChangeArrowheads="1"/>
          </p:cNvSpPr>
          <p:nvPr/>
        </p:nvSpPr>
        <p:spPr bwMode="auto">
          <a:xfrm>
            <a:off x="2593852" y="2524623"/>
            <a:ext cx="2152199" cy="2183738"/>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10" name="Oval 4_7"/>
          <p:cNvSpPr>
            <a:spLocks noChangeArrowheads="1"/>
          </p:cNvSpPr>
          <p:nvPr/>
        </p:nvSpPr>
        <p:spPr bwMode="auto">
          <a:xfrm>
            <a:off x="648848" y="3569782"/>
            <a:ext cx="2641590" cy="2680302"/>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11" name="Oval 4_8"/>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cs typeface="+mn-ea"/>
                <a:sym typeface="+mn-lt"/>
              </a:rPr>
              <a:t>添加文字</a:t>
            </a: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cs typeface="+mn-ea"/>
                <a:sym typeface="+mn-lt"/>
              </a:rPr>
              <a:t>添加文字</a:t>
            </a: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cs typeface="+mn-ea"/>
                <a:sym typeface="+mn-lt"/>
              </a:rPr>
              <a:t>添加文字</a:t>
            </a: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0" name="TextBox 19"/>
          <p:cNvSpPr txBox="1"/>
          <p:nvPr/>
        </p:nvSpPr>
        <p:spPr>
          <a:xfrm>
            <a:off x="7510832" y="3769109"/>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1" name="TextBox 20"/>
          <p:cNvSpPr txBox="1"/>
          <p:nvPr/>
        </p:nvSpPr>
        <p:spPr>
          <a:xfrm>
            <a:off x="7510832" y="2628286"/>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2" name="TextBox 21"/>
          <p:cNvSpPr txBox="1"/>
          <p:nvPr/>
        </p:nvSpPr>
        <p:spPr>
          <a:xfrm>
            <a:off x="7510832" y="1706768"/>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cs typeface="+mn-ea"/>
                <a:sym typeface="+mn-lt"/>
              </a:rPr>
              <a:t>添加文字</a:t>
            </a: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1505704"/>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973321"/>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5" name="矩形 54"/>
          <p:cNvSpPr/>
          <p:nvPr/>
        </p:nvSpPr>
        <p:spPr>
          <a:xfrm>
            <a:off x="9527077" y="3171995"/>
            <a:ext cx="1759372"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4" name="等腰三角形 83"/>
          <p:cNvSpPr/>
          <p:nvPr/>
        </p:nvSpPr>
        <p:spPr>
          <a:xfrm flipV="1">
            <a:off x="10284313" y="4231864"/>
            <a:ext cx="24490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cs typeface="+mn-ea"/>
                <a:sym typeface="+mn-lt"/>
              </a:rPr>
              <a:t>点击添加标题</a:t>
            </a: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4" name="Oval 38_11"/>
          <p:cNvSpPr>
            <a:spLocks noChangeArrowheads="1"/>
          </p:cNvSpPr>
          <p:nvPr/>
        </p:nvSpPr>
        <p:spPr bwMode="auto">
          <a:xfrm>
            <a:off x="8457728" y="1031311"/>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起点</a:t>
            </a:r>
          </a:p>
        </p:txBody>
      </p:sp>
      <p:sp>
        <p:nvSpPr>
          <p:cNvPr id="16" name="矩形 15"/>
          <p:cNvSpPr/>
          <p:nvPr/>
        </p:nvSpPr>
        <p:spPr>
          <a:xfrm>
            <a:off x="4717190" y="13854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17" name="Oval 38"/>
          <p:cNvSpPr>
            <a:spLocks noChangeArrowheads="1"/>
          </p:cNvSpPr>
          <p:nvPr/>
        </p:nvSpPr>
        <p:spPr bwMode="auto">
          <a:xfrm>
            <a:off x="3113269" y="1031311"/>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第一季度</a:t>
            </a:r>
          </a:p>
        </p:txBody>
      </p:sp>
      <p:sp>
        <p:nvSpPr>
          <p:cNvPr id="18" name="Oval 38_14"/>
          <p:cNvSpPr>
            <a:spLocks noChangeArrowheads="1"/>
          </p:cNvSpPr>
          <p:nvPr/>
        </p:nvSpPr>
        <p:spPr bwMode="auto">
          <a:xfrm>
            <a:off x="3113269" y="280879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第二季度</a:t>
            </a:r>
          </a:p>
        </p:txBody>
      </p:sp>
      <p:sp>
        <p:nvSpPr>
          <p:cNvPr id="19" name="矩形 18"/>
          <p:cNvSpPr/>
          <p:nvPr/>
        </p:nvSpPr>
        <p:spPr>
          <a:xfrm>
            <a:off x="4717190" y="31856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20" name="Oval 38_16"/>
          <p:cNvSpPr>
            <a:spLocks noChangeArrowheads="1"/>
          </p:cNvSpPr>
          <p:nvPr/>
        </p:nvSpPr>
        <p:spPr bwMode="auto">
          <a:xfrm>
            <a:off x="8468232" y="280879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第三季度</a:t>
            </a:r>
          </a:p>
        </p:txBody>
      </p:sp>
      <p:sp>
        <p:nvSpPr>
          <p:cNvPr id="21" name="Oval 38_17"/>
          <p:cNvSpPr>
            <a:spLocks noChangeArrowheads="1"/>
          </p:cNvSpPr>
          <p:nvPr/>
        </p:nvSpPr>
        <p:spPr bwMode="auto">
          <a:xfrm>
            <a:off x="8468232" y="4663608"/>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第四季度</a:t>
            </a:r>
          </a:p>
        </p:txBody>
      </p:sp>
      <p:sp>
        <p:nvSpPr>
          <p:cNvPr id="22" name="矩形 21"/>
          <p:cNvSpPr/>
          <p:nvPr/>
        </p:nvSpPr>
        <p:spPr>
          <a:xfrm>
            <a:off x="1164490" y="5057824"/>
            <a:ext cx="6897783"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点击添加文本点击添加文本点击添加文本点击添加文本</a:t>
            </a: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5"/>
            <a:ext cx="2633964" cy="1254695"/>
            <a:chOff x="8835092" y="1945063"/>
            <a:chExt cx="2483676" cy="1180844"/>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8" name="文本框 12"/>
            <p:cNvSpPr txBox="1"/>
            <p:nvPr/>
          </p:nvSpPr>
          <p:spPr>
            <a:xfrm>
              <a:off x="8872836" y="2273941"/>
              <a:ext cx="2445932" cy="851966"/>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9" name="组合 8"/>
          <p:cNvGrpSpPr/>
          <p:nvPr/>
        </p:nvGrpSpPr>
        <p:grpSpPr>
          <a:xfrm>
            <a:off x="500682" y="3136184"/>
            <a:ext cx="2633964" cy="1281547"/>
            <a:chOff x="8835092" y="2033592"/>
            <a:chExt cx="2483676" cy="1206104"/>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1" name="文本框 15"/>
            <p:cNvSpPr txBox="1"/>
            <p:nvPr/>
          </p:nvSpPr>
          <p:spPr>
            <a:xfrm>
              <a:off x="8872836" y="2387739"/>
              <a:ext cx="2445932" cy="851957"/>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2" name="组合 11"/>
          <p:cNvGrpSpPr/>
          <p:nvPr/>
        </p:nvGrpSpPr>
        <p:grpSpPr>
          <a:xfrm>
            <a:off x="510971" y="4629294"/>
            <a:ext cx="2647306" cy="1268137"/>
            <a:chOff x="8835092" y="2046239"/>
            <a:chExt cx="2496257" cy="1193494"/>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4" name="文本框 18"/>
            <p:cNvSpPr txBox="1"/>
            <p:nvPr/>
          </p:nvSpPr>
          <p:spPr>
            <a:xfrm>
              <a:off x="8885416" y="2387769"/>
              <a:ext cx="2445933" cy="851964"/>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cs typeface="+mn-ea"/>
                <a:sym typeface="+mn-lt"/>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mn-lt"/>
                  <a:cs typeface="+mn-ea"/>
                  <a:sym typeface="+mn-lt"/>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mn-lt"/>
                  <a:cs typeface="+mn-ea"/>
                  <a:sym typeface="+mn-lt"/>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a:t>
            </a: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a:t>
            </a: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cs typeface="+mn-ea"/>
              <a:sym typeface="+mn-lt"/>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cs typeface="+mn-ea"/>
              <a:sym typeface="+mn-lt"/>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8" name="Rectangle 19_5"/>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9" name="Rectangle 19_6"/>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10" name="Rectangle 19_7"/>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cs typeface="+mn-ea"/>
                <a:sym typeface="+mn-lt"/>
              </a:rPr>
              <a:t>点击添加标题</a:t>
            </a:r>
            <a:endParaRPr lang="de-DE" sz="1900" b="1" noProof="1">
              <a:solidFill>
                <a:schemeClr val="bg1"/>
              </a:solidFill>
              <a:cs typeface="+mn-ea"/>
              <a:sym typeface="+mn-lt"/>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cs typeface="+mn-ea"/>
                <a:sym typeface="+mn-lt"/>
              </a:endParaRPr>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cs typeface="+mn-ea"/>
                <a:sym typeface="+mn-lt"/>
              </a:endParaRPr>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cs typeface="+mn-ea"/>
                <a:sym typeface="+mn-lt"/>
              </a:endParaRPr>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3385" y="-675612"/>
            <a:ext cx="609996" cy="609741"/>
          </a:xfrm>
          <a:prstGeom prst="rect">
            <a:avLst/>
          </a:prstGeom>
        </p:spPr>
      </p:pic>
      <p:sp>
        <p:nvSpPr>
          <p:cNvPr id="23" name="TextBox 22"/>
          <p:cNvSpPr txBox="1"/>
          <p:nvPr/>
        </p:nvSpPr>
        <p:spPr>
          <a:xfrm>
            <a:off x="1653967" y="2493690"/>
            <a:ext cx="5165288" cy="1446582"/>
          </a:xfrm>
          <a:prstGeom prst="rect">
            <a:avLst/>
          </a:prstGeom>
          <a:noFill/>
        </p:spPr>
        <p:txBody>
          <a:bodyPr wrap="square" lIns="91472" tIns="45736" rIns="91472" bIns="45736" rtlCol="0" anchor="ctr">
            <a:spAutoFit/>
          </a:bodyPr>
          <a:lstStyle/>
          <a:p>
            <a:pPr algn="ctr"/>
            <a:r>
              <a:rPr lang="en-US" altLang="zh-CN" sz="8800" b="1" dirty="0">
                <a:solidFill>
                  <a:schemeClr val="accent1"/>
                </a:solidFill>
                <a:cs typeface="+mn-ea"/>
                <a:sym typeface="+mn-lt"/>
              </a:rPr>
              <a:t>THANKS</a:t>
            </a:r>
            <a:r>
              <a:rPr lang="zh-CN" altLang="en-US" sz="8800" b="1" dirty="0">
                <a:solidFill>
                  <a:schemeClr val="accent1"/>
                </a:solidFill>
                <a:cs typeface="+mn-ea"/>
                <a:sym typeface="+mn-lt"/>
              </a:rPr>
              <a:t>！</a:t>
            </a:r>
          </a:p>
        </p:txBody>
      </p:sp>
      <p:sp>
        <p:nvSpPr>
          <p:cNvPr id="3" name="TextBox 2"/>
          <p:cNvSpPr txBox="1"/>
          <p:nvPr/>
        </p:nvSpPr>
        <p:spPr>
          <a:xfrm>
            <a:off x="1274482" y="3943996"/>
            <a:ext cx="1829751"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汇报人：</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6" name="TextBox 25"/>
          <p:cNvSpPr txBox="1"/>
          <p:nvPr/>
        </p:nvSpPr>
        <p:spPr>
          <a:xfrm>
            <a:off x="3192452" y="3943996"/>
            <a:ext cx="2017974"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部门：</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7" name="TextBox 26"/>
          <p:cNvSpPr txBox="1"/>
          <p:nvPr/>
        </p:nvSpPr>
        <p:spPr>
          <a:xfrm>
            <a:off x="4828726" y="3943996"/>
            <a:ext cx="1630489"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时间：</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4" name="矩形 3"/>
          <p:cNvSpPr/>
          <p:nvPr/>
        </p:nvSpPr>
        <p:spPr>
          <a:xfrm>
            <a:off x="4382736" y="1125538"/>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5" name="六边形 4"/>
          <p:cNvSpPr/>
          <p:nvPr/>
        </p:nvSpPr>
        <p:spPr>
          <a:xfrm>
            <a:off x="1063010" y="2926154"/>
            <a:ext cx="1588089" cy="136846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cs typeface="+mn-ea"/>
                <a:sym typeface="+mn-lt"/>
              </a:rPr>
              <a:t>工作进度</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2" name="矩形 11"/>
          <p:cNvSpPr/>
          <p:nvPr/>
        </p:nvSpPr>
        <p:spPr>
          <a:xfrm>
            <a:off x="4382736" y="2926155"/>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5" name="矩形 14"/>
          <p:cNvSpPr/>
          <p:nvPr/>
        </p:nvSpPr>
        <p:spPr>
          <a:xfrm>
            <a:off x="4382736" y="472677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669900"/>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2" name="文本框 64"/>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4</a:t>
              </a:r>
              <a:r>
                <a:rPr lang="zh-CN" altLang="en-US" sz="1100" dirty="0">
                  <a:solidFill>
                    <a:schemeClr val="bg1"/>
                  </a:solidFill>
                  <a:cs typeface="+mn-ea"/>
                  <a:sym typeface="+mn-lt"/>
                </a:rPr>
                <a:t>月份</a:t>
              </a: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cs typeface="+mn-ea"/>
                  <a:sym typeface="+mn-lt"/>
                </a:rPr>
                <a:t>       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669900"/>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9" name="文本框 72"/>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6</a:t>
              </a:r>
              <a:r>
                <a:rPr lang="zh-CN" altLang="en-US" sz="1100" dirty="0">
                  <a:solidFill>
                    <a:schemeClr val="bg1"/>
                  </a:solidFill>
                  <a:cs typeface="+mn-ea"/>
                  <a:sym typeface="+mn-lt"/>
                </a:rPr>
                <a:t>月份</a:t>
              </a: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669900"/>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46" name="文本框 79"/>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8</a:t>
              </a:r>
              <a:r>
                <a:rPr lang="zh-CN" altLang="en-US" sz="1100" dirty="0">
                  <a:solidFill>
                    <a:schemeClr val="bg1"/>
                  </a:solidFill>
                  <a:cs typeface="+mn-ea"/>
                  <a:sym typeface="+mn-lt"/>
                </a:rPr>
                <a:t>月份</a:t>
              </a: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669900"/>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a:solidFill>
                    <a:schemeClr val="bg1"/>
                  </a:solidFill>
                  <a:cs typeface="+mn-ea"/>
                  <a:sym typeface="+mn-lt"/>
                </a:rPr>
                <a:t>10</a:t>
              </a:r>
              <a:r>
                <a:rPr lang="zh-CN" altLang="en-US" sz="1100" dirty="0">
                  <a:solidFill>
                    <a:schemeClr val="bg1"/>
                  </a:solidFill>
                  <a:cs typeface="+mn-ea"/>
                  <a:sym typeface="+mn-lt"/>
                </a:rPr>
                <a:t>月份</a:t>
              </a: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669900"/>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0" name="文本框 93"/>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5</a:t>
              </a:r>
              <a:r>
                <a:rPr lang="zh-CN" altLang="en-US" sz="1100" dirty="0">
                  <a:solidFill>
                    <a:schemeClr val="bg1"/>
                  </a:solidFill>
                  <a:cs typeface="+mn-ea"/>
                  <a:sym typeface="+mn-lt"/>
                </a:rPr>
                <a:t>月份</a:t>
              </a: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669900"/>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7" name="文本框 101"/>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7</a:t>
              </a:r>
              <a:r>
                <a:rPr lang="zh-CN" altLang="en-US" sz="1100" dirty="0">
                  <a:solidFill>
                    <a:schemeClr val="bg1"/>
                  </a:solidFill>
                  <a:cs typeface="+mn-ea"/>
                  <a:sym typeface="+mn-lt"/>
                </a:rPr>
                <a:t>月份</a:t>
              </a: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669900"/>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74" name="文本框 108"/>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9</a:t>
              </a:r>
              <a:r>
                <a:rPr lang="zh-CN" altLang="en-US" sz="1100" dirty="0">
                  <a:solidFill>
                    <a:schemeClr val="bg1"/>
                  </a:solidFill>
                  <a:cs typeface="+mn-ea"/>
                  <a:sym typeface="+mn-lt"/>
                </a:rPr>
                <a:t>月份</a:t>
              </a: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669900"/>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cs typeface="+mn-ea"/>
                  <a:sym typeface="+mn-lt"/>
                </a:rPr>
                <a:t>11</a:t>
              </a:r>
              <a:r>
                <a:rPr lang="zh-CN" altLang="en-US" sz="1100" dirty="0">
                  <a:solidFill>
                    <a:schemeClr val="bg1"/>
                  </a:solidFill>
                  <a:cs typeface="+mn-ea"/>
                  <a:sym typeface="+mn-lt"/>
                </a:rPr>
                <a:t>月份</a:t>
              </a: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a:extLst/>
        </p:spPr>
        <p:txBody>
          <a:bodyPr/>
          <a:lstStyle/>
          <a:p>
            <a:endParaRPr lang="zh-CN" altLang="en-US" sz="2800">
              <a:cs typeface="+mn-ea"/>
              <a:sym typeface="+mn-lt"/>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a:extLst/>
        </p:spPr>
        <p:txBody>
          <a:bodyPr/>
          <a:lstStyle/>
          <a:p>
            <a:endParaRPr lang="zh-CN" altLang="en-US" sz="2800">
              <a:cs typeface="+mn-ea"/>
              <a:sym typeface="+mn-lt"/>
            </a:endParaRPr>
          </a:p>
        </p:txBody>
      </p:sp>
      <p:sp>
        <p:nvSpPr>
          <p:cNvPr id="67" name="Rectangle 7"/>
          <p:cNvSpPr>
            <a:spLocks noChangeArrowheads="1"/>
          </p:cNvSpPr>
          <p:nvPr/>
        </p:nvSpPr>
        <p:spPr bwMode="auto">
          <a:xfrm>
            <a:off x="6041127" y="4998361"/>
            <a:ext cx="1946997" cy="1887817"/>
          </a:xfrm>
          <a:prstGeom prst="rect">
            <a:avLst/>
          </a:prstGeom>
          <a:solidFill>
            <a:schemeClr val="accent2"/>
          </a:solidFill>
          <a:ln>
            <a:noFill/>
          </a:ln>
          <a:extLst/>
        </p:spPr>
        <p:txBody>
          <a:bodyPr/>
          <a:lstStyle/>
          <a:p>
            <a:endParaRPr lang="zh-CN" altLang="en-US" sz="2800">
              <a:cs typeface="+mn-ea"/>
              <a:sym typeface="+mn-lt"/>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a:extLst/>
        </p:spPr>
        <p:txBody>
          <a:bodyPr/>
          <a:lstStyle/>
          <a:p>
            <a:endParaRPr lang="zh-CN" altLang="en-US" sz="2800">
              <a:cs typeface="+mn-ea"/>
              <a:sym typeface="+mn-lt"/>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mn-lt"/>
                <a:ea typeface="+mn-ea"/>
                <a:cs typeface="+mn-ea"/>
                <a:sym typeface="+mn-lt"/>
              </a:rPr>
              <a:t>52%</a:t>
            </a:r>
            <a:endParaRPr lang="zh-CN" altLang="en-US" sz="4000" dirty="0">
              <a:solidFill>
                <a:schemeClr val="bg1"/>
              </a:solidFill>
              <a:latin typeface="+mn-lt"/>
              <a:ea typeface="+mn-ea"/>
              <a:cs typeface="+mn-ea"/>
              <a:sym typeface="+mn-lt"/>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45%</a:t>
            </a:r>
            <a:endParaRPr lang="zh-CN" altLang="en-US" dirty="0">
              <a:solidFill>
                <a:schemeClr val="bg1"/>
              </a:solidFill>
              <a:latin typeface="+mn-lt"/>
              <a:ea typeface="+mn-ea"/>
              <a:cs typeface="+mn-ea"/>
              <a:sym typeface="+mn-lt"/>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39%</a:t>
            </a:r>
            <a:endParaRPr lang="zh-CN" altLang="en-US" dirty="0">
              <a:solidFill>
                <a:schemeClr val="bg1"/>
              </a:solidFill>
              <a:latin typeface="+mn-lt"/>
              <a:ea typeface="+mn-ea"/>
              <a:cs typeface="+mn-ea"/>
              <a:sym typeface="+mn-lt"/>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70%</a:t>
            </a:r>
            <a:endParaRPr lang="zh-CN" altLang="en-US" dirty="0">
              <a:solidFill>
                <a:schemeClr val="bg1"/>
              </a:solidFill>
              <a:latin typeface="+mn-lt"/>
              <a:ea typeface="+mn-ea"/>
              <a:cs typeface="+mn-ea"/>
              <a:sym typeface="+mn-lt"/>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第一季度</a:t>
            </a:r>
            <a:endParaRPr lang="en-US" sz="2400" cap="small" dirty="0">
              <a:solidFill>
                <a:schemeClr val="tx1">
                  <a:lumMod val="85000"/>
                  <a:lumOff val="15000"/>
                </a:schemeClr>
              </a:solidFill>
              <a:cs typeface="+mn-ea"/>
              <a:sym typeface="+mn-lt"/>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第二季度</a:t>
            </a:r>
            <a:endParaRPr lang="en-US" sz="2400" cap="small" dirty="0">
              <a:solidFill>
                <a:schemeClr val="tx1">
                  <a:lumMod val="85000"/>
                  <a:lumOff val="15000"/>
                </a:schemeClr>
              </a:solidFill>
              <a:cs typeface="+mn-ea"/>
              <a:sym typeface="+mn-lt"/>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cs typeface="+mn-ea"/>
                <a:sym typeface="+mn-lt"/>
              </a:rPr>
              <a:t>第三季度</a:t>
            </a:r>
            <a:endParaRPr lang="en-US" sz="2400" cap="small" dirty="0">
              <a:solidFill>
                <a:schemeClr val="tx1">
                  <a:lumMod val="85000"/>
                  <a:lumOff val="15000"/>
                </a:schemeClr>
              </a:solidFill>
              <a:cs typeface="+mn-ea"/>
              <a:sym typeface="+mn-lt"/>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第四季度</a:t>
            </a:r>
            <a:endParaRPr lang="en-US" sz="2400" cap="small" dirty="0">
              <a:solidFill>
                <a:schemeClr val="tx1">
                  <a:lumMod val="85000"/>
                  <a:lumOff val="15000"/>
                </a:schemeClr>
              </a:solidFill>
              <a:cs typeface="+mn-ea"/>
              <a:sym typeface="+mn-lt"/>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cs typeface="+mn-ea"/>
                <a:sym typeface="+mn-lt"/>
              </a:rPr>
              <a:t>100</a:t>
            </a:r>
            <a:endParaRPr lang="zh-CN" altLang="en-US" sz="1600" dirty="0">
              <a:solidFill>
                <a:schemeClr val="tx1">
                  <a:lumMod val="85000"/>
                  <a:lumOff val="15000"/>
                </a:schemeClr>
              </a:solidFill>
              <a:cs typeface="+mn-ea"/>
              <a:sym typeface="+mn-lt"/>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100</a:t>
            </a:r>
            <a:endParaRPr lang="zh-CN" altLang="en-US" sz="1600">
              <a:solidFill>
                <a:schemeClr val="tx1">
                  <a:lumMod val="85000"/>
                  <a:lumOff val="15000"/>
                </a:schemeClr>
              </a:solidFill>
              <a:cs typeface="+mn-ea"/>
              <a:sym typeface="+mn-lt"/>
            </a:endParaRPr>
          </a:p>
        </p:txBody>
      </p:sp>
      <p:sp>
        <p:nvSpPr>
          <p:cNvPr id="65" name="五边形 64"/>
          <p:cNvSpPr/>
          <p:nvPr/>
        </p:nvSpPr>
        <p:spPr>
          <a:xfrm flipH="1">
            <a:off x="2518455" y="2707699"/>
            <a:ext cx="317827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五边形 65"/>
          <p:cNvSpPr/>
          <p:nvPr/>
        </p:nvSpPr>
        <p:spPr>
          <a:xfrm flipH="1">
            <a:off x="3742095" y="3259760"/>
            <a:ext cx="195463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五边形 66"/>
          <p:cNvSpPr/>
          <p:nvPr/>
        </p:nvSpPr>
        <p:spPr>
          <a:xfrm flipH="1">
            <a:off x="2998509" y="3811821"/>
            <a:ext cx="2698220"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五边形 67"/>
          <p:cNvSpPr/>
          <p:nvPr/>
        </p:nvSpPr>
        <p:spPr>
          <a:xfrm flipH="1">
            <a:off x="1407302" y="4363882"/>
            <a:ext cx="4289427"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五边形 68"/>
          <p:cNvSpPr/>
          <p:nvPr/>
        </p:nvSpPr>
        <p:spPr>
          <a:xfrm flipH="1">
            <a:off x="2154254" y="4915943"/>
            <a:ext cx="354247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五边形 69"/>
          <p:cNvSpPr/>
          <p:nvPr/>
        </p:nvSpPr>
        <p:spPr>
          <a:xfrm flipH="1">
            <a:off x="3296461" y="5468004"/>
            <a:ext cx="2400268"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五边形 70"/>
          <p:cNvSpPr/>
          <p:nvPr/>
        </p:nvSpPr>
        <p:spPr>
          <a:xfrm flipH="1">
            <a:off x="4256567" y="6020538"/>
            <a:ext cx="1440162"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cs typeface="+mn-ea"/>
                <a:sym typeface="+mn-lt"/>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A</a:t>
            </a:r>
            <a:endParaRPr lang="zh-CN" altLang="en-US" sz="2000">
              <a:solidFill>
                <a:schemeClr val="tx1">
                  <a:lumMod val="85000"/>
                  <a:lumOff val="15000"/>
                </a:schemeClr>
              </a:solidFill>
              <a:cs typeface="+mn-ea"/>
              <a:sym typeface="+mn-lt"/>
            </a:endParaRPr>
          </a:p>
        </p:txBody>
      </p:sp>
      <p:sp>
        <p:nvSpPr>
          <p:cNvPr id="94" name="TextBox 93"/>
          <p:cNvSpPr txBox="1"/>
          <p:nvPr/>
        </p:nvSpPr>
        <p:spPr>
          <a:xfrm>
            <a:off x="5791507" y="3221705"/>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B</a:t>
            </a:r>
            <a:endParaRPr lang="zh-CN" altLang="en-US" sz="2000">
              <a:solidFill>
                <a:schemeClr val="tx1">
                  <a:lumMod val="85000"/>
                  <a:lumOff val="15000"/>
                </a:schemeClr>
              </a:solidFill>
              <a:cs typeface="+mn-ea"/>
              <a:sym typeface="+mn-lt"/>
            </a:endParaRPr>
          </a:p>
        </p:txBody>
      </p:sp>
      <p:sp>
        <p:nvSpPr>
          <p:cNvPr id="95" name="TextBox 94"/>
          <p:cNvSpPr txBox="1"/>
          <p:nvPr/>
        </p:nvSpPr>
        <p:spPr>
          <a:xfrm>
            <a:off x="5791507" y="3773766"/>
            <a:ext cx="370614"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C</a:t>
            </a:r>
            <a:endParaRPr lang="zh-CN" altLang="en-US" sz="2000">
              <a:solidFill>
                <a:schemeClr val="tx1">
                  <a:lumMod val="85000"/>
                  <a:lumOff val="15000"/>
                </a:schemeClr>
              </a:solidFill>
              <a:cs typeface="+mn-ea"/>
              <a:sym typeface="+mn-lt"/>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D</a:t>
            </a:r>
            <a:endParaRPr lang="zh-CN" altLang="en-US" sz="2000">
              <a:solidFill>
                <a:schemeClr val="tx1">
                  <a:lumMod val="85000"/>
                  <a:lumOff val="15000"/>
                </a:schemeClr>
              </a:solidFill>
              <a:cs typeface="+mn-ea"/>
              <a:sym typeface="+mn-lt"/>
            </a:endParaRPr>
          </a:p>
        </p:txBody>
      </p:sp>
      <p:sp>
        <p:nvSpPr>
          <p:cNvPr id="97" name="TextBox 96"/>
          <p:cNvSpPr txBox="1"/>
          <p:nvPr/>
        </p:nvSpPr>
        <p:spPr>
          <a:xfrm>
            <a:off x="5791507" y="4877888"/>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E</a:t>
            </a:r>
            <a:endParaRPr lang="zh-CN" altLang="en-US" sz="2000">
              <a:solidFill>
                <a:schemeClr val="tx1">
                  <a:lumMod val="85000"/>
                  <a:lumOff val="15000"/>
                </a:schemeClr>
              </a:solidFill>
              <a:cs typeface="+mn-ea"/>
              <a:sym typeface="+mn-lt"/>
            </a:endParaRPr>
          </a:p>
        </p:txBody>
      </p:sp>
      <p:sp>
        <p:nvSpPr>
          <p:cNvPr id="98" name="TextBox 97"/>
          <p:cNvSpPr txBox="1"/>
          <p:nvPr/>
        </p:nvSpPr>
        <p:spPr>
          <a:xfrm>
            <a:off x="5791507" y="5429949"/>
            <a:ext cx="341760"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F</a:t>
            </a:r>
            <a:endParaRPr lang="zh-CN" altLang="en-US" sz="2000">
              <a:solidFill>
                <a:schemeClr val="tx1">
                  <a:lumMod val="85000"/>
                  <a:lumOff val="15000"/>
                </a:schemeClr>
              </a:solidFill>
              <a:cs typeface="+mn-ea"/>
              <a:sym typeface="+mn-lt"/>
            </a:endParaRPr>
          </a:p>
        </p:txBody>
      </p:sp>
      <p:sp>
        <p:nvSpPr>
          <p:cNvPr id="99" name="TextBox 98"/>
          <p:cNvSpPr txBox="1"/>
          <p:nvPr/>
        </p:nvSpPr>
        <p:spPr>
          <a:xfrm>
            <a:off x="5791507" y="5982012"/>
            <a:ext cx="38343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G</a:t>
            </a:r>
            <a:endParaRPr lang="zh-CN" altLang="en-US" sz="2000">
              <a:solidFill>
                <a:schemeClr val="tx1">
                  <a:lumMod val="85000"/>
                  <a:lumOff val="15000"/>
                </a:schemeClr>
              </a:solidFill>
              <a:cs typeface="+mn-ea"/>
              <a:sym typeface="+mn-lt"/>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椭圆 28"/>
          <p:cNvSpPr/>
          <p:nvPr/>
        </p:nvSpPr>
        <p:spPr bwMode="auto">
          <a:xfrm rot="434902">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3</a:t>
            </a:r>
            <a:r>
              <a:rPr lang="zh-CN" altLang="en-US" sz="1800" dirty="0">
                <a:solidFill>
                  <a:schemeClr val="tx1">
                    <a:lumMod val="85000"/>
                    <a:lumOff val="15000"/>
                  </a:schemeClr>
                </a:solidFill>
                <a:cs typeface="+mn-ea"/>
                <a:sym typeface="+mn-lt"/>
              </a:rPr>
              <a:t>月份</a:t>
            </a: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4</a:t>
            </a:r>
            <a:r>
              <a:rPr lang="zh-CN" altLang="en-US" sz="1800" dirty="0">
                <a:solidFill>
                  <a:schemeClr val="tx1">
                    <a:lumMod val="85000"/>
                    <a:lumOff val="15000"/>
                  </a:schemeClr>
                </a:solidFill>
                <a:cs typeface="+mn-ea"/>
                <a:sym typeface="+mn-lt"/>
              </a:rPr>
              <a:t>月份</a:t>
            </a: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5</a:t>
            </a:r>
            <a:r>
              <a:rPr lang="zh-CN" altLang="en-US" sz="1800" dirty="0">
                <a:solidFill>
                  <a:schemeClr val="tx1">
                    <a:lumMod val="85000"/>
                    <a:lumOff val="15000"/>
                  </a:schemeClr>
                </a:solidFill>
                <a:cs typeface="+mn-ea"/>
                <a:sym typeface="+mn-lt"/>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6</a:t>
            </a:r>
            <a:r>
              <a:rPr lang="zh-CN" altLang="en-US" sz="1800" dirty="0">
                <a:solidFill>
                  <a:schemeClr val="tx1">
                    <a:lumMod val="85000"/>
                    <a:lumOff val="15000"/>
                  </a:schemeClr>
                </a:solidFill>
                <a:cs typeface="+mn-ea"/>
                <a:sym typeface="+mn-lt"/>
              </a:rPr>
              <a:t>月份</a:t>
            </a: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8</a:t>
            </a:r>
            <a:r>
              <a:rPr lang="zh-CN" altLang="en-US" sz="1800" dirty="0">
                <a:solidFill>
                  <a:schemeClr val="tx1">
                    <a:lumMod val="85000"/>
                    <a:lumOff val="15000"/>
                  </a:schemeClr>
                </a:solidFill>
                <a:cs typeface="+mn-ea"/>
                <a:sym typeface="+mn-lt"/>
              </a:rPr>
              <a:t>月份</a:t>
            </a: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9</a:t>
            </a:r>
            <a:r>
              <a:rPr lang="zh-CN" altLang="en-US" sz="1800" dirty="0">
                <a:solidFill>
                  <a:schemeClr val="tx1">
                    <a:lumMod val="85000"/>
                    <a:lumOff val="15000"/>
                  </a:schemeClr>
                </a:solidFill>
                <a:cs typeface="+mn-ea"/>
                <a:sym typeface="+mn-lt"/>
              </a:rPr>
              <a:t>月份</a:t>
            </a: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10</a:t>
            </a:r>
            <a:r>
              <a:rPr lang="zh-CN" altLang="en-US" sz="1800" dirty="0">
                <a:solidFill>
                  <a:schemeClr val="tx1">
                    <a:lumMod val="85000"/>
                    <a:lumOff val="15000"/>
                  </a:schemeClr>
                </a:solidFill>
                <a:cs typeface="+mn-ea"/>
                <a:sym typeface="+mn-lt"/>
              </a:rPr>
              <a:t>月份</a:t>
            </a: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11</a:t>
            </a:r>
            <a:r>
              <a:rPr lang="zh-CN" altLang="en-US" sz="1800" dirty="0">
                <a:solidFill>
                  <a:schemeClr val="tx1">
                    <a:lumMod val="85000"/>
                    <a:lumOff val="15000"/>
                  </a:schemeClr>
                </a:solidFill>
                <a:cs typeface="+mn-ea"/>
                <a:sym typeface="+mn-lt"/>
              </a:rPr>
              <a:t>月份</a:t>
            </a: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12</a:t>
            </a:r>
            <a:r>
              <a:rPr lang="zh-CN" altLang="en-US" sz="1800" dirty="0">
                <a:solidFill>
                  <a:schemeClr val="tx1">
                    <a:lumMod val="85000"/>
                    <a:lumOff val="15000"/>
                  </a:schemeClr>
                </a:solidFill>
                <a:cs typeface="+mn-ea"/>
                <a:sym typeface="+mn-lt"/>
              </a:rPr>
              <a:t>月份</a:t>
            </a: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7</a:t>
            </a:r>
            <a:r>
              <a:rPr lang="zh-CN" altLang="en-US" sz="1800" dirty="0">
                <a:solidFill>
                  <a:schemeClr val="tx1">
                    <a:lumMod val="85000"/>
                    <a:lumOff val="15000"/>
                  </a:schemeClr>
                </a:solidFill>
                <a:cs typeface="+mn-ea"/>
                <a:sym typeface="+mn-lt"/>
              </a:rPr>
              <a:t>月份</a:t>
            </a: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8349" cy="6859587"/>
          </a:xfrm>
          <a:prstGeom prst="rect">
            <a:avLst/>
          </a:prstGeom>
        </p:spPr>
      </p:pic>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2369799"/>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Lst>
</file>

<file path=ppt/theme/theme1.xml><?xml version="1.0" encoding="utf-8"?>
<a:theme xmlns:a="http://schemas.openxmlformats.org/drawingml/2006/main" name="Office 主题​​">
  <a:themeElements>
    <a:clrScheme name="自定义 16">
      <a:dk1>
        <a:sysClr val="windowText" lastClr="000000"/>
      </a:dk1>
      <a:lt1>
        <a:sysClr val="window" lastClr="FFFFFF"/>
      </a:lt1>
      <a:dk2>
        <a:srgbClr val="455F51"/>
      </a:dk2>
      <a:lt2>
        <a:srgbClr val="E3DED1"/>
      </a:lt2>
      <a:accent1>
        <a:srgbClr val="669900"/>
      </a:accent1>
      <a:accent2>
        <a:srgbClr val="FFC000"/>
      </a:accent2>
      <a:accent3>
        <a:srgbClr val="C0CF3A"/>
      </a:accent3>
      <a:accent4>
        <a:srgbClr val="029676"/>
      </a:accent4>
      <a:accent5>
        <a:srgbClr val="4AB5C4"/>
      </a:accent5>
      <a:accent6>
        <a:srgbClr val="0989B1"/>
      </a:accent6>
      <a:hlink>
        <a:srgbClr val="6B9F25"/>
      </a:hlink>
      <a:folHlink>
        <a:srgbClr val="BA690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650</TotalTime>
  <Words>3258</Words>
  <Application>Microsoft Office PowerPoint</Application>
  <PresentationFormat>自定义</PresentationFormat>
  <Paragraphs>464</Paragraphs>
  <Slides>36</Slides>
  <Notes>36</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36</vt:i4>
      </vt:variant>
    </vt:vector>
  </HeadingPairs>
  <TitlesOfParts>
    <vt:vector size="43" baseType="lpstr">
      <vt:lpstr>Arial</vt:lpstr>
      <vt:lpstr>Calibri</vt:lpstr>
      <vt:lpstr>Wingdings</vt:lpstr>
      <vt:lpstr>Arial Black</vt:lpstr>
      <vt:lpstr>宋体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90</cp:revision>
  <dcterms:created xsi:type="dcterms:W3CDTF">2014-08-23T07:50:08Z</dcterms:created>
  <dcterms:modified xsi:type="dcterms:W3CDTF">2018-07-23T09:02:53Z</dcterms:modified>
  <cp:category>https://800sucai.taobao.com/</cp:category>
</cp:coreProperties>
</file>