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62" r:id="rId2"/>
    <p:sldId id="260" r:id="rId3"/>
    <p:sldId id="294" r:id="rId4"/>
    <p:sldId id="261" r:id="rId5"/>
    <p:sldId id="266" r:id="rId6"/>
    <p:sldId id="267" r:id="rId7"/>
    <p:sldId id="269" r:id="rId8"/>
    <p:sldId id="270" r:id="rId9"/>
    <p:sldId id="290" r:id="rId10"/>
    <p:sldId id="291" r:id="rId11"/>
    <p:sldId id="297" r:id="rId12"/>
    <p:sldId id="271" r:id="rId13"/>
    <p:sldId id="272" r:id="rId14"/>
    <p:sldId id="273" r:id="rId15"/>
    <p:sldId id="276" r:id="rId16"/>
    <p:sldId id="278" r:id="rId17"/>
    <p:sldId id="279" r:id="rId18"/>
    <p:sldId id="295" r:id="rId19"/>
    <p:sldId id="277" r:id="rId20"/>
    <p:sldId id="274" r:id="rId21"/>
    <p:sldId id="275" r:id="rId22"/>
    <p:sldId id="280" r:id="rId23"/>
    <p:sldId id="293" r:id="rId24"/>
    <p:sldId id="283" r:id="rId25"/>
    <p:sldId id="282" r:id="rId26"/>
    <p:sldId id="296" r:id="rId27"/>
    <p:sldId id="281" r:id="rId28"/>
    <p:sldId id="285" r:id="rId29"/>
    <p:sldId id="284" r:id="rId30"/>
    <p:sldId id="287" r:id="rId31"/>
    <p:sldId id="286" r:id="rId32"/>
    <p:sldId id="289"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010E"/>
    <a:srgbClr val="BB020C"/>
    <a:srgbClr val="BD02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809" autoAdjust="0"/>
    <p:restoredTop sz="94660"/>
  </p:normalViewPr>
  <p:slideViewPr>
    <p:cSldViewPr snapToGrid="0">
      <p:cViewPr varScale="1">
        <p:scale>
          <a:sx n="109" d="100"/>
          <a:sy n="109" d="100"/>
        </p:scale>
        <p:origin x="24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7D1ADD-2FFA-4DB3-91B8-8CDDEE68549F}" type="datetimeFigureOut">
              <a:rPr lang="zh-CN" altLang="en-US" smtClean="0"/>
              <a:t>2018/4/12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47F245-4478-4027-9FC1-0FA8E349412F}" type="slidenum">
              <a:rPr lang="zh-CN" altLang="en-US" smtClean="0"/>
              <a:t>‹#›</a:t>
            </a:fld>
            <a:endParaRPr lang="zh-CN" altLang="en-US"/>
          </a:p>
        </p:txBody>
      </p:sp>
    </p:spTree>
    <p:extLst>
      <p:ext uri="{BB962C8B-B14F-4D97-AF65-F5344CB8AC3E}">
        <p14:creationId xmlns:p14="http://schemas.microsoft.com/office/powerpoint/2010/main" val="2243807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1</a:t>
            </a:fld>
            <a:endParaRPr lang="zh-CN" altLang="en-US"/>
          </a:p>
        </p:txBody>
      </p:sp>
    </p:spTree>
    <p:extLst>
      <p:ext uri="{BB962C8B-B14F-4D97-AF65-F5344CB8AC3E}">
        <p14:creationId xmlns:p14="http://schemas.microsoft.com/office/powerpoint/2010/main" val="35116662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10</a:t>
            </a:fld>
            <a:endParaRPr lang="zh-CN" altLang="en-US"/>
          </a:p>
        </p:txBody>
      </p:sp>
    </p:spTree>
    <p:extLst>
      <p:ext uri="{BB962C8B-B14F-4D97-AF65-F5344CB8AC3E}">
        <p14:creationId xmlns:p14="http://schemas.microsoft.com/office/powerpoint/2010/main" val="20311398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11</a:t>
            </a:fld>
            <a:endParaRPr lang="zh-CN" altLang="en-US"/>
          </a:p>
        </p:txBody>
      </p:sp>
    </p:spTree>
    <p:extLst>
      <p:ext uri="{BB962C8B-B14F-4D97-AF65-F5344CB8AC3E}">
        <p14:creationId xmlns:p14="http://schemas.microsoft.com/office/powerpoint/2010/main" val="15017147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12</a:t>
            </a:fld>
            <a:endParaRPr lang="zh-CN" altLang="en-US"/>
          </a:p>
        </p:txBody>
      </p:sp>
    </p:spTree>
    <p:extLst>
      <p:ext uri="{BB962C8B-B14F-4D97-AF65-F5344CB8AC3E}">
        <p14:creationId xmlns:p14="http://schemas.microsoft.com/office/powerpoint/2010/main" val="277562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13</a:t>
            </a:fld>
            <a:endParaRPr lang="zh-CN" altLang="en-US"/>
          </a:p>
        </p:txBody>
      </p:sp>
    </p:spTree>
    <p:extLst>
      <p:ext uri="{BB962C8B-B14F-4D97-AF65-F5344CB8AC3E}">
        <p14:creationId xmlns:p14="http://schemas.microsoft.com/office/powerpoint/2010/main" val="3900766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14</a:t>
            </a:fld>
            <a:endParaRPr lang="zh-CN" altLang="en-US"/>
          </a:p>
        </p:txBody>
      </p:sp>
    </p:spTree>
    <p:extLst>
      <p:ext uri="{BB962C8B-B14F-4D97-AF65-F5344CB8AC3E}">
        <p14:creationId xmlns:p14="http://schemas.microsoft.com/office/powerpoint/2010/main" val="20569518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15</a:t>
            </a:fld>
            <a:endParaRPr lang="zh-CN" altLang="en-US"/>
          </a:p>
        </p:txBody>
      </p:sp>
    </p:spTree>
    <p:extLst>
      <p:ext uri="{BB962C8B-B14F-4D97-AF65-F5344CB8AC3E}">
        <p14:creationId xmlns:p14="http://schemas.microsoft.com/office/powerpoint/2010/main" val="23327037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16</a:t>
            </a:fld>
            <a:endParaRPr lang="zh-CN" altLang="en-US"/>
          </a:p>
        </p:txBody>
      </p:sp>
    </p:spTree>
    <p:extLst>
      <p:ext uri="{BB962C8B-B14F-4D97-AF65-F5344CB8AC3E}">
        <p14:creationId xmlns:p14="http://schemas.microsoft.com/office/powerpoint/2010/main" val="14444719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17</a:t>
            </a:fld>
            <a:endParaRPr lang="zh-CN" altLang="en-US"/>
          </a:p>
        </p:txBody>
      </p:sp>
    </p:spTree>
    <p:extLst>
      <p:ext uri="{BB962C8B-B14F-4D97-AF65-F5344CB8AC3E}">
        <p14:creationId xmlns:p14="http://schemas.microsoft.com/office/powerpoint/2010/main" val="906778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18</a:t>
            </a:fld>
            <a:endParaRPr lang="zh-CN" altLang="en-US"/>
          </a:p>
        </p:txBody>
      </p:sp>
    </p:spTree>
    <p:extLst>
      <p:ext uri="{BB962C8B-B14F-4D97-AF65-F5344CB8AC3E}">
        <p14:creationId xmlns:p14="http://schemas.microsoft.com/office/powerpoint/2010/main" val="34820289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19</a:t>
            </a:fld>
            <a:endParaRPr lang="zh-CN" altLang="en-US"/>
          </a:p>
        </p:txBody>
      </p:sp>
    </p:spTree>
    <p:extLst>
      <p:ext uri="{BB962C8B-B14F-4D97-AF65-F5344CB8AC3E}">
        <p14:creationId xmlns:p14="http://schemas.microsoft.com/office/powerpoint/2010/main" val="3547430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2</a:t>
            </a:fld>
            <a:endParaRPr lang="zh-CN" altLang="en-US"/>
          </a:p>
        </p:txBody>
      </p:sp>
    </p:spTree>
    <p:extLst>
      <p:ext uri="{BB962C8B-B14F-4D97-AF65-F5344CB8AC3E}">
        <p14:creationId xmlns:p14="http://schemas.microsoft.com/office/powerpoint/2010/main" val="16831252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20</a:t>
            </a:fld>
            <a:endParaRPr lang="zh-CN" altLang="en-US"/>
          </a:p>
        </p:txBody>
      </p:sp>
    </p:spTree>
    <p:extLst>
      <p:ext uri="{BB962C8B-B14F-4D97-AF65-F5344CB8AC3E}">
        <p14:creationId xmlns:p14="http://schemas.microsoft.com/office/powerpoint/2010/main" val="14389391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21</a:t>
            </a:fld>
            <a:endParaRPr lang="zh-CN" altLang="en-US"/>
          </a:p>
        </p:txBody>
      </p:sp>
    </p:spTree>
    <p:extLst>
      <p:ext uri="{BB962C8B-B14F-4D97-AF65-F5344CB8AC3E}">
        <p14:creationId xmlns:p14="http://schemas.microsoft.com/office/powerpoint/2010/main" val="34356783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22</a:t>
            </a:fld>
            <a:endParaRPr lang="zh-CN" altLang="en-US"/>
          </a:p>
        </p:txBody>
      </p:sp>
    </p:spTree>
    <p:extLst>
      <p:ext uri="{BB962C8B-B14F-4D97-AF65-F5344CB8AC3E}">
        <p14:creationId xmlns:p14="http://schemas.microsoft.com/office/powerpoint/2010/main" val="16313474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23</a:t>
            </a:fld>
            <a:endParaRPr lang="zh-CN" altLang="en-US"/>
          </a:p>
        </p:txBody>
      </p:sp>
    </p:spTree>
    <p:extLst>
      <p:ext uri="{BB962C8B-B14F-4D97-AF65-F5344CB8AC3E}">
        <p14:creationId xmlns:p14="http://schemas.microsoft.com/office/powerpoint/2010/main" val="19453065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24</a:t>
            </a:fld>
            <a:endParaRPr lang="zh-CN" altLang="en-US"/>
          </a:p>
        </p:txBody>
      </p:sp>
    </p:spTree>
    <p:extLst>
      <p:ext uri="{BB962C8B-B14F-4D97-AF65-F5344CB8AC3E}">
        <p14:creationId xmlns:p14="http://schemas.microsoft.com/office/powerpoint/2010/main" val="17686503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25</a:t>
            </a:fld>
            <a:endParaRPr lang="zh-CN" altLang="en-US"/>
          </a:p>
        </p:txBody>
      </p:sp>
    </p:spTree>
    <p:extLst>
      <p:ext uri="{BB962C8B-B14F-4D97-AF65-F5344CB8AC3E}">
        <p14:creationId xmlns:p14="http://schemas.microsoft.com/office/powerpoint/2010/main" val="12500845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26</a:t>
            </a:fld>
            <a:endParaRPr lang="zh-CN" altLang="en-US"/>
          </a:p>
        </p:txBody>
      </p:sp>
    </p:spTree>
    <p:extLst>
      <p:ext uri="{BB962C8B-B14F-4D97-AF65-F5344CB8AC3E}">
        <p14:creationId xmlns:p14="http://schemas.microsoft.com/office/powerpoint/2010/main" val="20651106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27</a:t>
            </a:fld>
            <a:endParaRPr lang="zh-CN" altLang="en-US"/>
          </a:p>
        </p:txBody>
      </p:sp>
    </p:spTree>
    <p:extLst>
      <p:ext uri="{BB962C8B-B14F-4D97-AF65-F5344CB8AC3E}">
        <p14:creationId xmlns:p14="http://schemas.microsoft.com/office/powerpoint/2010/main" val="107728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28</a:t>
            </a:fld>
            <a:endParaRPr lang="zh-CN" altLang="en-US"/>
          </a:p>
        </p:txBody>
      </p:sp>
    </p:spTree>
    <p:extLst>
      <p:ext uri="{BB962C8B-B14F-4D97-AF65-F5344CB8AC3E}">
        <p14:creationId xmlns:p14="http://schemas.microsoft.com/office/powerpoint/2010/main" val="16825991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29</a:t>
            </a:fld>
            <a:endParaRPr lang="zh-CN" altLang="en-US"/>
          </a:p>
        </p:txBody>
      </p:sp>
    </p:spTree>
    <p:extLst>
      <p:ext uri="{BB962C8B-B14F-4D97-AF65-F5344CB8AC3E}">
        <p14:creationId xmlns:p14="http://schemas.microsoft.com/office/powerpoint/2010/main" val="1796827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3</a:t>
            </a:fld>
            <a:endParaRPr lang="zh-CN" altLang="en-US"/>
          </a:p>
        </p:txBody>
      </p:sp>
    </p:spTree>
    <p:extLst>
      <p:ext uri="{BB962C8B-B14F-4D97-AF65-F5344CB8AC3E}">
        <p14:creationId xmlns:p14="http://schemas.microsoft.com/office/powerpoint/2010/main" val="23116382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30</a:t>
            </a:fld>
            <a:endParaRPr lang="zh-CN" altLang="en-US"/>
          </a:p>
        </p:txBody>
      </p:sp>
    </p:spTree>
    <p:extLst>
      <p:ext uri="{BB962C8B-B14F-4D97-AF65-F5344CB8AC3E}">
        <p14:creationId xmlns:p14="http://schemas.microsoft.com/office/powerpoint/2010/main" val="14543724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31</a:t>
            </a:fld>
            <a:endParaRPr lang="zh-CN" altLang="en-US"/>
          </a:p>
        </p:txBody>
      </p:sp>
    </p:spTree>
    <p:extLst>
      <p:ext uri="{BB962C8B-B14F-4D97-AF65-F5344CB8AC3E}">
        <p14:creationId xmlns:p14="http://schemas.microsoft.com/office/powerpoint/2010/main" val="20058042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32</a:t>
            </a:fld>
            <a:endParaRPr lang="zh-CN" altLang="en-US"/>
          </a:p>
        </p:txBody>
      </p:sp>
    </p:spTree>
    <p:extLst>
      <p:ext uri="{BB962C8B-B14F-4D97-AF65-F5344CB8AC3E}">
        <p14:creationId xmlns:p14="http://schemas.microsoft.com/office/powerpoint/2010/main" val="2769122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4</a:t>
            </a:fld>
            <a:endParaRPr lang="zh-CN" altLang="en-US"/>
          </a:p>
        </p:txBody>
      </p:sp>
    </p:spTree>
    <p:extLst>
      <p:ext uri="{BB962C8B-B14F-4D97-AF65-F5344CB8AC3E}">
        <p14:creationId xmlns:p14="http://schemas.microsoft.com/office/powerpoint/2010/main" val="2875664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5</a:t>
            </a:fld>
            <a:endParaRPr lang="zh-CN" altLang="en-US"/>
          </a:p>
        </p:txBody>
      </p:sp>
    </p:spTree>
    <p:extLst>
      <p:ext uri="{BB962C8B-B14F-4D97-AF65-F5344CB8AC3E}">
        <p14:creationId xmlns:p14="http://schemas.microsoft.com/office/powerpoint/2010/main" val="3374137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6</a:t>
            </a:fld>
            <a:endParaRPr lang="zh-CN" altLang="en-US"/>
          </a:p>
        </p:txBody>
      </p:sp>
    </p:spTree>
    <p:extLst>
      <p:ext uri="{BB962C8B-B14F-4D97-AF65-F5344CB8AC3E}">
        <p14:creationId xmlns:p14="http://schemas.microsoft.com/office/powerpoint/2010/main" val="69238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7</a:t>
            </a:fld>
            <a:endParaRPr lang="zh-CN" altLang="en-US"/>
          </a:p>
        </p:txBody>
      </p:sp>
    </p:spTree>
    <p:extLst>
      <p:ext uri="{BB962C8B-B14F-4D97-AF65-F5344CB8AC3E}">
        <p14:creationId xmlns:p14="http://schemas.microsoft.com/office/powerpoint/2010/main" val="137495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8</a:t>
            </a:fld>
            <a:endParaRPr lang="zh-CN" altLang="en-US"/>
          </a:p>
        </p:txBody>
      </p:sp>
    </p:spTree>
    <p:extLst>
      <p:ext uri="{BB962C8B-B14F-4D97-AF65-F5344CB8AC3E}">
        <p14:creationId xmlns:p14="http://schemas.microsoft.com/office/powerpoint/2010/main" val="594915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47F245-4478-4027-9FC1-0FA8E349412F}" type="slidenum">
              <a:rPr lang="zh-CN" altLang="en-US" smtClean="0"/>
              <a:t>9</a:t>
            </a:fld>
            <a:endParaRPr lang="zh-CN" altLang="en-US"/>
          </a:p>
        </p:txBody>
      </p:sp>
    </p:spTree>
    <p:extLst>
      <p:ext uri="{BB962C8B-B14F-4D97-AF65-F5344CB8AC3E}">
        <p14:creationId xmlns:p14="http://schemas.microsoft.com/office/powerpoint/2010/main" val="2394858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1ED9388-581E-4E93-8700-8F6C51C6FC53}"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818F55-9331-454F-BB1D-975DCF26C967}" type="slidenum">
              <a:rPr lang="zh-CN" altLang="en-US" smtClean="0"/>
              <a:t>‹#›</a:t>
            </a:fld>
            <a:endParaRPr lang="zh-CN" altLang="en-US"/>
          </a:p>
        </p:txBody>
      </p:sp>
    </p:spTree>
    <p:extLst>
      <p:ext uri="{BB962C8B-B14F-4D97-AF65-F5344CB8AC3E}">
        <p14:creationId xmlns:p14="http://schemas.microsoft.com/office/powerpoint/2010/main" val="3958633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ED9388-581E-4E93-8700-8F6C51C6FC53}"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818F55-9331-454F-BB1D-975DCF26C967}" type="slidenum">
              <a:rPr lang="zh-CN" altLang="en-US" smtClean="0"/>
              <a:t>‹#›</a:t>
            </a:fld>
            <a:endParaRPr lang="zh-CN" altLang="en-US"/>
          </a:p>
        </p:txBody>
      </p:sp>
    </p:spTree>
    <p:extLst>
      <p:ext uri="{BB962C8B-B14F-4D97-AF65-F5344CB8AC3E}">
        <p14:creationId xmlns:p14="http://schemas.microsoft.com/office/powerpoint/2010/main" val="36372006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ED9388-581E-4E93-8700-8F6C51C6FC53}"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818F55-9331-454F-BB1D-975DCF26C967}" type="slidenum">
              <a:rPr lang="zh-CN" altLang="en-US" smtClean="0"/>
              <a:t>‹#›</a:t>
            </a:fld>
            <a:endParaRPr lang="zh-CN" altLang="en-US"/>
          </a:p>
        </p:txBody>
      </p:sp>
    </p:spTree>
    <p:extLst>
      <p:ext uri="{BB962C8B-B14F-4D97-AF65-F5344CB8AC3E}">
        <p14:creationId xmlns:p14="http://schemas.microsoft.com/office/powerpoint/2010/main" val="1126078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ED9388-581E-4E93-8700-8F6C51C6FC53}"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818F55-9331-454F-BB1D-975DCF26C967}" type="slidenum">
              <a:rPr lang="zh-CN" altLang="en-US" smtClean="0"/>
              <a:t>‹#›</a:t>
            </a:fld>
            <a:endParaRPr lang="zh-CN" altLang="en-US"/>
          </a:p>
        </p:txBody>
      </p:sp>
    </p:spTree>
    <p:extLst>
      <p:ext uri="{BB962C8B-B14F-4D97-AF65-F5344CB8AC3E}">
        <p14:creationId xmlns:p14="http://schemas.microsoft.com/office/powerpoint/2010/main" val="25452593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1ED9388-581E-4E93-8700-8F6C51C6FC53}"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818F55-9331-454F-BB1D-975DCF26C967}" type="slidenum">
              <a:rPr lang="zh-CN" altLang="en-US" smtClean="0"/>
              <a:t>‹#›</a:t>
            </a:fld>
            <a:endParaRPr lang="zh-CN" altLang="en-US"/>
          </a:p>
        </p:txBody>
      </p:sp>
    </p:spTree>
    <p:extLst>
      <p:ext uri="{BB962C8B-B14F-4D97-AF65-F5344CB8AC3E}">
        <p14:creationId xmlns:p14="http://schemas.microsoft.com/office/powerpoint/2010/main" val="3700635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1ED9388-581E-4E93-8700-8F6C51C6FC53}" type="datetimeFigureOut">
              <a:rPr lang="zh-CN" altLang="en-US" smtClean="0"/>
              <a:t>2018/4/12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8818F55-9331-454F-BB1D-975DCF26C967}" type="slidenum">
              <a:rPr lang="zh-CN" altLang="en-US" smtClean="0"/>
              <a:t>‹#›</a:t>
            </a:fld>
            <a:endParaRPr lang="zh-CN" altLang="en-US"/>
          </a:p>
        </p:txBody>
      </p:sp>
    </p:spTree>
    <p:extLst>
      <p:ext uri="{BB962C8B-B14F-4D97-AF65-F5344CB8AC3E}">
        <p14:creationId xmlns:p14="http://schemas.microsoft.com/office/powerpoint/2010/main" val="3798309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1ED9388-581E-4E93-8700-8F6C51C6FC53}" type="datetimeFigureOut">
              <a:rPr lang="zh-CN" altLang="en-US" smtClean="0"/>
              <a:t>2018/4/12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8818F55-9331-454F-BB1D-975DCF26C967}" type="slidenum">
              <a:rPr lang="zh-CN" altLang="en-US" smtClean="0"/>
              <a:t>‹#›</a:t>
            </a:fld>
            <a:endParaRPr lang="zh-CN" altLang="en-US"/>
          </a:p>
        </p:txBody>
      </p:sp>
    </p:spTree>
    <p:extLst>
      <p:ext uri="{BB962C8B-B14F-4D97-AF65-F5344CB8AC3E}">
        <p14:creationId xmlns:p14="http://schemas.microsoft.com/office/powerpoint/2010/main" val="1088169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1ED9388-581E-4E93-8700-8F6C51C6FC53}" type="datetimeFigureOut">
              <a:rPr lang="zh-CN" altLang="en-US" smtClean="0"/>
              <a:t>2018/4/12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8818F55-9331-454F-BB1D-975DCF26C967}" type="slidenum">
              <a:rPr lang="zh-CN" altLang="en-US" smtClean="0"/>
              <a:t>‹#›</a:t>
            </a:fld>
            <a:endParaRPr lang="zh-CN" altLang="en-US"/>
          </a:p>
        </p:txBody>
      </p:sp>
    </p:spTree>
    <p:extLst>
      <p:ext uri="{BB962C8B-B14F-4D97-AF65-F5344CB8AC3E}">
        <p14:creationId xmlns:p14="http://schemas.microsoft.com/office/powerpoint/2010/main" val="2374028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1ED9388-581E-4E93-8700-8F6C51C6FC53}" type="datetimeFigureOut">
              <a:rPr lang="zh-CN" altLang="en-US" smtClean="0"/>
              <a:t>2018/4/12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818F55-9331-454F-BB1D-975DCF26C967}" type="slidenum">
              <a:rPr lang="zh-CN" altLang="en-US" smtClean="0"/>
              <a:t>‹#›</a:t>
            </a:fld>
            <a:endParaRPr lang="zh-CN" altLang="en-US"/>
          </a:p>
        </p:txBody>
      </p:sp>
    </p:spTree>
    <p:extLst>
      <p:ext uri="{BB962C8B-B14F-4D97-AF65-F5344CB8AC3E}">
        <p14:creationId xmlns:p14="http://schemas.microsoft.com/office/powerpoint/2010/main" val="29434279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1ED9388-581E-4E93-8700-8F6C51C6FC53}" type="datetimeFigureOut">
              <a:rPr lang="zh-CN" altLang="en-US" smtClean="0"/>
              <a:t>2018/4/12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8818F55-9331-454F-BB1D-975DCF26C967}" type="slidenum">
              <a:rPr lang="zh-CN" altLang="en-US" smtClean="0"/>
              <a:t>‹#›</a:t>
            </a:fld>
            <a:endParaRPr lang="zh-CN" altLang="en-US"/>
          </a:p>
        </p:txBody>
      </p:sp>
    </p:spTree>
    <p:extLst>
      <p:ext uri="{BB962C8B-B14F-4D97-AF65-F5344CB8AC3E}">
        <p14:creationId xmlns:p14="http://schemas.microsoft.com/office/powerpoint/2010/main" val="1953320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1ED9388-581E-4E93-8700-8F6C51C6FC53}" type="datetimeFigureOut">
              <a:rPr lang="zh-CN" altLang="en-US" smtClean="0"/>
              <a:t>2018/4/12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8818F55-9331-454F-BB1D-975DCF26C967}" type="slidenum">
              <a:rPr lang="zh-CN" altLang="en-US" smtClean="0"/>
              <a:t>‹#›</a:t>
            </a:fld>
            <a:endParaRPr lang="zh-CN" altLang="en-US"/>
          </a:p>
        </p:txBody>
      </p:sp>
    </p:spTree>
    <p:extLst>
      <p:ext uri="{BB962C8B-B14F-4D97-AF65-F5344CB8AC3E}">
        <p14:creationId xmlns:p14="http://schemas.microsoft.com/office/powerpoint/2010/main" val="16856991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ED9388-581E-4E93-8700-8F6C51C6FC53}" type="datetimeFigureOut">
              <a:rPr lang="zh-CN" altLang="en-US" smtClean="0"/>
              <a:t>2018/4/12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818F55-9331-454F-BB1D-975DCF26C967}" type="slidenum">
              <a:rPr lang="zh-CN" altLang="en-US" smtClean="0"/>
              <a:t>‹#›</a:t>
            </a:fld>
            <a:endParaRPr lang="zh-CN" altLang="en-US"/>
          </a:p>
        </p:txBody>
      </p:sp>
    </p:spTree>
    <p:extLst>
      <p:ext uri="{BB962C8B-B14F-4D97-AF65-F5344CB8AC3E}">
        <p14:creationId xmlns:p14="http://schemas.microsoft.com/office/powerpoint/2010/main" val="3459948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4862"/>
          <a:stretch/>
        </p:blipFill>
        <p:spPr>
          <a:xfrm>
            <a:off x="0" y="-98392"/>
            <a:ext cx="12333250" cy="6947208"/>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r="70573"/>
          <a:stretch/>
        </p:blipFill>
        <p:spPr>
          <a:xfrm>
            <a:off x="-1" y="-98393"/>
            <a:ext cx="4089253" cy="6947210"/>
          </a:xfrm>
          <a:prstGeom prst="rect">
            <a:avLst/>
          </a:prstGeom>
        </p:spPr>
      </p:pic>
      <p:pic>
        <p:nvPicPr>
          <p:cNvPr id="7" name="图片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5287" y="3789477"/>
            <a:ext cx="50530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p:cNvSpPr txBox="1">
            <a:spLocks noChangeArrowheads="1"/>
          </p:cNvSpPr>
          <p:nvPr/>
        </p:nvSpPr>
        <p:spPr bwMode="auto">
          <a:xfrm>
            <a:off x="2044625" y="2032429"/>
            <a:ext cx="10501350" cy="822325"/>
          </a:xfrm>
          <a:prstGeom prst="rect">
            <a:avLst/>
          </a:prstGeom>
          <a:noFill/>
          <a:ln>
            <a:noFill/>
          </a:ln>
          <a:effectLst>
            <a:glow rad="63500">
              <a:schemeClr val="accent4">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cene3d>
              <a:camera prst="orthographicFront"/>
              <a:lightRig rig="soft" dir="t">
                <a:rot lat="0" lon="0" rev="15600000"/>
              </a:lightRig>
            </a:scene3d>
            <a:sp3d extrusionH="57150" prstMaterial="softEdge">
              <a:bevelT w="25400" h="38100" prst="angle"/>
            </a:sp3d>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6000" b="1" spc="600" dirty="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党员党务基本知识</a:t>
            </a:r>
            <a:endParaRPr lang="en-US" altLang="zh-CN" sz="6000" b="1" spc="600" dirty="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gn="ctr" eaLnBrk="0" hangingPunct="0"/>
            <a:r>
              <a:rPr lang="zh-CN" altLang="en-US" sz="6000" b="1" spc="600" dirty="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学习课程</a:t>
            </a:r>
          </a:p>
        </p:txBody>
      </p:sp>
      <p:sp>
        <p:nvSpPr>
          <p:cNvPr id="9" name="Rectangle 4"/>
          <p:cNvSpPr txBox="1">
            <a:spLocks noChangeArrowheads="1"/>
          </p:cNvSpPr>
          <p:nvPr/>
        </p:nvSpPr>
        <p:spPr bwMode="auto">
          <a:xfrm>
            <a:off x="4883112" y="3854565"/>
            <a:ext cx="429736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dirty="0">
                <a:solidFill>
                  <a:schemeClr val="bg2"/>
                </a:solidFill>
                <a:ea typeface="微软雅黑" panose="020B0503020204020204" pitchFamily="34" charset="-122"/>
              </a:rPr>
              <a:t>这里输入您的党支部名称</a:t>
            </a:r>
            <a:endParaRPr lang="zh-CN" altLang="zh-CN" dirty="0">
              <a:solidFill>
                <a:schemeClr val="bg2"/>
              </a:solidFill>
              <a:ea typeface="微软雅黑" panose="020B0503020204020204" pitchFamily="34" charset="-122"/>
            </a:endParaRPr>
          </a:p>
        </p:txBody>
      </p:sp>
      <p:sp>
        <p:nvSpPr>
          <p:cNvPr id="10" name="文本框 5"/>
          <p:cNvSpPr txBox="1">
            <a:spLocks noChangeArrowheads="1"/>
          </p:cNvSpPr>
          <p:nvPr/>
        </p:nvSpPr>
        <p:spPr bwMode="auto">
          <a:xfrm>
            <a:off x="5862600" y="4602277"/>
            <a:ext cx="19800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000" dirty="0">
                <a:solidFill>
                  <a:schemeClr val="bg1"/>
                </a:solidFill>
                <a:latin typeface="方正宋三简体" panose="02010601030101010101" pitchFamily="2" charset="-122"/>
                <a:ea typeface="方正宋三简体" panose="02010601030101010101" pitchFamily="2" charset="-122"/>
              </a:rPr>
              <a:t>二</a:t>
            </a:r>
            <a:r>
              <a:rPr lang="en-US" altLang="zh-CN" sz="2000" dirty="0">
                <a:solidFill>
                  <a:schemeClr val="bg1"/>
                </a:solidFill>
                <a:latin typeface="方正宋三简体" panose="02010601030101010101" pitchFamily="2" charset="-122"/>
                <a:ea typeface="方正宋三简体" panose="02010601030101010101" pitchFamily="2" charset="-122"/>
              </a:rPr>
              <a:t>○</a:t>
            </a:r>
            <a:r>
              <a:rPr lang="zh-CN" altLang="en-US" sz="2000" dirty="0">
                <a:solidFill>
                  <a:schemeClr val="bg1"/>
                </a:solidFill>
                <a:latin typeface="方正宋三简体" panose="02010601030101010101" pitchFamily="2" charset="-122"/>
                <a:ea typeface="方正宋三简体" panose="02010601030101010101" pitchFamily="2" charset="-122"/>
              </a:rPr>
              <a:t>一七年八月</a:t>
            </a:r>
          </a:p>
        </p:txBody>
      </p:sp>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t="86583"/>
          <a:stretch/>
        </p:blipFill>
        <p:spPr>
          <a:xfrm>
            <a:off x="0" y="6088298"/>
            <a:ext cx="12340683" cy="827754"/>
          </a:xfrm>
          <a:prstGeom prst="rect">
            <a:avLst/>
          </a:prstGeom>
        </p:spPr>
      </p:pic>
      <p:pic>
        <p:nvPicPr>
          <p:cNvPr id="15" name="图片 14"/>
          <p:cNvPicPr>
            <a:picLocks noChangeAspect="1"/>
          </p:cNvPicPr>
          <p:nvPr/>
        </p:nvPicPr>
        <p:blipFill rotWithShape="1">
          <a:blip r:embed="rId7" cstate="print">
            <a:extLst>
              <a:ext uri="{28A0092B-C50C-407E-A947-70E740481C1C}">
                <a14:useLocalDpi xmlns:a14="http://schemas.microsoft.com/office/drawing/2010/main" val="0"/>
              </a:ext>
            </a:extLst>
          </a:blip>
          <a:srcRect l="89559" t="61472"/>
          <a:stretch/>
        </p:blipFill>
        <p:spPr>
          <a:xfrm>
            <a:off x="11063979" y="4488937"/>
            <a:ext cx="1272988" cy="2348323"/>
          </a:xfrm>
          <a:prstGeom prst="rect">
            <a:avLst/>
          </a:prstGeom>
        </p:spPr>
      </p:pic>
      <p:pic>
        <p:nvPicPr>
          <p:cNvPr id="14" name="图片 13"/>
          <p:cNvPicPr>
            <a:picLocks noChangeAspect="1"/>
          </p:cNvPicPr>
          <p:nvPr/>
        </p:nvPicPr>
        <p:blipFill rotWithShape="1">
          <a:blip r:embed="rId8" cstate="print">
            <a:extLst>
              <a:ext uri="{28A0092B-C50C-407E-A947-70E740481C1C}">
                <a14:useLocalDpi xmlns:a14="http://schemas.microsoft.com/office/drawing/2010/main" val="0"/>
              </a:ext>
            </a:extLst>
          </a:blip>
          <a:srcRect l="53319" t="74493"/>
          <a:stretch/>
        </p:blipFill>
        <p:spPr>
          <a:xfrm>
            <a:off x="6641868" y="5462075"/>
            <a:ext cx="5691382" cy="1554692"/>
          </a:xfrm>
          <a:prstGeom prst="rect">
            <a:avLst/>
          </a:prstGeom>
        </p:spPr>
      </p:pic>
    </p:spTree>
    <p:extLst>
      <p:ext uri="{BB962C8B-B14F-4D97-AF65-F5344CB8AC3E}">
        <p14:creationId xmlns:p14="http://schemas.microsoft.com/office/powerpoint/2010/main" val="3953068374"/>
      </p:ext>
    </p:extLst>
  </p:cSld>
  <p:clrMapOvr>
    <a:masterClrMapping/>
  </p:clrMapOvr>
  <mc:AlternateContent xmlns:mc="http://schemas.openxmlformats.org/markup-compatibility/2006" xmlns:p14="http://schemas.microsoft.com/office/powerpoint/2010/main">
    <mc:Choice Requires="p14">
      <p:transition spd="slow" p14:dur="1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circle(in)">
                                      <p:cBhvr>
                                        <p:cTn id="38" dur="2000"/>
                                        <p:tgtEl>
                                          <p:spTgt spid="9"/>
                                        </p:tgtEl>
                                      </p:cBhvr>
                                    </p:animEffect>
                                  </p:childTnLst>
                                </p:cTn>
                              </p:par>
                              <p:par>
                                <p:cTn id="39" presetID="6" presetClass="entr" presetSubtype="16"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circle(in)">
                                      <p:cBhvr>
                                        <p:cTn id="41" dur="20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circle(in)">
                                      <p:cBhvr>
                                        <p:cTn id="4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pic>
        <p:nvPicPr>
          <p:cNvPr id="31" name="图片 30"/>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sp>
        <p:nvSpPr>
          <p:cNvPr id="33"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pic>
        <p:nvPicPr>
          <p:cNvPr id="34" name="图片 33"/>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
        <p:nvSpPr>
          <p:cNvPr id="7" name="TextBox 54"/>
          <p:cNvSpPr txBox="1">
            <a:spLocks noChangeArrowheads="1"/>
          </p:cNvSpPr>
          <p:nvPr/>
        </p:nvSpPr>
        <p:spPr bwMode="auto">
          <a:xfrm>
            <a:off x="985838" y="197200"/>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1.6 </a:t>
            </a:r>
            <a:r>
              <a:rPr lang="zh-CN" altLang="en-US" sz="2800" b="1" dirty="0">
                <a:solidFill>
                  <a:srgbClr val="C00000"/>
                </a:solidFill>
                <a:latin typeface="微软雅黑" panose="020B0503020204020204" pitchFamily="34" charset="-122"/>
                <a:ea typeface="微软雅黑" panose="020B0503020204020204" pitchFamily="34" charset="-122"/>
              </a:rPr>
              <a:t>预备党员</a:t>
            </a:r>
          </a:p>
        </p:txBody>
      </p:sp>
      <p:sp>
        <p:nvSpPr>
          <p:cNvPr id="9"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10" name="矩形: 圆角 14"/>
          <p:cNvSpPr>
            <a:spLocks noChangeArrowheads="1"/>
          </p:cNvSpPr>
          <p:nvPr/>
        </p:nvSpPr>
        <p:spPr bwMode="auto">
          <a:xfrm>
            <a:off x="2884488" y="3748088"/>
            <a:ext cx="8532812" cy="1790700"/>
          </a:xfrm>
          <a:prstGeom prst="roundRect">
            <a:avLst>
              <a:gd name="adj" fmla="val 50000"/>
            </a:avLst>
          </a:prstGeom>
          <a:solidFill>
            <a:srgbClr val="F2F2F2"/>
          </a:solidFill>
          <a:ln w="9525">
            <a:solidFill>
              <a:srgbClr val="CCCCCC"/>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1" name="矩形: 圆角 15"/>
          <p:cNvSpPr>
            <a:spLocks noChangeArrowheads="1"/>
          </p:cNvSpPr>
          <p:nvPr/>
        </p:nvSpPr>
        <p:spPr bwMode="auto">
          <a:xfrm>
            <a:off x="2884488" y="1670050"/>
            <a:ext cx="8532812" cy="1790700"/>
          </a:xfrm>
          <a:prstGeom prst="roundRect">
            <a:avLst>
              <a:gd name="adj" fmla="val 50000"/>
            </a:avLst>
          </a:prstGeom>
          <a:solidFill>
            <a:srgbClr val="F2F2F2"/>
          </a:solidFill>
          <a:ln w="9525">
            <a:solidFill>
              <a:srgbClr val="CCCCCC"/>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2" name="TextBox 15"/>
          <p:cNvSpPr txBox="1">
            <a:spLocks noChangeArrowheads="1"/>
          </p:cNvSpPr>
          <p:nvPr/>
        </p:nvSpPr>
        <p:spPr bwMode="auto">
          <a:xfrm>
            <a:off x="5183188" y="1903413"/>
            <a:ext cx="594995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buFont typeface="Wingdings" panose="05000000000000000000" pitchFamily="2" charset="2"/>
              <a:buChar char="n"/>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预备党员的</a:t>
            </a: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预备期为一年</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。党组织对预备党员应当认真教育和考察。</a:t>
            </a:r>
          </a:p>
          <a:p>
            <a:pPr algn="just" hangingPunct="0">
              <a:buFont typeface="Wingdings" panose="05000000000000000000" pitchFamily="2" charset="2"/>
              <a:buChar char="n"/>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预备党员的预备期，从支部大会通过他为预备党员之日算起。党员的党龄，从预备期满转为正式党员之日算起。</a:t>
            </a:r>
          </a:p>
        </p:txBody>
      </p:sp>
      <p:grpSp>
        <p:nvGrpSpPr>
          <p:cNvPr id="13" name="组合 18"/>
          <p:cNvGrpSpPr>
            <a:grpSpLocks/>
          </p:cNvGrpSpPr>
          <p:nvPr/>
        </p:nvGrpSpPr>
        <p:grpSpPr bwMode="auto">
          <a:xfrm>
            <a:off x="-877888" y="1452563"/>
            <a:ext cx="5956301" cy="5961062"/>
            <a:chOff x="-864909" y="1166615"/>
            <a:chExt cx="5955523" cy="5961625"/>
          </a:xfrm>
          <a:solidFill>
            <a:srgbClr val="C00000"/>
          </a:solidFill>
        </p:grpSpPr>
        <p:sp>
          <p:nvSpPr>
            <p:cNvPr id="14" name="椭圆 20"/>
            <p:cNvSpPr>
              <a:spLocks noChangeArrowheads="1"/>
            </p:cNvSpPr>
            <p:nvPr/>
          </p:nvSpPr>
          <p:spPr bwMode="auto">
            <a:xfrm>
              <a:off x="1004104" y="1437099"/>
              <a:ext cx="3857139" cy="385713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5" name="Freeform 5"/>
            <p:cNvSpPr>
              <a:spLocks noEditPoints="1"/>
            </p:cNvSpPr>
            <p:nvPr/>
          </p:nvSpPr>
          <p:spPr bwMode="auto">
            <a:xfrm>
              <a:off x="-864909" y="1166615"/>
              <a:ext cx="5955523" cy="5961625"/>
            </a:xfrm>
            <a:custGeom>
              <a:avLst/>
              <a:gdLst>
                <a:gd name="T0" fmla="*/ 50 w 4280"/>
                <a:gd name="T1" fmla="*/ 3831 h 4280"/>
                <a:gd name="T2" fmla="*/ 59 w 4280"/>
                <a:gd name="T3" fmla="*/ 4021 h 4280"/>
                <a:gd name="T4" fmla="*/ 259 w 4280"/>
                <a:gd name="T5" fmla="*/ 4221 h 4280"/>
                <a:gd name="T6" fmla="*/ 449 w 4280"/>
                <a:gd name="T7" fmla="*/ 4230 h 4280"/>
                <a:gd name="T8" fmla="*/ 1047 w 4280"/>
                <a:gd name="T9" fmla="*/ 3632 h 4280"/>
                <a:gd name="T10" fmla="*/ 1038 w 4280"/>
                <a:gd name="T11" fmla="*/ 3443 h 4280"/>
                <a:gd name="T12" fmla="*/ 837 w 4280"/>
                <a:gd name="T13" fmla="*/ 3242 h 4280"/>
                <a:gd name="T14" fmla="*/ 648 w 4280"/>
                <a:gd name="T15" fmla="*/ 3233 h 4280"/>
                <a:gd name="T16" fmla="*/ 50 w 4280"/>
                <a:gd name="T17" fmla="*/ 3831 h 4280"/>
                <a:gd name="T18" fmla="*/ 2717 w 4280"/>
                <a:gd name="T19" fmla="*/ 3126 h 4280"/>
                <a:gd name="T20" fmla="*/ 3822 w 4280"/>
                <a:gd name="T21" fmla="*/ 2669 h 4280"/>
                <a:gd name="T22" fmla="*/ 4280 w 4280"/>
                <a:gd name="T23" fmla="*/ 1563 h 4280"/>
                <a:gd name="T24" fmla="*/ 3822 w 4280"/>
                <a:gd name="T25" fmla="*/ 458 h 4280"/>
                <a:gd name="T26" fmla="*/ 2717 w 4280"/>
                <a:gd name="T27" fmla="*/ 0 h 4280"/>
                <a:gd name="T28" fmla="*/ 1611 w 4280"/>
                <a:gd name="T29" fmla="*/ 458 h 4280"/>
                <a:gd name="T30" fmla="*/ 1417 w 4280"/>
                <a:gd name="T31" fmla="*/ 2431 h 4280"/>
                <a:gd name="T32" fmla="*/ 1369 w 4280"/>
                <a:gd name="T33" fmla="*/ 2462 h 4280"/>
                <a:gd name="T34" fmla="*/ 1360 w 4280"/>
                <a:gd name="T35" fmla="*/ 2472 h 4280"/>
                <a:gd name="T36" fmla="*/ 1360 w 4280"/>
                <a:gd name="T37" fmla="*/ 2670 h 4280"/>
                <a:gd name="T38" fmla="*/ 1610 w 4280"/>
                <a:gd name="T39" fmla="*/ 2920 h 4280"/>
                <a:gd name="T40" fmla="*/ 1808 w 4280"/>
                <a:gd name="T41" fmla="*/ 2920 h 4280"/>
                <a:gd name="T42" fmla="*/ 1818 w 4280"/>
                <a:gd name="T43" fmla="*/ 2911 h 4280"/>
                <a:gd name="T44" fmla="*/ 1849 w 4280"/>
                <a:gd name="T45" fmla="*/ 2864 h 4280"/>
                <a:gd name="T46" fmla="*/ 2717 w 4280"/>
                <a:gd name="T47" fmla="*/ 3126 h 4280"/>
                <a:gd name="T48" fmla="*/ 2717 w 4280"/>
                <a:gd name="T49" fmla="*/ 291 h 4280"/>
                <a:gd name="T50" fmla="*/ 3617 w 4280"/>
                <a:gd name="T51" fmla="*/ 663 h 4280"/>
                <a:gd name="T52" fmla="*/ 3989 w 4280"/>
                <a:gd name="T53" fmla="*/ 1563 h 4280"/>
                <a:gd name="T54" fmla="*/ 3617 w 4280"/>
                <a:gd name="T55" fmla="*/ 2463 h 4280"/>
                <a:gd name="T56" fmla="*/ 2717 w 4280"/>
                <a:gd name="T57" fmla="*/ 2836 h 4280"/>
                <a:gd name="T58" fmla="*/ 1817 w 4280"/>
                <a:gd name="T59" fmla="*/ 2463 h 4280"/>
                <a:gd name="T60" fmla="*/ 1817 w 4280"/>
                <a:gd name="T61" fmla="*/ 663 h 4280"/>
                <a:gd name="T62" fmla="*/ 2717 w 4280"/>
                <a:gd name="T63" fmla="*/ 291 h 4280"/>
                <a:gd name="T64" fmla="*/ 1036 w 4280"/>
                <a:gd name="T65" fmla="*/ 2894 h 4280"/>
                <a:gd name="T66" fmla="*/ 1036 w 4280"/>
                <a:gd name="T67" fmla="*/ 3244 h 4280"/>
                <a:gd name="T68" fmla="*/ 1386 w 4280"/>
                <a:gd name="T69" fmla="*/ 3244 h 4280"/>
                <a:gd name="T70" fmla="*/ 1386 w 4280"/>
                <a:gd name="T71" fmla="*/ 2894 h 4280"/>
                <a:gd name="T72" fmla="*/ 1036 w 4280"/>
                <a:gd name="T73" fmla="*/ 2894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80" h="4280">
                  <a:moveTo>
                    <a:pt x="50" y="3831"/>
                  </a:moveTo>
                  <a:cubicBezTo>
                    <a:pt x="0" y="3881"/>
                    <a:pt x="4" y="3966"/>
                    <a:pt x="59" y="4021"/>
                  </a:cubicBezTo>
                  <a:lnTo>
                    <a:pt x="259" y="4221"/>
                  </a:lnTo>
                  <a:cubicBezTo>
                    <a:pt x="314" y="4276"/>
                    <a:pt x="399" y="4280"/>
                    <a:pt x="449" y="4230"/>
                  </a:cubicBezTo>
                  <a:lnTo>
                    <a:pt x="1047" y="3632"/>
                  </a:lnTo>
                  <a:cubicBezTo>
                    <a:pt x="1096" y="3583"/>
                    <a:pt x="1092" y="3498"/>
                    <a:pt x="1038" y="3443"/>
                  </a:cubicBezTo>
                  <a:lnTo>
                    <a:pt x="837" y="3242"/>
                  </a:lnTo>
                  <a:cubicBezTo>
                    <a:pt x="782" y="3188"/>
                    <a:pt x="697" y="3184"/>
                    <a:pt x="648" y="3233"/>
                  </a:cubicBezTo>
                  <a:lnTo>
                    <a:pt x="50" y="3831"/>
                  </a:lnTo>
                  <a:close/>
                  <a:moveTo>
                    <a:pt x="2717" y="3126"/>
                  </a:moveTo>
                  <a:cubicBezTo>
                    <a:pt x="3134" y="3126"/>
                    <a:pt x="3527" y="2964"/>
                    <a:pt x="3822" y="2669"/>
                  </a:cubicBezTo>
                  <a:cubicBezTo>
                    <a:pt x="4117" y="2373"/>
                    <a:pt x="4280" y="1981"/>
                    <a:pt x="4280" y="1563"/>
                  </a:cubicBezTo>
                  <a:cubicBezTo>
                    <a:pt x="4280" y="1146"/>
                    <a:pt x="4117" y="753"/>
                    <a:pt x="3822" y="458"/>
                  </a:cubicBezTo>
                  <a:cubicBezTo>
                    <a:pt x="3527" y="163"/>
                    <a:pt x="3134" y="0"/>
                    <a:pt x="2717" y="0"/>
                  </a:cubicBezTo>
                  <a:cubicBezTo>
                    <a:pt x="2299" y="0"/>
                    <a:pt x="1907" y="163"/>
                    <a:pt x="1611" y="458"/>
                  </a:cubicBezTo>
                  <a:cubicBezTo>
                    <a:pt x="1076" y="993"/>
                    <a:pt x="1011" y="1824"/>
                    <a:pt x="1417" y="2431"/>
                  </a:cubicBezTo>
                  <a:cubicBezTo>
                    <a:pt x="1399" y="2438"/>
                    <a:pt x="1383" y="2448"/>
                    <a:pt x="1369" y="2462"/>
                  </a:cubicBezTo>
                  <a:lnTo>
                    <a:pt x="1360" y="2472"/>
                  </a:lnTo>
                  <a:cubicBezTo>
                    <a:pt x="1305" y="2526"/>
                    <a:pt x="1305" y="2615"/>
                    <a:pt x="1360" y="2670"/>
                  </a:cubicBezTo>
                  <a:lnTo>
                    <a:pt x="1610" y="2920"/>
                  </a:lnTo>
                  <a:cubicBezTo>
                    <a:pt x="1665" y="2975"/>
                    <a:pt x="1754" y="2975"/>
                    <a:pt x="1808" y="2920"/>
                  </a:cubicBezTo>
                  <a:lnTo>
                    <a:pt x="1818" y="2911"/>
                  </a:lnTo>
                  <a:cubicBezTo>
                    <a:pt x="1832" y="2897"/>
                    <a:pt x="1842" y="2881"/>
                    <a:pt x="1849" y="2864"/>
                  </a:cubicBezTo>
                  <a:cubicBezTo>
                    <a:pt x="2104" y="3035"/>
                    <a:pt x="2403" y="3126"/>
                    <a:pt x="2717" y="3126"/>
                  </a:cubicBezTo>
                  <a:close/>
                  <a:moveTo>
                    <a:pt x="2717" y="291"/>
                  </a:moveTo>
                  <a:cubicBezTo>
                    <a:pt x="3057" y="291"/>
                    <a:pt x="3376" y="423"/>
                    <a:pt x="3617" y="663"/>
                  </a:cubicBezTo>
                  <a:cubicBezTo>
                    <a:pt x="3857" y="904"/>
                    <a:pt x="3989" y="1223"/>
                    <a:pt x="3989" y="1563"/>
                  </a:cubicBezTo>
                  <a:cubicBezTo>
                    <a:pt x="3989" y="1903"/>
                    <a:pt x="3857" y="2223"/>
                    <a:pt x="3617" y="2463"/>
                  </a:cubicBezTo>
                  <a:cubicBezTo>
                    <a:pt x="3376" y="2703"/>
                    <a:pt x="3057" y="2836"/>
                    <a:pt x="2717" y="2836"/>
                  </a:cubicBezTo>
                  <a:cubicBezTo>
                    <a:pt x="2377" y="2836"/>
                    <a:pt x="2057" y="2703"/>
                    <a:pt x="1817" y="2463"/>
                  </a:cubicBezTo>
                  <a:cubicBezTo>
                    <a:pt x="1321" y="1967"/>
                    <a:pt x="1321" y="1160"/>
                    <a:pt x="1817" y="663"/>
                  </a:cubicBezTo>
                  <a:cubicBezTo>
                    <a:pt x="2057" y="423"/>
                    <a:pt x="2377" y="291"/>
                    <a:pt x="2717" y="291"/>
                  </a:cubicBezTo>
                  <a:close/>
                  <a:moveTo>
                    <a:pt x="1036" y="2894"/>
                  </a:moveTo>
                  <a:cubicBezTo>
                    <a:pt x="940" y="2991"/>
                    <a:pt x="940" y="3147"/>
                    <a:pt x="1036" y="3244"/>
                  </a:cubicBezTo>
                  <a:cubicBezTo>
                    <a:pt x="1133" y="3340"/>
                    <a:pt x="1289" y="3340"/>
                    <a:pt x="1386" y="3244"/>
                  </a:cubicBezTo>
                  <a:cubicBezTo>
                    <a:pt x="1482" y="3147"/>
                    <a:pt x="1482" y="2991"/>
                    <a:pt x="1386" y="2894"/>
                  </a:cubicBezTo>
                  <a:cubicBezTo>
                    <a:pt x="1289" y="2798"/>
                    <a:pt x="1133" y="2798"/>
                    <a:pt x="1036" y="2894"/>
                  </a:cubicBezTo>
                  <a:close/>
                </a:path>
              </a:pathLst>
            </a:custGeom>
            <a:grpFill/>
            <a:ln w="38100">
              <a:solidFill>
                <a:schemeClr val="bg2"/>
              </a:solidFill>
              <a:round/>
            </a:ln>
            <a:effectLst>
              <a:outerShdw blurRad="50800" dist="38100" algn="l" rotWithShape="0">
                <a:prstClr val="black">
                  <a:alpha val="40000"/>
                </a:prstClr>
              </a:outerShdw>
            </a:effectLst>
          </p:spPr>
          <p:txBody>
            <a:bodyPr/>
            <a:lstStyle/>
            <a:p>
              <a:endParaRPr lang="zh-CN" altLang="en-US" noProof="1">
                <a:solidFill>
                  <a:schemeClr val="tx2"/>
                </a:solidFill>
              </a:endParaRPr>
            </a:p>
          </p:txBody>
        </p:sp>
      </p:grpSp>
      <p:sp>
        <p:nvSpPr>
          <p:cNvPr id="16" name="TextBox 3"/>
          <p:cNvSpPr txBox="1">
            <a:spLocks noChangeArrowheads="1"/>
          </p:cNvSpPr>
          <p:nvPr/>
        </p:nvSpPr>
        <p:spPr bwMode="auto">
          <a:xfrm>
            <a:off x="1292225" y="3838575"/>
            <a:ext cx="32099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4000" b="1" dirty="0">
                <a:solidFill>
                  <a:schemeClr val="bg1">
                    <a:lumMod val="50000"/>
                  </a:schemeClr>
                </a:solidFill>
                <a:ea typeface="微软雅黑" panose="020B0503020204020204" pitchFamily="34" charset="-122"/>
                <a:sym typeface="Arial" panose="020B0604020202020204" pitchFamily="34" charset="0"/>
              </a:rPr>
              <a:t>预备党员</a:t>
            </a:r>
          </a:p>
        </p:txBody>
      </p:sp>
      <p:sp>
        <p:nvSpPr>
          <p:cNvPr id="17" name="TextBox 15"/>
          <p:cNvSpPr txBox="1">
            <a:spLocks noChangeArrowheads="1"/>
          </p:cNvSpPr>
          <p:nvPr/>
        </p:nvSpPr>
        <p:spPr bwMode="auto">
          <a:xfrm>
            <a:off x="5183188" y="3905250"/>
            <a:ext cx="594995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buFont typeface="Wingdings" panose="05000000000000000000" pitchFamily="2" charset="2"/>
              <a:buChar char="n"/>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义务同正式党员一样。权利同正式党员一样，但没有表决权、选举权和被选举权。</a:t>
            </a:r>
          </a:p>
          <a:p>
            <a:pPr algn="just" hangingPunct="0">
              <a:buFont typeface="Wingdings" panose="05000000000000000000" pitchFamily="2" charset="2"/>
              <a:buChar char="n"/>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预备党员预备期满，党支部应当及时讨论是否转为正式党员，或延长预备期，或取消预备党员资格等事宜。</a:t>
            </a:r>
          </a:p>
        </p:txBody>
      </p:sp>
      <p:sp>
        <p:nvSpPr>
          <p:cNvPr id="18" name="Freeform 7"/>
          <p:cNvSpPr>
            <a:spLocks noEditPoints="1" noChangeArrowheads="1"/>
          </p:cNvSpPr>
          <p:nvPr/>
        </p:nvSpPr>
        <p:spPr bwMode="auto">
          <a:xfrm>
            <a:off x="2227263" y="2525713"/>
            <a:ext cx="1314450" cy="1235075"/>
          </a:xfrm>
          <a:custGeom>
            <a:avLst/>
            <a:gdLst>
              <a:gd name="T0" fmla="*/ 241 w 790"/>
              <a:gd name="T1" fmla="*/ 244 h 716"/>
              <a:gd name="T2" fmla="*/ 241 w 790"/>
              <a:gd name="T3" fmla="*/ 0 h 716"/>
              <a:gd name="T4" fmla="*/ 493 w 790"/>
              <a:gd name="T5" fmla="*/ 587 h 716"/>
              <a:gd name="T6" fmla="*/ 488 w 790"/>
              <a:gd name="T7" fmla="*/ 610 h 716"/>
              <a:gd name="T8" fmla="*/ 428 w 790"/>
              <a:gd name="T9" fmla="*/ 716 h 716"/>
              <a:gd name="T10" fmla="*/ 790 w 790"/>
              <a:gd name="T11" fmla="*/ 617 h 716"/>
              <a:gd name="T12" fmla="*/ 696 w 790"/>
              <a:gd name="T13" fmla="*/ 339 h 716"/>
              <a:gd name="T14" fmla="*/ 501 w 790"/>
              <a:gd name="T15" fmla="*/ 370 h 716"/>
              <a:gd name="T16" fmla="*/ 510 w 790"/>
              <a:gd name="T17" fmla="*/ 444 h 716"/>
              <a:gd name="T18" fmla="*/ 510 w 790"/>
              <a:gd name="T19" fmla="*/ 445 h 716"/>
              <a:gd name="T20" fmla="*/ 498 w 790"/>
              <a:gd name="T21" fmla="*/ 544 h 716"/>
              <a:gd name="T22" fmla="*/ 493 w 790"/>
              <a:gd name="T23" fmla="*/ 587 h 716"/>
              <a:gd name="T24" fmla="*/ 691 w 790"/>
              <a:gd name="T25" fmla="*/ 189 h 716"/>
              <a:gd name="T26" fmla="*/ 677 w 790"/>
              <a:gd name="T27" fmla="*/ 167 h 716"/>
              <a:gd name="T28" fmla="*/ 602 w 790"/>
              <a:gd name="T29" fmla="*/ 167 h 716"/>
              <a:gd name="T30" fmla="*/ 451 w 790"/>
              <a:gd name="T31" fmla="*/ 189 h 716"/>
              <a:gd name="T32" fmla="*/ 413 w 790"/>
              <a:gd name="T33" fmla="*/ 130 h 716"/>
              <a:gd name="T34" fmla="*/ 308 w 790"/>
              <a:gd name="T35" fmla="*/ 266 h 716"/>
              <a:gd name="T36" fmla="*/ 315 w 790"/>
              <a:gd name="T37" fmla="*/ 266 h 716"/>
              <a:gd name="T38" fmla="*/ 451 w 790"/>
              <a:gd name="T39" fmla="*/ 302 h 716"/>
              <a:gd name="T40" fmla="*/ 790 w 790"/>
              <a:gd name="T41" fmla="*/ 287 h 716"/>
              <a:gd name="T42" fmla="*/ 413 w 790"/>
              <a:gd name="T43" fmla="*/ 261 h 716"/>
              <a:gd name="T44" fmla="*/ 377 w 790"/>
              <a:gd name="T45" fmla="*/ 216 h 716"/>
              <a:gd name="T46" fmla="*/ 450 w 790"/>
              <a:gd name="T47" fmla="*/ 216 h 716"/>
              <a:gd name="T48" fmla="*/ 413 w 790"/>
              <a:gd name="T49" fmla="*/ 261 h 716"/>
              <a:gd name="T50" fmla="*/ 640 w 790"/>
              <a:gd name="T51" fmla="*/ 261 h 716"/>
              <a:gd name="T52" fmla="*/ 603 w 790"/>
              <a:gd name="T53" fmla="*/ 216 h 716"/>
              <a:gd name="T54" fmla="*/ 676 w 790"/>
              <a:gd name="T55" fmla="*/ 216 h 716"/>
              <a:gd name="T56" fmla="*/ 640 w 790"/>
              <a:gd name="T57" fmla="*/ 261 h 716"/>
              <a:gd name="T58" fmla="*/ 609 w 790"/>
              <a:gd name="T59" fmla="*/ 454 h 716"/>
              <a:gd name="T60" fmla="*/ 699 w 790"/>
              <a:gd name="T61" fmla="*/ 445 h 716"/>
              <a:gd name="T62" fmla="*/ 708 w 790"/>
              <a:gd name="T63" fmla="*/ 503 h 716"/>
              <a:gd name="T64" fmla="*/ 617 w 790"/>
              <a:gd name="T65" fmla="*/ 511 h 716"/>
              <a:gd name="T66" fmla="*/ 609 w 790"/>
              <a:gd name="T67" fmla="*/ 454 h 716"/>
              <a:gd name="T68" fmla="*/ 609 w 790"/>
              <a:gd name="T69" fmla="*/ 552 h 716"/>
              <a:gd name="T70" fmla="*/ 699 w 790"/>
              <a:gd name="T71" fmla="*/ 544 h 716"/>
              <a:gd name="T72" fmla="*/ 708 w 790"/>
              <a:gd name="T73" fmla="*/ 602 h 716"/>
              <a:gd name="T74" fmla="*/ 617 w 790"/>
              <a:gd name="T75" fmla="*/ 610 h 716"/>
              <a:gd name="T76" fmla="*/ 609 w 790"/>
              <a:gd name="T77" fmla="*/ 552 h 716"/>
              <a:gd name="T78" fmla="*/ 198 w 790"/>
              <a:gd name="T79" fmla="*/ 303 h 716"/>
              <a:gd name="T80" fmla="*/ 198 w 790"/>
              <a:gd name="T81" fmla="*/ 587 h 716"/>
              <a:gd name="T82" fmla="*/ 285 w 790"/>
              <a:gd name="T83" fmla="*/ 587 h 716"/>
              <a:gd name="T84" fmla="*/ 278 w 790"/>
              <a:gd name="T85" fmla="*/ 303 h 716"/>
              <a:gd name="T86" fmla="*/ 352 w 790"/>
              <a:gd name="T87" fmla="*/ 303 h 716"/>
              <a:gd name="T88" fmla="*/ 457 w 790"/>
              <a:gd name="T89" fmla="*/ 581 h 716"/>
              <a:gd name="T90" fmla="*/ 148 w 790"/>
              <a:gd name="T91" fmla="*/ 716 h 716"/>
              <a:gd name="T92" fmla="*/ 9 w 790"/>
              <a:gd name="T93" fmla="*/ 438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90" h="716">
                <a:moveTo>
                  <a:pt x="119" y="122"/>
                </a:moveTo>
                <a:cubicBezTo>
                  <a:pt x="119" y="189"/>
                  <a:pt x="174" y="244"/>
                  <a:pt x="241" y="244"/>
                </a:cubicBezTo>
                <a:cubicBezTo>
                  <a:pt x="309" y="244"/>
                  <a:pt x="364" y="189"/>
                  <a:pt x="364" y="122"/>
                </a:cubicBezTo>
                <a:cubicBezTo>
                  <a:pt x="364" y="54"/>
                  <a:pt x="309" y="0"/>
                  <a:pt x="241" y="0"/>
                </a:cubicBezTo>
                <a:cubicBezTo>
                  <a:pt x="174" y="0"/>
                  <a:pt x="119" y="54"/>
                  <a:pt x="119" y="122"/>
                </a:cubicBezTo>
                <a:close/>
                <a:moveTo>
                  <a:pt x="493" y="587"/>
                </a:moveTo>
                <a:lnTo>
                  <a:pt x="493" y="587"/>
                </a:lnTo>
                <a:cubicBezTo>
                  <a:pt x="491" y="595"/>
                  <a:pt x="490" y="603"/>
                  <a:pt x="488" y="610"/>
                </a:cubicBezTo>
                <a:cubicBezTo>
                  <a:pt x="481" y="637"/>
                  <a:pt x="471" y="660"/>
                  <a:pt x="458" y="680"/>
                </a:cubicBezTo>
                <a:cubicBezTo>
                  <a:pt x="449" y="694"/>
                  <a:pt x="439" y="706"/>
                  <a:pt x="428" y="716"/>
                </a:cubicBezTo>
                <a:lnTo>
                  <a:pt x="691" y="716"/>
                </a:lnTo>
                <a:cubicBezTo>
                  <a:pt x="746" y="716"/>
                  <a:pt x="790" y="672"/>
                  <a:pt x="790" y="617"/>
                </a:cubicBezTo>
                <a:lnTo>
                  <a:pt x="790" y="339"/>
                </a:lnTo>
                <a:lnTo>
                  <a:pt x="696" y="339"/>
                </a:lnTo>
                <a:lnTo>
                  <a:pt x="485" y="339"/>
                </a:lnTo>
                <a:cubicBezTo>
                  <a:pt x="491" y="349"/>
                  <a:pt x="497" y="359"/>
                  <a:pt x="501" y="370"/>
                </a:cubicBezTo>
                <a:cubicBezTo>
                  <a:pt x="510" y="393"/>
                  <a:pt x="513" y="418"/>
                  <a:pt x="510" y="444"/>
                </a:cubicBezTo>
                <a:lnTo>
                  <a:pt x="510" y="445"/>
                </a:lnTo>
                <a:lnTo>
                  <a:pt x="502" y="511"/>
                </a:lnTo>
                <a:lnTo>
                  <a:pt x="498" y="544"/>
                </a:lnTo>
                <a:lnTo>
                  <a:pt x="493" y="585"/>
                </a:lnTo>
                <a:lnTo>
                  <a:pt x="493" y="587"/>
                </a:lnTo>
                <a:close/>
                <a:moveTo>
                  <a:pt x="790" y="287"/>
                </a:moveTo>
                <a:cubicBezTo>
                  <a:pt x="790" y="233"/>
                  <a:pt x="746" y="189"/>
                  <a:pt x="691" y="189"/>
                </a:cubicBezTo>
                <a:lnTo>
                  <a:pt x="677" y="189"/>
                </a:lnTo>
                <a:lnTo>
                  <a:pt x="677" y="167"/>
                </a:lnTo>
                <a:cubicBezTo>
                  <a:pt x="677" y="146"/>
                  <a:pt x="660" y="130"/>
                  <a:pt x="639" y="130"/>
                </a:cubicBezTo>
                <a:cubicBezTo>
                  <a:pt x="618" y="130"/>
                  <a:pt x="602" y="146"/>
                  <a:pt x="602" y="167"/>
                </a:cubicBezTo>
                <a:lnTo>
                  <a:pt x="602" y="189"/>
                </a:lnTo>
                <a:lnTo>
                  <a:pt x="451" y="189"/>
                </a:lnTo>
                <a:lnTo>
                  <a:pt x="451" y="167"/>
                </a:lnTo>
                <a:cubicBezTo>
                  <a:pt x="451" y="146"/>
                  <a:pt x="434" y="130"/>
                  <a:pt x="413" y="130"/>
                </a:cubicBezTo>
                <a:cubicBezTo>
                  <a:pt x="408" y="130"/>
                  <a:pt x="404" y="130"/>
                  <a:pt x="400" y="132"/>
                </a:cubicBezTo>
                <a:cubicBezTo>
                  <a:pt x="396" y="192"/>
                  <a:pt x="359" y="242"/>
                  <a:pt x="308" y="266"/>
                </a:cubicBezTo>
                <a:lnTo>
                  <a:pt x="315" y="266"/>
                </a:lnTo>
                <a:lnTo>
                  <a:pt x="352" y="266"/>
                </a:lnTo>
                <a:cubicBezTo>
                  <a:pt x="387" y="266"/>
                  <a:pt x="422" y="279"/>
                  <a:pt x="451" y="302"/>
                </a:cubicBezTo>
                <a:lnTo>
                  <a:pt x="790" y="302"/>
                </a:lnTo>
                <a:lnTo>
                  <a:pt x="790" y="287"/>
                </a:lnTo>
                <a:close/>
                <a:moveTo>
                  <a:pt x="413" y="261"/>
                </a:moveTo>
                <a:lnTo>
                  <a:pt x="413" y="261"/>
                </a:lnTo>
                <a:cubicBezTo>
                  <a:pt x="392" y="261"/>
                  <a:pt x="376" y="244"/>
                  <a:pt x="376" y="223"/>
                </a:cubicBezTo>
                <a:cubicBezTo>
                  <a:pt x="376" y="221"/>
                  <a:pt x="376" y="218"/>
                  <a:pt x="377" y="216"/>
                </a:cubicBezTo>
                <a:cubicBezTo>
                  <a:pt x="382" y="230"/>
                  <a:pt x="397" y="240"/>
                  <a:pt x="413" y="240"/>
                </a:cubicBezTo>
                <a:cubicBezTo>
                  <a:pt x="430" y="240"/>
                  <a:pt x="444" y="230"/>
                  <a:pt x="450" y="216"/>
                </a:cubicBezTo>
                <a:cubicBezTo>
                  <a:pt x="450" y="218"/>
                  <a:pt x="451" y="221"/>
                  <a:pt x="451" y="223"/>
                </a:cubicBezTo>
                <a:cubicBezTo>
                  <a:pt x="451" y="244"/>
                  <a:pt x="434" y="261"/>
                  <a:pt x="413" y="261"/>
                </a:cubicBezTo>
                <a:close/>
                <a:moveTo>
                  <a:pt x="640" y="261"/>
                </a:moveTo>
                <a:lnTo>
                  <a:pt x="640" y="261"/>
                </a:lnTo>
                <a:cubicBezTo>
                  <a:pt x="619" y="261"/>
                  <a:pt x="603" y="244"/>
                  <a:pt x="603" y="223"/>
                </a:cubicBezTo>
                <a:cubicBezTo>
                  <a:pt x="603" y="221"/>
                  <a:pt x="603" y="218"/>
                  <a:pt x="603" y="216"/>
                </a:cubicBezTo>
                <a:cubicBezTo>
                  <a:pt x="609" y="230"/>
                  <a:pt x="623" y="240"/>
                  <a:pt x="640" y="240"/>
                </a:cubicBezTo>
                <a:cubicBezTo>
                  <a:pt x="657" y="240"/>
                  <a:pt x="671" y="230"/>
                  <a:pt x="676" y="216"/>
                </a:cubicBezTo>
                <a:cubicBezTo>
                  <a:pt x="677" y="218"/>
                  <a:pt x="677" y="221"/>
                  <a:pt x="677" y="223"/>
                </a:cubicBezTo>
                <a:cubicBezTo>
                  <a:pt x="677" y="244"/>
                  <a:pt x="661" y="261"/>
                  <a:pt x="640" y="261"/>
                </a:cubicBezTo>
                <a:close/>
                <a:moveTo>
                  <a:pt x="609" y="454"/>
                </a:moveTo>
                <a:lnTo>
                  <a:pt x="609" y="454"/>
                </a:lnTo>
                <a:cubicBezTo>
                  <a:pt x="609" y="449"/>
                  <a:pt x="612" y="445"/>
                  <a:pt x="617" y="445"/>
                </a:cubicBezTo>
                <a:lnTo>
                  <a:pt x="699" y="445"/>
                </a:lnTo>
                <a:cubicBezTo>
                  <a:pt x="704" y="445"/>
                  <a:pt x="708" y="449"/>
                  <a:pt x="708" y="454"/>
                </a:cubicBezTo>
                <a:lnTo>
                  <a:pt x="708" y="503"/>
                </a:lnTo>
                <a:cubicBezTo>
                  <a:pt x="708" y="507"/>
                  <a:pt x="704" y="511"/>
                  <a:pt x="699" y="511"/>
                </a:cubicBezTo>
                <a:lnTo>
                  <a:pt x="617" y="511"/>
                </a:lnTo>
                <a:cubicBezTo>
                  <a:pt x="612" y="511"/>
                  <a:pt x="609" y="507"/>
                  <a:pt x="609" y="503"/>
                </a:cubicBezTo>
                <a:lnTo>
                  <a:pt x="609" y="454"/>
                </a:lnTo>
                <a:close/>
                <a:moveTo>
                  <a:pt x="609" y="552"/>
                </a:moveTo>
                <a:lnTo>
                  <a:pt x="609" y="552"/>
                </a:lnTo>
                <a:cubicBezTo>
                  <a:pt x="609" y="548"/>
                  <a:pt x="612" y="544"/>
                  <a:pt x="617" y="544"/>
                </a:cubicBezTo>
                <a:lnTo>
                  <a:pt x="699" y="544"/>
                </a:lnTo>
                <a:cubicBezTo>
                  <a:pt x="704" y="544"/>
                  <a:pt x="708" y="548"/>
                  <a:pt x="708" y="552"/>
                </a:cubicBezTo>
                <a:lnTo>
                  <a:pt x="708" y="602"/>
                </a:lnTo>
                <a:cubicBezTo>
                  <a:pt x="708" y="606"/>
                  <a:pt x="704" y="610"/>
                  <a:pt x="699" y="610"/>
                </a:cubicBezTo>
                <a:lnTo>
                  <a:pt x="617" y="610"/>
                </a:lnTo>
                <a:cubicBezTo>
                  <a:pt x="612" y="610"/>
                  <a:pt x="609" y="606"/>
                  <a:pt x="609" y="602"/>
                </a:cubicBezTo>
                <a:lnTo>
                  <a:pt x="609" y="552"/>
                </a:lnTo>
                <a:close/>
                <a:moveTo>
                  <a:pt x="131" y="303"/>
                </a:moveTo>
                <a:lnTo>
                  <a:pt x="198" y="303"/>
                </a:lnTo>
                <a:cubicBezTo>
                  <a:pt x="197" y="310"/>
                  <a:pt x="196" y="344"/>
                  <a:pt x="214" y="359"/>
                </a:cubicBezTo>
                <a:cubicBezTo>
                  <a:pt x="214" y="359"/>
                  <a:pt x="186" y="532"/>
                  <a:pt x="198" y="587"/>
                </a:cubicBezTo>
                <a:cubicBezTo>
                  <a:pt x="203" y="611"/>
                  <a:pt x="221" y="670"/>
                  <a:pt x="243" y="669"/>
                </a:cubicBezTo>
                <a:cubicBezTo>
                  <a:pt x="264" y="669"/>
                  <a:pt x="281" y="611"/>
                  <a:pt x="285" y="587"/>
                </a:cubicBezTo>
                <a:cubicBezTo>
                  <a:pt x="295" y="531"/>
                  <a:pt x="261" y="359"/>
                  <a:pt x="261" y="359"/>
                </a:cubicBezTo>
                <a:cubicBezTo>
                  <a:pt x="266" y="356"/>
                  <a:pt x="276" y="346"/>
                  <a:pt x="278" y="303"/>
                </a:cubicBezTo>
                <a:lnTo>
                  <a:pt x="352" y="303"/>
                </a:lnTo>
                <a:cubicBezTo>
                  <a:pt x="419" y="303"/>
                  <a:pt x="482" y="365"/>
                  <a:pt x="474" y="440"/>
                </a:cubicBezTo>
                <a:lnTo>
                  <a:pt x="457" y="581"/>
                </a:lnTo>
                <a:cubicBezTo>
                  <a:pt x="443" y="656"/>
                  <a:pt x="402" y="716"/>
                  <a:pt x="334" y="716"/>
                </a:cubicBezTo>
                <a:lnTo>
                  <a:pt x="148" y="716"/>
                </a:lnTo>
                <a:cubicBezTo>
                  <a:pt x="81" y="716"/>
                  <a:pt x="40" y="654"/>
                  <a:pt x="26" y="579"/>
                </a:cubicBezTo>
                <a:lnTo>
                  <a:pt x="9" y="438"/>
                </a:lnTo>
                <a:cubicBezTo>
                  <a:pt x="0" y="364"/>
                  <a:pt x="63" y="303"/>
                  <a:pt x="131" y="303"/>
                </a:cubicBezTo>
                <a:close/>
              </a:path>
            </a:pathLst>
          </a:custGeom>
          <a:solidFill>
            <a:srgbClr val="C00000"/>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Tree>
    <p:extLst>
      <p:ext uri="{BB962C8B-B14F-4D97-AF65-F5344CB8AC3E}">
        <p14:creationId xmlns:p14="http://schemas.microsoft.com/office/powerpoint/2010/main" val="38838784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ppt_w</p:attrName>
                                        </p:attrNameLst>
                                      </p:cBhvr>
                                      <p:tavLst>
                                        <p:tav tm="0">
                                          <p:val>
                                            <p:fltVal val="0"/>
                                          </p:val>
                                        </p:tav>
                                        <p:tav tm="100000">
                                          <p:val>
                                            <p:strVal val="#ppt_w"/>
                                          </p:val>
                                        </p:tav>
                                      </p:tavLst>
                                    </p:anim>
                                    <p:anim calcmode="lin" valueType="num">
                                      <p:cBhvr>
                                        <p:cTn id="13" dur="1000" fill="hold"/>
                                        <p:tgtEl>
                                          <p:spTgt spid="13"/>
                                        </p:tgtEl>
                                        <p:attrNameLst>
                                          <p:attrName>ppt_h</p:attrName>
                                        </p:attrNameLst>
                                      </p:cBhvr>
                                      <p:tavLst>
                                        <p:tav tm="0">
                                          <p:val>
                                            <p:fltVal val="0"/>
                                          </p:val>
                                        </p:tav>
                                        <p:tav tm="100000">
                                          <p:val>
                                            <p:strVal val="#ppt_h"/>
                                          </p:val>
                                        </p:tav>
                                      </p:tavLst>
                                    </p:anim>
                                    <p:anim calcmode="lin" valueType="num">
                                      <p:cBhvr>
                                        <p:cTn id="14" dur="1000" fill="hold"/>
                                        <p:tgtEl>
                                          <p:spTgt spid="13"/>
                                        </p:tgtEl>
                                        <p:attrNameLst>
                                          <p:attrName>style.rotation</p:attrName>
                                        </p:attrNameLst>
                                      </p:cBhvr>
                                      <p:tavLst>
                                        <p:tav tm="0">
                                          <p:val>
                                            <p:fltVal val="90"/>
                                          </p:val>
                                        </p:tav>
                                        <p:tav tm="100000">
                                          <p:val>
                                            <p:fltVal val="0"/>
                                          </p:val>
                                        </p:tav>
                                      </p:tavLst>
                                    </p:anim>
                                    <p:animEffect transition="in" filter="fade">
                                      <p:cBhvr>
                                        <p:cTn id="15" dur="10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circle(in)">
                                      <p:cBhvr>
                                        <p:cTn id="42" dur="2000"/>
                                        <p:tgtEl>
                                          <p:spTgt spid="12"/>
                                        </p:tgtEl>
                                      </p:cBhvr>
                                    </p:animEffect>
                                  </p:childTnLst>
                                </p:cTn>
                              </p:par>
                              <p:par>
                                <p:cTn id="43" presetID="6" presetClass="entr" presetSubtype="16"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circle(in)">
                                      <p:cBhvr>
                                        <p:cTn id="45"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P spid="11" grpId="0" animBg="1"/>
      <p:bldP spid="12" grpId="0"/>
      <p:bldP spid="16" grpId="0"/>
      <p:bldP spid="17" grpId="0"/>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4862"/>
          <a:stretch/>
        </p:blipFill>
        <p:spPr>
          <a:xfrm>
            <a:off x="0" y="-98393"/>
            <a:ext cx="12192000" cy="4495581"/>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r="70573"/>
          <a:stretch/>
        </p:blipFill>
        <p:spPr>
          <a:xfrm>
            <a:off x="-1" y="-98393"/>
            <a:ext cx="4089253" cy="6960657"/>
          </a:xfrm>
          <a:prstGeom prst="rect">
            <a:avLst/>
          </a:prstGeom>
        </p:spPr>
      </p:pic>
      <p:sp>
        <p:nvSpPr>
          <p:cNvPr id="18" name="文本框 17"/>
          <p:cNvSpPr txBox="1"/>
          <p:nvPr/>
        </p:nvSpPr>
        <p:spPr>
          <a:xfrm>
            <a:off x="5254701" y="461908"/>
            <a:ext cx="3602177" cy="2985433"/>
          </a:xfrm>
          <a:prstGeom prst="rect">
            <a:avLst/>
          </a:prstGeom>
          <a:noFill/>
        </p:spPr>
        <p:txBody>
          <a:bodyPr wrap="square">
            <a:spAutoFit/>
          </a:bodyPr>
          <a:lstStyle/>
          <a:p>
            <a:pPr algn="ctr" eaLnBrk="0" hangingPunct="0"/>
            <a:r>
              <a:rPr lang="en-US" altLang="zh-CN" sz="18800" noProof="1">
                <a:solidFill>
                  <a:srgbClr val="FFFF00"/>
                </a:solidFill>
                <a:effectLst>
                  <a:outerShdw blurRad="50800" dist="25400" dir="2700000" algn="tl" rotWithShape="0">
                    <a:prstClr val="black">
                      <a:alpha val="40000"/>
                    </a:prstClr>
                  </a:outerShdw>
                </a:effectLst>
                <a:ea typeface="造字工房力黑（非商用）常规体" pitchFamily="50" charset="-122"/>
                <a:sym typeface="+mn-ea"/>
              </a:rPr>
              <a:t>02</a:t>
            </a:r>
            <a:endParaRPr lang="zh-CN" altLang="en-US" sz="18800" noProof="1">
              <a:solidFill>
                <a:srgbClr val="FFFF00"/>
              </a:solidFill>
              <a:effectLst>
                <a:outerShdw blurRad="50800" dist="25400" dir="2700000" algn="tl" rotWithShape="0">
                  <a:prstClr val="black">
                    <a:alpha val="40000"/>
                  </a:prstClr>
                </a:outerShdw>
              </a:effectLst>
              <a:ea typeface="造字工房力黑（非商用）常规体" pitchFamily="50" charset="-122"/>
              <a:sym typeface="+mn-ea"/>
            </a:endParaRPr>
          </a:p>
        </p:txBody>
      </p:sp>
      <p:pic>
        <p:nvPicPr>
          <p:cNvPr id="16" name="图片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5106" y="3170548"/>
            <a:ext cx="4820640" cy="84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3217114" y="3057592"/>
            <a:ext cx="7677350" cy="923330"/>
          </a:xfrm>
          <a:prstGeom prst="rect">
            <a:avLst/>
          </a:prstGeom>
          <a:noFill/>
        </p:spPr>
        <p:txBody>
          <a:bodyPr wrap="square">
            <a:spAutoFit/>
          </a:bodyPr>
          <a:lstStyle>
            <a:defPPr>
              <a:defRPr lang="zh-CN"/>
            </a:defPPr>
            <a:lvl1pPr>
              <a:defRPr sz="10600">
                <a:solidFill>
                  <a:schemeClr val="bg2"/>
                </a:solidFill>
                <a:effectLst>
                  <a:outerShdw blurRad="50800" dist="25400" dir="2700000" algn="tl" rotWithShape="0">
                    <a:prstClr val="black">
                      <a:alpha val="40000"/>
                    </a:prstClr>
                  </a:outerShdw>
                </a:effectLst>
                <a:latin typeface="Lifeline JL" pitchFamily="2" charset="0"/>
                <a:ea typeface="造字工房力黑（非商用）常规体" pitchFamily="50" charset="-122"/>
              </a:defRPr>
            </a:lvl1pPr>
          </a:lstStyle>
          <a:p>
            <a:pPr algn="ctr" eaLnBrk="0" hangingPunct="0"/>
            <a:r>
              <a:rPr lang="zh-CN" altLang="en-US" sz="5400" spc="600" noProof="1">
                <a:latin typeface="黑体" panose="02010609060101010101" pitchFamily="49" charset="-122"/>
                <a:ea typeface="黑体" panose="02010609060101010101" pitchFamily="49" charset="-122"/>
                <a:sym typeface="+mn-ea"/>
              </a:rPr>
              <a:t>党的纪律</a:t>
            </a:r>
          </a:p>
        </p:txBody>
      </p:sp>
      <p:sp>
        <p:nvSpPr>
          <p:cNvPr id="17" name="Oval 39"/>
          <p:cNvSpPr>
            <a:spLocks noChangeAspect="1" noChangeArrowheads="1"/>
          </p:cNvSpPr>
          <p:nvPr/>
        </p:nvSpPr>
        <p:spPr bwMode="auto">
          <a:xfrm>
            <a:off x="3217114" y="4881411"/>
            <a:ext cx="197609" cy="199062"/>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zh-CN" altLang="en-US" sz="1600" noProof="1">
              <a:solidFill>
                <a:schemeClr val="bg2"/>
              </a:solidFill>
            </a:endParaRPr>
          </a:p>
        </p:txBody>
      </p:sp>
      <p:sp>
        <p:nvSpPr>
          <p:cNvPr id="29" name="TextBox 21"/>
          <p:cNvSpPr txBox="1">
            <a:spLocks noChangeArrowheads="1"/>
          </p:cNvSpPr>
          <p:nvPr/>
        </p:nvSpPr>
        <p:spPr bwMode="auto">
          <a:xfrm>
            <a:off x="3433014" y="4790922"/>
            <a:ext cx="316609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1600" dirty="0">
                <a:latin typeface="微软雅黑" panose="020B0503020204020204" pitchFamily="34" charset="-122"/>
                <a:ea typeface="微软雅黑" panose="020B0503020204020204" pitchFamily="34" charset="-122"/>
              </a:rPr>
              <a:t>党员规定</a:t>
            </a:r>
          </a:p>
        </p:txBody>
      </p:sp>
      <p:sp>
        <p:nvSpPr>
          <p:cNvPr id="30" name="Oval 39"/>
          <p:cNvSpPr>
            <a:spLocks noChangeAspect="1" noChangeArrowheads="1"/>
          </p:cNvSpPr>
          <p:nvPr/>
        </p:nvSpPr>
        <p:spPr bwMode="auto">
          <a:xfrm>
            <a:off x="3217114" y="5329086"/>
            <a:ext cx="197609" cy="199062"/>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zh-CN" altLang="en-US" sz="1600" noProof="1">
              <a:solidFill>
                <a:schemeClr val="bg2"/>
              </a:solidFill>
            </a:endParaRPr>
          </a:p>
        </p:txBody>
      </p:sp>
      <p:sp>
        <p:nvSpPr>
          <p:cNvPr id="31" name="TextBox 21"/>
          <p:cNvSpPr txBox="1">
            <a:spLocks noChangeArrowheads="1"/>
          </p:cNvSpPr>
          <p:nvPr/>
        </p:nvSpPr>
        <p:spPr bwMode="auto">
          <a:xfrm>
            <a:off x="3433015" y="5237010"/>
            <a:ext cx="20240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1600">
                <a:latin typeface="微软雅黑" panose="020B0503020204020204" pitchFamily="34" charset="-122"/>
                <a:ea typeface="微软雅黑" panose="020B0503020204020204" pitchFamily="34" charset="-122"/>
              </a:rPr>
              <a:t>八项规定</a:t>
            </a:r>
          </a:p>
        </p:txBody>
      </p:sp>
      <p:sp>
        <p:nvSpPr>
          <p:cNvPr id="32" name="Oval 39"/>
          <p:cNvSpPr>
            <a:spLocks noChangeAspect="1" noChangeArrowheads="1"/>
          </p:cNvSpPr>
          <p:nvPr/>
        </p:nvSpPr>
        <p:spPr bwMode="auto">
          <a:xfrm>
            <a:off x="5058805" y="4881411"/>
            <a:ext cx="197609" cy="199062"/>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zh-CN" altLang="en-US" sz="1600" noProof="1">
              <a:solidFill>
                <a:schemeClr val="bg2"/>
              </a:solidFill>
            </a:endParaRPr>
          </a:p>
        </p:txBody>
      </p:sp>
      <p:sp>
        <p:nvSpPr>
          <p:cNvPr id="33" name="TextBox 21"/>
          <p:cNvSpPr txBox="1">
            <a:spLocks noChangeArrowheads="1"/>
          </p:cNvSpPr>
          <p:nvPr/>
        </p:nvSpPr>
        <p:spPr bwMode="auto">
          <a:xfrm>
            <a:off x="5274705" y="4790922"/>
            <a:ext cx="2967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1600">
                <a:latin typeface="微软雅黑" panose="020B0503020204020204" pitchFamily="34" charset="-122"/>
                <a:ea typeface="微软雅黑" panose="020B0503020204020204" pitchFamily="34" charset="-122"/>
              </a:rPr>
              <a:t>党员如何守纪律、讲规矩</a:t>
            </a:r>
          </a:p>
        </p:txBody>
      </p:sp>
      <p:sp>
        <p:nvSpPr>
          <p:cNvPr id="34" name="Oval 39"/>
          <p:cNvSpPr>
            <a:spLocks noChangeAspect="1" noChangeArrowheads="1"/>
          </p:cNvSpPr>
          <p:nvPr/>
        </p:nvSpPr>
        <p:spPr bwMode="auto">
          <a:xfrm>
            <a:off x="5058805" y="5329086"/>
            <a:ext cx="197609" cy="199062"/>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zh-CN" altLang="en-US" sz="1600" noProof="1">
              <a:solidFill>
                <a:schemeClr val="bg2"/>
              </a:solidFill>
            </a:endParaRPr>
          </a:p>
        </p:txBody>
      </p:sp>
      <p:sp>
        <p:nvSpPr>
          <p:cNvPr id="35" name="TextBox 21"/>
          <p:cNvSpPr txBox="1">
            <a:spLocks noChangeArrowheads="1"/>
          </p:cNvSpPr>
          <p:nvPr/>
        </p:nvSpPr>
        <p:spPr bwMode="auto">
          <a:xfrm>
            <a:off x="5274705" y="5237010"/>
            <a:ext cx="29466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中国共产党廉洁自律准则</a:t>
            </a:r>
            <a:r>
              <a:rPr lang="en-US" altLang="zh-CN" sz="1600">
                <a:latin typeface="微软雅黑" panose="020B0503020204020204" pitchFamily="34" charset="-122"/>
                <a:ea typeface="微软雅黑" panose="020B0503020204020204" pitchFamily="34" charset="-122"/>
              </a:rPr>
              <a:t>》</a:t>
            </a:r>
            <a:endParaRPr lang="zh-CN" altLang="en-US" sz="1600">
              <a:latin typeface="微软雅黑" panose="020B0503020204020204" pitchFamily="34" charset="-122"/>
              <a:ea typeface="微软雅黑" panose="020B0503020204020204" pitchFamily="34" charset="-122"/>
            </a:endParaRPr>
          </a:p>
        </p:txBody>
      </p:sp>
      <p:sp>
        <p:nvSpPr>
          <p:cNvPr id="36" name="Oval 39"/>
          <p:cNvSpPr>
            <a:spLocks noChangeAspect="1" noChangeArrowheads="1"/>
          </p:cNvSpPr>
          <p:nvPr/>
        </p:nvSpPr>
        <p:spPr bwMode="auto">
          <a:xfrm>
            <a:off x="8502933" y="4881410"/>
            <a:ext cx="199061" cy="199061"/>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zh-CN" altLang="en-US" sz="1600" noProof="1">
              <a:solidFill>
                <a:schemeClr val="bg2"/>
              </a:solidFill>
            </a:endParaRPr>
          </a:p>
        </p:txBody>
      </p:sp>
      <p:sp>
        <p:nvSpPr>
          <p:cNvPr id="37" name="TextBox 21"/>
          <p:cNvSpPr txBox="1">
            <a:spLocks noChangeArrowheads="1"/>
          </p:cNvSpPr>
          <p:nvPr/>
        </p:nvSpPr>
        <p:spPr bwMode="auto">
          <a:xfrm>
            <a:off x="8720420" y="4790922"/>
            <a:ext cx="2967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1600">
                <a:latin typeface="微软雅黑" panose="020B0503020204020204" pitchFamily="34" charset="-122"/>
                <a:ea typeface="微软雅黑" panose="020B0503020204020204" pitchFamily="34" charset="-122"/>
              </a:rPr>
              <a:t>党员如何守纪律、讲规矩</a:t>
            </a:r>
          </a:p>
        </p:txBody>
      </p:sp>
      <p:sp>
        <p:nvSpPr>
          <p:cNvPr id="38" name="Oval 39"/>
          <p:cNvSpPr>
            <a:spLocks noChangeAspect="1" noChangeArrowheads="1"/>
          </p:cNvSpPr>
          <p:nvPr/>
        </p:nvSpPr>
        <p:spPr bwMode="auto">
          <a:xfrm>
            <a:off x="8502933" y="5329085"/>
            <a:ext cx="199061" cy="199061"/>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zh-CN" altLang="en-US" sz="1600" noProof="1">
              <a:solidFill>
                <a:schemeClr val="bg2"/>
              </a:solidFill>
            </a:endParaRPr>
          </a:p>
        </p:txBody>
      </p:sp>
      <p:sp>
        <p:nvSpPr>
          <p:cNvPr id="39" name="TextBox 21"/>
          <p:cNvSpPr txBox="1">
            <a:spLocks noChangeArrowheads="1"/>
          </p:cNvSpPr>
          <p:nvPr/>
        </p:nvSpPr>
        <p:spPr bwMode="auto">
          <a:xfrm>
            <a:off x="8720420" y="5237010"/>
            <a:ext cx="32474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中国共产党纪律处分条例</a:t>
            </a:r>
            <a:r>
              <a:rPr lang="en-US" altLang="zh-CN" sz="1600">
                <a:latin typeface="微软雅黑" panose="020B0503020204020204" pitchFamily="34" charset="-122"/>
                <a:ea typeface="微软雅黑" panose="020B0503020204020204" pitchFamily="34" charset="-122"/>
              </a:rPr>
              <a:t>》</a:t>
            </a:r>
            <a:endParaRPr lang="zh-CN" altLang="en-US" sz="16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6345973"/>
      </p:ext>
    </p:extLst>
  </p:cSld>
  <p:clrMapOvr>
    <a:masterClrMapping/>
  </p:clrMapOvr>
  <mc:AlternateContent xmlns:mc="http://schemas.openxmlformats.org/markup-compatibility/2006" xmlns:p14="http://schemas.microsoft.com/office/powerpoint/2010/main">
    <mc:Choice Requires="p14">
      <p:transition spd="slow" p14:dur="1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inVertical)">
                                      <p:cBhvr>
                                        <p:cTn id="13" dur="500"/>
                                        <p:tgtEl>
                                          <p:spTgt spid="1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1000"/>
                                        <p:tgtEl>
                                          <p:spTgt spid="32"/>
                                        </p:tgtEl>
                                      </p:cBhvr>
                                    </p:animEffect>
                                    <p:anim calcmode="lin" valueType="num">
                                      <p:cBhvr>
                                        <p:cTn id="45" dur="1000" fill="hold"/>
                                        <p:tgtEl>
                                          <p:spTgt spid="32"/>
                                        </p:tgtEl>
                                        <p:attrNameLst>
                                          <p:attrName>ppt_x</p:attrName>
                                        </p:attrNameLst>
                                      </p:cBhvr>
                                      <p:tavLst>
                                        <p:tav tm="0">
                                          <p:val>
                                            <p:strVal val="#ppt_x"/>
                                          </p:val>
                                        </p:tav>
                                        <p:tav tm="100000">
                                          <p:val>
                                            <p:strVal val="#ppt_x"/>
                                          </p:val>
                                        </p:tav>
                                      </p:tavLst>
                                    </p:anim>
                                    <p:anim calcmode="lin" valueType="num">
                                      <p:cBhvr>
                                        <p:cTn id="46" dur="1000" fill="hold"/>
                                        <p:tgtEl>
                                          <p:spTgt spid="3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1000"/>
                                        <p:tgtEl>
                                          <p:spTgt spid="33"/>
                                        </p:tgtEl>
                                      </p:cBhvr>
                                    </p:animEffect>
                                    <p:anim calcmode="lin" valueType="num">
                                      <p:cBhvr>
                                        <p:cTn id="50" dur="1000" fill="hold"/>
                                        <p:tgtEl>
                                          <p:spTgt spid="33"/>
                                        </p:tgtEl>
                                        <p:attrNameLst>
                                          <p:attrName>ppt_x</p:attrName>
                                        </p:attrNameLst>
                                      </p:cBhvr>
                                      <p:tavLst>
                                        <p:tav tm="0">
                                          <p:val>
                                            <p:strVal val="#ppt_x"/>
                                          </p:val>
                                        </p:tav>
                                        <p:tav tm="100000">
                                          <p:val>
                                            <p:strVal val="#ppt_x"/>
                                          </p:val>
                                        </p:tav>
                                      </p:tavLst>
                                    </p:anim>
                                    <p:anim calcmode="lin" valueType="num">
                                      <p:cBhvr>
                                        <p:cTn id="51" dur="1000" fill="hold"/>
                                        <p:tgtEl>
                                          <p:spTgt spid="3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1000"/>
                                        <p:tgtEl>
                                          <p:spTgt spid="34"/>
                                        </p:tgtEl>
                                      </p:cBhvr>
                                    </p:animEffect>
                                    <p:anim calcmode="lin" valueType="num">
                                      <p:cBhvr>
                                        <p:cTn id="55" dur="1000" fill="hold"/>
                                        <p:tgtEl>
                                          <p:spTgt spid="34"/>
                                        </p:tgtEl>
                                        <p:attrNameLst>
                                          <p:attrName>ppt_x</p:attrName>
                                        </p:attrNameLst>
                                      </p:cBhvr>
                                      <p:tavLst>
                                        <p:tav tm="0">
                                          <p:val>
                                            <p:strVal val="#ppt_x"/>
                                          </p:val>
                                        </p:tav>
                                        <p:tav tm="100000">
                                          <p:val>
                                            <p:strVal val="#ppt_x"/>
                                          </p:val>
                                        </p:tav>
                                      </p:tavLst>
                                    </p:anim>
                                    <p:anim calcmode="lin" valueType="num">
                                      <p:cBhvr>
                                        <p:cTn id="56" dur="1000" fill="hold"/>
                                        <p:tgtEl>
                                          <p:spTgt spid="3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1000"/>
                                        <p:tgtEl>
                                          <p:spTgt spid="35"/>
                                        </p:tgtEl>
                                      </p:cBhvr>
                                    </p:animEffect>
                                    <p:anim calcmode="lin" valueType="num">
                                      <p:cBhvr>
                                        <p:cTn id="60" dur="1000" fill="hold"/>
                                        <p:tgtEl>
                                          <p:spTgt spid="35"/>
                                        </p:tgtEl>
                                        <p:attrNameLst>
                                          <p:attrName>ppt_x</p:attrName>
                                        </p:attrNameLst>
                                      </p:cBhvr>
                                      <p:tavLst>
                                        <p:tav tm="0">
                                          <p:val>
                                            <p:strVal val="#ppt_x"/>
                                          </p:val>
                                        </p:tav>
                                        <p:tav tm="100000">
                                          <p:val>
                                            <p:strVal val="#ppt_x"/>
                                          </p:val>
                                        </p:tav>
                                      </p:tavLst>
                                    </p:anim>
                                    <p:anim calcmode="lin" valueType="num">
                                      <p:cBhvr>
                                        <p:cTn id="61" dur="1000" fill="hold"/>
                                        <p:tgtEl>
                                          <p:spTgt spid="3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1000"/>
                                        <p:tgtEl>
                                          <p:spTgt spid="36"/>
                                        </p:tgtEl>
                                      </p:cBhvr>
                                    </p:animEffect>
                                    <p:anim calcmode="lin" valueType="num">
                                      <p:cBhvr>
                                        <p:cTn id="65" dur="1000" fill="hold"/>
                                        <p:tgtEl>
                                          <p:spTgt spid="36"/>
                                        </p:tgtEl>
                                        <p:attrNameLst>
                                          <p:attrName>ppt_x</p:attrName>
                                        </p:attrNameLst>
                                      </p:cBhvr>
                                      <p:tavLst>
                                        <p:tav tm="0">
                                          <p:val>
                                            <p:strVal val="#ppt_x"/>
                                          </p:val>
                                        </p:tav>
                                        <p:tav tm="100000">
                                          <p:val>
                                            <p:strVal val="#ppt_x"/>
                                          </p:val>
                                        </p:tav>
                                      </p:tavLst>
                                    </p:anim>
                                    <p:anim calcmode="lin" valueType="num">
                                      <p:cBhvr>
                                        <p:cTn id="66" dur="1000" fill="hold"/>
                                        <p:tgtEl>
                                          <p:spTgt spid="3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1000"/>
                                        <p:tgtEl>
                                          <p:spTgt spid="37"/>
                                        </p:tgtEl>
                                      </p:cBhvr>
                                    </p:animEffect>
                                    <p:anim calcmode="lin" valueType="num">
                                      <p:cBhvr>
                                        <p:cTn id="70" dur="1000" fill="hold"/>
                                        <p:tgtEl>
                                          <p:spTgt spid="37"/>
                                        </p:tgtEl>
                                        <p:attrNameLst>
                                          <p:attrName>ppt_x</p:attrName>
                                        </p:attrNameLst>
                                      </p:cBhvr>
                                      <p:tavLst>
                                        <p:tav tm="0">
                                          <p:val>
                                            <p:strVal val="#ppt_x"/>
                                          </p:val>
                                        </p:tav>
                                        <p:tav tm="100000">
                                          <p:val>
                                            <p:strVal val="#ppt_x"/>
                                          </p:val>
                                        </p:tav>
                                      </p:tavLst>
                                    </p:anim>
                                    <p:anim calcmode="lin" valueType="num">
                                      <p:cBhvr>
                                        <p:cTn id="71" dur="1000" fill="hold"/>
                                        <p:tgtEl>
                                          <p:spTgt spid="3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1000"/>
                                        <p:tgtEl>
                                          <p:spTgt spid="38"/>
                                        </p:tgtEl>
                                      </p:cBhvr>
                                    </p:animEffect>
                                    <p:anim calcmode="lin" valueType="num">
                                      <p:cBhvr>
                                        <p:cTn id="75" dur="1000" fill="hold"/>
                                        <p:tgtEl>
                                          <p:spTgt spid="38"/>
                                        </p:tgtEl>
                                        <p:attrNameLst>
                                          <p:attrName>ppt_x</p:attrName>
                                        </p:attrNameLst>
                                      </p:cBhvr>
                                      <p:tavLst>
                                        <p:tav tm="0">
                                          <p:val>
                                            <p:strVal val="#ppt_x"/>
                                          </p:val>
                                        </p:tav>
                                        <p:tav tm="100000">
                                          <p:val>
                                            <p:strVal val="#ppt_x"/>
                                          </p:val>
                                        </p:tav>
                                      </p:tavLst>
                                    </p:anim>
                                    <p:anim calcmode="lin" valueType="num">
                                      <p:cBhvr>
                                        <p:cTn id="76" dur="1000" fill="hold"/>
                                        <p:tgtEl>
                                          <p:spTgt spid="3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1000"/>
                                        <p:tgtEl>
                                          <p:spTgt spid="39"/>
                                        </p:tgtEl>
                                      </p:cBhvr>
                                    </p:animEffect>
                                    <p:anim calcmode="lin" valueType="num">
                                      <p:cBhvr>
                                        <p:cTn id="80" dur="1000" fill="hold"/>
                                        <p:tgtEl>
                                          <p:spTgt spid="39"/>
                                        </p:tgtEl>
                                        <p:attrNameLst>
                                          <p:attrName>ppt_x</p:attrName>
                                        </p:attrNameLst>
                                      </p:cBhvr>
                                      <p:tavLst>
                                        <p:tav tm="0">
                                          <p:val>
                                            <p:strVal val="#ppt_x"/>
                                          </p:val>
                                        </p:tav>
                                        <p:tav tm="100000">
                                          <p:val>
                                            <p:strVal val="#ppt_x"/>
                                          </p:val>
                                        </p:tav>
                                      </p:tavLst>
                                    </p:anim>
                                    <p:anim calcmode="lin" valueType="num">
                                      <p:cBhvr>
                                        <p:cTn id="8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p:bldP spid="17" grpId="0" animBg="1"/>
      <p:bldP spid="29" grpId="0"/>
      <p:bldP spid="30" grpId="0" animBg="1"/>
      <p:bldP spid="31" grpId="0"/>
      <p:bldP spid="32" grpId="0" animBg="1"/>
      <p:bldP spid="33" grpId="0"/>
      <p:bldP spid="34" grpId="0" animBg="1"/>
      <p:bldP spid="35" grpId="0"/>
      <p:bldP spid="36" grpId="0" animBg="1"/>
      <p:bldP spid="37" grpId="0"/>
      <p:bldP spid="38" grpId="0" animBg="1"/>
      <p:bldP spid="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31" name="矩形: 圆角 91"/>
          <p:cNvSpPr>
            <a:spLocks noChangeArrowheads="1"/>
          </p:cNvSpPr>
          <p:nvPr/>
        </p:nvSpPr>
        <p:spPr bwMode="auto">
          <a:xfrm>
            <a:off x="7061200" y="1512888"/>
            <a:ext cx="4151313" cy="4524375"/>
          </a:xfrm>
          <a:prstGeom prst="roundRect">
            <a:avLst>
              <a:gd name="adj" fmla="val 2741"/>
            </a:avLst>
          </a:prstGeom>
          <a:noFill/>
          <a:ln w="9525">
            <a:solidFill>
              <a:schemeClr val="tx2"/>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2" name="矩形 11"/>
          <p:cNvSpPr>
            <a:spLocks noChangeArrowheads="1"/>
          </p:cNvSpPr>
          <p:nvPr/>
        </p:nvSpPr>
        <p:spPr bwMode="auto">
          <a:xfrm>
            <a:off x="7305675" y="2224088"/>
            <a:ext cx="3630613" cy="1257300"/>
          </a:xfrm>
          <a:prstGeom prst="rect">
            <a:avLst/>
          </a:prstGeom>
          <a:solidFill>
            <a:schemeClr val="bg2"/>
          </a:solidFill>
          <a:ln w="9525">
            <a:solidFill>
              <a:srgbClr val="D9D9D9"/>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3"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2.1 </a:t>
            </a:r>
            <a:r>
              <a:rPr lang="zh-CN" altLang="en-US" sz="2800" b="1" dirty="0">
                <a:solidFill>
                  <a:srgbClr val="C00000"/>
                </a:solidFill>
                <a:latin typeface="微软雅黑" panose="020B0503020204020204" pitchFamily="34" charset="-122"/>
                <a:ea typeface="微软雅黑" panose="020B0503020204020204" pitchFamily="34" charset="-122"/>
              </a:rPr>
              <a:t>党员违纪及处分规定</a:t>
            </a:r>
          </a:p>
        </p:txBody>
      </p:sp>
      <p:sp>
        <p:nvSpPr>
          <p:cNvPr id="35"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37" name="TextBox 24"/>
          <p:cNvSpPr txBox="1">
            <a:spLocks noChangeArrowheads="1"/>
          </p:cNvSpPr>
          <p:nvPr/>
        </p:nvSpPr>
        <p:spPr bwMode="auto">
          <a:xfrm>
            <a:off x="7305675" y="1824038"/>
            <a:ext cx="3630613" cy="400050"/>
          </a:xfrm>
          <a:prstGeom prst="rect">
            <a:avLst/>
          </a:prstGeom>
          <a:solidFill>
            <a:srgbClr val="C00000"/>
          </a:solidFill>
          <a:ln>
            <a:noFill/>
          </a:ln>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dirty="0">
                <a:solidFill>
                  <a:schemeClr val="bg1"/>
                </a:solidFill>
                <a:latin typeface="微软雅黑" panose="020B0503020204020204" pitchFamily="34" charset="-122"/>
                <a:ea typeface="微软雅黑" panose="020B0503020204020204" pitchFamily="34" charset="-122"/>
              </a:rPr>
              <a:t>对严重纪的党组织</a:t>
            </a:r>
          </a:p>
        </p:txBody>
      </p:sp>
      <p:sp>
        <p:nvSpPr>
          <p:cNvPr id="38" name="矩形 61"/>
          <p:cNvSpPr>
            <a:spLocks noChangeArrowheads="1"/>
          </p:cNvSpPr>
          <p:nvPr/>
        </p:nvSpPr>
        <p:spPr bwMode="auto">
          <a:xfrm>
            <a:off x="7470775" y="2570163"/>
            <a:ext cx="1371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2400">
                <a:latin typeface="微软雅黑" panose="020B0503020204020204" pitchFamily="34" charset="-122"/>
                <a:ea typeface="微软雅黑" panose="020B0503020204020204" pitchFamily="34" charset="-122"/>
              </a:rPr>
              <a:t>①</a:t>
            </a:r>
            <a:r>
              <a:rPr lang="zh-CN" altLang="en-US" sz="2400">
                <a:latin typeface="微软雅黑" panose="020B0503020204020204" pitchFamily="34" charset="-122"/>
                <a:ea typeface="微软雅黑" panose="020B0503020204020204" pitchFamily="34" charset="-122"/>
              </a:rPr>
              <a:t>改组</a:t>
            </a:r>
          </a:p>
        </p:txBody>
      </p:sp>
      <p:sp>
        <p:nvSpPr>
          <p:cNvPr id="39" name="矩形 62"/>
          <p:cNvSpPr>
            <a:spLocks noChangeArrowheads="1"/>
          </p:cNvSpPr>
          <p:nvPr/>
        </p:nvSpPr>
        <p:spPr bwMode="auto">
          <a:xfrm>
            <a:off x="9307513" y="2570163"/>
            <a:ext cx="12858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2400">
                <a:latin typeface="微软雅黑" panose="020B0503020204020204" pitchFamily="34" charset="-122"/>
                <a:ea typeface="微软雅黑" panose="020B0503020204020204" pitchFamily="34" charset="-122"/>
              </a:rPr>
              <a:t>②</a:t>
            </a:r>
            <a:r>
              <a:rPr lang="zh-CN" altLang="en-US" sz="2400">
                <a:latin typeface="微软雅黑" panose="020B0503020204020204" pitchFamily="34" charset="-122"/>
                <a:ea typeface="微软雅黑" panose="020B0503020204020204" pitchFamily="34" charset="-122"/>
              </a:rPr>
              <a:t>解散</a:t>
            </a:r>
          </a:p>
        </p:txBody>
      </p:sp>
      <p:sp>
        <p:nvSpPr>
          <p:cNvPr id="40" name="矩形: 圆角 64"/>
          <p:cNvSpPr>
            <a:spLocks noChangeArrowheads="1"/>
          </p:cNvSpPr>
          <p:nvPr/>
        </p:nvSpPr>
        <p:spPr bwMode="auto">
          <a:xfrm>
            <a:off x="1054100" y="1512888"/>
            <a:ext cx="4151313" cy="4524375"/>
          </a:xfrm>
          <a:prstGeom prst="roundRect">
            <a:avLst>
              <a:gd name="adj" fmla="val 2741"/>
            </a:avLst>
          </a:prstGeom>
          <a:solidFill>
            <a:schemeClr val="bg2"/>
          </a:solidFill>
          <a:ln w="9525">
            <a:solidFill>
              <a:srgbClr val="D9D9D9"/>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41" name="矩形 65"/>
          <p:cNvSpPr>
            <a:spLocks noChangeArrowheads="1"/>
          </p:cNvSpPr>
          <p:nvPr/>
        </p:nvSpPr>
        <p:spPr bwMode="auto">
          <a:xfrm>
            <a:off x="1252538" y="2414588"/>
            <a:ext cx="365125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lnSpc>
                <a:spcPct val="150000"/>
              </a:lnSpc>
            </a:pPr>
            <a:r>
              <a:rPr lang="zh-CN" altLang="en-US" sz="2000" dirty="0">
                <a:latin typeface="微软雅黑" panose="020B0503020204020204" pitchFamily="34" charset="-122"/>
                <a:ea typeface="微软雅黑" panose="020B0503020204020204" pitchFamily="34" charset="-122"/>
              </a:rPr>
              <a:t>党组织和党员违反党章和其他党内法规，违反国家法律法规，违反党和国家政策，违反社会主义道德，危害党、国家和人民利益的行为，依照规定应当给予纪律处理或者处分的，都必须受到追究。</a:t>
            </a:r>
          </a:p>
        </p:txBody>
      </p:sp>
      <p:sp>
        <p:nvSpPr>
          <p:cNvPr id="42" name="箭头: 右 70"/>
          <p:cNvSpPr/>
          <p:nvPr/>
        </p:nvSpPr>
        <p:spPr bwMode="auto">
          <a:xfrm>
            <a:off x="5441950" y="2568575"/>
            <a:ext cx="1511300" cy="2386013"/>
          </a:xfrm>
          <a:prstGeom prst="rightArrow">
            <a:avLst>
              <a:gd name="adj1" fmla="val 62531"/>
              <a:gd name="adj2" fmla="val 50000"/>
            </a:avLst>
          </a:prstGeom>
          <a:solidFill>
            <a:schemeClr val="bg1">
              <a:lumMod val="50000"/>
            </a:schemeClr>
          </a:solidFill>
          <a:ln w="38100">
            <a:solidFill>
              <a:schemeClr val="bg2"/>
            </a:solidFill>
            <a:round/>
          </a:ln>
          <a:effectLst>
            <a:outerShdw blurRad="63500" sx="102000" sy="102000" algn="ctr" rotWithShape="0">
              <a:prstClr val="black">
                <a:alpha val="40000"/>
              </a:prstClr>
            </a:outerShdw>
          </a:effectLst>
        </p:spPr>
        <p:txBody>
          <a:bodyPr/>
          <a:lstStyle/>
          <a:p>
            <a:endParaRPr lang="zh-CN" altLang="en-US" noProof="1">
              <a:solidFill>
                <a:schemeClr val="accent1"/>
              </a:solidFill>
            </a:endParaRPr>
          </a:p>
        </p:txBody>
      </p:sp>
      <p:sp>
        <p:nvSpPr>
          <p:cNvPr id="43" name="文本框 71"/>
          <p:cNvSpPr txBox="1">
            <a:spLocks noChangeArrowheads="1"/>
          </p:cNvSpPr>
          <p:nvPr/>
        </p:nvSpPr>
        <p:spPr bwMode="auto">
          <a:xfrm>
            <a:off x="5588000" y="3236913"/>
            <a:ext cx="100806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800" b="1" dirty="0">
                <a:solidFill>
                  <a:schemeClr val="bg1"/>
                </a:solidFill>
                <a:latin typeface="微软雅黑" panose="020B0503020204020204" pitchFamily="34" charset="-122"/>
                <a:ea typeface="微软雅黑" panose="020B0503020204020204" pitchFamily="34" charset="-122"/>
              </a:rPr>
              <a:t>处理方式</a:t>
            </a:r>
          </a:p>
        </p:txBody>
      </p:sp>
      <p:sp>
        <p:nvSpPr>
          <p:cNvPr id="44" name="Freeform 11"/>
          <p:cNvSpPr>
            <a:spLocks noChangeArrowheads="1"/>
          </p:cNvSpPr>
          <p:nvPr/>
        </p:nvSpPr>
        <p:spPr bwMode="auto">
          <a:xfrm>
            <a:off x="960438" y="1630363"/>
            <a:ext cx="107950" cy="630237"/>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45" name="Freeform 12"/>
          <p:cNvSpPr>
            <a:spLocks noChangeArrowheads="1"/>
          </p:cNvSpPr>
          <p:nvPr/>
        </p:nvSpPr>
        <p:spPr bwMode="auto">
          <a:xfrm>
            <a:off x="960438" y="1716088"/>
            <a:ext cx="2794000" cy="544512"/>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C00000"/>
          </a:solidFill>
          <a:ln>
            <a:noFill/>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46" name="TextBox 7"/>
          <p:cNvSpPr txBox="1">
            <a:spLocks noChangeArrowheads="1"/>
          </p:cNvSpPr>
          <p:nvPr/>
        </p:nvSpPr>
        <p:spPr bwMode="auto">
          <a:xfrm>
            <a:off x="1214438" y="1746250"/>
            <a:ext cx="2427287" cy="461963"/>
          </a:xfrm>
          <a:prstGeom prst="rect">
            <a:avLst/>
          </a:prstGeom>
          <a:solidFill>
            <a:srgbClr val="C00000"/>
          </a:solidFill>
          <a:ln>
            <a:noFill/>
          </a:ln>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b="1" dirty="0">
                <a:solidFill>
                  <a:schemeClr val="bg1"/>
                </a:solidFill>
                <a:latin typeface="微软雅黑" panose="020B0503020204020204" pitchFamily="34" charset="-122"/>
                <a:ea typeface="微软雅黑" panose="020B0503020204020204" pitchFamily="34" charset="-122"/>
              </a:rPr>
              <a:t>违纪如何界定？</a:t>
            </a:r>
          </a:p>
        </p:txBody>
      </p:sp>
      <p:sp>
        <p:nvSpPr>
          <p:cNvPr id="47" name="TextBox 24"/>
          <p:cNvSpPr txBox="1">
            <a:spLocks noChangeArrowheads="1"/>
          </p:cNvSpPr>
          <p:nvPr/>
        </p:nvSpPr>
        <p:spPr bwMode="auto">
          <a:xfrm>
            <a:off x="7305675" y="3781425"/>
            <a:ext cx="3630613" cy="400050"/>
          </a:xfrm>
          <a:prstGeom prst="rect">
            <a:avLst/>
          </a:prstGeom>
          <a:solidFill>
            <a:srgbClr val="C00000"/>
          </a:solidFill>
          <a:ln>
            <a:noFill/>
          </a:ln>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dirty="0">
                <a:solidFill>
                  <a:schemeClr val="bg1"/>
                </a:solidFill>
                <a:latin typeface="微软雅黑" panose="020B0503020204020204" pitchFamily="34" charset="-122"/>
                <a:ea typeface="微软雅黑" panose="020B0503020204020204" pitchFamily="34" charset="-122"/>
              </a:rPr>
              <a:t>对党员的纪律处分</a:t>
            </a:r>
          </a:p>
        </p:txBody>
      </p:sp>
      <p:sp>
        <p:nvSpPr>
          <p:cNvPr id="48" name="矩形 90"/>
          <p:cNvSpPr>
            <a:spLocks noChangeArrowheads="1"/>
          </p:cNvSpPr>
          <p:nvPr/>
        </p:nvSpPr>
        <p:spPr bwMode="auto">
          <a:xfrm>
            <a:off x="7305675" y="4165600"/>
            <a:ext cx="3630613" cy="1573213"/>
          </a:xfrm>
          <a:prstGeom prst="rect">
            <a:avLst/>
          </a:prstGeom>
          <a:solidFill>
            <a:schemeClr val="bg2"/>
          </a:solidFill>
          <a:ln w="9525">
            <a:solidFill>
              <a:srgbClr val="D9D9D9"/>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49" name="矩形 51"/>
          <p:cNvSpPr>
            <a:spLocks noChangeArrowheads="1"/>
          </p:cNvSpPr>
          <p:nvPr/>
        </p:nvSpPr>
        <p:spPr bwMode="auto">
          <a:xfrm>
            <a:off x="7448550" y="4262438"/>
            <a:ext cx="1517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a:latin typeface="微软雅黑" panose="020B0503020204020204" pitchFamily="34" charset="-122"/>
                <a:ea typeface="微软雅黑" panose="020B0503020204020204" pitchFamily="34" charset="-122"/>
              </a:rPr>
              <a:t>①</a:t>
            </a:r>
            <a:r>
              <a:rPr lang="zh-CN" altLang="en-US">
                <a:latin typeface="微软雅黑" panose="020B0503020204020204" pitchFamily="34" charset="-122"/>
                <a:ea typeface="微软雅黑" panose="020B0503020204020204" pitchFamily="34" charset="-122"/>
              </a:rPr>
              <a:t>警告</a:t>
            </a:r>
          </a:p>
        </p:txBody>
      </p:sp>
      <p:sp>
        <p:nvSpPr>
          <p:cNvPr id="50" name="矩形 52"/>
          <p:cNvSpPr>
            <a:spLocks noChangeArrowheads="1"/>
          </p:cNvSpPr>
          <p:nvPr/>
        </p:nvSpPr>
        <p:spPr bwMode="auto">
          <a:xfrm>
            <a:off x="9231313" y="4262438"/>
            <a:ext cx="1519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a:latin typeface="微软雅黑" panose="020B0503020204020204" pitchFamily="34" charset="-122"/>
                <a:ea typeface="微软雅黑" panose="020B0503020204020204" pitchFamily="34" charset="-122"/>
              </a:rPr>
              <a:t>②</a:t>
            </a:r>
            <a:r>
              <a:rPr lang="zh-CN" altLang="en-US">
                <a:latin typeface="微软雅黑" panose="020B0503020204020204" pitchFamily="34" charset="-122"/>
                <a:ea typeface="微软雅黑" panose="020B0503020204020204" pitchFamily="34" charset="-122"/>
              </a:rPr>
              <a:t>严重警告</a:t>
            </a:r>
          </a:p>
        </p:txBody>
      </p:sp>
      <p:sp>
        <p:nvSpPr>
          <p:cNvPr id="51" name="矩形 53"/>
          <p:cNvSpPr>
            <a:spLocks noChangeArrowheads="1"/>
          </p:cNvSpPr>
          <p:nvPr/>
        </p:nvSpPr>
        <p:spPr bwMode="auto">
          <a:xfrm>
            <a:off x="7451725" y="4646613"/>
            <a:ext cx="1806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a:latin typeface="微软雅黑" panose="020B0503020204020204" pitchFamily="34" charset="-122"/>
                <a:ea typeface="微软雅黑" panose="020B0503020204020204" pitchFamily="34" charset="-122"/>
              </a:rPr>
              <a:t>③</a:t>
            </a:r>
            <a:r>
              <a:rPr lang="zh-CN" altLang="en-US">
                <a:latin typeface="微软雅黑" panose="020B0503020204020204" pitchFamily="34" charset="-122"/>
                <a:ea typeface="微软雅黑" panose="020B0503020204020204" pitchFamily="34" charset="-122"/>
              </a:rPr>
              <a:t>撤消党内职务</a:t>
            </a:r>
          </a:p>
        </p:txBody>
      </p:sp>
      <p:sp>
        <p:nvSpPr>
          <p:cNvPr id="52" name="矩形 54"/>
          <p:cNvSpPr>
            <a:spLocks noChangeArrowheads="1"/>
          </p:cNvSpPr>
          <p:nvPr/>
        </p:nvSpPr>
        <p:spPr bwMode="auto">
          <a:xfrm>
            <a:off x="9258300" y="4616450"/>
            <a:ext cx="1519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a:latin typeface="微软雅黑" panose="020B0503020204020204" pitchFamily="34" charset="-122"/>
                <a:ea typeface="微软雅黑" panose="020B0503020204020204" pitchFamily="34" charset="-122"/>
              </a:rPr>
              <a:t>④</a:t>
            </a:r>
            <a:r>
              <a:rPr lang="zh-CN" altLang="en-US">
                <a:latin typeface="微软雅黑" panose="020B0503020204020204" pitchFamily="34" charset="-122"/>
                <a:ea typeface="微软雅黑" panose="020B0503020204020204" pitchFamily="34" charset="-122"/>
              </a:rPr>
              <a:t>留党察看</a:t>
            </a:r>
          </a:p>
        </p:txBody>
      </p:sp>
      <p:sp>
        <p:nvSpPr>
          <p:cNvPr id="53" name="矩形 55"/>
          <p:cNvSpPr>
            <a:spLocks noChangeArrowheads="1"/>
          </p:cNvSpPr>
          <p:nvPr/>
        </p:nvSpPr>
        <p:spPr bwMode="auto">
          <a:xfrm>
            <a:off x="7451725" y="5030788"/>
            <a:ext cx="1519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a:latin typeface="微软雅黑" panose="020B0503020204020204" pitchFamily="34" charset="-122"/>
                <a:ea typeface="微软雅黑" panose="020B0503020204020204" pitchFamily="34" charset="-122"/>
              </a:rPr>
              <a:t>⑤</a:t>
            </a:r>
            <a:r>
              <a:rPr lang="zh-CN" altLang="en-US">
                <a:latin typeface="微软雅黑" panose="020B0503020204020204" pitchFamily="34" charset="-122"/>
                <a:ea typeface="微软雅黑" panose="020B0503020204020204" pitchFamily="34" charset="-122"/>
              </a:rPr>
              <a:t>开除党籍</a:t>
            </a:r>
          </a:p>
        </p:txBody>
      </p:sp>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28" name="图片 27"/>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29806406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ircle(in)">
                                      <p:cBhvr>
                                        <p:cTn id="7" dur="2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down)">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down)">
                                      <p:cBhvr>
                                        <p:cTn id="20" dur="500"/>
                                        <p:tgtEl>
                                          <p:spTgt spid="44"/>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down)">
                                      <p:cBhvr>
                                        <p:cTn id="23" dur="500"/>
                                        <p:tgtEl>
                                          <p:spTgt spid="4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500"/>
                                        <p:tgtEl>
                                          <p:spTgt spid="4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heel(1)">
                                      <p:cBhvr>
                                        <p:cTn id="39" dur="200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1000"/>
                                        <p:tgtEl>
                                          <p:spTgt spid="37"/>
                                        </p:tgtEl>
                                      </p:cBhvr>
                                    </p:animEffect>
                                    <p:anim calcmode="lin" valueType="num">
                                      <p:cBhvr>
                                        <p:cTn id="45" dur="1000" fill="hold"/>
                                        <p:tgtEl>
                                          <p:spTgt spid="37"/>
                                        </p:tgtEl>
                                        <p:attrNameLst>
                                          <p:attrName>ppt_x</p:attrName>
                                        </p:attrNameLst>
                                      </p:cBhvr>
                                      <p:tavLst>
                                        <p:tav tm="0">
                                          <p:val>
                                            <p:strVal val="#ppt_x"/>
                                          </p:val>
                                        </p:tav>
                                        <p:tav tm="100000">
                                          <p:val>
                                            <p:strVal val="#ppt_x"/>
                                          </p:val>
                                        </p:tav>
                                      </p:tavLst>
                                    </p:anim>
                                    <p:anim calcmode="lin" valueType="num">
                                      <p:cBhvr>
                                        <p:cTn id="46" dur="1000" fill="hold"/>
                                        <p:tgtEl>
                                          <p:spTgt spid="3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1000"/>
                                        <p:tgtEl>
                                          <p:spTgt spid="38"/>
                                        </p:tgtEl>
                                      </p:cBhvr>
                                    </p:animEffect>
                                    <p:anim calcmode="lin" valueType="num">
                                      <p:cBhvr>
                                        <p:cTn id="50" dur="1000" fill="hold"/>
                                        <p:tgtEl>
                                          <p:spTgt spid="38"/>
                                        </p:tgtEl>
                                        <p:attrNameLst>
                                          <p:attrName>ppt_x</p:attrName>
                                        </p:attrNameLst>
                                      </p:cBhvr>
                                      <p:tavLst>
                                        <p:tav tm="0">
                                          <p:val>
                                            <p:strVal val="#ppt_x"/>
                                          </p:val>
                                        </p:tav>
                                        <p:tav tm="100000">
                                          <p:val>
                                            <p:strVal val="#ppt_x"/>
                                          </p:val>
                                        </p:tav>
                                      </p:tavLst>
                                    </p:anim>
                                    <p:anim calcmode="lin" valueType="num">
                                      <p:cBhvr>
                                        <p:cTn id="51" dur="1000" fill="hold"/>
                                        <p:tgtEl>
                                          <p:spTgt spid="3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1000"/>
                                        <p:tgtEl>
                                          <p:spTgt spid="39"/>
                                        </p:tgtEl>
                                      </p:cBhvr>
                                    </p:animEffect>
                                    <p:anim calcmode="lin" valueType="num">
                                      <p:cBhvr>
                                        <p:cTn id="60" dur="1000" fill="hold"/>
                                        <p:tgtEl>
                                          <p:spTgt spid="39"/>
                                        </p:tgtEl>
                                        <p:attrNameLst>
                                          <p:attrName>ppt_x</p:attrName>
                                        </p:attrNameLst>
                                      </p:cBhvr>
                                      <p:tavLst>
                                        <p:tav tm="0">
                                          <p:val>
                                            <p:strVal val="#ppt_x"/>
                                          </p:val>
                                        </p:tav>
                                        <p:tav tm="100000">
                                          <p:val>
                                            <p:strVal val="#ppt_x"/>
                                          </p:val>
                                        </p:tav>
                                      </p:tavLst>
                                    </p:anim>
                                    <p:anim calcmode="lin" valueType="num">
                                      <p:cBhvr>
                                        <p:cTn id="6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fade">
                                      <p:cBhvr>
                                        <p:cTn id="66" dur="1000"/>
                                        <p:tgtEl>
                                          <p:spTgt spid="47"/>
                                        </p:tgtEl>
                                      </p:cBhvr>
                                    </p:animEffect>
                                    <p:anim calcmode="lin" valueType="num">
                                      <p:cBhvr>
                                        <p:cTn id="67" dur="1000" fill="hold"/>
                                        <p:tgtEl>
                                          <p:spTgt spid="47"/>
                                        </p:tgtEl>
                                        <p:attrNameLst>
                                          <p:attrName>ppt_x</p:attrName>
                                        </p:attrNameLst>
                                      </p:cBhvr>
                                      <p:tavLst>
                                        <p:tav tm="0">
                                          <p:val>
                                            <p:strVal val="#ppt_x"/>
                                          </p:val>
                                        </p:tav>
                                        <p:tav tm="100000">
                                          <p:val>
                                            <p:strVal val="#ppt_x"/>
                                          </p:val>
                                        </p:tav>
                                      </p:tavLst>
                                    </p:anim>
                                    <p:anim calcmode="lin" valueType="num">
                                      <p:cBhvr>
                                        <p:cTn id="68" dur="1000" fill="hold"/>
                                        <p:tgtEl>
                                          <p:spTgt spid="4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fade">
                                      <p:cBhvr>
                                        <p:cTn id="71" dur="1000"/>
                                        <p:tgtEl>
                                          <p:spTgt spid="49"/>
                                        </p:tgtEl>
                                      </p:cBhvr>
                                    </p:animEffect>
                                    <p:anim calcmode="lin" valueType="num">
                                      <p:cBhvr>
                                        <p:cTn id="72" dur="1000" fill="hold"/>
                                        <p:tgtEl>
                                          <p:spTgt spid="49"/>
                                        </p:tgtEl>
                                        <p:attrNameLst>
                                          <p:attrName>ppt_x</p:attrName>
                                        </p:attrNameLst>
                                      </p:cBhvr>
                                      <p:tavLst>
                                        <p:tav tm="0">
                                          <p:val>
                                            <p:strVal val="#ppt_x"/>
                                          </p:val>
                                        </p:tav>
                                        <p:tav tm="100000">
                                          <p:val>
                                            <p:strVal val="#ppt_x"/>
                                          </p:val>
                                        </p:tav>
                                      </p:tavLst>
                                    </p:anim>
                                    <p:anim calcmode="lin" valueType="num">
                                      <p:cBhvr>
                                        <p:cTn id="73" dur="1000" fill="hold"/>
                                        <p:tgtEl>
                                          <p:spTgt spid="49"/>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51"/>
                                        </p:tgtEl>
                                        <p:attrNameLst>
                                          <p:attrName>style.visibility</p:attrName>
                                        </p:attrNameLst>
                                      </p:cBhvr>
                                      <p:to>
                                        <p:strVal val="visible"/>
                                      </p:to>
                                    </p:set>
                                    <p:animEffect transition="in" filter="fade">
                                      <p:cBhvr>
                                        <p:cTn id="76" dur="1000"/>
                                        <p:tgtEl>
                                          <p:spTgt spid="51"/>
                                        </p:tgtEl>
                                      </p:cBhvr>
                                    </p:animEffect>
                                    <p:anim calcmode="lin" valueType="num">
                                      <p:cBhvr>
                                        <p:cTn id="77" dur="1000" fill="hold"/>
                                        <p:tgtEl>
                                          <p:spTgt spid="51"/>
                                        </p:tgtEl>
                                        <p:attrNameLst>
                                          <p:attrName>ppt_x</p:attrName>
                                        </p:attrNameLst>
                                      </p:cBhvr>
                                      <p:tavLst>
                                        <p:tav tm="0">
                                          <p:val>
                                            <p:strVal val="#ppt_x"/>
                                          </p:val>
                                        </p:tav>
                                        <p:tav tm="100000">
                                          <p:val>
                                            <p:strVal val="#ppt_x"/>
                                          </p:val>
                                        </p:tav>
                                      </p:tavLst>
                                    </p:anim>
                                    <p:anim calcmode="lin" valueType="num">
                                      <p:cBhvr>
                                        <p:cTn id="78" dur="1000" fill="hold"/>
                                        <p:tgtEl>
                                          <p:spTgt spid="5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fade">
                                      <p:cBhvr>
                                        <p:cTn id="81" dur="1000"/>
                                        <p:tgtEl>
                                          <p:spTgt spid="53"/>
                                        </p:tgtEl>
                                      </p:cBhvr>
                                    </p:animEffect>
                                    <p:anim calcmode="lin" valueType="num">
                                      <p:cBhvr>
                                        <p:cTn id="82" dur="1000" fill="hold"/>
                                        <p:tgtEl>
                                          <p:spTgt spid="53"/>
                                        </p:tgtEl>
                                        <p:attrNameLst>
                                          <p:attrName>ppt_x</p:attrName>
                                        </p:attrNameLst>
                                      </p:cBhvr>
                                      <p:tavLst>
                                        <p:tav tm="0">
                                          <p:val>
                                            <p:strVal val="#ppt_x"/>
                                          </p:val>
                                        </p:tav>
                                        <p:tav tm="100000">
                                          <p:val>
                                            <p:strVal val="#ppt_x"/>
                                          </p:val>
                                        </p:tav>
                                      </p:tavLst>
                                    </p:anim>
                                    <p:anim calcmode="lin" valueType="num">
                                      <p:cBhvr>
                                        <p:cTn id="83" dur="1000" fill="hold"/>
                                        <p:tgtEl>
                                          <p:spTgt spid="53"/>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1000"/>
                                        <p:tgtEl>
                                          <p:spTgt spid="50"/>
                                        </p:tgtEl>
                                      </p:cBhvr>
                                    </p:animEffect>
                                    <p:anim calcmode="lin" valueType="num">
                                      <p:cBhvr>
                                        <p:cTn id="87" dur="1000" fill="hold"/>
                                        <p:tgtEl>
                                          <p:spTgt spid="50"/>
                                        </p:tgtEl>
                                        <p:attrNameLst>
                                          <p:attrName>ppt_x</p:attrName>
                                        </p:attrNameLst>
                                      </p:cBhvr>
                                      <p:tavLst>
                                        <p:tav tm="0">
                                          <p:val>
                                            <p:strVal val="#ppt_x"/>
                                          </p:val>
                                        </p:tav>
                                        <p:tav tm="100000">
                                          <p:val>
                                            <p:strVal val="#ppt_x"/>
                                          </p:val>
                                        </p:tav>
                                      </p:tavLst>
                                    </p:anim>
                                    <p:anim calcmode="lin" valueType="num">
                                      <p:cBhvr>
                                        <p:cTn id="88" dur="1000" fill="hold"/>
                                        <p:tgtEl>
                                          <p:spTgt spid="5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52"/>
                                        </p:tgtEl>
                                        <p:attrNameLst>
                                          <p:attrName>style.visibility</p:attrName>
                                        </p:attrNameLst>
                                      </p:cBhvr>
                                      <p:to>
                                        <p:strVal val="visible"/>
                                      </p:to>
                                    </p:set>
                                    <p:animEffect transition="in" filter="fade">
                                      <p:cBhvr>
                                        <p:cTn id="91" dur="1000"/>
                                        <p:tgtEl>
                                          <p:spTgt spid="52"/>
                                        </p:tgtEl>
                                      </p:cBhvr>
                                    </p:animEffect>
                                    <p:anim calcmode="lin" valueType="num">
                                      <p:cBhvr>
                                        <p:cTn id="92" dur="1000" fill="hold"/>
                                        <p:tgtEl>
                                          <p:spTgt spid="52"/>
                                        </p:tgtEl>
                                        <p:attrNameLst>
                                          <p:attrName>ppt_x</p:attrName>
                                        </p:attrNameLst>
                                      </p:cBhvr>
                                      <p:tavLst>
                                        <p:tav tm="0">
                                          <p:val>
                                            <p:strVal val="#ppt_x"/>
                                          </p:val>
                                        </p:tav>
                                        <p:tav tm="100000">
                                          <p:val>
                                            <p:strVal val="#ppt_x"/>
                                          </p:val>
                                        </p:tav>
                                      </p:tavLst>
                                    </p:anim>
                                    <p:anim calcmode="lin" valueType="num">
                                      <p:cBhvr>
                                        <p:cTn id="93" dur="1000" fill="hold"/>
                                        <p:tgtEl>
                                          <p:spTgt spid="52"/>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48"/>
                                        </p:tgtEl>
                                        <p:attrNameLst>
                                          <p:attrName>style.visibility</p:attrName>
                                        </p:attrNameLst>
                                      </p:cBhvr>
                                      <p:to>
                                        <p:strVal val="visible"/>
                                      </p:to>
                                    </p:set>
                                    <p:animEffect transition="in" filter="fade">
                                      <p:cBhvr>
                                        <p:cTn id="96" dur="1000"/>
                                        <p:tgtEl>
                                          <p:spTgt spid="48"/>
                                        </p:tgtEl>
                                      </p:cBhvr>
                                    </p:animEffect>
                                    <p:anim calcmode="lin" valueType="num">
                                      <p:cBhvr>
                                        <p:cTn id="97" dur="1000" fill="hold"/>
                                        <p:tgtEl>
                                          <p:spTgt spid="48"/>
                                        </p:tgtEl>
                                        <p:attrNameLst>
                                          <p:attrName>ppt_x</p:attrName>
                                        </p:attrNameLst>
                                      </p:cBhvr>
                                      <p:tavLst>
                                        <p:tav tm="0">
                                          <p:val>
                                            <p:strVal val="#ppt_x"/>
                                          </p:val>
                                        </p:tav>
                                        <p:tav tm="100000">
                                          <p:val>
                                            <p:strVal val="#ppt_x"/>
                                          </p:val>
                                        </p:tav>
                                      </p:tavLst>
                                    </p:anim>
                                    <p:anim calcmode="lin" valueType="num">
                                      <p:cBhvr>
                                        <p:cTn id="98"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p:bldP spid="37" grpId="0" animBg="1"/>
      <p:bldP spid="38" grpId="0"/>
      <p:bldP spid="39" grpId="0"/>
      <p:bldP spid="40" grpId="0" animBg="1"/>
      <p:bldP spid="41" grpId="0"/>
      <p:bldP spid="42" grpId="0" animBg="1"/>
      <p:bldP spid="43" grpId="0"/>
      <p:bldP spid="44" grpId="0" animBg="1"/>
      <p:bldP spid="45" grpId="0" animBg="1"/>
      <p:bldP spid="46" grpId="0" animBg="1"/>
      <p:bldP spid="47" grpId="0" animBg="1"/>
      <p:bldP spid="48" grpId="0" animBg="1"/>
      <p:bldP spid="49" grpId="0"/>
      <p:bldP spid="50" grpId="0"/>
      <p:bldP spid="51" grpId="0"/>
      <p:bldP spid="52" grpId="0"/>
      <p:bldP spid="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4"/>
          <p:cNvSpPr>
            <a:spLocks noChangeArrowheads="1"/>
          </p:cNvSpPr>
          <p:nvPr/>
        </p:nvSpPr>
        <p:spPr bwMode="auto">
          <a:xfrm>
            <a:off x="1074738" y="1123950"/>
            <a:ext cx="9823450" cy="2970213"/>
          </a:xfrm>
          <a:prstGeom prst="rect">
            <a:avLst/>
          </a:prstGeom>
          <a:solidFill>
            <a:srgbClr val="F2F2F2"/>
          </a:solidFill>
          <a:ln w="9525">
            <a:solidFill>
              <a:srgbClr val="D9D9D9"/>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4"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2.2 </a:t>
            </a:r>
            <a:r>
              <a:rPr lang="zh-CN" altLang="en-US" sz="2800" b="1" dirty="0">
                <a:solidFill>
                  <a:srgbClr val="C00000"/>
                </a:solidFill>
                <a:latin typeface="微软雅黑" panose="020B0503020204020204" pitchFamily="34" charset="-122"/>
                <a:ea typeface="微软雅黑" panose="020B0503020204020204" pitchFamily="34" charset="-122"/>
              </a:rPr>
              <a:t>党员如何守纪律、讲规矩</a:t>
            </a:r>
          </a:p>
        </p:txBody>
      </p:sp>
      <p:sp>
        <p:nvSpPr>
          <p:cNvPr id="6"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8" name="矩形 24"/>
          <p:cNvSpPr>
            <a:spLocks noChangeArrowheads="1"/>
          </p:cNvSpPr>
          <p:nvPr/>
        </p:nvSpPr>
        <p:spPr bwMode="auto">
          <a:xfrm>
            <a:off x="3530600" y="1366838"/>
            <a:ext cx="7051675"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buFont typeface="Wingdings" panose="05000000000000000000" pitchFamily="2" charset="2"/>
              <a:buChar char="l"/>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必须维护党中央权威，在任何时候任何情况下都必须在思想上政治上行动上同党中央保持高度一致；</a:t>
            </a:r>
          </a:p>
          <a:p>
            <a:pPr algn="just" hangingPunct="0">
              <a:buFont typeface="Wingdings" panose="05000000000000000000" pitchFamily="2" charset="2"/>
              <a:buChar char="l"/>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必须维护党的团结，坚持五湖四海，团结一切忠实于党的同志；</a:t>
            </a:r>
          </a:p>
          <a:p>
            <a:pPr algn="just" hangingPunct="0">
              <a:buFont typeface="Wingdings" panose="05000000000000000000" pitchFamily="2" charset="2"/>
              <a:buChar char="l"/>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必须遵循组织程序，重大问题该请示的请示，该汇报的汇报，不允许超越权限办事；</a:t>
            </a:r>
          </a:p>
          <a:p>
            <a:pPr algn="just" hangingPunct="0">
              <a:buFont typeface="Wingdings" panose="05000000000000000000" pitchFamily="2" charset="2"/>
              <a:buChar char="l"/>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必须服从组织决定，决不允许搞非组织活动，不得违背组织决定；</a:t>
            </a:r>
          </a:p>
          <a:p>
            <a:pPr algn="just" hangingPunct="0">
              <a:buFont typeface="Wingdings" panose="05000000000000000000" pitchFamily="2" charset="2"/>
              <a:buChar char="l"/>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必须管好亲属和身边工作人员，不得默许他们利用特殊身份谋取非法利益。</a:t>
            </a:r>
          </a:p>
        </p:txBody>
      </p:sp>
      <p:sp>
        <p:nvSpPr>
          <p:cNvPr id="9" name="箭头: 五边形 2"/>
          <p:cNvSpPr/>
          <p:nvPr/>
        </p:nvSpPr>
        <p:spPr bwMode="auto">
          <a:xfrm>
            <a:off x="1074738" y="1123950"/>
            <a:ext cx="2157412" cy="2970213"/>
          </a:xfrm>
          <a:prstGeom prst="homePlate">
            <a:avLst>
              <a:gd name="adj" fmla="val 14430"/>
            </a:avLst>
          </a:prstGeom>
          <a:solidFill>
            <a:srgbClr val="C00000"/>
          </a:solidFill>
          <a:ln w="38100">
            <a:solidFill>
              <a:schemeClr val="bg2"/>
            </a:solidFill>
          </a:ln>
          <a:effectLst>
            <a:outerShdw blurRad="63500" sx="102000" sy="102000" algn="ctr" rotWithShape="0">
              <a:prstClr val="black">
                <a:alpha val="40000"/>
              </a:prstClr>
            </a:outerShdw>
          </a:effectLst>
        </p:spPr>
        <p:txBody>
          <a:bodyPr/>
          <a:lstStyle/>
          <a:p>
            <a:endParaRPr lang="zh-CN" altLang="en-US" noProof="1"/>
          </a:p>
        </p:txBody>
      </p:sp>
      <p:sp>
        <p:nvSpPr>
          <p:cNvPr id="10" name="矩形 3"/>
          <p:cNvSpPr>
            <a:spLocks noChangeArrowheads="1"/>
          </p:cNvSpPr>
          <p:nvPr/>
        </p:nvSpPr>
        <p:spPr bwMode="auto">
          <a:xfrm>
            <a:off x="1363663" y="2070100"/>
            <a:ext cx="1408112"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800" dirty="0">
                <a:solidFill>
                  <a:schemeClr val="bg2"/>
                </a:solidFill>
                <a:latin typeface="微软雅黑" panose="020B0503020204020204" pitchFamily="34" charset="-122"/>
                <a:ea typeface="微软雅黑" panose="020B0503020204020204" pitchFamily="34" charset="-122"/>
              </a:rPr>
              <a:t>五个</a:t>
            </a:r>
            <a:endParaRPr lang="en-US" altLang="zh-CN" sz="2800" dirty="0">
              <a:solidFill>
                <a:schemeClr val="bg2"/>
              </a:solidFill>
              <a:latin typeface="微软雅黑" panose="020B0503020204020204" pitchFamily="34" charset="-122"/>
              <a:ea typeface="微软雅黑" panose="020B0503020204020204" pitchFamily="34" charset="-122"/>
            </a:endParaRPr>
          </a:p>
          <a:p>
            <a:pPr algn="ctr" eaLnBrk="0" hangingPunct="0"/>
            <a:r>
              <a:rPr lang="zh-CN" altLang="en-US" sz="3600" b="1" dirty="0">
                <a:solidFill>
                  <a:schemeClr val="bg2"/>
                </a:solidFill>
                <a:latin typeface="微软雅黑" panose="020B0503020204020204" pitchFamily="34" charset="-122"/>
                <a:ea typeface="微软雅黑" panose="020B0503020204020204" pitchFamily="34" charset="-122"/>
              </a:rPr>
              <a:t>必须</a:t>
            </a:r>
            <a:endParaRPr lang="zh-CN" altLang="en-US" sz="3200" b="1" dirty="0">
              <a:solidFill>
                <a:schemeClr val="bg2"/>
              </a:solidFill>
              <a:latin typeface="微软雅黑" panose="020B0503020204020204" pitchFamily="34" charset="-122"/>
              <a:ea typeface="微软雅黑" panose="020B0503020204020204" pitchFamily="34" charset="-122"/>
            </a:endParaRPr>
          </a:p>
        </p:txBody>
      </p:sp>
      <p:sp>
        <p:nvSpPr>
          <p:cNvPr id="11" name="矩形 33"/>
          <p:cNvSpPr>
            <a:spLocks noChangeArrowheads="1"/>
          </p:cNvSpPr>
          <p:nvPr/>
        </p:nvSpPr>
        <p:spPr bwMode="auto">
          <a:xfrm>
            <a:off x="1074738" y="4365625"/>
            <a:ext cx="9823450" cy="1887257"/>
          </a:xfrm>
          <a:prstGeom prst="rect">
            <a:avLst/>
          </a:prstGeom>
          <a:solidFill>
            <a:srgbClr val="F2F2F2"/>
          </a:solidFill>
          <a:ln w="9525">
            <a:solidFill>
              <a:srgbClr val="D9D9D9"/>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2" name="箭头: 五边形 34"/>
          <p:cNvSpPr/>
          <p:nvPr/>
        </p:nvSpPr>
        <p:spPr bwMode="auto">
          <a:xfrm>
            <a:off x="1074738" y="4365625"/>
            <a:ext cx="2157412" cy="1887257"/>
          </a:xfrm>
          <a:prstGeom prst="homePlate">
            <a:avLst>
              <a:gd name="adj" fmla="val 14430"/>
            </a:avLst>
          </a:prstGeom>
          <a:solidFill>
            <a:srgbClr val="C00000"/>
          </a:solidFill>
          <a:ln w="38100">
            <a:solidFill>
              <a:schemeClr val="bg2"/>
            </a:solidFill>
          </a:ln>
          <a:effectLst>
            <a:outerShdw blurRad="63500" sx="102000" sy="102000" algn="ctr" rotWithShape="0">
              <a:prstClr val="black">
                <a:alpha val="40000"/>
              </a:prstClr>
            </a:outerShdw>
          </a:effectLst>
        </p:spPr>
        <p:txBody>
          <a:bodyPr/>
          <a:lstStyle/>
          <a:p>
            <a:endParaRPr lang="zh-CN" altLang="en-US" noProof="1"/>
          </a:p>
        </p:txBody>
      </p:sp>
      <p:sp>
        <p:nvSpPr>
          <p:cNvPr id="13" name="矩形 35"/>
          <p:cNvSpPr>
            <a:spLocks noChangeArrowheads="1"/>
          </p:cNvSpPr>
          <p:nvPr/>
        </p:nvSpPr>
        <p:spPr bwMode="auto">
          <a:xfrm>
            <a:off x="3530600" y="4635500"/>
            <a:ext cx="705167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buFont typeface="Wingdings" panose="05000000000000000000" pitchFamily="2" charset="2"/>
              <a:buChar char="l"/>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决不允许在群众中散布违背党的理论和路线方针政策的意见；</a:t>
            </a:r>
          </a:p>
          <a:p>
            <a:pPr algn="just" hangingPunct="0">
              <a:buFont typeface="Wingdings" panose="05000000000000000000" pitchFamily="2" charset="2"/>
              <a:buChar char="l"/>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决不允许发表同中央决定相违背的言论；</a:t>
            </a:r>
          </a:p>
          <a:p>
            <a:pPr algn="just" hangingPunct="0">
              <a:buFont typeface="Wingdings" panose="05000000000000000000" pitchFamily="2" charset="2"/>
              <a:buChar char="l"/>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决不允许对中央的决策部署阳奉阴违；</a:t>
            </a:r>
          </a:p>
          <a:p>
            <a:pPr algn="just" hangingPunct="0">
              <a:buFont typeface="Wingdings" panose="05000000000000000000" pitchFamily="2" charset="2"/>
              <a:buChar char="l"/>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决不允许以任何形式泄露党和国家的秘密；</a:t>
            </a:r>
          </a:p>
          <a:p>
            <a:pPr algn="just" hangingPunct="0">
              <a:buFont typeface="Wingdings" panose="05000000000000000000" pitchFamily="2" charset="2"/>
              <a:buChar char="l"/>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决不允许传播政治谣言。</a:t>
            </a:r>
          </a:p>
        </p:txBody>
      </p:sp>
      <p:sp>
        <p:nvSpPr>
          <p:cNvPr id="14" name="矩形 38"/>
          <p:cNvSpPr>
            <a:spLocks noChangeArrowheads="1"/>
          </p:cNvSpPr>
          <p:nvPr/>
        </p:nvSpPr>
        <p:spPr bwMode="auto">
          <a:xfrm>
            <a:off x="1120775" y="4835525"/>
            <a:ext cx="18938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800" dirty="0">
                <a:solidFill>
                  <a:schemeClr val="bg2"/>
                </a:solidFill>
                <a:latin typeface="微软雅黑" panose="020B0503020204020204" pitchFamily="34" charset="-122"/>
                <a:ea typeface="微软雅黑" panose="020B0503020204020204" pitchFamily="34" charset="-122"/>
              </a:rPr>
              <a:t>五个</a:t>
            </a:r>
            <a:endParaRPr lang="en-US" altLang="zh-CN" sz="2800" dirty="0">
              <a:solidFill>
                <a:schemeClr val="bg2"/>
              </a:solidFill>
              <a:latin typeface="微软雅黑" panose="020B0503020204020204" pitchFamily="34" charset="-122"/>
              <a:ea typeface="微软雅黑" panose="020B0503020204020204" pitchFamily="34" charset="-122"/>
            </a:endParaRPr>
          </a:p>
          <a:p>
            <a:pPr algn="ctr" eaLnBrk="0" hangingPunct="0"/>
            <a:r>
              <a:rPr lang="zh-CN" altLang="en-US" sz="3200" b="1" dirty="0">
                <a:solidFill>
                  <a:schemeClr val="bg2"/>
                </a:solidFill>
                <a:latin typeface="微软雅黑" panose="020B0503020204020204" pitchFamily="34" charset="-122"/>
                <a:ea typeface="微软雅黑" panose="020B0503020204020204" pitchFamily="34" charset="-122"/>
              </a:rPr>
              <a:t>绝不允许</a:t>
            </a:r>
          </a:p>
        </p:txBody>
      </p:sp>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pic>
        <p:nvPicPr>
          <p:cNvPr id="27" name="图片 26"/>
          <p:cNvPicPr>
            <a:picLocks noChangeAspect="1"/>
          </p:cNvPicPr>
          <p:nvPr/>
        </p:nvPicPr>
        <p:blipFill rotWithShape="1">
          <a:blip r:embed="rId5"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Tree>
    <p:extLst>
      <p:ext uri="{BB962C8B-B14F-4D97-AF65-F5344CB8AC3E}">
        <p14:creationId xmlns:p14="http://schemas.microsoft.com/office/powerpoint/2010/main" val="3978328823"/>
      </p:ext>
    </p:extLst>
  </p:cSld>
  <p:clrMapOvr>
    <a:masterClrMapping/>
  </p:clrMapOvr>
  <mc:AlternateContent xmlns:mc="http://schemas.openxmlformats.org/markup-compatibility/2006" xmlns:p14="http://schemas.microsoft.com/office/powerpoint/2010/main">
    <mc:Choice Requires="p14">
      <p:transition spd="slow" p14:dur="1750" advTm="0">
        <p:wipe/>
      </p:transition>
    </mc:Choice>
    <mc:Fallback xmlns="">
      <p:transition spd="slow" advTm="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0.70"/>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strVal val="#ppt_w*0.70"/>
                                          </p:val>
                                        </p:tav>
                                        <p:tav tm="100000">
                                          <p:val>
                                            <p:strVal val="#ppt_w"/>
                                          </p:val>
                                        </p:tav>
                                      </p:tavLst>
                                    </p:anim>
                                    <p:anim calcmode="lin" valueType="num">
                                      <p:cBhvr>
                                        <p:cTn id="18" dur="1000" fill="hold"/>
                                        <p:tgtEl>
                                          <p:spTgt spid="3"/>
                                        </p:tgtEl>
                                        <p:attrNameLst>
                                          <p:attrName>ppt_h</p:attrName>
                                        </p:attrNameLst>
                                      </p:cBhvr>
                                      <p:tavLst>
                                        <p:tav tm="0">
                                          <p:val>
                                            <p:strVal val="#ppt_h"/>
                                          </p:val>
                                        </p:tav>
                                        <p:tav tm="100000">
                                          <p:val>
                                            <p:strVal val="#ppt_h"/>
                                          </p:val>
                                        </p:tav>
                                      </p:tavLst>
                                    </p:anim>
                                    <p:animEffect transition="in" filter="fade">
                                      <p:cBhvr>
                                        <p:cTn id="19" dur="1000"/>
                                        <p:tgtEl>
                                          <p:spTgt spid="3"/>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1000" fill="hold"/>
                                        <p:tgtEl>
                                          <p:spTgt spid="10"/>
                                        </p:tgtEl>
                                        <p:attrNameLst>
                                          <p:attrName>ppt_w</p:attrName>
                                        </p:attrNameLst>
                                      </p:cBhvr>
                                      <p:tavLst>
                                        <p:tav tm="0">
                                          <p:val>
                                            <p:strVal val="#ppt_w*0.70"/>
                                          </p:val>
                                        </p:tav>
                                        <p:tav tm="100000">
                                          <p:val>
                                            <p:strVal val="#ppt_w"/>
                                          </p:val>
                                        </p:tav>
                                      </p:tavLst>
                                    </p:anim>
                                    <p:anim calcmode="lin" valueType="num">
                                      <p:cBhvr>
                                        <p:cTn id="23" dur="1000" fill="hold"/>
                                        <p:tgtEl>
                                          <p:spTgt spid="10"/>
                                        </p:tgtEl>
                                        <p:attrNameLst>
                                          <p:attrName>ppt_h</p:attrName>
                                        </p:attrNameLst>
                                      </p:cBhvr>
                                      <p:tavLst>
                                        <p:tav tm="0">
                                          <p:val>
                                            <p:strVal val="#ppt_h"/>
                                          </p:val>
                                        </p:tav>
                                        <p:tav tm="100000">
                                          <p:val>
                                            <p:strVal val="#ppt_h"/>
                                          </p:val>
                                        </p:tav>
                                      </p:tavLst>
                                    </p:anim>
                                    <p:animEffect transition="in" filter="fade">
                                      <p:cBhvr>
                                        <p:cTn id="24" dur="10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ppt_w</p:attrName>
                                        </p:attrNameLst>
                                      </p:cBhvr>
                                      <p:tavLst>
                                        <p:tav tm="0">
                                          <p:val>
                                            <p:strVal val="#ppt_w*0.70"/>
                                          </p:val>
                                        </p:tav>
                                        <p:tav tm="100000">
                                          <p:val>
                                            <p:strVal val="#ppt_w"/>
                                          </p:val>
                                        </p:tav>
                                      </p:tavLst>
                                    </p:anim>
                                    <p:anim calcmode="lin" valueType="num">
                                      <p:cBhvr>
                                        <p:cTn id="37" dur="1000" fill="hold"/>
                                        <p:tgtEl>
                                          <p:spTgt spid="12"/>
                                        </p:tgtEl>
                                        <p:attrNameLst>
                                          <p:attrName>ppt_h</p:attrName>
                                        </p:attrNameLst>
                                      </p:cBhvr>
                                      <p:tavLst>
                                        <p:tav tm="0">
                                          <p:val>
                                            <p:strVal val="#ppt_h"/>
                                          </p:val>
                                        </p:tav>
                                        <p:tav tm="100000">
                                          <p:val>
                                            <p:strVal val="#ppt_h"/>
                                          </p:val>
                                        </p:tav>
                                      </p:tavLst>
                                    </p:anim>
                                    <p:animEffect transition="in" filter="fade">
                                      <p:cBhvr>
                                        <p:cTn id="38" dur="1000"/>
                                        <p:tgtEl>
                                          <p:spTgt spid="12"/>
                                        </p:tgtEl>
                                      </p:cBhvr>
                                    </p:animEffect>
                                  </p:childTnLst>
                                </p:cTn>
                              </p:par>
                              <p:par>
                                <p:cTn id="39" presetID="55"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1000" fill="hold"/>
                                        <p:tgtEl>
                                          <p:spTgt spid="14"/>
                                        </p:tgtEl>
                                        <p:attrNameLst>
                                          <p:attrName>ppt_w</p:attrName>
                                        </p:attrNameLst>
                                      </p:cBhvr>
                                      <p:tavLst>
                                        <p:tav tm="0">
                                          <p:val>
                                            <p:strVal val="#ppt_w*0.70"/>
                                          </p:val>
                                        </p:tav>
                                        <p:tav tm="100000">
                                          <p:val>
                                            <p:strVal val="#ppt_w"/>
                                          </p:val>
                                        </p:tav>
                                      </p:tavLst>
                                    </p:anim>
                                    <p:anim calcmode="lin" valueType="num">
                                      <p:cBhvr>
                                        <p:cTn id="42" dur="1000" fill="hold"/>
                                        <p:tgtEl>
                                          <p:spTgt spid="14"/>
                                        </p:tgtEl>
                                        <p:attrNameLst>
                                          <p:attrName>ppt_h</p:attrName>
                                        </p:attrNameLst>
                                      </p:cBhvr>
                                      <p:tavLst>
                                        <p:tav tm="0">
                                          <p:val>
                                            <p:strVal val="#ppt_h"/>
                                          </p:val>
                                        </p:tav>
                                        <p:tav tm="100000">
                                          <p:val>
                                            <p:strVal val="#ppt_h"/>
                                          </p:val>
                                        </p:tav>
                                      </p:tavLst>
                                    </p:anim>
                                    <p:animEffect transition="in" filter="fade">
                                      <p:cBhvr>
                                        <p:cTn id="43" dur="1000"/>
                                        <p:tgtEl>
                                          <p:spTgt spid="14"/>
                                        </p:tgtEl>
                                      </p:cBhvr>
                                    </p:animEffect>
                                  </p:childTnLst>
                                </p:cTn>
                              </p:par>
                              <p:par>
                                <p:cTn id="44" presetID="55"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1000" fill="hold"/>
                                        <p:tgtEl>
                                          <p:spTgt spid="11"/>
                                        </p:tgtEl>
                                        <p:attrNameLst>
                                          <p:attrName>ppt_w</p:attrName>
                                        </p:attrNameLst>
                                      </p:cBhvr>
                                      <p:tavLst>
                                        <p:tav tm="0">
                                          <p:val>
                                            <p:strVal val="#ppt_w*0.70"/>
                                          </p:val>
                                        </p:tav>
                                        <p:tav tm="100000">
                                          <p:val>
                                            <p:strVal val="#ppt_w"/>
                                          </p:val>
                                        </p:tav>
                                      </p:tavLst>
                                    </p:anim>
                                    <p:anim calcmode="lin" valueType="num">
                                      <p:cBhvr>
                                        <p:cTn id="47" dur="1000" fill="hold"/>
                                        <p:tgtEl>
                                          <p:spTgt spid="11"/>
                                        </p:tgtEl>
                                        <p:attrNameLst>
                                          <p:attrName>ppt_h</p:attrName>
                                        </p:attrNameLst>
                                      </p:cBhvr>
                                      <p:tavLst>
                                        <p:tav tm="0">
                                          <p:val>
                                            <p:strVal val="#ppt_h"/>
                                          </p:val>
                                        </p:tav>
                                        <p:tav tm="100000">
                                          <p:val>
                                            <p:strVal val="#ppt_h"/>
                                          </p:val>
                                        </p:tav>
                                      </p:tavLst>
                                    </p:anim>
                                    <p:animEffect transition="in" filter="fade">
                                      <p:cBhvr>
                                        <p:cTn id="48" dur="10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8" grpId="0"/>
      <p:bldP spid="9" grpId="0" animBg="1"/>
      <p:bldP spid="10" grpId="0"/>
      <p:bldP spid="11" grpId="0" animBg="1"/>
      <p:bldP spid="12" grpId="0" animBg="1"/>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3" name="矩形 42"/>
          <p:cNvSpPr>
            <a:spLocks noChangeArrowheads="1"/>
          </p:cNvSpPr>
          <p:nvPr/>
        </p:nvSpPr>
        <p:spPr bwMode="auto">
          <a:xfrm>
            <a:off x="6219826" y="4824136"/>
            <a:ext cx="5086350" cy="685800"/>
          </a:xfrm>
          <a:prstGeom prst="rect">
            <a:avLst/>
          </a:prstGeom>
          <a:solidFill>
            <a:srgbClr val="F2F2F2"/>
          </a:solidFill>
          <a:ln w="9525">
            <a:solidFill>
              <a:srgbClr val="BFBFBF"/>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4" name="矩形 39"/>
          <p:cNvSpPr>
            <a:spLocks noChangeArrowheads="1"/>
          </p:cNvSpPr>
          <p:nvPr/>
        </p:nvSpPr>
        <p:spPr bwMode="auto">
          <a:xfrm>
            <a:off x="6219826" y="4004986"/>
            <a:ext cx="5086350" cy="687388"/>
          </a:xfrm>
          <a:prstGeom prst="rect">
            <a:avLst/>
          </a:prstGeom>
          <a:solidFill>
            <a:srgbClr val="F2F2F2"/>
          </a:solidFill>
          <a:ln w="9525">
            <a:solidFill>
              <a:srgbClr val="BFBFBF"/>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 name="矩形 35"/>
          <p:cNvSpPr>
            <a:spLocks noChangeArrowheads="1"/>
          </p:cNvSpPr>
          <p:nvPr/>
        </p:nvSpPr>
        <p:spPr bwMode="auto">
          <a:xfrm>
            <a:off x="6219826" y="3112811"/>
            <a:ext cx="5086350" cy="798513"/>
          </a:xfrm>
          <a:prstGeom prst="rect">
            <a:avLst/>
          </a:prstGeom>
          <a:solidFill>
            <a:srgbClr val="F2F2F2"/>
          </a:solidFill>
          <a:ln w="9525">
            <a:solidFill>
              <a:srgbClr val="BFBFBF"/>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 name="矩形 33"/>
          <p:cNvSpPr>
            <a:spLocks noChangeArrowheads="1"/>
          </p:cNvSpPr>
          <p:nvPr/>
        </p:nvSpPr>
        <p:spPr bwMode="auto">
          <a:xfrm>
            <a:off x="6219826" y="2415899"/>
            <a:ext cx="5086350" cy="590550"/>
          </a:xfrm>
          <a:prstGeom prst="rect">
            <a:avLst/>
          </a:prstGeom>
          <a:solidFill>
            <a:srgbClr val="F2F2F2"/>
          </a:solidFill>
          <a:ln w="9525">
            <a:solidFill>
              <a:srgbClr val="BFBFBF"/>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7" name="矩形 31"/>
          <p:cNvSpPr>
            <a:spLocks noChangeArrowheads="1"/>
          </p:cNvSpPr>
          <p:nvPr/>
        </p:nvSpPr>
        <p:spPr bwMode="auto">
          <a:xfrm>
            <a:off x="6219826" y="1326874"/>
            <a:ext cx="5086350" cy="1000125"/>
          </a:xfrm>
          <a:prstGeom prst="rect">
            <a:avLst/>
          </a:prstGeom>
          <a:solidFill>
            <a:srgbClr val="F2F2F2"/>
          </a:solidFill>
          <a:ln w="9525">
            <a:solidFill>
              <a:srgbClr val="BFBFBF"/>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8" name="Oval 10"/>
          <p:cNvSpPr>
            <a:spLocks noChangeArrowheads="1"/>
          </p:cNvSpPr>
          <p:nvPr/>
        </p:nvSpPr>
        <p:spPr bwMode="auto">
          <a:xfrm>
            <a:off x="6007101" y="1622149"/>
            <a:ext cx="415925" cy="415925"/>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400" noProof="1">
                <a:solidFill>
                  <a:schemeClr val="bg2"/>
                </a:solidFill>
                <a:latin typeface="Lifeline JL" pitchFamily="2" charset="0"/>
                <a:ea typeface="+mj-ea"/>
                <a:sym typeface="+mn-ea"/>
              </a:rPr>
              <a:t>4</a:t>
            </a:r>
            <a:endParaRPr lang="zh-CN" altLang="en-US" sz="1400" noProof="1">
              <a:solidFill>
                <a:schemeClr val="bg2"/>
              </a:solidFill>
              <a:latin typeface="Lifeline JL" pitchFamily="2" charset="0"/>
              <a:ea typeface="+mj-ea"/>
              <a:sym typeface="+mn-ea"/>
            </a:endParaRPr>
          </a:p>
        </p:txBody>
      </p:sp>
      <p:sp>
        <p:nvSpPr>
          <p:cNvPr id="9" name="矩形 29"/>
          <p:cNvSpPr>
            <a:spLocks noChangeArrowheads="1"/>
          </p:cNvSpPr>
          <p:nvPr/>
        </p:nvSpPr>
        <p:spPr bwMode="auto">
          <a:xfrm>
            <a:off x="717551" y="4806674"/>
            <a:ext cx="5086350" cy="684212"/>
          </a:xfrm>
          <a:prstGeom prst="rect">
            <a:avLst/>
          </a:prstGeom>
          <a:solidFill>
            <a:srgbClr val="F2F2F2"/>
          </a:solidFill>
          <a:ln w="9525">
            <a:solidFill>
              <a:srgbClr val="BFBFBF"/>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 name="矩形 26"/>
          <p:cNvSpPr>
            <a:spLocks noChangeArrowheads="1"/>
          </p:cNvSpPr>
          <p:nvPr/>
        </p:nvSpPr>
        <p:spPr bwMode="auto">
          <a:xfrm>
            <a:off x="717551" y="3203299"/>
            <a:ext cx="5086350" cy="1476375"/>
          </a:xfrm>
          <a:prstGeom prst="rect">
            <a:avLst/>
          </a:prstGeom>
          <a:solidFill>
            <a:srgbClr val="F2F2F2"/>
          </a:solidFill>
          <a:ln w="9525">
            <a:solidFill>
              <a:srgbClr val="BFBFBF"/>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1" name="矩形 10"/>
          <p:cNvSpPr>
            <a:spLocks noChangeArrowheads="1"/>
          </p:cNvSpPr>
          <p:nvPr/>
        </p:nvSpPr>
        <p:spPr bwMode="auto">
          <a:xfrm>
            <a:off x="717551" y="1342749"/>
            <a:ext cx="5086350" cy="1717675"/>
          </a:xfrm>
          <a:prstGeom prst="rect">
            <a:avLst/>
          </a:prstGeom>
          <a:solidFill>
            <a:srgbClr val="F2F2F2"/>
          </a:solidFill>
          <a:ln w="9525">
            <a:solidFill>
              <a:srgbClr val="BFBFBF"/>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2"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2.3 </a:t>
            </a:r>
            <a:r>
              <a:rPr lang="zh-CN" altLang="en-US" sz="2800" b="1" dirty="0">
                <a:solidFill>
                  <a:srgbClr val="C00000"/>
                </a:solidFill>
                <a:latin typeface="微软雅黑" panose="020B0503020204020204" pitchFamily="34" charset="-122"/>
                <a:ea typeface="微软雅黑" panose="020B0503020204020204" pitchFamily="34" charset="-122"/>
              </a:rPr>
              <a:t>八项规定</a:t>
            </a:r>
          </a:p>
        </p:txBody>
      </p:sp>
      <p:sp>
        <p:nvSpPr>
          <p:cNvPr id="14"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pic>
        <p:nvPicPr>
          <p:cNvPr id="15" name="图片 41"/>
          <p:cNvPicPr>
            <a:picLocks noChangeAspect="1" noChangeArrowheads="1"/>
          </p:cNvPicPr>
          <p:nvPr/>
        </p:nvPicPr>
        <p:blipFill>
          <a:blip r:embed="rId4" cstate="print">
            <a:extLst>
              <a:ext uri="{28A0092B-C50C-407E-A947-70E740481C1C}">
                <a14:useLocalDpi xmlns:a14="http://schemas.microsoft.com/office/drawing/2010/main" val="0"/>
              </a:ext>
            </a:extLst>
          </a:blip>
          <a:srcRect b="705"/>
          <a:stretch>
            <a:fillRect/>
          </a:stretch>
        </p:blipFill>
        <p:spPr bwMode="auto">
          <a:xfrm>
            <a:off x="11133138" y="31750"/>
            <a:ext cx="917575"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2"/>
          <p:cNvSpPr>
            <a:spLocks noChangeArrowheads="1"/>
          </p:cNvSpPr>
          <p:nvPr/>
        </p:nvSpPr>
        <p:spPr bwMode="auto">
          <a:xfrm>
            <a:off x="6437314" y="4886049"/>
            <a:ext cx="48323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400">
                <a:latin typeface="微软雅黑" panose="020B0503020204020204" pitchFamily="34" charset="-122"/>
                <a:ea typeface="微软雅黑" panose="020B0503020204020204" pitchFamily="34" charset="-122"/>
              </a:rPr>
              <a:t>要厉行勤俭节约，严格遵守廉洁从政有关规定，严格执行住房、车辆配备等有关工作和生活待遇的规定。</a:t>
            </a:r>
          </a:p>
        </p:txBody>
      </p:sp>
      <p:sp>
        <p:nvSpPr>
          <p:cNvPr id="19" name="矩形 14"/>
          <p:cNvSpPr>
            <a:spLocks noChangeArrowheads="1"/>
          </p:cNvSpPr>
          <p:nvPr/>
        </p:nvSpPr>
        <p:spPr bwMode="auto">
          <a:xfrm>
            <a:off x="1046164" y="1409424"/>
            <a:ext cx="46609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400">
                <a:latin typeface="微软雅黑" panose="020B0503020204020204" pitchFamily="34" charset="-122"/>
                <a:ea typeface="微软雅黑" panose="020B0503020204020204" pitchFamily="34" charset="-122"/>
              </a:rPr>
              <a:t>要改进调查研究，到基层调研要深入了解真实情况，总结经验、研究问题、解决困难、指导工作，向群众学习、向实践学习，多同群众座谈，多同干部谈心，多商量讨论，多解剖典型，多到困难和矛盾集中、群众意见多的地方去，切忌走过场、搞形式主义；要轻车简从、减少陪同、简化接待，不张贴悬挂标语横幅，不安排群众迎送，不铺设迎宾地毯，不摆放花草，不安排宴请。</a:t>
            </a:r>
          </a:p>
        </p:txBody>
      </p:sp>
      <p:sp>
        <p:nvSpPr>
          <p:cNvPr id="20" name="矩形 15"/>
          <p:cNvSpPr>
            <a:spLocks noChangeArrowheads="1"/>
          </p:cNvSpPr>
          <p:nvPr/>
        </p:nvSpPr>
        <p:spPr bwMode="auto">
          <a:xfrm>
            <a:off x="1046164" y="3262036"/>
            <a:ext cx="4660900"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400">
                <a:latin typeface="微软雅黑" panose="020B0503020204020204" pitchFamily="34" charset="-122"/>
                <a:ea typeface="微软雅黑" panose="020B0503020204020204" pitchFamily="34" charset="-122"/>
              </a:rPr>
              <a:t>要精简会议活动，切实改进会风，严格控制以中央名义召开的各类全国性会议和举行的重大活动，不开泛泛部署工作和提要求的会，未经中央批准一律不出席各类剪彩、奠基活动和庆祝会、纪念会、表彰会、博览会、研讨会及各类论坛；提高会议实效，开短会、讲短话，力戒空话、套话。</a:t>
            </a:r>
          </a:p>
        </p:txBody>
      </p:sp>
      <p:sp>
        <p:nvSpPr>
          <p:cNvPr id="21" name="矩形 16"/>
          <p:cNvSpPr>
            <a:spLocks noChangeArrowheads="1"/>
          </p:cNvSpPr>
          <p:nvPr/>
        </p:nvSpPr>
        <p:spPr bwMode="auto">
          <a:xfrm>
            <a:off x="1046164" y="4887636"/>
            <a:ext cx="4660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400">
                <a:latin typeface="微软雅黑" panose="020B0503020204020204" pitchFamily="34" charset="-122"/>
                <a:ea typeface="微软雅黑" panose="020B0503020204020204" pitchFamily="34" charset="-122"/>
              </a:rPr>
              <a:t>要精简文件简报，切实改进文风，没有实质内容、可发可不发的文件、简报一律不发。</a:t>
            </a:r>
          </a:p>
        </p:txBody>
      </p:sp>
      <p:sp>
        <p:nvSpPr>
          <p:cNvPr id="22" name="矩形 18"/>
          <p:cNvSpPr>
            <a:spLocks noChangeArrowheads="1"/>
          </p:cNvSpPr>
          <p:nvPr/>
        </p:nvSpPr>
        <p:spPr bwMode="auto">
          <a:xfrm>
            <a:off x="6437314" y="1379261"/>
            <a:ext cx="48323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400">
                <a:latin typeface="微软雅黑" panose="020B0503020204020204" pitchFamily="34" charset="-122"/>
                <a:ea typeface="微软雅黑" panose="020B0503020204020204" pitchFamily="34" charset="-122"/>
              </a:rPr>
              <a:t>要规范出访活动，从外交工作大局需要出发合理安排出访活动，严格控制出访随行人员，严格按照规定乘坐交通工具，一般不安排中资机构、华侨华人、留学生代表等到机场迎送。</a:t>
            </a:r>
          </a:p>
        </p:txBody>
      </p:sp>
      <p:sp>
        <p:nvSpPr>
          <p:cNvPr id="23" name="矩形 20"/>
          <p:cNvSpPr>
            <a:spLocks noChangeArrowheads="1"/>
          </p:cNvSpPr>
          <p:nvPr/>
        </p:nvSpPr>
        <p:spPr bwMode="auto">
          <a:xfrm>
            <a:off x="6437314" y="2434949"/>
            <a:ext cx="48323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400">
                <a:latin typeface="微软雅黑" panose="020B0503020204020204" pitchFamily="34" charset="-122"/>
                <a:ea typeface="微软雅黑" panose="020B0503020204020204" pitchFamily="34" charset="-122"/>
              </a:rPr>
              <a:t>要改进警卫工作，坚持有利于联系群众的原则，减少交通管制，一般情况下不得封路、不清场闭馆。</a:t>
            </a:r>
          </a:p>
        </p:txBody>
      </p:sp>
      <p:sp>
        <p:nvSpPr>
          <p:cNvPr id="24" name="矩形 21"/>
          <p:cNvSpPr>
            <a:spLocks noChangeArrowheads="1"/>
          </p:cNvSpPr>
          <p:nvPr/>
        </p:nvSpPr>
        <p:spPr bwMode="auto">
          <a:xfrm>
            <a:off x="6437314" y="3123924"/>
            <a:ext cx="48323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400">
                <a:latin typeface="微软雅黑" panose="020B0503020204020204" pitchFamily="34" charset="-122"/>
                <a:ea typeface="微软雅黑" panose="020B0503020204020204" pitchFamily="34" charset="-122"/>
              </a:rPr>
              <a:t>要改进新闻报道，中央政治局同志出席会议和活动应根据工作需要、新闻价值、社会效果决定是否报道，进一步压缩报道的数量、字数、时长。</a:t>
            </a:r>
          </a:p>
        </p:txBody>
      </p:sp>
      <p:sp>
        <p:nvSpPr>
          <p:cNvPr id="25" name="矩形 22"/>
          <p:cNvSpPr>
            <a:spLocks noChangeArrowheads="1"/>
          </p:cNvSpPr>
          <p:nvPr/>
        </p:nvSpPr>
        <p:spPr bwMode="auto">
          <a:xfrm>
            <a:off x="6437314" y="4047849"/>
            <a:ext cx="48323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400">
                <a:latin typeface="微软雅黑" panose="020B0503020204020204" pitchFamily="34" charset="-122"/>
                <a:ea typeface="微软雅黑" panose="020B0503020204020204" pitchFamily="34" charset="-122"/>
              </a:rPr>
              <a:t>要严格文稿发表，除中央统一安排外，个人不公开出版著作、讲话单行本，不发贺信、贺电，不题词、题字。</a:t>
            </a:r>
          </a:p>
        </p:txBody>
      </p:sp>
      <p:sp>
        <p:nvSpPr>
          <p:cNvPr id="26" name="Oval 10"/>
          <p:cNvSpPr>
            <a:spLocks noChangeArrowheads="1"/>
          </p:cNvSpPr>
          <p:nvPr/>
        </p:nvSpPr>
        <p:spPr bwMode="auto">
          <a:xfrm>
            <a:off x="504826" y="1984099"/>
            <a:ext cx="415925" cy="415925"/>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400" noProof="1">
                <a:solidFill>
                  <a:schemeClr val="bg2"/>
                </a:solidFill>
                <a:latin typeface="Lifeline JL" pitchFamily="2" charset="0"/>
                <a:ea typeface="+mj-ea"/>
                <a:sym typeface="+mn-ea"/>
              </a:rPr>
              <a:t>1</a:t>
            </a:r>
            <a:endParaRPr lang="zh-CN" altLang="en-US" sz="1400" noProof="1">
              <a:solidFill>
                <a:schemeClr val="bg2"/>
              </a:solidFill>
              <a:latin typeface="Lifeline JL" pitchFamily="2" charset="0"/>
              <a:ea typeface="+mj-ea"/>
              <a:sym typeface="+mn-ea"/>
            </a:endParaRPr>
          </a:p>
        </p:txBody>
      </p:sp>
      <p:sp>
        <p:nvSpPr>
          <p:cNvPr id="28" name="Oval 10"/>
          <p:cNvSpPr>
            <a:spLocks noChangeArrowheads="1"/>
          </p:cNvSpPr>
          <p:nvPr/>
        </p:nvSpPr>
        <p:spPr bwMode="auto">
          <a:xfrm>
            <a:off x="504826" y="3700186"/>
            <a:ext cx="415925" cy="415925"/>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400" noProof="1">
                <a:solidFill>
                  <a:schemeClr val="bg2"/>
                </a:solidFill>
                <a:latin typeface="Lifeline JL" pitchFamily="2" charset="0"/>
                <a:ea typeface="+mj-ea"/>
                <a:sym typeface="+mn-ea"/>
              </a:rPr>
              <a:t>2</a:t>
            </a:r>
            <a:endParaRPr lang="zh-CN" altLang="en-US" sz="1400" noProof="1">
              <a:solidFill>
                <a:schemeClr val="bg2"/>
              </a:solidFill>
              <a:latin typeface="Lifeline JL" pitchFamily="2" charset="0"/>
              <a:ea typeface="+mj-ea"/>
              <a:sym typeface="+mn-ea"/>
            </a:endParaRPr>
          </a:p>
        </p:txBody>
      </p:sp>
      <p:sp>
        <p:nvSpPr>
          <p:cNvPr id="29" name="Oval 10"/>
          <p:cNvSpPr>
            <a:spLocks noChangeArrowheads="1"/>
          </p:cNvSpPr>
          <p:nvPr/>
        </p:nvSpPr>
        <p:spPr bwMode="auto">
          <a:xfrm>
            <a:off x="504826" y="4941611"/>
            <a:ext cx="415925" cy="415925"/>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400" noProof="1">
                <a:solidFill>
                  <a:schemeClr val="bg2"/>
                </a:solidFill>
                <a:latin typeface="Lifeline JL" pitchFamily="2" charset="0"/>
                <a:ea typeface="+mj-ea"/>
                <a:sym typeface="+mn-ea"/>
              </a:rPr>
              <a:t>3</a:t>
            </a:r>
            <a:endParaRPr lang="zh-CN" altLang="en-US" sz="1400" noProof="1">
              <a:solidFill>
                <a:schemeClr val="bg2"/>
              </a:solidFill>
              <a:latin typeface="Lifeline JL" pitchFamily="2" charset="0"/>
              <a:ea typeface="+mj-ea"/>
              <a:sym typeface="+mn-ea"/>
            </a:endParaRPr>
          </a:p>
        </p:txBody>
      </p:sp>
      <p:sp>
        <p:nvSpPr>
          <p:cNvPr id="30" name="Oval 10"/>
          <p:cNvSpPr>
            <a:spLocks noChangeArrowheads="1"/>
          </p:cNvSpPr>
          <p:nvPr/>
        </p:nvSpPr>
        <p:spPr bwMode="auto">
          <a:xfrm>
            <a:off x="6007101" y="2484161"/>
            <a:ext cx="415925" cy="415925"/>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400" noProof="1">
                <a:solidFill>
                  <a:schemeClr val="bg2"/>
                </a:solidFill>
                <a:latin typeface="Lifeline JL" pitchFamily="2" charset="0"/>
                <a:ea typeface="+mj-ea"/>
                <a:sym typeface="+mn-ea"/>
              </a:rPr>
              <a:t>5</a:t>
            </a:r>
            <a:endParaRPr lang="zh-CN" altLang="en-US" sz="1400" noProof="1">
              <a:solidFill>
                <a:schemeClr val="bg2"/>
              </a:solidFill>
              <a:latin typeface="Lifeline JL" pitchFamily="2" charset="0"/>
              <a:ea typeface="+mj-ea"/>
              <a:sym typeface="+mn-ea"/>
            </a:endParaRPr>
          </a:p>
        </p:txBody>
      </p:sp>
      <p:sp>
        <p:nvSpPr>
          <p:cNvPr id="31" name="Oval 10"/>
          <p:cNvSpPr>
            <a:spLocks noChangeArrowheads="1"/>
          </p:cNvSpPr>
          <p:nvPr/>
        </p:nvSpPr>
        <p:spPr bwMode="auto">
          <a:xfrm>
            <a:off x="6007101" y="3303311"/>
            <a:ext cx="415925" cy="415925"/>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400" noProof="1">
                <a:solidFill>
                  <a:schemeClr val="bg2"/>
                </a:solidFill>
                <a:latin typeface="Lifeline JL" pitchFamily="2" charset="0"/>
                <a:ea typeface="+mj-ea"/>
                <a:sym typeface="+mn-ea"/>
              </a:rPr>
              <a:t>6</a:t>
            </a:r>
            <a:endParaRPr lang="zh-CN" altLang="en-US" sz="1400" noProof="1">
              <a:solidFill>
                <a:schemeClr val="bg2"/>
              </a:solidFill>
              <a:latin typeface="Lifeline JL" pitchFamily="2" charset="0"/>
              <a:ea typeface="+mj-ea"/>
              <a:sym typeface="+mn-ea"/>
            </a:endParaRPr>
          </a:p>
        </p:txBody>
      </p:sp>
      <p:sp>
        <p:nvSpPr>
          <p:cNvPr id="32" name="Oval 10"/>
          <p:cNvSpPr>
            <a:spLocks noChangeArrowheads="1"/>
          </p:cNvSpPr>
          <p:nvPr/>
        </p:nvSpPr>
        <p:spPr bwMode="auto">
          <a:xfrm>
            <a:off x="6007101" y="4135161"/>
            <a:ext cx="415925" cy="417513"/>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400" noProof="1">
                <a:solidFill>
                  <a:schemeClr val="bg2"/>
                </a:solidFill>
                <a:latin typeface="Lifeline JL" pitchFamily="2" charset="0"/>
                <a:ea typeface="+mj-ea"/>
                <a:sym typeface="+mn-ea"/>
              </a:rPr>
              <a:t>7</a:t>
            </a:r>
            <a:endParaRPr lang="zh-CN" altLang="en-US" sz="1400" noProof="1">
              <a:solidFill>
                <a:schemeClr val="bg2"/>
              </a:solidFill>
              <a:latin typeface="Lifeline JL" pitchFamily="2" charset="0"/>
              <a:ea typeface="+mj-ea"/>
              <a:sym typeface="+mn-ea"/>
            </a:endParaRPr>
          </a:p>
        </p:txBody>
      </p:sp>
      <p:sp>
        <p:nvSpPr>
          <p:cNvPr id="33" name="Oval 10"/>
          <p:cNvSpPr>
            <a:spLocks noChangeArrowheads="1"/>
          </p:cNvSpPr>
          <p:nvPr/>
        </p:nvSpPr>
        <p:spPr bwMode="auto">
          <a:xfrm>
            <a:off x="6007101" y="4967011"/>
            <a:ext cx="415925" cy="415925"/>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400" noProof="1">
                <a:solidFill>
                  <a:schemeClr val="bg2"/>
                </a:solidFill>
                <a:latin typeface="Lifeline JL" pitchFamily="2" charset="0"/>
                <a:ea typeface="+mj-ea"/>
                <a:sym typeface="+mn-ea"/>
              </a:rPr>
              <a:t>8</a:t>
            </a:r>
            <a:endParaRPr lang="zh-CN" altLang="en-US" sz="1400" noProof="1">
              <a:solidFill>
                <a:schemeClr val="bg2"/>
              </a:solidFill>
              <a:latin typeface="Lifeline JL" pitchFamily="2" charset="0"/>
              <a:ea typeface="+mj-ea"/>
              <a:sym typeface="+mn-ea"/>
            </a:endParaRPr>
          </a:p>
        </p:txBody>
      </p:sp>
      <p:pic>
        <p:nvPicPr>
          <p:cNvPr id="34" name="图片 33"/>
          <p:cNvPicPr>
            <a:picLocks noChangeAspect="1"/>
          </p:cNvPicPr>
          <p:nvPr/>
        </p:nvPicPr>
        <p:blipFill rotWithShape="1">
          <a:blip r:embed="rId5"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35" name="图片 34"/>
          <p:cNvPicPr>
            <a:picLocks noChangeAspect="1"/>
          </p:cNvPicPr>
          <p:nvPr/>
        </p:nvPicPr>
        <p:blipFill rotWithShape="1">
          <a:blip r:embed="rId6"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1960185319"/>
      </p:ext>
    </p:extLst>
  </p:cSld>
  <p:clrMapOvr>
    <a:masterClrMapping/>
  </p:clrMapOvr>
  <mc:AlternateContent xmlns:mc="http://schemas.openxmlformats.org/markup-compatibility/2006" xmlns:p14="http://schemas.microsoft.com/office/powerpoint/2010/main">
    <mc:Choice Requires="p14">
      <p:transition spd="slow" p14:dur="1750" advTm="0">
        <p:wipe/>
      </p:transition>
    </mc:Choice>
    <mc:Fallback xmlns="">
      <p:transition spd="slow" advTm="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1000"/>
                                        <p:tgtEl>
                                          <p:spTgt spid="29"/>
                                        </p:tgtEl>
                                      </p:cBhvr>
                                    </p:animEffect>
                                    <p:anim calcmode="lin" valueType="num">
                                      <p:cBhvr>
                                        <p:cTn id="47" dur="1000" fill="hold"/>
                                        <p:tgtEl>
                                          <p:spTgt spid="29"/>
                                        </p:tgtEl>
                                        <p:attrNameLst>
                                          <p:attrName>ppt_x</p:attrName>
                                        </p:attrNameLst>
                                      </p:cBhvr>
                                      <p:tavLst>
                                        <p:tav tm="0">
                                          <p:val>
                                            <p:strVal val="#ppt_x"/>
                                          </p:val>
                                        </p:tav>
                                        <p:tav tm="100000">
                                          <p:val>
                                            <p:strVal val="#ppt_x"/>
                                          </p:val>
                                        </p:tav>
                                      </p:tavLst>
                                    </p:anim>
                                    <p:anim calcmode="lin" valueType="num">
                                      <p:cBhvr>
                                        <p:cTn id="48" dur="1000" fill="hold"/>
                                        <p:tgtEl>
                                          <p:spTgt spid="2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1000"/>
                                        <p:tgtEl>
                                          <p:spTgt spid="8"/>
                                        </p:tgtEl>
                                      </p:cBhvr>
                                    </p:animEffect>
                                    <p:anim calcmode="lin" valueType="num">
                                      <p:cBhvr>
                                        <p:cTn id="64" dur="1000" fill="hold"/>
                                        <p:tgtEl>
                                          <p:spTgt spid="8"/>
                                        </p:tgtEl>
                                        <p:attrNameLst>
                                          <p:attrName>ppt_x</p:attrName>
                                        </p:attrNameLst>
                                      </p:cBhvr>
                                      <p:tavLst>
                                        <p:tav tm="0">
                                          <p:val>
                                            <p:strVal val="#ppt_x"/>
                                          </p:val>
                                        </p:tav>
                                        <p:tav tm="100000">
                                          <p:val>
                                            <p:strVal val="#ppt_x"/>
                                          </p:val>
                                        </p:tav>
                                      </p:tavLst>
                                    </p:anim>
                                    <p:anim calcmode="lin" valueType="num">
                                      <p:cBhvr>
                                        <p:cTn id="65" dur="1000" fill="hold"/>
                                        <p:tgtEl>
                                          <p:spTgt spid="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1000"/>
                                        <p:tgtEl>
                                          <p:spTgt spid="7"/>
                                        </p:tgtEl>
                                      </p:cBhvr>
                                    </p:animEffect>
                                    <p:anim calcmode="lin" valueType="num">
                                      <p:cBhvr>
                                        <p:cTn id="69" dur="1000" fill="hold"/>
                                        <p:tgtEl>
                                          <p:spTgt spid="7"/>
                                        </p:tgtEl>
                                        <p:attrNameLst>
                                          <p:attrName>ppt_x</p:attrName>
                                        </p:attrNameLst>
                                      </p:cBhvr>
                                      <p:tavLst>
                                        <p:tav tm="0">
                                          <p:val>
                                            <p:strVal val="#ppt_x"/>
                                          </p:val>
                                        </p:tav>
                                        <p:tav tm="100000">
                                          <p:val>
                                            <p:strVal val="#ppt_x"/>
                                          </p:val>
                                        </p:tav>
                                      </p:tavLst>
                                    </p:anim>
                                    <p:anim calcmode="lin" valueType="num">
                                      <p:cBhvr>
                                        <p:cTn id="70" dur="1000" fill="hold"/>
                                        <p:tgtEl>
                                          <p:spTgt spid="7"/>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1000"/>
                                        <p:tgtEl>
                                          <p:spTgt spid="22"/>
                                        </p:tgtEl>
                                      </p:cBhvr>
                                    </p:animEffect>
                                    <p:anim calcmode="lin" valueType="num">
                                      <p:cBhvr>
                                        <p:cTn id="74" dur="1000" fill="hold"/>
                                        <p:tgtEl>
                                          <p:spTgt spid="22"/>
                                        </p:tgtEl>
                                        <p:attrNameLst>
                                          <p:attrName>ppt_x</p:attrName>
                                        </p:attrNameLst>
                                      </p:cBhvr>
                                      <p:tavLst>
                                        <p:tav tm="0">
                                          <p:val>
                                            <p:strVal val="#ppt_x"/>
                                          </p:val>
                                        </p:tav>
                                        <p:tav tm="100000">
                                          <p:val>
                                            <p:strVal val="#ppt_x"/>
                                          </p:val>
                                        </p:tav>
                                      </p:tavLst>
                                    </p:anim>
                                    <p:anim calcmode="lin" valueType="num">
                                      <p:cBhvr>
                                        <p:cTn id="7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1000"/>
                                        <p:tgtEl>
                                          <p:spTgt spid="23"/>
                                        </p:tgtEl>
                                      </p:cBhvr>
                                    </p:animEffect>
                                    <p:anim calcmode="lin" valueType="num">
                                      <p:cBhvr>
                                        <p:cTn id="81" dur="1000" fill="hold"/>
                                        <p:tgtEl>
                                          <p:spTgt spid="23"/>
                                        </p:tgtEl>
                                        <p:attrNameLst>
                                          <p:attrName>ppt_x</p:attrName>
                                        </p:attrNameLst>
                                      </p:cBhvr>
                                      <p:tavLst>
                                        <p:tav tm="0">
                                          <p:val>
                                            <p:strVal val="#ppt_x"/>
                                          </p:val>
                                        </p:tav>
                                        <p:tav tm="100000">
                                          <p:val>
                                            <p:strVal val="#ppt_x"/>
                                          </p:val>
                                        </p:tav>
                                      </p:tavLst>
                                    </p:anim>
                                    <p:anim calcmode="lin" valueType="num">
                                      <p:cBhvr>
                                        <p:cTn id="82" dur="1000" fill="hold"/>
                                        <p:tgtEl>
                                          <p:spTgt spid="23"/>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6"/>
                                        </p:tgtEl>
                                        <p:attrNameLst>
                                          <p:attrName>style.visibility</p:attrName>
                                        </p:attrNameLst>
                                      </p:cBhvr>
                                      <p:to>
                                        <p:strVal val="visible"/>
                                      </p:to>
                                    </p:set>
                                    <p:animEffect transition="in" filter="fade">
                                      <p:cBhvr>
                                        <p:cTn id="85" dur="1000"/>
                                        <p:tgtEl>
                                          <p:spTgt spid="6"/>
                                        </p:tgtEl>
                                      </p:cBhvr>
                                    </p:animEffect>
                                    <p:anim calcmode="lin" valueType="num">
                                      <p:cBhvr>
                                        <p:cTn id="86" dur="1000" fill="hold"/>
                                        <p:tgtEl>
                                          <p:spTgt spid="6"/>
                                        </p:tgtEl>
                                        <p:attrNameLst>
                                          <p:attrName>ppt_x</p:attrName>
                                        </p:attrNameLst>
                                      </p:cBhvr>
                                      <p:tavLst>
                                        <p:tav tm="0">
                                          <p:val>
                                            <p:strVal val="#ppt_x"/>
                                          </p:val>
                                        </p:tav>
                                        <p:tav tm="100000">
                                          <p:val>
                                            <p:strVal val="#ppt_x"/>
                                          </p:val>
                                        </p:tav>
                                      </p:tavLst>
                                    </p:anim>
                                    <p:anim calcmode="lin" valueType="num">
                                      <p:cBhvr>
                                        <p:cTn id="87" dur="1000" fill="hold"/>
                                        <p:tgtEl>
                                          <p:spTgt spid="6"/>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fade">
                                      <p:cBhvr>
                                        <p:cTn id="90" dur="1000"/>
                                        <p:tgtEl>
                                          <p:spTgt spid="30"/>
                                        </p:tgtEl>
                                      </p:cBhvr>
                                    </p:animEffect>
                                    <p:anim calcmode="lin" valueType="num">
                                      <p:cBhvr>
                                        <p:cTn id="91" dur="1000" fill="hold"/>
                                        <p:tgtEl>
                                          <p:spTgt spid="30"/>
                                        </p:tgtEl>
                                        <p:attrNameLst>
                                          <p:attrName>ppt_x</p:attrName>
                                        </p:attrNameLst>
                                      </p:cBhvr>
                                      <p:tavLst>
                                        <p:tav tm="0">
                                          <p:val>
                                            <p:strVal val="#ppt_x"/>
                                          </p:val>
                                        </p:tav>
                                        <p:tav tm="100000">
                                          <p:val>
                                            <p:strVal val="#ppt_x"/>
                                          </p:val>
                                        </p:tav>
                                      </p:tavLst>
                                    </p:anim>
                                    <p:anim calcmode="lin" valueType="num">
                                      <p:cBhvr>
                                        <p:cTn id="9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fade">
                                      <p:cBhvr>
                                        <p:cTn id="97" dur="1000"/>
                                        <p:tgtEl>
                                          <p:spTgt spid="31"/>
                                        </p:tgtEl>
                                      </p:cBhvr>
                                    </p:animEffect>
                                    <p:anim calcmode="lin" valueType="num">
                                      <p:cBhvr>
                                        <p:cTn id="98" dur="1000" fill="hold"/>
                                        <p:tgtEl>
                                          <p:spTgt spid="31"/>
                                        </p:tgtEl>
                                        <p:attrNameLst>
                                          <p:attrName>ppt_x</p:attrName>
                                        </p:attrNameLst>
                                      </p:cBhvr>
                                      <p:tavLst>
                                        <p:tav tm="0">
                                          <p:val>
                                            <p:strVal val="#ppt_x"/>
                                          </p:val>
                                        </p:tav>
                                        <p:tav tm="100000">
                                          <p:val>
                                            <p:strVal val="#ppt_x"/>
                                          </p:val>
                                        </p:tav>
                                      </p:tavLst>
                                    </p:anim>
                                    <p:anim calcmode="lin" valueType="num">
                                      <p:cBhvr>
                                        <p:cTn id="99" dur="1000" fill="hold"/>
                                        <p:tgtEl>
                                          <p:spTgt spid="31"/>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5"/>
                                        </p:tgtEl>
                                        <p:attrNameLst>
                                          <p:attrName>style.visibility</p:attrName>
                                        </p:attrNameLst>
                                      </p:cBhvr>
                                      <p:to>
                                        <p:strVal val="visible"/>
                                      </p:to>
                                    </p:set>
                                    <p:animEffect transition="in" filter="fade">
                                      <p:cBhvr>
                                        <p:cTn id="102" dur="1000"/>
                                        <p:tgtEl>
                                          <p:spTgt spid="5"/>
                                        </p:tgtEl>
                                      </p:cBhvr>
                                    </p:animEffect>
                                    <p:anim calcmode="lin" valueType="num">
                                      <p:cBhvr>
                                        <p:cTn id="103" dur="1000" fill="hold"/>
                                        <p:tgtEl>
                                          <p:spTgt spid="5"/>
                                        </p:tgtEl>
                                        <p:attrNameLst>
                                          <p:attrName>ppt_x</p:attrName>
                                        </p:attrNameLst>
                                      </p:cBhvr>
                                      <p:tavLst>
                                        <p:tav tm="0">
                                          <p:val>
                                            <p:strVal val="#ppt_x"/>
                                          </p:val>
                                        </p:tav>
                                        <p:tav tm="100000">
                                          <p:val>
                                            <p:strVal val="#ppt_x"/>
                                          </p:val>
                                        </p:tav>
                                      </p:tavLst>
                                    </p:anim>
                                    <p:anim calcmode="lin" valueType="num">
                                      <p:cBhvr>
                                        <p:cTn id="104" dur="1000" fill="hold"/>
                                        <p:tgtEl>
                                          <p:spTgt spid="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1000"/>
                                        <p:tgtEl>
                                          <p:spTgt spid="24"/>
                                        </p:tgtEl>
                                      </p:cBhvr>
                                    </p:animEffect>
                                    <p:anim calcmode="lin" valueType="num">
                                      <p:cBhvr>
                                        <p:cTn id="108" dur="1000" fill="hold"/>
                                        <p:tgtEl>
                                          <p:spTgt spid="24"/>
                                        </p:tgtEl>
                                        <p:attrNameLst>
                                          <p:attrName>ppt_x</p:attrName>
                                        </p:attrNameLst>
                                      </p:cBhvr>
                                      <p:tavLst>
                                        <p:tav tm="0">
                                          <p:val>
                                            <p:strVal val="#ppt_x"/>
                                          </p:val>
                                        </p:tav>
                                        <p:tav tm="100000">
                                          <p:val>
                                            <p:strVal val="#ppt_x"/>
                                          </p:val>
                                        </p:tav>
                                      </p:tavLst>
                                    </p:anim>
                                    <p:anim calcmode="lin" valueType="num">
                                      <p:cBhvr>
                                        <p:cTn id="10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42" presetClass="entr" presetSubtype="0" fill="hold" grpId="0" nodeType="clickEffect">
                                  <p:stCondLst>
                                    <p:cond delay="0"/>
                                  </p:stCondLst>
                                  <p:childTnLst>
                                    <p:set>
                                      <p:cBhvr>
                                        <p:cTn id="113" dur="1" fill="hold">
                                          <p:stCondLst>
                                            <p:cond delay="0"/>
                                          </p:stCondLst>
                                        </p:cTn>
                                        <p:tgtEl>
                                          <p:spTgt spid="32"/>
                                        </p:tgtEl>
                                        <p:attrNameLst>
                                          <p:attrName>style.visibility</p:attrName>
                                        </p:attrNameLst>
                                      </p:cBhvr>
                                      <p:to>
                                        <p:strVal val="visible"/>
                                      </p:to>
                                    </p:set>
                                    <p:animEffect transition="in" filter="fade">
                                      <p:cBhvr>
                                        <p:cTn id="114" dur="1000"/>
                                        <p:tgtEl>
                                          <p:spTgt spid="32"/>
                                        </p:tgtEl>
                                      </p:cBhvr>
                                    </p:animEffect>
                                    <p:anim calcmode="lin" valueType="num">
                                      <p:cBhvr>
                                        <p:cTn id="115" dur="1000" fill="hold"/>
                                        <p:tgtEl>
                                          <p:spTgt spid="32"/>
                                        </p:tgtEl>
                                        <p:attrNameLst>
                                          <p:attrName>ppt_x</p:attrName>
                                        </p:attrNameLst>
                                      </p:cBhvr>
                                      <p:tavLst>
                                        <p:tav tm="0">
                                          <p:val>
                                            <p:strVal val="#ppt_x"/>
                                          </p:val>
                                        </p:tav>
                                        <p:tav tm="100000">
                                          <p:val>
                                            <p:strVal val="#ppt_x"/>
                                          </p:val>
                                        </p:tav>
                                      </p:tavLst>
                                    </p:anim>
                                    <p:anim calcmode="lin" valueType="num">
                                      <p:cBhvr>
                                        <p:cTn id="116" dur="1000" fill="hold"/>
                                        <p:tgtEl>
                                          <p:spTgt spid="32"/>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25"/>
                                        </p:tgtEl>
                                        <p:attrNameLst>
                                          <p:attrName>style.visibility</p:attrName>
                                        </p:attrNameLst>
                                      </p:cBhvr>
                                      <p:to>
                                        <p:strVal val="visible"/>
                                      </p:to>
                                    </p:set>
                                    <p:animEffect transition="in" filter="fade">
                                      <p:cBhvr>
                                        <p:cTn id="119" dur="1000"/>
                                        <p:tgtEl>
                                          <p:spTgt spid="25"/>
                                        </p:tgtEl>
                                      </p:cBhvr>
                                    </p:animEffect>
                                    <p:anim calcmode="lin" valueType="num">
                                      <p:cBhvr>
                                        <p:cTn id="120" dur="1000" fill="hold"/>
                                        <p:tgtEl>
                                          <p:spTgt spid="25"/>
                                        </p:tgtEl>
                                        <p:attrNameLst>
                                          <p:attrName>ppt_x</p:attrName>
                                        </p:attrNameLst>
                                      </p:cBhvr>
                                      <p:tavLst>
                                        <p:tav tm="0">
                                          <p:val>
                                            <p:strVal val="#ppt_x"/>
                                          </p:val>
                                        </p:tav>
                                        <p:tav tm="100000">
                                          <p:val>
                                            <p:strVal val="#ppt_x"/>
                                          </p:val>
                                        </p:tav>
                                      </p:tavLst>
                                    </p:anim>
                                    <p:anim calcmode="lin" valueType="num">
                                      <p:cBhvr>
                                        <p:cTn id="121" dur="1000" fill="hold"/>
                                        <p:tgtEl>
                                          <p:spTgt spid="25"/>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4"/>
                                        </p:tgtEl>
                                        <p:attrNameLst>
                                          <p:attrName>style.visibility</p:attrName>
                                        </p:attrNameLst>
                                      </p:cBhvr>
                                      <p:to>
                                        <p:strVal val="visible"/>
                                      </p:to>
                                    </p:set>
                                    <p:animEffect transition="in" filter="fade">
                                      <p:cBhvr>
                                        <p:cTn id="124" dur="1000"/>
                                        <p:tgtEl>
                                          <p:spTgt spid="4"/>
                                        </p:tgtEl>
                                      </p:cBhvr>
                                    </p:animEffect>
                                    <p:anim calcmode="lin" valueType="num">
                                      <p:cBhvr>
                                        <p:cTn id="125" dur="1000" fill="hold"/>
                                        <p:tgtEl>
                                          <p:spTgt spid="4"/>
                                        </p:tgtEl>
                                        <p:attrNameLst>
                                          <p:attrName>ppt_x</p:attrName>
                                        </p:attrNameLst>
                                      </p:cBhvr>
                                      <p:tavLst>
                                        <p:tav tm="0">
                                          <p:val>
                                            <p:strVal val="#ppt_x"/>
                                          </p:val>
                                        </p:tav>
                                        <p:tav tm="100000">
                                          <p:val>
                                            <p:strVal val="#ppt_x"/>
                                          </p:val>
                                        </p:tav>
                                      </p:tavLst>
                                    </p:anim>
                                    <p:anim calcmode="lin" valueType="num">
                                      <p:cBhvr>
                                        <p:cTn id="1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42" presetClass="entr" presetSubtype="0" fill="hold" grpId="0" nodeType="clickEffect">
                                  <p:stCondLst>
                                    <p:cond delay="0"/>
                                  </p:stCondLst>
                                  <p:childTnLst>
                                    <p:set>
                                      <p:cBhvr>
                                        <p:cTn id="130" dur="1" fill="hold">
                                          <p:stCondLst>
                                            <p:cond delay="0"/>
                                          </p:stCondLst>
                                        </p:cTn>
                                        <p:tgtEl>
                                          <p:spTgt spid="33"/>
                                        </p:tgtEl>
                                        <p:attrNameLst>
                                          <p:attrName>style.visibility</p:attrName>
                                        </p:attrNameLst>
                                      </p:cBhvr>
                                      <p:to>
                                        <p:strVal val="visible"/>
                                      </p:to>
                                    </p:set>
                                    <p:animEffect transition="in" filter="fade">
                                      <p:cBhvr>
                                        <p:cTn id="131" dur="1000"/>
                                        <p:tgtEl>
                                          <p:spTgt spid="33"/>
                                        </p:tgtEl>
                                      </p:cBhvr>
                                    </p:animEffect>
                                    <p:anim calcmode="lin" valueType="num">
                                      <p:cBhvr>
                                        <p:cTn id="132" dur="1000" fill="hold"/>
                                        <p:tgtEl>
                                          <p:spTgt spid="33"/>
                                        </p:tgtEl>
                                        <p:attrNameLst>
                                          <p:attrName>ppt_x</p:attrName>
                                        </p:attrNameLst>
                                      </p:cBhvr>
                                      <p:tavLst>
                                        <p:tav tm="0">
                                          <p:val>
                                            <p:strVal val="#ppt_x"/>
                                          </p:val>
                                        </p:tav>
                                        <p:tav tm="100000">
                                          <p:val>
                                            <p:strVal val="#ppt_x"/>
                                          </p:val>
                                        </p:tav>
                                      </p:tavLst>
                                    </p:anim>
                                    <p:anim calcmode="lin" valueType="num">
                                      <p:cBhvr>
                                        <p:cTn id="133" dur="1000" fill="hold"/>
                                        <p:tgtEl>
                                          <p:spTgt spid="33"/>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
                                        </p:tgtEl>
                                        <p:attrNameLst>
                                          <p:attrName>style.visibility</p:attrName>
                                        </p:attrNameLst>
                                      </p:cBhvr>
                                      <p:to>
                                        <p:strVal val="visible"/>
                                      </p:to>
                                    </p:set>
                                    <p:animEffect transition="in" filter="fade">
                                      <p:cBhvr>
                                        <p:cTn id="136" dur="1000"/>
                                        <p:tgtEl>
                                          <p:spTgt spid="3"/>
                                        </p:tgtEl>
                                      </p:cBhvr>
                                    </p:animEffect>
                                    <p:anim calcmode="lin" valueType="num">
                                      <p:cBhvr>
                                        <p:cTn id="137" dur="1000" fill="hold"/>
                                        <p:tgtEl>
                                          <p:spTgt spid="3"/>
                                        </p:tgtEl>
                                        <p:attrNameLst>
                                          <p:attrName>ppt_x</p:attrName>
                                        </p:attrNameLst>
                                      </p:cBhvr>
                                      <p:tavLst>
                                        <p:tav tm="0">
                                          <p:val>
                                            <p:strVal val="#ppt_x"/>
                                          </p:val>
                                        </p:tav>
                                        <p:tav tm="100000">
                                          <p:val>
                                            <p:strVal val="#ppt_x"/>
                                          </p:val>
                                        </p:tav>
                                      </p:tavLst>
                                    </p:anim>
                                    <p:anim calcmode="lin" valueType="num">
                                      <p:cBhvr>
                                        <p:cTn id="138" dur="1000" fill="hold"/>
                                        <p:tgtEl>
                                          <p:spTgt spid="3"/>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16"/>
                                        </p:tgtEl>
                                        <p:attrNameLst>
                                          <p:attrName>style.visibility</p:attrName>
                                        </p:attrNameLst>
                                      </p:cBhvr>
                                      <p:to>
                                        <p:strVal val="visible"/>
                                      </p:to>
                                    </p:set>
                                    <p:animEffect transition="in" filter="fade">
                                      <p:cBhvr>
                                        <p:cTn id="141" dur="1000"/>
                                        <p:tgtEl>
                                          <p:spTgt spid="16"/>
                                        </p:tgtEl>
                                      </p:cBhvr>
                                    </p:animEffect>
                                    <p:anim calcmode="lin" valueType="num">
                                      <p:cBhvr>
                                        <p:cTn id="142" dur="1000" fill="hold"/>
                                        <p:tgtEl>
                                          <p:spTgt spid="16"/>
                                        </p:tgtEl>
                                        <p:attrNameLst>
                                          <p:attrName>ppt_x</p:attrName>
                                        </p:attrNameLst>
                                      </p:cBhvr>
                                      <p:tavLst>
                                        <p:tav tm="0">
                                          <p:val>
                                            <p:strVal val="#ppt_x"/>
                                          </p:val>
                                        </p:tav>
                                        <p:tav tm="100000">
                                          <p:val>
                                            <p:strVal val="#ppt_x"/>
                                          </p:val>
                                        </p:tav>
                                      </p:tavLst>
                                    </p:anim>
                                    <p:anim calcmode="lin" valueType="num">
                                      <p:cBhvr>
                                        <p:cTn id="14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p:bldP spid="16" grpId="0"/>
      <p:bldP spid="19" grpId="0"/>
      <p:bldP spid="20" grpId="0"/>
      <p:bldP spid="21" grpId="0"/>
      <p:bldP spid="22" grpId="0"/>
      <p:bldP spid="23" grpId="0"/>
      <p:bldP spid="24" grpId="0"/>
      <p:bldP spid="25" grpId="0"/>
      <p:bldP spid="26" grpId="0" animBg="1"/>
      <p:bldP spid="28" grpId="0" animBg="1"/>
      <p:bldP spid="29" grpId="0" animBg="1"/>
      <p:bldP spid="30" grpId="0" animBg="1"/>
      <p:bldP spid="31" grpId="0" animBg="1"/>
      <p:bldP spid="32" grpId="0" animBg="1"/>
      <p:bldP spid="3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3"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2.4 《</a:t>
            </a:r>
            <a:r>
              <a:rPr lang="zh-CN" altLang="en-US" sz="2800" b="1" dirty="0">
                <a:solidFill>
                  <a:srgbClr val="C00000"/>
                </a:solidFill>
                <a:latin typeface="微软雅黑" panose="020B0503020204020204" pitchFamily="34" charset="-122"/>
                <a:ea typeface="微软雅黑" panose="020B0503020204020204" pitchFamily="34" charset="-122"/>
              </a:rPr>
              <a:t>中国共产党廉洁自律准则</a:t>
            </a:r>
            <a:r>
              <a:rPr lang="en-US" altLang="zh-CN" sz="2800" b="1" dirty="0">
                <a:solidFill>
                  <a:srgbClr val="C00000"/>
                </a:solidFill>
                <a:latin typeface="微软雅黑" panose="020B0503020204020204" pitchFamily="34" charset="-122"/>
                <a:ea typeface="微软雅黑" panose="020B0503020204020204" pitchFamily="34" charset="-122"/>
              </a:rPr>
              <a:t>》</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5"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7" name="矩形 8"/>
          <p:cNvSpPr>
            <a:spLocks noChangeArrowheads="1"/>
          </p:cNvSpPr>
          <p:nvPr/>
        </p:nvSpPr>
        <p:spPr bwMode="auto">
          <a:xfrm>
            <a:off x="984250" y="5317752"/>
            <a:ext cx="985838" cy="985838"/>
          </a:xfrm>
          <a:prstGeom prst="rect">
            <a:avLst/>
          </a:prstGeom>
          <a:solidFill>
            <a:srgbClr val="F8F8F8"/>
          </a:solidFill>
          <a:ln w="9525">
            <a:solidFill>
              <a:srgbClr val="B3B3B3"/>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8" name="矩形 9"/>
          <p:cNvSpPr>
            <a:spLocks noChangeArrowheads="1"/>
          </p:cNvSpPr>
          <p:nvPr/>
        </p:nvSpPr>
        <p:spPr bwMode="auto">
          <a:xfrm>
            <a:off x="989013" y="4089027"/>
            <a:ext cx="985837" cy="987425"/>
          </a:xfrm>
          <a:prstGeom prst="rect">
            <a:avLst/>
          </a:prstGeom>
          <a:solidFill>
            <a:srgbClr val="F8F8F8"/>
          </a:solidFill>
          <a:ln w="9525">
            <a:solidFill>
              <a:srgbClr val="B3B3B3"/>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9" name="矩形 10"/>
          <p:cNvSpPr>
            <a:spLocks noChangeArrowheads="1"/>
          </p:cNvSpPr>
          <p:nvPr/>
        </p:nvSpPr>
        <p:spPr bwMode="auto">
          <a:xfrm>
            <a:off x="989013" y="2853952"/>
            <a:ext cx="985837" cy="985838"/>
          </a:xfrm>
          <a:prstGeom prst="rect">
            <a:avLst/>
          </a:prstGeom>
          <a:solidFill>
            <a:srgbClr val="F8F8F8"/>
          </a:solidFill>
          <a:ln w="9525">
            <a:solidFill>
              <a:srgbClr val="B3B3B3"/>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 name="矩形 11"/>
          <p:cNvSpPr>
            <a:spLocks noChangeArrowheads="1"/>
          </p:cNvSpPr>
          <p:nvPr/>
        </p:nvSpPr>
        <p:spPr bwMode="auto">
          <a:xfrm>
            <a:off x="984250" y="1609352"/>
            <a:ext cx="985838" cy="985838"/>
          </a:xfrm>
          <a:prstGeom prst="rect">
            <a:avLst/>
          </a:prstGeom>
          <a:solidFill>
            <a:srgbClr val="F8F8F8"/>
          </a:solidFill>
          <a:ln w="9525">
            <a:solidFill>
              <a:srgbClr val="B3B3B3"/>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1" name="矩形 12"/>
          <p:cNvSpPr>
            <a:spLocks noChangeArrowheads="1"/>
          </p:cNvSpPr>
          <p:nvPr/>
        </p:nvSpPr>
        <p:spPr bwMode="auto">
          <a:xfrm>
            <a:off x="944563" y="941015"/>
            <a:ext cx="23383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b="1">
                <a:latin typeface="微软雅黑" panose="020B0503020204020204" pitchFamily="34" charset="-122"/>
                <a:ea typeface="微软雅黑" panose="020B0503020204020204" pitchFamily="34" charset="-122"/>
              </a:rPr>
              <a:t>党员</a:t>
            </a:r>
            <a:r>
              <a:rPr lang="zh-CN" altLang="en-US" sz="2000">
                <a:solidFill>
                  <a:schemeClr val="bg1"/>
                </a:solidFill>
                <a:latin typeface="微软雅黑" panose="020B0503020204020204" pitchFamily="34" charset="-122"/>
                <a:ea typeface="微软雅黑" panose="020B0503020204020204" pitchFamily="34" charset="-122"/>
              </a:rPr>
              <a:t>廉洁自律规范</a:t>
            </a:r>
          </a:p>
        </p:txBody>
      </p:sp>
      <p:grpSp>
        <p:nvGrpSpPr>
          <p:cNvPr id="12" name="组合 13"/>
          <p:cNvGrpSpPr>
            <a:grpSpLocks/>
          </p:cNvGrpSpPr>
          <p:nvPr/>
        </p:nvGrpSpPr>
        <p:grpSpPr bwMode="auto">
          <a:xfrm>
            <a:off x="1222375" y="1731590"/>
            <a:ext cx="490538" cy="784225"/>
            <a:chOff x="3540125" y="1989138"/>
            <a:chExt cx="895350" cy="1430338"/>
          </a:xfrm>
        </p:grpSpPr>
        <p:sp>
          <p:nvSpPr>
            <p:cNvPr id="13" name="Freeform 5"/>
            <p:cNvSpPr>
              <a:spLocks noEditPoints="1" noChangeArrowheads="1"/>
            </p:cNvSpPr>
            <p:nvPr/>
          </p:nvSpPr>
          <p:spPr bwMode="auto">
            <a:xfrm>
              <a:off x="3611563" y="1989138"/>
              <a:ext cx="698500" cy="385763"/>
            </a:xfrm>
            <a:custGeom>
              <a:avLst/>
              <a:gdLst>
                <a:gd name="T0" fmla="*/ 321 w 1142"/>
                <a:gd name="T1" fmla="*/ 42 h 627"/>
                <a:gd name="T2" fmla="*/ 486 w 1142"/>
                <a:gd name="T3" fmla="*/ 104 h 627"/>
                <a:gd name="T4" fmla="*/ 505 w 1142"/>
                <a:gd name="T5" fmla="*/ 127 h 627"/>
                <a:gd name="T6" fmla="*/ 443 w 1142"/>
                <a:gd name="T7" fmla="*/ 160 h 627"/>
                <a:gd name="T8" fmla="*/ 14 w 1142"/>
                <a:gd name="T9" fmla="*/ 627 h 627"/>
                <a:gd name="T10" fmla="*/ 0 w 1142"/>
                <a:gd name="T11" fmla="*/ 609 h 627"/>
                <a:gd name="T12" fmla="*/ 321 w 1142"/>
                <a:gd name="T13" fmla="*/ 42 h 627"/>
                <a:gd name="T14" fmla="*/ 712 w 1142"/>
                <a:gd name="T15" fmla="*/ 9 h 627"/>
                <a:gd name="T16" fmla="*/ 731 w 1142"/>
                <a:gd name="T17" fmla="*/ 24 h 627"/>
                <a:gd name="T18" fmla="*/ 693 w 1142"/>
                <a:gd name="T19" fmla="*/ 61 h 627"/>
                <a:gd name="T20" fmla="*/ 1142 w 1142"/>
                <a:gd name="T21" fmla="*/ 453 h 627"/>
                <a:gd name="T22" fmla="*/ 1137 w 1142"/>
                <a:gd name="T23" fmla="*/ 481 h 627"/>
                <a:gd name="T24" fmla="*/ 1000 w 1142"/>
                <a:gd name="T25" fmla="*/ 599 h 627"/>
                <a:gd name="T26" fmla="*/ 641 w 1142"/>
                <a:gd name="T27" fmla="*/ 94 h 627"/>
                <a:gd name="T28" fmla="*/ 599 w 1142"/>
                <a:gd name="T29" fmla="*/ 0 h 627"/>
                <a:gd name="T30" fmla="*/ 712 w 1142"/>
                <a:gd name="T31" fmla="*/ 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42" h="627">
                  <a:moveTo>
                    <a:pt x="321" y="42"/>
                  </a:moveTo>
                  <a:lnTo>
                    <a:pt x="486" y="104"/>
                  </a:lnTo>
                  <a:cubicBezTo>
                    <a:pt x="498" y="110"/>
                    <a:pt x="505" y="118"/>
                    <a:pt x="505" y="127"/>
                  </a:cubicBezTo>
                  <a:cubicBezTo>
                    <a:pt x="505" y="149"/>
                    <a:pt x="484" y="160"/>
                    <a:pt x="443" y="160"/>
                  </a:cubicBezTo>
                  <a:cubicBezTo>
                    <a:pt x="349" y="362"/>
                    <a:pt x="206" y="517"/>
                    <a:pt x="14" y="627"/>
                  </a:cubicBezTo>
                  <a:lnTo>
                    <a:pt x="0" y="609"/>
                  </a:lnTo>
                  <a:cubicBezTo>
                    <a:pt x="160" y="433"/>
                    <a:pt x="267" y="244"/>
                    <a:pt x="321" y="42"/>
                  </a:cubicBezTo>
                  <a:close/>
                  <a:moveTo>
                    <a:pt x="712" y="9"/>
                  </a:moveTo>
                  <a:cubicBezTo>
                    <a:pt x="725" y="9"/>
                    <a:pt x="731" y="14"/>
                    <a:pt x="731" y="24"/>
                  </a:cubicBezTo>
                  <a:cubicBezTo>
                    <a:pt x="731" y="39"/>
                    <a:pt x="718" y="52"/>
                    <a:pt x="693" y="61"/>
                  </a:cubicBezTo>
                  <a:cubicBezTo>
                    <a:pt x="781" y="247"/>
                    <a:pt x="931" y="377"/>
                    <a:pt x="1142" y="453"/>
                  </a:cubicBezTo>
                  <a:lnTo>
                    <a:pt x="1137" y="481"/>
                  </a:lnTo>
                  <a:cubicBezTo>
                    <a:pt x="1080" y="491"/>
                    <a:pt x="1035" y="530"/>
                    <a:pt x="1000" y="599"/>
                  </a:cubicBezTo>
                  <a:cubicBezTo>
                    <a:pt x="833" y="499"/>
                    <a:pt x="714" y="330"/>
                    <a:pt x="641" y="94"/>
                  </a:cubicBezTo>
                  <a:cubicBezTo>
                    <a:pt x="632" y="57"/>
                    <a:pt x="618" y="25"/>
                    <a:pt x="599" y="0"/>
                  </a:cubicBezTo>
                  <a:lnTo>
                    <a:pt x="712" y="9"/>
                  </a:lnTo>
                  <a:close/>
                </a:path>
              </a:pathLst>
            </a:custGeom>
            <a:solidFill>
              <a:srgbClr val="24211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4" name="Freeform 6"/>
            <p:cNvSpPr>
              <a:spLocks noChangeArrowheads="1"/>
            </p:cNvSpPr>
            <p:nvPr/>
          </p:nvSpPr>
          <p:spPr bwMode="auto">
            <a:xfrm>
              <a:off x="3686175" y="2200276"/>
              <a:ext cx="531813" cy="433388"/>
            </a:xfrm>
            <a:custGeom>
              <a:avLst/>
              <a:gdLst>
                <a:gd name="T0" fmla="*/ 505 w 869"/>
                <a:gd name="T1" fmla="*/ 265 h 703"/>
                <a:gd name="T2" fmla="*/ 519 w 869"/>
                <a:gd name="T3" fmla="*/ 246 h 703"/>
                <a:gd name="T4" fmla="*/ 869 w 869"/>
                <a:gd name="T5" fmla="*/ 595 h 703"/>
                <a:gd name="T6" fmla="*/ 774 w 869"/>
                <a:gd name="T7" fmla="*/ 703 h 703"/>
                <a:gd name="T8" fmla="*/ 713 w 869"/>
                <a:gd name="T9" fmla="*/ 647 h 703"/>
                <a:gd name="T10" fmla="*/ 675 w 869"/>
                <a:gd name="T11" fmla="*/ 538 h 703"/>
                <a:gd name="T12" fmla="*/ 123 w 869"/>
                <a:gd name="T13" fmla="*/ 642 h 703"/>
                <a:gd name="T14" fmla="*/ 90 w 869"/>
                <a:gd name="T15" fmla="*/ 689 h 703"/>
                <a:gd name="T16" fmla="*/ 66 w 869"/>
                <a:gd name="T17" fmla="*/ 670 h 703"/>
                <a:gd name="T18" fmla="*/ 0 w 869"/>
                <a:gd name="T19" fmla="*/ 496 h 703"/>
                <a:gd name="T20" fmla="*/ 128 w 869"/>
                <a:gd name="T21" fmla="*/ 434 h 703"/>
                <a:gd name="T22" fmla="*/ 331 w 869"/>
                <a:gd name="T23" fmla="*/ 0 h 703"/>
                <a:gd name="T24" fmla="*/ 510 w 869"/>
                <a:gd name="T25" fmla="*/ 57 h 703"/>
                <a:gd name="T26" fmla="*/ 529 w 869"/>
                <a:gd name="T27" fmla="*/ 76 h 703"/>
                <a:gd name="T28" fmla="*/ 472 w 869"/>
                <a:gd name="T29" fmla="*/ 114 h 703"/>
                <a:gd name="T30" fmla="*/ 175 w 869"/>
                <a:gd name="T31" fmla="*/ 505 h 703"/>
                <a:gd name="T32" fmla="*/ 647 w 869"/>
                <a:gd name="T33" fmla="*/ 472 h 703"/>
                <a:gd name="T34" fmla="*/ 505 w 869"/>
                <a:gd name="T35" fmla="*/ 265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9" h="703">
                  <a:moveTo>
                    <a:pt x="505" y="265"/>
                  </a:moveTo>
                  <a:lnTo>
                    <a:pt x="519" y="246"/>
                  </a:lnTo>
                  <a:cubicBezTo>
                    <a:pt x="746" y="372"/>
                    <a:pt x="862" y="488"/>
                    <a:pt x="869" y="595"/>
                  </a:cubicBezTo>
                  <a:cubicBezTo>
                    <a:pt x="865" y="661"/>
                    <a:pt x="834" y="697"/>
                    <a:pt x="774" y="703"/>
                  </a:cubicBezTo>
                  <a:cubicBezTo>
                    <a:pt x="746" y="703"/>
                    <a:pt x="725" y="685"/>
                    <a:pt x="713" y="647"/>
                  </a:cubicBezTo>
                  <a:cubicBezTo>
                    <a:pt x="703" y="612"/>
                    <a:pt x="691" y="576"/>
                    <a:pt x="675" y="538"/>
                  </a:cubicBezTo>
                  <a:cubicBezTo>
                    <a:pt x="518" y="579"/>
                    <a:pt x="334" y="614"/>
                    <a:pt x="123" y="642"/>
                  </a:cubicBezTo>
                  <a:cubicBezTo>
                    <a:pt x="117" y="674"/>
                    <a:pt x="106" y="689"/>
                    <a:pt x="90" y="689"/>
                  </a:cubicBezTo>
                  <a:cubicBezTo>
                    <a:pt x="77" y="689"/>
                    <a:pt x="70" y="683"/>
                    <a:pt x="66" y="670"/>
                  </a:cubicBezTo>
                  <a:lnTo>
                    <a:pt x="0" y="496"/>
                  </a:lnTo>
                  <a:cubicBezTo>
                    <a:pt x="63" y="493"/>
                    <a:pt x="106" y="472"/>
                    <a:pt x="128" y="434"/>
                  </a:cubicBezTo>
                  <a:cubicBezTo>
                    <a:pt x="238" y="271"/>
                    <a:pt x="305" y="126"/>
                    <a:pt x="331" y="0"/>
                  </a:cubicBezTo>
                  <a:lnTo>
                    <a:pt x="510" y="57"/>
                  </a:lnTo>
                  <a:cubicBezTo>
                    <a:pt x="522" y="57"/>
                    <a:pt x="529" y="63"/>
                    <a:pt x="529" y="76"/>
                  </a:cubicBezTo>
                  <a:cubicBezTo>
                    <a:pt x="529" y="101"/>
                    <a:pt x="510" y="114"/>
                    <a:pt x="472" y="114"/>
                  </a:cubicBezTo>
                  <a:cubicBezTo>
                    <a:pt x="387" y="262"/>
                    <a:pt x="288" y="392"/>
                    <a:pt x="175" y="505"/>
                  </a:cubicBezTo>
                  <a:lnTo>
                    <a:pt x="647" y="472"/>
                  </a:lnTo>
                  <a:cubicBezTo>
                    <a:pt x="609" y="403"/>
                    <a:pt x="562" y="334"/>
                    <a:pt x="505" y="265"/>
                  </a:cubicBezTo>
                  <a:close/>
                </a:path>
              </a:pathLst>
            </a:cu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5" name="Freeform 7"/>
            <p:cNvSpPr>
              <a:spLocks noChangeArrowheads="1"/>
            </p:cNvSpPr>
            <p:nvPr/>
          </p:nvSpPr>
          <p:spPr bwMode="auto">
            <a:xfrm>
              <a:off x="3910013" y="2789238"/>
              <a:ext cx="406400" cy="612775"/>
            </a:xfrm>
            <a:custGeom>
              <a:avLst/>
              <a:gdLst>
                <a:gd name="T0" fmla="*/ 255 w 665"/>
                <a:gd name="T1" fmla="*/ 996 h 996"/>
                <a:gd name="T2" fmla="*/ 443 w 665"/>
                <a:gd name="T3" fmla="*/ 958 h 996"/>
                <a:gd name="T4" fmla="*/ 462 w 665"/>
                <a:gd name="T5" fmla="*/ 939 h 996"/>
                <a:gd name="T6" fmla="*/ 406 w 665"/>
                <a:gd name="T7" fmla="*/ 897 h 996"/>
                <a:gd name="T8" fmla="*/ 165 w 665"/>
                <a:gd name="T9" fmla="*/ 199 h 996"/>
                <a:gd name="T10" fmla="*/ 481 w 665"/>
                <a:gd name="T11" fmla="*/ 217 h 996"/>
                <a:gd name="T12" fmla="*/ 363 w 665"/>
                <a:gd name="T13" fmla="*/ 496 h 996"/>
                <a:gd name="T14" fmla="*/ 377 w 665"/>
                <a:gd name="T15" fmla="*/ 505 h 996"/>
                <a:gd name="T16" fmla="*/ 665 w 665"/>
                <a:gd name="T17" fmla="*/ 114 h 996"/>
                <a:gd name="T18" fmla="*/ 576 w 665"/>
                <a:gd name="T19" fmla="*/ 0 h 996"/>
                <a:gd name="T20" fmla="*/ 524 w 665"/>
                <a:gd name="T21" fmla="*/ 52 h 996"/>
                <a:gd name="T22" fmla="*/ 514 w 665"/>
                <a:gd name="T23" fmla="*/ 100 h 996"/>
                <a:gd name="T24" fmla="*/ 500 w 665"/>
                <a:gd name="T25" fmla="*/ 151 h 996"/>
                <a:gd name="T26" fmla="*/ 108 w 665"/>
                <a:gd name="T27" fmla="*/ 57 h 996"/>
                <a:gd name="T28" fmla="*/ 75 w 665"/>
                <a:gd name="T29" fmla="*/ 15 h 996"/>
                <a:gd name="T30" fmla="*/ 57 w 665"/>
                <a:gd name="T31" fmla="*/ 29 h 996"/>
                <a:gd name="T32" fmla="*/ 0 w 665"/>
                <a:gd name="T33" fmla="*/ 194 h 996"/>
                <a:gd name="T34" fmla="*/ 99 w 665"/>
                <a:gd name="T35" fmla="*/ 265 h 996"/>
                <a:gd name="T36" fmla="*/ 236 w 665"/>
                <a:gd name="T37" fmla="*/ 788 h 996"/>
                <a:gd name="T38" fmla="*/ 255 w 665"/>
                <a:gd name="T39"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5" h="996">
                  <a:moveTo>
                    <a:pt x="255" y="996"/>
                  </a:moveTo>
                  <a:lnTo>
                    <a:pt x="443" y="958"/>
                  </a:lnTo>
                  <a:cubicBezTo>
                    <a:pt x="456" y="955"/>
                    <a:pt x="462" y="949"/>
                    <a:pt x="462" y="939"/>
                  </a:cubicBezTo>
                  <a:cubicBezTo>
                    <a:pt x="462" y="914"/>
                    <a:pt x="443" y="900"/>
                    <a:pt x="406" y="897"/>
                  </a:cubicBezTo>
                  <a:cubicBezTo>
                    <a:pt x="355" y="674"/>
                    <a:pt x="275" y="441"/>
                    <a:pt x="165" y="199"/>
                  </a:cubicBezTo>
                  <a:lnTo>
                    <a:pt x="481" y="217"/>
                  </a:lnTo>
                  <a:cubicBezTo>
                    <a:pt x="453" y="312"/>
                    <a:pt x="414" y="405"/>
                    <a:pt x="363" y="496"/>
                  </a:cubicBezTo>
                  <a:lnTo>
                    <a:pt x="377" y="505"/>
                  </a:lnTo>
                  <a:cubicBezTo>
                    <a:pt x="560" y="373"/>
                    <a:pt x="656" y="243"/>
                    <a:pt x="665" y="114"/>
                  </a:cubicBezTo>
                  <a:cubicBezTo>
                    <a:pt x="662" y="45"/>
                    <a:pt x="632" y="7"/>
                    <a:pt x="576" y="0"/>
                  </a:cubicBezTo>
                  <a:cubicBezTo>
                    <a:pt x="547" y="0"/>
                    <a:pt x="530" y="18"/>
                    <a:pt x="524" y="52"/>
                  </a:cubicBezTo>
                  <a:cubicBezTo>
                    <a:pt x="521" y="62"/>
                    <a:pt x="517" y="78"/>
                    <a:pt x="514" y="100"/>
                  </a:cubicBezTo>
                  <a:cubicBezTo>
                    <a:pt x="508" y="125"/>
                    <a:pt x="503" y="142"/>
                    <a:pt x="500" y="151"/>
                  </a:cubicBezTo>
                  <a:cubicBezTo>
                    <a:pt x="355" y="107"/>
                    <a:pt x="225" y="76"/>
                    <a:pt x="108" y="57"/>
                  </a:cubicBezTo>
                  <a:cubicBezTo>
                    <a:pt x="102" y="29"/>
                    <a:pt x="91" y="15"/>
                    <a:pt x="75" y="15"/>
                  </a:cubicBezTo>
                  <a:cubicBezTo>
                    <a:pt x="69" y="15"/>
                    <a:pt x="63" y="19"/>
                    <a:pt x="57" y="29"/>
                  </a:cubicBezTo>
                  <a:lnTo>
                    <a:pt x="0" y="194"/>
                  </a:lnTo>
                  <a:cubicBezTo>
                    <a:pt x="54" y="200"/>
                    <a:pt x="87" y="224"/>
                    <a:pt x="99" y="265"/>
                  </a:cubicBezTo>
                  <a:cubicBezTo>
                    <a:pt x="159" y="431"/>
                    <a:pt x="205" y="606"/>
                    <a:pt x="236" y="788"/>
                  </a:cubicBezTo>
                  <a:cubicBezTo>
                    <a:pt x="248" y="867"/>
                    <a:pt x="255" y="936"/>
                    <a:pt x="255" y="996"/>
                  </a:cubicBezTo>
                  <a:close/>
                </a:path>
              </a:pathLst>
            </a:cu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6" name="Freeform 8"/>
            <p:cNvSpPr>
              <a:spLocks noChangeArrowheads="1"/>
            </p:cNvSpPr>
            <p:nvPr/>
          </p:nvSpPr>
          <p:spPr bwMode="auto">
            <a:xfrm>
              <a:off x="3629025" y="2754313"/>
              <a:ext cx="382588" cy="665163"/>
            </a:xfrm>
            <a:custGeom>
              <a:avLst/>
              <a:gdLst>
                <a:gd name="T0" fmla="*/ 420 w 627"/>
                <a:gd name="T1" fmla="*/ 406 h 1080"/>
                <a:gd name="T2" fmla="*/ 372 w 627"/>
                <a:gd name="T3" fmla="*/ 571 h 1080"/>
                <a:gd name="T4" fmla="*/ 372 w 627"/>
                <a:gd name="T5" fmla="*/ 52 h 1080"/>
                <a:gd name="T6" fmla="*/ 344 w 627"/>
                <a:gd name="T7" fmla="*/ 9 h 1080"/>
                <a:gd name="T8" fmla="*/ 240 w 627"/>
                <a:gd name="T9" fmla="*/ 0 h 1080"/>
                <a:gd name="T10" fmla="*/ 245 w 627"/>
                <a:gd name="T11" fmla="*/ 269 h 1080"/>
                <a:gd name="T12" fmla="*/ 245 w 627"/>
                <a:gd name="T13" fmla="*/ 434 h 1080"/>
                <a:gd name="T14" fmla="*/ 245 w 627"/>
                <a:gd name="T15" fmla="*/ 453 h 1080"/>
                <a:gd name="T16" fmla="*/ 23 w 627"/>
                <a:gd name="T17" fmla="*/ 203 h 1080"/>
                <a:gd name="T18" fmla="*/ 0 w 627"/>
                <a:gd name="T19" fmla="*/ 222 h 1080"/>
                <a:gd name="T20" fmla="*/ 207 w 627"/>
                <a:gd name="T21" fmla="*/ 679 h 1080"/>
                <a:gd name="T22" fmla="*/ 19 w 627"/>
                <a:gd name="T23" fmla="*/ 679 h 1080"/>
                <a:gd name="T24" fmla="*/ 19 w 627"/>
                <a:gd name="T25" fmla="*/ 708 h 1080"/>
                <a:gd name="T26" fmla="*/ 245 w 627"/>
                <a:gd name="T27" fmla="*/ 708 h 1080"/>
                <a:gd name="T28" fmla="*/ 245 w 627"/>
                <a:gd name="T29" fmla="*/ 892 h 1080"/>
                <a:gd name="T30" fmla="*/ 118 w 627"/>
                <a:gd name="T31" fmla="*/ 877 h 1080"/>
                <a:gd name="T32" fmla="*/ 23 w 627"/>
                <a:gd name="T33" fmla="*/ 868 h 1080"/>
                <a:gd name="T34" fmla="*/ 19 w 627"/>
                <a:gd name="T35" fmla="*/ 892 h 1080"/>
                <a:gd name="T36" fmla="*/ 443 w 627"/>
                <a:gd name="T37" fmla="*/ 1080 h 1080"/>
                <a:gd name="T38" fmla="*/ 570 w 627"/>
                <a:gd name="T39" fmla="*/ 981 h 1080"/>
                <a:gd name="T40" fmla="*/ 585 w 627"/>
                <a:gd name="T41" fmla="*/ 962 h 1080"/>
                <a:gd name="T42" fmla="*/ 556 w 627"/>
                <a:gd name="T43" fmla="*/ 939 h 1080"/>
                <a:gd name="T44" fmla="*/ 519 w 627"/>
                <a:gd name="T45" fmla="*/ 948 h 1080"/>
                <a:gd name="T46" fmla="*/ 372 w 627"/>
                <a:gd name="T47" fmla="*/ 915 h 1080"/>
                <a:gd name="T48" fmla="*/ 372 w 627"/>
                <a:gd name="T49" fmla="*/ 708 h 1080"/>
                <a:gd name="T50" fmla="*/ 429 w 627"/>
                <a:gd name="T51" fmla="*/ 708 h 1080"/>
                <a:gd name="T52" fmla="*/ 500 w 627"/>
                <a:gd name="T53" fmla="*/ 802 h 1080"/>
                <a:gd name="T54" fmla="*/ 618 w 627"/>
                <a:gd name="T55" fmla="*/ 712 h 1080"/>
                <a:gd name="T56" fmla="*/ 627 w 627"/>
                <a:gd name="T57" fmla="*/ 698 h 1080"/>
                <a:gd name="T58" fmla="*/ 594 w 627"/>
                <a:gd name="T59" fmla="*/ 679 h 1080"/>
                <a:gd name="T60" fmla="*/ 372 w 627"/>
                <a:gd name="T61" fmla="*/ 679 h 1080"/>
                <a:gd name="T62" fmla="*/ 372 w 627"/>
                <a:gd name="T63" fmla="*/ 604 h 1080"/>
                <a:gd name="T64" fmla="*/ 547 w 627"/>
                <a:gd name="T65" fmla="*/ 443 h 1080"/>
                <a:gd name="T66" fmla="*/ 462 w 627"/>
                <a:gd name="T67" fmla="*/ 358 h 1080"/>
                <a:gd name="T68" fmla="*/ 420 w 627"/>
                <a:gd name="T69" fmla="*/ 406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7" h="1080">
                  <a:moveTo>
                    <a:pt x="420" y="406"/>
                  </a:moveTo>
                  <a:cubicBezTo>
                    <a:pt x="416" y="465"/>
                    <a:pt x="401" y="520"/>
                    <a:pt x="372" y="571"/>
                  </a:cubicBezTo>
                  <a:lnTo>
                    <a:pt x="372" y="52"/>
                  </a:lnTo>
                  <a:cubicBezTo>
                    <a:pt x="372" y="26"/>
                    <a:pt x="363" y="12"/>
                    <a:pt x="344" y="9"/>
                  </a:cubicBezTo>
                  <a:cubicBezTo>
                    <a:pt x="306" y="3"/>
                    <a:pt x="272" y="0"/>
                    <a:pt x="240" y="0"/>
                  </a:cubicBezTo>
                  <a:cubicBezTo>
                    <a:pt x="240" y="34"/>
                    <a:pt x="242" y="124"/>
                    <a:pt x="245" y="269"/>
                  </a:cubicBezTo>
                  <a:cubicBezTo>
                    <a:pt x="245" y="363"/>
                    <a:pt x="245" y="418"/>
                    <a:pt x="245" y="434"/>
                  </a:cubicBezTo>
                  <a:lnTo>
                    <a:pt x="245" y="453"/>
                  </a:lnTo>
                  <a:cubicBezTo>
                    <a:pt x="173" y="358"/>
                    <a:pt x="99" y="275"/>
                    <a:pt x="23" y="203"/>
                  </a:cubicBezTo>
                  <a:lnTo>
                    <a:pt x="0" y="222"/>
                  </a:lnTo>
                  <a:cubicBezTo>
                    <a:pt x="91" y="369"/>
                    <a:pt x="160" y="522"/>
                    <a:pt x="207" y="679"/>
                  </a:cubicBezTo>
                  <a:lnTo>
                    <a:pt x="19" y="679"/>
                  </a:lnTo>
                  <a:lnTo>
                    <a:pt x="19" y="708"/>
                  </a:lnTo>
                  <a:lnTo>
                    <a:pt x="245" y="708"/>
                  </a:lnTo>
                  <a:lnTo>
                    <a:pt x="245" y="892"/>
                  </a:lnTo>
                  <a:cubicBezTo>
                    <a:pt x="220" y="888"/>
                    <a:pt x="177" y="884"/>
                    <a:pt x="118" y="877"/>
                  </a:cubicBezTo>
                  <a:cubicBezTo>
                    <a:pt x="77" y="874"/>
                    <a:pt x="45" y="871"/>
                    <a:pt x="23" y="868"/>
                  </a:cubicBezTo>
                  <a:lnTo>
                    <a:pt x="19" y="892"/>
                  </a:lnTo>
                  <a:cubicBezTo>
                    <a:pt x="242" y="964"/>
                    <a:pt x="383" y="1027"/>
                    <a:pt x="443" y="1080"/>
                  </a:cubicBezTo>
                  <a:lnTo>
                    <a:pt x="570" y="981"/>
                  </a:lnTo>
                  <a:cubicBezTo>
                    <a:pt x="580" y="975"/>
                    <a:pt x="585" y="969"/>
                    <a:pt x="585" y="962"/>
                  </a:cubicBezTo>
                  <a:cubicBezTo>
                    <a:pt x="585" y="946"/>
                    <a:pt x="575" y="939"/>
                    <a:pt x="556" y="939"/>
                  </a:cubicBezTo>
                  <a:cubicBezTo>
                    <a:pt x="547" y="939"/>
                    <a:pt x="534" y="942"/>
                    <a:pt x="519" y="948"/>
                  </a:cubicBezTo>
                  <a:cubicBezTo>
                    <a:pt x="468" y="936"/>
                    <a:pt x="420" y="925"/>
                    <a:pt x="372" y="915"/>
                  </a:cubicBezTo>
                  <a:lnTo>
                    <a:pt x="372" y="708"/>
                  </a:lnTo>
                  <a:lnTo>
                    <a:pt x="429" y="708"/>
                  </a:lnTo>
                  <a:lnTo>
                    <a:pt x="500" y="802"/>
                  </a:lnTo>
                  <a:lnTo>
                    <a:pt x="618" y="712"/>
                  </a:lnTo>
                  <a:cubicBezTo>
                    <a:pt x="624" y="712"/>
                    <a:pt x="627" y="708"/>
                    <a:pt x="627" y="698"/>
                  </a:cubicBezTo>
                  <a:cubicBezTo>
                    <a:pt x="627" y="689"/>
                    <a:pt x="616" y="682"/>
                    <a:pt x="594" y="679"/>
                  </a:cubicBezTo>
                  <a:lnTo>
                    <a:pt x="372" y="679"/>
                  </a:lnTo>
                  <a:lnTo>
                    <a:pt x="372" y="604"/>
                  </a:lnTo>
                  <a:cubicBezTo>
                    <a:pt x="489" y="553"/>
                    <a:pt x="547" y="500"/>
                    <a:pt x="547" y="443"/>
                  </a:cubicBezTo>
                  <a:cubicBezTo>
                    <a:pt x="544" y="390"/>
                    <a:pt x="516" y="361"/>
                    <a:pt x="462" y="358"/>
                  </a:cubicBezTo>
                  <a:cubicBezTo>
                    <a:pt x="440" y="358"/>
                    <a:pt x="426" y="374"/>
                    <a:pt x="420" y="406"/>
                  </a:cubicBezTo>
                  <a:close/>
                </a:path>
              </a:pathLst>
            </a:custGeom>
            <a:solidFill>
              <a:srgbClr val="24211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7" name="Line 9"/>
            <p:cNvSpPr>
              <a:spLocks noChangeShapeType="1"/>
            </p:cNvSpPr>
            <p:nvPr/>
          </p:nvSpPr>
          <p:spPr bwMode="auto">
            <a:xfrm>
              <a:off x="3540125" y="2671763"/>
              <a:ext cx="895350" cy="0"/>
            </a:xfrm>
            <a:prstGeom prst="line">
              <a:avLst/>
            </a:prstGeom>
            <a:noFill/>
            <a:ln w="8">
              <a:solidFill>
                <a:srgbClr val="24211D"/>
              </a:solidFill>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grpSp>
      <p:grpSp>
        <p:nvGrpSpPr>
          <p:cNvPr id="18" name="组合 20"/>
          <p:cNvGrpSpPr>
            <a:grpSpLocks/>
          </p:cNvGrpSpPr>
          <p:nvPr/>
        </p:nvGrpSpPr>
        <p:grpSpPr bwMode="auto">
          <a:xfrm>
            <a:off x="1076325" y="2965077"/>
            <a:ext cx="757238" cy="765175"/>
            <a:chOff x="5046663" y="1998663"/>
            <a:chExt cx="1381125" cy="1397001"/>
          </a:xfrm>
        </p:grpSpPr>
        <p:sp>
          <p:nvSpPr>
            <p:cNvPr id="19" name="Oval 10"/>
            <p:cNvSpPr>
              <a:spLocks noChangeArrowheads="1"/>
            </p:cNvSpPr>
            <p:nvPr/>
          </p:nvSpPr>
          <p:spPr bwMode="auto">
            <a:xfrm>
              <a:off x="5046663" y="2003426"/>
              <a:ext cx="1381125" cy="1392238"/>
            </a:xfrm>
            <a:prstGeom prst="ellipse">
              <a:avLst/>
            </a:prstGeom>
            <a:noFill/>
            <a:ln w="8">
              <a:solidFill>
                <a:srgbClr val="24211D"/>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20" name="Line 11"/>
            <p:cNvSpPr>
              <a:spLocks noChangeShapeType="1"/>
            </p:cNvSpPr>
            <p:nvPr/>
          </p:nvSpPr>
          <p:spPr bwMode="auto">
            <a:xfrm>
              <a:off x="5781675" y="1998663"/>
              <a:ext cx="0" cy="1397000"/>
            </a:xfrm>
            <a:prstGeom prst="line">
              <a:avLst/>
            </a:prstGeom>
            <a:noFill/>
            <a:ln w="8">
              <a:solidFill>
                <a:srgbClr val="24211D"/>
              </a:solidFill>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21" name="Freeform 12"/>
            <p:cNvSpPr>
              <a:spLocks noEditPoints="1" noChangeArrowheads="1"/>
            </p:cNvSpPr>
            <p:nvPr/>
          </p:nvSpPr>
          <p:spPr bwMode="auto">
            <a:xfrm>
              <a:off x="5786438" y="2268538"/>
              <a:ext cx="392113" cy="849313"/>
            </a:xfrm>
            <a:custGeom>
              <a:avLst/>
              <a:gdLst>
                <a:gd name="T0" fmla="*/ 51 w 642"/>
                <a:gd name="T1" fmla="*/ 69 h 1378"/>
                <a:gd name="T2" fmla="*/ 0 w 642"/>
                <a:gd name="T3" fmla="*/ 0 h 1378"/>
                <a:gd name="T4" fmla="*/ 374 w 642"/>
                <a:gd name="T5" fmla="*/ 166 h 1378"/>
                <a:gd name="T6" fmla="*/ 618 w 642"/>
                <a:gd name="T7" fmla="*/ 160 h 1378"/>
                <a:gd name="T8" fmla="*/ 587 w 642"/>
                <a:gd name="T9" fmla="*/ 203 h 1378"/>
                <a:gd name="T10" fmla="*/ 258 w 642"/>
                <a:gd name="T11" fmla="*/ 234 h 1378"/>
                <a:gd name="T12" fmla="*/ 221 w 642"/>
                <a:gd name="T13" fmla="*/ 301 h 1378"/>
                <a:gd name="T14" fmla="*/ 374 w 642"/>
                <a:gd name="T15" fmla="*/ 380 h 1378"/>
                <a:gd name="T16" fmla="*/ 599 w 642"/>
                <a:gd name="T17" fmla="*/ 374 h 1378"/>
                <a:gd name="T18" fmla="*/ 569 w 642"/>
                <a:gd name="T19" fmla="*/ 417 h 1378"/>
                <a:gd name="T20" fmla="*/ 179 w 642"/>
                <a:gd name="T21" fmla="*/ 551 h 1378"/>
                <a:gd name="T22" fmla="*/ 343 w 642"/>
                <a:gd name="T23" fmla="*/ 466 h 1378"/>
                <a:gd name="T24" fmla="*/ 514 w 642"/>
                <a:gd name="T25" fmla="*/ 551 h 1378"/>
                <a:gd name="T26" fmla="*/ 459 w 642"/>
                <a:gd name="T27" fmla="*/ 716 h 1378"/>
                <a:gd name="T28" fmla="*/ 477 w 642"/>
                <a:gd name="T29" fmla="*/ 722 h 1378"/>
                <a:gd name="T30" fmla="*/ 624 w 642"/>
                <a:gd name="T31" fmla="*/ 722 h 1378"/>
                <a:gd name="T32" fmla="*/ 599 w 642"/>
                <a:gd name="T33" fmla="*/ 758 h 1378"/>
                <a:gd name="T34" fmla="*/ 465 w 642"/>
                <a:gd name="T35" fmla="*/ 917 h 1378"/>
                <a:gd name="T36" fmla="*/ 319 w 642"/>
                <a:gd name="T37" fmla="*/ 984 h 1378"/>
                <a:gd name="T38" fmla="*/ 234 w 642"/>
                <a:gd name="T39" fmla="*/ 929 h 1378"/>
                <a:gd name="T40" fmla="*/ 636 w 642"/>
                <a:gd name="T41" fmla="*/ 1173 h 1378"/>
                <a:gd name="T42" fmla="*/ 185 w 642"/>
                <a:gd name="T43" fmla="*/ 929 h 1378"/>
                <a:gd name="T44" fmla="*/ 185 w 642"/>
                <a:gd name="T45" fmla="*/ 1313 h 1378"/>
                <a:gd name="T46" fmla="*/ 32 w 642"/>
                <a:gd name="T47" fmla="*/ 1375 h 1378"/>
                <a:gd name="T48" fmla="*/ 0 w 642"/>
                <a:gd name="T49" fmla="*/ 929 h 1378"/>
                <a:gd name="T50" fmla="*/ 32 w 642"/>
                <a:gd name="T51" fmla="*/ 892 h 1378"/>
                <a:gd name="T52" fmla="*/ 0 w 642"/>
                <a:gd name="T53" fmla="*/ 758 h 1378"/>
                <a:gd name="T54" fmla="*/ 32 w 642"/>
                <a:gd name="T55" fmla="*/ 722 h 1378"/>
                <a:gd name="T56" fmla="*/ 0 w 642"/>
                <a:gd name="T57" fmla="*/ 588 h 1378"/>
                <a:gd name="T58" fmla="*/ 32 w 642"/>
                <a:gd name="T59" fmla="*/ 551 h 1378"/>
                <a:gd name="T60" fmla="*/ 0 w 642"/>
                <a:gd name="T61" fmla="*/ 417 h 1378"/>
                <a:gd name="T62" fmla="*/ 44 w 642"/>
                <a:gd name="T63" fmla="*/ 380 h 1378"/>
                <a:gd name="T64" fmla="*/ 0 w 642"/>
                <a:gd name="T65" fmla="*/ 203 h 1378"/>
                <a:gd name="T66" fmla="*/ 179 w 642"/>
                <a:gd name="T67" fmla="*/ 874 h 1378"/>
                <a:gd name="T68" fmla="*/ 319 w 642"/>
                <a:gd name="T69" fmla="*/ 892 h 1378"/>
                <a:gd name="T70" fmla="*/ 179 w 642"/>
                <a:gd name="T71" fmla="*/ 758 h 1378"/>
                <a:gd name="T72" fmla="*/ 319 w 642"/>
                <a:gd name="T73" fmla="*/ 588 h 1378"/>
                <a:gd name="T74" fmla="*/ 179 w 642"/>
                <a:gd name="T75" fmla="*/ 722 h 1378"/>
                <a:gd name="T76" fmla="*/ 319 w 642"/>
                <a:gd name="T77" fmla="*/ 588 h 1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2" h="1378">
                  <a:moveTo>
                    <a:pt x="0" y="0"/>
                  </a:moveTo>
                  <a:cubicBezTo>
                    <a:pt x="36" y="16"/>
                    <a:pt x="52" y="38"/>
                    <a:pt x="51" y="69"/>
                  </a:cubicBezTo>
                  <a:cubicBezTo>
                    <a:pt x="51" y="107"/>
                    <a:pt x="34" y="137"/>
                    <a:pt x="0" y="157"/>
                  </a:cubicBezTo>
                  <a:lnTo>
                    <a:pt x="0" y="0"/>
                  </a:lnTo>
                  <a:close/>
                  <a:moveTo>
                    <a:pt x="0" y="166"/>
                  </a:moveTo>
                  <a:lnTo>
                    <a:pt x="374" y="166"/>
                  </a:lnTo>
                  <a:lnTo>
                    <a:pt x="459" y="44"/>
                  </a:lnTo>
                  <a:lnTo>
                    <a:pt x="618" y="160"/>
                  </a:lnTo>
                  <a:cubicBezTo>
                    <a:pt x="622" y="164"/>
                    <a:pt x="624" y="171"/>
                    <a:pt x="624" y="179"/>
                  </a:cubicBezTo>
                  <a:cubicBezTo>
                    <a:pt x="624" y="191"/>
                    <a:pt x="612" y="199"/>
                    <a:pt x="587" y="203"/>
                  </a:cubicBezTo>
                  <a:lnTo>
                    <a:pt x="136" y="203"/>
                  </a:lnTo>
                  <a:lnTo>
                    <a:pt x="258" y="234"/>
                  </a:lnTo>
                  <a:cubicBezTo>
                    <a:pt x="278" y="234"/>
                    <a:pt x="288" y="242"/>
                    <a:pt x="288" y="258"/>
                  </a:cubicBezTo>
                  <a:cubicBezTo>
                    <a:pt x="292" y="278"/>
                    <a:pt x="270" y="293"/>
                    <a:pt x="221" y="301"/>
                  </a:cubicBezTo>
                  <a:cubicBezTo>
                    <a:pt x="185" y="337"/>
                    <a:pt x="150" y="364"/>
                    <a:pt x="117" y="380"/>
                  </a:cubicBezTo>
                  <a:lnTo>
                    <a:pt x="374" y="380"/>
                  </a:lnTo>
                  <a:lnTo>
                    <a:pt x="459" y="270"/>
                  </a:lnTo>
                  <a:lnTo>
                    <a:pt x="599" y="374"/>
                  </a:lnTo>
                  <a:cubicBezTo>
                    <a:pt x="608" y="378"/>
                    <a:pt x="612" y="386"/>
                    <a:pt x="612" y="398"/>
                  </a:cubicBezTo>
                  <a:cubicBezTo>
                    <a:pt x="612" y="411"/>
                    <a:pt x="597" y="417"/>
                    <a:pt x="569" y="417"/>
                  </a:cubicBezTo>
                  <a:lnTo>
                    <a:pt x="179" y="417"/>
                  </a:lnTo>
                  <a:lnTo>
                    <a:pt x="179" y="551"/>
                  </a:lnTo>
                  <a:lnTo>
                    <a:pt x="288" y="551"/>
                  </a:lnTo>
                  <a:lnTo>
                    <a:pt x="343" y="466"/>
                  </a:lnTo>
                  <a:lnTo>
                    <a:pt x="496" y="526"/>
                  </a:lnTo>
                  <a:cubicBezTo>
                    <a:pt x="508" y="531"/>
                    <a:pt x="514" y="539"/>
                    <a:pt x="514" y="551"/>
                  </a:cubicBezTo>
                  <a:cubicBezTo>
                    <a:pt x="514" y="575"/>
                    <a:pt x="496" y="598"/>
                    <a:pt x="459" y="618"/>
                  </a:cubicBezTo>
                  <a:lnTo>
                    <a:pt x="459" y="716"/>
                  </a:lnTo>
                  <a:lnTo>
                    <a:pt x="459" y="722"/>
                  </a:lnTo>
                  <a:lnTo>
                    <a:pt x="477" y="722"/>
                  </a:lnTo>
                  <a:lnTo>
                    <a:pt x="526" y="642"/>
                  </a:lnTo>
                  <a:lnTo>
                    <a:pt x="624" y="722"/>
                  </a:lnTo>
                  <a:cubicBezTo>
                    <a:pt x="632" y="722"/>
                    <a:pt x="636" y="728"/>
                    <a:pt x="636" y="740"/>
                  </a:cubicBezTo>
                  <a:cubicBezTo>
                    <a:pt x="636" y="752"/>
                    <a:pt x="624" y="758"/>
                    <a:pt x="599" y="758"/>
                  </a:cubicBezTo>
                  <a:lnTo>
                    <a:pt x="459" y="758"/>
                  </a:lnTo>
                  <a:cubicBezTo>
                    <a:pt x="459" y="811"/>
                    <a:pt x="461" y="864"/>
                    <a:pt x="465" y="917"/>
                  </a:cubicBezTo>
                  <a:cubicBezTo>
                    <a:pt x="465" y="945"/>
                    <a:pt x="455" y="962"/>
                    <a:pt x="435" y="966"/>
                  </a:cubicBezTo>
                  <a:cubicBezTo>
                    <a:pt x="390" y="978"/>
                    <a:pt x="351" y="984"/>
                    <a:pt x="319" y="984"/>
                  </a:cubicBezTo>
                  <a:lnTo>
                    <a:pt x="319" y="929"/>
                  </a:lnTo>
                  <a:lnTo>
                    <a:pt x="234" y="929"/>
                  </a:lnTo>
                  <a:cubicBezTo>
                    <a:pt x="307" y="1027"/>
                    <a:pt x="443" y="1098"/>
                    <a:pt x="642" y="1143"/>
                  </a:cubicBezTo>
                  <a:lnTo>
                    <a:pt x="636" y="1173"/>
                  </a:lnTo>
                  <a:cubicBezTo>
                    <a:pt x="579" y="1189"/>
                    <a:pt x="534" y="1238"/>
                    <a:pt x="502" y="1320"/>
                  </a:cubicBezTo>
                  <a:cubicBezTo>
                    <a:pt x="331" y="1238"/>
                    <a:pt x="225" y="1108"/>
                    <a:pt x="185" y="929"/>
                  </a:cubicBezTo>
                  <a:lnTo>
                    <a:pt x="179" y="929"/>
                  </a:lnTo>
                  <a:cubicBezTo>
                    <a:pt x="179" y="1051"/>
                    <a:pt x="181" y="1179"/>
                    <a:pt x="185" y="1313"/>
                  </a:cubicBezTo>
                  <a:cubicBezTo>
                    <a:pt x="185" y="1338"/>
                    <a:pt x="172" y="1354"/>
                    <a:pt x="148" y="1362"/>
                  </a:cubicBezTo>
                  <a:cubicBezTo>
                    <a:pt x="103" y="1375"/>
                    <a:pt x="65" y="1378"/>
                    <a:pt x="32" y="1375"/>
                  </a:cubicBezTo>
                  <a:lnTo>
                    <a:pt x="32" y="929"/>
                  </a:lnTo>
                  <a:lnTo>
                    <a:pt x="0" y="929"/>
                  </a:lnTo>
                  <a:lnTo>
                    <a:pt x="0" y="892"/>
                  </a:lnTo>
                  <a:lnTo>
                    <a:pt x="32" y="892"/>
                  </a:lnTo>
                  <a:lnTo>
                    <a:pt x="32" y="758"/>
                  </a:lnTo>
                  <a:lnTo>
                    <a:pt x="0" y="758"/>
                  </a:lnTo>
                  <a:lnTo>
                    <a:pt x="0" y="722"/>
                  </a:lnTo>
                  <a:lnTo>
                    <a:pt x="32" y="722"/>
                  </a:lnTo>
                  <a:lnTo>
                    <a:pt x="32" y="588"/>
                  </a:lnTo>
                  <a:lnTo>
                    <a:pt x="0" y="588"/>
                  </a:lnTo>
                  <a:lnTo>
                    <a:pt x="0" y="551"/>
                  </a:lnTo>
                  <a:lnTo>
                    <a:pt x="32" y="551"/>
                  </a:lnTo>
                  <a:lnTo>
                    <a:pt x="32" y="417"/>
                  </a:lnTo>
                  <a:lnTo>
                    <a:pt x="0" y="417"/>
                  </a:lnTo>
                  <a:lnTo>
                    <a:pt x="0" y="380"/>
                  </a:lnTo>
                  <a:lnTo>
                    <a:pt x="44" y="380"/>
                  </a:lnTo>
                  <a:cubicBezTo>
                    <a:pt x="69" y="319"/>
                    <a:pt x="85" y="260"/>
                    <a:pt x="93" y="203"/>
                  </a:cubicBezTo>
                  <a:lnTo>
                    <a:pt x="0" y="203"/>
                  </a:lnTo>
                  <a:lnTo>
                    <a:pt x="0" y="166"/>
                  </a:lnTo>
                  <a:close/>
                  <a:moveTo>
                    <a:pt x="179" y="874"/>
                  </a:moveTo>
                  <a:lnTo>
                    <a:pt x="179" y="892"/>
                  </a:lnTo>
                  <a:lnTo>
                    <a:pt x="319" y="892"/>
                  </a:lnTo>
                  <a:lnTo>
                    <a:pt x="319" y="758"/>
                  </a:lnTo>
                  <a:lnTo>
                    <a:pt x="179" y="758"/>
                  </a:lnTo>
                  <a:lnTo>
                    <a:pt x="179" y="874"/>
                  </a:lnTo>
                  <a:close/>
                  <a:moveTo>
                    <a:pt x="319" y="588"/>
                  </a:moveTo>
                  <a:lnTo>
                    <a:pt x="179" y="588"/>
                  </a:lnTo>
                  <a:lnTo>
                    <a:pt x="179" y="722"/>
                  </a:lnTo>
                  <a:lnTo>
                    <a:pt x="319" y="722"/>
                  </a:lnTo>
                  <a:lnTo>
                    <a:pt x="319" y="588"/>
                  </a:lnTo>
                  <a:close/>
                </a:path>
              </a:pathLst>
            </a:cu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2" name="Freeform 13"/>
            <p:cNvSpPr>
              <a:spLocks noEditPoints="1" noChangeArrowheads="1"/>
            </p:cNvSpPr>
            <p:nvPr/>
          </p:nvSpPr>
          <p:spPr bwMode="auto">
            <a:xfrm>
              <a:off x="5256213" y="2247901"/>
              <a:ext cx="530225" cy="874713"/>
            </a:xfrm>
            <a:custGeom>
              <a:avLst/>
              <a:gdLst>
                <a:gd name="T0" fmla="*/ 866 w 868"/>
                <a:gd name="T1" fmla="*/ 879 h 1422"/>
                <a:gd name="T2" fmla="*/ 868 w 868"/>
                <a:gd name="T3" fmla="*/ 910 h 1422"/>
                <a:gd name="T4" fmla="*/ 567 w 868"/>
                <a:gd name="T5" fmla="*/ 1062 h 1422"/>
                <a:gd name="T6" fmla="*/ 744 w 868"/>
                <a:gd name="T7" fmla="*/ 836 h 1422"/>
                <a:gd name="T8" fmla="*/ 549 w 868"/>
                <a:gd name="T9" fmla="*/ 1349 h 1422"/>
                <a:gd name="T10" fmla="*/ 390 w 868"/>
                <a:gd name="T11" fmla="*/ 1416 h 1422"/>
                <a:gd name="T12" fmla="*/ 390 w 868"/>
                <a:gd name="T13" fmla="*/ 757 h 1422"/>
                <a:gd name="T14" fmla="*/ 756 w 868"/>
                <a:gd name="T15" fmla="*/ 806 h 1422"/>
                <a:gd name="T16" fmla="*/ 868 w 868"/>
                <a:gd name="T17" fmla="*/ 669 h 1422"/>
                <a:gd name="T18" fmla="*/ 744 w 868"/>
                <a:gd name="T19" fmla="*/ 153 h 1422"/>
                <a:gd name="T20" fmla="*/ 701 w 868"/>
                <a:gd name="T21" fmla="*/ 0 h 1422"/>
                <a:gd name="T22" fmla="*/ 868 w 868"/>
                <a:gd name="T23" fmla="*/ 179 h 1422"/>
                <a:gd name="T24" fmla="*/ 868 w 868"/>
                <a:gd name="T25" fmla="*/ 183 h 1422"/>
                <a:gd name="T26" fmla="*/ 323 w 868"/>
                <a:gd name="T27" fmla="*/ 220 h 1422"/>
                <a:gd name="T28" fmla="*/ 30 w 868"/>
                <a:gd name="T29" fmla="*/ 1422 h 1422"/>
                <a:gd name="T30" fmla="*/ 128 w 868"/>
                <a:gd name="T31" fmla="*/ 1031 h 1422"/>
                <a:gd name="T32" fmla="*/ 165 w 868"/>
                <a:gd name="T33" fmla="*/ 409 h 1422"/>
                <a:gd name="T34" fmla="*/ 372 w 868"/>
                <a:gd name="T35" fmla="*/ 183 h 1422"/>
                <a:gd name="T36" fmla="*/ 744 w 868"/>
                <a:gd name="T37" fmla="*/ 153 h 1422"/>
                <a:gd name="T38" fmla="*/ 702 w 868"/>
                <a:gd name="T39" fmla="*/ 409 h 1422"/>
                <a:gd name="T40" fmla="*/ 868 w 868"/>
                <a:gd name="T41" fmla="*/ 372 h 1422"/>
                <a:gd name="T42" fmla="*/ 634 w 868"/>
                <a:gd name="T43" fmla="*/ 671 h 1422"/>
                <a:gd name="T44" fmla="*/ 586 w 868"/>
                <a:gd name="T45" fmla="*/ 720 h 1422"/>
                <a:gd name="T46" fmla="*/ 494 w 868"/>
                <a:gd name="T47" fmla="*/ 568 h 1422"/>
                <a:gd name="T48" fmla="*/ 470 w 868"/>
                <a:gd name="T49" fmla="*/ 537 h 1422"/>
                <a:gd name="T50" fmla="*/ 323 w 868"/>
                <a:gd name="T51" fmla="*/ 580 h 1422"/>
                <a:gd name="T52" fmla="*/ 732 w 868"/>
                <a:gd name="T53" fmla="*/ 281 h 1422"/>
                <a:gd name="T54" fmla="*/ 695 w 868"/>
                <a:gd name="T55" fmla="*/ 336 h 1422"/>
                <a:gd name="T56" fmla="*/ 634 w 868"/>
                <a:gd name="T57" fmla="*/ 409 h 1422"/>
                <a:gd name="T58" fmla="*/ 775 w 868"/>
                <a:gd name="T59" fmla="*/ 970 h 1422"/>
                <a:gd name="T60" fmla="*/ 868 w 868"/>
                <a:gd name="T61" fmla="*/ 1134 h 1422"/>
                <a:gd name="T62" fmla="*/ 561 w 868"/>
                <a:gd name="T63" fmla="*/ 1287 h 1422"/>
                <a:gd name="T64" fmla="*/ 775 w 868"/>
                <a:gd name="T65" fmla="*/ 970 h 1422"/>
                <a:gd name="T66" fmla="*/ 744 w 868"/>
                <a:gd name="T67" fmla="*/ 452 h 1422"/>
                <a:gd name="T68" fmla="*/ 868 w 868"/>
                <a:gd name="T69" fmla="*/ 461 h 1422"/>
                <a:gd name="T70" fmla="*/ 823 w 868"/>
                <a:gd name="T71" fmla="*/ 598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68" h="1422">
                  <a:moveTo>
                    <a:pt x="868" y="871"/>
                  </a:moveTo>
                  <a:cubicBezTo>
                    <a:pt x="867" y="874"/>
                    <a:pt x="866" y="876"/>
                    <a:pt x="866" y="879"/>
                  </a:cubicBezTo>
                  <a:lnTo>
                    <a:pt x="868" y="879"/>
                  </a:lnTo>
                  <a:lnTo>
                    <a:pt x="868" y="910"/>
                  </a:lnTo>
                  <a:cubicBezTo>
                    <a:pt x="862" y="908"/>
                    <a:pt x="855" y="905"/>
                    <a:pt x="848" y="903"/>
                  </a:cubicBezTo>
                  <a:cubicBezTo>
                    <a:pt x="795" y="964"/>
                    <a:pt x="701" y="1017"/>
                    <a:pt x="567" y="1062"/>
                  </a:cubicBezTo>
                  <a:lnTo>
                    <a:pt x="555" y="1044"/>
                  </a:lnTo>
                  <a:cubicBezTo>
                    <a:pt x="648" y="974"/>
                    <a:pt x="711" y="905"/>
                    <a:pt x="744" y="836"/>
                  </a:cubicBezTo>
                  <a:lnTo>
                    <a:pt x="549" y="836"/>
                  </a:lnTo>
                  <a:lnTo>
                    <a:pt x="549" y="1349"/>
                  </a:lnTo>
                  <a:cubicBezTo>
                    <a:pt x="549" y="1377"/>
                    <a:pt x="537" y="1393"/>
                    <a:pt x="512" y="1397"/>
                  </a:cubicBezTo>
                  <a:cubicBezTo>
                    <a:pt x="468" y="1410"/>
                    <a:pt x="427" y="1416"/>
                    <a:pt x="390" y="1416"/>
                  </a:cubicBezTo>
                  <a:cubicBezTo>
                    <a:pt x="390" y="1273"/>
                    <a:pt x="390" y="1155"/>
                    <a:pt x="390" y="1062"/>
                  </a:cubicBezTo>
                  <a:lnTo>
                    <a:pt x="390" y="757"/>
                  </a:lnTo>
                  <a:lnTo>
                    <a:pt x="585" y="806"/>
                  </a:lnTo>
                  <a:lnTo>
                    <a:pt x="756" y="806"/>
                  </a:lnTo>
                  <a:cubicBezTo>
                    <a:pt x="768" y="777"/>
                    <a:pt x="774" y="728"/>
                    <a:pt x="774" y="659"/>
                  </a:cubicBezTo>
                  <a:lnTo>
                    <a:pt x="868" y="669"/>
                  </a:lnTo>
                  <a:lnTo>
                    <a:pt x="868" y="871"/>
                  </a:lnTo>
                  <a:close/>
                  <a:moveTo>
                    <a:pt x="744" y="153"/>
                  </a:moveTo>
                  <a:cubicBezTo>
                    <a:pt x="736" y="96"/>
                    <a:pt x="718" y="51"/>
                    <a:pt x="689" y="18"/>
                  </a:cubicBezTo>
                  <a:lnTo>
                    <a:pt x="701" y="0"/>
                  </a:lnTo>
                  <a:cubicBezTo>
                    <a:pt x="776" y="2"/>
                    <a:pt x="832" y="12"/>
                    <a:pt x="868" y="30"/>
                  </a:cubicBezTo>
                  <a:lnTo>
                    <a:pt x="868" y="179"/>
                  </a:lnTo>
                  <a:cubicBezTo>
                    <a:pt x="866" y="181"/>
                    <a:pt x="863" y="182"/>
                    <a:pt x="860" y="183"/>
                  </a:cubicBezTo>
                  <a:lnTo>
                    <a:pt x="868" y="183"/>
                  </a:lnTo>
                  <a:lnTo>
                    <a:pt x="868" y="220"/>
                  </a:lnTo>
                  <a:lnTo>
                    <a:pt x="323" y="220"/>
                  </a:lnTo>
                  <a:lnTo>
                    <a:pt x="323" y="507"/>
                  </a:lnTo>
                  <a:cubicBezTo>
                    <a:pt x="340" y="938"/>
                    <a:pt x="242" y="1243"/>
                    <a:pt x="30" y="1422"/>
                  </a:cubicBezTo>
                  <a:lnTo>
                    <a:pt x="0" y="1404"/>
                  </a:lnTo>
                  <a:cubicBezTo>
                    <a:pt x="65" y="1269"/>
                    <a:pt x="108" y="1145"/>
                    <a:pt x="128" y="1031"/>
                  </a:cubicBezTo>
                  <a:cubicBezTo>
                    <a:pt x="152" y="913"/>
                    <a:pt x="165" y="757"/>
                    <a:pt x="165" y="561"/>
                  </a:cubicBezTo>
                  <a:lnTo>
                    <a:pt x="165" y="409"/>
                  </a:lnTo>
                  <a:cubicBezTo>
                    <a:pt x="165" y="328"/>
                    <a:pt x="162" y="236"/>
                    <a:pt x="158" y="135"/>
                  </a:cubicBezTo>
                  <a:lnTo>
                    <a:pt x="372" y="183"/>
                  </a:lnTo>
                  <a:lnTo>
                    <a:pt x="762" y="183"/>
                  </a:lnTo>
                  <a:cubicBezTo>
                    <a:pt x="750" y="175"/>
                    <a:pt x="744" y="165"/>
                    <a:pt x="744" y="153"/>
                  </a:cubicBezTo>
                  <a:close/>
                  <a:moveTo>
                    <a:pt x="868" y="409"/>
                  </a:moveTo>
                  <a:lnTo>
                    <a:pt x="702" y="409"/>
                  </a:lnTo>
                  <a:lnTo>
                    <a:pt x="702" y="372"/>
                  </a:lnTo>
                  <a:lnTo>
                    <a:pt x="868" y="372"/>
                  </a:lnTo>
                  <a:lnTo>
                    <a:pt x="868" y="409"/>
                  </a:lnTo>
                  <a:close/>
                  <a:moveTo>
                    <a:pt x="634" y="671"/>
                  </a:moveTo>
                  <a:cubicBezTo>
                    <a:pt x="634" y="700"/>
                    <a:pt x="624" y="716"/>
                    <a:pt x="604" y="720"/>
                  </a:cubicBezTo>
                  <a:cubicBezTo>
                    <a:pt x="600" y="720"/>
                    <a:pt x="594" y="720"/>
                    <a:pt x="586" y="720"/>
                  </a:cubicBezTo>
                  <a:cubicBezTo>
                    <a:pt x="557" y="728"/>
                    <a:pt x="525" y="732"/>
                    <a:pt x="488" y="732"/>
                  </a:cubicBezTo>
                  <a:cubicBezTo>
                    <a:pt x="492" y="692"/>
                    <a:pt x="494" y="637"/>
                    <a:pt x="494" y="568"/>
                  </a:cubicBezTo>
                  <a:lnTo>
                    <a:pt x="494" y="519"/>
                  </a:lnTo>
                  <a:cubicBezTo>
                    <a:pt x="490" y="523"/>
                    <a:pt x="482" y="529"/>
                    <a:pt x="470" y="537"/>
                  </a:cubicBezTo>
                  <a:cubicBezTo>
                    <a:pt x="421" y="570"/>
                    <a:pt x="378" y="592"/>
                    <a:pt x="342" y="604"/>
                  </a:cubicBezTo>
                  <a:lnTo>
                    <a:pt x="323" y="580"/>
                  </a:lnTo>
                  <a:cubicBezTo>
                    <a:pt x="449" y="454"/>
                    <a:pt x="535" y="336"/>
                    <a:pt x="580" y="226"/>
                  </a:cubicBezTo>
                  <a:lnTo>
                    <a:pt x="732" y="281"/>
                  </a:lnTo>
                  <a:cubicBezTo>
                    <a:pt x="748" y="281"/>
                    <a:pt x="757" y="289"/>
                    <a:pt x="757" y="305"/>
                  </a:cubicBezTo>
                  <a:cubicBezTo>
                    <a:pt x="757" y="326"/>
                    <a:pt x="736" y="336"/>
                    <a:pt x="695" y="336"/>
                  </a:cubicBezTo>
                  <a:cubicBezTo>
                    <a:pt x="691" y="344"/>
                    <a:pt x="681" y="356"/>
                    <a:pt x="665" y="372"/>
                  </a:cubicBezTo>
                  <a:cubicBezTo>
                    <a:pt x="653" y="389"/>
                    <a:pt x="642" y="401"/>
                    <a:pt x="634" y="409"/>
                  </a:cubicBezTo>
                  <a:lnTo>
                    <a:pt x="634" y="671"/>
                  </a:lnTo>
                  <a:close/>
                  <a:moveTo>
                    <a:pt x="775" y="970"/>
                  </a:moveTo>
                  <a:lnTo>
                    <a:pt x="868" y="988"/>
                  </a:lnTo>
                  <a:lnTo>
                    <a:pt x="868" y="1134"/>
                  </a:lnTo>
                  <a:cubicBezTo>
                    <a:pt x="864" y="1132"/>
                    <a:pt x="859" y="1131"/>
                    <a:pt x="854" y="1129"/>
                  </a:cubicBezTo>
                  <a:cubicBezTo>
                    <a:pt x="797" y="1206"/>
                    <a:pt x="700" y="1259"/>
                    <a:pt x="561" y="1287"/>
                  </a:cubicBezTo>
                  <a:lnTo>
                    <a:pt x="549" y="1269"/>
                  </a:lnTo>
                  <a:cubicBezTo>
                    <a:pt x="683" y="1188"/>
                    <a:pt x="758" y="1088"/>
                    <a:pt x="775" y="970"/>
                  </a:cubicBezTo>
                  <a:close/>
                  <a:moveTo>
                    <a:pt x="823" y="598"/>
                  </a:moveTo>
                  <a:cubicBezTo>
                    <a:pt x="811" y="545"/>
                    <a:pt x="785" y="496"/>
                    <a:pt x="744" y="452"/>
                  </a:cubicBezTo>
                  <a:lnTo>
                    <a:pt x="756" y="433"/>
                  </a:lnTo>
                  <a:cubicBezTo>
                    <a:pt x="802" y="440"/>
                    <a:pt x="839" y="449"/>
                    <a:pt x="868" y="461"/>
                  </a:cubicBezTo>
                  <a:lnTo>
                    <a:pt x="868" y="635"/>
                  </a:lnTo>
                  <a:cubicBezTo>
                    <a:pt x="842" y="633"/>
                    <a:pt x="827" y="621"/>
                    <a:pt x="823" y="598"/>
                  </a:cubicBezTo>
                  <a:close/>
                </a:path>
              </a:pathLst>
            </a:custGeom>
            <a:solidFill>
              <a:srgbClr val="24211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23" name="Freeform 14"/>
          <p:cNvSpPr>
            <a:spLocks noEditPoints="1" noChangeArrowheads="1"/>
          </p:cNvSpPr>
          <p:nvPr/>
        </p:nvSpPr>
        <p:spPr bwMode="auto">
          <a:xfrm>
            <a:off x="1019175" y="4376365"/>
            <a:ext cx="838200" cy="371475"/>
          </a:xfrm>
          <a:custGeom>
            <a:avLst/>
            <a:gdLst>
              <a:gd name="T0" fmla="*/ 2599 w 3250"/>
              <a:gd name="T1" fmla="*/ 87 h 1434"/>
              <a:gd name="T2" fmla="*/ 2946 w 3250"/>
              <a:gd name="T3" fmla="*/ 208 h 1434"/>
              <a:gd name="T4" fmla="*/ 3225 w 3250"/>
              <a:gd name="T5" fmla="*/ 221 h 1434"/>
              <a:gd name="T6" fmla="*/ 3250 w 3250"/>
              <a:gd name="T7" fmla="*/ 385 h 1434"/>
              <a:gd name="T8" fmla="*/ 2593 w 3250"/>
              <a:gd name="T9" fmla="*/ 245 h 1434"/>
              <a:gd name="T10" fmla="*/ 2526 w 3250"/>
              <a:gd name="T11" fmla="*/ 367 h 1434"/>
              <a:gd name="T12" fmla="*/ 2489 w 3250"/>
              <a:gd name="T13" fmla="*/ 513 h 1434"/>
              <a:gd name="T14" fmla="*/ 2714 w 3250"/>
              <a:gd name="T15" fmla="*/ 513 h 1434"/>
              <a:gd name="T16" fmla="*/ 2489 w 3250"/>
              <a:gd name="T17" fmla="*/ 549 h 1434"/>
              <a:gd name="T18" fmla="*/ 2787 w 3250"/>
              <a:gd name="T19" fmla="*/ 464 h 1434"/>
              <a:gd name="T20" fmla="*/ 2897 w 3250"/>
              <a:gd name="T21" fmla="*/ 604 h 1434"/>
              <a:gd name="T22" fmla="*/ 2958 w 3250"/>
              <a:gd name="T23" fmla="*/ 713 h 1434"/>
              <a:gd name="T24" fmla="*/ 3213 w 3250"/>
              <a:gd name="T25" fmla="*/ 725 h 1434"/>
              <a:gd name="T26" fmla="*/ 2416 w 3250"/>
              <a:gd name="T27" fmla="*/ 914 h 1434"/>
              <a:gd name="T28" fmla="*/ 3019 w 3250"/>
              <a:gd name="T29" fmla="*/ 884 h 1434"/>
              <a:gd name="T30" fmla="*/ 2982 w 3250"/>
              <a:gd name="T31" fmla="*/ 987 h 1434"/>
              <a:gd name="T32" fmla="*/ 2988 w 3250"/>
              <a:gd name="T33" fmla="*/ 1358 h 1434"/>
              <a:gd name="T34" fmla="*/ 2818 w 3250"/>
              <a:gd name="T35" fmla="*/ 1334 h 1434"/>
              <a:gd name="T36" fmla="*/ 2234 w 3250"/>
              <a:gd name="T37" fmla="*/ 1413 h 1434"/>
              <a:gd name="T38" fmla="*/ 2106 w 3250"/>
              <a:gd name="T39" fmla="*/ 1285 h 1434"/>
              <a:gd name="T40" fmla="*/ 2106 w 3250"/>
              <a:gd name="T41" fmla="*/ 1036 h 1434"/>
              <a:gd name="T42" fmla="*/ 2100 w 3250"/>
              <a:gd name="T43" fmla="*/ 950 h 1434"/>
              <a:gd name="T44" fmla="*/ 2465 w 3250"/>
              <a:gd name="T45" fmla="*/ 750 h 1434"/>
              <a:gd name="T46" fmla="*/ 2331 w 3250"/>
              <a:gd name="T47" fmla="*/ 713 h 1434"/>
              <a:gd name="T48" fmla="*/ 2150 w 3250"/>
              <a:gd name="T49" fmla="*/ 549 h 1434"/>
              <a:gd name="T50" fmla="*/ 2331 w 3250"/>
              <a:gd name="T51" fmla="*/ 360 h 1434"/>
              <a:gd name="T52" fmla="*/ 908 w 3250"/>
              <a:gd name="T53" fmla="*/ 106 h 1434"/>
              <a:gd name="T54" fmla="*/ 638 w 3250"/>
              <a:gd name="T55" fmla="*/ 384 h 1434"/>
              <a:gd name="T56" fmla="*/ 968 w 3250"/>
              <a:gd name="T57" fmla="*/ 75 h 1434"/>
              <a:gd name="T58" fmla="*/ 1153 w 3250"/>
              <a:gd name="T59" fmla="*/ 392 h 1434"/>
              <a:gd name="T60" fmla="*/ 2240 w 3250"/>
              <a:gd name="T61" fmla="*/ 245 h 1434"/>
              <a:gd name="T62" fmla="*/ 2277 w 3250"/>
              <a:gd name="T63" fmla="*/ 208 h 1434"/>
              <a:gd name="T64" fmla="*/ 2386 w 3250"/>
              <a:gd name="T65" fmla="*/ 20 h 1434"/>
              <a:gd name="T66" fmla="*/ 498 w 3250"/>
              <a:gd name="T67" fmla="*/ 82 h 1434"/>
              <a:gd name="T68" fmla="*/ 422 w 3250"/>
              <a:gd name="T69" fmla="*/ 151 h 1434"/>
              <a:gd name="T70" fmla="*/ 341 w 3250"/>
              <a:gd name="T71" fmla="*/ 459 h 1434"/>
              <a:gd name="T72" fmla="*/ 303 w 3250"/>
              <a:gd name="T73" fmla="*/ 512 h 1434"/>
              <a:gd name="T74" fmla="*/ 310 w 3250"/>
              <a:gd name="T75" fmla="*/ 1383 h 1434"/>
              <a:gd name="T76" fmla="*/ 227 w 3250"/>
              <a:gd name="T77" fmla="*/ 1400 h 1434"/>
              <a:gd name="T78" fmla="*/ 232 w 3250"/>
              <a:gd name="T79" fmla="*/ 517 h 1434"/>
              <a:gd name="T80" fmla="*/ 237 w 3250"/>
              <a:gd name="T81" fmla="*/ 375 h 1434"/>
              <a:gd name="T82" fmla="*/ 1138 w 3250"/>
              <a:gd name="T83" fmla="*/ 623 h 1434"/>
              <a:gd name="T84" fmla="*/ 595 w 3250"/>
              <a:gd name="T85" fmla="*/ 646 h 1434"/>
              <a:gd name="T86" fmla="*/ 989 w 3250"/>
              <a:gd name="T87" fmla="*/ 596 h 1434"/>
              <a:gd name="T88" fmla="*/ 1400 w 3250"/>
              <a:gd name="T89" fmla="*/ 1285 h 1434"/>
              <a:gd name="T90" fmla="*/ 483 w 3250"/>
              <a:gd name="T91" fmla="*/ 1319 h 1434"/>
              <a:gd name="T92" fmla="*/ 451 w 3250"/>
              <a:gd name="T93" fmla="*/ 1285 h 1434"/>
              <a:gd name="T94" fmla="*/ 1247 w 3250"/>
              <a:gd name="T95" fmla="*/ 778 h 1434"/>
              <a:gd name="T96" fmla="*/ 1217 w 3250"/>
              <a:gd name="T97" fmla="*/ 822 h 1434"/>
              <a:gd name="T98" fmla="*/ 1249 w 3250"/>
              <a:gd name="T99" fmla="*/ 1285 h 1434"/>
              <a:gd name="T100" fmla="*/ 791 w 3250"/>
              <a:gd name="T101" fmla="*/ 713 h 1434"/>
              <a:gd name="T102" fmla="*/ 864 w 3250"/>
              <a:gd name="T103" fmla="*/ 1127 h 1434"/>
              <a:gd name="T104" fmla="*/ 824 w 3250"/>
              <a:gd name="T105" fmla="*/ 884 h 1434"/>
              <a:gd name="T106" fmla="*/ 537 w 3250"/>
              <a:gd name="T107" fmla="*/ 743 h 1434"/>
              <a:gd name="T108" fmla="*/ 621 w 3250"/>
              <a:gd name="T109" fmla="*/ 1163 h 1434"/>
              <a:gd name="T110" fmla="*/ 596 w 3250"/>
              <a:gd name="T111" fmla="*/ 1071 h 1434"/>
              <a:gd name="T112" fmla="*/ 537 w 3250"/>
              <a:gd name="T113" fmla="*/ 743 h 1434"/>
              <a:gd name="T114" fmla="*/ 2818 w 3250"/>
              <a:gd name="T115" fmla="*/ 1297 h 1434"/>
              <a:gd name="T116" fmla="*/ 2337 w 3250"/>
              <a:gd name="T117" fmla="*/ 951 h 1434"/>
              <a:gd name="T118" fmla="*/ 2264 w 3250"/>
              <a:gd name="T119" fmla="*/ 1109 h 1434"/>
              <a:gd name="T120" fmla="*/ 2337 w 3250"/>
              <a:gd name="T121" fmla="*/ 951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50" h="1434">
                <a:moveTo>
                  <a:pt x="2386" y="20"/>
                </a:moveTo>
                <a:lnTo>
                  <a:pt x="2575" y="69"/>
                </a:lnTo>
                <a:cubicBezTo>
                  <a:pt x="2590" y="73"/>
                  <a:pt x="2599" y="75"/>
                  <a:pt x="2599" y="87"/>
                </a:cubicBezTo>
                <a:cubicBezTo>
                  <a:pt x="2599" y="111"/>
                  <a:pt x="2579" y="125"/>
                  <a:pt x="2538" y="129"/>
                </a:cubicBezTo>
                <a:cubicBezTo>
                  <a:pt x="2522" y="158"/>
                  <a:pt x="2504" y="184"/>
                  <a:pt x="2483" y="208"/>
                </a:cubicBezTo>
                <a:lnTo>
                  <a:pt x="2946" y="208"/>
                </a:lnTo>
                <a:lnTo>
                  <a:pt x="3043" y="75"/>
                </a:lnTo>
                <a:lnTo>
                  <a:pt x="3213" y="202"/>
                </a:lnTo>
                <a:cubicBezTo>
                  <a:pt x="3225" y="206"/>
                  <a:pt x="3230" y="213"/>
                  <a:pt x="3225" y="221"/>
                </a:cubicBezTo>
                <a:cubicBezTo>
                  <a:pt x="3225" y="233"/>
                  <a:pt x="3211" y="245"/>
                  <a:pt x="3183" y="245"/>
                </a:cubicBezTo>
                <a:lnTo>
                  <a:pt x="2648" y="245"/>
                </a:lnTo>
                <a:cubicBezTo>
                  <a:pt x="2802" y="330"/>
                  <a:pt x="3003" y="377"/>
                  <a:pt x="3250" y="385"/>
                </a:cubicBezTo>
                <a:lnTo>
                  <a:pt x="3244" y="421"/>
                </a:lnTo>
                <a:cubicBezTo>
                  <a:pt x="3183" y="438"/>
                  <a:pt x="3142" y="490"/>
                  <a:pt x="3122" y="580"/>
                </a:cubicBezTo>
                <a:cubicBezTo>
                  <a:pt x="2871" y="519"/>
                  <a:pt x="2694" y="407"/>
                  <a:pt x="2593" y="245"/>
                </a:cubicBezTo>
                <a:lnTo>
                  <a:pt x="2453" y="245"/>
                </a:lnTo>
                <a:cubicBezTo>
                  <a:pt x="2416" y="281"/>
                  <a:pt x="2380" y="318"/>
                  <a:pt x="2344" y="355"/>
                </a:cubicBezTo>
                <a:lnTo>
                  <a:pt x="2526" y="367"/>
                </a:lnTo>
                <a:cubicBezTo>
                  <a:pt x="2542" y="368"/>
                  <a:pt x="2550" y="373"/>
                  <a:pt x="2550" y="385"/>
                </a:cubicBezTo>
                <a:cubicBezTo>
                  <a:pt x="2550" y="409"/>
                  <a:pt x="2530" y="427"/>
                  <a:pt x="2489" y="440"/>
                </a:cubicBezTo>
                <a:lnTo>
                  <a:pt x="2489" y="513"/>
                </a:lnTo>
                <a:lnTo>
                  <a:pt x="2544" y="513"/>
                </a:lnTo>
                <a:lnTo>
                  <a:pt x="2611" y="427"/>
                </a:lnTo>
                <a:lnTo>
                  <a:pt x="2714" y="513"/>
                </a:lnTo>
                <a:cubicBezTo>
                  <a:pt x="2719" y="516"/>
                  <a:pt x="2721" y="523"/>
                  <a:pt x="2721" y="531"/>
                </a:cubicBezTo>
                <a:cubicBezTo>
                  <a:pt x="2721" y="543"/>
                  <a:pt x="2711" y="549"/>
                  <a:pt x="2690" y="549"/>
                </a:cubicBezTo>
                <a:lnTo>
                  <a:pt x="2489" y="549"/>
                </a:lnTo>
                <a:lnTo>
                  <a:pt x="2489" y="713"/>
                </a:lnTo>
                <a:lnTo>
                  <a:pt x="2520" y="713"/>
                </a:lnTo>
                <a:cubicBezTo>
                  <a:pt x="2642" y="628"/>
                  <a:pt x="2731" y="545"/>
                  <a:pt x="2787" y="464"/>
                </a:cubicBezTo>
                <a:lnTo>
                  <a:pt x="2945" y="549"/>
                </a:lnTo>
                <a:cubicBezTo>
                  <a:pt x="2957" y="555"/>
                  <a:pt x="2964" y="563"/>
                  <a:pt x="2964" y="580"/>
                </a:cubicBezTo>
                <a:cubicBezTo>
                  <a:pt x="2964" y="600"/>
                  <a:pt x="2942" y="608"/>
                  <a:pt x="2897" y="604"/>
                </a:cubicBezTo>
                <a:cubicBezTo>
                  <a:pt x="2881" y="616"/>
                  <a:pt x="2859" y="635"/>
                  <a:pt x="2830" y="658"/>
                </a:cubicBezTo>
                <a:cubicBezTo>
                  <a:pt x="2798" y="684"/>
                  <a:pt x="2773" y="701"/>
                  <a:pt x="2757" y="713"/>
                </a:cubicBezTo>
                <a:lnTo>
                  <a:pt x="2958" y="713"/>
                </a:lnTo>
                <a:lnTo>
                  <a:pt x="3049" y="598"/>
                </a:lnTo>
                <a:lnTo>
                  <a:pt x="3201" y="707"/>
                </a:lnTo>
                <a:cubicBezTo>
                  <a:pt x="3208" y="712"/>
                  <a:pt x="3213" y="717"/>
                  <a:pt x="3213" y="725"/>
                </a:cubicBezTo>
                <a:cubicBezTo>
                  <a:pt x="3213" y="738"/>
                  <a:pt x="3201" y="750"/>
                  <a:pt x="3177" y="750"/>
                </a:cubicBezTo>
                <a:lnTo>
                  <a:pt x="2702" y="750"/>
                </a:lnTo>
                <a:cubicBezTo>
                  <a:pt x="2613" y="811"/>
                  <a:pt x="2518" y="866"/>
                  <a:pt x="2416" y="914"/>
                </a:cubicBezTo>
                <a:lnTo>
                  <a:pt x="2794" y="914"/>
                </a:lnTo>
                <a:lnTo>
                  <a:pt x="2848" y="823"/>
                </a:lnTo>
                <a:lnTo>
                  <a:pt x="3019" y="884"/>
                </a:lnTo>
                <a:cubicBezTo>
                  <a:pt x="3023" y="888"/>
                  <a:pt x="3027" y="890"/>
                  <a:pt x="3031" y="890"/>
                </a:cubicBezTo>
                <a:cubicBezTo>
                  <a:pt x="3039" y="894"/>
                  <a:pt x="3043" y="902"/>
                  <a:pt x="3043" y="914"/>
                </a:cubicBezTo>
                <a:cubicBezTo>
                  <a:pt x="3043" y="938"/>
                  <a:pt x="3023" y="963"/>
                  <a:pt x="2982" y="987"/>
                </a:cubicBezTo>
                <a:lnTo>
                  <a:pt x="2982" y="1115"/>
                </a:lnTo>
                <a:cubicBezTo>
                  <a:pt x="2982" y="1135"/>
                  <a:pt x="2980" y="1169"/>
                  <a:pt x="2982" y="1218"/>
                </a:cubicBezTo>
                <a:cubicBezTo>
                  <a:pt x="2984" y="1279"/>
                  <a:pt x="2988" y="1326"/>
                  <a:pt x="2988" y="1358"/>
                </a:cubicBezTo>
                <a:cubicBezTo>
                  <a:pt x="2988" y="1391"/>
                  <a:pt x="2976" y="1408"/>
                  <a:pt x="2952" y="1413"/>
                </a:cubicBezTo>
                <a:cubicBezTo>
                  <a:pt x="2907" y="1421"/>
                  <a:pt x="2862" y="1425"/>
                  <a:pt x="2818" y="1425"/>
                </a:cubicBezTo>
                <a:lnTo>
                  <a:pt x="2818" y="1334"/>
                </a:lnTo>
                <a:lnTo>
                  <a:pt x="2264" y="1334"/>
                </a:lnTo>
                <a:lnTo>
                  <a:pt x="2264" y="1352"/>
                </a:lnTo>
                <a:cubicBezTo>
                  <a:pt x="2264" y="1389"/>
                  <a:pt x="2258" y="1409"/>
                  <a:pt x="2234" y="1413"/>
                </a:cubicBezTo>
                <a:cubicBezTo>
                  <a:pt x="2230" y="1413"/>
                  <a:pt x="2224" y="1411"/>
                  <a:pt x="2216" y="1413"/>
                </a:cubicBezTo>
                <a:cubicBezTo>
                  <a:pt x="2179" y="1420"/>
                  <a:pt x="2141" y="1425"/>
                  <a:pt x="2100" y="1425"/>
                </a:cubicBezTo>
                <a:cubicBezTo>
                  <a:pt x="2100" y="1397"/>
                  <a:pt x="2104" y="1350"/>
                  <a:pt x="2106" y="1285"/>
                </a:cubicBezTo>
                <a:cubicBezTo>
                  <a:pt x="2108" y="1245"/>
                  <a:pt x="2106" y="1216"/>
                  <a:pt x="2106" y="1200"/>
                </a:cubicBezTo>
                <a:lnTo>
                  <a:pt x="2106" y="1054"/>
                </a:lnTo>
                <a:lnTo>
                  <a:pt x="2106" y="1036"/>
                </a:lnTo>
                <a:cubicBezTo>
                  <a:pt x="2005" y="1064"/>
                  <a:pt x="1895" y="1094"/>
                  <a:pt x="1777" y="1127"/>
                </a:cubicBezTo>
                <a:lnTo>
                  <a:pt x="1772" y="1097"/>
                </a:lnTo>
                <a:cubicBezTo>
                  <a:pt x="1926" y="1032"/>
                  <a:pt x="2035" y="983"/>
                  <a:pt x="2100" y="950"/>
                </a:cubicBezTo>
                <a:cubicBezTo>
                  <a:pt x="2100" y="926"/>
                  <a:pt x="2100" y="896"/>
                  <a:pt x="2100" y="859"/>
                </a:cubicBezTo>
                <a:lnTo>
                  <a:pt x="2234" y="883"/>
                </a:lnTo>
                <a:cubicBezTo>
                  <a:pt x="2319" y="843"/>
                  <a:pt x="2396" y="798"/>
                  <a:pt x="2465" y="750"/>
                </a:cubicBezTo>
                <a:lnTo>
                  <a:pt x="1844" y="750"/>
                </a:lnTo>
                <a:lnTo>
                  <a:pt x="1844" y="713"/>
                </a:lnTo>
                <a:lnTo>
                  <a:pt x="2331" y="713"/>
                </a:lnTo>
                <a:lnTo>
                  <a:pt x="2331" y="580"/>
                </a:lnTo>
                <a:lnTo>
                  <a:pt x="2331" y="549"/>
                </a:lnTo>
                <a:lnTo>
                  <a:pt x="2150" y="549"/>
                </a:lnTo>
                <a:lnTo>
                  <a:pt x="2150" y="513"/>
                </a:lnTo>
                <a:lnTo>
                  <a:pt x="2331" y="513"/>
                </a:lnTo>
                <a:cubicBezTo>
                  <a:pt x="2331" y="480"/>
                  <a:pt x="2331" y="430"/>
                  <a:pt x="2331" y="360"/>
                </a:cubicBezTo>
                <a:cubicBezTo>
                  <a:pt x="2149" y="525"/>
                  <a:pt x="1851" y="653"/>
                  <a:pt x="1651" y="652"/>
                </a:cubicBezTo>
                <a:cubicBezTo>
                  <a:pt x="1479" y="653"/>
                  <a:pt x="1276" y="614"/>
                  <a:pt x="1147" y="491"/>
                </a:cubicBezTo>
                <a:cubicBezTo>
                  <a:pt x="1057" y="405"/>
                  <a:pt x="977" y="277"/>
                  <a:pt x="908" y="106"/>
                </a:cubicBezTo>
                <a:cubicBezTo>
                  <a:pt x="716" y="405"/>
                  <a:pt x="535" y="615"/>
                  <a:pt x="367" y="738"/>
                </a:cubicBezTo>
                <a:lnTo>
                  <a:pt x="352" y="718"/>
                </a:lnTo>
                <a:cubicBezTo>
                  <a:pt x="450" y="633"/>
                  <a:pt x="546" y="522"/>
                  <a:pt x="638" y="384"/>
                </a:cubicBezTo>
                <a:cubicBezTo>
                  <a:pt x="731" y="247"/>
                  <a:pt x="797" y="120"/>
                  <a:pt x="838" y="1"/>
                </a:cubicBezTo>
                <a:lnTo>
                  <a:pt x="953" y="61"/>
                </a:lnTo>
                <a:cubicBezTo>
                  <a:pt x="963" y="66"/>
                  <a:pt x="968" y="71"/>
                  <a:pt x="968" y="75"/>
                </a:cubicBezTo>
                <a:cubicBezTo>
                  <a:pt x="968" y="80"/>
                  <a:pt x="963" y="83"/>
                  <a:pt x="954" y="84"/>
                </a:cubicBezTo>
                <a:cubicBezTo>
                  <a:pt x="944" y="85"/>
                  <a:pt x="938" y="86"/>
                  <a:pt x="937" y="87"/>
                </a:cubicBezTo>
                <a:cubicBezTo>
                  <a:pt x="990" y="212"/>
                  <a:pt x="1062" y="313"/>
                  <a:pt x="1153" y="392"/>
                </a:cubicBezTo>
                <a:cubicBezTo>
                  <a:pt x="1244" y="471"/>
                  <a:pt x="1339" y="533"/>
                  <a:pt x="1454" y="555"/>
                </a:cubicBezTo>
                <a:cubicBezTo>
                  <a:pt x="1608" y="597"/>
                  <a:pt x="1779" y="575"/>
                  <a:pt x="1932" y="494"/>
                </a:cubicBezTo>
                <a:cubicBezTo>
                  <a:pt x="2067" y="407"/>
                  <a:pt x="2158" y="333"/>
                  <a:pt x="2240" y="245"/>
                </a:cubicBezTo>
                <a:lnTo>
                  <a:pt x="1833" y="245"/>
                </a:lnTo>
                <a:lnTo>
                  <a:pt x="1833" y="208"/>
                </a:lnTo>
                <a:lnTo>
                  <a:pt x="2277" y="208"/>
                </a:lnTo>
                <a:cubicBezTo>
                  <a:pt x="2277" y="204"/>
                  <a:pt x="2279" y="202"/>
                  <a:pt x="2283" y="202"/>
                </a:cubicBezTo>
                <a:cubicBezTo>
                  <a:pt x="2283" y="198"/>
                  <a:pt x="2283" y="196"/>
                  <a:pt x="2283" y="196"/>
                </a:cubicBezTo>
                <a:cubicBezTo>
                  <a:pt x="2327" y="143"/>
                  <a:pt x="2362" y="85"/>
                  <a:pt x="2386" y="20"/>
                </a:cubicBezTo>
                <a:close/>
                <a:moveTo>
                  <a:pt x="370" y="0"/>
                </a:moveTo>
                <a:lnTo>
                  <a:pt x="479" y="65"/>
                </a:lnTo>
                <a:cubicBezTo>
                  <a:pt x="492" y="73"/>
                  <a:pt x="498" y="78"/>
                  <a:pt x="498" y="82"/>
                </a:cubicBezTo>
                <a:cubicBezTo>
                  <a:pt x="498" y="87"/>
                  <a:pt x="490" y="92"/>
                  <a:pt x="475" y="98"/>
                </a:cubicBezTo>
                <a:cubicBezTo>
                  <a:pt x="459" y="104"/>
                  <a:pt x="448" y="112"/>
                  <a:pt x="440" y="121"/>
                </a:cubicBezTo>
                <a:cubicBezTo>
                  <a:pt x="433" y="129"/>
                  <a:pt x="427" y="139"/>
                  <a:pt x="422" y="151"/>
                </a:cubicBezTo>
                <a:lnTo>
                  <a:pt x="367" y="263"/>
                </a:lnTo>
                <a:cubicBezTo>
                  <a:pt x="336" y="325"/>
                  <a:pt x="307" y="382"/>
                  <a:pt x="280" y="433"/>
                </a:cubicBezTo>
                <a:lnTo>
                  <a:pt x="341" y="459"/>
                </a:lnTo>
                <a:cubicBezTo>
                  <a:pt x="348" y="462"/>
                  <a:pt x="352" y="466"/>
                  <a:pt x="352" y="469"/>
                </a:cubicBezTo>
                <a:cubicBezTo>
                  <a:pt x="352" y="473"/>
                  <a:pt x="348" y="478"/>
                  <a:pt x="339" y="484"/>
                </a:cubicBezTo>
                <a:lnTo>
                  <a:pt x="303" y="512"/>
                </a:lnTo>
                <a:lnTo>
                  <a:pt x="303" y="1134"/>
                </a:lnTo>
                <a:cubicBezTo>
                  <a:pt x="303" y="1211"/>
                  <a:pt x="304" y="1271"/>
                  <a:pt x="307" y="1312"/>
                </a:cubicBezTo>
                <a:cubicBezTo>
                  <a:pt x="309" y="1353"/>
                  <a:pt x="310" y="1376"/>
                  <a:pt x="310" y="1383"/>
                </a:cubicBezTo>
                <a:cubicBezTo>
                  <a:pt x="310" y="1399"/>
                  <a:pt x="299" y="1412"/>
                  <a:pt x="278" y="1421"/>
                </a:cubicBezTo>
                <a:cubicBezTo>
                  <a:pt x="256" y="1430"/>
                  <a:pt x="243" y="1434"/>
                  <a:pt x="236" y="1434"/>
                </a:cubicBezTo>
                <a:cubicBezTo>
                  <a:pt x="230" y="1434"/>
                  <a:pt x="227" y="1423"/>
                  <a:pt x="227" y="1400"/>
                </a:cubicBezTo>
                <a:lnTo>
                  <a:pt x="230" y="1281"/>
                </a:lnTo>
                <a:cubicBezTo>
                  <a:pt x="231" y="1236"/>
                  <a:pt x="232" y="1185"/>
                  <a:pt x="232" y="1130"/>
                </a:cubicBezTo>
                <a:lnTo>
                  <a:pt x="232" y="517"/>
                </a:lnTo>
                <a:cubicBezTo>
                  <a:pt x="183" y="599"/>
                  <a:pt x="111" y="700"/>
                  <a:pt x="17" y="819"/>
                </a:cubicBezTo>
                <a:lnTo>
                  <a:pt x="0" y="805"/>
                </a:lnTo>
                <a:cubicBezTo>
                  <a:pt x="84" y="680"/>
                  <a:pt x="163" y="537"/>
                  <a:pt x="237" y="375"/>
                </a:cubicBezTo>
                <a:cubicBezTo>
                  <a:pt x="311" y="213"/>
                  <a:pt x="356" y="88"/>
                  <a:pt x="370" y="0"/>
                </a:cubicBezTo>
                <a:close/>
                <a:moveTo>
                  <a:pt x="1121" y="596"/>
                </a:moveTo>
                <a:cubicBezTo>
                  <a:pt x="1132" y="609"/>
                  <a:pt x="1138" y="618"/>
                  <a:pt x="1138" y="623"/>
                </a:cubicBezTo>
                <a:cubicBezTo>
                  <a:pt x="1138" y="628"/>
                  <a:pt x="1130" y="631"/>
                  <a:pt x="1115" y="631"/>
                </a:cubicBezTo>
                <a:lnTo>
                  <a:pt x="690" y="631"/>
                </a:lnTo>
                <a:cubicBezTo>
                  <a:pt x="654" y="631"/>
                  <a:pt x="623" y="636"/>
                  <a:pt x="595" y="646"/>
                </a:cubicBezTo>
                <a:lnTo>
                  <a:pt x="556" y="590"/>
                </a:lnTo>
                <a:cubicBezTo>
                  <a:pt x="600" y="594"/>
                  <a:pt x="635" y="596"/>
                  <a:pt x="659" y="596"/>
                </a:cubicBezTo>
                <a:lnTo>
                  <a:pt x="989" y="596"/>
                </a:lnTo>
                <a:lnTo>
                  <a:pt x="1046" y="514"/>
                </a:lnTo>
                <a:lnTo>
                  <a:pt x="1121" y="596"/>
                </a:lnTo>
                <a:close/>
                <a:moveTo>
                  <a:pt x="1400" y="1285"/>
                </a:moveTo>
                <a:cubicBezTo>
                  <a:pt x="1411" y="1297"/>
                  <a:pt x="1417" y="1306"/>
                  <a:pt x="1417" y="1311"/>
                </a:cubicBezTo>
                <a:cubicBezTo>
                  <a:pt x="1417" y="1316"/>
                  <a:pt x="1409" y="1319"/>
                  <a:pt x="1394" y="1319"/>
                </a:cubicBezTo>
                <a:lnTo>
                  <a:pt x="483" y="1319"/>
                </a:lnTo>
                <a:cubicBezTo>
                  <a:pt x="447" y="1319"/>
                  <a:pt x="416" y="1324"/>
                  <a:pt x="388" y="1334"/>
                </a:cubicBezTo>
                <a:lnTo>
                  <a:pt x="349" y="1278"/>
                </a:lnTo>
                <a:cubicBezTo>
                  <a:pt x="393" y="1282"/>
                  <a:pt x="428" y="1285"/>
                  <a:pt x="451" y="1285"/>
                </a:cubicBezTo>
                <a:lnTo>
                  <a:pt x="984" y="1285"/>
                </a:lnTo>
                <a:cubicBezTo>
                  <a:pt x="1048" y="1094"/>
                  <a:pt x="1101" y="902"/>
                  <a:pt x="1141" y="710"/>
                </a:cubicBezTo>
                <a:lnTo>
                  <a:pt x="1247" y="778"/>
                </a:lnTo>
                <a:cubicBezTo>
                  <a:pt x="1253" y="783"/>
                  <a:pt x="1256" y="787"/>
                  <a:pt x="1256" y="790"/>
                </a:cubicBezTo>
                <a:cubicBezTo>
                  <a:pt x="1256" y="794"/>
                  <a:pt x="1252" y="798"/>
                  <a:pt x="1242" y="803"/>
                </a:cubicBezTo>
                <a:cubicBezTo>
                  <a:pt x="1232" y="807"/>
                  <a:pt x="1224" y="814"/>
                  <a:pt x="1217" y="822"/>
                </a:cubicBezTo>
                <a:cubicBezTo>
                  <a:pt x="1210" y="830"/>
                  <a:pt x="1193" y="869"/>
                  <a:pt x="1165" y="939"/>
                </a:cubicBezTo>
                <a:lnTo>
                  <a:pt x="1020" y="1285"/>
                </a:lnTo>
                <a:lnTo>
                  <a:pt x="1249" y="1285"/>
                </a:lnTo>
                <a:lnTo>
                  <a:pt x="1309" y="1190"/>
                </a:lnTo>
                <a:lnTo>
                  <a:pt x="1400" y="1285"/>
                </a:lnTo>
                <a:close/>
                <a:moveTo>
                  <a:pt x="791" y="713"/>
                </a:moveTo>
                <a:cubicBezTo>
                  <a:pt x="889" y="854"/>
                  <a:pt x="939" y="959"/>
                  <a:pt x="939" y="1028"/>
                </a:cubicBezTo>
                <a:cubicBezTo>
                  <a:pt x="939" y="1050"/>
                  <a:pt x="930" y="1073"/>
                  <a:pt x="914" y="1095"/>
                </a:cubicBezTo>
                <a:cubicBezTo>
                  <a:pt x="897" y="1116"/>
                  <a:pt x="881" y="1127"/>
                  <a:pt x="864" y="1127"/>
                </a:cubicBezTo>
                <a:cubicBezTo>
                  <a:pt x="847" y="1127"/>
                  <a:pt x="839" y="1114"/>
                  <a:pt x="839" y="1088"/>
                </a:cubicBezTo>
                <a:lnTo>
                  <a:pt x="844" y="1017"/>
                </a:lnTo>
                <a:cubicBezTo>
                  <a:pt x="844" y="981"/>
                  <a:pt x="837" y="937"/>
                  <a:pt x="824" y="884"/>
                </a:cubicBezTo>
                <a:cubicBezTo>
                  <a:pt x="811" y="830"/>
                  <a:pt x="794" y="777"/>
                  <a:pt x="772" y="726"/>
                </a:cubicBezTo>
                <a:lnTo>
                  <a:pt x="791" y="713"/>
                </a:lnTo>
                <a:close/>
                <a:moveTo>
                  <a:pt x="537" y="743"/>
                </a:moveTo>
                <a:cubicBezTo>
                  <a:pt x="642" y="898"/>
                  <a:pt x="694" y="1004"/>
                  <a:pt x="694" y="1060"/>
                </a:cubicBezTo>
                <a:cubicBezTo>
                  <a:pt x="694" y="1084"/>
                  <a:pt x="687" y="1107"/>
                  <a:pt x="671" y="1130"/>
                </a:cubicBezTo>
                <a:cubicBezTo>
                  <a:pt x="655" y="1152"/>
                  <a:pt x="639" y="1163"/>
                  <a:pt x="621" y="1163"/>
                </a:cubicBezTo>
                <a:cubicBezTo>
                  <a:pt x="613" y="1163"/>
                  <a:pt x="607" y="1160"/>
                  <a:pt x="602" y="1154"/>
                </a:cubicBezTo>
                <a:cubicBezTo>
                  <a:pt x="598" y="1148"/>
                  <a:pt x="596" y="1136"/>
                  <a:pt x="596" y="1119"/>
                </a:cubicBezTo>
                <a:lnTo>
                  <a:pt x="596" y="1071"/>
                </a:lnTo>
                <a:cubicBezTo>
                  <a:pt x="596" y="1041"/>
                  <a:pt x="589" y="994"/>
                  <a:pt x="574" y="930"/>
                </a:cubicBezTo>
                <a:cubicBezTo>
                  <a:pt x="560" y="865"/>
                  <a:pt x="541" y="806"/>
                  <a:pt x="518" y="752"/>
                </a:cubicBezTo>
                <a:lnTo>
                  <a:pt x="537" y="743"/>
                </a:lnTo>
                <a:close/>
                <a:moveTo>
                  <a:pt x="2264" y="1145"/>
                </a:moveTo>
                <a:lnTo>
                  <a:pt x="2264" y="1297"/>
                </a:lnTo>
                <a:lnTo>
                  <a:pt x="2818" y="1297"/>
                </a:lnTo>
                <a:lnTo>
                  <a:pt x="2818" y="1145"/>
                </a:lnTo>
                <a:lnTo>
                  <a:pt x="2264" y="1145"/>
                </a:lnTo>
                <a:close/>
                <a:moveTo>
                  <a:pt x="2337" y="951"/>
                </a:moveTo>
                <a:cubicBezTo>
                  <a:pt x="2329" y="955"/>
                  <a:pt x="2316" y="957"/>
                  <a:pt x="2301" y="963"/>
                </a:cubicBezTo>
                <a:cubicBezTo>
                  <a:pt x="2284" y="969"/>
                  <a:pt x="2272" y="977"/>
                  <a:pt x="2264" y="981"/>
                </a:cubicBezTo>
                <a:lnTo>
                  <a:pt x="2264" y="1109"/>
                </a:lnTo>
                <a:lnTo>
                  <a:pt x="2818" y="1109"/>
                </a:lnTo>
                <a:lnTo>
                  <a:pt x="2818" y="951"/>
                </a:lnTo>
                <a:lnTo>
                  <a:pt x="2337" y="951"/>
                </a:lnTo>
                <a:close/>
              </a:path>
            </a:pathLst>
          </a:custGeom>
          <a:solidFill>
            <a:srgbClr val="24211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4" name="矩形 26"/>
          <p:cNvSpPr>
            <a:spLocks noChangeArrowheads="1"/>
          </p:cNvSpPr>
          <p:nvPr/>
        </p:nvSpPr>
        <p:spPr bwMode="auto">
          <a:xfrm>
            <a:off x="1974850" y="1728415"/>
            <a:ext cx="4249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dirty="0">
                <a:latin typeface="微软雅黑" panose="020B0503020204020204" pitchFamily="34" charset="-122"/>
                <a:ea typeface="微软雅黑" panose="020B0503020204020204" pitchFamily="34" charset="-122"/>
              </a:rPr>
              <a:t>第一条 </a:t>
            </a:r>
            <a:endParaRPr lang="en-US" altLang="zh-CN" b="1" dirty="0">
              <a:latin typeface="微软雅黑" panose="020B0503020204020204" pitchFamily="34" charset="-122"/>
              <a:ea typeface="微软雅黑" panose="020B0503020204020204" pitchFamily="34" charset="-122"/>
            </a:endParaRPr>
          </a:p>
          <a:p>
            <a:pPr eaLnBrk="0" hangingPunct="0"/>
            <a:r>
              <a:rPr lang="zh-CN" altLang="en-US" dirty="0">
                <a:latin typeface="微软雅黑" panose="020B0503020204020204" pitchFamily="34" charset="-122"/>
                <a:ea typeface="微软雅黑" panose="020B0503020204020204" pitchFamily="34" charset="-122"/>
              </a:rPr>
              <a:t>坚持公私分明，先公后私，克己奉公。</a:t>
            </a:r>
          </a:p>
        </p:txBody>
      </p:sp>
      <p:sp>
        <p:nvSpPr>
          <p:cNvPr id="25" name="矩形 27"/>
          <p:cNvSpPr>
            <a:spLocks noChangeArrowheads="1"/>
          </p:cNvSpPr>
          <p:nvPr/>
        </p:nvSpPr>
        <p:spPr bwMode="auto">
          <a:xfrm>
            <a:off x="1987550" y="4314452"/>
            <a:ext cx="42386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a:latin typeface="微软雅黑" panose="020B0503020204020204" pitchFamily="34" charset="-122"/>
                <a:ea typeface="微软雅黑" panose="020B0503020204020204" pitchFamily="34" charset="-122"/>
              </a:rPr>
              <a:t>第三条 </a:t>
            </a:r>
            <a:endParaRPr lang="en-US" altLang="zh-CN" b="1">
              <a:latin typeface="微软雅黑" panose="020B0503020204020204" pitchFamily="34" charset="-122"/>
              <a:ea typeface="微软雅黑" panose="020B0503020204020204" pitchFamily="34" charset="-122"/>
            </a:endParaRPr>
          </a:p>
          <a:p>
            <a:pPr eaLnBrk="0" hangingPunct="0"/>
            <a:r>
              <a:rPr lang="zh-CN" altLang="en-US">
                <a:latin typeface="微软雅黑" panose="020B0503020204020204" pitchFamily="34" charset="-122"/>
                <a:ea typeface="微软雅黑" panose="020B0503020204020204" pitchFamily="34" charset="-122"/>
              </a:rPr>
              <a:t>坚持尚俭戒奢，艰苦朴素，勤俭节约。</a:t>
            </a:r>
          </a:p>
        </p:txBody>
      </p:sp>
      <p:grpSp>
        <p:nvGrpSpPr>
          <p:cNvPr id="26" name="Group 20"/>
          <p:cNvGrpSpPr>
            <a:grpSpLocks noChangeAspect="1"/>
          </p:cNvGrpSpPr>
          <p:nvPr/>
        </p:nvGrpSpPr>
        <p:grpSpPr bwMode="auto">
          <a:xfrm>
            <a:off x="1049338" y="5589215"/>
            <a:ext cx="857250" cy="473075"/>
            <a:chOff x="5886" y="2555"/>
            <a:chExt cx="800" cy="442"/>
          </a:xfrm>
        </p:grpSpPr>
        <p:sp>
          <p:nvSpPr>
            <p:cNvPr id="28" name="Freeform 21"/>
            <p:cNvSpPr>
              <a:spLocks noChangeArrowheads="1"/>
            </p:cNvSpPr>
            <p:nvPr/>
          </p:nvSpPr>
          <p:spPr bwMode="auto">
            <a:xfrm>
              <a:off x="5886" y="2555"/>
              <a:ext cx="800" cy="442"/>
            </a:xfrm>
            <a:custGeom>
              <a:avLst/>
              <a:gdLst>
                <a:gd name="T0" fmla="*/ 780 w 2875"/>
                <a:gd name="T1" fmla="*/ 0 h 1560"/>
                <a:gd name="T2" fmla="*/ 1437 w 2875"/>
                <a:gd name="T3" fmla="*/ 360 h 1560"/>
                <a:gd name="T4" fmla="*/ 2095 w 2875"/>
                <a:gd name="T5" fmla="*/ 0 h 1560"/>
                <a:gd name="T6" fmla="*/ 2875 w 2875"/>
                <a:gd name="T7" fmla="*/ 780 h 1560"/>
                <a:gd name="T8" fmla="*/ 2095 w 2875"/>
                <a:gd name="T9" fmla="*/ 1560 h 1560"/>
                <a:gd name="T10" fmla="*/ 1437 w 2875"/>
                <a:gd name="T11" fmla="*/ 1199 h 1560"/>
                <a:gd name="T12" fmla="*/ 780 w 2875"/>
                <a:gd name="T13" fmla="*/ 1560 h 1560"/>
                <a:gd name="T14" fmla="*/ 0 w 2875"/>
                <a:gd name="T15" fmla="*/ 780 h 1560"/>
                <a:gd name="T16" fmla="*/ 780 w 2875"/>
                <a:gd name="T17" fmla="*/ 0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75" h="1560">
                  <a:moveTo>
                    <a:pt x="780" y="0"/>
                  </a:moveTo>
                  <a:cubicBezTo>
                    <a:pt x="1056" y="0"/>
                    <a:pt x="1299" y="144"/>
                    <a:pt x="1437" y="360"/>
                  </a:cubicBezTo>
                  <a:cubicBezTo>
                    <a:pt x="1576" y="144"/>
                    <a:pt x="1819" y="0"/>
                    <a:pt x="2095" y="0"/>
                  </a:cubicBezTo>
                  <a:cubicBezTo>
                    <a:pt x="2525" y="0"/>
                    <a:pt x="2875" y="349"/>
                    <a:pt x="2875" y="780"/>
                  </a:cubicBezTo>
                  <a:cubicBezTo>
                    <a:pt x="2875" y="1210"/>
                    <a:pt x="2525" y="1560"/>
                    <a:pt x="2095" y="1560"/>
                  </a:cubicBezTo>
                  <a:cubicBezTo>
                    <a:pt x="1819" y="1560"/>
                    <a:pt x="1576" y="1416"/>
                    <a:pt x="1437" y="1199"/>
                  </a:cubicBezTo>
                  <a:cubicBezTo>
                    <a:pt x="1299" y="1416"/>
                    <a:pt x="1056" y="1560"/>
                    <a:pt x="780" y="1560"/>
                  </a:cubicBezTo>
                  <a:cubicBezTo>
                    <a:pt x="349" y="1560"/>
                    <a:pt x="0" y="1210"/>
                    <a:pt x="0" y="780"/>
                  </a:cubicBezTo>
                  <a:cubicBezTo>
                    <a:pt x="0" y="349"/>
                    <a:pt x="349" y="0"/>
                    <a:pt x="780" y="0"/>
                  </a:cubicBezTo>
                  <a:close/>
                </a:path>
              </a:pathLst>
            </a:custGeom>
            <a:noFill/>
            <a:ln w="6">
              <a:solidFill>
                <a:srgbClr val="24211D"/>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9" name="Freeform 22"/>
            <p:cNvSpPr>
              <a:spLocks noEditPoints="1" noChangeArrowheads="1"/>
            </p:cNvSpPr>
            <p:nvPr/>
          </p:nvSpPr>
          <p:spPr bwMode="auto">
            <a:xfrm>
              <a:off x="5955" y="2631"/>
              <a:ext cx="289" cy="284"/>
            </a:xfrm>
            <a:custGeom>
              <a:avLst/>
              <a:gdLst>
                <a:gd name="T0" fmla="*/ 580 w 1036"/>
                <a:gd name="T1" fmla="*/ 290 h 1001"/>
                <a:gd name="T2" fmla="*/ 553 w 1036"/>
                <a:gd name="T3" fmla="*/ 338 h 1001"/>
                <a:gd name="T4" fmla="*/ 812 w 1036"/>
                <a:gd name="T5" fmla="*/ 422 h 1001"/>
                <a:gd name="T6" fmla="*/ 1015 w 1036"/>
                <a:gd name="T7" fmla="*/ 413 h 1001"/>
                <a:gd name="T8" fmla="*/ 993 w 1036"/>
                <a:gd name="T9" fmla="*/ 448 h 1001"/>
                <a:gd name="T10" fmla="*/ 553 w 1036"/>
                <a:gd name="T11" fmla="*/ 632 h 1001"/>
                <a:gd name="T12" fmla="*/ 738 w 1036"/>
                <a:gd name="T13" fmla="*/ 562 h 1001"/>
                <a:gd name="T14" fmla="*/ 883 w 1036"/>
                <a:gd name="T15" fmla="*/ 637 h 1001"/>
                <a:gd name="T16" fmla="*/ 843 w 1036"/>
                <a:gd name="T17" fmla="*/ 755 h 1001"/>
                <a:gd name="T18" fmla="*/ 817 w 1036"/>
                <a:gd name="T19" fmla="*/ 988 h 1001"/>
                <a:gd name="T20" fmla="*/ 720 w 1036"/>
                <a:gd name="T21" fmla="*/ 909 h 1001"/>
                <a:gd name="T22" fmla="*/ 268 w 1036"/>
                <a:gd name="T23" fmla="*/ 949 h 1001"/>
                <a:gd name="T24" fmla="*/ 136 w 1036"/>
                <a:gd name="T25" fmla="*/ 1001 h 1001"/>
                <a:gd name="T26" fmla="*/ 145 w 1036"/>
                <a:gd name="T27" fmla="*/ 821 h 1001"/>
                <a:gd name="T28" fmla="*/ 140 w 1036"/>
                <a:gd name="T29" fmla="*/ 593 h 1001"/>
                <a:gd name="T30" fmla="*/ 430 w 1036"/>
                <a:gd name="T31" fmla="*/ 632 h 1001"/>
                <a:gd name="T32" fmla="*/ 430 w 1036"/>
                <a:gd name="T33" fmla="*/ 448 h 1001"/>
                <a:gd name="T34" fmla="*/ 4 w 1036"/>
                <a:gd name="T35" fmla="*/ 422 h 1001"/>
                <a:gd name="T36" fmla="*/ 426 w 1036"/>
                <a:gd name="T37" fmla="*/ 272 h 1001"/>
                <a:gd name="T38" fmla="*/ 268 w 1036"/>
                <a:gd name="T39" fmla="*/ 659 h 1001"/>
                <a:gd name="T40" fmla="*/ 720 w 1036"/>
                <a:gd name="T41" fmla="*/ 891 h 1001"/>
                <a:gd name="T42" fmla="*/ 250 w 1036"/>
                <a:gd name="T43" fmla="*/ 325 h 1001"/>
                <a:gd name="T44" fmla="*/ 254 w 1036"/>
                <a:gd name="T45" fmla="*/ 211 h 1001"/>
                <a:gd name="T46" fmla="*/ 0 w 1036"/>
                <a:gd name="T47" fmla="*/ 175 h 1001"/>
                <a:gd name="T48" fmla="*/ 254 w 1036"/>
                <a:gd name="T49" fmla="*/ 149 h 1001"/>
                <a:gd name="T50" fmla="*/ 250 w 1036"/>
                <a:gd name="T51" fmla="*/ 48 h 1001"/>
                <a:gd name="T52" fmla="*/ 391 w 1036"/>
                <a:gd name="T53" fmla="*/ 17 h 1001"/>
                <a:gd name="T54" fmla="*/ 364 w 1036"/>
                <a:gd name="T55" fmla="*/ 70 h 1001"/>
                <a:gd name="T56" fmla="*/ 623 w 1036"/>
                <a:gd name="T57" fmla="*/ 149 h 1001"/>
                <a:gd name="T58" fmla="*/ 623 w 1036"/>
                <a:gd name="T59" fmla="*/ 0 h 1001"/>
                <a:gd name="T60" fmla="*/ 782 w 1036"/>
                <a:gd name="T61" fmla="*/ 30 h 1001"/>
                <a:gd name="T62" fmla="*/ 738 w 1036"/>
                <a:gd name="T63" fmla="*/ 149 h 1001"/>
                <a:gd name="T64" fmla="*/ 918 w 1036"/>
                <a:gd name="T65" fmla="*/ 61 h 1001"/>
                <a:gd name="T66" fmla="*/ 1036 w 1036"/>
                <a:gd name="T67" fmla="*/ 158 h 1001"/>
                <a:gd name="T68" fmla="*/ 738 w 1036"/>
                <a:gd name="T69" fmla="*/ 175 h 1001"/>
                <a:gd name="T70" fmla="*/ 716 w 1036"/>
                <a:gd name="T71" fmla="*/ 307 h 1001"/>
                <a:gd name="T72" fmla="*/ 623 w 1036"/>
                <a:gd name="T73" fmla="*/ 175 h 1001"/>
                <a:gd name="T74" fmla="*/ 364 w 1036"/>
                <a:gd name="T75" fmla="*/ 290 h 1001"/>
                <a:gd name="T76" fmla="*/ 250 w 1036"/>
                <a:gd name="T77" fmla="*/ 325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6" h="1001">
                  <a:moveTo>
                    <a:pt x="426" y="272"/>
                  </a:moveTo>
                  <a:lnTo>
                    <a:pt x="580" y="290"/>
                  </a:lnTo>
                  <a:cubicBezTo>
                    <a:pt x="588" y="290"/>
                    <a:pt x="593" y="294"/>
                    <a:pt x="593" y="303"/>
                  </a:cubicBezTo>
                  <a:cubicBezTo>
                    <a:pt x="593" y="318"/>
                    <a:pt x="580" y="329"/>
                    <a:pt x="553" y="338"/>
                  </a:cubicBezTo>
                  <a:lnTo>
                    <a:pt x="553" y="422"/>
                  </a:lnTo>
                  <a:lnTo>
                    <a:pt x="812" y="422"/>
                  </a:lnTo>
                  <a:lnTo>
                    <a:pt x="887" y="321"/>
                  </a:lnTo>
                  <a:lnTo>
                    <a:pt x="1015" y="413"/>
                  </a:lnTo>
                  <a:cubicBezTo>
                    <a:pt x="1020" y="416"/>
                    <a:pt x="1023" y="422"/>
                    <a:pt x="1023" y="430"/>
                  </a:cubicBezTo>
                  <a:cubicBezTo>
                    <a:pt x="1023" y="439"/>
                    <a:pt x="1013" y="445"/>
                    <a:pt x="993" y="448"/>
                  </a:cubicBezTo>
                  <a:lnTo>
                    <a:pt x="553" y="448"/>
                  </a:lnTo>
                  <a:lnTo>
                    <a:pt x="553" y="632"/>
                  </a:lnTo>
                  <a:lnTo>
                    <a:pt x="698" y="632"/>
                  </a:lnTo>
                  <a:lnTo>
                    <a:pt x="738" y="562"/>
                  </a:lnTo>
                  <a:lnTo>
                    <a:pt x="865" y="611"/>
                  </a:lnTo>
                  <a:cubicBezTo>
                    <a:pt x="877" y="616"/>
                    <a:pt x="883" y="625"/>
                    <a:pt x="883" y="637"/>
                  </a:cubicBezTo>
                  <a:cubicBezTo>
                    <a:pt x="883" y="652"/>
                    <a:pt x="870" y="668"/>
                    <a:pt x="843" y="685"/>
                  </a:cubicBezTo>
                  <a:lnTo>
                    <a:pt x="843" y="755"/>
                  </a:lnTo>
                  <a:cubicBezTo>
                    <a:pt x="843" y="837"/>
                    <a:pt x="845" y="903"/>
                    <a:pt x="848" y="953"/>
                  </a:cubicBezTo>
                  <a:cubicBezTo>
                    <a:pt x="848" y="971"/>
                    <a:pt x="837" y="982"/>
                    <a:pt x="817" y="988"/>
                  </a:cubicBezTo>
                  <a:cubicBezTo>
                    <a:pt x="782" y="997"/>
                    <a:pt x="749" y="1001"/>
                    <a:pt x="720" y="1001"/>
                  </a:cubicBezTo>
                  <a:lnTo>
                    <a:pt x="720" y="909"/>
                  </a:lnTo>
                  <a:lnTo>
                    <a:pt x="268" y="909"/>
                  </a:lnTo>
                  <a:lnTo>
                    <a:pt x="268" y="949"/>
                  </a:lnTo>
                  <a:cubicBezTo>
                    <a:pt x="268" y="972"/>
                    <a:pt x="259" y="985"/>
                    <a:pt x="241" y="988"/>
                  </a:cubicBezTo>
                  <a:cubicBezTo>
                    <a:pt x="206" y="997"/>
                    <a:pt x="171" y="1001"/>
                    <a:pt x="136" y="1001"/>
                  </a:cubicBezTo>
                  <a:cubicBezTo>
                    <a:pt x="136" y="993"/>
                    <a:pt x="137" y="979"/>
                    <a:pt x="140" y="962"/>
                  </a:cubicBezTo>
                  <a:cubicBezTo>
                    <a:pt x="143" y="886"/>
                    <a:pt x="145" y="839"/>
                    <a:pt x="145" y="821"/>
                  </a:cubicBezTo>
                  <a:lnTo>
                    <a:pt x="145" y="751"/>
                  </a:lnTo>
                  <a:cubicBezTo>
                    <a:pt x="145" y="678"/>
                    <a:pt x="143" y="625"/>
                    <a:pt x="140" y="593"/>
                  </a:cubicBezTo>
                  <a:lnTo>
                    <a:pt x="307" y="632"/>
                  </a:lnTo>
                  <a:lnTo>
                    <a:pt x="430" y="632"/>
                  </a:lnTo>
                  <a:lnTo>
                    <a:pt x="430" y="479"/>
                  </a:lnTo>
                  <a:lnTo>
                    <a:pt x="430" y="448"/>
                  </a:lnTo>
                  <a:lnTo>
                    <a:pt x="4" y="448"/>
                  </a:lnTo>
                  <a:lnTo>
                    <a:pt x="4" y="422"/>
                  </a:lnTo>
                  <a:lnTo>
                    <a:pt x="430" y="422"/>
                  </a:lnTo>
                  <a:cubicBezTo>
                    <a:pt x="430" y="354"/>
                    <a:pt x="429" y="304"/>
                    <a:pt x="426" y="272"/>
                  </a:cubicBezTo>
                  <a:close/>
                  <a:moveTo>
                    <a:pt x="720" y="659"/>
                  </a:moveTo>
                  <a:lnTo>
                    <a:pt x="268" y="659"/>
                  </a:lnTo>
                  <a:lnTo>
                    <a:pt x="268" y="891"/>
                  </a:lnTo>
                  <a:lnTo>
                    <a:pt x="720" y="891"/>
                  </a:lnTo>
                  <a:lnTo>
                    <a:pt x="720" y="659"/>
                  </a:lnTo>
                  <a:close/>
                  <a:moveTo>
                    <a:pt x="250" y="325"/>
                  </a:moveTo>
                  <a:cubicBezTo>
                    <a:pt x="250" y="313"/>
                    <a:pt x="251" y="293"/>
                    <a:pt x="254" y="263"/>
                  </a:cubicBezTo>
                  <a:cubicBezTo>
                    <a:pt x="254" y="237"/>
                    <a:pt x="254" y="219"/>
                    <a:pt x="254" y="211"/>
                  </a:cubicBezTo>
                  <a:lnTo>
                    <a:pt x="254" y="175"/>
                  </a:lnTo>
                  <a:lnTo>
                    <a:pt x="0" y="175"/>
                  </a:lnTo>
                  <a:lnTo>
                    <a:pt x="0" y="149"/>
                  </a:lnTo>
                  <a:lnTo>
                    <a:pt x="254" y="149"/>
                  </a:lnTo>
                  <a:lnTo>
                    <a:pt x="254" y="109"/>
                  </a:lnTo>
                  <a:cubicBezTo>
                    <a:pt x="254" y="95"/>
                    <a:pt x="253" y="74"/>
                    <a:pt x="250" y="48"/>
                  </a:cubicBezTo>
                  <a:cubicBezTo>
                    <a:pt x="250" y="28"/>
                    <a:pt x="250" y="13"/>
                    <a:pt x="250" y="4"/>
                  </a:cubicBezTo>
                  <a:lnTo>
                    <a:pt x="391" y="17"/>
                  </a:lnTo>
                  <a:cubicBezTo>
                    <a:pt x="402" y="17"/>
                    <a:pt x="408" y="22"/>
                    <a:pt x="408" y="30"/>
                  </a:cubicBezTo>
                  <a:cubicBezTo>
                    <a:pt x="408" y="51"/>
                    <a:pt x="393" y="64"/>
                    <a:pt x="364" y="70"/>
                  </a:cubicBezTo>
                  <a:lnTo>
                    <a:pt x="364" y="149"/>
                  </a:lnTo>
                  <a:lnTo>
                    <a:pt x="623" y="149"/>
                  </a:lnTo>
                  <a:lnTo>
                    <a:pt x="623" y="118"/>
                  </a:lnTo>
                  <a:cubicBezTo>
                    <a:pt x="623" y="83"/>
                    <a:pt x="623" y="44"/>
                    <a:pt x="623" y="0"/>
                  </a:cubicBezTo>
                  <a:lnTo>
                    <a:pt x="764" y="17"/>
                  </a:lnTo>
                  <a:cubicBezTo>
                    <a:pt x="776" y="17"/>
                    <a:pt x="782" y="22"/>
                    <a:pt x="782" y="30"/>
                  </a:cubicBezTo>
                  <a:cubicBezTo>
                    <a:pt x="782" y="48"/>
                    <a:pt x="767" y="61"/>
                    <a:pt x="738" y="70"/>
                  </a:cubicBezTo>
                  <a:lnTo>
                    <a:pt x="738" y="149"/>
                  </a:lnTo>
                  <a:lnTo>
                    <a:pt x="847" y="149"/>
                  </a:lnTo>
                  <a:lnTo>
                    <a:pt x="918" y="61"/>
                  </a:lnTo>
                  <a:lnTo>
                    <a:pt x="1028" y="145"/>
                  </a:lnTo>
                  <a:cubicBezTo>
                    <a:pt x="1033" y="148"/>
                    <a:pt x="1036" y="152"/>
                    <a:pt x="1036" y="158"/>
                  </a:cubicBezTo>
                  <a:cubicBezTo>
                    <a:pt x="1036" y="167"/>
                    <a:pt x="1026" y="172"/>
                    <a:pt x="1006" y="175"/>
                  </a:cubicBezTo>
                  <a:lnTo>
                    <a:pt x="738" y="175"/>
                  </a:lnTo>
                  <a:cubicBezTo>
                    <a:pt x="738" y="225"/>
                    <a:pt x="739" y="260"/>
                    <a:pt x="742" y="281"/>
                  </a:cubicBezTo>
                  <a:cubicBezTo>
                    <a:pt x="742" y="298"/>
                    <a:pt x="733" y="307"/>
                    <a:pt x="716" y="307"/>
                  </a:cubicBezTo>
                  <a:cubicBezTo>
                    <a:pt x="686" y="316"/>
                    <a:pt x="656" y="320"/>
                    <a:pt x="623" y="320"/>
                  </a:cubicBezTo>
                  <a:lnTo>
                    <a:pt x="623" y="175"/>
                  </a:lnTo>
                  <a:lnTo>
                    <a:pt x="364" y="175"/>
                  </a:lnTo>
                  <a:lnTo>
                    <a:pt x="364" y="290"/>
                  </a:lnTo>
                  <a:cubicBezTo>
                    <a:pt x="364" y="307"/>
                    <a:pt x="357" y="316"/>
                    <a:pt x="342" y="316"/>
                  </a:cubicBezTo>
                  <a:cubicBezTo>
                    <a:pt x="301" y="322"/>
                    <a:pt x="271" y="325"/>
                    <a:pt x="250" y="325"/>
                  </a:cubicBezTo>
                  <a:close/>
                </a:path>
              </a:pathLst>
            </a:custGeom>
            <a:solidFill>
              <a:srgbClr val="24211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0" name="Freeform 23"/>
            <p:cNvSpPr>
              <a:spLocks noEditPoints="1" noChangeArrowheads="1"/>
            </p:cNvSpPr>
            <p:nvPr/>
          </p:nvSpPr>
          <p:spPr bwMode="auto">
            <a:xfrm>
              <a:off x="6343" y="2632"/>
              <a:ext cx="281" cy="284"/>
            </a:xfrm>
            <a:custGeom>
              <a:avLst/>
              <a:gdLst>
                <a:gd name="T0" fmla="*/ 484 w 1011"/>
                <a:gd name="T1" fmla="*/ 813 h 1002"/>
                <a:gd name="T2" fmla="*/ 484 w 1011"/>
                <a:gd name="T3" fmla="*/ 501 h 1002"/>
                <a:gd name="T4" fmla="*/ 238 w 1011"/>
                <a:gd name="T5" fmla="*/ 501 h 1002"/>
                <a:gd name="T6" fmla="*/ 194 w 1011"/>
                <a:gd name="T7" fmla="*/ 549 h 1002"/>
                <a:gd name="T8" fmla="*/ 84 w 1011"/>
                <a:gd name="T9" fmla="*/ 483 h 1002"/>
                <a:gd name="T10" fmla="*/ 84 w 1011"/>
                <a:gd name="T11" fmla="*/ 457 h 1002"/>
                <a:gd name="T12" fmla="*/ 119 w 1011"/>
                <a:gd name="T13" fmla="*/ 409 h 1002"/>
                <a:gd name="T14" fmla="*/ 189 w 1011"/>
                <a:gd name="T15" fmla="*/ 75 h 1002"/>
                <a:gd name="T16" fmla="*/ 321 w 1011"/>
                <a:gd name="T17" fmla="*/ 128 h 1002"/>
                <a:gd name="T18" fmla="*/ 800 w 1011"/>
                <a:gd name="T19" fmla="*/ 0 h 1002"/>
                <a:gd name="T20" fmla="*/ 914 w 1011"/>
                <a:gd name="T21" fmla="*/ 110 h 1002"/>
                <a:gd name="T22" fmla="*/ 927 w 1011"/>
                <a:gd name="T23" fmla="*/ 128 h 1002"/>
                <a:gd name="T24" fmla="*/ 897 w 1011"/>
                <a:gd name="T25" fmla="*/ 150 h 1002"/>
                <a:gd name="T26" fmla="*/ 862 w 1011"/>
                <a:gd name="T27" fmla="*/ 136 h 1002"/>
                <a:gd name="T28" fmla="*/ 299 w 1011"/>
                <a:gd name="T29" fmla="*/ 171 h 1002"/>
                <a:gd name="T30" fmla="*/ 247 w 1011"/>
                <a:gd name="T31" fmla="*/ 387 h 1002"/>
                <a:gd name="T32" fmla="*/ 224 w 1011"/>
                <a:gd name="T33" fmla="*/ 475 h 1002"/>
                <a:gd name="T34" fmla="*/ 484 w 1011"/>
                <a:gd name="T35" fmla="*/ 475 h 1002"/>
                <a:gd name="T36" fmla="*/ 484 w 1011"/>
                <a:gd name="T37" fmla="*/ 453 h 1002"/>
                <a:gd name="T38" fmla="*/ 484 w 1011"/>
                <a:gd name="T39" fmla="*/ 347 h 1002"/>
                <a:gd name="T40" fmla="*/ 479 w 1011"/>
                <a:gd name="T41" fmla="*/ 233 h 1002"/>
                <a:gd name="T42" fmla="*/ 637 w 1011"/>
                <a:gd name="T43" fmla="*/ 246 h 1002"/>
                <a:gd name="T44" fmla="*/ 655 w 1011"/>
                <a:gd name="T45" fmla="*/ 264 h 1002"/>
                <a:gd name="T46" fmla="*/ 611 w 1011"/>
                <a:gd name="T47" fmla="*/ 303 h 1002"/>
                <a:gd name="T48" fmla="*/ 611 w 1011"/>
                <a:gd name="T49" fmla="*/ 475 h 1002"/>
                <a:gd name="T50" fmla="*/ 800 w 1011"/>
                <a:gd name="T51" fmla="*/ 475 h 1002"/>
                <a:gd name="T52" fmla="*/ 875 w 1011"/>
                <a:gd name="T53" fmla="*/ 374 h 1002"/>
                <a:gd name="T54" fmla="*/ 1002 w 1011"/>
                <a:gd name="T55" fmla="*/ 466 h 1002"/>
                <a:gd name="T56" fmla="*/ 1011 w 1011"/>
                <a:gd name="T57" fmla="*/ 479 h 1002"/>
                <a:gd name="T58" fmla="*/ 976 w 1011"/>
                <a:gd name="T59" fmla="*/ 501 h 1002"/>
                <a:gd name="T60" fmla="*/ 611 w 1011"/>
                <a:gd name="T61" fmla="*/ 501 h 1002"/>
                <a:gd name="T62" fmla="*/ 611 w 1011"/>
                <a:gd name="T63" fmla="*/ 606 h 1002"/>
                <a:gd name="T64" fmla="*/ 615 w 1011"/>
                <a:gd name="T65" fmla="*/ 874 h 1002"/>
                <a:gd name="T66" fmla="*/ 418 w 1011"/>
                <a:gd name="T67" fmla="*/ 1002 h 1002"/>
                <a:gd name="T68" fmla="*/ 273 w 1011"/>
                <a:gd name="T69" fmla="*/ 887 h 1002"/>
                <a:gd name="T70" fmla="*/ 282 w 1011"/>
                <a:gd name="T71" fmla="*/ 866 h 1002"/>
                <a:gd name="T72" fmla="*/ 413 w 1011"/>
                <a:gd name="T73" fmla="*/ 870 h 1002"/>
                <a:gd name="T74" fmla="*/ 484 w 1011"/>
                <a:gd name="T75" fmla="*/ 813 h 1002"/>
                <a:gd name="T76" fmla="*/ 233 w 1011"/>
                <a:gd name="T77" fmla="*/ 589 h 1002"/>
                <a:gd name="T78" fmla="*/ 378 w 1011"/>
                <a:gd name="T79" fmla="*/ 646 h 1002"/>
                <a:gd name="T80" fmla="*/ 396 w 1011"/>
                <a:gd name="T81" fmla="*/ 668 h 1002"/>
                <a:gd name="T82" fmla="*/ 343 w 1011"/>
                <a:gd name="T83" fmla="*/ 694 h 1002"/>
                <a:gd name="T84" fmla="*/ 14 w 1011"/>
                <a:gd name="T85" fmla="*/ 953 h 1002"/>
                <a:gd name="T86" fmla="*/ 0 w 1011"/>
                <a:gd name="T87" fmla="*/ 932 h 1002"/>
                <a:gd name="T88" fmla="*/ 233 w 1011"/>
                <a:gd name="T89" fmla="*/ 589 h 1002"/>
                <a:gd name="T90" fmla="*/ 659 w 1011"/>
                <a:gd name="T91" fmla="*/ 624 h 1002"/>
                <a:gd name="T92" fmla="*/ 673 w 1011"/>
                <a:gd name="T93" fmla="*/ 607 h 1002"/>
                <a:gd name="T94" fmla="*/ 985 w 1011"/>
                <a:gd name="T95" fmla="*/ 835 h 1002"/>
                <a:gd name="T96" fmla="*/ 905 w 1011"/>
                <a:gd name="T97" fmla="*/ 927 h 1002"/>
                <a:gd name="T98" fmla="*/ 844 w 1011"/>
                <a:gd name="T99" fmla="*/ 883 h 1002"/>
                <a:gd name="T100" fmla="*/ 659 w 1011"/>
                <a:gd name="T101" fmla="*/ 624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1" h="1002">
                  <a:moveTo>
                    <a:pt x="484" y="813"/>
                  </a:moveTo>
                  <a:lnTo>
                    <a:pt x="484" y="501"/>
                  </a:lnTo>
                  <a:lnTo>
                    <a:pt x="238" y="501"/>
                  </a:lnTo>
                  <a:lnTo>
                    <a:pt x="194" y="549"/>
                  </a:lnTo>
                  <a:cubicBezTo>
                    <a:pt x="161" y="535"/>
                    <a:pt x="125" y="513"/>
                    <a:pt x="84" y="483"/>
                  </a:cubicBezTo>
                  <a:cubicBezTo>
                    <a:pt x="72" y="472"/>
                    <a:pt x="72" y="463"/>
                    <a:pt x="84" y="457"/>
                  </a:cubicBezTo>
                  <a:cubicBezTo>
                    <a:pt x="102" y="445"/>
                    <a:pt x="113" y="429"/>
                    <a:pt x="119" y="409"/>
                  </a:cubicBezTo>
                  <a:cubicBezTo>
                    <a:pt x="157" y="265"/>
                    <a:pt x="181" y="154"/>
                    <a:pt x="189" y="75"/>
                  </a:cubicBezTo>
                  <a:lnTo>
                    <a:pt x="321" y="128"/>
                  </a:lnTo>
                  <a:cubicBezTo>
                    <a:pt x="532" y="95"/>
                    <a:pt x="692" y="53"/>
                    <a:pt x="800" y="0"/>
                  </a:cubicBezTo>
                  <a:lnTo>
                    <a:pt x="914" y="110"/>
                  </a:lnTo>
                  <a:cubicBezTo>
                    <a:pt x="923" y="116"/>
                    <a:pt x="927" y="122"/>
                    <a:pt x="927" y="128"/>
                  </a:cubicBezTo>
                  <a:cubicBezTo>
                    <a:pt x="927" y="142"/>
                    <a:pt x="917" y="150"/>
                    <a:pt x="897" y="150"/>
                  </a:cubicBezTo>
                  <a:cubicBezTo>
                    <a:pt x="888" y="150"/>
                    <a:pt x="876" y="145"/>
                    <a:pt x="862" y="136"/>
                  </a:cubicBezTo>
                  <a:cubicBezTo>
                    <a:pt x="648" y="163"/>
                    <a:pt x="460" y="174"/>
                    <a:pt x="299" y="171"/>
                  </a:cubicBezTo>
                  <a:cubicBezTo>
                    <a:pt x="287" y="218"/>
                    <a:pt x="270" y="290"/>
                    <a:pt x="247" y="387"/>
                  </a:cubicBezTo>
                  <a:cubicBezTo>
                    <a:pt x="238" y="425"/>
                    <a:pt x="230" y="454"/>
                    <a:pt x="224" y="475"/>
                  </a:cubicBezTo>
                  <a:lnTo>
                    <a:pt x="484" y="475"/>
                  </a:lnTo>
                  <a:lnTo>
                    <a:pt x="484" y="453"/>
                  </a:lnTo>
                  <a:cubicBezTo>
                    <a:pt x="484" y="435"/>
                    <a:pt x="484" y="400"/>
                    <a:pt x="484" y="347"/>
                  </a:cubicBezTo>
                  <a:cubicBezTo>
                    <a:pt x="481" y="292"/>
                    <a:pt x="479" y="253"/>
                    <a:pt x="479" y="233"/>
                  </a:cubicBezTo>
                  <a:lnTo>
                    <a:pt x="637" y="246"/>
                  </a:lnTo>
                  <a:cubicBezTo>
                    <a:pt x="649" y="249"/>
                    <a:pt x="655" y="255"/>
                    <a:pt x="655" y="264"/>
                  </a:cubicBezTo>
                  <a:cubicBezTo>
                    <a:pt x="652" y="281"/>
                    <a:pt x="637" y="294"/>
                    <a:pt x="611" y="303"/>
                  </a:cubicBezTo>
                  <a:lnTo>
                    <a:pt x="611" y="475"/>
                  </a:lnTo>
                  <a:lnTo>
                    <a:pt x="800" y="475"/>
                  </a:lnTo>
                  <a:lnTo>
                    <a:pt x="875" y="374"/>
                  </a:lnTo>
                  <a:lnTo>
                    <a:pt x="1002" y="466"/>
                  </a:lnTo>
                  <a:cubicBezTo>
                    <a:pt x="1008" y="469"/>
                    <a:pt x="1011" y="473"/>
                    <a:pt x="1011" y="479"/>
                  </a:cubicBezTo>
                  <a:cubicBezTo>
                    <a:pt x="1008" y="494"/>
                    <a:pt x="996" y="501"/>
                    <a:pt x="976" y="501"/>
                  </a:cubicBezTo>
                  <a:lnTo>
                    <a:pt x="611" y="501"/>
                  </a:lnTo>
                  <a:lnTo>
                    <a:pt x="611" y="606"/>
                  </a:lnTo>
                  <a:cubicBezTo>
                    <a:pt x="611" y="723"/>
                    <a:pt x="613" y="813"/>
                    <a:pt x="615" y="874"/>
                  </a:cubicBezTo>
                  <a:cubicBezTo>
                    <a:pt x="621" y="945"/>
                    <a:pt x="556" y="987"/>
                    <a:pt x="418" y="1002"/>
                  </a:cubicBezTo>
                  <a:cubicBezTo>
                    <a:pt x="418" y="946"/>
                    <a:pt x="370" y="908"/>
                    <a:pt x="273" y="887"/>
                  </a:cubicBezTo>
                  <a:lnTo>
                    <a:pt x="282" y="866"/>
                  </a:lnTo>
                  <a:lnTo>
                    <a:pt x="413" y="870"/>
                  </a:lnTo>
                  <a:cubicBezTo>
                    <a:pt x="463" y="876"/>
                    <a:pt x="487" y="857"/>
                    <a:pt x="484" y="813"/>
                  </a:cubicBezTo>
                  <a:close/>
                  <a:moveTo>
                    <a:pt x="233" y="589"/>
                  </a:moveTo>
                  <a:lnTo>
                    <a:pt x="378" y="646"/>
                  </a:lnTo>
                  <a:cubicBezTo>
                    <a:pt x="390" y="652"/>
                    <a:pt x="396" y="659"/>
                    <a:pt x="396" y="668"/>
                  </a:cubicBezTo>
                  <a:cubicBezTo>
                    <a:pt x="396" y="685"/>
                    <a:pt x="378" y="694"/>
                    <a:pt x="343" y="694"/>
                  </a:cubicBezTo>
                  <a:cubicBezTo>
                    <a:pt x="255" y="806"/>
                    <a:pt x="145" y="892"/>
                    <a:pt x="14" y="953"/>
                  </a:cubicBezTo>
                  <a:lnTo>
                    <a:pt x="0" y="932"/>
                  </a:lnTo>
                  <a:cubicBezTo>
                    <a:pt x="118" y="814"/>
                    <a:pt x="195" y="700"/>
                    <a:pt x="233" y="589"/>
                  </a:cubicBezTo>
                  <a:close/>
                  <a:moveTo>
                    <a:pt x="659" y="624"/>
                  </a:moveTo>
                  <a:lnTo>
                    <a:pt x="673" y="607"/>
                  </a:lnTo>
                  <a:cubicBezTo>
                    <a:pt x="884" y="685"/>
                    <a:pt x="987" y="762"/>
                    <a:pt x="985" y="835"/>
                  </a:cubicBezTo>
                  <a:cubicBezTo>
                    <a:pt x="982" y="891"/>
                    <a:pt x="955" y="921"/>
                    <a:pt x="905" y="927"/>
                  </a:cubicBezTo>
                  <a:cubicBezTo>
                    <a:pt x="879" y="930"/>
                    <a:pt x="859" y="915"/>
                    <a:pt x="844" y="883"/>
                  </a:cubicBezTo>
                  <a:cubicBezTo>
                    <a:pt x="815" y="798"/>
                    <a:pt x="753" y="712"/>
                    <a:pt x="659" y="624"/>
                  </a:cubicBezTo>
                  <a:close/>
                </a:path>
              </a:pathLst>
            </a:cu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31" name="矩形 32"/>
          <p:cNvSpPr>
            <a:spLocks noChangeArrowheads="1"/>
          </p:cNvSpPr>
          <p:nvPr/>
        </p:nvSpPr>
        <p:spPr bwMode="auto">
          <a:xfrm>
            <a:off x="1974850" y="3020640"/>
            <a:ext cx="42497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hangingPunct="0"/>
            <a:r>
              <a:rPr lang="zh-CN" altLang="en-US" b="1">
                <a:latin typeface="微软雅黑" panose="020B0503020204020204" pitchFamily="34" charset="-122"/>
                <a:ea typeface="微软雅黑" panose="020B0503020204020204" pitchFamily="34" charset="-122"/>
              </a:rPr>
              <a:t>第二条 </a:t>
            </a:r>
            <a:endParaRPr lang="en-US" altLang="zh-CN" b="1">
              <a:latin typeface="微软雅黑" panose="020B0503020204020204" pitchFamily="34" charset="-122"/>
              <a:ea typeface="微软雅黑" panose="020B0503020204020204" pitchFamily="34" charset="-122"/>
            </a:endParaRPr>
          </a:p>
          <a:p>
            <a:pPr hangingPunct="0"/>
            <a:r>
              <a:rPr lang="zh-CN" altLang="en-US">
                <a:latin typeface="微软雅黑" panose="020B0503020204020204" pitchFamily="34" charset="-122"/>
                <a:ea typeface="微软雅黑" panose="020B0503020204020204" pitchFamily="34" charset="-122"/>
              </a:rPr>
              <a:t>坚持崇廉拒腐，清白做人，干净做事。</a:t>
            </a:r>
          </a:p>
        </p:txBody>
      </p:sp>
      <p:sp>
        <p:nvSpPr>
          <p:cNvPr id="32" name="矩形 33"/>
          <p:cNvSpPr>
            <a:spLocks noChangeArrowheads="1"/>
          </p:cNvSpPr>
          <p:nvPr/>
        </p:nvSpPr>
        <p:spPr bwMode="auto">
          <a:xfrm>
            <a:off x="1987550" y="5471740"/>
            <a:ext cx="42386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a:latin typeface="微软雅黑" panose="020B0503020204020204" pitchFamily="34" charset="-122"/>
                <a:ea typeface="微软雅黑" panose="020B0503020204020204" pitchFamily="34" charset="-122"/>
              </a:rPr>
              <a:t>第四条 </a:t>
            </a:r>
            <a:endParaRPr lang="en-US" altLang="zh-CN" b="1">
              <a:latin typeface="微软雅黑" panose="020B0503020204020204" pitchFamily="34" charset="-122"/>
              <a:ea typeface="微软雅黑" panose="020B0503020204020204" pitchFamily="34" charset="-122"/>
            </a:endParaRPr>
          </a:p>
          <a:p>
            <a:pPr eaLnBrk="0" hangingPunct="0"/>
            <a:r>
              <a:rPr lang="zh-CN" altLang="en-US">
                <a:latin typeface="微软雅黑" panose="020B0503020204020204" pitchFamily="34" charset="-122"/>
                <a:ea typeface="微软雅黑" panose="020B0503020204020204" pitchFamily="34" charset="-122"/>
              </a:rPr>
              <a:t>坚持吃苦在前，享受在后，甘于奉献。</a:t>
            </a:r>
          </a:p>
        </p:txBody>
      </p:sp>
      <p:sp>
        <p:nvSpPr>
          <p:cNvPr id="33" name="矩形 34"/>
          <p:cNvSpPr>
            <a:spLocks noChangeArrowheads="1"/>
          </p:cNvSpPr>
          <p:nvPr/>
        </p:nvSpPr>
        <p:spPr bwMode="auto">
          <a:xfrm>
            <a:off x="6453188" y="945777"/>
            <a:ext cx="35702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b="1">
                <a:latin typeface="微软雅黑" panose="020B0503020204020204" pitchFamily="34" charset="-122"/>
                <a:ea typeface="微软雅黑" panose="020B0503020204020204" pitchFamily="34" charset="-122"/>
              </a:rPr>
              <a:t>党员领导干部</a:t>
            </a:r>
            <a:r>
              <a:rPr lang="zh-CN" altLang="en-US" sz="2000">
                <a:solidFill>
                  <a:schemeClr val="bg1"/>
                </a:solidFill>
                <a:latin typeface="微软雅黑" panose="020B0503020204020204" pitchFamily="34" charset="-122"/>
                <a:ea typeface="微软雅黑" panose="020B0503020204020204" pitchFamily="34" charset="-122"/>
              </a:rPr>
              <a:t>廉洁自律规范</a:t>
            </a:r>
          </a:p>
        </p:txBody>
      </p:sp>
      <p:sp>
        <p:nvSpPr>
          <p:cNvPr id="34" name="矩形 35"/>
          <p:cNvSpPr>
            <a:spLocks noChangeArrowheads="1"/>
          </p:cNvSpPr>
          <p:nvPr/>
        </p:nvSpPr>
        <p:spPr bwMode="auto">
          <a:xfrm>
            <a:off x="6577013" y="5319340"/>
            <a:ext cx="985837" cy="987425"/>
          </a:xfrm>
          <a:prstGeom prst="rect">
            <a:avLst/>
          </a:prstGeom>
          <a:solidFill>
            <a:srgbClr val="F8F8F8"/>
          </a:solidFill>
          <a:ln w="9525">
            <a:solidFill>
              <a:srgbClr val="B3B3B3"/>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5" name="矩形 38"/>
          <p:cNvSpPr>
            <a:spLocks noChangeArrowheads="1"/>
          </p:cNvSpPr>
          <p:nvPr/>
        </p:nvSpPr>
        <p:spPr bwMode="auto">
          <a:xfrm>
            <a:off x="6581775" y="4108077"/>
            <a:ext cx="963613" cy="963613"/>
          </a:xfrm>
          <a:prstGeom prst="rect">
            <a:avLst/>
          </a:prstGeom>
          <a:solidFill>
            <a:srgbClr val="F8F8F8"/>
          </a:solidFill>
          <a:ln w="9525">
            <a:solidFill>
              <a:srgbClr val="B3B3B3"/>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6" name="矩形 39"/>
          <p:cNvSpPr>
            <a:spLocks noChangeArrowheads="1"/>
          </p:cNvSpPr>
          <p:nvPr/>
        </p:nvSpPr>
        <p:spPr bwMode="auto">
          <a:xfrm>
            <a:off x="6565900" y="2852365"/>
            <a:ext cx="987425" cy="987425"/>
          </a:xfrm>
          <a:prstGeom prst="rect">
            <a:avLst/>
          </a:prstGeom>
          <a:solidFill>
            <a:srgbClr val="F8F8F8"/>
          </a:solidFill>
          <a:ln w="9525">
            <a:solidFill>
              <a:srgbClr val="B3B3B3"/>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7" name="矩形 40"/>
          <p:cNvSpPr>
            <a:spLocks noChangeArrowheads="1"/>
          </p:cNvSpPr>
          <p:nvPr/>
        </p:nvSpPr>
        <p:spPr bwMode="auto">
          <a:xfrm>
            <a:off x="6577013" y="1603002"/>
            <a:ext cx="987425" cy="987425"/>
          </a:xfrm>
          <a:prstGeom prst="rect">
            <a:avLst/>
          </a:prstGeom>
          <a:solidFill>
            <a:srgbClr val="F8F8F8"/>
          </a:solidFill>
          <a:ln w="9525">
            <a:solidFill>
              <a:srgbClr val="B3B3B3"/>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8" name="矩形 42"/>
          <p:cNvSpPr>
            <a:spLocks noChangeArrowheads="1"/>
          </p:cNvSpPr>
          <p:nvPr/>
        </p:nvSpPr>
        <p:spPr bwMode="auto">
          <a:xfrm>
            <a:off x="7604125" y="1658565"/>
            <a:ext cx="40020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a:latin typeface="微软雅黑" panose="020B0503020204020204" pitchFamily="34" charset="-122"/>
                <a:ea typeface="微软雅黑" panose="020B0503020204020204" pitchFamily="34" charset="-122"/>
              </a:rPr>
              <a:t>第五条 </a:t>
            </a:r>
            <a:endParaRPr lang="en-US" altLang="zh-CN" b="1">
              <a:latin typeface="微软雅黑" panose="020B0503020204020204" pitchFamily="34" charset="-122"/>
              <a:ea typeface="微软雅黑" panose="020B0503020204020204" pitchFamily="34" charset="-122"/>
            </a:endParaRPr>
          </a:p>
          <a:p>
            <a:pPr algn="just" eaLnBrk="0" hangingPunct="0"/>
            <a:r>
              <a:rPr lang="zh-CN" altLang="en-US">
                <a:latin typeface="微软雅黑" panose="020B0503020204020204" pitchFamily="34" charset="-122"/>
                <a:ea typeface="微软雅黑" panose="020B0503020204020204" pitchFamily="34" charset="-122"/>
              </a:rPr>
              <a:t>廉洁从政，自觉保持人民公仆本色。</a:t>
            </a:r>
          </a:p>
        </p:txBody>
      </p:sp>
      <p:sp>
        <p:nvSpPr>
          <p:cNvPr id="39" name="矩形 43"/>
          <p:cNvSpPr>
            <a:spLocks noChangeArrowheads="1"/>
          </p:cNvSpPr>
          <p:nvPr/>
        </p:nvSpPr>
        <p:spPr bwMode="auto">
          <a:xfrm>
            <a:off x="7604125" y="4201740"/>
            <a:ext cx="40020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a:latin typeface="微软雅黑" panose="020B0503020204020204" pitchFamily="34" charset="-122"/>
                <a:ea typeface="微软雅黑" panose="020B0503020204020204" pitchFamily="34" charset="-122"/>
              </a:rPr>
              <a:t>第七条 </a:t>
            </a:r>
            <a:endParaRPr lang="en-US" altLang="zh-CN" b="1">
              <a:latin typeface="微软雅黑" panose="020B0503020204020204" pitchFamily="34" charset="-122"/>
              <a:ea typeface="微软雅黑" panose="020B0503020204020204" pitchFamily="34" charset="-122"/>
            </a:endParaRPr>
          </a:p>
          <a:p>
            <a:pPr algn="just" eaLnBrk="0" hangingPunct="0"/>
            <a:r>
              <a:rPr lang="zh-CN" altLang="en-US">
                <a:latin typeface="微软雅黑" panose="020B0503020204020204" pitchFamily="34" charset="-122"/>
                <a:ea typeface="微软雅黑" panose="020B0503020204020204" pitchFamily="34" charset="-122"/>
              </a:rPr>
              <a:t>廉洁修身，自觉提升思想道德境界。</a:t>
            </a:r>
          </a:p>
        </p:txBody>
      </p:sp>
      <p:sp>
        <p:nvSpPr>
          <p:cNvPr id="40" name="矩形 44"/>
          <p:cNvSpPr>
            <a:spLocks noChangeArrowheads="1"/>
          </p:cNvSpPr>
          <p:nvPr/>
        </p:nvSpPr>
        <p:spPr bwMode="auto">
          <a:xfrm>
            <a:off x="7604125" y="2976190"/>
            <a:ext cx="40020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a:latin typeface="微软雅黑" panose="020B0503020204020204" pitchFamily="34" charset="-122"/>
                <a:ea typeface="微软雅黑" panose="020B0503020204020204" pitchFamily="34" charset="-122"/>
              </a:rPr>
              <a:t>第六条 </a:t>
            </a:r>
            <a:endParaRPr lang="en-US" altLang="zh-CN" b="1">
              <a:latin typeface="微软雅黑" panose="020B0503020204020204" pitchFamily="34" charset="-122"/>
              <a:ea typeface="微软雅黑" panose="020B0503020204020204" pitchFamily="34" charset="-122"/>
            </a:endParaRPr>
          </a:p>
          <a:p>
            <a:pPr algn="just" eaLnBrk="0" hangingPunct="0"/>
            <a:r>
              <a:rPr lang="zh-CN" altLang="en-US">
                <a:latin typeface="微软雅黑" panose="020B0503020204020204" pitchFamily="34" charset="-122"/>
                <a:ea typeface="微软雅黑" panose="020B0503020204020204" pitchFamily="34" charset="-122"/>
              </a:rPr>
              <a:t>廉洁用权，自觉维护人民根本利益。</a:t>
            </a:r>
          </a:p>
        </p:txBody>
      </p:sp>
      <p:sp>
        <p:nvSpPr>
          <p:cNvPr id="41" name="矩形 45"/>
          <p:cNvSpPr>
            <a:spLocks noChangeArrowheads="1"/>
          </p:cNvSpPr>
          <p:nvPr/>
        </p:nvSpPr>
        <p:spPr bwMode="auto">
          <a:xfrm>
            <a:off x="7604125" y="5459040"/>
            <a:ext cx="40020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a:latin typeface="微软雅黑" panose="020B0503020204020204" pitchFamily="34" charset="-122"/>
                <a:ea typeface="微软雅黑" panose="020B0503020204020204" pitchFamily="34" charset="-122"/>
              </a:rPr>
              <a:t>第八条 </a:t>
            </a:r>
            <a:endParaRPr lang="en-US" altLang="zh-CN" b="1">
              <a:latin typeface="微软雅黑" panose="020B0503020204020204" pitchFamily="34" charset="-122"/>
              <a:ea typeface="微软雅黑" panose="020B0503020204020204" pitchFamily="34" charset="-122"/>
            </a:endParaRPr>
          </a:p>
          <a:p>
            <a:pPr algn="just" eaLnBrk="0" hangingPunct="0"/>
            <a:r>
              <a:rPr lang="zh-CN" altLang="en-US">
                <a:latin typeface="微软雅黑" panose="020B0503020204020204" pitchFamily="34" charset="-122"/>
                <a:ea typeface="微软雅黑" panose="020B0503020204020204" pitchFamily="34" charset="-122"/>
              </a:rPr>
              <a:t>廉洁齐家，自觉带头树立良好家风。</a:t>
            </a:r>
          </a:p>
        </p:txBody>
      </p:sp>
      <p:pic>
        <p:nvPicPr>
          <p:cNvPr id="42" name="图片 4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5288" y="1693490"/>
            <a:ext cx="625475"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4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4175" y="2925390"/>
            <a:ext cx="6715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4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57975" y="4201740"/>
            <a:ext cx="866775"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图片 4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89725" y="5435227"/>
            <a:ext cx="85566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图片 45"/>
          <p:cNvPicPr>
            <a:picLocks noChangeAspect="1"/>
          </p:cNvPicPr>
          <p:nvPr/>
        </p:nvPicPr>
        <p:blipFill rotWithShape="1">
          <a:blip r:embed="rId8"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47" name="图片 46"/>
          <p:cNvPicPr>
            <a:picLocks noChangeAspect="1"/>
          </p:cNvPicPr>
          <p:nvPr/>
        </p:nvPicPr>
        <p:blipFill rotWithShape="1">
          <a:blip r:embed="rId9"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1181807125"/>
      </p:ext>
    </p:extLst>
  </p:cSld>
  <p:clrMapOvr>
    <a:masterClrMapping/>
  </p:clrMapOvr>
  <mc:AlternateContent xmlns:mc="http://schemas.openxmlformats.org/markup-compatibility/2006" xmlns:p14="http://schemas.microsoft.com/office/powerpoint/2010/main">
    <mc:Choice Requires="p14">
      <p:transition spd="slow" p14:dur="175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
                                          </p:val>
                                        </p:tav>
                                        <p:tav tm="100000">
                                          <p:val>
                                            <p:strVal val="#ppt_x"/>
                                          </p:val>
                                        </p:tav>
                                      </p:tavLst>
                                    </p:anim>
                                    <p:anim calcmode="lin" valueType="num">
                                      <p:cBhvr>
                                        <p:cTn id="59" dur="1000" fill="hold"/>
                                        <p:tgtEl>
                                          <p:spTgt spid="2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1000"/>
                                        <p:tgtEl>
                                          <p:spTgt spid="26"/>
                                        </p:tgtEl>
                                      </p:cBhvr>
                                    </p:animEffect>
                                    <p:anim calcmode="lin" valueType="num">
                                      <p:cBhvr>
                                        <p:cTn id="63" dur="1000" fill="hold"/>
                                        <p:tgtEl>
                                          <p:spTgt spid="26"/>
                                        </p:tgtEl>
                                        <p:attrNameLst>
                                          <p:attrName>ppt_x</p:attrName>
                                        </p:attrNameLst>
                                      </p:cBhvr>
                                      <p:tavLst>
                                        <p:tav tm="0">
                                          <p:val>
                                            <p:strVal val="#ppt_x"/>
                                          </p:val>
                                        </p:tav>
                                        <p:tav tm="100000">
                                          <p:val>
                                            <p:strVal val="#ppt_x"/>
                                          </p:val>
                                        </p:tav>
                                      </p:tavLst>
                                    </p:anim>
                                    <p:anim calcmode="lin" valueType="num">
                                      <p:cBhvr>
                                        <p:cTn id="64" dur="10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1000"/>
                                        <p:tgtEl>
                                          <p:spTgt spid="31"/>
                                        </p:tgtEl>
                                      </p:cBhvr>
                                    </p:animEffect>
                                    <p:anim calcmode="lin" valueType="num">
                                      <p:cBhvr>
                                        <p:cTn id="68" dur="1000" fill="hold"/>
                                        <p:tgtEl>
                                          <p:spTgt spid="31"/>
                                        </p:tgtEl>
                                        <p:attrNameLst>
                                          <p:attrName>ppt_x</p:attrName>
                                        </p:attrNameLst>
                                      </p:cBhvr>
                                      <p:tavLst>
                                        <p:tav tm="0">
                                          <p:val>
                                            <p:strVal val="#ppt_x"/>
                                          </p:val>
                                        </p:tav>
                                        <p:tav tm="100000">
                                          <p:val>
                                            <p:strVal val="#ppt_x"/>
                                          </p:val>
                                        </p:tav>
                                      </p:tavLst>
                                    </p:anim>
                                    <p:anim calcmode="lin" valueType="num">
                                      <p:cBhvr>
                                        <p:cTn id="69" dur="1000" fill="hold"/>
                                        <p:tgtEl>
                                          <p:spTgt spid="3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1000"/>
                                        <p:tgtEl>
                                          <p:spTgt spid="33"/>
                                        </p:tgtEl>
                                      </p:cBhvr>
                                    </p:animEffect>
                                    <p:anim calcmode="lin" valueType="num">
                                      <p:cBhvr>
                                        <p:cTn id="78" dur="1000" fill="hold"/>
                                        <p:tgtEl>
                                          <p:spTgt spid="33"/>
                                        </p:tgtEl>
                                        <p:attrNameLst>
                                          <p:attrName>ppt_x</p:attrName>
                                        </p:attrNameLst>
                                      </p:cBhvr>
                                      <p:tavLst>
                                        <p:tav tm="0">
                                          <p:val>
                                            <p:strVal val="#ppt_x"/>
                                          </p:val>
                                        </p:tav>
                                        <p:tav tm="100000">
                                          <p:val>
                                            <p:strVal val="#ppt_x"/>
                                          </p:val>
                                        </p:tav>
                                      </p:tavLst>
                                    </p:anim>
                                    <p:anim calcmode="lin" valueType="num">
                                      <p:cBhvr>
                                        <p:cTn id="79" dur="1000" fill="hold"/>
                                        <p:tgtEl>
                                          <p:spTgt spid="3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1000"/>
                                        <p:tgtEl>
                                          <p:spTgt spid="34"/>
                                        </p:tgtEl>
                                      </p:cBhvr>
                                    </p:animEffect>
                                    <p:anim calcmode="lin" valueType="num">
                                      <p:cBhvr>
                                        <p:cTn id="83" dur="1000" fill="hold"/>
                                        <p:tgtEl>
                                          <p:spTgt spid="34"/>
                                        </p:tgtEl>
                                        <p:attrNameLst>
                                          <p:attrName>ppt_x</p:attrName>
                                        </p:attrNameLst>
                                      </p:cBhvr>
                                      <p:tavLst>
                                        <p:tav tm="0">
                                          <p:val>
                                            <p:strVal val="#ppt_x"/>
                                          </p:val>
                                        </p:tav>
                                        <p:tav tm="100000">
                                          <p:val>
                                            <p:strVal val="#ppt_x"/>
                                          </p:val>
                                        </p:tav>
                                      </p:tavLst>
                                    </p:anim>
                                    <p:anim calcmode="lin" valueType="num">
                                      <p:cBhvr>
                                        <p:cTn id="84" dur="1000" fill="hold"/>
                                        <p:tgtEl>
                                          <p:spTgt spid="34"/>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1000"/>
                                        <p:tgtEl>
                                          <p:spTgt spid="35"/>
                                        </p:tgtEl>
                                      </p:cBhvr>
                                    </p:animEffect>
                                    <p:anim calcmode="lin" valueType="num">
                                      <p:cBhvr>
                                        <p:cTn id="88" dur="1000" fill="hold"/>
                                        <p:tgtEl>
                                          <p:spTgt spid="35"/>
                                        </p:tgtEl>
                                        <p:attrNameLst>
                                          <p:attrName>ppt_x</p:attrName>
                                        </p:attrNameLst>
                                      </p:cBhvr>
                                      <p:tavLst>
                                        <p:tav tm="0">
                                          <p:val>
                                            <p:strVal val="#ppt_x"/>
                                          </p:val>
                                        </p:tav>
                                        <p:tav tm="100000">
                                          <p:val>
                                            <p:strVal val="#ppt_x"/>
                                          </p:val>
                                        </p:tav>
                                      </p:tavLst>
                                    </p:anim>
                                    <p:anim calcmode="lin" valueType="num">
                                      <p:cBhvr>
                                        <p:cTn id="89" dur="1000" fill="hold"/>
                                        <p:tgtEl>
                                          <p:spTgt spid="35"/>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fade">
                                      <p:cBhvr>
                                        <p:cTn id="92" dur="1000"/>
                                        <p:tgtEl>
                                          <p:spTgt spid="36"/>
                                        </p:tgtEl>
                                      </p:cBhvr>
                                    </p:animEffect>
                                    <p:anim calcmode="lin" valueType="num">
                                      <p:cBhvr>
                                        <p:cTn id="93" dur="1000" fill="hold"/>
                                        <p:tgtEl>
                                          <p:spTgt spid="36"/>
                                        </p:tgtEl>
                                        <p:attrNameLst>
                                          <p:attrName>ppt_x</p:attrName>
                                        </p:attrNameLst>
                                      </p:cBhvr>
                                      <p:tavLst>
                                        <p:tav tm="0">
                                          <p:val>
                                            <p:strVal val="#ppt_x"/>
                                          </p:val>
                                        </p:tav>
                                        <p:tav tm="100000">
                                          <p:val>
                                            <p:strVal val="#ppt_x"/>
                                          </p:val>
                                        </p:tav>
                                      </p:tavLst>
                                    </p:anim>
                                    <p:anim calcmode="lin" valueType="num">
                                      <p:cBhvr>
                                        <p:cTn id="94" dur="1000" fill="hold"/>
                                        <p:tgtEl>
                                          <p:spTgt spid="36"/>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1000"/>
                                        <p:tgtEl>
                                          <p:spTgt spid="37"/>
                                        </p:tgtEl>
                                      </p:cBhvr>
                                    </p:animEffect>
                                    <p:anim calcmode="lin" valueType="num">
                                      <p:cBhvr>
                                        <p:cTn id="98" dur="1000" fill="hold"/>
                                        <p:tgtEl>
                                          <p:spTgt spid="37"/>
                                        </p:tgtEl>
                                        <p:attrNameLst>
                                          <p:attrName>ppt_x</p:attrName>
                                        </p:attrNameLst>
                                      </p:cBhvr>
                                      <p:tavLst>
                                        <p:tav tm="0">
                                          <p:val>
                                            <p:strVal val="#ppt_x"/>
                                          </p:val>
                                        </p:tav>
                                        <p:tav tm="100000">
                                          <p:val>
                                            <p:strVal val="#ppt_x"/>
                                          </p:val>
                                        </p:tav>
                                      </p:tavLst>
                                    </p:anim>
                                    <p:anim calcmode="lin" valueType="num">
                                      <p:cBhvr>
                                        <p:cTn id="99" dur="1000" fill="hold"/>
                                        <p:tgtEl>
                                          <p:spTgt spid="3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fade">
                                      <p:cBhvr>
                                        <p:cTn id="102" dur="1000"/>
                                        <p:tgtEl>
                                          <p:spTgt spid="38"/>
                                        </p:tgtEl>
                                      </p:cBhvr>
                                    </p:animEffect>
                                    <p:anim calcmode="lin" valueType="num">
                                      <p:cBhvr>
                                        <p:cTn id="103" dur="1000" fill="hold"/>
                                        <p:tgtEl>
                                          <p:spTgt spid="38"/>
                                        </p:tgtEl>
                                        <p:attrNameLst>
                                          <p:attrName>ppt_x</p:attrName>
                                        </p:attrNameLst>
                                      </p:cBhvr>
                                      <p:tavLst>
                                        <p:tav tm="0">
                                          <p:val>
                                            <p:strVal val="#ppt_x"/>
                                          </p:val>
                                        </p:tav>
                                        <p:tav tm="100000">
                                          <p:val>
                                            <p:strVal val="#ppt_x"/>
                                          </p:val>
                                        </p:tav>
                                      </p:tavLst>
                                    </p:anim>
                                    <p:anim calcmode="lin" valueType="num">
                                      <p:cBhvr>
                                        <p:cTn id="104" dur="1000" fill="hold"/>
                                        <p:tgtEl>
                                          <p:spTgt spid="38"/>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1000"/>
                                        <p:tgtEl>
                                          <p:spTgt spid="39"/>
                                        </p:tgtEl>
                                      </p:cBhvr>
                                    </p:animEffect>
                                    <p:anim calcmode="lin" valueType="num">
                                      <p:cBhvr>
                                        <p:cTn id="108" dur="1000" fill="hold"/>
                                        <p:tgtEl>
                                          <p:spTgt spid="39"/>
                                        </p:tgtEl>
                                        <p:attrNameLst>
                                          <p:attrName>ppt_x</p:attrName>
                                        </p:attrNameLst>
                                      </p:cBhvr>
                                      <p:tavLst>
                                        <p:tav tm="0">
                                          <p:val>
                                            <p:strVal val="#ppt_x"/>
                                          </p:val>
                                        </p:tav>
                                        <p:tav tm="100000">
                                          <p:val>
                                            <p:strVal val="#ppt_x"/>
                                          </p:val>
                                        </p:tav>
                                      </p:tavLst>
                                    </p:anim>
                                    <p:anim calcmode="lin" valueType="num">
                                      <p:cBhvr>
                                        <p:cTn id="109" dur="1000" fill="hold"/>
                                        <p:tgtEl>
                                          <p:spTgt spid="3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fade">
                                      <p:cBhvr>
                                        <p:cTn id="112" dur="1000"/>
                                        <p:tgtEl>
                                          <p:spTgt spid="40"/>
                                        </p:tgtEl>
                                      </p:cBhvr>
                                    </p:animEffect>
                                    <p:anim calcmode="lin" valueType="num">
                                      <p:cBhvr>
                                        <p:cTn id="113" dur="1000" fill="hold"/>
                                        <p:tgtEl>
                                          <p:spTgt spid="40"/>
                                        </p:tgtEl>
                                        <p:attrNameLst>
                                          <p:attrName>ppt_x</p:attrName>
                                        </p:attrNameLst>
                                      </p:cBhvr>
                                      <p:tavLst>
                                        <p:tav tm="0">
                                          <p:val>
                                            <p:strVal val="#ppt_x"/>
                                          </p:val>
                                        </p:tav>
                                        <p:tav tm="100000">
                                          <p:val>
                                            <p:strVal val="#ppt_x"/>
                                          </p:val>
                                        </p:tav>
                                      </p:tavLst>
                                    </p:anim>
                                    <p:anim calcmode="lin" valueType="num">
                                      <p:cBhvr>
                                        <p:cTn id="114" dur="1000" fill="hold"/>
                                        <p:tgtEl>
                                          <p:spTgt spid="40"/>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fade">
                                      <p:cBhvr>
                                        <p:cTn id="117" dur="1000"/>
                                        <p:tgtEl>
                                          <p:spTgt spid="41"/>
                                        </p:tgtEl>
                                      </p:cBhvr>
                                    </p:animEffect>
                                    <p:anim calcmode="lin" valueType="num">
                                      <p:cBhvr>
                                        <p:cTn id="118" dur="1000" fill="hold"/>
                                        <p:tgtEl>
                                          <p:spTgt spid="41"/>
                                        </p:tgtEl>
                                        <p:attrNameLst>
                                          <p:attrName>ppt_x</p:attrName>
                                        </p:attrNameLst>
                                      </p:cBhvr>
                                      <p:tavLst>
                                        <p:tav tm="0">
                                          <p:val>
                                            <p:strVal val="#ppt_x"/>
                                          </p:val>
                                        </p:tav>
                                        <p:tav tm="100000">
                                          <p:val>
                                            <p:strVal val="#ppt_x"/>
                                          </p:val>
                                        </p:tav>
                                      </p:tavLst>
                                    </p:anim>
                                    <p:anim calcmode="lin" valueType="num">
                                      <p:cBhvr>
                                        <p:cTn id="119" dur="1000" fill="hold"/>
                                        <p:tgtEl>
                                          <p:spTgt spid="41"/>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0"/>
                                  </p:stCondLst>
                                  <p:childTnLst>
                                    <p:set>
                                      <p:cBhvr>
                                        <p:cTn id="121" dur="1" fill="hold">
                                          <p:stCondLst>
                                            <p:cond delay="0"/>
                                          </p:stCondLst>
                                        </p:cTn>
                                        <p:tgtEl>
                                          <p:spTgt spid="42"/>
                                        </p:tgtEl>
                                        <p:attrNameLst>
                                          <p:attrName>style.visibility</p:attrName>
                                        </p:attrNameLst>
                                      </p:cBhvr>
                                      <p:to>
                                        <p:strVal val="visible"/>
                                      </p:to>
                                    </p:set>
                                    <p:animEffect transition="in" filter="fade">
                                      <p:cBhvr>
                                        <p:cTn id="122" dur="1000"/>
                                        <p:tgtEl>
                                          <p:spTgt spid="42"/>
                                        </p:tgtEl>
                                      </p:cBhvr>
                                    </p:animEffect>
                                    <p:anim calcmode="lin" valueType="num">
                                      <p:cBhvr>
                                        <p:cTn id="123" dur="1000" fill="hold"/>
                                        <p:tgtEl>
                                          <p:spTgt spid="42"/>
                                        </p:tgtEl>
                                        <p:attrNameLst>
                                          <p:attrName>ppt_x</p:attrName>
                                        </p:attrNameLst>
                                      </p:cBhvr>
                                      <p:tavLst>
                                        <p:tav tm="0">
                                          <p:val>
                                            <p:strVal val="#ppt_x"/>
                                          </p:val>
                                        </p:tav>
                                        <p:tav tm="100000">
                                          <p:val>
                                            <p:strVal val="#ppt_x"/>
                                          </p:val>
                                        </p:tav>
                                      </p:tavLst>
                                    </p:anim>
                                    <p:anim calcmode="lin" valueType="num">
                                      <p:cBhvr>
                                        <p:cTn id="124" dur="1000" fill="hold"/>
                                        <p:tgtEl>
                                          <p:spTgt spid="42"/>
                                        </p:tgtEl>
                                        <p:attrNameLst>
                                          <p:attrName>ppt_y</p:attrName>
                                        </p:attrNameLst>
                                      </p:cBhvr>
                                      <p:tavLst>
                                        <p:tav tm="0">
                                          <p:val>
                                            <p:strVal val="#ppt_y+.1"/>
                                          </p:val>
                                        </p:tav>
                                        <p:tav tm="100000">
                                          <p:val>
                                            <p:strVal val="#ppt_y"/>
                                          </p:val>
                                        </p:tav>
                                      </p:tavLst>
                                    </p:anim>
                                  </p:childTnLst>
                                </p:cTn>
                              </p:par>
                              <p:par>
                                <p:cTn id="125" presetID="42" presetClass="entr" presetSubtype="0" fill="hold" nodeType="withEffect">
                                  <p:stCondLst>
                                    <p:cond delay="0"/>
                                  </p:stCondLst>
                                  <p:childTnLst>
                                    <p:set>
                                      <p:cBhvr>
                                        <p:cTn id="126" dur="1" fill="hold">
                                          <p:stCondLst>
                                            <p:cond delay="0"/>
                                          </p:stCondLst>
                                        </p:cTn>
                                        <p:tgtEl>
                                          <p:spTgt spid="43"/>
                                        </p:tgtEl>
                                        <p:attrNameLst>
                                          <p:attrName>style.visibility</p:attrName>
                                        </p:attrNameLst>
                                      </p:cBhvr>
                                      <p:to>
                                        <p:strVal val="visible"/>
                                      </p:to>
                                    </p:set>
                                    <p:animEffect transition="in" filter="fade">
                                      <p:cBhvr>
                                        <p:cTn id="127" dur="1000"/>
                                        <p:tgtEl>
                                          <p:spTgt spid="43"/>
                                        </p:tgtEl>
                                      </p:cBhvr>
                                    </p:animEffect>
                                    <p:anim calcmode="lin" valueType="num">
                                      <p:cBhvr>
                                        <p:cTn id="128" dur="1000" fill="hold"/>
                                        <p:tgtEl>
                                          <p:spTgt spid="43"/>
                                        </p:tgtEl>
                                        <p:attrNameLst>
                                          <p:attrName>ppt_x</p:attrName>
                                        </p:attrNameLst>
                                      </p:cBhvr>
                                      <p:tavLst>
                                        <p:tav tm="0">
                                          <p:val>
                                            <p:strVal val="#ppt_x"/>
                                          </p:val>
                                        </p:tav>
                                        <p:tav tm="100000">
                                          <p:val>
                                            <p:strVal val="#ppt_x"/>
                                          </p:val>
                                        </p:tav>
                                      </p:tavLst>
                                    </p:anim>
                                    <p:anim calcmode="lin" valueType="num">
                                      <p:cBhvr>
                                        <p:cTn id="129" dur="1000" fill="hold"/>
                                        <p:tgtEl>
                                          <p:spTgt spid="43"/>
                                        </p:tgtEl>
                                        <p:attrNameLst>
                                          <p:attrName>ppt_y</p:attrName>
                                        </p:attrNameLst>
                                      </p:cBhvr>
                                      <p:tavLst>
                                        <p:tav tm="0">
                                          <p:val>
                                            <p:strVal val="#ppt_y+.1"/>
                                          </p:val>
                                        </p:tav>
                                        <p:tav tm="100000">
                                          <p:val>
                                            <p:strVal val="#ppt_y"/>
                                          </p:val>
                                        </p:tav>
                                      </p:tavLst>
                                    </p:anim>
                                  </p:childTnLst>
                                </p:cTn>
                              </p:par>
                              <p:par>
                                <p:cTn id="130" presetID="42" presetClass="entr" presetSubtype="0" fill="hold" nodeType="withEffect">
                                  <p:stCondLst>
                                    <p:cond delay="0"/>
                                  </p:stCondLst>
                                  <p:childTnLst>
                                    <p:set>
                                      <p:cBhvr>
                                        <p:cTn id="131" dur="1" fill="hold">
                                          <p:stCondLst>
                                            <p:cond delay="0"/>
                                          </p:stCondLst>
                                        </p:cTn>
                                        <p:tgtEl>
                                          <p:spTgt spid="44"/>
                                        </p:tgtEl>
                                        <p:attrNameLst>
                                          <p:attrName>style.visibility</p:attrName>
                                        </p:attrNameLst>
                                      </p:cBhvr>
                                      <p:to>
                                        <p:strVal val="visible"/>
                                      </p:to>
                                    </p:set>
                                    <p:animEffect transition="in" filter="fade">
                                      <p:cBhvr>
                                        <p:cTn id="132" dur="1000"/>
                                        <p:tgtEl>
                                          <p:spTgt spid="44"/>
                                        </p:tgtEl>
                                      </p:cBhvr>
                                    </p:animEffect>
                                    <p:anim calcmode="lin" valueType="num">
                                      <p:cBhvr>
                                        <p:cTn id="133" dur="1000" fill="hold"/>
                                        <p:tgtEl>
                                          <p:spTgt spid="44"/>
                                        </p:tgtEl>
                                        <p:attrNameLst>
                                          <p:attrName>ppt_x</p:attrName>
                                        </p:attrNameLst>
                                      </p:cBhvr>
                                      <p:tavLst>
                                        <p:tav tm="0">
                                          <p:val>
                                            <p:strVal val="#ppt_x"/>
                                          </p:val>
                                        </p:tav>
                                        <p:tav tm="100000">
                                          <p:val>
                                            <p:strVal val="#ppt_x"/>
                                          </p:val>
                                        </p:tav>
                                      </p:tavLst>
                                    </p:anim>
                                    <p:anim calcmode="lin" valueType="num">
                                      <p:cBhvr>
                                        <p:cTn id="134" dur="1000" fill="hold"/>
                                        <p:tgtEl>
                                          <p:spTgt spid="44"/>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45"/>
                                        </p:tgtEl>
                                        <p:attrNameLst>
                                          <p:attrName>style.visibility</p:attrName>
                                        </p:attrNameLst>
                                      </p:cBhvr>
                                      <p:to>
                                        <p:strVal val="visible"/>
                                      </p:to>
                                    </p:set>
                                    <p:animEffect transition="in" filter="fade">
                                      <p:cBhvr>
                                        <p:cTn id="137" dur="1000"/>
                                        <p:tgtEl>
                                          <p:spTgt spid="45"/>
                                        </p:tgtEl>
                                      </p:cBhvr>
                                    </p:animEffect>
                                    <p:anim calcmode="lin" valueType="num">
                                      <p:cBhvr>
                                        <p:cTn id="138" dur="1000" fill="hold"/>
                                        <p:tgtEl>
                                          <p:spTgt spid="45"/>
                                        </p:tgtEl>
                                        <p:attrNameLst>
                                          <p:attrName>ppt_x</p:attrName>
                                        </p:attrNameLst>
                                      </p:cBhvr>
                                      <p:tavLst>
                                        <p:tav tm="0">
                                          <p:val>
                                            <p:strVal val="#ppt_x"/>
                                          </p:val>
                                        </p:tav>
                                        <p:tav tm="100000">
                                          <p:val>
                                            <p:strVal val="#ppt_x"/>
                                          </p:val>
                                        </p:tav>
                                      </p:tavLst>
                                    </p:anim>
                                    <p:anim calcmode="lin" valueType="num">
                                      <p:cBhvr>
                                        <p:cTn id="13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animBg="1"/>
      <p:bldP spid="9" grpId="0" animBg="1"/>
      <p:bldP spid="10" grpId="0" animBg="1"/>
      <p:bldP spid="11" grpId="0"/>
      <p:bldP spid="23" grpId="0" animBg="1"/>
      <p:bldP spid="24" grpId="0"/>
      <p:bldP spid="25" grpId="0"/>
      <p:bldP spid="31" grpId="0"/>
      <p:bldP spid="32" grpId="0"/>
      <p:bldP spid="33" grpId="0"/>
      <p:bldP spid="34" grpId="0" animBg="1"/>
      <p:bldP spid="35" grpId="0" animBg="1"/>
      <p:bldP spid="36" grpId="0" animBg="1"/>
      <p:bldP spid="37" grpId="0" animBg="1"/>
      <p:bldP spid="38" grpId="0"/>
      <p:bldP spid="39"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3" name="TextBox 54"/>
          <p:cNvSpPr txBox="1">
            <a:spLocks noChangeArrowheads="1"/>
          </p:cNvSpPr>
          <p:nvPr/>
        </p:nvSpPr>
        <p:spPr bwMode="auto">
          <a:xfrm>
            <a:off x="1033463" y="182563"/>
            <a:ext cx="8551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2.5 《</a:t>
            </a:r>
            <a:r>
              <a:rPr lang="zh-CN" altLang="en-US" sz="2800" b="1" dirty="0">
                <a:solidFill>
                  <a:srgbClr val="C00000"/>
                </a:solidFill>
                <a:latin typeface="微软雅黑" panose="020B0503020204020204" pitchFamily="34" charset="-122"/>
                <a:ea typeface="微软雅黑" panose="020B0503020204020204" pitchFamily="34" charset="-122"/>
              </a:rPr>
              <a:t>中国共产党纪律处分条例</a:t>
            </a:r>
            <a:r>
              <a:rPr lang="en-US" altLang="zh-CN" sz="2800" b="1" dirty="0">
                <a:solidFill>
                  <a:srgbClr val="C00000"/>
                </a:solidFill>
                <a:latin typeface="微软雅黑" panose="020B0503020204020204" pitchFamily="34" charset="-122"/>
                <a:ea typeface="微软雅黑" panose="020B0503020204020204" pitchFamily="34" charset="-122"/>
              </a:rPr>
              <a:t>》</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5" name="Line 8"/>
          <p:cNvSpPr>
            <a:spLocks noChangeShapeType="1"/>
          </p:cNvSpPr>
          <p:nvPr/>
        </p:nvSpPr>
        <p:spPr bwMode="auto">
          <a:xfrm>
            <a:off x="1106488" y="703262"/>
            <a:ext cx="8430591" cy="1"/>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7" name="Freeform 5"/>
          <p:cNvSpPr>
            <a:spLocks noChangeArrowheads="1"/>
          </p:cNvSpPr>
          <p:nvPr/>
        </p:nvSpPr>
        <p:spPr bwMode="auto">
          <a:xfrm>
            <a:off x="868363" y="1074956"/>
            <a:ext cx="2947126" cy="4914246"/>
          </a:xfrm>
          <a:custGeom>
            <a:avLst/>
            <a:gdLst>
              <a:gd name="T0" fmla="*/ 2177 w 3905"/>
              <a:gd name="T1" fmla="*/ 80 h 7262"/>
              <a:gd name="T2" fmla="*/ 2929 w 3905"/>
              <a:gd name="T3" fmla="*/ 514 h 7262"/>
              <a:gd name="T4" fmla="*/ 3684 w 3905"/>
              <a:gd name="T5" fmla="*/ 950 h 7262"/>
              <a:gd name="T6" fmla="*/ 3905 w 3905"/>
              <a:gd name="T7" fmla="*/ 1337 h 7262"/>
              <a:gd name="T8" fmla="*/ 3905 w 3905"/>
              <a:gd name="T9" fmla="*/ 5057 h 7262"/>
              <a:gd name="T10" fmla="*/ 3905 w 3905"/>
              <a:gd name="T11" fmla="*/ 5929 h 7262"/>
              <a:gd name="T12" fmla="*/ 3681 w 3905"/>
              <a:gd name="T13" fmla="*/ 6314 h 7262"/>
              <a:gd name="T14" fmla="*/ 2929 w 3905"/>
              <a:gd name="T15" fmla="*/ 6748 h 7262"/>
              <a:gd name="T16" fmla="*/ 2174 w 3905"/>
              <a:gd name="T17" fmla="*/ 7184 h 7262"/>
              <a:gd name="T18" fmla="*/ 1729 w 3905"/>
              <a:gd name="T19" fmla="*/ 7182 h 7262"/>
              <a:gd name="T20" fmla="*/ 976 w 3905"/>
              <a:gd name="T21" fmla="*/ 6748 h 7262"/>
              <a:gd name="T22" fmla="*/ 221 w 3905"/>
              <a:gd name="T23" fmla="*/ 6312 h 7262"/>
              <a:gd name="T24" fmla="*/ 0 w 3905"/>
              <a:gd name="T25" fmla="*/ 5925 h 7262"/>
              <a:gd name="T26" fmla="*/ 0 w 3905"/>
              <a:gd name="T27" fmla="*/ 5057 h 7262"/>
              <a:gd name="T28" fmla="*/ 0 w 3905"/>
              <a:gd name="T29" fmla="*/ 1333 h 7262"/>
              <a:gd name="T30" fmla="*/ 224 w 3905"/>
              <a:gd name="T31" fmla="*/ 949 h 7262"/>
              <a:gd name="T32" fmla="*/ 976 w 3905"/>
              <a:gd name="T33" fmla="*/ 514 h 7262"/>
              <a:gd name="T34" fmla="*/ 1731 w 3905"/>
              <a:gd name="T35" fmla="*/ 78 h 7262"/>
              <a:gd name="T36" fmla="*/ 2177 w 3905"/>
              <a:gd name="T37" fmla="*/ 80 h 7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05" h="7262">
                <a:moveTo>
                  <a:pt x="2177" y="80"/>
                </a:moveTo>
                <a:lnTo>
                  <a:pt x="2929" y="514"/>
                </a:lnTo>
                <a:cubicBezTo>
                  <a:pt x="3181" y="660"/>
                  <a:pt x="3432" y="805"/>
                  <a:pt x="3684" y="950"/>
                </a:cubicBezTo>
                <a:cubicBezTo>
                  <a:pt x="3829" y="1045"/>
                  <a:pt x="3903" y="1173"/>
                  <a:pt x="3905" y="1337"/>
                </a:cubicBezTo>
                <a:lnTo>
                  <a:pt x="3905" y="5057"/>
                </a:lnTo>
                <a:cubicBezTo>
                  <a:pt x="3905" y="5347"/>
                  <a:pt x="3905" y="5638"/>
                  <a:pt x="3905" y="5929"/>
                </a:cubicBezTo>
                <a:cubicBezTo>
                  <a:pt x="3896" y="6101"/>
                  <a:pt x="3822" y="6230"/>
                  <a:pt x="3681" y="6314"/>
                </a:cubicBezTo>
                <a:lnTo>
                  <a:pt x="2929" y="6748"/>
                </a:lnTo>
                <a:cubicBezTo>
                  <a:pt x="2677" y="6893"/>
                  <a:pt x="2426" y="7038"/>
                  <a:pt x="2174" y="7184"/>
                </a:cubicBezTo>
                <a:cubicBezTo>
                  <a:pt x="2020" y="7262"/>
                  <a:pt x="1871" y="7262"/>
                  <a:pt x="1729" y="7182"/>
                </a:cubicBezTo>
                <a:lnTo>
                  <a:pt x="976" y="6748"/>
                </a:lnTo>
                <a:cubicBezTo>
                  <a:pt x="725" y="6603"/>
                  <a:pt x="473" y="6457"/>
                  <a:pt x="221" y="6312"/>
                </a:cubicBezTo>
                <a:cubicBezTo>
                  <a:pt x="77" y="6217"/>
                  <a:pt x="2" y="6089"/>
                  <a:pt x="0" y="5925"/>
                </a:cubicBezTo>
                <a:lnTo>
                  <a:pt x="0" y="5057"/>
                </a:lnTo>
                <a:cubicBezTo>
                  <a:pt x="0" y="4766"/>
                  <a:pt x="0" y="1624"/>
                  <a:pt x="0" y="1333"/>
                </a:cubicBezTo>
                <a:cubicBezTo>
                  <a:pt x="10" y="1161"/>
                  <a:pt x="84" y="1032"/>
                  <a:pt x="224" y="949"/>
                </a:cubicBezTo>
                <a:lnTo>
                  <a:pt x="976" y="514"/>
                </a:lnTo>
                <a:cubicBezTo>
                  <a:pt x="1228" y="369"/>
                  <a:pt x="1480" y="224"/>
                  <a:pt x="1731" y="78"/>
                </a:cubicBezTo>
                <a:cubicBezTo>
                  <a:pt x="1886" y="0"/>
                  <a:pt x="2034" y="0"/>
                  <a:pt x="2177" y="80"/>
                </a:cubicBezTo>
                <a:close/>
              </a:path>
            </a:pathLst>
          </a:custGeom>
          <a:solidFill>
            <a:schemeClr val="bg1">
              <a:lumMod val="95000"/>
            </a:schemeClr>
          </a:solidFill>
          <a:ln w="12700">
            <a:solidFill>
              <a:srgbClr val="D9D9D9"/>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8" name="Rectangle 6"/>
          <p:cNvSpPr>
            <a:spLocks noChangeArrowheads="1"/>
          </p:cNvSpPr>
          <p:nvPr/>
        </p:nvSpPr>
        <p:spPr bwMode="auto">
          <a:xfrm>
            <a:off x="862013" y="1903413"/>
            <a:ext cx="2957082" cy="470800"/>
          </a:xfrm>
          <a:prstGeom prst="rect">
            <a:avLst/>
          </a:prstGeom>
          <a:solidFill>
            <a:srgbClr val="C00000"/>
          </a:solidFill>
          <a:ln>
            <a:noFill/>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9" name="文本框 8"/>
          <p:cNvSpPr txBox="1">
            <a:spLocks noChangeArrowheads="1"/>
          </p:cNvSpPr>
          <p:nvPr/>
        </p:nvSpPr>
        <p:spPr bwMode="auto">
          <a:xfrm>
            <a:off x="1143000" y="1939925"/>
            <a:ext cx="251179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dirty="0">
                <a:solidFill>
                  <a:schemeClr val="bg2"/>
                </a:solidFill>
                <a:latin typeface="微软雅黑" panose="020B0503020204020204" pitchFamily="34" charset="-122"/>
                <a:ea typeface="微软雅黑" panose="020B0503020204020204" pitchFamily="34" charset="-122"/>
              </a:rPr>
              <a:t>政治纪律主要违纪行为</a:t>
            </a:r>
            <a:endParaRPr lang="zh-CN" altLang="en-US" dirty="0">
              <a:solidFill>
                <a:schemeClr val="bg2"/>
              </a:solidFill>
              <a:latin typeface="微软雅黑" panose="020B0503020204020204" pitchFamily="34" charset="-122"/>
              <a:ea typeface="微软雅黑" panose="020B0503020204020204" pitchFamily="34" charset="-122"/>
            </a:endParaRPr>
          </a:p>
        </p:txBody>
      </p:sp>
      <p:sp>
        <p:nvSpPr>
          <p:cNvPr id="10" name="TextBox 10"/>
          <p:cNvSpPr txBox="1">
            <a:spLocks noChangeArrowheads="1"/>
          </p:cNvSpPr>
          <p:nvPr/>
        </p:nvSpPr>
        <p:spPr bwMode="auto">
          <a:xfrm>
            <a:off x="955675" y="2605088"/>
            <a:ext cx="2739461"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发表危害党的言论等行为</a:t>
            </a:r>
            <a:endParaRPr lang="en-US" altLang="zh-CN" sz="1600" dirty="0">
              <a:latin typeface="微软雅黑" panose="020B0503020204020204" pitchFamily="34" charset="-122"/>
              <a:ea typeface="微软雅黑" panose="020B0503020204020204" pitchFamily="34" charset="-122"/>
            </a:endParaRPr>
          </a:p>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破坏党的团结统一等行为</a:t>
            </a:r>
          </a:p>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损害中央权威、妨碍党和国家方针政策实施行为</a:t>
            </a:r>
          </a:p>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对抗组织审查行为</a:t>
            </a:r>
          </a:p>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组织和参加迷信活动行为</a:t>
            </a:r>
          </a:p>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叛逃及在涉外活动中损害党和国家尊严利益行为</a:t>
            </a:r>
          </a:p>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违反政治规矩等行为</a:t>
            </a:r>
          </a:p>
          <a:p>
            <a:pPr algn="just" hangingPunct="0">
              <a:buFont typeface="Wingdings" panose="05000000000000000000" pitchFamily="2" charset="2"/>
              <a:buChar char="l"/>
            </a:pPr>
            <a:endParaRPr lang="zh-CN" altLang="en-US" sz="1600" dirty="0">
              <a:latin typeface="微软雅黑" panose="020B0503020204020204" pitchFamily="34" charset="-122"/>
              <a:ea typeface="微软雅黑" panose="020B0503020204020204" pitchFamily="34" charset="-122"/>
            </a:endParaRPr>
          </a:p>
        </p:txBody>
      </p:sp>
      <p:sp>
        <p:nvSpPr>
          <p:cNvPr id="11" name="文本框 2"/>
          <p:cNvSpPr txBox="1">
            <a:spLocks noChangeArrowheads="1"/>
          </p:cNvSpPr>
          <p:nvPr/>
        </p:nvSpPr>
        <p:spPr bwMode="auto">
          <a:xfrm>
            <a:off x="2095197" y="1238826"/>
            <a:ext cx="4907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3600" dirty="0">
                <a:latin typeface="Lifeline JL" pitchFamily="2" charset="0"/>
              </a:rPr>
              <a:t>01</a:t>
            </a:r>
            <a:endParaRPr lang="zh-CN" altLang="en-US" sz="3600" dirty="0">
              <a:latin typeface="Lifeline JL" pitchFamily="2" charset="0"/>
            </a:endParaRPr>
          </a:p>
        </p:txBody>
      </p:sp>
      <p:sp>
        <p:nvSpPr>
          <p:cNvPr id="12" name="Freeform 5"/>
          <p:cNvSpPr>
            <a:spLocks noChangeArrowheads="1"/>
          </p:cNvSpPr>
          <p:nvPr/>
        </p:nvSpPr>
        <p:spPr bwMode="auto">
          <a:xfrm>
            <a:off x="4484688" y="989013"/>
            <a:ext cx="2947126" cy="4914246"/>
          </a:xfrm>
          <a:custGeom>
            <a:avLst/>
            <a:gdLst>
              <a:gd name="T0" fmla="*/ 2177 w 3905"/>
              <a:gd name="T1" fmla="*/ 80 h 7262"/>
              <a:gd name="T2" fmla="*/ 2929 w 3905"/>
              <a:gd name="T3" fmla="*/ 514 h 7262"/>
              <a:gd name="T4" fmla="*/ 3684 w 3905"/>
              <a:gd name="T5" fmla="*/ 950 h 7262"/>
              <a:gd name="T6" fmla="*/ 3905 w 3905"/>
              <a:gd name="T7" fmla="*/ 1337 h 7262"/>
              <a:gd name="T8" fmla="*/ 3905 w 3905"/>
              <a:gd name="T9" fmla="*/ 5057 h 7262"/>
              <a:gd name="T10" fmla="*/ 3905 w 3905"/>
              <a:gd name="T11" fmla="*/ 5929 h 7262"/>
              <a:gd name="T12" fmla="*/ 3681 w 3905"/>
              <a:gd name="T13" fmla="*/ 6314 h 7262"/>
              <a:gd name="T14" fmla="*/ 2929 w 3905"/>
              <a:gd name="T15" fmla="*/ 6748 h 7262"/>
              <a:gd name="T16" fmla="*/ 2174 w 3905"/>
              <a:gd name="T17" fmla="*/ 7184 h 7262"/>
              <a:gd name="T18" fmla="*/ 1729 w 3905"/>
              <a:gd name="T19" fmla="*/ 7182 h 7262"/>
              <a:gd name="T20" fmla="*/ 976 w 3905"/>
              <a:gd name="T21" fmla="*/ 6748 h 7262"/>
              <a:gd name="T22" fmla="*/ 221 w 3905"/>
              <a:gd name="T23" fmla="*/ 6312 h 7262"/>
              <a:gd name="T24" fmla="*/ 0 w 3905"/>
              <a:gd name="T25" fmla="*/ 5925 h 7262"/>
              <a:gd name="T26" fmla="*/ 0 w 3905"/>
              <a:gd name="T27" fmla="*/ 5057 h 7262"/>
              <a:gd name="T28" fmla="*/ 0 w 3905"/>
              <a:gd name="T29" fmla="*/ 1333 h 7262"/>
              <a:gd name="T30" fmla="*/ 224 w 3905"/>
              <a:gd name="T31" fmla="*/ 949 h 7262"/>
              <a:gd name="T32" fmla="*/ 976 w 3905"/>
              <a:gd name="T33" fmla="*/ 514 h 7262"/>
              <a:gd name="T34" fmla="*/ 1731 w 3905"/>
              <a:gd name="T35" fmla="*/ 78 h 7262"/>
              <a:gd name="T36" fmla="*/ 2177 w 3905"/>
              <a:gd name="T37" fmla="*/ 80 h 7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05" h="7262">
                <a:moveTo>
                  <a:pt x="2177" y="80"/>
                </a:moveTo>
                <a:lnTo>
                  <a:pt x="2929" y="514"/>
                </a:lnTo>
                <a:cubicBezTo>
                  <a:pt x="3181" y="660"/>
                  <a:pt x="3432" y="805"/>
                  <a:pt x="3684" y="950"/>
                </a:cubicBezTo>
                <a:cubicBezTo>
                  <a:pt x="3829" y="1045"/>
                  <a:pt x="3903" y="1173"/>
                  <a:pt x="3905" y="1337"/>
                </a:cubicBezTo>
                <a:lnTo>
                  <a:pt x="3905" y="5057"/>
                </a:lnTo>
                <a:cubicBezTo>
                  <a:pt x="3905" y="5347"/>
                  <a:pt x="3905" y="5638"/>
                  <a:pt x="3905" y="5929"/>
                </a:cubicBezTo>
                <a:cubicBezTo>
                  <a:pt x="3896" y="6101"/>
                  <a:pt x="3822" y="6230"/>
                  <a:pt x="3681" y="6314"/>
                </a:cubicBezTo>
                <a:lnTo>
                  <a:pt x="2929" y="6748"/>
                </a:lnTo>
                <a:cubicBezTo>
                  <a:pt x="2677" y="6893"/>
                  <a:pt x="2426" y="7038"/>
                  <a:pt x="2174" y="7184"/>
                </a:cubicBezTo>
                <a:cubicBezTo>
                  <a:pt x="2020" y="7262"/>
                  <a:pt x="1871" y="7262"/>
                  <a:pt x="1729" y="7182"/>
                </a:cubicBezTo>
                <a:lnTo>
                  <a:pt x="976" y="6748"/>
                </a:lnTo>
                <a:cubicBezTo>
                  <a:pt x="725" y="6603"/>
                  <a:pt x="473" y="6457"/>
                  <a:pt x="221" y="6312"/>
                </a:cubicBezTo>
                <a:cubicBezTo>
                  <a:pt x="77" y="6217"/>
                  <a:pt x="2" y="6089"/>
                  <a:pt x="0" y="5925"/>
                </a:cubicBezTo>
                <a:lnTo>
                  <a:pt x="0" y="5057"/>
                </a:lnTo>
                <a:cubicBezTo>
                  <a:pt x="0" y="4766"/>
                  <a:pt x="0" y="1624"/>
                  <a:pt x="0" y="1333"/>
                </a:cubicBezTo>
                <a:cubicBezTo>
                  <a:pt x="10" y="1161"/>
                  <a:pt x="84" y="1032"/>
                  <a:pt x="224" y="949"/>
                </a:cubicBezTo>
                <a:lnTo>
                  <a:pt x="976" y="514"/>
                </a:lnTo>
                <a:cubicBezTo>
                  <a:pt x="1228" y="369"/>
                  <a:pt x="1480" y="224"/>
                  <a:pt x="1731" y="78"/>
                </a:cubicBezTo>
                <a:cubicBezTo>
                  <a:pt x="1886" y="0"/>
                  <a:pt x="2034" y="0"/>
                  <a:pt x="2177" y="80"/>
                </a:cubicBezTo>
                <a:close/>
              </a:path>
            </a:pathLst>
          </a:custGeom>
          <a:solidFill>
            <a:schemeClr val="bg1">
              <a:lumMod val="95000"/>
            </a:schemeClr>
          </a:solidFill>
          <a:ln w="12700">
            <a:solidFill>
              <a:srgbClr val="D9D9D9"/>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3" name="Rectangle 6"/>
          <p:cNvSpPr>
            <a:spLocks noChangeArrowheads="1"/>
          </p:cNvSpPr>
          <p:nvPr/>
        </p:nvSpPr>
        <p:spPr bwMode="auto">
          <a:xfrm>
            <a:off x="4479926" y="1903413"/>
            <a:ext cx="2955660" cy="470800"/>
          </a:xfrm>
          <a:prstGeom prst="rect">
            <a:avLst/>
          </a:prstGeom>
          <a:solidFill>
            <a:srgbClr val="C00000"/>
          </a:solidFill>
          <a:ln>
            <a:noFill/>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14" name="文本框 26"/>
          <p:cNvSpPr txBox="1">
            <a:spLocks noChangeArrowheads="1"/>
          </p:cNvSpPr>
          <p:nvPr/>
        </p:nvSpPr>
        <p:spPr bwMode="auto">
          <a:xfrm>
            <a:off x="4754563" y="1955800"/>
            <a:ext cx="2639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dirty="0">
                <a:solidFill>
                  <a:schemeClr val="bg2"/>
                </a:solidFill>
                <a:latin typeface="微软雅黑" panose="020B0503020204020204" pitchFamily="34" charset="-122"/>
                <a:ea typeface="微软雅黑" panose="020B0503020204020204" pitchFamily="34" charset="-122"/>
              </a:rPr>
              <a:t>组织纪律主要违纪行为</a:t>
            </a:r>
          </a:p>
        </p:txBody>
      </p:sp>
      <p:sp>
        <p:nvSpPr>
          <p:cNvPr id="15" name="TextBox 10"/>
          <p:cNvSpPr txBox="1">
            <a:spLocks noChangeArrowheads="1"/>
          </p:cNvSpPr>
          <p:nvPr/>
        </p:nvSpPr>
        <p:spPr bwMode="auto">
          <a:xfrm>
            <a:off x="4532313" y="2624138"/>
            <a:ext cx="2861784"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违反民主集中制原则等行为</a:t>
            </a:r>
            <a:endParaRPr lang="en-US" altLang="zh-CN" sz="1600" dirty="0">
              <a:latin typeface="微软雅黑" panose="020B0503020204020204" pitchFamily="34" charset="-122"/>
              <a:ea typeface="微软雅黑" panose="020B0503020204020204" pitchFamily="34" charset="-122"/>
            </a:endParaRPr>
          </a:p>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侵犯党员权利行为</a:t>
            </a:r>
          </a:p>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违反组织工作原则等行为</a:t>
            </a:r>
          </a:p>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违规办理因私出国（境）证件和在国（境）外擅自脱离组织等行为</a:t>
            </a:r>
          </a:p>
        </p:txBody>
      </p:sp>
      <p:sp>
        <p:nvSpPr>
          <p:cNvPr id="16" name="文本框 28"/>
          <p:cNvSpPr txBox="1">
            <a:spLocks noChangeArrowheads="1"/>
          </p:cNvSpPr>
          <p:nvPr/>
        </p:nvSpPr>
        <p:spPr bwMode="auto">
          <a:xfrm>
            <a:off x="5601455" y="1195806"/>
            <a:ext cx="7126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3600" dirty="0">
                <a:latin typeface="Lifeline JL" pitchFamily="2" charset="0"/>
              </a:rPr>
              <a:t>02</a:t>
            </a:r>
            <a:endParaRPr lang="zh-CN" altLang="en-US" sz="3600" dirty="0">
              <a:latin typeface="Lifeline JL" pitchFamily="2" charset="0"/>
            </a:endParaRPr>
          </a:p>
        </p:txBody>
      </p:sp>
      <p:sp>
        <p:nvSpPr>
          <p:cNvPr id="17" name="Freeform 5"/>
          <p:cNvSpPr>
            <a:spLocks noChangeArrowheads="1"/>
          </p:cNvSpPr>
          <p:nvPr/>
        </p:nvSpPr>
        <p:spPr bwMode="auto">
          <a:xfrm>
            <a:off x="8088313" y="989013"/>
            <a:ext cx="2945703" cy="4914246"/>
          </a:xfrm>
          <a:custGeom>
            <a:avLst/>
            <a:gdLst>
              <a:gd name="T0" fmla="*/ 2177 w 3905"/>
              <a:gd name="T1" fmla="*/ 80 h 7262"/>
              <a:gd name="T2" fmla="*/ 2929 w 3905"/>
              <a:gd name="T3" fmla="*/ 514 h 7262"/>
              <a:gd name="T4" fmla="*/ 3684 w 3905"/>
              <a:gd name="T5" fmla="*/ 950 h 7262"/>
              <a:gd name="T6" fmla="*/ 3905 w 3905"/>
              <a:gd name="T7" fmla="*/ 1337 h 7262"/>
              <a:gd name="T8" fmla="*/ 3905 w 3905"/>
              <a:gd name="T9" fmla="*/ 5057 h 7262"/>
              <a:gd name="T10" fmla="*/ 3905 w 3905"/>
              <a:gd name="T11" fmla="*/ 5929 h 7262"/>
              <a:gd name="T12" fmla="*/ 3681 w 3905"/>
              <a:gd name="T13" fmla="*/ 6314 h 7262"/>
              <a:gd name="T14" fmla="*/ 2929 w 3905"/>
              <a:gd name="T15" fmla="*/ 6748 h 7262"/>
              <a:gd name="T16" fmla="*/ 2174 w 3905"/>
              <a:gd name="T17" fmla="*/ 7184 h 7262"/>
              <a:gd name="T18" fmla="*/ 1729 w 3905"/>
              <a:gd name="T19" fmla="*/ 7182 h 7262"/>
              <a:gd name="T20" fmla="*/ 976 w 3905"/>
              <a:gd name="T21" fmla="*/ 6748 h 7262"/>
              <a:gd name="T22" fmla="*/ 221 w 3905"/>
              <a:gd name="T23" fmla="*/ 6312 h 7262"/>
              <a:gd name="T24" fmla="*/ 0 w 3905"/>
              <a:gd name="T25" fmla="*/ 5925 h 7262"/>
              <a:gd name="T26" fmla="*/ 0 w 3905"/>
              <a:gd name="T27" fmla="*/ 5057 h 7262"/>
              <a:gd name="T28" fmla="*/ 0 w 3905"/>
              <a:gd name="T29" fmla="*/ 1333 h 7262"/>
              <a:gd name="T30" fmla="*/ 224 w 3905"/>
              <a:gd name="T31" fmla="*/ 949 h 7262"/>
              <a:gd name="T32" fmla="*/ 976 w 3905"/>
              <a:gd name="T33" fmla="*/ 514 h 7262"/>
              <a:gd name="T34" fmla="*/ 1731 w 3905"/>
              <a:gd name="T35" fmla="*/ 78 h 7262"/>
              <a:gd name="T36" fmla="*/ 2177 w 3905"/>
              <a:gd name="T37" fmla="*/ 80 h 7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05" h="7262">
                <a:moveTo>
                  <a:pt x="2177" y="80"/>
                </a:moveTo>
                <a:lnTo>
                  <a:pt x="2929" y="514"/>
                </a:lnTo>
                <a:cubicBezTo>
                  <a:pt x="3181" y="660"/>
                  <a:pt x="3432" y="805"/>
                  <a:pt x="3684" y="950"/>
                </a:cubicBezTo>
                <a:cubicBezTo>
                  <a:pt x="3829" y="1045"/>
                  <a:pt x="3903" y="1173"/>
                  <a:pt x="3905" y="1337"/>
                </a:cubicBezTo>
                <a:lnTo>
                  <a:pt x="3905" y="5057"/>
                </a:lnTo>
                <a:cubicBezTo>
                  <a:pt x="3905" y="5347"/>
                  <a:pt x="3905" y="5638"/>
                  <a:pt x="3905" y="5929"/>
                </a:cubicBezTo>
                <a:cubicBezTo>
                  <a:pt x="3896" y="6101"/>
                  <a:pt x="3822" y="6230"/>
                  <a:pt x="3681" y="6314"/>
                </a:cubicBezTo>
                <a:lnTo>
                  <a:pt x="2929" y="6748"/>
                </a:lnTo>
                <a:cubicBezTo>
                  <a:pt x="2677" y="6893"/>
                  <a:pt x="2426" y="7038"/>
                  <a:pt x="2174" y="7184"/>
                </a:cubicBezTo>
                <a:cubicBezTo>
                  <a:pt x="2020" y="7262"/>
                  <a:pt x="1871" y="7262"/>
                  <a:pt x="1729" y="7182"/>
                </a:cubicBezTo>
                <a:lnTo>
                  <a:pt x="976" y="6748"/>
                </a:lnTo>
                <a:cubicBezTo>
                  <a:pt x="725" y="6603"/>
                  <a:pt x="473" y="6457"/>
                  <a:pt x="221" y="6312"/>
                </a:cubicBezTo>
                <a:cubicBezTo>
                  <a:pt x="77" y="6217"/>
                  <a:pt x="2" y="6089"/>
                  <a:pt x="0" y="5925"/>
                </a:cubicBezTo>
                <a:lnTo>
                  <a:pt x="0" y="5057"/>
                </a:lnTo>
                <a:cubicBezTo>
                  <a:pt x="0" y="4766"/>
                  <a:pt x="0" y="1624"/>
                  <a:pt x="0" y="1333"/>
                </a:cubicBezTo>
                <a:cubicBezTo>
                  <a:pt x="10" y="1161"/>
                  <a:pt x="84" y="1032"/>
                  <a:pt x="224" y="949"/>
                </a:cubicBezTo>
                <a:lnTo>
                  <a:pt x="976" y="514"/>
                </a:lnTo>
                <a:cubicBezTo>
                  <a:pt x="1228" y="369"/>
                  <a:pt x="1480" y="224"/>
                  <a:pt x="1731" y="78"/>
                </a:cubicBezTo>
                <a:cubicBezTo>
                  <a:pt x="1886" y="0"/>
                  <a:pt x="2034" y="0"/>
                  <a:pt x="2177" y="80"/>
                </a:cubicBezTo>
                <a:close/>
              </a:path>
            </a:pathLst>
          </a:custGeom>
          <a:solidFill>
            <a:schemeClr val="bg1">
              <a:lumMod val="95000"/>
            </a:schemeClr>
          </a:solidFill>
          <a:ln w="12700">
            <a:solidFill>
              <a:srgbClr val="D9D9D9"/>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8" name="Rectangle 6"/>
          <p:cNvSpPr>
            <a:spLocks noChangeArrowheads="1"/>
          </p:cNvSpPr>
          <p:nvPr/>
        </p:nvSpPr>
        <p:spPr bwMode="auto">
          <a:xfrm>
            <a:off x="8081963" y="1903413"/>
            <a:ext cx="2957082" cy="470800"/>
          </a:xfrm>
          <a:prstGeom prst="rect">
            <a:avLst/>
          </a:prstGeom>
          <a:solidFill>
            <a:srgbClr val="C00000"/>
          </a:solidFill>
          <a:ln>
            <a:noFill/>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19" name="文本框 31"/>
          <p:cNvSpPr txBox="1">
            <a:spLocks noChangeArrowheads="1"/>
          </p:cNvSpPr>
          <p:nvPr/>
        </p:nvSpPr>
        <p:spPr bwMode="auto">
          <a:xfrm>
            <a:off x="8383588" y="1927225"/>
            <a:ext cx="26011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dirty="0">
                <a:solidFill>
                  <a:schemeClr val="bg2"/>
                </a:solidFill>
                <a:latin typeface="微软雅黑" panose="020B0503020204020204" pitchFamily="34" charset="-122"/>
                <a:ea typeface="微软雅黑" panose="020B0503020204020204" pitchFamily="34" charset="-122"/>
              </a:rPr>
              <a:t>廉洁纪律主要违纪行为</a:t>
            </a:r>
          </a:p>
        </p:txBody>
      </p:sp>
      <p:sp>
        <p:nvSpPr>
          <p:cNvPr id="20" name="TextBox 10"/>
          <p:cNvSpPr txBox="1">
            <a:spLocks noChangeArrowheads="1"/>
          </p:cNvSpPr>
          <p:nvPr/>
        </p:nvSpPr>
        <p:spPr bwMode="auto">
          <a:xfrm>
            <a:off x="8134350" y="2547938"/>
            <a:ext cx="2850405"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以权谋私行为</a:t>
            </a:r>
            <a:endParaRPr lang="en-US" altLang="zh-CN" sz="1600" dirty="0">
              <a:latin typeface="微软雅黑" panose="020B0503020204020204" pitchFamily="34" charset="-122"/>
              <a:ea typeface="微软雅黑" panose="020B0503020204020204" pitchFamily="34" charset="-122"/>
            </a:endParaRPr>
          </a:p>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违规接受礼品礼金和服务等行为</a:t>
            </a:r>
            <a:endParaRPr lang="en-US" altLang="zh-CN" sz="1600" dirty="0">
              <a:latin typeface="微软雅黑" panose="020B0503020204020204" pitchFamily="34" charset="-122"/>
              <a:ea typeface="微软雅黑" panose="020B0503020204020204" pitchFamily="34" charset="-122"/>
            </a:endParaRPr>
          </a:p>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违规从事营利活动行为</a:t>
            </a:r>
          </a:p>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违反工作生活待遇规定等行为</a:t>
            </a:r>
          </a:p>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违规占有、使用公款公物等行为</a:t>
            </a:r>
          </a:p>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违反厉行节约反对浪费规定行为</a:t>
            </a:r>
          </a:p>
          <a:p>
            <a:pPr algn="just" hangingPunct="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权色交易等行为</a:t>
            </a:r>
          </a:p>
          <a:p>
            <a:pPr algn="just" hangingPunct="0">
              <a:buFont typeface="Wingdings" panose="05000000000000000000" pitchFamily="2" charset="2"/>
              <a:buChar char="l"/>
            </a:pPr>
            <a:endParaRPr lang="zh-CN" altLang="en-US" sz="1600" dirty="0">
              <a:latin typeface="微软雅黑" panose="020B0503020204020204" pitchFamily="34" charset="-122"/>
              <a:ea typeface="微软雅黑" panose="020B0503020204020204" pitchFamily="34" charset="-122"/>
            </a:endParaRPr>
          </a:p>
        </p:txBody>
      </p:sp>
      <p:sp>
        <p:nvSpPr>
          <p:cNvPr id="21" name="文本框 33"/>
          <p:cNvSpPr txBox="1">
            <a:spLocks noChangeArrowheads="1"/>
          </p:cNvSpPr>
          <p:nvPr/>
        </p:nvSpPr>
        <p:spPr bwMode="auto">
          <a:xfrm>
            <a:off x="9191161" y="1195806"/>
            <a:ext cx="7367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3600" dirty="0">
                <a:latin typeface="Lifeline JL" pitchFamily="2" charset="0"/>
              </a:rPr>
              <a:t>03</a:t>
            </a:r>
            <a:endParaRPr lang="zh-CN" altLang="en-US" sz="3600" dirty="0">
              <a:latin typeface="Lifeline JL" pitchFamily="2" charset="0"/>
            </a:endParaRPr>
          </a:p>
        </p:txBody>
      </p:sp>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23" name="图片 22"/>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4283231982"/>
      </p:ext>
    </p:extLst>
  </p:cSld>
  <p:clrMapOvr>
    <a:masterClrMapping/>
  </p:clrMapOvr>
  <mc:AlternateContent xmlns:mc="http://schemas.openxmlformats.org/markup-compatibility/2006" xmlns:p14="http://schemas.microsoft.com/office/powerpoint/2010/main">
    <mc:Choice Requires="p14">
      <p:transition spd="slow" p14:dur="1750" advTm="0">
        <p:wipe/>
      </p:transition>
    </mc:Choice>
    <mc:Fallback xmlns="">
      <p:transition spd="slow" advTm="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fill="hold"/>
                                        <p:tgtEl>
                                          <p:spTgt spid="21"/>
                                        </p:tgtEl>
                                        <p:attrNameLst>
                                          <p:attrName>ppt_x</p:attrName>
                                        </p:attrNameLst>
                                      </p:cBhvr>
                                      <p:tavLst>
                                        <p:tav tm="0">
                                          <p:val>
                                            <p:strVal val="#ppt_x"/>
                                          </p:val>
                                        </p:tav>
                                        <p:tav tm="100000">
                                          <p:val>
                                            <p:strVal val="#ppt_x"/>
                                          </p:val>
                                        </p:tav>
                                      </p:tavLst>
                                    </p:anim>
                                    <p:anim calcmode="lin" valueType="num">
                                      <p:cBhvr additive="base">
                                        <p:cTn id="63" dur="500" fill="hold"/>
                                        <p:tgtEl>
                                          <p:spTgt spid="2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fill="hold"/>
                                        <p:tgtEl>
                                          <p:spTgt spid="17"/>
                                        </p:tgtEl>
                                        <p:attrNameLst>
                                          <p:attrName>ppt_x</p:attrName>
                                        </p:attrNameLst>
                                      </p:cBhvr>
                                      <p:tavLst>
                                        <p:tav tm="0">
                                          <p:val>
                                            <p:strVal val="#ppt_x"/>
                                          </p:val>
                                        </p:tav>
                                        <p:tav tm="100000">
                                          <p:val>
                                            <p:strVal val="#ppt_x"/>
                                          </p:val>
                                        </p:tav>
                                      </p:tavLst>
                                    </p:anim>
                                    <p:anim calcmode="lin" valueType="num">
                                      <p:cBhvr additive="base">
                                        <p:cTn id="67" dur="500" fill="hold"/>
                                        <p:tgtEl>
                                          <p:spTgt spid="17"/>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fill="hold"/>
                                        <p:tgtEl>
                                          <p:spTgt spid="19"/>
                                        </p:tgtEl>
                                        <p:attrNameLst>
                                          <p:attrName>ppt_x</p:attrName>
                                        </p:attrNameLst>
                                      </p:cBhvr>
                                      <p:tavLst>
                                        <p:tav tm="0">
                                          <p:val>
                                            <p:strVal val="#ppt_x"/>
                                          </p:val>
                                        </p:tav>
                                        <p:tav tm="100000">
                                          <p:val>
                                            <p:strVal val="#ppt_x"/>
                                          </p:val>
                                        </p:tav>
                                      </p:tavLst>
                                    </p:anim>
                                    <p:anim calcmode="lin" valueType="num">
                                      <p:cBhvr additive="base">
                                        <p:cTn id="71" dur="500" fill="hold"/>
                                        <p:tgtEl>
                                          <p:spTgt spid="19"/>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500" fill="hold"/>
                                        <p:tgtEl>
                                          <p:spTgt spid="18"/>
                                        </p:tgtEl>
                                        <p:attrNameLst>
                                          <p:attrName>ppt_x</p:attrName>
                                        </p:attrNameLst>
                                      </p:cBhvr>
                                      <p:tavLst>
                                        <p:tav tm="0">
                                          <p:val>
                                            <p:strVal val="#ppt_x"/>
                                          </p:val>
                                        </p:tav>
                                        <p:tav tm="100000">
                                          <p:val>
                                            <p:strVal val="#ppt_x"/>
                                          </p:val>
                                        </p:tav>
                                      </p:tavLst>
                                    </p:anim>
                                    <p:anim calcmode="lin" valueType="num">
                                      <p:cBhvr additive="base">
                                        <p:cTn id="7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1000"/>
                                        <p:tgtEl>
                                          <p:spTgt spid="20"/>
                                        </p:tgtEl>
                                      </p:cBhvr>
                                    </p:animEffect>
                                    <p:anim calcmode="lin" valueType="num">
                                      <p:cBhvr>
                                        <p:cTn id="81" dur="1000" fill="hold"/>
                                        <p:tgtEl>
                                          <p:spTgt spid="20"/>
                                        </p:tgtEl>
                                        <p:attrNameLst>
                                          <p:attrName>ppt_x</p:attrName>
                                        </p:attrNameLst>
                                      </p:cBhvr>
                                      <p:tavLst>
                                        <p:tav tm="0">
                                          <p:val>
                                            <p:strVal val="#ppt_x"/>
                                          </p:val>
                                        </p:tav>
                                        <p:tav tm="100000">
                                          <p:val>
                                            <p:strVal val="#ppt_x"/>
                                          </p:val>
                                        </p:tav>
                                      </p:tavLst>
                                    </p:anim>
                                    <p:anim calcmode="lin" valueType="num">
                                      <p:cBhvr>
                                        <p:cTn id="8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animBg="1"/>
      <p:bldP spid="9" grpId="0"/>
      <p:bldP spid="10" grpId="0"/>
      <p:bldP spid="11" grpId="0"/>
      <p:bldP spid="12" grpId="0" animBg="1"/>
      <p:bldP spid="13" grpId="0" animBg="1"/>
      <p:bldP spid="14" grpId="0"/>
      <p:bldP spid="15" grpId="0"/>
      <p:bldP spid="16" grpId="0"/>
      <p:bldP spid="17" grpId="0" animBg="1"/>
      <p:bldP spid="18" grpId="0" animBg="1"/>
      <p:bldP spid="19"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3" name="TextBox 54"/>
          <p:cNvSpPr txBox="1">
            <a:spLocks noChangeArrowheads="1"/>
          </p:cNvSpPr>
          <p:nvPr/>
        </p:nvSpPr>
        <p:spPr bwMode="auto">
          <a:xfrm>
            <a:off x="1006475" y="105664"/>
            <a:ext cx="8551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2.5 《</a:t>
            </a:r>
            <a:r>
              <a:rPr lang="zh-CN" altLang="en-US" sz="2800" b="1" dirty="0">
                <a:solidFill>
                  <a:srgbClr val="C00000"/>
                </a:solidFill>
                <a:latin typeface="微软雅黑" panose="020B0503020204020204" pitchFamily="34" charset="-122"/>
                <a:ea typeface="微软雅黑" panose="020B0503020204020204" pitchFamily="34" charset="-122"/>
              </a:rPr>
              <a:t>中国共产党纪律处分条例</a:t>
            </a:r>
            <a:r>
              <a:rPr lang="en-US" altLang="zh-CN" sz="2800" b="1" dirty="0">
                <a:solidFill>
                  <a:srgbClr val="C00000"/>
                </a:solidFill>
                <a:latin typeface="微软雅黑" panose="020B0503020204020204" pitchFamily="34" charset="-122"/>
                <a:ea typeface="微软雅黑" panose="020B0503020204020204" pitchFamily="34" charset="-122"/>
              </a:rPr>
              <a:t>》</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5"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7" name="Freeform 5"/>
          <p:cNvSpPr>
            <a:spLocks noChangeArrowheads="1"/>
          </p:cNvSpPr>
          <p:nvPr/>
        </p:nvSpPr>
        <p:spPr bwMode="auto">
          <a:xfrm>
            <a:off x="868363" y="989013"/>
            <a:ext cx="2898739" cy="4833563"/>
          </a:xfrm>
          <a:custGeom>
            <a:avLst/>
            <a:gdLst>
              <a:gd name="T0" fmla="*/ 2177 w 3905"/>
              <a:gd name="T1" fmla="*/ 80 h 7262"/>
              <a:gd name="T2" fmla="*/ 2929 w 3905"/>
              <a:gd name="T3" fmla="*/ 514 h 7262"/>
              <a:gd name="T4" fmla="*/ 3684 w 3905"/>
              <a:gd name="T5" fmla="*/ 950 h 7262"/>
              <a:gd name="T6" fmla="*/ 3905 w 3905"/>
              <a:gd name="T7" fmla="*/ 1337 h 7262"/>
              <a:gd name="T8" fmla="*/ 3905 w 3905"/>
              <a:gd name="T9" fmla="*/ 5057 h 7262"/>
              <a:gd name="T10" fmla="*/ 3905 w 3905"/>
              <a:gd name="T11" fmla="*/ 5929 h 7262"/>
              <a:gd name="T12" fmla="*/ 3681 w 3905"/>
              <a:gd name="T13" fmla="*/ 6314 h 7262"/>
              <a:gd name="T14" fmla="*/ 2929 w 3905"/>
              <a:gd name="T15" fmla="*/ 6748 h 7262"/>
              <a:gd name="T16" fmla="*/ 2174 w 3905"/>
              <a:gd name="T17" fmla="*/ 7184 h 7262"/>
              <a:gd name="T18" fmla="*/ 1729 w 3905"/>
              <a:gd name="T19" fmla="*/ 7182 h 7262"/>
              <a:gd name="T20" fmla="*/ 976 w 3905"/>
              <a:gd name="T21" fmla="*/ 6748 h 7262"/>
              <a:gd name="T22" fmla="*/ 221 w 3905"/>
              <a:gd name="T23" fmla="*/ 6312 h 7262"/>
              <a:gd name="T24" fmla="*/ 0 w 3905"/>
              <a:gd name="T25" fmla="*/ 5925 h 7262"/>
              <a:gd name="T26" fmla="*/ 0 w 3905"/>
              <a:gd name="T27" fmla="*/ 5057 h 7262"/>
              <a:gd name="T28" fmla="*/ 0 w 3905"/>
              <a:gd name="T29" fmla="*/ 1333 h 7262"/>
              <a:gd name="T30" fmla="*/ 224 w 3905"/>
              <a:gd name="T31" fmla="*/ 949 h 7262"/>
              <a:gd name="T32" fmla="*/ 976 w 3905"/>
              <a:gd name="T33" fmla="*/ 514 h 7262"/>
              <a:gd name="T34" fmla="*/ 1731 w 3905"/>
              <a:gd name="T35" fmla="*/ 78 h 7262"/>
              <a:gd name="T36" fmla="*/ 2177 w 3905"/>
              <a:gd name="T37" fmla="*/ 80 h 7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05" h="7262">
                <a:moveTo>
                  <a:pt x="2177" y="80"/>
                </a:moveTo>
                <a:lnTo>
                  <a:pt x="2929" y="514"/>
                </a:lnTo>
                <a:cubicBezTo>
                  <a:pt x="3181" y="660"/>
                  <a:pt x="3432" y="805"/>
                  <a:pt x="3684" y="950"/>
                </a:cubicBezTo>
                <a:cubicBezTo>
                  <a:pt x="3829" y="1045"/>
                  <a:pt x="3903" y="1173"/>
                  <a:pt x="3905" y="1337"/>
                </a:cubicBezTo>
                <a:lnTo>
                  <a:pt x="3905" y="5057"/>
                </a:lnTo>
                <a:cubicBezTo>
                  <a:pt x="3905" y="5347"/>
                  <a:pt x="3905" y="5638"/>
                  <a:pt x="3905" y="5929"/>
                </a:cubicBezTo>
                <a:cubicBezTo>
                  <a:pt x="3896" y="6101"/>
                  <a:pt x="3822" y="6230"/>
                  <a:pt x="3681" y="6314"/>
                </a:cubicBezTo>
                <a:lnTo>
                  <a:pt x="2929" y="6748"/>
                </a:lnTo>
                <a:cubicBezTo>
                  <a:pt x="2677" y="6893"/>
                  <a:pt x="2426" y="7038"/>
                  <a:pt x="2174" y="7184"/>
                </a:cubicBezTo>
                <a:cubicBezTo>
                  <a:pt x="2020" y="7262"/>
                  <a:pt x="1871" y="7262"/>
                  <a:pt x="1729" y="7182"/>
                </a:cubicBezTo>
                <a:lnTo>
                  <a:pt x="976" y="6748"/>
                </a:lnTo>
                <a:cubicBezTo>
                  <a:pt x="725" y="6603"/>
                  <a:pt x="473" y="6457"/>
                  <a:pt x="221" y="6312"/>
                </a:cubicBezTo>
                <a:cubicBezTo>
                  <a:pt x="77" y="6217"/>
                  <a:pt x="2" y="6089"/>
                  <a:pt x="0" y="5925"/>
                </a:cubicBezTo>
                <a:lnTo>
                  <a:pt x="0" y="5057"/>
                </a:lnTo>
                <a:cubicBezTo>
                  <a:pt x="0" y="4766"/>
                  <a:pt x="0" y="1624"/>
                  <a:pt x="0" y="1333"/>
                </a:cubicBezTo>
                <a:cubicBezTo>
                  <a:pt x="10" y="1161"/>
                  <a:pt x="84" y="1032"/>
                  <a:pt x="224" y="949"/>
                </a:cubicBezTo>
                <a:lnTo>
                  <a:pt x="976" y="514"/>
                </a:lnTo>
                <a:cubicBezTo>
                  <a:pt x="1228" y="369"/>
                  <a:pt x="1480" y="224"/>
                  <a:pt x="1731" y="78"/>
                </a:cubicBezTo>
                <a:cubicBezTo>
                  <a:pt x="1886" y="0"/>
                  <a:pt x="2034" y="0"/>
                  <a:pt x="2177" y="80"/>
                </a:cubicBezTo>
                <a:close/>
              </a:path>
            </a:pathLst>
          </a:custGeom>
          <a:solidFill>
            <a:schemeClr val="bg1">
              <a:lumMod val="95000"/>
            </a:schemeClr>
          </a:solidFill>
          <a:ln w="12700">
            <a:solidFill>
              <a:srgbClr val="D9D9D9"/>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8" name="Rectangle 6"/>
          <p:cNvSpPr>
            <a:spLocks noChangeArrowheads="1"/>
          </p:cNvSpPr>
          <p:nvPr/>
        </p:nvSpPr>
        <p:spPr bwMode="auto">
          <a:xfrm>
            <a:off x="862013" y="1903413"/>
            <a:ext cx="2908530" cy="463070"/>
          </a:xfrm>
          <a:prstGeom prst="rect">
            <a:avLst/>
          </a:prstGeom>
          <a:solidFill>
            <a:srgbClr val="C00000"/>
          </a:solidFill>
          <a:ln>
            <a:noFill/>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9" name="文本框 8"/>
          <p:cNvSpPr txBox="1">
            <a:spLocks noChangeArrowheads="1"/>
          </p:cNvSpPr>
          <p:nvPr/>
        </p:nvSpPr>
        <p:spPr bwMode="auto">
          <a:xfrm>
            <a:off x="1158315" y="1939925"/>
            <a:ext cx="25415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dirty="0">
                <a:solidFill>
                  <a:schemeClr val="bg2"/>
                </a:solidFill>
                <a:latin typeface="微软雅黑" panose="020B0503020204020204" pitchFamily="34" charset="-122"/>
                <a:ea typeface="微软雅黑" panose="020B0503020204020204" pitchFamily="34" charset="-122"/>
              </a:rPr>
              <a:t>群众纪律主要违纪行为</a:t>
            </a:r>
            <a:endParaRPr lang="zh-CN" altLang="en-US" dirty="0">
              <a:solidFill>
                <a:schemeClr val="bg2"/>
              </a:solidFill>
              <a:latin typeface="微软雅黑" panose="020B0503020204020204" pitchFamily="34" charset="-122"/>
              <a:ea typeface="微软雅黑" panose="020B0503020204020204" pitchFamily="34" charset="-122"/>
            </a:endParaRPr>
          </a:p>
        </p:txBody>
      </p:sp>
      <p:sp>
        <p:nvSpPr>
          <p:cNvPr id="10" name="TextBox 10"/>
          <p:cNvSpPr txBox="1">
            <a:spLocks noChangeArrowheads="1"/>
          </p:cNvSpPr>
          <p:nvPr/>
        </p:nvSpPr>
        <p:spPr bwMode="auto">
          <a:xfrm>
            <a:off x="1006475" y="2605089"/>
            <a:ext cx="260075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lnSpc>
                <a:spcPct val="150000"/>
              </a:lnSpc>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侵害群众利益行为</a:t>
            </a:r>
            <a:endParaRPr lang="en-US" altLang="zh-CN" sz="1600" dirty="0">
              <a:latin typeface="微软雅黑" panose="020B0503020204020204" pitchFamily="34" charset="-122"/>
              <a:ea typeface="微软雅黑" panose="020B0503020204020204" pitchFamily="34" charset="-122"/>
            </a:endParaRPr>
          </a:p>
          <a:p>
            <a:pPr algn="just" hangingPunct="0">
              <a:lnSpc>
                <a:spcPct val="150000"/>
              </a:lnSpc>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漠视群众利益行为</a:t>
            </a:r>
          </a:p>
          <a:p>
            <a:pPr algn="just" hangingPunct="0">
              <a:lnSpc>
                <a:spcPct val="150000"/>
              </a:lnSpc>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侵占群众知情权等行为</a:t>
            </a:r>
          </a:p>
          <a:p>
            <a:pPr algn="just" hangingPunct="0">
              <a:lnSpc>
                <a:spcPct val="150000"/>
              </a:lnSpc>
              <a:buFont typeface="Wingdings" panose="05000000000000000000" pitchFamily="2" charset="2"/>
              <a:buChar char="l"/>
            </a:pPr>
            <a:endParaRPr lang="zh-CN" altLang="en-US" sz="1600" dirty="0">
              <a:latin typeface="微软雅黑" panose="020B0503020204020204" pitchFamily="34" charset="-122"/>
              <a:ea typeface="微软雅黑" panose="020B0503020204020204" pitchFamily="34" charset="-122"/>
            </a:endParaRPr>
          </a:p>
        </p:txBody>
      </p:sp>
      <p:sp>
        <p:nvSpPr>
          <p:cNvPr id="11" name="文本框 2"/>
          <p:cNvSpPr txBox="1">
            <a:spLocks noChangeArrowheads="1"/>
          </p:cNvSpPr>
          <p:nvPr/>
        </p:nvSpPr>
        <p:spPr bwMode="auto">
          <a:xfrm>
            <a:off x="1935049" y="1169988"/>
            <a:ext cx="76245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3600" dirty="0">
                <a:latin typeface="Lifeline JL" pitchFamily="2" charset="0"/>
              </a:rPr>
              <a:t>04</a:t>
            </a:r>
            <a:endParaRPr lang="zh-CN" altLang="en-US" sz="3600" dirty="0">
              <a:latin typeface="Lifeline JL" pitchFamily="2" charset="0"/>
            </a:endParaRPr>
          </a:p>
        </p:txBody>
      </p:sp>
      <p:sp>
        <p:nvSpPr>
          <p:cNvPr id="12" name="Freeform 5"/>
          <p:cNvSpPr>
            <a:spLocks noChangeArrowheads="1"/>
          </p:cNvSpPr>
          <p:nvPr/>
        </p:nvSpPr>
        <p:spPr bwMode="auto">
          <a:xfrm>
            <a:off x="4484688" y="989013"/>
            <a:ext cx="2898739" cy="4833563"/>
          </a:xfrm>
          <a:custGeom>
            <a:avLst/>
            <a:gdLst>
              <a:gd name="T0" fmla="*/ 2177 w 3905"/>
              <a:gd name="T1" fmla="*/ 80 h 7262"/>
              <a:gd name="T2" fmla="*/ 2929 w 3905"/>
              <a:gd name="T3" fmla="*/ 514 h 7262"/>
              <a:gd name="T4" fmla="*/ 3684 w 3905"/>
              <a:gd name="T5" fmla="*/ 950 h 7262"/>
              <a:gd name="T6" fmla="*/ 3905 w 3905"/>
              <a:gd name="T7" fmla="*/ 1337 h 7262"/>
              <a:gd name="T8" fmla="*/ 3905 w 3905"/>
              <a:gd name="T9" fmla="*/ 5057 h 7262"/>
              <a:gd name="T10" fmla="*/ 3905 w 3905"/>
              <a:gd name="T11" fmla="*/ 5929 h 7262"/>
              <a:gd name="T12" fmla="*/ 3681 w 3905"/>
              <a:gd name="T13" fmla="*/ 6314 h 7262"/>
              <a:gd name="T14" fmla="*/ 2929 w 3905"/>
              <a:gd name="T15" fmla="*/ 6748 h 7262"/>
              <a:gd name="T16" fmla="*/ 2174 w 3905"/>
              <a:gd name="T17" fmla="*/ 7184 h 7262"/>
              <a:gd name="T18" fmla="*/ 1729 w 3905"/>
              <a:gd name="T19" fmla="*/ 7182 h 7262"/>
              <a:gd name="T20" fmla="*/ 976 w 3905"/>
              <a:gd name="T21" fmla="*/ 6748 h 7262"/>
              <a:gd name="T22" fmla="*/ 221 w 3905"/>
              <a:gd name="T23" fmla="*/ 6312 h 7262"/>
              <a:gd name="T24" fmla="*/ 0 w 3905"/>
              <a:gd name="T25" fmla="*/ 5925 h 7262"/>
              <a:gd name="T26" fmla="*/ 0 w 3905"/>
              <a:gd name="T27" fmla="*/ 5057 h 7262"/>
              <a:gd name="T28" fmla="*/ 0 w 3905"/>
              <a:gd name="T29" fmla="*/ 1333 h 7262"/>
              <a:gd name="T30" fmla="*/ 224 w 3905"/>
              <a:gd name="T31" fmla="*/ 949 h 7262"/>
              <a:gd name="T32" fmla="*/ 976 w 3905"/>
              <a:gd name="T33" fmla="*/ 514 h 7262"/>
              <a:gd name="T34" fmla="*/ 1731 w 3905"/>
              <a:gd name="T35" fmla="*/ 78 h 7262"/>
              <a:gd name="T36" fmla="*/ 2177 w 3905"/>
              <a:gd name="T37" fmla="*/ 80 h 7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05" h="7262">
                <a:moveTo>
                  <a:pt x="2177" y="80"/>
                </a:moveTo>
                <a:lnTo>
                  <a:pt x="2929" y="514"/>
                </a:lnTo>
                <a:cubicBezTo>
                  <a:pt x="3181" y="660"/>
                  <a:pt x="3432" y="805"/>
                  <a:pt x="3684" y="950"/>
                </a:cubicBezTo>
                <a:cubicBezTo>
                  <a:pt x="3829" y="1045"/>
                  <a:pt x="3903" y="1173"/>
                  <a:pt x="3905" y="1337"/>
                </a:cubicBezTo>
                <a:lnTo>
                  <a:pt x="3905" y="5057"/>
                </a:lnTo>
                <a:cubicBezTo>
                  <a:pt x="3905" y="5347"/>
                  <a:pt x="3905" y="5638"/>
                  <a:pt x="3905" y="5929"/>
                </a:cubicBezTo>
                <a:cubicBezTo>
                  <a:pt x="3896" y="6101"/>
                  <a:pt x="3822" y="6230"/>
                  <a:pt x="3681" y="6314"/>
                </a:cubicBezTo>
                <a:lnTo>
                  <a:pt x="2929" y="6748"/>
                </a:lnTo>
                <a:cubicBezTo>
                  <a:pt x="2677" y="6893"/>
                  <a:pt x="2426" y="7038"/>
                  <a:pt x="2174" y="7184"/>
                </a:cubicBezTo>
                <a:cubicBezTo>
                  <a:pt x="2020" y="7262"/>
                  <a:pt x="1871" y="7262"/>
                  <a:pt x="1729" y="7182"/>
                </a:cubicBezTo>
                <a:lnTo>
                  <a:pt x="976" y="6748"/>
                </a:lnTo>
                <a:cubicBezTo>
                  <a:pt x="725" y="6603"/>
                  <a:pt x="473" y="6457"/>
                  <a:pt x="221" y="6312"/>
                </a:cubicBezTo>
                <a:cubicBezTo>
                  <a:pt x="77" y="6217"/>
                  <a:pt x="2" y="6089"/>
                  <a:pt x="0" y="5925"/>
                </a:cubicBezTo>
                <a:lnTo>
                  <a:pt x="0" y="5057"/>
                </a:lnTo>
                <a:cubicBezTo>
                  <a:pt x="0" y="4766"/>
                  <a:pt x="0" y="1624"/>
                  <a:pt x="0" y="1333"/>
                </a:cubicBezTo>
                <a:cubicBezTo>
                  <a:pt x="10" y="1161"/>
                  <a:pt x="84" y="1032"/>
                  <a:pt x="224" y="949"/>
                </a:cubicBezTo>
                <a:lnTo>
                  <a:pt x="976" y="514"/>
                </a:lnTo>
                <a:cubicBezTo>
                  <a:pt x="1228" y="369"/>
                  <a:pt x="1480" y="224"/>
                  <a:pt x="1731" y="78"/>
                </a:cubicBezTo>
                <a:cubicBezTo>
                  <a:pt x="1886" y="0"/>
                  <a:pt x="2034" y="0"/>
                  <a:pt x="2177" y="80"/>
                </a:cubicBezTo>
                <a:close/>
              </a:path>
            </a:pathLst>
          </a:custGeom>
          <a:solidFill>
            <a:schemeClr val="bg1">
              <a:lumMod val="95000"/>
            </a:schemeClr>
          </a:solidFill>
          <a:ln w="12700">
            <a:solidFill>
              <a:srgbClr val="D9D9D9"/>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3" name="Rectangle 6"/>
          <p:cNvSpPr>
            <a:spLocks noChangeArrowheads="1"/>
          </p:cNvSpPr>
          <p:nvPr/>
        </p:nvSpPr>
        <p:spPr bwMode="auto">
          <a:xfrm>
            <a:off x="4479925" y="1903413"/>
            <a:ext cx="2907131" cy="463070"/>
          </a:xfrm>
          <a:prstGeom prst="rect">
            <a:avLst/>
          </a:prstGeom>
          <a:solidFill>
            <a:srgbClr val="C00000"/>
          </a:solidFill>
          <a:ln>
            <a:noFill/>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14" name="文本框 26"/>
          <p:cNvSpPr txBox="1">
            <a:spLocks noChangeArrowheads="1"/>
          </p:cNvSpPr>
          <p:nvPr/>
        </p:nvSpPr>
        <p:spPr bwMode="auto">
          <a:xfrm>
            <a:off x="4714222" y="1955800"/>
            <a:ext cx="24847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dirty="0">
                <a:solidFill>
                  <a:schemeClr val="bg2"/>
                </a:solidFill>
                <a:latin typeface="微软雅黑" panose="020B0503020204020204" pitchFamily="34" charset="-122"/>
                <a:ea typeface="微软雅黑" panose="020B0503020204020204" pitchFamily="34" charset="-122"/>
              </a:rPr>
              <a:t>工作纪律主要违纪行为</a:t>
            </a:r>
          </a:p>
        </p:txBody>
      </p:sp>
      <p:sp>
        <p:nvSpPr>
          <p:cNvPr id="15" name="TextBox 10"/>
          <p:cNvSpPr txBox="1">
            <a:spLocks noChangeArrowheads="1"/>
          </p:cNvSpPr>
          <p:nvPr/>
        </p:nvSpPr>
        <p:spPr bwMode="auto">
          <a:xfrm>
            <a:off x="4602163" y="2624138"/>
            <a:ext cx="263712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lnSpc>
                <a:spcPct val="150000"/>
              </a:lnSpc>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党组织失职行为</a:t>
            </a:r>
            <a:endParaRPr lang="en-US" altLang="zh-CN" sz="1600" dirty="0">
              <a:latin typeface="微软雅黑" panose="020B0503020204020204" pitchFamily="34" charset="-122"/>
              <a:ea typeface="微软雅黑" panose="020B0503020204020204" pitchFamily="34" charset="-122"/>
            </a:endParaRPr>
          </a:p>
          <a:p>
            <a:pPr algn="just" hangingPunct="0">
              <a:lnSpc>
                <a:spcPct val="150000"/>
              </a:lnSpc>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滥用职权和玩忽职守行为</a:t>
            </a:r>
          </a:p>
          <a:p>
            <a:pPr algn="just" hangingPunct="0">
              <a:lnSpc>
                <a:spcPct val="150000"/>
              </a:lnSpc>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失泄密行为</a:t>
            </a:r>
          </a:p>
          <a:p>
            <a:pPr algn="just" hangingPunct="0">
              <a:lnSpc>
                <a:spcPct val="150000"/>
              </a:lnSpc>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违反外事工作纪律等行为</a:t>
            </a:r>
          </a:p>
          <a:p>
            <a:pPr algn="just" hangingPunct="0">
              <a:lnSpc>
                <a:spcPct val="150000"/>
              </a:lnSpc>
              <a:buFont typeface="Wingdings" panose="05000000000000000000" pitchFamily="2" charset="2"/>
              <a:buChar char="l"/>
            </a:pPr>
            <a:endParaRPr lang="zh-CN" altLang="en-US" sz="1600" dirty="0">
              <a:latin typeface="微软雅黑" panose="020B0503020204020204" pitchFamily="34" charset="-122"/>
              <a:ea typeface="微软雅黑" panose="020B0503020204020204" pitchFamily="34" charset="-122"/>
            </a:endParaRPr>
          </a:p>
        </p:txBody>
      </p:sp>
      <p:sp>
        <p:nvSpPr>
          <p:cNvPr id="16" name="文本框 28"/>
          <p:cNvSpPr txBox="1">
            <a:spLocks noChangeArrowheads="1"/>
          </p:cNvSpPr>
          <p:nvPr/>
        </p:nvSpPr>
        <p:spPr bwMode="auto">
          <a:xfrm>
            <a:off x="5606133" y="1169988"/>
            <a:ext cx="7009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3600" dirty="0">
                <a:latin typeface="Lifeline JL" pitchFamily="2" charset="0"/>
              </a:rPr>
              <a:t>05</a:t>
            </a:r>
            <a:endParaRPr lang="zh-CN" altLang="en-US" sz="3600" dirty="0">
              <a:latin typeface="Lifeline JL" pitchFamily="2" charset="0"/>
            </a:endParaRPr>
          </a:p>
        </p:txBody>
      </p:sp>
      <p:sp>
        <p:nvSpPr>
          <p:cNvPr id="17" name="Freeform 5"/>
          <p:cNvSpPr>
            <a:spLocks noChangeArrowheads="1"/>
          </p:cNvSpPr>
          <p:nvPr/>
        </p:nvSpPr>
        <p:spPr bwMode="auto">
          <a:xfrm>
            <a:off x="8088313" y="989013"/>
            <a:ext cx="2897340" cy="4833563"/>
          </a:xfrm>
          <a:custGeom>
            <a:avLst/>
            <a:gdLst>
              <a:gd name="T0" fmla="*/ 2177 w 3905"/>
              <a:gd name="T1" fmla="*/ 80 h 7262"/>
              <a:gd name="T2" fmla="*/ 2929 w 3905"/>
              <a:gd name="T3" fmla="*/ 514 h 7262"/>
              <a:gd name="T4" fmla="*/ 3684 w 3905"/>
              <a:gd name="T5" fmla="*/ 950 h 7262"/>
              <a:gd name="T6" fmla="*/ 3905 w 3905"/>
              <a:gd name="T7" fmla="*/ 1337 h 7262"/>
              <a:gd name="T8" fmla="*/ 3905 w 3905"/>
              <a:gd name="T9" fmla="*/ 5057 h 7262"/>
              <a:gd name="T10" fmla="*/ 3905 w 3905"/>
              <a:gd name="T11" fmla="*/ 5929 h 7262"/>
              <a:gd name="T12" fmla="*/ 3681 w 3905"/>
              <a:gd name="T13" fmla="*/ 6314 h 7262"/>
              <a:gd name="T14" fmla="*/ 2929 w 3905"/>
              <a:gd name="T15" fmla="*/ 6748 h 7262"/>
              <a:gd name="T16" fmla="*/ 2174 w 3905"/>
              <a:gd name="T17" fmla="*/ 7184 h 7262"/>
              <a:gd name="T18" fmla="*/ 1729 w 3905"/>
              <a:gd name="T19" fmla="*/ 7182 h 7262"/>
              <a:gd name="T20" fmla="*/ 976 w 3905"/>
              <a:gd name="T21" fmla="*/ 6748 h 7262"/>
              <a:gd name="T22" fmla="*/ 221 w 3905"/>
              <a:gd name="T23" fmla="*/ 6312 h 7262"/>
              <a:gd name="T24" fmla="*/ 0 w 3905"/>
              <a:gd name="T25" fmla="*/ 5925 h 7262"/>
              <a:gd name="T26" fmla="*/ 0 w 3905"/>
              <a:gd name="T27" fmla="*/ 5057 h 7262"/>
              <a:gd name="T28" fmla="*/ 0 w 3905"/>
              <a:gd name="T29" fmla="*/ 1333 h 7262"/>
              <a:gd name="T30" fmla="*/ 224 w 3905"/>
              <a:gd name="T31" fmla="*/ 949 h 7262"/>
              <a:gd name="T32" fmla="*/ 976 w 3905"/>
              <a:gd name="T33" fmla="*/ 514 h 7262"/>
              <a:gd name="T34" fmla="*/ 1731 w 3905"/>
              <a:gd name="T35" fmla="*/ 78 h 7262"/>
              <a:gd name="T36" fmla="*/ 2177 w 3905"/>
              <a:gd name="T37" fmla="*/ 80 h 7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05" h="7262">
                <a:moveTo>
                  <a:pt x="2177" y="80"/>
                </a:moveTo>
                <a:lnTo>
                  <a:pt x="2929" y="514"/>
                </a:lnTo>
                <a:cubicBezTo>
                  <a:pt x="3181" y="660"/>
                  <a:pt x="3432" y="805"/>
                  <a:pt x="3684" y="950"/>
                </a:cubicBezTo>
                <a:cubicBezTo>
                  <a:pt x="3829" y="1045"/>
                  <a:pt x="3903" y="1173"/>
                  <a:pt x="3905" y="1337"/>
                </a:cubicBezTo>
                <a:lnTo>
                  <a:pt x="3905" y="5057"/>
                </a:lnTo>
                <a:cubicBezTo>
                  <a:pt x="3905" y="5347"/>
                  <a:pt x="3905" y="5638"/>
                  <a:pt x="3905" y="5929"/>
                </a:cubicBezTo>
                <a:cubicBezTo>
                  <a:pt x="3896" y="6101"/>
                  <a:pt x="3822" y="6230"/>
                  <a:pt x="3681" y="6314"/>
                </a:cubicBezTo>
                <a:lnTo>
                  <a:pt x="2929" y="6748"/>
                </a:lnTo>
                <a:cubicBezTo>
                  <a:pt x="2677" y="6893"/>
                  <a:pt x="2426" y="7038"/>
                  <a:pt x="2174" y="7184"/>
                </a:cubicBezTo>
                <a:cubicBezTo>
                  <a:pt x="2020" y="7262"/>
                  <a:pt x="1871" y="7262"/>
                  <a:pt x="1729" y="7182"/>
                </a:cubicBezTo>
                <a:lnTo>
                  <a:pt x="976" y="6748"/>
                </a:lnTo>
                <a:cubicBezTo>
                  <a:pt x="725" y="6603"/>
                  <a:pt x="473" y="6457"/>
                  <a:pt x="221" y="6312"/>
                </a:cubicBezTo>
                <a:cubicBezTo>
                  <a:pt x="77" y="6217"/>
                  <a:pt x="2" y="6089"/>
                  <a:pt x="0" y="5925"/>
                </a:cubicBezTo>
                <a:lnTo>
                  <a:pt x="0" y="5057"/>
                </a:lnTo>
                <a:cubicBezTo>
                  <a:pt x="0" y="4766"/>
                  <a:pt x="0" y="1624"/>
                  <a:pt x="0" y="1333"/>
                </a:cubicBezTo>
                <a:cubicBezTo>
                  <a:pt x="10" y="1161"/>
                  <a:pt x="84" y="1032"/>
                  <a:pt x="224" y="949"/>
                </a:cubicBezTo>
                <a:lnTo>
                  <a:pt x="976" y="514"/>
                </a:lnTo>
                <a:cubicBezTo>
                  <a:pt x="1228" y="369"/>
                  <a:pt x="1480" y="224"/>
                  <a:pt x="1731" y="78"/>
                </a:cubicBezTo>
                <a:cubicBezTo>
                  <a:pt x="1886" y="0"/>
                  <a:pt x="2034" y="0"/>
                  <a:pt x="2177" y="80"/>
                </a:cubicBezTo>
                <a:close/>
              </a:path>
            </a:pathLst>
          </a:custGeom>
          <a:solidFill>
            <a:schemeClr val="bg1">
              <a:lumMod val="95000"/>
            </a:schemeClr>
          </a:solidFill>
          <a:ln w="12700">
            <a:solidFill>
              <a:srgbClr val="D9D9D9"/>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8" name="Rectangle 6"/>
          <p:cNvSpPr>
            <a:spLocks noChangeArrowheads="1"/>
          </p:cNvSpPr>
          <p:nvPr/>
        </p:nvSpPr>
        <p:spPr bwMode="auto">
          <a:xfrm>
            <a:off x="8081963" y="1903413"/>
            <a:ext cx="2908530" cy="463070"/>
          </a:xfrm>
          <a:prstGeom prst="rect">
            <a:avLst/>
          </a:prstGeom>
          <a:solidFill>
            <a:srgbClr val="C00000"/>
          </a:solidFill>
          <a:ln>
            <a:noFill/>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19" name="文本框 31"/>
          <p:cNvSpPr txBox="1">
            <a:spLocks noChangeArrowheads="1"/>
          </p:cNvSpPr>
          <p:nvPr/>
        </p:nvSpPr>
        <p:spPr bwMode="auto">
          <a:xfrm>
            <a:off x="8356694" y="1927225"/>
            <a:ext cx="24788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dirty="0">
                <a:solidFill>
                  <a:schemeClr val="bg2"/>
                </a:solidFill>
                <a:latin typeface="微软雅黑" panose="020B0503020204020204" pitchFamily="34" charset="-122"/>
                <a:ea typeface="微软雅黑" panose="020B0503020204020204" pitchFamily="34" charset="-122"/>
              </a:rPr>
              <a:t>生活纪律主要违纪行为</a:t>
            </a:r>
          </a:p>
        </p:txBody>
      </p:sp>
      <p:sp>
        <p:nvSpPr>
          <p:cNvPr id="20" name="TextBox 10"/>
          <p:cNvSpPr txBox="1">
            <a:spLocks noChangeArrowheads="1"/>
          </p:cNvSpPr>
          <p:nvPr/>
        </p:nvSpPr>
        <p:spPr bwMode="auto">
          <a:xfrm>
            <a:off x="8186738" y="2547939"/>
            <a:ext cx="266930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lnSpc>
                <a:spcPct val="150000"/>
              </a:lnSpc>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生活奢靡行为</a:t>
            </a:r>
            <a:endParaRPr lang="en-US" altLang="zh-CN" sz="1600" dirty="0">
              <a:latin typeface="微软雅黑" panose="020B0503020204020204" pitchFamily="34" charset="-122"/>
              <a:ea typeface="微软雅黑" panose="020B0503020204020204" pitchFamily="34" charset="-122"/>
            </a:endParaRPr>
          </a:p>
          <a:p>
            <a:pPr algn="just" hangingPunct="0">
              <a:lnSpc>
                <a:spcPct val="150000"/>
              </a:lnSpc>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违反家庭伦理和社会公德等行为</a:t>
            </a:r>
          </a:p>
          <a:p>
            <a:pPr algn="just" hangingPunct="0">
              <a:lnSpc>
                <a:spcPct val="150000"/>
              </a:lnSpc>
              <a:buFont typeface="Wingdings" panose="05000000000000000000" pitchFamily="2" charset="2"/>
              <a:buChar char="l"/>
            </a:pPr>
            <a:endParaRPr lang="zh-CN" altLang="en-US" sz="1600" dirty="0">
              <a:latin typeface="微软雅黑" panose="020B0503020204020204" pitchFamily="34" charset="-122"/>
              <a:ea typeface="微软雅黑" panose="020B0503020204020204" pitchFamily="34" charset="-122"/>
            </a:endParaRPr>
          </a:p>
        </p:txBody>
      </p:sp>
      <p:sp>
        <p:nvSpPr>
          <p:cNvPr id="21" name="文本框 33"/>
          <p:cNvSpPr txBox="1">
            <a:spLocks noChangeArrowheads="1"/>
          </p:cNvSpPr>
          <p:nvPr/>
        </p:nvSpPr>
        <p:spPr bwMode="auto">
          <a:xfrm>
            <a:off x="9222982" y="1169988"/>
            <a:ext cx="7246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3600" dirty="0">
                <a:latin typeface="Lifeline JL" pitchFamily="2" charset="0"/>
              </a:rPr>
              <a:t>06</a:t>
            </a:r>
            <a:endParaRPr lang="zh-CN" altLang="en-US" sz="3600" dirty="0">
              <a:latin typeface="Lifeline JL" pitchFamily="2" charset="0"/>
            </a:endParaRPr>
          </a:p>
        </p:txBody>
      </p:sp>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23" name="图片 22"/>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1652335094"/>
      </p:ext>
    </p:extLst>
  </p:cSld>
  <p:clrMapOvr>
    <a:masterClrMapping/>
  </p:clrMapOvr>
  <mc:AlternateContent xmlns:mc="http://schemas.openxmlformats.org/markup-compatibility/2006" xmlns:p14="http://schemas.microsoft.com/office/powerpoint/2010/main">
    <mc:Choice Requires="p14">
      <p:transition spd="slow" p14:dur="1750" advTm="0">
        <p:wipe/>
      </p:transition>
    </mc:Choice>
    <mc:Fallback xmlns="">
      <p:transition spd="slow" advTm="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fill="hold"/>
                                        <p:tgtEl>
                                          <p:spTgt spid="21"/>
                                        </p:tgtEl>
                                        <p:attrNameLst>
                                          <p:attrName>ppt_x</p:attrName>
                                        </p:attrNameLst>
                                      </p:cBhvr>
                                      <p:tavLst>
                                        <p:tav tm="0">
                                          <p:val>
                                            <p:strVal val="#ppt_x"/>
                                          </p:val>
                                        </p:tav>
                                        <p:tav tm="100000">
                                          <p:val>
                                            <p:strVal val="#ppt_x"/>
                                          </p:val>
                                        </p:tav>
                                      </p:tavLst>
                                    </p:anim>
                                    <p:anim calcmode="lin" valueType="num">
                                      <p:cBhvr additive="base">
                                        <p:cTn id="67" dur="500" fill="hold"/>
                                        <p:tgtEl>
                                          <p:spTgt spid="21"/>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fill="hold"/>
                                        <p:tgtEl>
                                          <p:spTgt spid="19"/>
                                        </p:tgtEl>
                                        <p:attrNameLst>
                                          <p:attrName>ppt_x</p:attrName>
                                        </p:attrNameLst>
                                      </p:cBhvr>
                                      <p:tavLst>
                                        <p:tav tm="0">
                                          <p:val>
                                            <p:strVal val="#ppt_x"/>
                                          </p:val>
                                        </p:tav>
                                        <p:tav tm="100000">
                                          <p:val>
                                            <p:strVal val="#ppt_x"/>
                                          </p:val>
                                        </p:tav>
                                      </p:tavLst>
                                    </p:anim>
                                    <p:anim calcmode="lin" valueType="num">
                                      <p:cBhvr additive="base">
                                        <p:cTn id="71" dur="500" fill="hold"/>
                                        <p:tgtEl>
                                          <p:spTgt spid="19"/>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500" fill="hold"/>
                                        <p:tgtEl>
                                          <p:spTgt spid="18"/>
                                        </p:tgtEl>
                                        <p:attrNameLst>
                                          <p:attrName>ppt_x</p:attrName>
                                        </p:attrNameLst>
                                      </p:cBhvr>
                                      <p:tavLst>
                                        <p:tav tm="0">
                                          <p:val>
                                            <p:strVal val="#ppt_x"/>
                                          </p:val>
                                        </p:tav>
                                        <p:tav tm="100000">
                                          <p:val>
                                            <p:strVal val="#ppt_x"/>
                                          </p:val>
                                        </p:tav>
                                      </p:tavLst>
                                    </p:anim>
                                    <p:anim calcmode="lin" valueType="num">
                                      <p:cBhvr additive="base">
                                        <p:cTn id="7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1000"/>
                                        <p:tgtEl>
                                          <p:spTgt spid="20"/>
                                        </p:tgtEl>
                                      </p:cBhvr>
                                    </p:animEffect>
                                    <p:anim calcmode="lin" valueType="num">
                                      <p:cBhvr>
                                        <p:cTn id="81" dur="1000" fill="hold"/>
                                        <p:tgtEl>
                                          <p:spTgt spid="20"/>
                                        </p:tgtEl>
                                        <p:attrNameLst>
                                          <p:attrName>ppt_x</p:attrName>
                                        </p:attrNameLst>
                                      </p:cBhvr>
                                      <p:tavLst>
                                        <p:tav tm="0">
                                          <p:val>
                                            <p:strVal val="#ppt_x"/>
                                          </p:val>
                                        </p:tav>
                                        <p:tav tm="100000">
                                          <p:val>
                                            <p:strVal val="#ppt_x"/>
                                          </p:val>
                                        </p:tav>
                                      </p:tavLst>
                                    </p:anim>
                                    <p:anim calcmode="lin" valueType="num">
                                      <p:cBhvr>
                                        <p:cTn id="8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animBg="1"/>
      <p:bldP spid="9" grpId="0"/>
      <p:bldP spid="10" grpId="0"/>
      <p:bldP spid="11" grpId="0"/>
      <p:bldP spid="12" grpId="0" animBg="1"/>
      <p:bldP spid="13" grpId="0" animBg="1"/>
      <p:bldP spid="14" grpId="0"/>
      <p:bldP spid="15" grpId="0"/>
      <p:bldP spid="16" grpId="0"/>
      <p:bldP spid="17" grpId="0" animBg="1"/>
      <p:bldP spid="18" grpId="0" animBg="1"/>
      <p:bldP spid="19" grpId="0"/>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4862"/>
          <a:stretch/>
        </p:blipFill>
        <p:spPr>
          <a:xfrm>
            <a:off x="0" y="-98393"/>
            <a:ext cx="12192000" cy="4495581"/>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r="70573"/>
          <a:stretch/>
        </p:blipFill>
        <p:spPr>
          <a:xfrm>
            <a:off x="-1" y="-98393"/>
            <a:ext cx="4089253" cy="6960657"/>
          </a:xfrm>
          <a:prstGeom prst="rect">
            <a:avLst/>
          </a:prstGeom>
        </p:spPr>
      </p:pic>
      <p:sp>
        <p:nvSpPr>
          <p:cNvPr id="18" name="文本框 17"/>
          <p:cNvSpPr txBox="1"/>
          <p:nvPr/>
        </p:nvSpPr>
        <p:spPr>
          <a:xfrm>
            <a:off x="5285469" y="464618"/>
            <a:ext cx="3602177" cy="2985433"/>
          </a:xfrm>
          <a:prstGeom prst="rect">
            <a:avLst/>
          </a:prstGeom>
          <a:noFill/>
        </p:spPr>
        <p:txBody>
          <a:bodyPr wrap="square">
            <a:spAutoFit/>
          </a:bodyPr>
          <a:lstStyle/>
          <a:p>
            <a:pPr algn="ctr" eaLnBrk="0" hangingPunct="0"/>
            <a:r>
              <a:rPr lang="en-US" altLang="zh-CN" sz="18800" noProof="1">
                <a:solidFill>
                  <a:srgbClr val="FFFF00"/>
                </a:solidFill>
                <a:effectLst>
                  <a:outerShdw blurRad="50800" dist="25400" dir="2700000" algn="tl" rotWithShape="0">
                    <a:prstClr val="black">
                      <a:alpha val="40000"/>
                    </a:prstClr>
                  </a:outerShdw>
                </a:effectLst>
                <a:ea typeface="造字工房力黑（非商用）常规体" pitchFamily="50" charset="-122"/>
                <a:sym typeface="+mn-ea"/>
              </a:rPr>
              <a:t>03</a:t>
            </a:r>
            <a:endParaRPr lang="zh-CN" altLang="en-US" sz="18800" noProof="1">
              <a:solidFill>
                <a:srgbClr val="FFFF00"/>
              </a:solidFill>
              <a:effectLst>
                <a:outerShdw blurRad="50800" dist="25400" dir="2700000" algn="tl" rotWithShape="0">
                  <a:prstClr val="black">
                    <a:alpha val="40000"/>
                  </a:prstClr>
                </a:outerShdw>
              </a:effectLst>
              <a:ea typeface="造字工房力黑（非商用）常规体" pitchFamily="50" charset="-122"/>
              <a:sym typeface="+mn-ea"/>
            </a:endParaRPr>
          </a:p>
        </p:txBody>
      </p:sp>
      <p:pic>
        <p:nvPicPr>
          <p:cNvPr id="16" name="图片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9252" y="3170548"/>
            <a:ext cx="6359113" cy="84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3759586" y="3062814"/>
            <a:ext cx="7018444" cy="923330"/>
          </a:xfrm>
          <a:prstGeom prst="rect">
            <a:avLst/>
          </a:prstGeom>
          <a:noFill/>
        </p:spPr>
        <p:txBody>
          <a:bodyPr wrap="square">
            <a:spAutoFit/>
          </a:bodyPr>
          <a:lstStyle>
            <a:defPPr>
              <a:defRPr lang="zh-CN"/>
            </a:defPPr>
            <a:lvl1pPr>
              <a:defRPr sz="10600">
                <a:solidFill>
                  <a:schemeClr val="bg2"/>
                </a:solidFill>
                <a:effectLst>
                  <a:outerShdw blurRad="50800" dist="25400" dir="2700000" algn="tl" rotWithShape="0">
                    <a:prstClr val="black">
                      <a:alpha val="40000"/>
                    </a:prstClr>
                  </a:outerShdw>
                </a:effectLst>
                <a:latin typeface="Lifeline JL" pitchFamily="2" charset="0"/>
                <a:ea typeface="造字工房力黑（非商用）常规体" pitchFamily="50" charset="-122"/>
              </a:defRPr>
            </a:lvl1pPr>
          </a:lstStyle>
          <a:p>
            <a:pPr algn="ctr" eaLnBrk="0" hangingPunct="0"/>
            <a:r>
              <a:rPr lang="zh-CN" altLang="en-US" sz="5400" noProof="1">
                <a:latin typeface="黑体" panose="02010609060101010101" pitchFamily="49" charset="-122"/>
                <a:ea typeface="黑体" panose="02010609060101010101" pitchFamily="49" charset="-122"/>
                <a:sym typeface="+mn-ea"/>
              </a:rPr>
              <a:t>系列讲话重要精神</a:t>
            </a:r>
          </a:p>
        </p:txBody>
      </p:sp>
      <p:sp>
        <p:nvSpPr>
          <p:cNvPr id="45" name="Oval 39"/>
          <p:cNvSpPr>
            <a:spLocks noChangeAspect="1" noChangeArrowheads="1"/>
          </p:cNvSpPr>
          <p:nvPr/>
        </p:nvSpPr>
        <p:spPr bwMode="auto">
          <a:xfrm>
            <a:off x="9431273" y="4983782"/>
            <a:ext cx="215900" cy="215900"/>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buFontTx/>
              <a:buNone/>
              <a:defRPr/>
            </a:pPr>
            <a:endParaRPr lang="zh-CN" altLang="en-US" sz="1600"/>
          </a:p>
        </p:txBody>
      </p:sp>
      <p:sp>
        <p:nvSpPr>
          <p:cNvPr id="46" name="TextBox 21"/>
          <p:cNvSpPr txBox="1">
            <a:spLocks noChangeArrowheads="1"/>
          </p:cNvSpPr>
          <p:nvPr/>
        </p:nvSpPr>
        <p:spPr bwMode="auto">
          <a:xfrm>
            <a:off x="9606832" y="4918992"/>
            <a:ext cx="25717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1600" dirty="0">
                <a:latin typeface="微软雅黑" panose="020B0503020204020204" pitchFamily="34" charset="-122"/>
                <a:ea typeface="微软雅黑" panose="020B0503020204020204" pitchFamily="34" charset="-122"/>
              </a:rPr>
              <a:t>“四个全面”战略布局</a:t>
            </a:r>
          </a:p>
        </p:txBody>
      </p:sp>
      <p:sp>
        <p:nvSpPr>
          <p:cNvPr id="47" name="Oval 39"/>
          <p:cNvSpPr>
            <a:spLocks noChangeAspect="1" noChangeArrowheads="1"/>
          </p:cNvSpPr>
          <p:nvPr/>
        </p:nvSpPr>
        <p:spPr bwMode="auto">
          <a:xfrm>
            <a:off x="3049428" y="4959316"/>
            <a:ext cx="215900" cy="21748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buFontTx/>
              <a:buNone/>
              <a:defRPr/>
            </a:pPr>
            <a:endParaRPr lang="zh-CN" altLang="en-US" sz="1600"/>
          </a:p>
        </p:txBody>
      </p:sp>
      <p:sp>
        <p:nvSpPr>
          <p:cNvPr id="48" name="TextBox 21"/>
          <p:cNvSpPr txBox="1">
            <a:spLocks noChangeArrowheads="1"/>
          </p:cNvSpPr>
          <p:nvPr/>
        </p:nvSpPr>
        <p:spPr bwMode="auto">
          <a:xfrm>
            <a:off x="3265328" y="4909170"/>
            <a:ext cx="32416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1600">
                <a:latin typeface="微软雅黑" panose="020B0503020204020204" pitchFamily="34" charset="-122"/>
                <a:ea typeface="微软雅黑" panose="020B0503020204020204" pitchFamily="34" charset="-122"/>
              </a:rPr>
              <a:t>中华民族伟大复兴的中国梦</a:t>
            </a:r>
          </a:p>
        </p:txBody>
      </p:sp>
      <p:sp>
        <p:nvSpPr>
          <p:cNvPr id="49" name="Oval 39"/>
          <p:cNvSpPr>
            <a:spLocks noChangeAspect="1" noChangeArrowheads="1"/>
          </p:cNvSpPr>
          <p:nvPr/>
        </p:nvSpPr>
        <p:spPr bwMode="auto">
          <a:xfrm>
            <a:off x="3049428" y="5349841"/>
            <a:ext cx="215900" cy="215900"/>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buFontTx/>
              <a:buNone/>
              <a:defRPr/>
            </a:pPr>
            <a:endParaRPr lang="zh-CN" altLang="en-US" sz="1600"/>
          </a:p>
        </p:txBody>
      </p:sp>
      <p:sp>
        <p:nvSpPr>
          <p:cNvPr id="50" name="TextBox 21"/>
          <p:cNvSpPr txBox="1">
            <a:spLocks noChangeArrowheads="1"/>
          </p:cNvSpPr>
          <p:nvPr/>
        </p:nvSpPr>
        <p:spPr bwMode="auto">
          <a:xfrm>
            <a:off x="3265328" y="5298107"/>
            <a:ext cx="3219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1600">
                <a:latin typeface="微软雅黑" panose="020B0503020204020204" pitchFamily="34" charset="-122"/>
                <a:ea typeface="微软雅黑" panose="020B0503020204020204" pitchFamily="34" charset="-122"/>
              </a:rPr>
              <a:t>五位一体和五大新发展理念</a:t>
            </a:r>
          </a:p>
        </p:txBody>
      </p:sp>
      <p:sp>
        <p:nvSpPr>
          <p:cNvPr id="51" name="Oval 39"/>
          <p:cNvSpPr>
            <a:spLocks noChangeAspect="1" noChangeArrowheads="1"/>
          </p:cNvSpPr>
          <p:nvPr/>
        </p:nvSpPr>
        <p:spPr bwMode="auto">
          <a:xfrm>
            <a:off x="6022911" y="4959316"/>
            <a:ext cx="215900" cy="21748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buFontTx/>
              <a:buNone/>
              <a:defRPr/>
            </a:pPr>
            <a:endParaRPr lang="zh-CN" altLang="en-US" sz="1600"/>
          </a:p>
        </p:txBody>
      </p:sp>
      <p:sp>
        <p:nvSpPr>
          <p:cNvPr id="52" name="TextBox 21"/>
          <p:cNvSpPr txBox="1">
            <a:spLocks noChangeArrowheads="1"/>
          </p:cNvSpPr>
          <p:nvPr/>
        </p:nvSpPr>
        <p:spPr bwMode="auto">
          <a:xfrm>
            <a:off x="6238811" y="4936912"/>
            <a:ext cx="32416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1600" dirty="0">
                <a:latin typeface="微软雅黑" panose="020B0503020204020204" pitchFamily="34" charset="-122"/>
                <a:ea typeface="微软雅黑" panose="020B0503020204020204" pitchFamily="34" charset="-122"/>
              </a:rPr>
              <a:t>中国特色的社会主义道路</a:t>
            </a:r>
          </a:p>
        </p:txBody>
      </p:sp>
      <p:sp>
        <p:nvSpPr>
          <p:cNvPr id="53" name="Oval 39"/>
          <p:cNvSpPr>
            <a:spLocks noChangeAspect="1" noChangeArrowheads="1"/>
          </p:cNvSpPr>
          <p:nvPr/>
        </p:nvSpPr>
        <p:spPr bwMode="auto">
          <a:xfrm>
            <a:off x="6008623" y="5349841"/>
            <a:ext cx="215900" cy="215900"/>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buFontTx/>
              <a:buNone/>
              <a:defRPr/>
            </a:pPr>
            <a:endParaRPr lang="zh-CN" altLang="en-US" sz="1600"/>
          </a:p>
        </p:txBody>
      </p:sp>
      <p:sp>
        <p:nvSpPr>
          <p:cNvPr id="54" name="TextBox 21"/>
          <p:cNvSpPr txBox="1">
            <a:spLocks noChangeArrowheads="1"/>
          </p:cNvSpPr>
          <p:nvPr/>
        </p:nvSpPr>
        <p:spPr bwMode="auto">
          <a:xfrm>
            <a:off x="6224523" y="5317157"/>
            <a:ext cx="35496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1600">
                <a:latin typeface="微软雅黑" panose="020B0503020204020204" pitchFamily="34" charset="-122"/>
                <a:ea typeface="微软雅黑" panose="020B0503020204020204" pitchFamily="34" charset="-122"/>
              </a:rPr>
              <a:t>国防军队建设和新型外交关系</a:t>
            </a:r>
          </a:p>
        </p:txBody>
      </p:sp>
      <p:sp>
        <p:nvSpPr>
          <p:cNvPr id="55" name="Oval 39"/>
          <p:cNvSpPr>
            <a:spLocks noChangeAspect="1" noChangeArrowheads="1"/>
          </p:cNvSpPr>
          <p:nvPr/>
        </p:nvSpPr>
        <p:spPr bwMode="auto">
          <a:xfrm>
            <a:off x="9459848" y="5396532"/>
            <a:ext cx="215900" cy="21748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buFontTx/>
              <a:buNone/>
              <a:defRPr/>
            </a:pPr>
            <a:endParaRPr lang="zh-CN" altLang="en-US" sz="1600"/>
          </a:p>
        </p:txBody>
      </p:sp>
      <p:sp>
        <p:nvSpPr>
          <p:cNvPr id="56" name="TextBox 21"/>
          <p:cNvSpPr txBox="1">
            <a:spLocks noChangeArrowheads="1"/>
          </p:cNvSpPr>
          <p:nvPr/>
        </p:nvSpPr>
        <p:spPr bwMode="auto">
          <a:xfrm>
            <a:off x="9760726" y="5320842"/>
            <a:ext cx="34575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1600" dirty="0">
                <a:latin typeface="微软雅黑" panose="020B0503020204020204" pitchFamily="34" charset="-122"/>
                <a:ea typeface="微软雅黑" panose="020B0503020204020204" pitchFamily="34" charset="-122"/>
              </a:rPr>
              <a:t>科学的思想和工作方法</a:t>
            </a:r>
          </a:p>
        </p:txBody>
      </p:sp>
    </p:spTree>
    <p:extLst>
      <p:ext uri="{BB962C8B-B14F-4D97-AF65-F5344CB8AC3E}">
        <p14:creationId xmlns:p14="http://schemas.microsoft.com/office/powerpoint/2010/main" val="3046740696"/>
      </p:ext>
    </p:extLst>
  </p:cSld>
  <p:clrMapOvr>
    <a:masterClrMapping/>
  </p:clrMapOvr>
  <mc:AlternateContent xmlns:mc="http://schemas.openxmlformats.org/markup-compatibility/2006" xmlns:p14="http://schemas.microsoft.com/office/powerpoint/2010/main">
    <mc:Choice Requires="p14">
      <p:transition spd="slow" p14:dur="1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inVertical)">
                                      <p:cBhvr>
                                        <p:cTn id="16" dur="500"/>
                                        <p:tgtEl>
                                          <p:spTgt spid="18"/>
                                        </p:tgtEl>
                                      </p:cBhvr>
                                    </p:animEffect>
                                  </p:childTnLst>
                                </p:cTn>
                              </p:par>
                              <p:par>
                                <p:cTn id="17" presetID="16" presetClass="entr" presetSubtype="21"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1000"/>
                                        <p:tgtEl>
                                          <p:spTgt spid="45"/>
                                        </p:tgtEl>
                                      </p:cBhvr>
                                    </p:animEffect>
                                    <p:anim calcmode="lin" valueType="num">
                                      <p:cBhvr>
                                        <p:cTn id="25" dur="1000" fill="hold"/>
                                        <p:tgtEl>
                                          <p:spTgt spid="45"/>
                                        </p:tgtEl>
                                        <p:attrNameLst>
                                          <p:attrName>ppt_x</p:attrName>
                                        </p:attrNameLst>
                                      </p:cBhvr>
                                      <p:tavLst>
                                        <p:tav tm="0">
                                          <p:val>
                                            <p:strVal val="#ppt_x"/>
                                          </p:val>
                                        </p:tav>
                                        <p:tav tm="100000">
                                          <p:val>
                                            <p:strVal val="#ppt_x"/>
                                          </p:val>
                                        </p:tav>
                                      </p:tavLst>
                                    </p:anim>
                                    <p:anim calcmode="lin" valueType="num">
                                      <p:cBhvr>
                                        <p:cTn id="26" dur="1000" fill="hold"/>
                                        <p:tgtEl>
                                          <p:spTgt spid="4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1000"/>
                                        <p:tgtEl>
                                          <p:spTgt spid="46"/>
                                        </p:tgtEl>
                                      </p:cBhvr>
                                    </p:animEffect>
                                    <p:anim calcmode="lin" valueType="num">
                                      <p:cBhvr>
                                        <p:cTn id="30" dur="1000" fill="hold"/>
                                        <p:tgtEl>
                                          <p:spTgt spid="46"/>
                                        </p:tgtEl>
                                        <p:attrNameLst>
                                          <p:attrName>ppt_x</p:attrName>
                                        </p:attrNameLst>
                                      </p:cBhvr>
                                      <p:tavLst>
                                        <p:tav tm="0">
                                          <p:val>
                                            <p:strVal val="#ppt_x"/>
                                          </p:val>
                                        </p:tav>
                                        <p:tav tm="100000">
                                          <p:val>
                                            <p:strVal val="#ppt_x"/>
                                          </p:val>
                                        </p:tav>
                                      </p:tavLst>
                                    </p:anim>
                                    <p:anim calcmode="lin" valueType="num">
                                      <p:cBhvr>
                                        <p:cTn id="31" dur="1000" fill="hold"/>
                                        <p:tgtEl>
                                          <p:spTgt spid="4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1000"/>
                                        <p:tgtEl>
                                          <p:spTgt spid="47"/>
                                        </p:tgtEl>
                                      </p:cBhvr>
                                    </p:animEffect>
                                    <p:anim calcmode="lin" valueType="num">
                                      <p:cBhvr>
                                        <p:cTn id="35" dur="1000" fill="hold"/>
                                        <p:tgtEl>
                                          <p:spTgt spid="47"/>
                                        </p:tgtEl>
                                        <p:attrNameLst>
                                          <p:attrName>ppt_x</p:attrName>
                                        </p:attrNameLst>
                                      </p:cBhvr>
                                      <p:tavLst>
                                        <p:tav tm="0">
                                          <p:val>
                                            <p:strVal val="#ppt_x"/>
                                          </p:val>
                                        </p:tav>
                                        <p:tav tm="100000">
                                          <p:val>
                                            <p:strVal val="#ppt_x"/>
                                          </p:val>
                                        </p:tav>
                                      </p:tavLst>
                                    </p:anim>
                                    <p:anim calcmode="lin" valueType="num">
                                      <p:cBhvr>
                                        <p:cTn id="36" dur="1000" fill="hold"/>
                                        <p:tgtEl>
                                          <p:spTgt spid="4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1000"/>
                                        <p:tgtEl>
                                          <p:spTgt spid="48"/>
                                        </p:tgtEl>
                                      </p:cBhvr>
                                    </p:animEffect>
                                    <p:anim calcmode="lin" valueType="num">
                                      <p:cBhvr>
                                        <p:cTn id="40" dur="1000" fill="hold"/>
                                        <p:tgtEl>
                                          <p:spTgt spid="48"/>
                                        </p:tgtEl>
                                        <p:attrNameLst>
                                          <p:attrName>ppt_x</p:attrName>
                                        </p:attrNameLst>
                                      </p:cBhvr>
                                      <p:tavLst>
                                        <p:tav tm="0">
                                          <p:val>
                                            <p:strVal val="#ppt_x"/>
                                          </p:val>
                                        </p:tav>
                                        <p:tav tm="100000">
                                          <p:val>
                                            <p:strVal val="#ppt_x"/>
                                          </p:val>
                                        </p:tav>
                                      </p:tavLst>
                                    </p:anim>
                                    <p:anim calcmode="lin" valueType="num">
                                      <p:cBhvr>
                                        <p:cTn id="41" dur="1000" fill="hold"/>
                                        <p:tgtEl>
                                          <p:spTgt spid="4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1000"/>
                                        <p:tgtEl>
                                          <p:spTgt spid="49"/>
                                        </p:tgtEl>
                                      </p:cBhvr>
                                    </p:animEffect>
                                    <p:anim calcmode="lin" valueType="num">
                                      <p:cBhvr>
                                        <p:cTn id="45" dur="1000" fill="hold"/>
                                        <p:tgtEl>
                                          <p:spTgt spid="49"/>
                                        </p:tgtEl>
                                        <p:attrNameLst>
                                          <p:attrName>ppt_x</p:attrName>
                                        </p:attrNameLst>
                                      </p:cBhvr>
                                      <p:tavLst>
                                        <p:tav tm="0">
                                          <p:val>
                                            <p:strVal val="#ppt_x"/>
                                          </p:val>
                                        </p:tav>
                                        <p:tav tm="100000">
                                          <p:val>
                                            <p:strVal val="#ppt_x"/>
                                          </p:val>
                                        </p:tav>
                                      </p:tavLst>
                                    </p:anim>
                                    <p:anim calcmode="lin" valueType="num">
                                      <p:cBhvr>
                                        <p:cTn id="46" dur="1000" fill="hold"/>
                                        <p:tgtEl>
                                          <p:spTgt spid="4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1000"/>
                                        <p:tgtEl>
                                          <p:spTgt spid="50"/>
                                        </p:tgtEl>
                                      </p:cBhvr>
                                    </p:animEffect>
                                    <p:anim calcmode="lin" valueType="num">
                                      <p:cBhvr>
                                        <p:cTn id="50" dur="1000" fill="hold"/>
                                        <p:tgtEl>
                                          <p:spTgt spid="50"/>
                                        </p:tgtEl>
                                        <p:attrNameLst>
                                          <p:attrName>ppt_x</p:attrName>
                                        </p:attrNameLst>
                                      </p:cBhvr>
                                      <p:tavLst>
                                        <p:tav tm="0">
                                          <p:val>
                                            <p:strVal val="#ppt_x"/>
                                          </p:val>
                                        </p:tav>
                                        <p:tav tm="100000">
                                          <p:val>
                                            <p:strVal val="#ppt_x"/>
                                          </p:val>
                                        </p:tav>
                                      </p:tavLst>
                                    </p:anim>
                                    <p:anim calcmode="lin" valueType="num">
                                      <p:cBhvr>
                                        <p:cTn id="51" dur="1000" fill="hold"/>
                                        <p:tgtEl>
                                          <p:spTgt spid="5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1000"/>
                                        <p:tgtEl>
                                          <p:spTgt spid="51"/>
                                        </p:tgtEl>
                                      </p:cBhvr>
                                    </p:animEffect>
                                    <p:anim calcmode="lin" valueType="num">
                                      <p:cBhvr>
                                        <p:cTn id="55" dur="1000" fill="hold"/>
                                        <p:tgtEl>
                                          <p:spTgt spid="51"/>
                                        </p:tgtEl>
                                        <p:attrNameLst>
                                          <p:attrName>ppt_x</p:attrName>
                                        </p:attrNameLst>
                                      </p:cBhvr>
                                      <p:tavLst>
                                        <p:tav tm="0">
                                          <p:val>
                                            <p:strVal val="#ppt_x"/>
                                          </p:val>
                                        </p:tav>
                                        <p:tav tm="100000">
                                          <p:val>
                                            <p:strVal val="#ppt_x"/>
                                          </p:val>
                                        </p:tav>
                                      </p:tavLst>
                                    </p:anim>
                                    <p:anim calcmode="lin" valueType="num">
                                      <p:cBhvr>
                                        <p:cTn id="56" dur="1000" fill="hold"/>
                                        <p:tgtEl>
                                          <p:spTgt spid="5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1000"/>
                                        <p:tgtEl>
                                          <p:spTgt spid="52"/>
                                        </p:tgtEl>
                                      </p:cBhvr>
                                    </p:animEffect>
                                    <p:anim calcmode="lin" valueType="num">
                                      <p:cBhvr>
                                        <p:cTn id="60" dur="1000" fill="hold"/>
                                        <p:tgtEl>
                                          <p:spTgt spid="52"/>
                                        </p:tgtEl>
                                        <p:attrNameLst>
                                          <p:attrName>ppt_x</p:attrName>
                                        </p:attrNameLst>
                                      </p:cBhvr>
                                      <p:tavLst>
                                        <p:tav tm="0">
                                          <p:val>
                                            <p:strVal val="#ppt_x"/>
                                          </p:val>
                                        </p:tav>
                                        <p:tav tm="100000">
                                          <p:val>
                                            <p:strVal val="#ppt_x"/>
                                          </p:val>
                                        </p:tav>
                                      </p:tavLst>
                                    </p:anim>
                                    <p:anim calcmode="lin" valueType="num">
                                      <p:cBhvr>
                                        <p:cTn id="61" dur="1000" fill="hold"/>
                                        <p:tgtEl>
                                          <p:spTgt spid="52"/>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1000"/>
                                        <p:tgtEl>
                                          <p:spTgt spid="53"/>
                                        </p:tgtEl>
                                      </p:cBhvr>
                                    </p:animEffect>
                                    <p:anim calcmode="lin" valueType="num">
                                      <p:cBhvr>
                                        <p:cTn id="65" dur="1000" fill="hold"/>
                                        <p:tgtEl>
                                          <p:spTgt spid="53"/>
                                        </p:tgtEl>
                                        <p:attrNameLst>
                                          <p:attrName>ppt_x</p:attrName>
                                        </p:attrNameLst>
                                      </p:cBhvr>
                                      <p:tavLst>
                                        <p:tav tm="0">
                                          <p:val>
                                            <p:strVal val="#ppt_x"/>
                                          </p:val>
                                        </p:tav>
                                        <p:tav tm="100000">
                                          <p:val>
                                            <p:strVal val="#ppt_x"/>
                                          </p:val>
                                        </p:tav>
                                      </p:tavLst>
                                    </p:anim>
                                    <p:anim calcmode="lin" valueType="num">
                                      <p:cBhvr>
                                        <p:cTn id="66" dur="1000" fill="hold"/>
                                        <p:tgtEl>
                                          <p:spTgt spid="53"/>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fade">
                                      <p:cBhvr>
                                        <p:cTn id="69" dur="1000"/>
                                        <p:tgtEl>
                                          <p:spTgt spid="54"/>
                                        </p:tgtEl>
                                      </p:cBhvr>
                                    </p:animEffect>
                                    <p:anim calcmode="lin" valueType="num">
                                      <p:cBhvr>
                                        <p:cTn id="70" dur="1000" fill="hold"/>
                                        <p:tgtEl>
                                          <p:spTgt spid="54"/>
                                        </p:tgtEl>
                                        <p:attrNameLst>
                                          <p:attrName>ppt_x</p:attrName>
                                        </p:attrNameLst>
                                      </p:cBhvr>
                                      <p:tavLst>
                                        <p:tav tm="0">
                                          <p:val>
                                            <p:strVal val="#ppt_x"/>
                                          </p:val>
                                        </p:tav>
                                        <p:tav tm="100000">
                                          <p:val>
                                            <p:strVal val="#ppt_x"/>
                                          </p:val>
                                        </p:tav>
                                      </p:tavLst>
                                    </p:anim>
                                    <p:anim calcmode="lin" valueType="num">
                                      <p:cBhvr>
                                        <p:cTn id="71" dur="1000" fill="hold"/>
                                        <p:tgtEl>
                                          <p:spTgt spid="54"/>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55"/>
                                        </p:tgtEl>
                                        <p:attrNameLst>
                                          <p:attrName>style.visibility</p:attrName>
                                        </p:attrNameLst>
                                      </p:cBhvr>
                                      <p:to>
                                        <p:strVal val="visible"/>
                                      </p:to>
                                    </p:set>
                                    <p:animEffect transition="in" filter="fade">
                                      <p:cBhvr>
                                        <p:cTn id="74" dur="1000"/>
                                        <p:tgtEl>
                                          <p:spTgt spid="55"/>
                                        </p:tgtEl>
                                      </p:cBhvr>
                                    </p:animEffect>
                                    <p:anim calcmode="lin" valueType="num">
                                      <p:cBhvr>
                                        <p:cTn id="75" dur="1000" fill="hold"/>
                                        <p:tgtEl>
                                          <p:spTgt spid="55"/>
                                        </p:tgtEl>
                                        <p:attrNameLst>
                                          <p:attrName>ppt_x</p:attrName>
                                        </p:attrNameLst>
                                      </p:cBhvr>
                                      <p:tavLst>
                                        <p:tav tm="0">
                                          <p:val>
                                            <p:strVal val="#ppt_x"/>
                                          </p:val>
                                        </p:tav>
                                        <p:tav tm="100000">
                                          <p:val>
                                            <p:strVal val="#ppt_x"/>
                                          </p:val>
                                        </p:tav>
                                      </p:tavLst>
                                    </p:anim>
                                    <p:anim calcmode="lin" valueType="num">
                                      <p:cBhvr>
                                        <p:cTn id="76" dur="1000" fill="hold"/>
                                        <p:tgtEl>
                                          <p:spTgt spid="55"/>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fade">
                                      <p:cBhvr>
                                        <p:cTn id="79" dur="1000"/>
                                        <p:tgtEl>
                                          <p:spTgt spid="56"/>
                                        </p:tgtEl>
                                      </p:cBhvr>
                                    </p:animEffect>
                                    <p:anim calcmode="lin" valueType="num">
                                      <p:cBhvr>
                                        <p:cTn id="80" dur="1000" fill="hold"/>
                                        <p:tgtEl>
                                          <p:spTgt spid="56"/>
                                        </p:tgtEl>
                                        <p:attrNameLst>
                                          <p:attrName>ppt_x</p:attrName>
                                        </p:attrNameLst>
                                      </p:cBhvr>
                                      <p:tavLst>
                                        <p:tav tm="0">
                                          <p:val>
                                            <p:strVal val="#ppt_x"/>
                                          </p:val>
                                        </p:tav>
                                        <p:tav tm="100000">
                                          <p:val>
                                            <p:strVal val="#ppt_x"/>
                                          </p:val>
                                        </p:tav>
                                      </p:tavLst>
                                    </p:anim>
                                    <p:anim calcmode="lin" valueType="num">
                                      <p:cBhvr>
                                        <p:cTn id="81"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p:bldP spid="45" grpId="0" animBg="1"/>
      <p:bldP spid="46" grpId="0"/>
      <p:bldP spid="47" grpId="0" animBg="1"/>
      <p:bldP spid="48" grpId="0"/>
      <p:bldP spid="49" grpId="0" animBg="1"/>
      <p:bldP spid="50" grpId="0"/>
      <p:bldP spid="51" grpId="0" animBg="1"/>
      <p:bldP spid="52" grpId="0"/>
      <p:bldP spid="53" grpId="0" animBg="1"/>
      <p:bldP spid="54" grpId="0"/>
      <p:bldP spid="55" grpId="0" animBg="1"/>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3"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3.2 </a:t>
            </a:r>
            <a:r>
              <a:rPr lang="zh-CN" altLang="en-US" sz="2800" b="1" dirty="0">
                <a:solidFill>
                  <a:srgbClr val="C00000"/>
                </a:solidFill>
                <a:latin typeface="微软雅黑" panose="020B0503020204020204" pitchFamily="34" charset="-122"/>
                <a:ea typeface="微软雅黑" panose="020B0503020204020204" pitchFamily="34" charset="-122"/>
              </a:rPr>
              <a:t>目标引领</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en-US" sz="2400" dirty="0">
                <a:solidFill>
                  <a:schemeClr val="bg1"/>
                </a:solidFill>
                <a:latin typeface="微软雅黑" panose="020B0503020204020204" pitchFamily="34" charset="-122"/>
                <a:ea typeface="微软雅黑" panose="020B0503020204020204" pitchFamily="34" charset="-122"/>
              </a:rPr>
              <a:t>中华民族伟大复兴的中国梦</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5"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7" name="矩形 39"/>
          <p:cNvSpPr>
            <a:spLocks noChangeArrowheads="1"/>
          </p:cNvSpPr>
          <p:nvPr/>
        </p:nvSpPr>
        <p:spPr bwMode="auto">
          <a:xfrm>
            <a:off x="979488" y="1446213"/>
            <a:ext cx="4500860"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rPr>
              <a:t>习近平总书记指出：</a:t>
            </a:r>
            <a:endParaRPr lang="en-US" altLang="zh-CN" sz="2000" b="1" dirty="0">
              <a:solidFill>
                <a:srgbClr val="C00000"/>
              </a:solidFill>
              <a:latin typeface="微软雅黑" panose="020B0503020204020204" pitchFamily="34" charset="-122"/>
              <a:ea typeface="微软雅黑" panose="020B0503020204020204" pitchFamily="34" charset="-122"/>
            </a:endParaRPr>
          </a:p>
          <a:p>
            <a:pPr algn="just" eaLnBrk="0" hangingPunct="0">
              <a:lnSpc>
                <a:spcPct val="150000"/>
              </a:lnSpc>
            </a:pPr>
            <a:r>
              <a:rPr lang="zh-CN" altLang="en-US" dirty="0">
                <a:latin typeface="微软雅黑" panose="020B0503020204020204" pitchFamily="34" charset="-122"/>
                <a:ea typeface="微软雅黑" panose="020B0503020204020204" pitchFamily="34" charset="-122"/>
              </a:rPr>
              <a:t>“中国梦的本质是国家富强、民族振兴、人民幸福。”这个梦想，把国家的追求、民族的向往、人民的期盼融为一体，体现了中华民族和中国人民的整体利益，表达了每一个中华儿女的共同愿景。 </a:t>
            </a:r>
          </a:p>
        </p:txBody>
      </p:sp>
      <p:sp>
        <p:nvSpPr>
          <p:cNvPr id="8" name="矩形 48"/>
          <p:cNvSpPr>
            <a:spLocks noChangeArrowheads="1"/>
          </p:cNvSpPr>
          <p:nvPr/>
        </p:nvSpPr>
        <p:spPr bwMode="auto">
          <a:xfrm>
            <a:off x="6188075" y="1728788"/>
            <a:ext cx="4633979" cy="4137005"/>
          </a:xfrm>
          <a:prstGeom prst="rect">
            <a:avLst/>
          </a:prstGeom>
          <a:solidFill>
            <a:schemeClr val="bg2"/>
          </a:solidFill>
          <a:ln w="9525">
            <a:solidFill>
              <a:srgbClr val="D9D9D9"/>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9" name="矩形 49"/>
          <p:cNvSpPr>
            <a:spLocks noChangeArrowheads="1"/>
          </p:cNvSpPr>
          <p:nvPr/>
        </p:nvSpPr>
        <p:spPr bwMode="auto">
          <a:xfrm>
            <a:off x="6357938" y="2398713"/>
            <a:ext cx="42301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dirty="0">
                <a:latin typeface="微软雅黑" panose="020B0503020204020204" pitchFamily="34" charset="-122"/>
                <a:ea typeface="微软雅黑" panose="020B0503020204020204" pitchFamily="34" charset="-122"/>
              </a:rPr>
              <a:t>“中国梦”的核心目标也可以概括为“两个一百年”的目标：</a:t>
            </a:r>
          </a:p>
        </p:txBody>
      </p:sp>
      <p:sp>
        <p:nvSpPr>
          <p:cNvPr id="10" name="Freeform 6"/>
          <p:cNvSpPr>
            <a:spLocks noChangeArrowheads="1"/>
          </p:cNvSpPr>
          <p:nvPr/>
        </p:nvSpPr>
        <p:spPr bwMode="auto">
          <a:xfrm>
            <a:off x="6880225" y="1577976"/>
            <a:ext cx="3194827" cy="14051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1" name="Freeform 7"/>
          <p:cNvSpPr>
            <a:spLocks noChangeArrowheads="1"/>
          </p:cNvSpPr>
          <p:nvPr/>
        </p:nvSpPr>
        <p:spPr bwMode="auto">
          <a:xfrm>
            <a:off x="7110413" y="1577976"/>
            <a:ext cx="2777725" cy="712920"/>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BE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2" name="矩形 52"/>
          <p:cNvSpPr>
            <a:spLocks noChangeArrowheads="1"/>
          </p:cNvSpPr>
          <p:nvPr/>
        </p:nvSpPr>
        <p:spPr bwMode="auto">
          <a:xfrm>
            <a:off x="7277101" y="1704975"/>
            <a:ext cx="24656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b="1" dirty="0">
                <a:solidFill>
                  <a:schemeClr val="bg2"/>
                </a:solidFill>
                <a:latin typeface="微软雅黑" panose="020B0503020204020204" pitchFamily="34" charset="-122"/>
                <a:ea typeface="微软雅黑" panose="020B0503020204020204" pitchFamily="34" charset="-122"/>
              </a:rPr>
              <a:t>中国梦的核心目标</a:t>
            </a:r>
          </a:p>
        </p:txBody>
      </p:sp>
      <p:sp>
        <p:nvSpPr>
          <p:cNvPr id="13" name="矩形 33"/>
          <p:cNvSpPr>
            <a:spLocks noChangeArrowheads="1"/>
          </p:cNvSpPr>
          <p:nvPr/>
        </p:nvSpPr>
        <p:spPr bwMode="auto">
          <a:xfrm>
            <a:off x="6392864" y="3338513"/>
            <a:ext cx="4197648"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2000" b="1" dirty="0">
                <a:solidFill>
                  <a:srgbClr val="C00000"/>
                </a:solidFill>
                <a:latin typeface="微软雅黑" panose="020B0503020204020204" pitchFamily="34" charset="-122"/>
                <a:ea typeface="微软雅黑" panose="020B0503020204020204" pitchFamily="34" charset="-122"/>
              </a:rPr>
              <a:t>第一个一百年：</a:t>
            </a:r>
            <a:r>
              <a:rPr lang="en-US" altLang="zh-CN" sz="1600" dirty="0">
                <a:latin typeface="微软雅黑" panose="020B0503020204020204" pitchFamily="34" charset="-122"/>
                <a:ea typeface="微软雅黑" panose="020B0503020204020204" pitchFamily="34" charset="-122"/>
              </a:rPr>
              <a:t>1921-2021</a:t>
            </a:r>
            <a:r>
              <a:rPr lang="zh-CN" altLang="en-US" sz="1600" dirty="0">
                <a:latin typeface="微软雅黑" panose="020B0503020204020204" pitchFamily="34" charset="-122"/>
                <a:ea typeface="微软雅黑" panose="020B0503020204020204" pitchFamily="34" charset="-122"/>
              </a:rPr>
              <a:t>，到建党一百年时，建成惠及十几亿人口的更高水平的小康社会。</a:t>
            </a:r>
          </a:p>
        </p:txBody>
      </p:sp>
      <p:sp>
        <p:nvSpPr>
          <p:cNvPr id="14" name="矩形 35"/>
          <p:cNvSpPr>
            <a:spLocks noChangeArrowheads="1"/>
          </p:cNvSpPr>
          <p:nvPr/>
        </p:nvSpPr>
        <p:spPr bwMode="auto">
          <a:xfrm>
            <a:off x="6392864" y="4638675"/>
            <a:ext cx="422723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2000" b="1" dirty="0">
                <a:solidFill>
                  <a:srgbClr val="C00000"/>
                </a:solidFill>
                <a:latin typeface="微软雅黑" panose="020B0503020204020204" pitchFamily="34" charset="-122"/>
                <a:ea typeface="微软雅黑" panose="020B0503020204020204" pitchFamily="34" charset="-122"/>
              </a:rPr>
              <a:t>第二个一百年：</a:t>
            </a:r>
            <a:r>
              <a:rPr lang="en-US" altLang="zh-CN" sz="1600" dirty="0">
                <a:latin typeface="微软雅黑" panose="020B0503020204020204" pitchFamily="34" charset="-122"/>
                <a:ea typeface="微软雅黑" panose="020B0503020204020204" pitchFamily="34" charset="-122"/>
              </a:rPr>
              <a:t>1949-2049</a:t>
            </a:r>
            <a:r>
              <a:rPr lang="zh-CN" altLang="en-US" sz="1600" dirty="0">
                <a:latin typeface="微软雅黑" panose="020B0503020204020204" pitchFamily="34" charset="-122"/>
                <a:ea typeface="微软雅黑" panose="020B0503020204020204" pitchFamily="34" charset="-122"/>
              </a:rPr>
              <a:t>，到建国一百年时，人均国内生产总值达到中等国家水平，基本实现现代化</a:t>
            </a:r>
            <a:r>
              <a:rPr lang="zh-CN" altLang="en-US" sz="2000" dirty="0">
                <a:solidFill>
                  <a:schemeClr val="bg1"/>
                </a:solidFill>
                <a:latin typeface="微软雅黑" panose="020B0503020204020204" pitchFamily="34" charset="-122"/>
                <a:ea typeface="微软雅黑" panose="020B0503020204020204" pitchFamily="34" charset="-122"/>
              </a:rPr>
              <a:t>。</a:t>
            </a:r>
          </a:p>
        </p:txBody>
      </p:sp>
      <p:grpSp>
        <p:nvGrpSpPr>
          <p:cNvPr id="15" name="组合 54"/>
          <p:cNvGrpSpPr>
            <a:grpSpLocks/>
          </p:cNvGrpSpPr>
          <p:nvPr/>
        </p:nvGrpSpPr>
        <p:grpSpPr bwMode="auto">
          <a:xfrm>
            <a:off x="1042988" y="4689476"/>
            <a:ext cx="1381467" cy="1233558"/>
            <a:chOff x="1235090" y="1108075"/>
            <a:chExt cx="2000250" cy="1785938"/>
          </a:xfrm>
          <a:solidFill>
            <a:srgbClr val="C00000"/>
          </a:solidFill>
        </p:grpSpPr>
        <p:sp>
          <p:nvSpPr>
            <p:cNvPr id="16" name="Freeform 5"/>
            <p:cNvSpPr/>
            <p:nvPr/>
          </p:nvSpPr>
          <p:spPr bwMode="auto">
            <a:xfrm>
              <a:off x="1235090" y="1108075"/>
              <a:ext cx="2000250" cy="1785938"/>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grpFill/>
            <a:ln w="38100">
              <a:solidFill>
                <a:schemeClr val="bg2"/>
              </a:solidFill>
              <a:round/>
            </a:ln>
            <a:effectLst>
              <a:outerShdw blurRad="50800" dist="38100" algn="l" rotWithShape="0">
                <a:prstClr val="black">
                  <a:alpha val="40000"/>
                </a:prstClr>
              </a:outerShdw>
            </a:effectLst>
          </p:spPr>
          <p:txBody>
            <a:bodyPr/>
            <a:lstStyle/>
            <a:p>
              <a:endParaRPr lang="zh-CN" altLang="en-US" noProof="1"/>
            </a:p>
          </p:txBody>
        </p:sp>
        <p:sp>
          <p:nvSpPr>
            <p:cNvPr id="17" name="Freeform 6"/>
            <p:cNvSpPr>
              <a:spLocks noChangeArrowheads="1"/>
            </p:cNvSpPr>
            <p:nvPr/>
          </p:nvSpPr>
          <p:spPr bwMode="auto">
            <a:xfrm>
              <a:off x="1283509" y="1154113"/>
              <a:ext cx="1903413" cy="1693863"/>
            </a:xfrm>
            <a:custGeom>
              <a:avLst/>
              <a:gdLst>
                <a:gd name="T0" fmla="*/ 2060 w 2654"/>
                <a:gd name="T1" fmla="*/ 107 h 2342"/>
                <a:gd name="T2" fmla="*/ 1880 w 2654"/>
                <a:gd name="T3" fmla="*/ 4 h 2342"/>
                <a:gd name="T4" fmla="*/ 1878 w 2654"/>
                <a:gd name="T5" fmla="*/ 4 h 2342"/>
                <a:gd name="T6" fmla="*/ 1877 w 2654"/>
                <a:gd name="T7" fmla="*/ 4 h 2342"/>
                <a:gd name="T8" fmla="*/ 1327 w 2654"/>
                <a:gd name="T9" fmla="*/ 4 h 2342"/>
                <a:gd name="T10" fmla="*/ 772 w 2654"/>
                <a:gd name="T11" fmla="*/ 4 h 2342"/>
                <a:gd name="T12" fmla="*/ 592 w 2654"/>
                <a:gd name="T13" fmla="*/ 109 h 2342"/>
                <a:gd name="T14" fmla="*/ 592 w 2654"/>
                <a:gd name="T15" fmla="*/ 110 h 2342"/>
                <a:gd name="T16" fmla="*/ 591 w 2654"/>
                <a:gd name="T17" fmla="*/ 111 h 2342"/>
                <a:gd name="T18" fmla="*/ 316 w 2654"/>
                <a:gd name="T19" fmla="*/ 588 h 2342"/>
                <a:gd name="T20" fmla="*/ 39 w 2654"/>
                <a:gd name="T21" fmla="*/ 1068 h 2342"/>
                <a:gd name="T22" fmla="*/ 39 w 2654"/>
                <a:gd name="T23" fmla="*/ 1276 h 2342"/>
                <a:gd name="T24" fmla="*/ 40 w 2654"/>
                <a:gd name="T25" fmla="*/ 1277 h 2342"/>
                <a:gd name="T26" fmla="*/ 41 w 2654"/>
                <a:gd name="T27" fmla="*/ 1278 h 2342"/>
                <a:gd name="T28" fmla="*/ 316 w 2654"/>
                <a:gd name="T29" fmla="*/ 1755 h 2342"/>
                <a:gd name="T30" fmla="*/ 593 w 2654"/>
                <a:gd name="T31" fmla="*/ 2235 h 2342"/>
                <a:gd name="T32" fmla="*/ 774 w 2654"/>
                <a:gd name="T33" fmla="*/ 2339 h 2342"/>
                <a:gd name="T34" fmla="*/ 775 w 2654"/>
                <a:gd name="T35" fmla="*/ 2338 h 2342"/>
                <a:gd name="T36" fmla="*/ 776 w 2654"/>
                <a:gd name="T37" fmla="*/ 2338 h 2342"/>
                <a:gd name="T38" fmla="*/ 1327 w 2654"/>
                <a:gd name="T39" fmla="*/ 2338 h 2342"/>
                <a:gd name="T40" fmla="*/ 1881 w 2654"/>
                <a:gd name="T41" fmla="*/ 2338 h 2342"/>
                <a:gd name="T42" fmla="*/ 2061 w 2654"/>
                <a:gd name="T43" fmla="*/ 2234 h 2342"/>
                <a:gd name="T44" fmla="*/ 2062 w 2654"/>
                <a:gd name="T45" fmla="*/ 2233 h 2342"/>
                <a:gd name="T46" fmla="*/ 2062 w 2654"/>
                <a:gd name="T47" fmla="*/ 2231 h 2342"/>
                <a:gd name="T48" fmla="*/ 2337 w 2654"/>
                <a:gd name="T49" fmla="*/ 1755 h 2342"/>
                <a:gd name="T50" fmla="*/ 2615 w 2654"/>
                <a:gd name="T51" fmla="*/ 1274 h 2342"/>
                <a:gd name="T52" fmla="*/ 2614 w 2654"/>
                <a:gd name="T53" fmla="*/ 1067 h 2342"/>
                <a:gd name="T54" fmla="*/ 2613 w 2654"/>
                <a:gd name="T55" fmla="*/ 1066 h 2342"/>
                <a:gd name="T56" fmla="*/ 2613 w 2654"/>
                <a:gd name="T57" fmla="*/ 1064 h 2342"/>
                <a:gd name="T58" fmla="*/ 2337 w 2654"/>
                <a:gd name="T59" fmla="*/ 588 h 2342"/>
                <a:gd name="T60" fmla="*/ 2060 w 2654"/>
                <a:gd name="T61" fmla="*/ 107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54" h="2342">
                  <a:moveTo>
                    <a:pt x="2060" y="107"/>
                  </a:moveTo>
                  <a:cubicBezTo>
                    <a:pt x="2023" y="46"/>
                    <a:pt x="1953" y="0"/>
                    <a:pt x="1880" y="4"/>
                  </a:cubicBezTo>
                  <a:lnTo>
                    <a:pt x="1878" y="4"/>
                  </a:lnTo>
                  <a:lnTo>
                    <a:pt x="1877" y="4"/>
                  </a:lnTo>
                  <a:cubicBezTo>
                    <a:pt x="1694" y="4"/>
                    <a:pt x="1510" y="4"/>
                    <a:pt x="1327" y="4"/>
                  </a:cubicBezTo>
                  <a:lnTo>
                    <a:pt x="772" y="4"/>
                  </a:lnTo>
                  <a:cubicBezTo>
                    <a:pt x="700" y="5"/>
                    <a:pt x="626" y="44"/>
                    <a:pt x="592" y="109"/>
                  </a:cubicBezTo>
                  <a:lnTo>
                    <a:pt x="592" y="110"/>
                  </a:lnTo>
                  <a:lnTo>
                    <a:pt x="591" y="111"/>
                  </a:lnTo>
                  <a:cubicBezTo>
                    <a:pt x="499" y="270"/>
                    <a:pt x="408" y="429"/>
                    <a:pt x="316" y="588"/>
                  </a:cubicBezTo>
                  <a:lnTo>
                    <a:pt x="39" y="1068"/>
                  </a:lnTo>
                  <a:cubicBezTo>
                    <a:pt x="4" y="1131"/>
                    <a:pt x="0" y="1215"/>
                    <a:pt x="39" y="1276"/>
                  </a:cubicBezTo>
                  <a:lnTo>
                    <a:pt x="40" y="1277"/>
                  </a:lnTo>
                  <a:lnTo>
                    <a:pt x="41" y="1278"/>
                  </a:lnTo>
                  <a:cubicBezTo>
                    <a:pt x="133" y="1437"/>
                    <a:pt x="224" y="1596"/>
                    <a:pt x="316" y="1755"/>
                  </a:cubicBezTo>
                  <a:lnTo>
                    <a:pt x="593" y="2235"/>
                  </a:lnTo>
                  <a:cubicBezTo>
                    <a:pt x="630" y="2297"/>
                    <a:pt x="701" y="2342"/>
                    <a:pt x="774" y="2339"/>
                  </a:cubicBezTo>
                  <a:lnTo>
                    <a:pt x="775" y="2338"/>
                  </a:lnTo>
                  <a:lnTo>
                    <a:pt x="776" y="2338"/>
                  </a:lnTo>
                  <a:cubicBezTo>
                    <a:pt x="960" y="2338"/>
                    <a:pt x="1143" y="2338"/>
                    <a:pt x="1327" y="2338"/>
                  </a:cubicBezTo>
                  <a:lnTo>
                    <a:pt x="1881" y="2338"/>
                  </a:lnTo>
                  <a:cubicBezTo>
                    <a:pt x="1953" y="2337"/>
                    <a:pt x="2028" y="2299"/>
                    <a:pt x="2061" y="2234"/>
                  </a:cubicBezTo>
                  <a:lnTo>
                    <a:pt x="2062" y="2233"/>
                  </a:lnTo>
                  <a:lnTo>
                    <a:pt x="2062" y="2231"/>
                  </a:lnTo>
                  <a:cubicBezTo>
                    <a:pt x="2154" y="2073"/>
                    <a:pt x="2246" y="1914"/>
                    <a:pt x="2337" y="1755"/>
                  </a:cubicBezTo>
                  <a:lnTo>
                    <a:pt x="2615" y="1274"/>
                  </a:lnTo>
                  <a:cubicBezTo>
                    <a:pt x="2650" y="1212"/>
                    <a:pt x="2654" y="1128"/>
                    <a:pt x="2614" y="1067"/>
                  </a:cubicBezTo>
                  <a:lnTo>
                    <a:pt x="2613" y="1066"/>
                  </a:lnTo>
                  <a:lnTo>
                    <a:pt x="2613" y="1064"/>
                  </a:lnTo>
                  <a:cubicBezTo>
                    <a:pt x="2521" y="906"/>
                    <a:pt x="2429" y="747"/>
                    <a:pt x="2337" y="588"/>
                  </a:cubicBezTo>
                  <a:lnTo>
                    <a:pt x="2060" y="107"/>
                  </a:lnTo>
                  <a:close/>
                </a:path>
              </a:pathLst>
            </a:custGeom>
            <a:grpFill/>
            <a:ln w="12700">
              <a:solidFill>
                <a:schemeClr val="bg2"/>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18" name="TextBox 14"/>
          <p:cNvSpPr txBox="1">
            <a:spLocks noChangeArrowheads="1"/>
          </p:cNvSpPr>
          <p:nvPr/>
        </p:nvSpPr>
        <p:spPr bwMode="auto">
          <a:xfrm flipH="1">
            <a:off x="1331912" y="4878389"/>
            <a:ext cx="8430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b="1" dirty="0">
                <a:solidFill>
                  <a:schemeClr val="bg2"/>
                </a:solidFill>
                <a:latin typeface="微软雅黑" panose="020B0503020204020204" pitchFamily="34" charset="-122"/>
                <a:ea typeface="微软雅黑" panose="020B0503020204020204" pitchFamily="34" charset="-122"/>
              </a:rPr>
              <a:t>民族振兴</a:t>
            </a:r>
          </a:p>
        </p:txBody>
      </p:sp>
      <p:grpSp>
        <p:nvGrpSpPr>
          <p:cNvPr id="19" name="组合 58"/>
          <p:cNvGrpSpPr>
            <a:grpSpLocks/>
          </p:cNvGrpSpPr>
          <p:nvPr/>
        </p:nvGrpSpPr>
        <p:grpSpPr bwMode="auto">
          <a:xfrm>
            <a:off x="2693988" y="4689475"/>
            <a:ext cx="1382946" cy="1233559"/>
            <a:chOff x="1235090" y="1108075"/>
            <a:chExt cx="2000250" cy="1785938"/>
          </a:xfrm>
          <a:solidFill>
            <a:srgbClr val="C00000"/>
          </a:solidFill>
        </p:grpSpPr>
        <p:sp>
          <p:nvSpPr>
            <p:cNvPr id="20" name="Freeform 5"/>
            <p:cNvSpPr/>
            <p:nvPr/>
          </p:nvSpPr>
          <p:spPr bwMode="auto">
            <a:xfrm>
              <a:off x="1235090" y="1108075"/>
              <a:ext cx="2000250" cy="1785938"/>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grpFill/>
            <a:ln w="38100">
              <a:solidFill>
                <a:schemeClr val="bg2"/>
              </a:solidFill>
              <a:round/>
            </a:ln>
            <a:effectLst>
              <a:outerShdw blurRad="50800" dist="38100" algn="l" rotWithShape="0">
                <a:prstClr val="black">
                  <a:alpha val="40000"/>
                </a:prstClr>
              </a:outerShdw>
            </a:effectLst>
          </p:spPr>
          <p:txBody>
            <a:bodyPr/>
            <a:lstStyle/>
            <a:p>
              <a:endParaRPr lang="zh-CN" altLang="en-US" noProof="1"/>
            </a:p>
          </p:txBody>
        </p:sp>
        <p:sp>
          <p:nvSpPr>
            <p:cNvPr id="21" name="Freeform 6"/>
            <p:cNvSpPr>
              <a:spLocks noChangeArrowheads="1"/>
            </p:cNvSpPr>
            <p:nvPr/>
          </p:nvSpPr>
          <p:spPr bwMode="auto">
            <a:xfrm>
              <a:off x="1283509" y="1154113"/>
              <a:ext cx="1903413" cy="1693863"/>
            </a:xfrm>
            <a:custGeom>
              <a:avLst/>
              <a:gdLst>
                <a:gd name="T0" fmla="*/ 2060 w 2654"/>
                <a:gd name="T1" fmla="*/ 107 h 2342"/>
                <a:gd name="T2" fmla="*/ 1880 w 2654"/>
                <a:gd name="T3" fmla="*/ 4 h 2342"/>
                <a:gd name="T4" fmla="*/ 1878 w 2654"/>
                <a:gd name="T5" fmla="*/ 4 h 2342"/>
                <a:gd name="T6" fmla="*/ 1877 w 2654"/>
                <a:gd name="T7" fmla="*/ 4 h 2342"/>
                <a:gd name="T8" fmla="*/ 1327 w 2654"/>
                <a:gd name="T9" fmla="*/ 4 h 2342"/>
                <a:gd name="T10" fmla="*/ 772 w 2654"/>
                <a:gd name="T11" fmla="*/ 4 h 2342"/>
                <a:gd name="T12" fmla="*/ 592 w 2654"/>
                <a:gd name="T13" fmla="*/ 109 h 2342"/>
                <a:gd name="T14" fmla="*/ 592 w 2654"/>
                <a:gd name="T15" fmla="*/ 110 h 2342"/>
                <a:gd name="T16" fmla="*/ 591 w 2654"/>
                <a:gd name="T17" fmla="*/ 111 h 2342"/>
                <a:gd name="T18" fmla="*/ 316 w 2654"/>
                <a:gd name="T19" fmla="*/ 588 h 2342"/>
                <a:gd name="T20" fmla="*/ 39 w 2654"/>
                <a:gd name="T21" fmla="*/ 1068 h 2342"/>
                <a:gd name="T22" fmla="*/ 39 w 2654"/>
                <a:gd name="T23" fmla="*/ 1276 h 2342"/>
                <a:gd name="T24" fmla="*/ 40 w 2654"/>
                <a:gd name="T25" fmla="*/ 1277 h 2342"/>
                <a:gd name="T26" fmla="*/ 41 w 2654"/>
                <a:gd name="T27" fmla="*/ 1278 h 2342"/>
                <a:gd name="T28" fmla="*/ 316 w 2654"/>
                <a:gd name="T29" fmla="*/ 1755 h 2342"/>
                <a:gd name="T30" fmla="*/ 593 w 2654"/>
                <a:gd name="T31" fmla="*/ 2235 h 2342"/>
                <a:gd name="T32" fmla="*/ 774 w 2654"/>
                <a:gd name="T33" fmla="*/ 2339 h 2342"/>
                <a:gd name="T34" fmla="*/ 775 w 2654"/>
                <a:gd name="T35" fmla="*/ 2338 h 2342"/>
                <a:gd name="T36" fmla="*/ 776 w 2654"/>
                <a:gd name="T37" fmla="*/ 2338 h 2342"/>
                <a:gd name="T38" fmla="*/ 1327 w 2654"/>
                <a:gd name="T39" fmla="*/ 2338 h 2342"/>
                <a:gd name="T40" fmla="*/ 1881 w 2654"/>
                <a:gd name="T41" fmla="*/ 2338 h 2342"/>
                <a:gd name="T42" fmla="*/ 2061 w 2654"/>
                <a:gd name="T43" fmla="*/ 2234 h 2342"/>
                <a:gd name="T44" fmla="*/ 2062 w 2654"/>
                <a:gd name="T45" fmla="*/ 2233 h 2342"/>
                <a:gd name="T46" fmla="*/ 2062 w 2654"/>
                <a:gd name="T47" fmla="*/ 2231 h 2342"/>
                <a:gd name="T48" fmla="*/ 2337 w 2654"/>
                <a:gd name="T49" fmla="*/ 1755 h 2342"/>
                <a:gd name="T50" fmla="*/ 2615 w 2654"/>
                <a:gd name="T51" fmla="*/ 1274 h 2342"/>
                <a:gd name="T52" fmla="*/ 2614 w 2654"/>
                <a:gd name="T53" fmla="*/ 1067 h 2342"/>
                <a:gd name="T54" fmla="*/ 2613 w 2654"/>
                <a:gd name="T55" fmla="*/ 1066 h 2342"/>
                <a:gd name="T56" fmla="*/ 2613 w 2654"/>
                <a:gd name="T57" fmla="*/ 1064 h 2342"/>
                <a:gd name="T58" fmla="*/ 2337 w 2654"/>
                <a:gd name="T59" fmla="*/ 588 h 2342"/>
                <a:gd name="T60" fmla="*/ 2060 w 2654"/>
                <a:gd name="T61" fmla="*/ 107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54" h="2342">
                  <a:moveTo>
                    <a:pt x="2060" y="107"/>
                  </a:moveTo>
                  <a:cubicBezTo>
                    <a:pt x="2023" y="46"/>
                    <a:pt x="1953" y="0"/>
                    <a:pt x="1880" y="4"/>
                  </a:cubicBezTo>
                  <a:lnTo>
                    <a:pt x="1878" y="4"/>
                  </a:lnTo>
                  <a:lnTo>
                    <a:pt x="1877" y="4"/>
                  </a:lnTo>
                  <a:cubicBezTo>
                    <a:pt x="1694" y="4"/>
                    <a:pt x="1510" y="4"/>
                    <a:pt x="1327" y="4"/>
                  </a:cubicBezTo>
                  <a:lnTo>
                    <a:pt x="772" y="4"/>
                  </a:lnTo>
                  <a:cubicBezTo>
                    <a:pt x="700" y="5"/>
                    <a:pt x="626" y="44"/>
                    <a:pt x="592" y="109"/>
                  </a:cubicBezTo>
                  <a:lnTo>
                    <a:pt x="592" y="110"/>
                  </a:lnTo>
                  <a:lnTo>
                    <a:pt x="591" y="111"/>
                  </a:lnTo>
                  <a:cubicBezTo>
                    <a:pt x="499" y="270"/>
                    <a:pt x="408" y="429"/>
                    <a:pt x="316" y="588"/>
                  </a:cubicBezTo>
                  <a:lnTo>
                    <a:pt x="39" y="1068"/>
                  </a:lnTo>
                  <a:cubicBezTo>
                    <a:pt x="4" y="1131"/>
                    <a:pt x="0" y="1215"/>
                    <a:pt x="39" y="1276"/>
                  </a:cubicBezTo>
                  <a:lnTo>
                    <a:pt x="40" y="1277"/>
                  </a:lnTo>
                  <a:lnTo>
                    <a:pt x="41" y="1278"/>
                  </a:lnTo>
                  <a:cubicBezTo>
                    <a:pt x="133" y="1437"/>
                    <a:pt x="224" y="1596"/>
                    <a:pt x="316" y="1755"/>
                  </a:cubicBezTo>
                  <a:lnTo>
                    <a:pt x="593" y="2235"/>
                  </a:lnTo>
                  <a:cubicBezTo>
                    <a:pt x="630" y="2297"/>
                    <a:pt x="701" y="2342"/>
                    <a:pt x="774" y="2339"/>
                  </a:cubicBezTo>
                  <a:lnTo>
                    <a:pt x="775" y="2338"/>
                  </a:lnTo>
                  <a:lnTo>
                    <a:pt x="776" y="2338"/>
                  </a:lnTo>
                  <a:cubicBezTo>
                    <a:pt x="960" y="2338"/>
                    <a:pt x="1143" y="2338"/>
                    <a:pt x="1327" y="2338"/>
                  </a:cubicBezTo>
                  <a:lnTo>
                    <a:pt x="1881" y="2338"/>
                  </a:lnTo>
                  <a:cubicBezTo>
                    <a:pt x="1953" y="2337"/>
                    <a:pt x="2028" y="2299"/>
                    <a:pt x="2061" y="2234"/>
                  </a:cubicBezTo>
                  <a:lnTo>
                    <a:pt x="2062" y="2233"/>
                  </a:lnTo>
                  <a:lnTo>
                    <a:pt x="2062" y="2231"/>
                  </a:lnTo>
                  <a:cubicBezTo>
                    <a:pt x="2154" y="2073"/>
                    <a:pt x="2246" y="1914"/>
                    <a:pt x="2337" y="1755"/>
                  </a:cubicBezTo>
                  <a:lnTo>
                    <a:pt x="2615" y="1274"/>
                  </a:lnTo>
                  <a:cubicBezTo>
                    <a:pt x="2650" y="1212"/>
                    <a:pt x="2654" y="1128"/>
                    <a:pt x="2614" y="1067"/>
                  </a:cubicBezTo>
                  <a:lnTo>
                    <a:pt x="2613" y="1066"/>
                  </a:lnTo>
                  <a:lnTo>
                    <a:pt x="2613" y="1064"/>
                  </a:lnTo>
                  <a:cubicBezTo>
                    <a:pt x="2521" y="906"/>
                    <a:pt x="2429" y="747"/>
                    <a:pt x="2337" y="588"/>
                  </a:cubicBezTo>
                  <a:lnTo>
                    <a:pt x="2060" y="107"/>
                  </a:lnTo>
                  <a:close/>
                </a:path>
              </a:pathLst>
            </a:custGeom>
            <a:grpFill/>
            <a:ln w="12700">
              <a:solidFill>
                <a:schemeClr val="bg2"/>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22" name="TextBox 14"/>
          <p:cNvSpPr txBox="1">
            <a:spLocks noChangeArrowheads="1"/>
          </p:cNvSpPr>
          <p:nvPr/>
        </p:nvSpPr>
        <p:spPr bwMode="auto">
          <a:xfrm flipH="1">
            <a:off x="2982912" y="4878389"/>
            <a:ext cx="8430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b="1">
                <a:solidFill>
                  <a:schemeClr val="bg2"/>
                </a:solidFill>
                <a:latin typeface="微软雅黑" panose="020B0503020204020204" pitchFamily="34" charset="-122"/>
                <a:ea typeface="微软雅黑" panose="020B0503020204020204" pitchFamily="34" charset="-122"/>
              </a:rPr>
              <a:t>国家富强</a:t>
            </a:r>
          </a:p>
        </p:txBody>
      </p:sp>
      <p:grpSp>
        <p:nvGrpSpPr>
          <p:cNvPr id="23" name="组合 62"/>
          <p:cNvGrpSpPr>
            <a:grpSpLocks/>
          </p:cNvGrpSpPr>
          <p:nvPr/>
        </p:nvGrpSpPr>
        <p:grpSpPr bwMode="auto">
          <a:xfrm>
            <a:off x="4381500" y="4689476"/>
            <a:ext cx="1381467" cy="1233558"/>
            <a:chOff x="1235090" y="1108075"/>
            <a:chExt cx="2000250" cy="1785938"/>
          </a:xfrm>
          <a:solidFill>
            <a:srgbClr val="C00000"/>
          </a:solidFill>
        </p:grpSpPr>
        <p:sp>
          <p:nvSpPr>
            <p:cNvPr id="24" name="Freeform 5"/>
            <p:cNvSpPr/>
            <p:nvPr/>
          </p:nvSpPr>
          <p:spPr bwMode="auto">
            <a:xfrm>
              <a:off x="1235090" y="1108075"/>
              <a:ext cx="2000250" cy="1785938"/>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grpFill/>
            <a:ln w="38100">
              <a:solidFill>
                <a:schemeClr val="bg2"/>
              </a:solidFill>
              <a:round/>
            </a:ln>
            <a:effectLst>
              <a:outerShdw blurRad="50800" dist="38100" algn="l" rotWithShape="0">
                <a:prstClr val="black">
                  <a:alpha val="40000"/>
                </a:prstClr>
              </a:outerShdw>
            </a:effectLst>
          </p:spPr>
          <p:txBody>
            <a:bodyPr/>
            <a:lstStyle/>
            <a:p>
              <a:endParaRPr lang="zh-CN" altLang="en-US" noProof="1"/>
            </a:p>
          </p:txBody>
        </p:sp>
        <p:sp>
          <p:nvSpPr>
            <p:cNvPr id="25" name="Freeform 6"/>
            <p:cNvSpPr>
              <a:spLocks noChangeArrowheads="1"/>
            </p:cNvSpPr>
            <p:nvPr/>
          </p:nvSpPr>
          <p:spPr bwMode="auto">
            <a:xfrm>
              <a:off x="1283509" y="1154113"/>
              <a:ext cx="1903413" cy="1693863"/>
            </a:xfrm>
            <a:custGeom>
              <a:avLst/>
              <a:gdLst>
                <a:gd name="T0" fmla="*/ 2060 w 2654"/>
                <a:gd name="T1" fmla="*/ 107 h 2342"/>
                <a:gd name="T2" fmla="*/ 1880 w 2654"/>
                <a:gd name="T3" fmla="*/ 4 h 2342"/>
                <a:gd name="T4" fmla="*/ 1878 w 2654"/>
                <a:gd name="T5" fmla="*/ 4 h 2342"/>
                <a:gd name="T6" fmla="*/ 1877 w 2654"/>
                <a:gd name="T7" fmla="*/ 4 h 2342"/>
                <a:gd name="T8" fmla="*/ 1327 w 2654"/>
                <a:gd name="T9" fmla="*/ 4 h 2342"/>
                <a:gd name="T10" fmla="*/ 772 w 2654"/>
                <a:gd name="T11" fmla="*/ 4 h 2342"/>
                <a:gd name="T12" fmla="*/ 592 w 2654"/>
                <a:gd name="T13" fmla="*/ 109 h 2342"/>
                <a:gd name="T14" fmla="*/ 592 w 2654"/>
                <a:gd name="T15" fmla="*/ 110 h 2342"/>
                <a:gd name="T16" fmla="*/ 591 w 2654"/>
                <a:gd name="T17" fmla="*/ 111 h 2342"/>
                <a:gd name="T18" fmla="*/ 316 w 2654"/>
                <a:gd name="T19" fmla="*/ 588 h 2342"/>
                <a:gd name="T20" fmla="*/ 39 w 2654"/>
                <a:gd name="T21" fmla="*/ 1068 h 2342"/>
                <a:gd name="T22" fmla="*/ 39 w 2654"/>
                <a:gd name="T23" fmla="*/ 1276 h 2342"/>
                <a:gd name="T24" fmla="*/ 40 w 2654"/>
                <a:gd name="T25" fmla="*/ 1277 h 2342"/>
                <a:gd name="T26" fmla="*/ 41 w 2654"/>
                <a:gd name="T27" fmla="*/ 1278 h 2342"/>
                <a:gd name="T28" fmla="*/ 316 w 2654"/>
                <a:gd name="T29" fmla="*/ 1755 h 2342"/>
                <a:gd name="T30" fmla="*/ 593 w 2654"/>
                <a:gd name="T31" fmla="*/ 2235 h 2342"/>
                <a:gd name="T32" fmla="*/ 774 w 2654"/>
                <a:gd name="T33" fmla="*/ 2339 h 2342"/>
                <a:gd name="T34" fmla="*/ 775 w 2654"/>
                <a:gd name="T35" fmla="*/ 2338 h 2342"/>
                <a:gd name="T36" fmla="*/ 776 w 2654"/>
                <a:gd name="T37" fmla="*/ 2338 h 2342"/>
                <a:gd name="T38" fmla="*/ 1327 w 2654"/>
                <a:gd name="T39" fmla="*/ 2338 h 2342"/>
                <a:gd name="T40" fmla="*/ 1881 w 2654"/>
                <a:gd name="T41" fmla="*/ 2338 h 2342"/>
                <a:gd name="T42" fmla="*/ 2061 w 2654"/>
                <a:gd name="T43" fmla="*/ 2234 h 2342"/>
                <a:gd name="T44" fmla="*/ 2062 w 2654"/>
                <a:gd name="T45" fmla="*/ 2233 h 2342"/>
                <a:gd name="T46" fmla="*/ 2062 w 2654"/>
                <a:gd name="T47" fmla="*/ 2231 h 2342"/>
                <a:gd name="T48" fmla="*/ 2337 w 2654"/>
                <a:gd name="T49" fmla="*/ 1755 h 2342"/>
                <a:gd name="T50" fmla="*/ 2615 w 2654"/>
                <a:gd name="T51" fmla="*/ 1274 h 2342"/>
                <a:gd name="T52" fmla="*/ 2614 w 2654"/>
                <a:gd name="T53" fmla="*/ 1067 h 2342"/>
                <a:gd name="T54" fmla="*/ 2613 w 2654"/>
                <a:gd name="T55" fmla="*/ 1066 h 2342"/>
                <a:gd name="T56" fmla="*/ 2613 w 2654"/>
                <a:gd name="T57" fmla="*/ 1064 h 2342"/>
                <a:gd name="T58" fmla="*/ 2337 w 2654"/>
                <a:gd name="T59" fmla="*/ 588 h 2342"/>
                <a:gd name="T60" fmla="*/ 2060 w 2654"/>
                <a:gd name="T61" fmla="*/ 107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54" h="2342">
                  <a:moveTo>
                    <a:pt x="2060" y="107"/>
                  </a:moveTo>
                  <a:cubicBezTo>
                    <a:pt x="2023" y="46"/>
                    <a:pt x="1953" y="0"/>
                    <a:pt x="1880" y="4"/>
                  </a:cubicBezTo>
                  <a:lnTo>
                    <a:pt x="1878" y="4"/>
                  </a:lnTo>
                  <a:lnTo>
                    <a:pt x="1877" y="4"/>
                  </a:lnTo>
                  <a:cubicBezTo>
                    <a:pt x="1694" y="4"/>
                    <a:pt x="1510" y="4"/>
                    <a:pt x="1327" y="4"/>
                  </a:cubicBezTo>
                  <a:lnTo>
                    <a:pt x="772" y="4"/>
                  </a:lnTo>
                  <a:cubicBezTo>
                    <a:pt x="700" y="5"/>
                    <a:pt x="626" y="44"/>
                    <a:pt x="592" y="109"/>
                  </a:cubicBezTo>
                  <a:lnTo>
                    <a:pt x="592" y="110"/>
                  </a:lnTo>
                  <a:lnTo>
                    <a:pt x="591" y="111"/>
                  </a:lnTo>
                  <a:cubicBezTo>
                    <a:pt x="499" y="270"/>
                    <a:pt x="408" y="429"/>
                    <a:pt x="316" y="588"/>
                  </a:cubicBezTo>
                  <a:lnTo>
                    <a:pt x="39" y="1068"/>
                  </a:lnTo>
                  <a:cubicBezTo>
                    <a:pt x="4" y="1131"/>
                    <a:pt x="0" y="1215"/>
                    <a:pt x="39" y="1276"/>
                  </a:cubicBezTo>
                  <a:lnTo>
                    <a:pt x="40" y="1277"/>
                  </a:lnTo>
                  <a:lnTo>
                    <a:pt x="41" y="1278"/>
                  </a:lnTo>
                  <a:cubicBezTo>
                    <a:pt x="133" y="1437"/>
                    <a:pt x="224" y="1596"/>
                    <a:pt x="316" y="1755"/>
                  </a:cubicBezTo>
                  <a:lnTo>
                    <a:pt x="593" y="2235"/>
                  </a:lnTo>
                  <a:cubicBezTo>
                    <a:pt x="630" y="2297"/>
                    <a:pt x="701" y="2342"/>
                    <a:pt x="774" y="2339"/>
                  </a:cubicBezTo>
                  <a:lnTo>
                    <a:pt x="775" y="2338"/>
                  </a:lnTo>
                  <a:lnTo>
                    <a:pt x="776" y="2338"/>
                  </a:lnTo>
                  <a:cubicBezTo>
                    <a:pt x="960" y="2338"/>
                    <a:pt x="1143" y="2338"/>
                    <a:pt x="1327" y="2338"/>
                  </a:cubicBezTo>
                  <a:lnTo>
                    <a:pt x="1881" y="2338"/>
                  </a:lnTo>
                  <a:cubicBezTo>
                    <a:pt x="1953" y="2337"/>
                    <a:pt x="2028" y="2299"/>
                    <a:pt x="2061" y="2234"/>
                  </a:cubicBezTo>
                  <a:lnTo>
                    <a:pt x="2062" y="2233"/>
                  </a:lnTo>
                  <a:lnTo>
                    <a:pt x="2062" y="2231"/>
                  </a:lnTo>
                  <a:cubicBezTo>
                    <a:pt x="2154" y="2073"/>
                    <a:pt x="2246" y="1914"/>
                    <a:pt x="2337" y="1755"/>
                  </a:cubicBezTo>
                  <a:lnTo>
                    <a:pt x="2615" y="1274"/>
                  </a:lnTo>
                  <a:cubicBezTo>
                    <a:pt x="2650" y="1212"/>
                    <a:pt x="2654" y="1128"/>
                    <a:pt x="2614" y="1067"/>
                  </a:cubicBezTo>
                  <a:lnTo>
                    <a:pt x="2613" y="1066"/>
                  </a:lnTo>
                  <a:lnTo>
                    <a:pt x="2613" y="1064"/>
                  </a:lnTo>
                  <a:cubicBezTo>
                    <a:pt x="2521" y="906"/>
                    <a:pt x="2429" y="747"/>
                    <a:pt x="2337" y="588"/>
                  </a:cubicBezTo>
                  <a:lnTo>
                    <a:pt x="2060" y="107"/>
                  </a:lnTo>
                  <a:close/>
                </a:path>
              </a:pathLst>
            </a:custGeom>
            <a:grpFill/>
            <a:ln w="12700">
              <a:solidFill>
                <a:schemeClr val="bg2"/>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26" name="TextBox 14"/>
          <p:cNvSpPr txBox="1">
            <a:spLocks noChangeArrowheads="1"/>
          </p:cNvSpPr>
          <p:nvPr/>
        </p:nvSpPr>
        <p:spPr bwMode="auto">
          <a:xfrm flipH="1">
            <a:off x="4670424" y="4878389"/>
            <a:ext cx="8430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b="1">
                <a:solidFill>
                  <a:schemeClr val="bg2"/>
                </a:solidFill>
                <a:latin typeface="微软雅黑" panose="020B0503020204020204" pitchFamily="34" charset="-122"/>
                <a:ea typeface="微软雅黑" panose="020B0503020204020204" pitchFamily="34" charset="-122"/>
              </a:rPr>
              <a:t>人民幸福</a:t>
            </a:r>
          </a:p>
        </p:txBody>
      </p:sp>
      <p:pic>
        <p:nvPicPr>
          <p:cNvPr id="28" name="图片 27"/>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29" name="图片 28"/>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3626705938"/>
      </p:ext>
    </p:extLst>
  </p:cSld>
  <p:clrMapOvr>
    <a:masterClrMapping/>
  </p:clrMapOvr>
  <mc:AlternateContent xmlns:mc="http://schemas.openxmlformats.org/markup-compatibility/2006" xmlns:p14="http://schemas.microsoft.com/office/powerpoint/2010/main">
    <mc:Choice Requires="p14">
      <p:transition spd="slow" p14:dur="175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par>
                                <p:cTn id="42" presetID="53" presetClass="entr" presetSubtype="16" fill="hold" nodeType="with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ppt_x"/>
                                          </p:val>
                                        </p:tav>
                                        <p:tav tm="100000">
                                          <p:val>
                                            <p:strVal val="#ppt_x"/>
                                          </p:val>
                                        </p:tav>
                                      </p:tavLst>
                                    </p:anim>
                                    <p:anim calcmode="lin" valueType="num">
                                      <p:cBhvr additive="base">
                                        <p:cTn id="60" dur="500" fill="hold"/>
                                        <p:tgtEl>
                                          <p:spTgt spid="1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additive="base">
                                        <p:cTn id="63" dur="500" fill="hold"/>
                                        <p:tgtEl>
                                          <p:spTgt spid="8"/>
                                        </p:tgtEl>
                                        <p:attrNameLst>
                                          <p:attrName>ppt_x</p:attrName>
                                        </p:attrNameLst>
                                      </p:cBhvr>
                                      <p:tavLst>
                                        <p:tav tm="0">
                                          <p:val>
                                            <p:strVal val="#ppt_x"/>
                                          </p:val>
                                        </p:tav>
                                        <p:tav tm="100000">
                                          <p:val>
                                            <p:strVal val="#ppt_x"/>
                                          </p:val>
                                        </p:tav>
                                      </p:tavLst>
                                    </p:anim>
                                    <p:anim calcmode="lin" valueType="num">
                                      <p:cBhvr additive="base">
                                        <p:cTn id="6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fade">
                                      <p:cBhvr>
                                        <p:cTn id="69" dur="1000"/>
                                        <p:tgtEl>
                                          <p:spTgt spid="9"/>
                                        </p:tgtEl>
                                      </p:cBhvr>
                                    </p:animEffect>
                                    <p:anim calcmode="lin" valueType="num">
                                      <p:cBhvr>
                                        <p:cTn id="70" dur="1000" fill="hold"/>
                                        <p:tgtEl>
                                          <p:spTgt spid="9"/>
                                        </p:tgtEl>
                                        <p:attrNameLst>
                                          <p:attrName>ppt_x</p:attrName>
                                        </p:attrNameLst>
                                      </p:cBhvr>
                                      <p:tavLst>
                                        <p:tav tm="0">
                                          <p:val>
                                            <p:strVal val="#ppt_x"/>
                                          </p:val>
                                        </p:tav>
                                        <p:tav tm="100000">
                                          <p:val>
                                            <p:strVal val="#ppt_x"/>
                                          </p:val>
                                        </p:tav>
                                      </p:tavLst>
                                    </p:anim>
                                    <p:anim calcmode="lin" valueType="num">
                                      <p:cBhvr>
                                        <p:cTn id="71" dur="1000" fill="hold"/>
                                        <p:tgtEl>
                                          <p:spTgt spid="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1000"/>
                                        <p:tgtEl>
                                          <p:spTgt spid="13"/>
                                        </p:tgtEl>
                                      </p:cBhvr>
                                    </p:animEffect>
                                    <p:anim calcmode="lin" valueType="num">
                                      <p:cBhvr>
                                        <p:cTn id="75" dur="1000" fill="hold"/>
                                        <p:tgtEl>
                                          <p:spTgt spid="13"/>
                                        </p:tgtEl>
                                        <p:attrNameLst>
                                          <p:attrName>ppt_x</p:attrName>
                                        </p:attrNameLst>
                                      </p:cBhvr>
                                      <p:tavLst>
                                        <p:tav tm="0">
                                          <p:val>
                                            <p:strVal val="#ppt_x"/>
                                          </p:val>
                                        </p:tav>
                                        <p:tav tm="100000">
                                          <p:val>
                                            <p:strVal val="#ppt_x"/>
                                          </p:val>
                                        </p:tav>
                                      </p:tavLst>
                                    </p:anim>
                                    <p:anim calcmode="lin" valueType="num">
                                      <p:cBhvr>
                                        <p:cTn id="76" dur="1000" fill="hold"/>
                                        <p:tgtEl>
                                          <p:spTgt spid="1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1000"/>
                                        <p:tgtEl>
                                          <p:spTgt spid="14"/>
                                        </p:tgtEl>
                                      </p:cBhvr>
                                    </p:animEffect>
                                    <p:anim calcmode="lin" valueType="num">
                                      <p:cBhvr>
                                        <p:cTn id="80" dur="1000" fill="hold"/>
                                        <p:tgtEl>
                                          <p:spTgt spid="14"/>
                                        </p:tgtEl>
                                        <p:attrNameLst>
                                          <p:attrName>ppt_x</p:attrName>
                                        </p:attrNameLst>
                                      </p:cBhvr>
                                      <p:tavLst>
                                        <p:tav tm="0">
                                          <p:val>
                                            <p:strVal val="#ppt_x"/>
                                          </p:val>
                                        </p:tav>
                                        <p:tav tm="100000">
                                          <p:val>
                                            <p:strVal val="#ppt_x"/>
                                          </p:val>
                                        </p:tav>
                                      </p:tavLst>
                                    </p:anim>
                                    <p:anim calcmode="lin" valueType="num">
                                      <p:cBhvr>
                                        <p:cTn id="8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animBg="1"/>
      <p:bldP spid="9" grpId="0"/>
      <p:bldP spid="10" grpId="0" animBg="1"/>
      <p:bldP spid="11" grpId="0" animBg="1"/>
      <p:bldP spid="12" grpId="0"/>
      <p:bldP spid="13" grpId="0"/>
      <p:bldP spid="14" grpId="0"/>
      <p:bldP spid="18" grpId="0"/>
      <p:bldP spid="22"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70573"/>
          <a:stretch/>
        </p:blipFill>
        <p:spPr>
          <a:xfrm>
            <a:off x="0" y="0"/>
            <a:ext cx="4036742" cy="6858000"/>
          </a:xfrm>
          <a:prstGeom prst="rect">
            <a:avLst/>
          </a:prstGeom>
        </p:spPr>
      </p:pic>
      <p:grpSp>
        <p:nvGrpSpPr>
          <p:cNvPr id="5" name="Group 4"/>
          <p:cNvGrpSpPr>
            <a:grpSpLocks noChangeAspect="1"/>
          </p:cNvGrpSpPr>
          <p:nvPr/>
        </p:nvGrpSpPr>
        <p:grpSpPr bwMode="auto">
          <a:xfrm>
            <a:off x="9796601" y="532912"/>
            <a:ext cx="1951051" cy="769812"/>
            <a:chOff x="494" y="1071"/>
            <a:chExt cx="1361" cy="537"/>
          </a:xfrm>
          <a:solidFill>
            <a:srgbClr val="C00000"/>
          </a:solidFill>
        </p:grpSpPr>
        <p:sp>
          <p:nvSpPr>
            <p:cNvPr id="6" name="Freeform 5"/>
            <p:cNvSpPr>
              <a:spLocks noEditPoints="1"/>
            </p:cNvSpPr>
            <p:nvPr/>
          </p:nvSpPr>
          <p:spPr bwMode="auto">
            <a:xfrm>
              <a:off x="1127" y="1145"/>
              <a:ext cx="728" cy="275"/>
            </a:xfrm>
            <a:custGeom>
              <a:avLst/>
              <a:gdLst>
                <a:gd name="T0" fmla="*/ 432 w 1530"/>
                <a:gd name="T1" fmla="*/ 221 h 567"/>
                <a:gd name="T2" fmla="*/ 171 w 1530"/>
                <a:gd name="T3" fmla="*/ 341 h 567"/>
                <a:gd name="T4" fmla="*/ 432 w 1530"/>
                <a:gd name="T5" fmla="*/ 498 h 567"/>
                <a:gd name="T6" fmla="*/ 171 w 1530"/>
                <a:gd name="T7" fmla="*/ 515 h 567"/>
                <a:gd name="T8" fmla="*/ 432 w 1530"/>
                <a:gd name="T9" fmla="*/ 388 h 567"/>
                <a:gd name="T10" fmla="*/ 171 w 1530"/>
                <a:gd name="T11" fmla="*/ 46 h 567"/>
                <a:gd name="T12" fmla="*/ 432 w 1530"/>
                <a:gd name="T13" fmla="*/ 174 h 567"/>
                <a:gd name="T14" fmla="*/ 171 w 1530"/>
                <a:gd name="T15" fmla="*/ 46 h 567"/>
                <a:gd name="T16" fmla="*/ 521 w 1530"/>
                <a:gd name="T17" fmla="*/ 562 h 567"/>
                <a:gd name="T18" fmla="*/ 603 w 1530"/>
                <a:gd name="T19" fmla="*/ 0 h 567"/>
                <a:gd name="T20" fmla="*/ 0 w 1530"/>
                <a:gd name="T21" fmla="*/ 562 h 567"/>
                <a:gd name="T22" fmla="*/ 1506 w 1530"/>
                <a:gd name="T23" fmla="*/ 299 h 567"/>
                <a:gd name="T24" fmla="*/ 1335 w 1530"/>
                <a:gd name="T25" fmla="*/ 393 h 567"/>
                <a:gd name="T26" fmla="*/ 1038 w 1530"/>
                <a:gd name="T27" fmla="*/ 393 h 567"/>
                <a:gd name="T28" fmla="*/ 868 w 1530"/>
                <a:gd name="T29" fmla="*/ 299 h 567"/>
                <a:gd name="T30" fmla="*/ 1038 w 1530"/>
                <a:gd name="T31" fmla="*/ 393 h 567"/>
                <a:gd name="T32" fmla="*/ 860 w 1530"/>
                <a:gd name="T33" fmla="*/ 564 h 567"/>
                <a:gd name="T34" fmla="*/ 1038 w 1530"/>
                <a:gd name="T35" fmla="*/ 418 h 567"/>
                <a:gd name="T36" fmla="*/ 1335 w 1530"/>
                <a:gd name="T37" fmla="*/ 418 h 567"/>
                <a:gd name="T38" fmla="*/ 1513 w 1530"/>
                <a:gd name="T39" fmla="*/ 564 h 567"/>
                <a:gd name="T40" fmla="*/ 1335 w 1530"/>
                <a:gd name="T41" fmla="*/ 418 h 567"/>
                <a:gd name="T42" fmla="*/ 1300 w 1530"/>
                <a:gd name="T43" fmla="*/ 49 h 567"/>
                <a:gd name="T44" fmla="*/ 904 w 1530"/>
                <a:gd name="T45" fmla="*/ 114 h 567"/>
                <a:gd name="T46" fmla="*/ 1300 w 1530"/>
                <a:gd name="T47" fmla="*/ 160 h 567"/>
                <a:gd name="T48" fmla="*/ 844 w 1530"/>
                <a:gd name="T49" fmla="*/ 224 h 567"/>
                <a:gd name="T50" fmla="*/ 1101 w 1530"/>
                <a:gd name="T51" fmla="*/ 271 h 567"/>
                <a:gd name="T52" fmla="*/ 1081 w 1530"/>
                <a:gd name="T53" fmla="*/ 521 h 567"/>
                <a:gd name="T54" fmla="*/ 1050 w 1530"/>
                <a:gd name="T55" fmla="*/ 567 h 567"/>
                <a:gd name="T56" fmla="*/ 1273 w 1530"/>
                <a:gd name="T57" fmla="*/ 509 h 567"/>
                <a:gd name="T58" fmla="*/ 1530 w 1530"/>
                <a:gd name="T59" fmla="*/ 271 h 567"/>
                <a:gd name="T60" fmla="*/ 1471 w 1530"/>
                <a:gd name="T61" fmla="*/ 224 h 567"/>
                <a:gd name="T62" fmla="*/ 880 w 1530"/>
                <a:gd name="T63" fmla="*/ 2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30" h="567">
                  <a:moveTo>
                    <a:pt x="171" y="221"/>
                  </a:moveTo>
                  <a:lnTo>
                    <a:pt x="432" y="221"/>
                  </a:lnTo>
                  <a:lnTo>
                    <a:pt x="432" y="341"/>
                  </a:lnTo>
                  <a:lnTo>
                    <a:pt x="171" y="341"/>
                  </a:lnTo>
                  <a:lnTo>
                    <a:pt x="171" y="221"/>
                  </a:lnTo>
                  <a:close/>
                  <a:moveTo>
                    <a:pt x="432" y="498"/>
                  </a:moveTo>
                  <a:cubicBezTo>
                    <a:pt x="432" y="507"/>
                    <a:pt x="422" y="515"/>
                    <a:pt x="411" y="515"/>
                  </a:cubicBezTo>
                  <a:lnTo>
                    <a:pt x="171" y="515"/>
                  </a:lnTo>
                  <a:lnTo>
                    <a:pt x="171" y="388"/>
                  </a:lnTo>
                  <a:lnTo>
                    <a:pt x="432" y="388"/>
                  </a:lnTo>
                  <a:lnTo>
                    <a:pt x="432" y="498"/>
                  </a:lnTo>
                  <a:close/>
                  <a:moveTo>
                    <a:pt x="171" y="46"/>
                  </a:moveTo>
                  <a:lnTo>
                    <a:pt x="432" y="46"/>
                  </a:lnTo>
                  <a:lnTo>
                    <a:pt x="432" y="174"/>
                  </a:lnTo>
                  <a:lnTo>
                    <a:pt x="171" y="174"/>
                  </a:lnTo>
                  <a:lnTo>
                    <a:pt x="171" y="46"/>
                  </a:lnTo>
                  <a:close/>
                  <a:moveTo>
                    <a:pt x="0" y="562"/>
                  </a:moveTo>
                  <a:lnTo>
                    <a:pt x="521" y="562"/>
                  </a:lnTo>
                  <a:cubicBezTo>
                    <a:pt x="566" y="562"/>
                    <a:pt x="603" y="531"/>
                    <a:pt x="603" y="492"/>
                  </a:cubicBezTo>
                  <a:lnTo>
                    <a:pt x="603" y="0"/>
                  </a:lnTo>
                  <a:lnTo>
                    <a:pt x="0" y="0"/>
                  </a:lnTo>
                  <a:lnTo>
                    <a:pt x="0" y="562"/>
                  </a:lnTo>
                  <a:close/>
                  <a:moveTo>
                    <a:pt x="1483" y="393"/>
                  </a:moveTo>
                  <a:lnTo>
                    <a:pt x="1506" y="299"/>
                  </a:lnTo>
                  <a:lnTo>
                    <a:pt x="1358" y="299"/>
                  </a:lnTo>
                  <a:lnTo>
                    <a:pt x="1335" y="393"/>
                  </a:lnTo>
                  <a:lnTo>
                    <a:pt x="1483" y="393"/>
                  </a:lnTo>
                  <a:close/>
                  <a:moveTo>
                    <a:pt x="1038" y="393"/>
                  </a:moveTo>
                  <a:lnTo>
                    <a:pt x="1016" y="299"/>
                  </a:lnTo>
                  <a:lnTo>
                    <a:pt x="868" y="299"/>
                  </a:lnTo>
                  <a:lnTo>
                    <a:pt x="890" y="393"/>
                  </a:lnTo>
                  <a:lnTo>
                    <a:pt x="1038" y="393"/>
                  </a:lnTo>
                  <a:close/>
                  <a:moveTo>
                    <a:pt x="890" y="418"/>
                  </a:moveTo>
                  <a:lnTo>
                    <a:pt x="860" y="564"/>
                  </a:lnTo>
                  <a:lnTo>
                    <a:pt x="1008" y="564"/>
                  </a:lnTo>
                  <a:lnTo>
                    <a:pt x="1038" y="418"/>
                  </a:lnTo>
                  <a:lnTo>
                    <a:pt x="890" y="418"/>
                  </a:lnTo>
                  <a:close/>
                  <a:moveTo>
                    <a:pt x="1335" y="418"/>
                  </a:moveTo>
                  <a:lnTo>
                    <a:pt x="1365" y="564"/>
                  </a:lnTo>
                  <a:lnTo>
                    <a:pt x="1513" y="564"/>
                  </a:lnTo>
                  <a:lnTo>
                    <a:pt x="1483" y="418"/>
                  </a:lnTo>
                  <a:lnTo>
                    <a:pt x="1335" y="418"/>
                  </a:lnTo>
                  <a:close/>
                  <a:moveTo>
                    <a:pt x="880" y="49"/>
                  </a:moveTo>
                  <a:lnTo>
                    <a:pt x="1300" y="49"/>
                  </a:lnTo>
                  <a:lnTo>
                    <a:pt x="1300" y="114"/>
                  </a:lnTo>
                  <a:lnTo>
                    <a:pt x="904" y="114"/>
                  </a:lnTo>
                  <a:lnTo>
                    <a:pt x="904" y="160"/>
                  </a:lnTo>
                  <a:lnTo>
                    <a:pt x="1300" y="160"/>
                  </a:lnTo>
                  <a:lnTo>
                    <a:pt x="1300" y="224"/>
                  </a:lnTo>
                  <a:lnTo>
                    <a:pt x="844" y="224"/>
                  </a:lnTo>
                  <a:lnTo>
                    <a:pt x="844" y="271"/>
                  </a:lnTo>
                  <a:lnTo>
                    <a:pt x="1101" y="271"/>
                  </a:lnTo>
                  <a:lnTo>
                    <a:pt x="1101" y="503"/>
                  </a:lnTo>
                  <a:cubicBezTo>
                    <a:pt x="1101" y="512"/>
                    <a:pt x="1092" y="521"/>
                    <a:pt x="1081" y="521"/>
                  </a:cubicBezTo>
                  <a:lnTo>
                    <a:pt x="1050" y="521"/>
                  </a:lnTo>
                  <a:lnTo>
                    <a:pt x="1050" y="567"/>
                  </a:lnTo>
                  <a:lnTo>
                    <a:pt x="1204" y="567"/>
                  </a:lnTo>
                  <a:cubicBezTo>
                    <a:pt x="1242" y="567"/>
                    <a:pt x="1273" y="541"/>
                    <a:pt x="1273" y="509"/>
                  </a:cubicBezTo>
                  <a:lnTo>
                    <a:pt x="1273" y="271"/>
                  </a:lnTo>
                  <a:lnTo>
                    <a:pt x="1530" y="271"/>
                  </a:lnTo>
                  <a:lnTo>
                    <a:pt x="1530" y="224"/>
                  </a:lnTo>
                  <a:lnTo>
                    <a:pt x="1471" y="224"/>
                  </a:lnTo>
                  <a:lnTo>
                    <a:pt x="1471" y="2"/>
                  </a:lnTo>
                  <a:lnTo>
                    <a:pt x="880" y="2"/>
                  </a:lnTo>
                  <a:lnTo>
                    <a:pt x="88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noProof="1">
                <a:solidFill>
                  <a:srgbClr val="FF0000"/>
                </a:solidFill>
              </a:endParaRPr>
            </a:p>
          </p:txBody>
        </p:sp>
        <p:sp>
          <p:nvSpPr>
            <p:cNvPr id="7" name="Freeform 6"/>
            <p:cNvSpPr/>
            <p:nvPr/>
          </p:nvSpPr>
          <p:spPr bwMode="auto">
            <a:xfrm>
              <a:off x="494" y="1071"/>
              <a:ext cx="604" cy="537"/>
            </a:xfrm>
            <a:custGeom>
              <a:avLst/>
              <a:gdLst>
                <a:gd name="T0" fmla="*/ 59 w 1268"/>
                <a:gd name="T1" fmla="*/ 802 h 1106"/>
                <a:gd name="T2" fmla="*/ 135 w 1268"/>
                <a:gd name="T3" fmla="*/ 725 h 1106"/>
                <a:gd name="T4" fmla="*/ 724 w 1268"/>
                <a:gd name="T5" fmla="*/ 838 h 1106"/>
                <a:gd name="T6" fmla="*/ 373 w 1268"/>
                <a:gd name="T7" fmla="*/ 483 h 1106"/>
                <a:gd name="T8" fmla="*/ 277 w 1268"/>
                <a:gd name="T9" fmla="*/ 581 h 1106"/>
                <a:gd name="T10" fmla="*/ 128 w 1268"/>
                <a:gd name="T11" fmla="*/ 434 h 1106"/>
                <a:gd name="T12" fmla="*/ 391 w 1268"/>
                <a:gd name="T13" fmla="*/ 167 h 1106"/>
                <a:gd name="T14" fmla="*/ 559 w 1268"/>
                <a:gd name="T15" fmla="*/ 136 h 1106"/>
                <a:gd name="T16" fmla="*/ 635 w 1268"/>
                <a:gd name="T17" fmla="*/ 214 h 1106"/>
                <a:gd name="T18" fmla="*/ 504 w 1268"/>
                <a:gd name="T19" fmla="*/ 349 h 1106"/>
                <a:gd name="T20" fmla="*/ 858 w 1268"/>
                <a:gd name="T21" fmla="*/ 706 h 1106"/>
                <a:gd name="T22" fmla="*/ 577 w 1268"/>
                <a:gd name="T23" fmla="*/ 0 h 1106"/>
                <a:gd name="T24" fmla="*/ 992 w 1268"/>
                <a:gd name="T25" fmla="*/ 838 h 1106"/>
                <a:gd name="T26" fmla="*/ 1087 w 1268"/>
                <a:gd name="T27" fmla="*/ 937 h 1106"/>
                <a:gd name="T28" fmla="*/ 961 w 1268"/>
                <a:gd name="T29" fmla="*/ 1060 h 1106"/>
                <a:gd name="T30" fmla="*/ 862 w 1268"/>
                <a:gd name="T31" fmla="*/ 968 h 1106"/>
                <a:gd name="T32" fmla="*/ 193 w 1268"/>
                <a:gd name="T33" fmla="*/ 945 h 1106"/>
                <a:gd name="T34" fmla="*/ 150 w 1268"/>
                <a:gd name="T35" fmla="*/ 1040 h 1106"/>
                <a:gd name="T36" fmla="*/ 42 w 1268"/>
                <a:gd name="T37" fmla="*/ 1020 h 1106"/>
                <a:gd name="T38" fmla="*/ 136 w 1268"/>
                <a:gd name="T39" fmla="*/ 894 h 1106"/>
                <a:gd name="T40" fmla="*/ 59 w 1268"/>
                <a:gd name="T41" fmla="*/ 802 h 1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8" h="1106">
                  <a:moveTo>
                    <a:pt x="59" y="802"/>
                  </a:moveTo>
                  <a:lnTo>
                    <a:pt x="135" y="725"/>
                  </a:lnTo>
                  <a:cubicBezTo>
                    <a:pt x="296" y="863"/>
                    <a:pt x="483" y="953"/>
                    <a:pt x="724" y="838"/>
                  </a:cubicBezTo>
                  <a:lnTo>
                    <a:pt x="373" y="483"/>
                  </a:lnTo>
                  <a:lnTo>
                    <a:pt x="277" y="581"/>
                  </a:lnTo>
                  <a:lnTo>
                    <a:pt x="128" y="434"/>
                  </a:lnTo>
                  <a:lnTo>
                    <a:pt x="391" y="167"/>
                  </a:lnTo>
                  <a:cubicBezTo>
                    <a:pt x="429" y="186"/>
                    <a:pt x="489" y="187"/>
                    <a:pt x="559" y="136"/>
                  </a:cubicBezTo>
                  <a:lnTo>
                    <a:pt x="635" y="214"/>
                  </a:lnTo>
                  <a:lnTo>
                    <a:pt x="504" y="349"/>
                  </a:lnTo>
                  <a:lnTo>
                    <a:pt x="858" y="706"/>
                  </a:lnTo>
                  <a:cubicBezTo>
                    <a:pt x="990" y="483"/>
                    <a:pt x="882" y="152"/>
                    <a:pt x="577" y="0"/>
                  </a:cubicBezTo>
                  <a:cubicBezTo>
                    <a:pt x="878" y="14"/>
                    <a:pt x="1268" y="359"/>
                    <a:pt x="992" y="838"/>
                  </a:cubicBezTo>
                  <a:lnTo>
                    <a:pt x="1087" y="937"/>
                  </a:lnTo>
                  <a:lnTo>
                    <a:pt x="961" y="1060"/>
                  </a:lnTo>
                  <a:lnTo>
                    <a:pt x="862" y="968"/>
                  </a:lnTo>
                  <a:cubicBezTo>
                    <a:pt x="608" y="1106"/>
                    <a:pt x="375" y="1090"/>
                    <a:pt x="193" y="945"/>
                  </a:cubicBezTo>
                  <a:cubicBezTo>
                    <a:pt x="204" y="979"/>
                    <a:pt x="183" y="1018"/>
                    <a:pt x="150" y="1040"/>
                  </a:cubicBezTo>
                  <a:cubicBezTo>
                    <a:pt x="111" y="1066"/>
                    <a:pt x="66" y="1057"/>
                    <a:pt x="42" y="1020"/>
                  </a:cubicBezTo>
                  <a:cubicBezTo>
                    <a:pt x="0" y="956"/>
                    <a:pt x="68" y="879"/>
                    <a:pt x="136" y="894"/>
                  </a:cubicBezTo>
                  <a:cubicBezTo>
                    <a:pt x="109" y="867"/>
                    <a:pt x="83" y="836"/>
                    <a:pt x="59" y="8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noProof="1">
                <a:solidFill>
                  <a:srgbClr val="FF0000"/>
                </a:solidFill>
              </a:endParaRPr>
            </a:p>
          </p:txBody>
        </p:sp>
        <p:sp>
          <p:nvSpPr>
            <p:cNvPr id="8" name="Freeform 7"/>
            <p:cNvSpPr>
              <a:spLocks noEditPoints="1"/>
            </p:cNvSpPr>
            <p:nvPr/>
          </p:nvSpPr>
          <p:spPr bwMode="auto">
            <a:xfrm>
              <a:off x="1138" y="1456"/>
              <a:ext cx="684" cy="122"/>
            </a:xfrm>
            <a:custGeom>
              <a:avLst/>
              <a:gdLst>
                <a:gd name="T0" fmla="*/ 24 w 1437"/>
                <a:gd name="T1" fmla="*/ 180 h 251"/>
                <a:gd name="T2" fmla="*/ 74 w 1437"/>
                <a:gd name="T3" fmla="*/ 24 h 251"/>
                <a:gd name="T4" fmla="*/ 149 w 1437"/>
                <a:gd name="T5" fmla="*/ 0 h 251"/>
                <a:gd name="T6" fmla="*/ 0 w 1437"/>
                <a:gd name="T7" fmla="*/ 66 h 251"/>
                <a:gd name="T8" fmla="*/ 75 w 1437"/>
                <a:gd name="T9" fmla="*/ 251 h 251"/>
                <a:gd name="T10" fmla="*/ 151 w 1437"/>
                <a:gd name="T11" fmla="*/ 226 h 251"/>
                <a:gd name="T12" fmla="*/ 296 w 1437"/>
                <a:gd name="T13" fmla="*/ 226 h 251"/>
                <a:gd name="T14" fmla="*/ 211 w 1437"/>
                <a:gd name="T15" fmla="*/ 210 h 251"/>
                <a:gd name="T16" fmla="*/ 226 w 1437"/>
                <a:gd name="T17" fmla="*/ 24 h 251"/>
                <a:gd name="T18" fmla="*/ 311 w 1437"/>
                <a:gd name="T19" fmla="*/ 42 h 251"/>
                <a:gd name="T20" fmla="*/ 296 w 1437"/>
                <a:gd name="T21" fmla="*/ 226 h 251"/>
                <a:gd name="T22" fmla="*/ 187 w 1437"/>
                <a:gd name="T23" fmla="*/ 220 h 251"/>
                <a:gd name="T24" fmla="*/ 311 w 1437"/>
                <a:gd name="T25" fmla="*/ 251 h 251"/>
                <a:gd name="T26" fmla="*/ 336 w 1437"/>
                <a:gd name="T27" fmla="*/ 27 h 251"/>
                <a:gd name="T28" fmla="*/ 211 w 1437"/>
                <a:gd name="T29" fmla="*/ 0 h 251"/>
                <a:gd name="T30" fmla="*/ 520 w 1437"/>
                <a:gd name="T31" fmla="*/ 251 h 251"/>
                <a:gd name="T32" fmla="*/ 492 w 1437"/>
                <a:gd name="T33" fmla="*/ 0 h 251"/>
                <a:gd name="T34" fmla="*/ 377 w 1437"/>
                <a:gd name="T35" fmla="*/ 27 h 251"/>
                <a:gd name="T36" fmla="*/ 493 w 1437"/>
                <a:gd name="T37" fmla="*/ 251 h 251"/>
                <a:gd name="T38" fmla="*/ 377 w 1437"/>
                <a:gd name="T39" fmla="*/ 42 h 251"/>
                <a:gd name="T40" fmla="*/ 404 w 1437"/>
                <a:gd name="T41" fmla="*/ 251 h 251"/>
                <a:gd name="T42" fmla="*/ 377 w 1437"/>
                <a:gd name="T43" fmla="*/ 42 h 251"/>
                <a:gd name="T44" fmla="*/ 651 w 1437"/>
                <a:gd name="T45" fmla="*/ 24 h 251"/>
                <a:gd name="T46" fmla="*/ 711 w 1437"/>
                <a:gd name="T47" fmla="*/ 0 h 251"/>
                <a:gd name="T48" fmla="*/ 562 w 1437"/>
                <a:gd name="T49" fmla="*/ 24 h 251"/>
                <a:gd name="T50" fmla="*/ 626 w 1437"/>
                <a:gd name="T51" fmla="*/ 251 h 251"/>
                <a:gd name="T52" fmla="*/ 868 w 1437"/>
                <a:gd name="T53" fmla="*/ 113 h 251"/>
                <a:gd name="T54" fmla="*/ 782 w 1437"/>
                <a:gd name="T55" fmla="*/ 138 h 251"/>
                <a:gd name="T56" fmla="*/ 868 w 1437"/>
                <a:gd name="T57" fmla="*/ 113 h 251"/>
                <a:gd name="T58" fmla="*/ 766 w 1437"/>
                <a:gd name="T59" fmla="*/ 24 h 251"/>
                <a:gd name="T60" fmla="*/ 891 w 1437"/>
                <a:gd name="T61" fmla="*/ 0 h 251"/>
                <a:gd name="T62" fmla="*/ 742 w 1437"/>
                <a:gd name="T63" fmla="*/ 24 h 251"/>
                <a:gd name="T64" fmla="*/ 766 w 1437"/>
                <a:gd name="T65" fmla="*/ 251 h 251"/>
                <a:gd name="T66" fmla="*/ 891 w 1437"/>
                <a:gd name="T67" fmla="*/ 226 h 251"/>
                <a:gd name="T68" fmla="*/ 1065 w 1437"/>
                <a:gd name="T69" fmla="*/ 251 h 251"/>
                <a:gd name="T70" fmla="*/ 1037 w 1437"/>
                <a:gd name="T71" fmla="*/ 0 h 251"/>
                <a:gd name="T72" fmla="*/ 922 w 1437"/>
                <a:gd name="T73" fmla="*/ 27 h 251"/>
                <a:gd name="T74" fmla="*/ 1039 w 1437"/>
                <a:gd name="T75" fmla="*/ 251 h 251"/>
                <a:gd name="T76" fmla="*/ 922 w 1437"/>
                <a:gd name="T77" fmla="*/ 42 h 251"/>
                <a:gd name="T78" fmla="*/ 950 w 1437"/>
                <a:gd name="T79" fmla="*/ 251 h 251"/>
                <a:gd name="T80" fmla="*/ 922 w 1437"/>
                <a:gd name="T81" fmla="*/ 42 h 251"/>
                <a:gd name="T82" fmla="*/ 1196 w 1437"/>
                <a:gd name="T83" fmla="*/ 24 h 251"/>
                <a:gd name="T84" fmla="*/ 1256 w 1437"/>
                <a:gd name="T85" fmla="*/ 0 h 251"/>
                <a:gd name="T86" fmla="*/ 1107 w 1437"/>
                <a:gd name="T87" fmla="*/ 24 h 251"/>
                <a:gd name="T88" fmla="*/ 1171 w 1437"/>
                <a:gd name="T89" fmla="*/ 251 h 251"/>
                <a:gd name="T90" fmla="*/ 1362 w 1437"/>
                <a:gd name="T91" fmla="*/ 226 h 251"/>
                <a:gd name="T92" fmla="*/ 1288 w 1437"/>
                <a:gd name="T93" fmla="*/ 251 h 251"/>
                <a:gd name="T94" fmla="*/ 1437 w 1437"/>
                <a:gd name="T95" fmla="*/ 185 h 251"/>
                <a:gd name="T96" fmla="*/ 1344 w 1437"/>
                <a:gd name="T97" fmla="*/ 101 h 251"/>
                <a:gd name="T98" fmla="*/ 1362 w 1437"/>
                <a:gd name="T99" fmla="*/ 24 h 251"/>
                <a:gd name="T100" fmla="*/ 1437 w 1437"/>
                <a:gd name="T101" fmla="*/ 0 h 251"/>
                <a:gd name="T102" fmla="*/ 1288 w 1437"/>
                <a:gd name="T103" fmla="*/ 66 h 251"/>
                <a:gd name="T104" fmla="*/ 1380 w 1437"/>
                <a:gd name="T105" fmla="*/ 147 h 251"/>
                <a:gd name="T106" fmla="*/ 1362 w 1437"/>
                <a:gd name="T107" fmla="*/ 226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37" h="251">
                  <a:moveTo>
                    <a:pt x="74" y="226"/>
                  </a:moveTo>
                  <a:cubicBezTo>
                    <a:pt x="41" y="226"/>
                    <a:pt x="24" y="211"/>
                    <a:pt x="24" y="180"/>
                  </a:cubicBezTo>
                  <a:lnTo>
                    <a:pt x="24" y="67"/>
                  </a:lnTo>
                  <a:cubicBezTo>
                    <a:pt x="24" y="38"/>
                    <a:pt x="41" y="24"/>
                    <a:pt x="74" y="24"/>
                  </a:cubicBezTo>
                  <a:lnTo>
                    <a:pt x="149" y="24"/>
                  </a:lnTo>
                  <a:lnTo>
                    <a:pt x="149" y="0"/>
                  </a:lnTo>
                  <a:lnTo>
                    <a:pt x="75" y="0"/>
                  </a:lnTo>
                  <a:cubicBezTo>
                    <a:pt x="25" y="0"/>
                    <a:pt x="0" y="22"/>
                    <a:pt x="0" y="66"/>
                  </a:cubicBezTo>
                  <a:lnTo>
                    <a:pt x="0" y="186"/>
                  </a:lnTo>
                  <a:cubicBezTo>
                    <a:pt x="0" y="229"/>
                    <a:pt x="25" y="251"/>
                    <a:pt x="75" y="251"/>
                  </a:cubicBezTo>
                  <a:lnTo>
                    <a:pt x="151" y="251"/>
                  </a:lnTo>
                  <a:lnTo>
                    <a:pt x="151" y="226"/>
                  </a:lnTo>
                  <a:lnTo>
                    <a:pt x="74" y="226"/>
                  </a:lnTo>
                  <a:close/>
                  <a:moveTo>
                    <a:pt x="296" y="226"/>
                  </a:moveTo>
                  <a:lnTo>
                    <a:pt x="226" y="226"/>
                  </a:lnTo>
                  <a:cubicBezTo>
                    <a:pt x="216" y="226"/>
                    <a:pt x="211" y="221"/>
                    <a:pt x="211" y="210"/>
                  </a:cubicBezTo>
                  <a:lnTo>
                    <a:pt x="211" y="41"/>
                  </a:lnTo>
                  <a:cubicBezTo>
                    <a:pt x="211" y="30"/>
                    <a:pt x="216" y="24"/>
                    <a:pt x="226" y="24"/>
                  </a:cubicBezTo>
                  <a:lnTo>
                    <a:pt x="296" y="24"/>
                  </a:lnTo>
                  <a:cubicBezTo>
                    <a:pt x="306" y="24"/>
                    <a:pt x="311" y="30"/>
                    <a:pt x="311" y="42"/>
                  </a:cubicBezTo>
                  <a:lnTo>
                    <a:pt x="311" y="210"/>
                  </a:lnTo>
                  <a:cubicBezTo>
                    <a:pt x="311" y="221"/>
                    <a:pt x="306" y="226"/>
                    <a:pt x="296" y="226"/>
                  </a:cubicBezTo>
                  <a:close/>
                  <a:moveTo>
                    <a:pt x="187" y="28"/>
                  </a:moveTo>
                  <a:lnTo>
                    <a:pt x="187" y="220"/>
                  </a:lnTo>
                  <a:cubicBezTo>
                    <a:pt x="187" y="241"/>
                    <a:pt x="196" y="251"/>
                    <a:pt x="214" y="251"/>
                  </a:cubicBezTo>
                  <a:lnTo>
                    <a:pt x="311" y="251"/>
                  </a:lnTo>
                  <a:cubicBezTo>
                    <a:pt x="328" y="251"/>
                    <a:pt x="336" y="242"/>
                    <a:pt x="336" y="225"/>
                  </a:cubicBezTo>
                  <a:lnTo>
                    <a:pt x="336" y="27"/>
                  </a:lnTo>
                  <a:cubicBezTo>
                    <a:pt x="334" y="12"/>
                    <a:pt x="325" y="3"/>
                    <a:pt x="310" y="0"/>
                  </a:cubicBezTo>
                  <a:lnTo>
                    <a:pt x="211" y="0"/>
                  </a:lnTo>
                  <a:cubicBezTo>
                    <a:pt x="195" y="0"/>
                    <a:pt x="187" y="10"/>
                    <a:pt x="187" y="28"/>
                  </a:cubicBezTo>
                  <a:close/>
                  <a:moveTo>
                    <a:pt x="520" y="251"/>
                  </a:moveTo>
                  <a:lnTo>
                    <a:pt x="520" y="27"/>
                  </a:lnTo>
                  <a:cubicBezTo>
                    <a:pt x="520" y="9"/>
                    <a:pt x="511" y="0"/>
                    <a:pt x="492" y="0"/>
                  </a:cubicBezTo>
                  <a:lnTo>
                    <a:pt x="377" y="0"/>
                  </a:lnTo>
                  <a:lnTo>
                    <a:pt x="377" y="27"/>
                  </a:lnTo>
                  <a:lnTo>
                    <a:pt x="493" y="27"/>
                  </a:lnTo>
                  <a:lnTo>
                    <a:pt x="493" y="251"/>
                  </a:lnTo>
                  <a:lnTo>
                    <a:pt x="520" y="251"/>
                  </a:lnTo>
                  <a:close/>
                  <a:moveTo>
                    <a:pt x="377" y="42"/>
                  </a:moveTo>
                  <a:lnTo>
                    <a:pt x="377" y="251"/>
                  </a:lnTo>
                  <a:lnTo>
                    <a:pt x="404" y="251"/>
                  </a:lnTo>
                  <a:lnTo>
                    <a:pt x="404" y="42"/>
                  </a:lnTo>
                  <a:lnTo>
                    <a:pt x="377" y="42"/>
                  </a:lnTo>
                  <a:close/>
                  <a:moveTo>
                    <a:pt x="651" y="251"/>
                  </a:moveTo>
                  <a:lnTo>
                    <a:pt x="651" y="24"/>
                  </a:lnTo>
                  <a:lnTo>
                    <a:pt x="711" y="24"/>
                  </a:lnTo>
                  <a:lnTo>
                    <a:pt x="711" y="0"/>
                  </a:lnTo>
                  <a:lnTo>
                    <a:pt x="562" y="0"/>
                  </a:lnTo>
                  <a:lnTo>
                    <a:pt x="562" y="24"/>
                  </a:lnTo>
                  <a:lnTo>
                    <a:pt x="626" y="24"/>
                  </a:lnTo>
                  <a:lnTo>
                    <a:pt x="626" y="251"/>
                  </a:lnTo>
                  <a:lnTo>
                    <a:pt x="651" y="251"/>
                  </a:lnTo>
                  <a:close/>
                  <a:moveTo>
                    <a:pt x="868" y="113"/>
                  </a:moveTo>
                  <a:lnTo>
                    <a:pt x="782" y="113"/>
                  </a:lnTo>
                  <a:lnTo>
                    <a:pt x="782" y="138"/>
                  </a:lnTo>
                  <a:lnTo>
                    <a:pt x="868" y="138"/>
                  </a:lnTo>
                  <a:lnTo>
                    <a:pt x="868" y="113"/>
                  </a:lnTo>
                  <a:close/>
                  <a:moveTo>
                    <a:pt x="766" y="226"/>
                  </a:moveTo>
                  <a:lnTo>
                    <a:pt x="766" y="24"/>
                  </a:lnTo>
                  <a:lnTo>
                    <a:pt x="891" y="24"/>
                  </a:lnTo>
                  <a:lnTo>
                    <a:pt x="891" y="0"/>
                  </a:lnTo>
                  <a:lnTo>
                    <a:pt x="766" y="0"/>
                  </a:lnTo>
                  <a:cubicBezTo>
                    <a:pt x="750" y="0"/>
                    <a:pt x="742" y="8"/>
                    <a:pt x="742" y="24"/>
                  </a:cubicBezTo>
                  <a:lnTo>
                    <a:pt x="742" y="227"/>
                  </a:lnTo>
                  <a:cubicBezTo>
                    <a:pt x="742" y="243"/>
                    <a:pt x="750" y="251"/>
                    <a:pt x="766" y="251"/>
                  </a:cubicBezTo>
                  <a:lnTo>
                    <a:pt x="891" y="251"/>
                  </a:lnTo>
                  <a:lnTo>
                    <a:pt x="891" y="226"/>
                  </a:lnTo>
                  <a:lnTo>
                    <a:pt x="766" y="226"/>
                  </a:lnTo>
                  <a:close/>
                  <a:moveTo>
                    <a:pt x="1065" y="251"/>
                  </a:moveTo>
                  <a:lnTo>
                    <a:pt x="1065" y="27"/>
                  </a:lnTo>
                  <a:cubicBezTo>
                    <a:pt x="1065" y="9"/>
                    <a:pt x="1056" y="0"/>
                    <a:pt x="1037" y="0"/>
                  </a:cubicBezTo>
                  <a:lnTo>
                    <a:pt x="922" y="0"/>
                  </a:lnTo>
                  <a:lnTo>
                    <a:pt x="922" y="27"/>
                  </a:lnTo>
                  <a:lnTo>
                    <a:pt x="1039" y="27"/>
                  </a:lnTo>
                  <a:lnTo>
                    <a:pt x="1039" y="251"/>
                  </a:lnTo>
                  <a:lnTo>
                    <a:pt x="1065" y="251"/>
                  </a:lnTo>
                  <a:close/>
                  <a:moveTo>
                    <a:pt x="922" y="42"/>
                  </a:moveTo>
                  <a:lnTo>
                    <a:pt x="922" y="251"/>
                  </a:lnTo>
                  <a:lnTo>
                    <a:pt x="950" y="251"/>
                  </a:lnTo>
                  <a:lnTo>
                    <a:pt x="950" y="42"/>
                  </a:lnTo>
                  <a:lnTo>
                    <a:pt x="922" y="42"/>
                  </a:lnTo>
                  <a:close/>
                  <a:moveTo>
                    <a:pt x="1196" y="251"/>
                  </a:moveTo>
                  <a:lnTo>
                    <a:pt x="1196" y="24"/>
                  </a:lnTo>
                  <a:lnTo>
                    <a:pt x="1256" y="24"/>
                  </a:lnTo>
                  <a:lnTo>
                    <a:pt x="1256" y="0"/>
                  </a:lnTo>
                  <a:lnTo>
                    <a:pt x="1107" y="0"/>
                  </a:lnTo>
                  <a:lnTo>
                    <a:pt x="1107" y="24"/>
                  </a:lnTo>
                  <a:lnTo>
                    <a:pt x="1171" y="24"/>
                  </a:lnTo>
                  <a:lnTo>
                    <a:pt x="1171" y="251"/>
                  </a:lnTo>
                  <a:lnTo>
                    <a:pt x="1196" y="251"/>
                  </a:lnTo>
                  <a:close/>
                  <a:moveTo>
                    <a:pt x="1362" y="226"/>
                  </a:moveTo>
                  <a:lnTo>
                    <a:pt x="1288" y="226"/>
                  </a:lnTo>
                  <a:lnTo>
                    <a:pt x="1288" y="251"/>
                  </a:lnTo>
                  <a:lnTo>
                    <a:pt x="1362" y="251"/>
                  </a:lnTo>
                  <a:cubicBezTo>
                    <a:pt x="1412" y="251"/>
                    <a:pt x="1437" y="229"/>
                    <a:pt x="1437" y="185"/>
                  </a:cubicBezTo>
                  <a:cubicBezTo>
                    <a:pt x="1437" y="158"/>
                    <a:pt x="1425" y="140"/>
                    <a:pt x="1402" y="129"/>
                  </a:cubicBezTo>
                  <a:lnTo>
                    <a:pt x="1344" y="101"/>
                  </a:lnTo>
                  <a:cubicBezTo>
                    <a:pt x="1322" y="91"/>
                    <a:pt x="1312" y="80"/>
                    <a:pt x="1312" y="67"/>
                  </a:cubicBezTo>
                  <a:cubicBezTo>
                    <a:pt x="1312" y="38"/>
                    <a:pt x="1328" y="24"/>
                    <a:pt x="1362" y="24"/>
                  </a:cubicBezTo>
                  <a:lnTo>
                    <a:pt x="1437" y="24"/>
                  </a:lnTo>
                  <a:lnTo>
                    <a:pt x="1437" y="0"/>
                  </a:lnTo>
                  <a:lnTo>
                    <a:pt x="1362" y="0"/>
                  </a:lnTo>
                  <a:cubicBezTo>
                    <a:pt x="1313" y="0"/>
                    <a:pt x="1288" y="22"/>
                    <a:pt x="1288" y="66"/>
                  </a:cubicBezTo>
                  <a:cubicBezTo>
                    <a:pt x="1288" y="86"/>
                    <a:pt x="1299" y="104"/>
                    <a:pt x="1320" y="118"/>
                  </a:cubicBezTo>
                  <a:cubicBezTo>
                    <a:pt x="1330" y="123"/>
                    <a:pt x="1349" y="132"/>
                    <a:pt x="1380" y="147"/>
                  </a:cubicBezTo>
                  <a:cubicBezTo>
                    <a:pt x="1401" y="158"/>
                    <a:pt x="1412" y="169"/>
                    <a:pt x="1412" y="181"/>
                  </a:cubicBezTo>
                  <a:cubicBezTo>
                    <a:pt x="1412" y="211"/>
                    <a:pt x="1395" y="226"/>
                    <a:pt x="1362" y="2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noProof="1">
                <a:solidFill>
                  <a:srgbClr val="FF0000"/>
                </a:solidFill>
              </a:endParaRPr>
            </a:p>
          </p:txBody>
        </p:sp>
      </p:grpSp>
      <p:sp>
        <p:nvSpPr>
          <p:cNvPr id="9" name="矩形: 圆角 27"/>
          <p:cNvSpPr/>
          <p:nvPr/>
        </p:nvSpPr>
        <p:spPr bwMode="auto">
          <a:xfrm>
            <a:off x="5578501" y="1906189"/>
            <a:ext cx="5722696" cy="731106"/>
          </a:xfrm>
          <a:prstGeom prst="roundRect">
            <a:avLst>
              <a:gd name="adj" fmla="val 11650"/>
            </a:avLst>
          </a:prstGeom>
          <a:solidFill>
            <a:schemeClr val="bg2"/>
          </a:solidFill>
          <a:ln w="9525" cap="flat">
            <a:solidFill>
              <a:schemeClr val="accent1">
                <a:lumMod val="40000"/>
                <a:lumOff val="60000"/>
              </a:schemeClr>
            </a:solidFill>
            <a:prstDash val="solid"/>
            <a:miter lim="800000"/>
          </a:ln>
          <a:effectLst>
            <a:outerShdw blurRad="50800" dist="38100" dir="2700000" algn="tl" rotWithShape="0">
              <a:prstClr val="black">
                <a:alpha val="40000"/>
              </a:prstClr>
            </a:outerShdw>
          </a:effectLst>
        </p:spPr>
        <p:txBody>
          <a:bodyPr/>
          <a:lstStyle/>
          <a:p>
            <a:endParaRPr lang="zh-CN" altLang="en-US" noProof="1">
              <a:latin typeface="+mn-lt"/>
              <a:ea typeface="+mn-ea"/>
              <a:cs typeface="+mn-ea"/>
            </a:endParaRPr>
          </a:p>
        </p:txBody>
      </p:sp>
      <p:sp>
        <p:nvSpPr>
          <p:cNvPr id="10" name="Freeform 23"/>
          <p:cNvSpPr/>
          <p:nvPr/>
        </p:nvSpPr>
        <p:spPr bwMode="auto">
          <a:xfrm>
            <a:off x="4676801" y="1869676"/>
            <a:ext cx="716771" cy="764077"/>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zh-CN" altLang="en-US" noProof="1">
              <a:solidFill>
                <a:srgbClr val="C00000"/>
              </a:solidFill>
              <a:latin typeface="+mn-lt"/>
              <a:ea typeface="+mn-ea"/>
              <a:cs typeface="+mn-ea"/>
              <a:sym typeface="+mn-lt"/>
            </a:endParaRPr>
          </a:p>
        </p:txBody>
      </p:sp>
      <p:sp>
        <p:nvSpPr>
          <p:cNvPr id="11" name="TextBox 47"/>
          <p:cNvSpPr txBox="1">
            <a:spLocks noChangeArrowheads="1"/>
          </p:cNvSpPr>
          <p:nvPr/>
        </p:nvSpPr>
        <p:spPr bwMode="auto">
          <a:xfrm>
            <a:off x="5697564" y="2003026"/>
            <a:ext cx="51091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600" b="1" dirty="0">
                <a:latin typeface="微软雅黑" panose="020B0503020204020204" pitchFamily="34" charset="-122"/>
                <a:ea typeface="微软雅黑" panose="020B0503020204020204" pitchFamily="34" charset="-122"/>
              </a:rPr>
              <a:t>党章重点知识</a:t>
            </a:r>
          </a:p>
        </p:txBody>
      </p:sp>
      <p:sp>
        <p:nvSpPr>
          <p:cNvPr id="12" name="TextBox 58"/>
          <p:cNvSpPr txBox="1">
            <a:spLocks noChangeArrowheads="1"/>
          </p:cNvSpPr>
          <p:nvPr/>
        </p:nvSpPr>
        <p:spPr bwMode="auto">
          <a:xfrm>
            <a:off x="4897464" y="1926826"/>
            <a:ext cx="27667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4000" b="1" dirty="0">
                <a:solidFill>
                  <a:schemeClr val="bg2"/>
                </a:solidFill>
                <a:latin typeface="Lifeline JL" pitchFamily="2" charset="0"/>
                <a:ea typeface="微软雅黑" panose="020B0503020204020204" pitchFamily="34" charset="-122"/>
                <a:sym typeface="Arial" panose="020B0604020202020204" pitchFamily="34" charset="0"/>
              </a:rPr>
              <a:t>1</a:t>
            </a:r>
            <a:endParaRPr lang="zh-CN" altLang="en-US" sz="4000" b="1" dirty="0">
              <a:solidFill>
                <a:schemeClr val="bg2"/>
              </a:solidFill>
              <a:latin typeface="Lifeline JL" pitchFamily="2" charset="0"/>
              <a:ea typeface="微软雅黑" panose="020B0503020204020204" pitchFamily="34" charset="-122"/>
              <a:sym typeface="Arial" panose="020B0604020202020204" pitchFamily="34" charset="0"/>
            </a:endParaRPr>
          </a:p>
        </p:txBody>
      </p:sp>
      <p:sp>
        <p:nvSpPr>
          <p:cNvPr id="13" name="矩形: 圆角 41"/>
          <p:cNvSpPr/>
          <p:nvPr/>
        </p:nvSpPr>
        <p:spPr bwMode="auto">
          <a:xfrm>
            <a:off x="5578501" y="3039664"/>
            <a:ext cx="5722696" cy="731106"/>
          </a:xfrm>
          <a:prstGeom prst="roundRect">
            <a:avLst>
              <a:gd name="adj" fmla="val 11650"/>
            </a:avLst>
          </a:prstGeom>
          <a:solidFill>
            <a:schemeClr val="bg2"/>
          </a:solidFill>
          <a:ln w="9525" cap="flat">
            <a:solidFill>
              <a:schemeClr val="accent1">
                <a:lumMod val="40000"/>
                <a:lumOff val="60000"/>
              </a:schemeClr>
            </a:solidFill>
            <a:prstDash val="solid"/>
            <a:miter lim="800000"/>
          </a:ln>
          <a:effectLst>
            <a:outerShdw blurRad="50800" dist="38100" dir="2700000" algn="tl" rotWithShape="0">
              <a:prstClr val="black">
                <a:alpha val="40000"/>
              </a:prstClr>
            </a:outerShdw>
          </a:effectLst>
        </p:spPr>
        <p:txBody>
          <a:bodyPr/>
          <a:lstStyle/>
          <a:p>
            <a:endParaRPr lang="zh-CN" altLang="en-US" noProof="1">
              <a:latin typeface="+mn-lt"/>
              <a:ea typeface="+mn-ea"/>
              <a:cs typeface="+mn-ea"/>
            </a:endParaRPr>
          </a:p>
        </p:txBody>
      </p:sp>
      <p:sp>
        <p:nvSpPr>
          <p:cNvPr id="14" name="Freeform 23"/>
          <p:cNvSpPr/>
          <p:nvPr/>
        </p:nvSpPr>
        <p:spPr bwMode="auto">
          <a:xfrm>
            <a:off x="4676801" y="3001563"/>
            <a:ext cx="716771" cy="765511"/>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zh-CN" altLang="en-US" noProof="1">
              <a:solidFill>
                <a:srgbClr val="FF0000"/>
              </a:solidFill>
              <a:latin typeface="+mn-lt"/>
              <a:ea typeface="+mn-ea"/>
              <a:cs typeface="+mn-ea"/>
              <a:sym typeface="+mn-lt"/>
            </a:endParaRPr>
          </a:p>
        </p:txBody>
      </p:sp>
      <p:sp>
        <p:nvSpPr>
          <p:cNvPr id="15" name="TextBox 47"/>
          <p:cNvSpPr txBox="1">
            <a:spLocks noChangeArrowheads="1"/>
          </p:cNvSpPr>
          <p:nvPr/>
        </p:nvSpPr>
        <p:spPr bwMode="auto">
          <a:xfrm>
            <a:off x="5697564" y="3136501"/>
            <a:ext cx="51091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600" b="1" dirty="0">
                <a:latin typeface="微软雅黑" panose="020B0503020204020204" pitchFamily="34" charset="-122"/>
                <a:ea typeface="微软雅黑" panose="020B0503020204020204" pitchFamily="34" charset="-122"/>
              </a:rPr>
              <a:t>党的纪律</a:t>
            </a:r>
          </a:p>
        </p:txBody>
      </p:sp>
      <p:sp>
        <p:nvSpPr>
          <p:cNvPr id="16" name="TextBox 58"/>
          <p:cNvSpPr txBox="1">
            <a:spLocks noChangeArrowheads="1"/>
          </p:cNvSpPr>
          <p:nvPr/>
        </p:nvSpPr>
        <p:spPr bwMode="auto">
          <a:xfrm>
            <a:off x="4819676" y="3046013"/>
            <a:ext cx="41859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4000" b="1" dirty="0">
                <a:solidFill>
                  <a:schemeClr val="bg2"/>
                </a:solidFill>
                <a:latin typeface="Lifeline JL" pitchFamily="2" charset="0"/>
                <a:ea typeface="微软雅黑" panose="020B0503020204020204" pitchFamily="34" charset="-122"/>
                <a:sym typeface="Arial" panose="020B0604020202020204" pitchFamily="34" charset="0"/>
              </a:rPr>
              <a:t>2</a:t>
            </a:r>
            <a:endParaRPr lang="zh-CN" altLang="en-US" sz="4000" b="1" dirty="0">
              <a:solidFill>
                <a:schemeClr val="bg2"/>
              </a:solidFill>
              <a:latin typeface="Lifeline JL" pitchFamily="2" charset="0"/>
              <a:ea typeface="微软雅黑" panose="020B0503020204020204" pitchFamily="34" charset="-122"/>
              <a:sym typeface="Arial" panose="020B0604020202020204" pitchFamily="34" charset="0"/>
            </a:endParaRPr>
          </a:p>
        </p:txBody>
      </p:sp>
      <p:sp>
        <p:nvSpPr>
          <p:cNvPr id="17" name="矩形: 圆角 45"/>
          <p:cNvSpPr/>
          <p:nvPr/>
        </p:nvSpPr>
        <p:spPr bwMode="auto">
          <a:xfrm>
            <a:off x="5578501" y="4182664"/>
            <a:ext cx="5722696" cy="732540"/>
          </a:xfrm>
          <a:prstGeom prst="roundRect">
            <a:avLst>
              <a:gd name="adj" fmla="val 11650"/>
            </a:avLst>
          </a:prstGeom>
          <a:solidFill>
            <a:schemeClr val="bg2"/>
          </a:solidFill>
          <a:ln w="9525" cap="flat">
            <a:solidFill>
              <a:schemeClr val="accent1">
                <a:lumMod val="40000"/>
                <a:lumOff val="60000"/>
              </a:schemeClr>
            </a:solidFill>
            <a:prstDash val="solid"/>
            <a:miter lim="800000"/>
          </a:ln>
          <a:effectLst>
            <a:outerShdw blurRad="50800" dist="38100" dir="2700000" algn="tl" rotWithShape="0">
              <a:prstClr val="black">
                <a:alpha val="40000"/>
              </a:prstClr>
            </a:outerShdw>
          </a:effectLst>
        </p:spPr>
        <p:txBody>
          <a:bodyPr/>
          <a:lstStyle/>
          <a:p>
            <a:endParaRPr lang="zh-CN" altLang="en-US" noProof="1">
              <a:latin typeface="+mn-lt"/>
              <a:ea typeface="+mn-ea"/>
              <a:cs typeface="+mn-ea"/>
            </a:endParaRPr>
          </a:p>
        </p:txBody>
      </p:sp>
      <p:sp>
        <p:nvSpPr>
          <p:cNvPr id="18" name="Freeform 23"/>
          <p:cNvSpPr/>
          <p:nvPr/>
        </p:nvSpPr>
        <p:spPr bwMode="auto">
          <a:xfrm>
            <a:off x="4676801" y="4146151"/>
            <a:ext cx="716771" cy="765511"/>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zh-CN" altLang="en-US" noProof="1">
              <a:latin typeface="+mn-lt"/>
              <a:ea typeface="+mn-ea"/>
              <a:cs typeface="+mn-ea"/>
              <a:sym typeface="+mn-lt"/>
            </a:endParaRPr>
          </a:p>
        </p:txBody>
      </p:sp>
      <p:sp>
        <p:nvSpPr>
          <p:cNvPr id="19" name="TextBox 47"/>
          <p:cNvSpPr txBox="1">
            <a:spLocks noChangeArrowheads="1"/>
          </p:cNvSpPr>
          <p:nvPr/>
        </p:nvSpPr>
        <p:spPr bwMode="auto">
          <a:xfrm>
            <a:off x="5697564" y="4293789"/>
            <a:ext cx="51091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600" b="1" dirty="0">
                <a:latin typeface="微软雅黑" panose="020B0503020204020204" pitchFamily="34" charset="-122"/>
                <a:ea typeface="微软雅黑" panose="020B0503020204020204" pitchFamily="34" charset="-122"/>
              </a:rPr>
              <a:t>系列重要讲话精神</a:t>
            </a:r>
          </a:p>
        </p:txBody>
      </p:sp>
      <p:sp>
        <p:nvSpPr>
          <p:cNvPr id="20" name="TextBox 58"/>
          <p:cNvSpPr txBox="1">
            <a:spLocks noChangeArrowheads="1"/>
          </p:cNvSpPr>
          <p:nvPr/>
        </p:nvSpPr>
        <p:spPr bwMode="auto">
          <a:xfrm>
            <a:off x="4816501" y="4179488"/>
            <a:ext cx="4228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4000" b="1">
                <a:solidFill>
                  <a:schemeClr val="bg2"/>
                </a:solidFill>
                <a:latin typeface="Lifeline JL" pitchFamily="2" charset="0"/>
                <a:ea typeface="微软雅黑" panose="020B0503020204020204" pitchFamily="34" charset="-122"/>
                <a:sym typeface="Arial" panose="020B0604020202020204" pitchFamily="34" charset="0"/>
              </a:rPr>
              <a:t>3</a:t>
            </a:r>
            <a:endParaRPr lang="zh-CN" altLang="en-US" sz="4000" b="1">
              <a:solidFill>
                <a:schemeClr val="bg2"/>
              </a:solidFill>
              <a:latin typeface="Lifeline JL" pitchFamily="2" charset="0"/>
              <a:ea typeface="微软雅黑" panose="020B0503020204020204" pitchFamily="34" charset="-122"/>
              <a:sym typeface="Arial" panose="020B0604020202020204" pitchFamily="34" charset="0"/>
            </a:endParaRPr>
          </a:p>
        </p:txBody>
      </p:sp>
      <p:sp>
        <p:nvSpPr>
          <p:cNvPr id="21" name="矩形: 圆角 49"/>
          <p:cNvSpPr/>
          <p:nvPr/>
        </p:nvSpPr>
        <p:spPr bwMode="auto">
          <a:xfrm>
            <a:off x="5578501" y="5338364"/>
            <a:ext cx="5722696" cy="731106"/>
          </a:xfrm>
          <a:prstGeom prst="roundRect">
            <a:avLst>
              <a:gd name="adj" fmla="val 11650"/>
            </a:avLst>
          </a:prstGeom>
          <a:solidFill>
            <a:schemeClr val="bg2"/>
          </a:solidFill>
          <a:ln w="9525" cap="flat">
            <a:solidFill>
              <a:schemeClr val="accent1">
                <a:lumMod val="40000"/>
                <a:lumOff val="60000"/>
              </a:schemeClr>
            </a:solidFill>
            <a:prstDash val="solid"/>
            <a:miter lim="800000"/>
          </a:ln>
          <a:effectLst>
            <a:outerShdw blurRad="50800" dist="38100" dir="2700000" algn="tl" rotWithShape="0">
              <a:prstClr val="black">
                <a:alpha val="40000"/>
              </a:prstClr>
            </a:outerShdw>
          </a:effectLst>
        </p:spPr>
        <p:txBody>
          <a:bodyPr/>
          <a:lstStyle/>
          <a:p>
            <a:endParaRPr lang="zh-CN" altLang="en-US" noProof="1">
              <a:latin typeface="+mn-lt"/>
              <a:ea typeface="+mn-ea"/>
              <a:cs typeface="+mn-ea"/>
            </a:endParaRPr>
          </a:p>
        </p:txBody>
      </p:sp>
      <p:sp>
        <p:nvSpPr>
          <p:cNvPr id="22" name="Freeform 23"/>
          <p:cNvSpPr/>
          <p:nvPr/>
        </p:nvSpPr>
        <p:spPr bwMode="auto">
          <a:xfrm>
            <a:off x="4676801" y="5300263"/>
            <a:ext cx="716771" cy="765511"/>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zh-CN" altLang="en-US" noProof="1">
              <a:latin typeface="+mn-lt"/>
              <a:ea typeface="+mn-ea"/>
              <a:cs typeface="+mn-ea"/>
              <a:sym typeface="+mn-lt"/>
            </a:endParaRPr>
          </a:p>
        </p:txBody>
      </p:sp>
      <p:sp>
        <p:nvSpPr>
          <p:cNvPr id="23" name="TextBox 47"/>
          <p:cNvSpPr txBox="1">
            <a:spLocks noChangeArrowheads="1"/>
          </p:cNvSpPr>
          <p:nvPr/>
        </p:nvSpPr>
        <p:spPr bwMode="auto">
          <a:xfrm>
            <a:off x="5697564" y="5435201"/>
            <a:ext cx="51091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600" b="1" dirty="0">
                <a:latin typeface="微软雅黑" panose="020B0503020204020204" pitchFamily="34" charset="-122"/>
                <a:ea typeface="微软雅黑" panose="020B0503020204020204" pitchFamily="34" charset="-122"/>
              </a:rPr>
              <a:t>做合格党员</a:t>
            </a:r>
          </a:p>
        </p:txBody>
      </p:sp>
      <p:sp>
        <p:nvSpPr>
          <p:cNvPr id="24" name="TextBox 58"/>
          <p:cNvSpPr txBox="1">
            <a:spLocks noChangeArrowheads="1"/>
          </p:cNvSpPr>
          <p:nvPr/>
        </p:nvSpPr>
        <p:spPr bwMode="auto">
          <a:xfrm>
            <a:off x="4835551" y="5351063"/>
            <a:ext cx="4300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4000" b="1">
                <a:solidFill>
                  <a:schemeClr val="bg2"/>
                </a:solidFill>
                <a:latin typeface="Lifeline JL" pitchFamily="2" charset="0"/>
                <a:ea typeface="微软雅黑" panose="020B0503020204020204" pitchFamily="34" charset="-122"/>
                <a:sym typeface="Arial" panose="020B0604020202020204" pitchFamily="34" charset="0"/>
              </a:rPr>
              <a:t>4</a:t>
            </a:r>
            <a:endParaRPr lang="zh-CN" altLang="en-US" sz="4000" b="1">
              <a:solidFill>
                <a:schemeClr val="bg2"/>
              </a:solidFill>
              <a:latin typeface="Lifeline JL" pitchFamily="2" charset="0"/>
              <a:ea typeface="微软雅黑" panose="020B0503020204020204" pitchFamily="34" charset="-122"/>
              <a:sym typeface="Arial" panose="020B0604020202020204" pitchFamily="34" charset="0"/>
            </a:endParaRPr>
          </a:p>
        </p:txBody>
      </p:sp>
      <p:pic>
        <p:nvPicPr>
          <p:cNvPr id="25" name="图片 24"/>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9690390" y="417896"/>
            <a:ext cx="972071" cy="999844"/>
          </a:xfrm>
          <a:prstGeom prst="rect">
            <a:avLst/>
          </a:prstGeom>
        </p:spPr>
      </p:pic>
    </p:spTree>
    <p:extLst>
      <p:ext uri="{BB962C8B-B14F-4D97-AF65-F5344CB8AC3E}">
        <p14:creationId xmlns:p14="http://schemas.microsoft.com/office/powerpoint/2010/main" val="889204244"/>
      </p:ext>
    </p:extLst>
  </p:cSld>
  <p:clrMapOvr>
    <a:masterClrMapping/>
  </p:clrMapOvr>
  <mc:AlternateContent xmlns:mc="http://schemas.openxmlformats.org/markup-compatibility/2006" xmlns:p14="http://schemas.microsoft.com/office/powerpoint/2010/main">
    <mc:Choice Requires="p14">
      <p:transition spd="slow" p14:dur="1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1000"/>
                                        <p:tgtEl>
                                          <p:spTgt spid="17"/>
                                        </p:tgtEl>
                                      </p:cBhvr>
                                    </p:animEffect>
                                    <p:anim calcmode="lin" valueType="num">
                                      <p:cBhvr>
                                        <p:cTn id="70" dur="1000" fill="hold"/>
                                        <p:tgtEl>
                                          <p:spTgt spid="17"/>
                                        </p:tgtEl>
                                        <p:attrNameLst>
                                          <p:attrName>ppt_x</p:attrName>
                                        </p:attrNameLst>
                                      </p:cBhvr>
                                      <p:tavLst>
                                        <p:tav tm="0">
                                          <p:val>
                                            <p:strVal val="#ppt_x"/>
                                          </p:val>
                                        </p:tav>
                                        <p:tav tm="100000">
                                          <p:val>
                                            <p:strVal val="#ppt_x"/>
                                          </p:val>
                                        </p:tav>
                                      </p:tavLst>
                                    </p:anim>
                                    <p:anim calcmode="lin" valueType="num">
                                      <p:cBhvr>
                                        <p:cTn id="71" dur="1000" fill="hold"/>
                                        <p:tgtEl>
                                          <p:spTgt spid="1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1000"/>
                                        <p:tgtEl>
                                          <p:spTgt spid="19"/>
                                        </p:tgtEl>
                                      </p:cBhvr>
                                    </p:animEffect>
                                    <p:anim calcmode="lin" valueType="num">
                                      <p:cBhvr>
                                        <p:cTn id="75" dur="1000" fill="hold"/>
                                        <p:tgtEl>
                                          <p:spTgt spid="19"/>
                                        </p:tgtEl>
                                        <p:attrNameLst>
                                          <p:attrName>ppt_x</p:attrName>
                                        </p:attrNameLst>
                                      </p:cBhvr>
                                      <p:tavLst>
                                        <p:tav tm="0">
                                          <p:val>
                                            <p:strVal val="#ppt_x"/>
                                          </p:val>
                                        </p:tav>
                                        <p:tav tm="100000">
                                          <p:val>
                                            <p:strVal val="#ppt_x"/>
                                          </p:val>
                                        </p:tav>
                                      </p:tavLst>
                                    </p:anim>
                                    <p:anim calcmode="lin" valueType="num">
                                      <p:cBhvr>
                                        <p:cTn id="7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1000"/>
                                        <p:tgtEl>
                                          <p:spTgt spid="22"/>
                                        </p:tgtEl>
                                      </p:cBhvr>
                                    </p:animEffect>
                                    <p:anim calcmode="lin" valueType="num">
                                      <p:cBhvr>
                                        <p:cTn id="82" dur="1000" fill="hold"/>
                                        <p:tgtEl>
                                          <p:spTgt spid="22"/>
                                        </p:tgtEl>
                                        <p:attrNameLst>
                                          <p:attrName>ppt_x</p:attrName>
                                        </p:attrNameLst>
                                      </p:cBhvr>
                                      <p:tavLst>
                                        <p:tav tm="0">
                                          <p:val>
                                            <p:strVal val="#ppt_x"/>
                                          </p:val>
                                        </p:tav>
                                        <p:tav tm="100000">
                                          <p:val>
                                            <p:strVal val="#ppt_x"/>
                                          </p:val>
                                        </p:tav>
                                      </p:tavLst>
                                    </p:anim>
                                    <p:anim calcmode="lin" valueType="num">
                                      <p:cBhvr>
                                        <p:cTn id="83" dur="1000" fill="hold"/>
                                        <p:tgtEl>
                                          <p:spTgt spid="2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1000"/>
                                        <p:tgtEl>
                                          <p:spTgt spid="24"/>
                                        </p:tgtEl>
                                      </p:cBhvr>
                                    </p:animEffect>
                                    <p:anim calcmode="lin" valueType="num">
                                      <p:cBhvr>
                                        <p:cTn id="87" dur="1000" fill="hold"/>
                                        <p:tgtEl>
                                          <p:spTgt spid="24"/>
                                        </p:tgtEl>
                                        <p:attrNameLst>
                                          <p:attrName>ppt_x</p:attrName>
                                        </p:attrNameLst>
                                      </p:cBhvr>
                                      <p:tavLst>
                                        <p:tav tm="0">
                                          <p:val>
                                            <p:strVal val="#ppt_x"/>
                                          </p:val>
                                        </p:tav>
                                        <p:tav tm="100000">
                                          <p:val>
                                            <p:strVal val="#ppt_x"/>
                                          </p:val>
                                        </p:tav>
                                      </p:tavLst>
                                    </p:anim>
                                    <p:anim calcmode="lin" valueType="num">
                                      <p:cBhvr>
                                        <p:cTn id="88" dur="1000" fill="hold"/>
                                        <p:tgtEl>
                                          <p:spTgt spid="2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anim calcmode="lin" valueType="num">
                                      <p:cBhvr>
                                        <p:cTn id="92" dur="1000" fill="hold"/>
                                        <p:tgtEl>
                                          <p:spTgt spid="21"/>
                                        </p:tgtEl>
                                        <p:attrNameLst>
                                          <p:attrName>ppt_x</p:attrName>
                                        </p:attrNameLst>
                                      </p:cBhvr>
                                      <p:tavLst>
                                        <p:tav tm="0">
                                          <p:val>
                                            <p:strVal val="#ppt_x"/>
                                          </p:val>
                                        </p:tav>
                                        <p:tav tm="100000">
                                          <p:val>
                                            <p:strVal val="#ppt_x"/>
                                          </p:val>
                                        </p:tav>
                                      </p:tavLst>
                                    </p:anim>
                                    <p:anim calcmode="lin" valueType="num">
                                      <p:cBhvr>
                                        <p:cTn id="93" dur="1000" fill="hold"/>
                                        <p:tgtEl>
                                          <p:spTgt spid="21"/>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000"/>
                                        <p:tgtEl>
                                          <p:spTgt spid="23"/>
                                        </p:tgtEl>
                                      </p:cBhvr>
                                    </p:animEffect>
                                    <p:anim calcmode="lin" valueType="num">
                                      <p:cBhvr>
                                        <p:cTn id="97" dur="1000" fill="hold"/>
                                        <p:tgtEl>
                                          <p:spTgt spid="23"/>
                                        </p:tgtEl>
                                        <p:attrNameLst>
                                          <p:attrName>ppt_x</p:attrName>
                                        </p:attrNameLst>
                                      </p:cBhvr>
                                      <p:tavLst>
                                        <p:tav tm="0">
                                          <p:val>
                                            <p:strVal val="#ppt_x"/>
                                          </p:val>
                                        </p:tav>
                                        <p:tav tm="100000">
                                          <p:val>
                                            <p:strVal val="#ppt_x"/>
                                          </p:val>
                                        </p:tav>
                                      </p:tavLst>
                                    </p:anim>
                                    <p:anim calcmode="lin" valueType="num">
                                      <p:cBhvr>
                                        <p:cTn id="9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animBg="1"/>
      <p:bldP spid="14" grpId="0" animBg="1"/>
      <p:bldP spid="15" grpId="0"/>
      <p:bldP spid="16" grpId="0"/>
      <p:bldP spid="17" grpId="0" animBg="1"/>
      <p:bldP spid="18" grpId="0" animBg="1"/>
      <p:bldP spid="19" grpId="0"/>
      <p:bldP spid="20" grpId="0"/>
      <p:bldP spid="21" grpId="0" animBg="1"/>
      <p:bldP spid="22" grpId="0" animBg="1"/>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3"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3.3 </a:t>
            </a:r>
            <a:r>
              <a:rPr lang="zh-CN" altLang="en-US" sz="2800" b="1" dirty="0">
                <a:solidFill>
                  <a:srgbClr val="C00000"/>
                </a:solidFill>
                <a:latin typeface="微软雅黑" panose="020B0503020204020204" pitchFamily="34" charset="-122"/>
                <a:ea typeface="微软雅黑" panose="020B0503020204020204" pitchFamily="34" charset="-122"/>
              </a:rPr>
              <a:t>必由之路</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en-US" sz="2400" dirty="0">
                <a:solidFill>
                  <a:schemeClr val="bg1"/>
                </a:solidFill>
                <a:latin typeface="微软雅黑" panose="020B0503020204020204" pitchFamily="34" charset="-122"/>
                <a:ea typeface="微软雅黑" panose="020B0503020204020204" pitchFamily="34" charset="-122"/>
              </a:rPr>
              <a:t>中国特色的社会主义道路</a:t>
            </a:r>
          </a:p>
        </p:txBody>
      </p:sp>
      <p:sp>
        <p:nvSpPr>
          <p:cNvPr id="5"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7" name="等腰三角形 6"/>
          <p:cNvSpPr>
            <a:spLocks noChangeArrowheads="1"/>
          </p:cNvSpPr>
          <p:nvPr/>
        </p:nvSpPr>
        <p:spPr bwMode="auto">
          <a:xfrm>
            <a:off x="7226300" y="2247900"/>
            <a:ext cx="3243263" cy="2795588"/>
          </a:xfrm>
          <a:prstGeom prst="triangle">
            <a:avLst>
              <a:gd name="adj" fmla="val 50000"/>
            </a:avLst>
          </a:prstGeom>
          <a:solidFill>
            <a:schemeClr val="bg2"/>
          </a:solidFill>
          <a:ln w="19050">
            <a:solidFill>
              <a:schemeClr val="bg1"/>
            </a:solidFill>
            <a:prstDash val="dash"/>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8" name="椭圆 7"/>
          <p:cNvSpPr/>
          <p:nvPr/>
        </p:nvSpPr>
        <p:spPr bwMode="auto">
          <a:xfrm>
            <a:off x="8080375" y="1589088"/>
            <a:ext cx="1535113" cy="1533525"/>
          </a:xfrm>
          <a:prstGeom prst="ellipse">
            <a:avLst/>
          </a:prstGeom>
          <a:solidFill>
            <a:srgbClr val="C00000"/>
          </a:solidFill>
          <a:ln w="38100">
            <a:solidFill>
              <a:schemeClr val="bg2"/>
            </a:solidFill>
          </a:ln>
          <a:effectLst>
            <a:outerShdw blurRad="63500" sx="102000" sy="102000" algn="ctr" rotWithShape="0">
              <a:prstClr val="black">
                <a:alpha val="40000"/>
              </a:prstClr>
            </a:outerShdw>
          </a:effectLst>
        </p:spPr>
        <p:txBody>
          <a:bodyPr/>
          <a:lstStyle/>
          <a:p>
            <a:endParaRPr lang="zh-CN" altLang="en-US" noProof="1"/>
          </a:p>
        </p:txBody>
      </p:sp>
      <p:sp>
        <p:nvSpPr>
          <p:cNvPr id="9" name="椭圆 8"/>
          <p:cNvSpPr/>
          <p:nvPr/>
        </p:nvSpPr>
        <p:spPr bwMode="auto">
          <a:xfrm>
            <a:off x="6483350" y="4237038"/>
            <a:ext cx="1535113" cy="1533525"/>
          </a:xfrm>
          <a:prstGeom prst="ellipse">
            <a:avLst/>
          </a:prstGeom>
          <a:solidFill>
            <a:srgbClr val="C00000"/>
          </a:solidFill>
          <a:ln w="38100">
            <a:solidFill>
              <a:schemeClr val="bg2"/>
            </a:solidFill>
          </a:ln>
          <a:effectLst>
            <a:outerShdw blurRad="63500" sx="102000" sy="102000" algn="ctr" rotWithShape="0">
              <a:prstClr val="black">
                <a:alpha val="40000"/>
              </a:prstClr>
            </a:outerShdw>
          </a:effectLst>
        </p:spPr>
        <p:txBody>
          <a:bodyPr/>
          <a:lstStyle/>
          <a:p>
            <a:endParaRPr lang="zh-CN" altLang="en-US" noProof="1"/>
          </a:p>
        </p:txBody>
      </p:sp>
      <p:sp>
        <p:nvSpPr>
          <p:cNvPr id="10" name="椭圆 9"/>
          <p:cNvSpPr/>
          <p:nvPr/>
        </p:nvSpPr>
        <p:spPr bwMode="auto">
          <a:xfrm>
            <a:off x="9718675" y="4237038"/>
            <a:ext cx="1533525" cy="1533525"/>
          </a:xfrm>
          <a:prstGeom prst="ellipse">
            <a:avLst/>
          </a:prstGeom>
          <a:solidFill>
            <a:srgbClr val="C00000"/>
          </a:solidFill>
          <a:ln w="38100">
            <a:solidFill>
              <a:schemeClr val="bg2"/>
            </a:solidFill>
          </a:ln>
          <a:effectLst>
            <a:outerShdw blurRad="63500" sx="102000" sy="102000" algn="ctr" rotWithShape="0">
              <a:prstClr val="black">
                <a:alpha val="40000"/>
              </a:prstClr>
            </a:outerShdw>
          </a:effectLst>
        </p:spPr>
        <p:txBody>
          <a:bodyPr/>
          <a:lstStyle/>
          <a:p>
            <a:endParaRPr lang="zh-CN" altLang="en-US" noProof="1"/>
          </a:p>
        </p:txBody>
      </p:sp>
      <p:sp>
        <p:nvSpPr>
          <p:cNvPr id="11" name="矩形 10"/>
          <p:cNvSpPr>
            <a:spLocks noChangeArrowheads="1"/>
          </p:cNvSpPr>
          <p:nvPr/>
        </p:nvSpPr>
        <p:spPr bwMode="auto">
          <a:xfrm>
            <a:off x="8345488" y="1922463"/>
            <a:ext cx="10048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3200" b="1" dirty="0">
                <a:solidFill>
                  <a:schemeClr val="bg1"/>
                </a:solidFill>
                <a:latin typeface="微软雅黑" panose="020B0503020204020204" pitchFamily="34" charset="-122"/>
                <a:ea typeface="微软雅黑" panose="020B0503020204020204" pitchFamily="34" charset="-122"/>
              </a:rPr>
              <a:t>道路</a:t>
            </a:r>
          </a:p>
        </p:txBody>
      </p:sp>
      <p:sp>
        <p:nvSpPr>
          <p:cNvPr id="12" name="矩形 11"/>
          <p:cNvSpPr>
            <a:spLocks noChangeArrowheads="1"/>
          </p:cNvSpPr>
          <p:nvPr/>
        </p:nvSpPr>
        <p:spPr bwMode="auto">
          <a:xfrm>
            <a:off x="6738938" y="4427538"/>
            <a:ext cx="10414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800" b="1" dirty="0">
                <a:solidFill>
                  <a:schemeClr val="bg1"/>
                </a:solidFill>
                <a:latin typeface="微软雅黑" panose="020B0503020204020204" pitchFamily="34" charset="-122"/>
                <a:ea typeface="微软雅黑" panose="020B0503020204020204" pitchFamily="34" charset="-122"/>
              </a:rPr>
              <a:t>理论体系</a:t>
            </a:r>
          </a:p>
        </p:txBody>
      </p:sp>
      <p:sp>
        <p:nvSpPr>
          <p:cNvPr id="13" name="矩形 12"/>
          <p:cNvSpPr>
            <a:spLocks noChangeArrowheads="1"/>
          </p:cNvSpPr>
          <p:nvPr/>
        </p:nvSpPr>
        <p:spPr bwMode="auto">
          <a:xfrm>
            <a:off x="9828213" y="4603750"/>
            <a:ext cx="13414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3200" b="1">
                <a:solidFill>
                  <a:schemeClr val="bg1"/>
                </a:solidFill>
                <a:latin typeface="微软雅黑" panose="020B0503020204020204" pitchFamily="34" charset="-122"/>
                <a:ea typeface="微软雅黑" panose="020B0503020204020204" pitchFamily="34" charset="-122"/>
              </a:rPr>
              <a:t>制度</a:t>
            </a:r>
          </a:p>
        </p:txBody>
      </p:sp>
      <p:sp>
        <p:nvSpPr>
          <p:cNvPr id="14" name="矩形 13"/>
          <p:cNvSpPr>
            <a:spLocks noChangeArrowheads="1"/>
          </p:cNvSpPr>
          <p:nvPr/>
        </p:nvSpPr>
        <p:spPr bwMode="auto">
          <a:xfrm>
            <a:off x="8093075" y="3719513"/>
            <a:ext cx="150971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400" b="1">
                <a:solidFill>
                  <a:schemeClr val="tx2"/>
                </a:solidFill>
                <a:latin typeface="微软雅黑" panose="020B0503020204020204" pitchFamily="34" charset="-122"/>
                <a:ea typeface="微软雅黑" panose="020B0503020204020204" pitchFamily="34" charset="-122"/>
              </a:rPr>
              <a:t>中国特色社会主义</a:t>
            </a:r>
            <a:endParaRPr lang="zh-CN" altLang="en-US" sz="2400" b="1">
              <a:latin typeface="微软雅黑" panose="020B0503020204020204" pitchFamily="34" charset="-122"/>
              <a:ea typeface="微软雅黑" panose="020B0503020204020204" pitchFamily="34" charset="-122"/>
            </a:endParaRPr>
          </a:p>
        </p:txBody>
      </p:sp>
      <p:sp>
        <p:nvSpPr>
          <p:cNvPr id="15" name="矩形 20"/>
          <p:cNvSpPr>
            <a:spLocks noChangeArrowheads="1"/>
          </p:cNvSpPr>
          <p:nvPr/>
        </p:nvSpPr>
        <p:spPr bwMode="auto">
          <a:xfrm>
            <a:off x="1069975" y="4568825"/>
            <a:ext cx="5135563"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lnSpc>
                <a:spcPct val="150000"/>
              </a:lnSpc>
            </a:pPr>
            <a:r>
              <a:rPr lang="zh-CN" altLang="en-US" sz="2000" dirty="0">
                <a:latin typeface="微软雅黑" panose="020B0503020204020204" pitchFamily="34" charset="-122"/>
                <a:ea typeface="微软雅黑" panose="020B0503020204020204" pitchFamily="34" charset="-122"/>
              </a:rPr>
              <a:t>要在深入把握中国特色社会主义科学性和真理性的基础上，坚定</a:t>
            </a:r>
            <a:r>
              <a:rPr lang="zh-CN" altLang="en-US" sz="2000" b="1" dirty="0">
                <a:solidFill>
                  <a:srgbClr val="C00000"/>
                </a:solidFill>
                <a:latin typeface="微软雅黑" panose="020B0503020204020204" pitchFamily="34" charset="-122"/>
                <a:ea typeface="微软雅黑" panose="020B0503020204020204" pitchFamily="34" charset="-122"/>
              </a:rPr>
              <a:t>道路自信、理论自信、制度自信</a:t>
            </a:r>
            <a:r>
              <a:rPr lang="zh-CN" altLang="en-US" sz="2000" dirty="0">
                <a:solidFill>
                  <a:srgbClr val="C00000"/>
                </a:solidFill>
                <a:latin typeface="微软雅黑" panose="020B0503020204020204" pitchFamily="34" charset="-122"/>
                <a:ea typeface="微软雅黑" panose="020B0503020204020204" pitchFamily="34" charset="-122"/>
              </a:rPr>
              <a:t>。 </a:t>
            </a:r>
          </a:p>
        </p:txBody>
      </p:sp>
      <p:sp>
        <p:nvSpPr>
          <p:cNvPr id="16" name="矩形 2"/>
          <p:cNvSpPr>
            <a:spLocks noChangeArrowheads="1"/>
          </p:cNvSpPr>
          <p:nvPr/>
        </p:nvSpPr>
        <p:spPr bwMode="auto">
          <a:xfrm>
            <a:off x="8293100" y="2400300"/>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dirty="0">
                <a:solidFill>
                  <a:schemeClr val="bg1"/>
                </a:solidFill>
                <a:latin typeface="微软雅黑" panose="020B0503020204020204" pitchFamily="34" charset="-122"/>
                <a:ea typeface="微软雅黑" panose="020B0503020204020204" pitchFamily="34" charset="-122"/>
              </a:rPr>
              <a:t>实现途径</a:t>
            </a:r>
          </a:p>
        </p:txBody>
      </p:sp>
      <p:sp>
        <p:nvSpPr>
          <p:cNvPr id="17" name="矩形 28"/>
          <p:cNvSpPr>
            <a:spLocks noChangeArrowheads="1"/>
          </p:cNvSpPr>
          <p:nvPr/>
        </p:nvSpPr>
        <p:spPr bwMode="auto">
          <a:xfrm>
            <a:off x="9913938" y="508000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a:solidFill>
                  <a:schemeClr val="bg1"/>
                </a:solidFill>
                <a:latin typeface="微软雅黑" panose="020B0503020204020204" pitchFamily="34" charset="-122"/>
                <a:ea typeface="微软雅黑" panose="020B0503020204020204" pitchFamily="34" charset="-122"/>
              </a:rPr>
              <a:t>根本保障</a:t>
            </a:r>
          </a:p>
        </p:txBody>
      </p:sp>
      <p:sp>
        <p:nvSpPr>
          <p:cNvPr id="18" name="矩形 29"/>
          <p:cNvSpPr>
            <a:spLocks noChangeArrowheads="1"/>
          </p:cNvSpPr>
          <p:nvPr/>
        </p:nvSpPr>
        <p:spPr bwMode="auto">
          <a:xfrm>
            <a:off x="6697663" y="524986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a:solidFill>
                  <a:schemeClr val="bg1"/>
                </a:solidFill>
                <a:latin typeface="微软雅黑" panose="020B0503020204020204" pitchFamily="34" charset="-122"/>
                <a:ea typeface="微软雅黑" panose="020B0503020204020204" pitchFamily="34" charset="-122"/>
              </a:rPr>
              <a:t>行动指南</a:t>
            </a:r>
          </a:p>
        </p:txBody>
      </p:sp>
      <p:sp>
        <p:nvSpPr>
          <p:cNvPr id="19" name="矩形 44"/>
          <p:cNvSpPr>
            <a:spLocks noChangeArrowheads="1"/>
          </p:cNvSpPr>
          <p:nvPr/>
        </p:nvSpPr>
        <p:spPr bwMode="auto">
          <a:xfrm>
            <a:off x="1017588" y="1533525"/>
            <a:ext cx="5111750" cy="2305050"/>
          </a:xfrm>
          <a:prstGeom prst="rect">
            <a:avLst/>
          </a:prstGeom>
          <a:solidFill>
            <a:schemeClr val="bg1">
              <a:lumMod val="95000"/>
            </a:schemeClr>
          </a:solidFill>
          <a:ln w="9525">
            <a:solidFill>
              <a:srgbClr val="D9D9D9"/>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0" name="矩形 45"/>
          <p:cNvSpPr>
            <a:spLocks noChangeArrowheads="1"/>
          </p:cNvSpPr>
          <p:nvPr/>
        </p:nvSpPr>
        <p:spPr bwMode="auto">
          <a:xfrm>
            <a:off x="968375" y="1874838"/>
            <a:ext cx="111125" cy="1549400"/>
          </a:xfrm>
          <a:prstGeom prst="rect">
            <a:avLst/>
          </a:prstGeom>
          <a:solidFill>
            <a:srgbClr val="C00000"/>
          </a:solidFill>
          <a:ln>
            <a:noFill/>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1" name="矩形 46"/>
          <p:cNvSpPr>
            <a:spLocks noChangeArrowheads="1"/>
          </p:cNvSpPr>
          <p:nvPr/>
        </p:nvSpPr>
        <p:spPr bwMode="auto">
          <a:xfrm>
            <a:off x="6081713" y="1874838"/>
            <a:ext cx="111125" cy="1549400"/>
          </a:xfrm>
          <a:prstGeom prst="rect">
            <a:avLst/>
          </a:prstGeom>
          <a:solidFill>
            <a:srgbClr val="C00000"/>
          </a:solidFill>
          <a:ln>
            <a:noFill/>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2" name="矩形 47"/>
          <p:cNvSpPr>
            <a:spLocks noChangeArrowheads="1"/>
          </p:cNvSpPr>
          <p:nvPr/>
        </p:nvSpPr>
        <p:spPr bwMode="auto">
          <a:xfrm>
            <a:off x="1320800" y="1670050"/>
            <a:ext cx="4576763"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b="1" dirty="0">
                <a:solidFill>
                  <a:srgbClr val="C00000"/>
                </a:solidFill>
                <a:latin typeface="微软雅黑" panose="020B0503020204020204" pitchFamily="34" charset="-122"/>
                <a:ea typeface="微软雅黑" panose="020B0503020204020204" pitchFamily="34" charset="-122"/>
              </a:rPr>
              <a:t>习近平总书记指出：</a:t>
            </a:r>
            <a:endParaRPr lang="en-US" altLang="zh-CN" b="1" dirty="0">
              <a:solidFill>
                <a:srgbClr val="C00000"/>
              </a:solidFill>
              <a:latin typeface="微软雅黑" panose="020B0503020204020204" pitchFamily="34" charset="-122"/>
              <a:ea typeface="微软雅黑" panose="020B0503020204020204" pitchFamily="34" charset="-122"/>
            </a:endParaRPr>
          </a:p>
          <a:p>
            <a:pPr algn="just" hangingPunct="0"/>
            <a:r>
              <a:rPr lang="zh-CN" altLang="en-US" dirty="0">
                <a:latin typeface="微软雅黑" panose="020B0503020204020204" pitchFamily="34" charset="-122"/>
                <a:ea typeface="微软雅黑" panose="020B0503020204020204" pitchFamily="34" charset="-122"/>
              </a:rPr>
              <a:t>“中国特色社会主义特就特在其道路、理论体系、制度上，特就特在其实现途径、行动指南、根本保障的内在联系上，特就特在这三者统一于中国特色社会主义伟大实践上。”在当代中国，坚持和发展中国特色社会主义，就是真正坚持社会主义。</a:t>
            </a:r>
          </a:p>
        </p:txBody>
      </p:sp>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24" name="图片 23"/>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4290052256"/>
      </p:ext>
    </p:extLst>
  </p:cSld>
  <p:clrMapOvr>
    <a:masterClrMapping/>
  </p:clrMapOvr>
  <mc:AlternateContent xmlns:mc="http://schemas.openxmlformats.org/markup-compatibility/2006" xmlns:p14="http://schemas.microsoft.com/office/powerpoint/2010/main">
    <mc:Choice Requires="p14">
      <p:transition spd="slow" p14:dur="175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barn(inVertical)">
                                      <p:cBhvr>
                                        <p:cTn id="15" dur="500"/>
                                        <p:tgtEl>
                                          <p:spTgt spid="2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arn(inVertical)">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 calcmode="lin" valueType="num">
                                      <p:cBhvr>
                                        <p:cTn id="35" dur="1000" fill="hold"/>
                                        <p:tgtEl>
                                          <p:spTgt spid="8"/>
                                        </p:tgtEl>
                                        <p:attrNameLst>
                                          <p:attrName>style.rotation</p:attrName>
                                        </p:attrNameLst>
                                      </p:cBhvr>
                                      <p:tavLst>
                                        <p:tav tm="0">
                                          <p:val>
                                            <p:fltVal val="90"/>
                                          </p:val>
                                        </p:tav>
                                        <p:tav tm="100000">
                                          <p:val>
                                            <p:fltVal val="0"/>
                                          </p:val>
                                        </p:tav>
                                      </p:tavLst>
                                    </p:anim>
                                    <p:animEffect transition="in" filter="fade">
                                      <p:cBhvr>
                                        <p:cTn id="36" dur="1000"/>
                                        <p:tgtEl>
                                          <p:spTgt spid="8"/>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90"/>
                                          </p:val>
                                        </p:tav>
                                        <p:tav tm="100000">
                                          <p:val>
                                            <p:fltVal val="0"/>
                                          </p:val>
                                        </p:tav>
                                      </p:tavLst>
                                    </p:anim>
                                    <p:animEffect transition="in" filter="fade">
                                      <p:cBhvr>
                                        <p:cTn id="42" dur="1000"/>
                                        <p:tgtEl>
                                          <p:spTgt spid="10"/>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1000" fill="hold"/>
                                        <p:tgtEl>
                                          <p:spTgt spid="9"/>
                                        </p:tgtEl>
                                        <p:attrNameLst>
                                          <p:attrName>ppt_w</p:attrName>
                                        </p:attrNameLst>
                                      </p:cBhvr>
                                      <p:tavLst>
                                        <p:tav tm="0">
                                          <p:val>
                                            <p:fltVal val="0"/>
                                          </p:val>
                                        </p:tav>
                                        <p:tav tm="100000">
                                          <p:val>
                                            <p:strVal val="#ppt_w"/>
                                          </p:val>
                                        </p:tav>
                                      </p:tavLst>
                                    </p:anim>
                                    <p:anim calcmode="lin" valueType="num">
                                      <p:cBhvr>
                                        <p:cTn id="46" dur="1000" fill="hold"/>
                                        <p:tgtEl>
                                          <p:spTgt spid="9"/>
                                        </p:tgtEl>
                                        <p:attrNameLst>
                                          <p:attrName>ppt_h</p:attrName>
                                        </p:attrNameLst>
                                      </p:cBhvr>
                                      <p:tavLst>
                                        <p:tav tm="0">
                                          <p:val>
                                            <p:fltVal val="0"/>
                                          </p:val>
                                        </p:tav>
                                        <p:tav tm="100000">
                                          <p:val>
                                            <p:strVal val="#ppt_h"/>
                                          </p:val>
                                        </p:tav>
                                      </p:tavLst>
                                    </p:anim>
                                    <p:anim calcmode="lin" valueType="num">
                                      <p:cBhvr>
                                        <p:cTn id="47" dur="1000" fill="hold"/>
                                        <p:tgtEl>
                                          <p:spTgt spid="9"/>
                                        </p:tgtEl>
                                        <p:attrNameLst>
                                          <p:attrName>style.rotation</p:attrName>
                                        </p:attrNameLst>
                                      </p:cBhvr>
                                      <p:tavLst>
                                        <p:tav tm="0">
                                          <p:val>
                                            <p:fltVal val="90"/>
                                          </p:val>
                                        </p:tav>
                                        <p:tav tm="100000">
                                          <p:val>
                                            <p:fltVal val="0"/>
                                          </p:val>
                                        </p:tav>
                                      </p:tavLst>
                                    </p:anim>
                                    <p:animEffect transition="in" filter="fade">
                                      <p:cBhvr>
                                        <p:cTn id="48" dur="1000"/>
                                        <p:tgtEl>
                                          <p:spTgt spid="9"/>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1000" fill="hold"/>
                                        <p:tgtEl>
                                          <p:spTgt spid="12"/>
                                        </p:tgtEl>
                                        <p:attrNameLst>
                                          <p:attrName>ppt_w</p:attrName>
                                        </p:attrNameLst>
                                      </p:cBhvr>
                                      <p:tavLst>
                                        <p:tav tm="0">
                                          <p:val>
                                            <p:fltVal val="0"/>
                                          </p:val>
                                        </p:tav>
                                        <p:tav tm="100000">
                                          <p:val>
                                            <p:strVal val="#ppt_w"/>
                                          </p:val>
                                        </p:tav>
                                      </p:tavLst>
                                    </p:anim>
                                    <p:anim calcmode="lin" valueType="num">
                                      <p:cBhvr>
                                        <p:cTn id="52" dur="1000" fill="hold"/>
                                        <p:tgtEl>
                                          <p:spTgt spid="12"/>
                                        </p:tgtEl>
                                        <p:attrNameLst>
                                          <p:attrName>ppt_h</p:attrName>
                                        </p:attrNameLst>
                                      </p:cBhvr>
                                      <p:tavLst>
                                        <p:tav tm="0">
                                          <p:val>
                                            <p:fltVal val="0"/>
                                          </p:val>
                                        </p:tav>
                                        <p:tav tm="100000">
                                          <p:val>
                                            <p:strVal val="#ppt_h"/>
                                          </p:val>
                                        </p:tav>
                                      </p:tavLst>
                                    </p:anim>
                                    <p:anim calcmode="lin" valueType="num">
                                      <p:cBhvr>
                                        <p:cTn id="53" dur="1000" fill="hold"/>
                                        <p:tgtEl>
                                          <p:spTgt spid="12"/>
                                        </p:tgtEl>
                                        <p:attrNameLst>
                                          <p:attrName>style.rotation</p:attrName>
                                        </p:attrNameLst>
                                      </p:cBhvr>
                                      <p:tavLst>
                                        <p:tav tm="0">
                                          <p:val>
                                            <p:fltVal val="90"/>
                                          </p:val>
                                        </p:tav>
                                        <p:tav tm="100000">
                                          <p:val>
                                            <p:fltVal val="0"/>
                                          </p:val>
                                        </p:tav>
                                      </p:tavLst>
                                    </p:anim>
                                    <p:animEffect transition="in" filter="fade">
                                      <p:cBhvr>
                                        <p:cTn id="54" dur="1000"/>
                                        <p:tgtEl>
                                          <p:spTgt spid="12"/>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1000" fill="hold"/>
                                        <p:tgtEl>
                                          <p:spTgt spid="18"/>
                                        </p:tgtEl>
                                        <p:attrNameLst>
                                          <p:attrName>ppt_w</p:attrName>
                                        </p:attrNameLst>
                                      </p:cBhvr>
                                      <p:tavLst>
                                        <p:tav tm="0">
                                          <p:val>
                                            <p:fltVal val="0"/>
                                          </p:val>
                                        </p:tav>
                                        <p:tav tm="100000">
                                          <p:val>
                                            <p:strVal val="#ppt_w"/>
                                          </p:val>
                                        </p:tav>
                                      </p:tavLst>
                                    </p:anim>
                                    <p:anim calcmode="lin" valueType="num">
                                      <p:cBhvr>
                                        <p:cTn id="58" dur="1000" fill="hold"/>
                                        <p:tgtEl>
                                          <p:spTgt spid="18"/>
                                        </p:tgtEl>
                                        <p:attrNameLst>
                                          <p:attrName>ppt_h</p:attrName>
                                        </p:attrNameLst>
                                      </p:cBhvr>
                                      <p:tavLst>
                                        <p:tav tm="0">
                                          <p:val>
                                            <p:fltVal val="0"/>
                                          </p:val>
                                        </p:tav>
                                        <p:tav tm="100000">
                                          <p:val>
                                            <p:strVal val="#ppt_h"/>
                                          </p:val>
                                        </p:tav>
                                      </p:tavLst>
                                    </p:anim>
                                    <p:anim calcmode="lin" valueType="num">
                                      <p:cBhvr>
                                        <p:cTn id="59" dur="1000" fill="hold"/>
                                        <p:tgtEl>
                                          <p:spTgt spid="18"/>
                                        </p:tgtEl>
                                        <p:attrNameLst>
                                          <p:attrName>style.rotation</p:attrName>
                                        </p:attrNameLst>
                                      </p:cBhvr>
                                      <p:tavLst>
                                        <p:tav tm="0">
                                          <p:val>
                                            <p:fltVal val="90"/>
                                          </p:val>
                                        </p:tav>
                                        <p:tav tm="100000">
                                          <p:val>
                                            <p:fltVal val="0"/>
                                          </p:val>
                                        </p:tav>
                                      </p:tavLst>
                                    </p:anim>
                                    <p:animEffect transition="in" filter="fade">
                                      <p:cBhvr>
                                        <p:cTn id="60" dur="1000"/>
                                        <p:tgtEl>
                                          <p:spTgt spid="18"/>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1000" fill="hold"/>
                                        <p:tgtEl>
                                          <p:spTgt spid="16"/>
                                        </p:tgtEl>
                                        <p:attrNameLst>
                                          <p:attrName>ppt_w</p:attrName>
                                        </p:attrNameLst>
                                      </p:cBhvr>
                                      <p:tavLst>
                                        <p:tav tm="0">
                                          <p:val>
                                            <p:fltVal val="0"/>
                                          </p:val>
                                        </p:tav>
                                        <p:tav tm="100000">
                                          <p:val>
                                            <p:strVal val="#ppt_w"/>
                                          </p:val>
                                        </p:tav>
                                      </p:tavLst>
                                    </p:anim>
                                    <p:anim calcmode="lin" valueType="num">
                                      <p:cBhvr>
                                        <p:cTn id="64" dur="1000" fill="hold"/>
                                        <p:tgtEl>
                                          <p:spTgt spid="16"/>
                                        </p:tgtEl>
                                        <p:attrNameLst>
                                          <p:attrName>ppt_h</p:attrName>
                                        </p:attrNameLst>
                                      </p:cBhvr>
                                      <p:tavLst>
                                        <p:tav tm="0">
                                          <p:val>
                                            <p:fltVal val="0"/>
                                          </p:val>
                                        </p:tav>
                                        <p:tav tm="100000">
                                          <p:val>
                                            <p:strVal val="#ppt_h"/>
                                          </p:val>
                                        </p:tav>
                                      </p:tavLst>
                                    </p:anim>
                                    <p:anim calcmode="lin" valueType="num">
                                      <p:cBhvr>
                                        <p:cTn id="65" dur="1000" fill="hold"/>
                                        <p:tgtEl>
                                          <p:spTgt spid="16"/>
                                        </p:tgtEl>
                                        <p:attrNameLst>
                                          <p:attrName>style.rotation</p:attrName>
                                        </p:attrNameLst>
                                      </p:cBhvr>
                                      <p:tavLst>
                                        <p:tav tm="0">
                                          <p:val>
                                            <p:fltVal val="90"/>
                                          </p:val>
                                        </p:tav>
                                        <p:tav tm="100000">
                                          <p:val>
                                            <p:fltVal val="0"/>
                                          </p:val>
                                        </p:tav>
                                      </p:tavLst>
                                    </p:anim>
                                    <p:animEffect transition="in" filter="fade">
                                      <p:cBhvr>
                                        <p:cTn id="66" dur="1000"/>
                                        <p:tgtEl>
                                          <p:spTgt spid="16"/>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p:cTn id="69" dur="1000" fill="hold"/>
                                        <p:tgtEl>
                                          <p:spTgt spid="11"/>
                                        </p:tgtEl>
                                        <p:attrNameLst>
                                          <p:attrName>ppt_w</p:attrName>
                                        </p:attrNameLst>
                                      </p:cBhvr>
                                      <p:tavLst>
                                        <p:tav tm="0">
                                          <p:val>
                                            <p:fltVal val="0"/>
                                          </p:val>
                                        </p:tav>
                                        <p:tav tm="100000">
                                          <p:val>
                                            <p:strVal val="#ppt_w"/>
                                          </p:val>
                                        </p:tav>
                                      </p:tavLst>
                                    </p:anim>
                                    <p:anim calcmode="lin" valueType="num">
                                      <p:cBhvr>
                                        <p:cTn id="70" dur="1000" fill="hold"/>
                                        <p:tgtEl>
                                          <p:spTgt spid="11"/>
                                        </p:tgtEl>
                                        <p:attrNameLst>
                                          <p:attrName>ppt_h</p:attrName>
                                        </p:attrNameLst>
                                      </p:cBhvr>
                                      <p:tavLst>
                                        <p:tav tm="0">
                                          <p:val>
                                            <p:fltVal val="0"/>
                                          </p:val>
                                        </p:tav>
                                        <p:tav tm="100000">
                                          <p:val>
                                            <p:strVal val="#ppt_h"/>
                                          </p:val>
                                        </p:tav>
                                      </p:tavLst>
                                    </p:anim>
                                    <p:anim calcmode="lin" valueType="num">
                                      <p:cBhvr>
                                        <p:cTn id="71" dur="1000" fill="hold"/>
                                        <p:tgtEl>
                                          <p:spTgt spid="11"/>
                                        </p:tgtEl>
                                        <p:attrNameLst>
                                          <p:attrName>style.rotation</p:attrName>
                                        </p:attrNameLst>
                                      </p:cBhvr>
                                      <p:tavLst>
                                        <p:tav tm="0">
                                          <p:val>
                                            <p:fltVal val="90"/>
                                          </p:val>
                                        </p:tav>
                                        <p:tav tm="100000">
                                          <p:val>
                                            <p:fltVal val="0"/>
                                          </p:val>
                                        </p:tav>
                                      </p:tavLst>
                                    </p:anim>
                                    <p:animEffect transition="in" filter="fade">
                                      <p:cBhvr>
                                        <p:cTn id="72" dur="1000"/>
                                        <p:tgtEl>
                                          <p:spTgt spid="11"/>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1000" fill="hold"/>
                                        <p:tgtEl>
                                          <p:spTgt spid="13"/>
                                        </p:tgtEl>
                                        <p:attrNameLst>
                                          <p:attrName>ppt_w</p:attrName>
                                        </p:attrNameLst>
                                      </p:cBhvr>
                                      <p:tavLst>
                                        <p:tav tm="0">
                                          <p:val>
                                            <p:fltVal val="0"/>
                                          </p:val>
                                        </p:tav>
                                        <p:tav tm="100000">
                                          <p:val>
                                            <p:strVal val="#ppt_w"/>
                                          </p:val>
                                        </p:tav>
                                      </p:tavLst>
                                    </p:anim>
                                    <p:anim calcmode="lin" valueType="num">
                                      <p:cBhvr>
                                        <p:cTn id="76" dur="1000" fill="hold"/>
                                        <p:tgtEl>
                                          <p:spTgt spid="13"/>
                                        </p:tgtEl>
                                        <p:attrNameLst>
                                          <p:attrName>ppt_h</p:attrName>
                                        </p:attrNameLst>
                                      </p:cBhvr>
                                      <p:tavLst>
                                        <p:tav tm="0">
                                          <p:val>
                                            <p:fltVal val="0"/>
                                          </p:val>
                                        </p:tav>
                                        <p:tav tm="100000">
                                          <p:val>
                                            <p:strVal val="#ppt_h"/>
                                          </p:val>
                                        </p:tav>
                                      </p:tavLst>
                                    </p:anim>
                                    <p:anim calcmode="lin" valueType="num">
                                      <p:cBhvr>
                                        <p:cTn id="77" dur="1000" fill="hold"/>
                                        <p:tgtEl>
                                          <p:spTgt spid="13"/>
                                        </p:tgtEl>
                                        <p:attrNameLst>
                                          <p:attrName>style.rotation</p:attrName>
                                        </p:attrNameLst>
                                      </p:cBhvr>
                                      <p:tavLst>
                                        <p:tav tm="0">
                                          <p:val>
                                            <p:fltVal val="90"/>
                                          </p:val>
                                        </p:tav>
                                        <p:tav tm="100000">
                                          <p:val>
                                            <p:fltVal val="0"/>
                                          </p:val>
                                        </p:tav>
                                      </p:tavLst>
                                    </p:anim>
                                    <p:animEffect transition="in" filter="fade">
                                      <p:cBhvr>
                                        <p:cTn id="78" dur="1000"/>
                                        <p:tgtEl>
                                          <p:spTgt spid="13"/>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17"/>
                                        </p:tgtEl>
                                        <p:attrNameLst>
                                          <p:attrName>style.visibility</p:attrName>
                                        </p:attrNameLst>
                                      </p:cBhvr>
                                      <p:to>
                                        <p:strVal val="visible"/>
                                      </p:to>
                                    </p:set>
                                    <p:anim calcmode="lin" valueType="num">
                                      <p:cBhvr>
                                        <p:cTn id="81" dur="1000" fill="hold"/>
                                        <p:tgtEl>
                                          <p:spTgt spid="17"/>
                                        </p:tgtEl>
                                        <p:attrNameLst>
                                          <p:attrName>ppt_w</p:attrName>
                                        </p:attrNameLst>
                                      </p:cBhvr>
                                      <p:tavLst>
                                        <p:tav tm="0">
                                          <p:val>
                                            <p:fltVal val="0"/>
                                          </p:val>
                                        </p:tav>
                                        <p:tav tm="100000">
                                          <p:val>
                                            <p:strVal val="#ppt_w"/>
                                          </p:val>
                                        </p:tav>
                                      </p:tavLst>
                                    </p:anim>
                                    <p:anim calcmode="lin" valueType="num">
                                      <p:cBhvr>
                                        <p:cTn id="82" dur="1000" fill="hold"/>
                                        <p:tgtEl>
                                          <p:spTgt spid="17"/>
                                        </p:tgtEl>
                                        <p:attrNameLst>
                                          <p:attrName>ppt_h</p:attrName>
                                        </p:attrNameLst>
                                      </p:cBhvr>
                                      <p:tavLst>
                                        <p:tav tm="0">
                                          <p:val>
                                            <p:fltVal val="0"/>
                                          </p:val>
                                        </p:tav>
                                        <p:tav tm="100000">
                                          <p:val>
                                            <p:strVal val="#ppt_h"/>
                                          </p:val>
                                        </p:tav>
                                      </p:tavLst>
                                    </p:anim>
                                    <p:anim calcmode="lin" valueType="num">
                                      <p:cBhvr>
                                        <p:cTn id="83" dur="1000" fill="hold"/>
                                        <p:tgtEl>
                                          <p:spTgt spid="17"/>
                                        </p:tgtEl>
                                        <p:attrNameLst>
                                          <p:attrName>style.rotation</p:attrName>
                                        </p:attrNameLst>
                                      </p:cBhvr>
                                      <p:tavLst>
                                        <p:tav tm="0">
                                          <p:val>
                                            <p:fltVal val="90"/>
                                          </p:val>
                                        </p:tav>
                                        <p:tav tm="100000">
                                          <p:val>
                                            <p:fltVal val="0"/>
                                          </p:val>
                                        </p:tav>
                                      </p:tavLst>
                                    </p:anim>
                                    <p:animEffect transition="in" filter="fade">
                                      <p:cBhvr>
                                        <p:cTn id="84" dur="1000"/>
                                        <p:tgtEl>
                                          <p:spTgt spid="17"/>
                                        </p:tgtEl>
                                      </p:cBhvr>
                                    </p:animEffect>
                                  </p:childTnLst>
                                </p:cTn>
                              </p:par>
                            </p:childTnLst>
                          </p:cTn>
                        </p:par>
                      </p:childTnLst>
                    </p:cTn>
                  </p:par>
                  <p:par>
                    <p:cTn id="85" fill="hold">
                      <p:stCondLst>
                        <p:cond delay="indefinite"/>
                      </p:stCondLst>
                      <p:childTnLst>
                        <p:par>
                          <p:cTn id="86" fill="hold">
                            <p:stCondLst>
                              <p:cond delay="0"/>
                            </p:stCondLst>
                            <p:childTnLst>
                              <p:par>
                                <p:cTn id="87" presetID="53" presetClass="entr" presetSubtype="16" fill="hold" grpId="0" nodeType="click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p:cTn id="89" dur="500" fill="hold"/>
                                        <p:tgtEl>
                                          <p:spTgt spid="7"/>
                                        </p:tgtEl>
                                        <p:attrNameLst>
                                          <p:attrName>ppt_w</p:attrName>
                                        </p:attrNameLst>
                                      </p:cBhvr>
                                      <p:tavLst>
                                        <p:tav tm="0">
                                          <p:val>
                                            <p:fltVal val="0"/>
                                          </p:val>
                                        </p:tav>
                                        <p:tav tm="100000">
                                          <p:val>
                                            <p:strVal val="#ppt_w"/>
                                          </p:val>
                                        </p:tav>
                                      </p:tavLst>
                                    </p:anim>
                                    <p:anim calcmode="lin" valueType="num">
                                      <p:cBhvr>
                                        <p:cTn id="90" dur="500" fill="hold"/>
                                        <p:tgtEl>
                                          <p:spTgt spid="7"/>
                                        </p:tgtEl>
                                        <p:attrNameLst>
                                          <p:attrName>ppt_h</p:attrName>
                                        </p:attrNameLst>
                                      </p:cBhvr>
                                      <p:tavLst>
                                        <p:tav tm="0">
                                          <p:val>
                                            <p:fltVal val="0"/>
                                          </p:val>
                                        </p:tav>
                                        <p:tav tm="100000">
                                          <p:val>
                                            <p:strVal val="#ppt_h"/>
                                          </p:val>
                                        </p:tav>
                                      </p:tavLst>
                                    </p:anim>
                                    <p:animEffect transition="in" filter="fade">
                                      <p:cBhvr>
                                        <p:cTn id="91" dur="500"/>
                                        <p:tgtEl>
                                          <p:spTgt spid="7"/>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14"/>
                                        </p:tgtEl>
                                        <p:attrNameLst>
                                          <p:attrName>style.visibility</p:attrName>
                                        </p:attrNameLst>
                                      </p:cBhvr>
                                      <p:to>
                                        <p:strVal val="visible"/>
                                      </p:to>
                                    </p:set>
                                    <p:anim calcmode="lin" valueType="num">
                                      <p:cBhvr>
                                        <p:cTn id="94" dur="500" fill="hold"/>
                                        <p:tgtEl>
                                          <p:spTgt spid="14"/>
                                        </p:tgtEl>
                                        <p:attrNameLst>
                                          <p:attrName>ppt_w</p:attrName>
                                        </p:attrNameLst>
                                      </p:cBhvr>
                                      <p:tavLst>
                                        <p:tav tm="0">
                                          <p:val>
                                            <p:fltVal val="0"/>
                                          </p:val>
                                        </p:tav>
                                        <p:tav tm="100000">
                                          <p:val>
                                            <p:strVal val="#ppt_w"/>
                                          </p:val>
                                        </p:tav>
                                      </p:tavLst>
                                    </p:anim>
                                    <p:anim calcmode="lin" valueType="num">
                                      <p:cBhvr>
                                        <p:cTn id="95" dur="500" fill="hold"/>
                                        <p:tgtEl>
                                          <p:spTgt spid="14"/>
                                        </p:tgtEl>
                                        <p:attrNameLst>
                                          <p:attrName>ppt_h</p:attrName>
                                        </p:attrNameLst>
                                      </p:cBhvr>
                                      <p:tavLst>
                                        <p:tav tm="0">
                                          <p:val>
                                            <p:fltVal val="0"/>
                                          </p:val>
                                        </p:tav>
                                        <p:tav tm="100000">
                                          <p:val>
                                            <p:strVal val="#ppt_h"/>
                                          </p:val>
                                        </p:tav>
                                      </p:tavLst>
                                    </p:anim>
                                    <p:animEffect transition="in" filter="fade">
                                      <p:cBhvr>
                                        <p:cTn id="9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animBg="1"/>
      <p:bldP spid="20" grpId="0" animBg="1"/>
      <p:bldP spid="21" grpId="0" animBg="1"/>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3"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3.4 </a:t>
            </a:r>
            <a:r>
              <a:rPr lang="zh-CN" altLang="en-US" sz="2800" b="1" dirty="0">
                <a:solidFill>
                  <a:srgbClr val="C00000"/>
                </a:solidFill>
                <a:latin typeface="微软雅黑" panose="020B0503020204020204" pitchFamily="34" charset="-122"/>
                <a:ea typeface="微软雅黑" panose="020B0503020204020204" pitchFamily="34" charset="-122"/>
              </a:rPr>
              <a:t>重要保障</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en-US" sz="2400" dirty="0">
                <a:solidFill>
                  <a:schemeClr val="bg1"/>
                </a:solidFill>
                <a:latin typeface="微软雅黑" panose="020B0503020204020204" pitchFamily="34" charset="-122"/>
                <a:ea typeface="微软雅黑" panose="020B0503020204020204" pitchFamily="34" charset="-122"/>
              </a:rPr>
              <a:t>“四个全面”战略布局是重要保障</a:t>
            </a:r>
          </a:p>
        </p:txBody>
      </p:sp>
      <p:sp>
        <p:nvSpPr>
          <p:cNvPr id="5"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7" name="Line 16"/>
          <p:cNvSpPr>
            <a:spLocks noChangeShapeType="1"/>
          </p:cNvSpPr>
          <p:nvPr/>
        </p:nvSpPr>
        <p:spPr bwMode="auto">
          <a:xfrm>
            <a:off x="4989513" y="2527300"/>
            <a:ext cx="1714500" cy="539750"/>
          </a:xfrm>
          <a:prstGeom prst="line">
            <a:avLst/>
          </a:prstGeom>
          <a:noFill/>
          <a:ln w="1905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8" name="Line 17"/>
          <p:cNvSpPr>
            <a:spLocks noChangeShapeType="1"/>
          </p:cNvSpPr>
          <p:nvPr/>
        </p:nvSpPr>
        <p:spPr bwMode="auto">
          <a:xfrm flipV="1">
            <a:off x="5013325" y="4411663"/>
            <a:ext cx="1770063" cy="555625"/>
          </a:xfrm>
          <a:prstGeom prst="line">
            <a:avLst/>
          </a:prstGeom>
          <a:noFill/>
          <a:ln w="1905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9" name="Line 18"/>
          <p:cNvSpPr>
            <a:spLocks noChangeShapeType="1"/>
          </p:cNvSpPr>
          <p:nvPr/>
        </p:nvSpPr>
        <p:spPr bwMode="auto">
          <a:xfrm>
            <a:off x="4313238" y="3759200"/>
            <a:ext cx="2289175" cy="0"/>
          </a:xfrm>
          <a:prstGeom prst="line">
            <a:avLst/>
          </a:prstGeom>
          <a:noFill/>
          <a:ln w="1905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10" name="TextBox 15"/>
          <p:cNvSpPr txBox="1">
            <a:spLocks noChangeArrowheads="1"/>
          </p:cNvSpPr>
          <p:nvPr/>
        </p:nvSpPr>
        <p:spPr bwMode="auto">
          <a:xfrm>
            <a:off x="1019175" y="1938338"/>
            <a:ext cx="25034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600" b="1" dirty="0">
                <a:ea typeface="微软雅黑" panose="020B0503020204020204" pitchFamily="34" charset="-122"/>
              </a:rPr>
              <a:t>着眼</a:t>
            </a:r>
            <a:r>
              <a:rPr lang="zh-CN" altLang="en-US" sz="1600" dirty="0">
                <a:ea typeface="微软雅黑" panose="020B0503020204020204" pitchFamily="34" charset="-122"/>
              </a:rPr>
              <a:t>解决我们面临的深层次矛盾和体制机制弊端</a:t>
            </a:r>
            <a:endParaRPr lang="zh-CN" altLang="en-US" sz="1600" dirty="0">
              <a:latin typeface="微软雅黑" panose="020B0503020204020204" pitchFamily="34" charset="-122"/>
              <a:ea typeface="微软雅黑" panose="020B0503020204020204" pitchFamily="34" charset="-122"/>
            </a:endParaRPr>
          </a:p>
        </p:txBody>
      </p:sp>
      <p:sp>
        <p:nvSpPr>
          <p:cNvPr id="11" name="TextBox 16"/>
          <p:cNvSpPr txBox="1">
            <a:spLocks noChangeArrowheads="1"/>
          </p:cNvSpPr>
          <p:nvPr/>
        </p:nvSpPr>
        <p:spPr bwMode="auto">
          <a:xfrm>
            <a:off x="1065213" y="3411538"/>
            <a:ext cx="19383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600" b="1">
                <a:ea typeface="微软雅黑" panose="020B0503020204020204" pitchFamily="34" charset="-122"/>
              </a:rPr>
              <a:t>着眼</a:t>
            </a:r>
            <a:r>
              <a:rPr lang="zh-CN" altLang="en-US" sz="1600">
                <a:ea typeface="微软雅黑" panose="020B0503020204020204" pitchFamily="34" charset="-122"/>
              </a:rPr>
              <a:t>促进国家生活和社会生活的法治化制度化规范化</a:t>
            </a:r>
            <a:endParaRPr lang="zh-CN" altLang="en-US" sz="1600">
              <a:latin typeface="微软雅黑" panose="020B0503020204020204" pitchFamily="34" charset="-122"/>
              <a:ea typeface="微软雅黑" panose="020B0503020204020204" pitchFamily="34" charset="-122"/>
            </a:endParaRPr>
          </a:p>
        </p:txBody>
      </p:sp>
      <p:sp>
        <p:nvSpPr>
          <p:cNvPr id="12" name="TextBox 17"/>
          <p:cNvSpPr txBox="1">
            <a:spLocks noChangeArrowheads="1"/>
          </p:cNvSpPr>
          <p:nvPr/>
        </p:nvSpPr>
        <p:spPr bwMode="auto">
          <a:xfrm>
            <a:off x="1019175" y="4967288"/>
            <a:ext cx="25034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600" b="1">
                <a:ea typeface="微软雅黑" panose="020B0503020204020204" pitchFamily="34" charset="-122"/>
              </a:rPr>
              <a:t>着眼</a:t>
            </a:r>
            <a:r>
              <a:rPr lang="zh-CN" altLang="en-US" sz="1600">
                <a:ea typeface="微软雅黑" panose="020B0503020204020204" pitchFamily="34" charset="-122"/>
              </a:rPr>
              <a:t>保持党的先进性和纯洁性，锻造坚强领导核心</a:t>
            </a:r>
            <a:endParaRPr lang="zh-CN" altLang="en-US" sz="1600">
              <a:latin typeface="微软雅黑" panose="020B0503020204020204" pitchFamily="34" charset="-122"/>
              <a:ea typeface="微软雅黑" panose="020B0503020204020204" pitchFamily="34" charset="-122"/>
            </a:endParaRPr>
          </a:p>
        </p:txBody>
      </p:sp>
      <p:grpSp>
        <p:nvGrpSpPr>
          <p:cNvPr id="13" name="组合 14"/>
          <p:cNvGrpSpPr>
            <a:grpSpLocks/>
          </p:cNvGrpSpPr>
          <p:nvPr/>
        </p:nvGrpSpPr>
        <p:grpSpPr bwMode="auto">
          <a:xfrm>
            <a:off x="3562723" y="1613648"/>
            <a:ext cx="1412408" cy="1289891"/>
            <a:chOff x="3558302" y="1719340"/>
            <a:chExt cx="1273174" cy="1184122"/>
          </a:xfrm>
          <a:solidFill>
            <a:srgbClr val="C00000"/>
          </a:solidFill>
        </p:grpSpPr>
        <p:sp>
          <p:nvSpPr>
            <p:cNvPr id="14" name="Oval 10"/>
            <p:cNvSpPr>
              <a:spLocks noChangeArrowheads="1"/>
            </p:cNvSpPr>
            <p:nvPr/>
          </p:nvSpPr>
          <p:spPr bwMode="auto">
            <a:xfrm>
              <a:off x="3566641" y="1719340"/>
              <a:ext cx="1184274" cy="1184122"/>
            </a:xfrm>
            <a:prstGeom prst="ellipse">
              <a:avLst/>
            </a:prstGeom>
            <a:grpFill/>
            <a:ln w="38100" cap="flat">
              <a:solidFill>
                <a:schemeClr val="bg2"/>
              </a:solidFill>
              <a:prstDash val="solid"/>
              <a:miter lim="800000"/>
            </a:ln>
            <a:effectLst>
              <a:outerShdw blurRad="63500" sx="102000" sy="102000" algn="ctr" rotWithShape="0">
                <a:prstClr val="black">
                  <a:alpha val="40000"/>
                </a:prstClr>
              </a:outerShdw>
            </a:effectLst>
          </p:spPr>
          <p:txBody>
            <a:bodyPr lIns="91428" tIns="45714" rIns="91428" bIns="45714"/>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endParaRPr lang="zh-CN" altLang="en-US" noProof="1"/>
            </a:p>
          </p:txBody>
        </p:sp>
        <p:sp>
          <p:nvSpPr>
            <p:cNvPr id="15" name="TextBox 23"/>
            <p:cNvSpPr txBox="1">
              <a:spLocks noChangeArrowheads="1"/>
            </p:cNvSpPr>
            <p:nvPr/>
          </p:nvSpPr>
          <p:spPr bwMode="auto">
            <a:xfrm>
              <a:off x="3558302" y="1992096"/>
              <a:ext cx="1273174" cy="64984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dirty="0">
                  <a:solidFill>
                    <a:schemeClr val="bg1"/>
                  </a:solidFill>
                  <a:latin typeface="微软雅黑" panose="020B0503020204020204" pitchFamily="34" charset="-122"/>
                  <a:ea typeface="微软雅黑" panose="020B0503020204020204" pitchFamily="34" charset="-122"/>
                </a:rPr>
                <a:t>全面</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eaLnBrk="0" hangingPunct="0"/>
              <a:r>
                <a:rPr lang="zh-CN" altLang="en-US" sz="2000" b="1" dirty="0">
                  <a:solidFill>
                    <a:schemeClr val="bg1"/>
                  </a:solidFill>
                  <a:latin typeface="微软雅黑" panose="020B0503020204020204" pitchFamily="34" charset="-122"/>
                  <a:ea typeface="微软雅黑" panose="020B0503020204020204" pitchFamily="34" charset="-122"/>
                </a:rPr>
                <a:t>深化改革</a:t>
              </a:r>
            </a:p>
          </p:txBody>
        </p:sp>
      </p:grpSp>
      <p:grpSp>
        <p:nvGrpSpPr>
          <p:cNvPr id="16" name="组合 17"/>
          <p:cNvGrpSpPr>
            <a:grpSpLocks/>
          </p:cNvGrpSpPr>
          <p:nvPr/>
        </p:nvGrpSpPr>
        <p:grpSpPr bwMode="auto">
          <a:xfrm>
            <a:off x="2898775" y="3144837"/>
            <a:ext cx="1247775" cy="1184275"/>
            <a:chOff x="2898379" y="3144915"/>
            <a:chExt cx="1247624" cy="1184123"/>
          </a:xfrm>
          <a:solidFill>
            <a:srgbClr val="C00000"/>
          </a:solidFill>
        </p:grpSpPr>
        <p:sp>
          <p:nvSpPr>
            <p:cNvPr id="17" name="Oval 12"/>
            <p:cNvSpPr>
              <a:spLocks noChangeArrowheads="1"/>
            </p:cNvSpPr>
            <p:nvPr/>
          </p:nvSpPr>
          <p:spPr bwMode="auto">
            <a:xfrm>
              <a:off x="2930125" y="3144915"/>
              <a:ext cx="1184132" cy="1184123"/>
            </a:xfrm>
            <a:prstGeom prst="ellipse">
              <a:avLst/>
            </a:prstGeom>
            <a:grpFill/>
            <a:ln w="38100" cap="flat">
              <a:solidFill>
                <a:schemeClr val="bg2"/>
              </a:solidFill>
              <a:prstDash val="solid"/>
              <a:miter lim="800000"/>
            </a:ln>
            <a:effectLst>
              <a:outerShdw blurRad="63500" sx="102000" sy="102000" algn="ctr" rotWithShape="0">
                <a:prstClr val="black">
                  <a:alpha val="40000"/>
                </a:prstClr>
              </a:outerShdw>
            </a:effectLst>
          </p:spPr>
          <p:txBody>
            <a:bodyPr lIns="91428" tIns="45714" rIns="91428" bIns="45714"/>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endParaRPr lang="zh-CN" altLang="en-US" noProof="1"/>
            </a:p>
          </p:txBody>
        </p:sp>
        <p:sp>
          <p:nvSpPr>
            <p:cNvPr id="18" name="TextBox 26"/>
            <p:cNvSpPr txBox="1">
              <a:spLocks noChangeArrowheads="1"/>
            </p:cNvSpPr>
            <p:nvPr/>
          </p:nvSpPr>
          <p:spPr bwMode="auto">
            <a:xfrm>
              <a:off x="2898379" y="3345689"/>
              <a:ext cx="1247624" cy="7078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0" hangingPunct="0">
                <a:defRPr sz="2000">
                  <a:solidFill>
                    <a:schemeClr val="bg1"/>
                  </a:solidFill>
                  <a:latin typeface="微软雅黑" panose="020B0503020204020204" pitchFamily="34" charset="-122"/>
                  <a:ea typeface="微软雅黑" panose="020B0503020204020204" pitchFamily="34" charset="-122"/>
                </a:defRPr>
              </a:lvl1pPr>
              <a:lvl2pPr eaLnBrk="0" hangingPunct="0">
                <a:defRPr>
                  <a:latin typeface="Arial" panose="020B0604020202020204" pitchFamily="34" charset="0"/>
                  <a:ea typeface="宋体" panose="02010600030101010101" pitchFamily="2" charset="-122"/>
                </a:defRPr>
              </a:lvl2pPr>
              <a:lvl3pPr eaLnBrk="0" hangingPunct="0">
                <a:defRPr>
                  <a:latin typeface="Arial" panose="020B0604020202020204" pitchFamily="34" charset="0"/>
                  <a:ea typeface="宋体" panose="02010600030101010101" pitchFamily="2" charset="-122"/>
                </a:defRPr>
              </a:lvl3pPr>
              <a:lvl4pPr eaLnBrk="0" hangingPunct="0">
                <a:defRPr>
                  <a:latin typeface="Arial" panose="020B0604020202020204" pitchFamily="34" charset="0"/>
                  <a:ea typeface="宋体" panose="02010600030101010101" pitchFamily="2" charset="-122"/>
                </a:defRPr>
              </a:lvl4pPr>
              <a:lvl5pPr eaLnBrk="0" hangingPunct="0">
                <a:defRPr>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dirty="0"/>
                <a:t>全面</a:t>
              </a:r>
              <a:endParaRPr lang="en-US" altLang="zh-CN" dirty="0"/>
            </a:p>
            <a:p>
              <a:r>
                <a:rPr lang="zh-CN" altLang="en-US" b="1" dirty="0"/>
                <a:t>依法治国</a:t>
              </a:r>
            </a:p>
          </p:txBody>
        </p:sp>
      </p:grpSp>
      <p:grpSp>
        <p:nvGrpSpPr>
          <p:cNvPr id="19" name="组合 21"/>
          <p:cNvGrpSpPr>
            <a:grpSpLocks/>
          </p:cNvGrpSpPr>
          <p:nvPr/>
        </p:nvGrpSpPr>
        <p:grpSpPr bwMode="auto">
          <a:xfrm>
            <a:off x="3549650" y="4537076"/>
            <a:ext cx="1246188" cy="1185863"/>
            <a:chOff x="3549179" y="4537041"/>
            <a:chExt cx="1246186" cy="1185932"/>
          </a:xfrm>
          <a:solidFill>
            <a:srgbClr val="C00000"/>
          </a:solidFill>
        </p:grpSpPr>
        <p:sp>
          <p:nvSpPr>
            <p:cNvPr id="20" name="Oval 11"/>
            <p:cNvSpPr>
              <a:spLocks noChangeArrowheads="1"/>
            </p:cNvSpPr>
            <p:nvPr/>
          </p:nvSpPr>
          <p:spPr bwMode="auto">
            <a:xfrm>
              <a:off x="3566642" y="4537041"/>
              <a:ext cx="1184273" cy="1185932"/>
            </a:xfrm>
            <a:prstGeom prst="ellipse">
              <a:avLst/>
            </a:prstGeom>
            <a:grpFill/>
            <a:ln w="38100" cap="flat">
              <a:solidFill>
                <a:schemeClr val="bg2"/>
              </a:solidFill>
              <a:prstDash val="solid"/>
              <a:miter lim="800000"/>
            </a:ln>
            <a:effectLst>
              <a:outerShdw blurRad="63500" sx="102000" sy="102000" algn="ctr" rotWithShape="0">
                <a:prstClr val="black">
                  <a:alpha val="40000"/>
                </a:prstClr>
              </a:outerShdw>
            </a:effectLst>
          </p:spPr>
          <p:txBody>
            <a:bodyPr lIns="91428" tIns="45714" rIns="91428" bIns="45714"/>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endParaRPr lang="zh-CN" altLang="en-US" noProof="1"/>
            </a:p>
          </p:txBody>
        </p:sp>
        <p:sp>
          <p:nvSpPr>
            <p:cNvPr id="21" name="TextBox 29"/>
            <p:cNvSpPr txBox="1">
              <a:spLocks noChangeArrowheads="1"/>
            </p:cNvSpPr>
            <p:nvPr/>
          </p:nvSpPr>
          <p:spPr bwMode="auto">
            <a:xfrm>
              <a:off x="3549179" y="4769718"/>
              <a:ext cx="1246186" cy="7078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dirty="0">
                  <a:solidFill>
                    <a:schemeClr val="bg1"/>
                  </a:solidFill>
                  <a:latin typeface="微软雅黑" panose="020B0503020204020204" pitchFamily="34" charset="-122"/>
                  <a:ea typeface="微软雅黑" panose="020B0503020204020204" pitchFamily="34" charset="-122"/>
                </a:rPr>
                <a:t>全面</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eaLnBrk="0" hangingPunct="0"/>
              <a:r>
                <a:rPr lang="zh-CN" altLang="en-US" sz="2000" b="1" dirty="0">
                  <a:solidFill>
                    <a:schemeClr val="bg1"/>
                  </a:solidFill>
                  <a:latin typeface="微软雅黑" panose="020B0503020204020204" pitchFamily="34" charset="-122"/>
                  <a:ea typeface="微软雅黑" panose="020B0503020204020204" pitchFamily="34" charset="-122"/>
                </a:rPr>
                <a:t>从严治党</a:t>
              </a:r>
            </a:p>
          </p:txBody>
        </p:sp>
      </p:grpSp>
      <p:sp>
        <p:nvSpPr>
          <p:cNvPr id="22" name="Oval 9"/>
          <p:cNvSpPr>
            <a:spLocks noChangeArrowheads="1"/>
          </p:cNvSpPr>
          <p:nvPr/>
        </p:nvSpPr>
        <p:spPr bwMode="auto">
          <a:xfrm>
            <a:off x="6797675" y="2517775"/>
            <a:ext cx="2265363" cy="2266950"/>
          </a:xfrm>
          <a:prstGeom prst="ellipse">
            <a:avLst/>
          </a:prstGeom>
          <a:solidFill>
            <a:srgbClr val="C00000"/>
          </a:solidFill>
          <a:ln w="38100" cap="flat">
            <a:solidFill>
              <a:schemeClr val="bg2"/>
            </a:solidFill>
            <a:prstDash val="solid"/>
            <a:miter lim="800000"/>
          </a:ln>
          <a:effectLst>
            <a:outerShdw blurRad="63500" sx="102000" sy="102000" algn="ctr" rotWithShape="0">
              <a:prstClr val="black">
                <a:alpha val="40000"/>
              </a:prstClr>
            </a:outerShdw>
          </a:effectLst>
        </p:spPr>
        <p:txBody>
          <a:bodyPr lIns="91428" tIns="45714" rIns="91428" bIns="45714"/>
          <a:lstStyle>
            <a:lvl1pPr>
              <a:spcBef>
                <a:spcPct val="20000"/>
              </a:spcBef>
              <a:buChar char="•"/>
              <a:defRPr sz="2000">
                <a:solidFill>
                  <a:schemeClr val="accent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2"/>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endParaRPr lang="zh-CN" altLang="en-US" noProof="1"/>
          </a:p>
        </p:txBody>
      </p:sp>
      <p:sp>
        <p:nvSpPr>
          <p:cNvPr id="23" name="TextBox 41"/>
          <p:cNvSpPr txBox="1">
            <a:spLocks noChangeArrowheads="1"/>
          </p:cNvSpPr>
          <p:nvPr/>
        </p:nvSpPr>
        <p:spPr bwMode="auto">
          <a:xfrm>
            <a:off x="7058025" y="3006725"/>
            <a:ext cx="1744663"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800">
                <a:solidFill>
                  <a:schemeClr val="bg2"/>
                </a:solidFill>
                <a:latin typeface="微软雅黑" panose="020B0503020204020204" pitchFamily="34" charset="-122"/>
                <a:ea typeface="微软雅黑" panose="020B0503020204020204" pitchFamily="34" charset="-122"/>
              </a:rPr>
              <a:t>全面</a:t>
            </a:r>
            <a:endParaRPr lang="en-US" altLang="zh-CN" sz="2800">
              <a:solidFill>
                <a:schemeClr val="bg2"/>
              </a:solidFill>
              <a:latin typeface="微软雅黑" panose="020B0503020204020204" pitchFamily="34" charset="-122"/>
              <a:ea typeface="微软雅黑" panose="020B0503020204020204" pitchFamily="34" charset="-122"/>
            </a:endParaRPr>
          </a:p>
          <a:p>
            <a:pPr algn="ctr" eaLnBrk="0" hangingPunct="0"/>
            <a:r>
              <a:rPr lang="zh-CN" altLang="en-US" sz="2800" b="1">
                <a:solidFill>
                  <a:schemeClr val="bg2"/>
                </a:solidFill>
                <a:latin typeface="微软雅黑" panose="020B0503020204020204" pitchFamily="34" charset="-122"/>
                <a:ea typeface="微软雅黑" panose="020B0503020204020204" pitchFamily="34" charset="-122"/>
              </a:rPr>
              <a:t>建成小康社会</a:t>
            </a:r>
          </a:p>
        </p:txBody>
      </p:sp>
      <p:sp>
        <p:nvSpPr>
          <p:cNvPr id="24" name="矩形 26"/>
          <p:cNvSpPr>
            <a:spLocks noChangeArrowheads="1"/>
          </p:cNvSpPr>
          <p:nvPr/>
        </p:nvSpPr>
        <p:spPr bwMode="auto">
          <a:xfrm rot="1086296">
            <a:off x="5076825" y="2446338"/>
            <a:ext cx="1568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dirty="0">
                <a:latin typeface="微软雅黑" panose="020B0503020204020204" pitchFamily="34" charset="-122"/>
                <a:ea typeface="微软雅黑" panose="020B0503020204020204" pitchFamily="34" charset="-122"/>
              </a:rPr>
              <a:t>提供强大动力</a:t>
            </a:r>
          </a:p>
        </p:txBody>
      </p:sp>
      <p:sp>
        <p:nvSpPr>
          <p:cNvPr id="25" name="矩形 27"/>
          <p:cNvSpPr>
            <a:spLocks noChangeArrowheads="1"/>
          </p:cNvSpPr>
          <p:nvPr/>
        </p:nvSpPr>
        <p:spPr bwMode="auto">
          <a:xfrm>
            <a:off x="4619625" y="3400425"/>
            <a:ext cx="1635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dirty="0">
                <a:latin typeface="微软雅黑" panose="020B0503020204020204" pitchFamily="34" charset="-122"/>
                <a:ea typeface="微软雅黑" panose="020B0503020204020204" pitchFamily="34" charset="-122"/>
              </a:rPr>
              <a:t>提供重要保障</a:t>
            </a:r>
          </a:p>
        </p:txBody>
      </p:sp>
      <p:sp>
        <p:nvSpPr>
          <p:cNvPr id="26" name="矩形 28"/>
          <p:cNvSpPr>
            <a:spLocks noChangeArrowheads="1"/>
          </p:cNvSpPr>
          <p:nvPr/>
        </p:nvSpPr>
        <p:spPr bwMode="auto">
          <a:xfrm rot="20565064">
            <a:off x="4926013" y="4370388"/>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dirty="0">
                <a:solidFill>
                  <a:schemeClr val="bg1"/>
                </a:solidFill>
                <a:latin typeface="微软雅黑" panose="020B0503020204020204" pitchFamily="34" charset="-122"/>
                <a:ea typeface="微软雅黑" panose="020B0503020204020204" pitchFamily="34" charset="-122"/>
              </a:rPr>
              <a:t>提供</a:t>
            </a:r>
            <a:r>
              <a:rPr lang="zh-CN" altLang="en-US" b="1" dirty="0">
                <a:latin typeface="微软雅黑" panose="020B0503020204020204" pitchFamily="34" charset="-122"/>
                <a:ea typeface="微软雅黑" panose="020B0503020204020204" pitchFamily="34" charset="-122"/>
              </a:rPr>
              <a:t>根本保证</a:t>
            </a:r>
          </a:p>
        </p:txBody>
      </p:sp>
      <p:sp>
        <p:nvSpPr>
          <p:cNvPr id="28" name="矩形 29"/>
          <p:cNvSpPr>
            <a:spLocks noChangeArrowheads="1"/>
          </p:cNvSpPr>
          <p:nvPr/>
        </p:nvSpPr>
        <p:spPr bwMode="auto">
          <a:xfrm>
            <a:off x="9155113" y="3051175"/>
            <a:ext cx="24606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dirty="0">
                <a:latin typeface="微软雅黑" panose="020B0503020204020204" pitchFamily="34" charset="-122"/>
                <a:ea typeface="微软雅黑" panose="020B0503020204020204" pitchFamily="34" charset="-122"/>
              </a:rPr>
              <a:t>是我们党确定的第一个百年奋斗目标，也是实现中华民族伟大复兴的关键一步。</a:t>
            </a:r>
          </a:p>
        </p:txBody>
      </p:sp>
      <p:sp>
        <p:nvSpPr>
          <p:cNvPr id="29" name="矩形 30"/>
          <p:cNvSpPr>
            <a:spLocks noChangeArrowheads="1"/>
          </p:cNvSpPr>
          <p:nvPr/>
        </p:nvSpPr>
        <p:spPr bwMode="auto">
          <a:xfrm>
            <a:off x="7000875" y="4887913"/>
            <a:ext cx="219868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dirty="0">
                <a:latin typeface="微软雅黑" panose="020B0503020204020204" pitchFamily="34" charset="-122"/>
                <a:ea typeface="微软雅黑" panose="020B0503020204020204" pitchFamily="34" charset="-122"/>
              </a:rPr>
              <a:t>在“四个全面” 中</a:t>
            </a:r>
            <a:endParaRPr lang="en-US" altLang="zh-CN" dirty="0">
              <a:latin typeface="微软雅黑" panose="020B0503020204020204" pitchFamily="34" charset="-122"/>
              <a:ea typeface="微软雅黑" panose="020B0503020204020204" pitchFamily="34" charset="-122"/>
            </a:endParaRPr>
          </a:p>
          <a:p>
            <a:pPr algn="ctr" eaLnBrk="0" hangingPunct="0"/>
            <a:r>
              <a:rPr lang="zh-CN" altLang="en-US" sz="2400" b="1" dirty="0">
                <a:solidFill>
                  <a:srgbClr val="C00000"/>
                </a:solidFill>
                <a:latin typeface="微软雅黑" panose="020B0503020204020204" pitchFamily="34" charset="-122"/>
                <a:ea typeface="微软雅黑" panose="020B0503020204020204" pitchFamily="34" charset="-122"/>
              </a:rPr>
              <a:t>居于引领地位</a:t>
            </a:r>
            <a:endParaRPr lang="zh-CN" altLang="en-US" b="1" dirty="0">
              <a:solidFill>
                <a:srgbClr val="C00000"/>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1428698612"/>
      </p:ext>
    </p:extLst>
  </p:cSld>
  <p:clrMapOvr>
    <a:masterClrMapping/>
  </p:clrMapOvr>
  <mc:AlternateContent xmlns:mc="http://schemas.openxmlformats.org/markup-compatibility/2006" xmlns:p14="http://schemas.microsoft.com/office/powerpoint/2010/main">
    <mc:Choice Requires="p14">
      <p:transition spd="slow" p14:dur="175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circle(in)">
                                      <p:cBhvr>
                                        <p:cTn id="12" dur="2000"/>
                                        <p:tgtEl>
                                          <p:spTgt spid="23"/>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circle(in)">
                                      <p:cBhvr>
                                        <p:cTn id="15" dur="2000"/>
                                        <p:tgtEl>
                                          <p:spTgt spid="22"/>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circle(in)">
                                      <p:cBhvr>
                                        <p:cTn id="18" dur="20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childTnLst>
                                </p:cTn>
                              </p:par>
                              <p:par>
                                <p:cTn id="41" presetID="53" presetClass="entr" presetSubtype="16"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par>
                                <p:cTn id="46" presetID="53" presetClass="entr" presetSubtype="16" fill="hold"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down)">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2" grpId="0"/>
      <p:bldP spid="22" grpId="0" animBg="1"/>
      <p:bldP spid="23" grpId="0"/>
      <p:bldP spid="24" grpId="0"/>
      <p:bldP spid="25" grpId="0"/>
      <p:bldP spid="26"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30" name="TextBox 54"/>
          <p:cNvSpPr txBox="1">
            <a:spLocks noChangeArrowheads="1"/>
          </p:cNvSpPr>
          <p:nvPr/>
        </p:nvSpPr>
        <p:spPr bwMode="auto">
          <a:xfrm>
            <a:off x="1033463" y="182563"/>
            <a:ext cx="9385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3.5 </a:t>
            </a:r>
            <a:r>
              <a:rPr lang="zh-CN" altLang="en-US" sz="2800" b="1" dirty="0">
                <a:solidFill>
                  <a:srgbClr val="C00000"/>
                </a:solidFill>
                <a:latin typeface="微软雅黑" panose="020B0503020204020204" pitchFamily="34" charset="-122"/>
                <a:ea typeface="微软雅黑" panose="020B0503020204020204" pitchFamily="34" charset="-122"/>
              </a:rPr>
              <a:t>五位一体和五大新发展理念</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en-US" sz="2400" dirty="0">
                <a:solidFill>
                  <a:schemeClr val="bg1"/>
                </a:solidFill>
                <a:latin typeface="微软雅黑" panose="020B0503020204020204" pitchFamily="34" charset="-122"/>
                <a:ea typeface="微软雅黑" panose="020B0503020204020204" pitchFamily="34" charset="-122"/>
              </a:rPr>
              <a:t>五位一体建设</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32"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25" name="图片 24"/>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
        <p:nvSpPr>
          <p:cNvPr id="26" name="矩形 8"/>
          <p:cNvSpPr>
            <a:spLocks noChangeArrowheads="1"/>
          </p:cNvSpPr>
          <p:nvPr/>
        </p:nvSpPr>
        <p:spPr bwMode="auto">
          <a:xfrm>
            <a:off x="668993" y="5259201"/>
            <a:ext cx="2624138" cy="369887"/>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dirty="0">
                <a:latin typeface="微软雅黑" panose="020B0503020204020204" pitchFamily="34" charset="-122"/>
                <a:ea typeface="微软雅黑" panose="020B0503020204020204" pitchFamily="34" charset="-122"/>
              </a:rPr>
              <a:t>引领发展的第一动力</a:t>
            </a:r>
          </a:p>
        </p:txBody>
      </p:sp>
      <p:sp>
        <p:nvSpPr>
          <p:cNvPr id="28" name="矩形 9"/>
          <p:cNvSpPr>
            <a:spLocks noChangeArrowheads="1"/>
          </p:cNvSpPr>
          <p:nvPr/>
        </p:nvSpPr>
        <p:spPr bwMode="auto">
          <a:xfrm>
            <a:off x="530881" y="3414526"/>
            <a:ext cx="2881312" cy="3683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dirty="0">
                <a:latin typeface="微软雅黑" panose="020B0503020204020204" pitchFamily="34" charset="-122"/>
                <a:ea typeface="微软雅黑" panose="020B0503020204020204" pitchFamily="34" charset="-122"/>
              </a:rPr>
              <a:t>持续健康发展的内在要求</a:t>
            </a:r>
          </a:p>
        </p:txBody>
      </p:sp>
      <p:sp>
        <p:nvSpPr>
          <p:cNvPr id="29" name="矩形 10"/>
          <p:cNvSpPr>
            <a:spLocks noChangeArrowheads="1"/>
          </p:cNvSpPr>
          <p:nvPr/>
        </p:nvSpPr>
        <p:spPr bwMode="auto">
          <a:xfrm>
            <a:off x="7814331" y="3471676"/>
            <a:ext cx="2921000" cy="3683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dirty="0">
                <a:latin typeface="微软雅黑" panose="020B0503020204020204" pitchFamily="34" charset="-122"/>
                <a:ea typeface="微软雅黑" panose="020B0503020204020204" pitchFamily="34" charset="-122"/>
              </a:rPr>
              <a:t>国家繁荣发展的必由之路</a:t>
            </a:r>
          </a:p>
        </p:txBody>
      </p:sp>
      <p:sp>
        <p:nvSpPr>
          <p:cNvPr id="51" name="矩形 11"/>
          <p:cNvSpPr>
            <a:spLocks noChangeArrowheads="1"/>
          </p:cNvSpPr>
          <p:nvPr/>
        </p:nvSpPr>
        <p:spPr bwMode="auto">
          <a:xfrm>
            <a:off x="7963556" y="5449701"/>
            <a:ext cx="3192462" cy="369887"/>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a:latin typeface="微软雅黑" panose="020B0503020204020204" pitchFamily="34" charset="-122"/>
                <a:ea typeface="微软雅黑" panose="020B0503020204020204" pitchFamily="34" charset="-122"/>
              </a:rPr>
              <a:t>中国特色社会主义的本质要求</a:t>
            </a:r>
          </a:p>
        </p:txBody>
      </p:sp>
      <p:grpSp>
        <p:nvGrpSpPr>
          <p:cNvPr id="54" name="组合 18"/>
          <p:cNvGrpSpPr>
            <a:grpSpLocks/>
          </p:cNvGrpSpPr>
          <p:nvPr/>
        </p:nvGrpSpPr>
        <p:grpSpPr bwMode="auto">
          <a:xfrm>
            <a:off x="3034368" y="5025838"/>
            <a:ext cx="1101725" cy="1101725"/>
            <a:chOff x="3602100" y="4141250"/>
            <a:chExt cx="1264071" cy="1264071"/>
          </a:xfrm>
          <a:solidFill>
            <a:srgbClr val="C00000"/>
          </a:solidFill>
        </p:grpSpPr>
        <p:sp>
          <p:nvSpPr>
            <p:cNvPr id="55" name="Freeform 8"/>
            <p:cNvSpPr>
              <a:spLocks noEditPoints="1" noChangeArrowheads="1"/>
            </p:cNvSpPr>
            <p:nvPr/>
          </p:nvSpPr>
          <p:spPr bwMode="auto">
            <a:xfrm>
              <a:off x="3602100" y="4141250"/>
              <a:ext cx="1264071" cy="1264071"/>
            </a:xfrm>
            <a:custGeom>
              <a:avLst/>
              <a:gdLst>
                <a:gd name="T0" fmla="*/ 813 w 1386"/>
                <a:gd name="T1" fmla="*/ 164 h 1385"/>
                <a:gd name="T2" fmla="*/ 561 w 1386"/>
                <a:gd name="T3" fmla="*/ 1218 h 1385"/>
                <a:gd name="T4" fmla="*/ 477 w 1386"/>
                <a:gd name="T5" fmla="*/ 1353 h 1385"/>
                <a:gd name="T6" fmla="*/ 638 w 1386"/>
                <a:gd name="T7" fmla="*/ 1279 h 1385"/>
                <a:gd name="T8" fmla="*/ 751 w 1386"/>
                <a:gd name="T9" fmla="*/ 1385 h 1385"/>
                <a:gd name="T10" fmla="*/ 871 w 1386"/>
                <a:gd name="T11" fmla="*/ 1251 h 1385"/>
                <a:gd name="T12" fmla="*/ 1007 w 1386"/>
                <a:gd name="T13" fmla="*/ 1312 h 1385"/>
                <a:gd name="T14" fmla="*/ 1067 w 1386"/>
                <a:gd name="T15" fmla="*/ 1142 h 1385"/>
                <a:gd name="T16" fmla="*/ 1229 w 1386"/>
                <a:gd name="T17" fmla="*/ 1135 h 1385"/>
                <a:gd name="T18" fmla="*/ 1215 w 1386"/>
                <a:gd name="T19" fmla="*/ 954 h 1385"/>
                <a:gd name="T20" fmla="*/ 1354 w 1386"/>
                <a:gd name="T21" fmla="*/ 908 h 1385"/>
                <a:gd name="T22" fmla="*/ 1274 w 1386"/>
                <a:gd name="T23" fmla="*/ 745 h 1385"/>
                <a:gd name="T24" fmla="*/ 1386 w 1386"/>
                <a:gd name="T25" fmla="*/ 641 h 1385"/>
                <a:gd name="T26" fmla="*/ 1251 w 1386"/>
                <a:gd name="T27" fmla="*/ 520 h 1385"/>
                <a:gd name="T28" fmla="*/ 1313 w 1386"/>
                <a:gd name="T29" fmla="*/ 378 h 1385"/>
                <a:gd name="T30" fmla="*/ 1143 w 1386"/>
                <a:gd name="T31" fmla="*/ 318 h 1385"/>
                <a:gd name="T32" fmla="*/ 1150 w 1386"/>
                <a:gd name="T33" fmla="*/ 168 h 1385"/>
                <a:gd name="T34" fmla="*/ 972 w 1386"/>
                <a:gd name="T35" fmla="*/ 175 h 1385"/>
                <a:gd name="T36" fmla="*/ 909 w 1386"/>
                <a:gd name="T37" fmla="*/ 32 h 1385"/>
                <a:gd name="T38" fmla="*/ 748 w 1386"/>
                <a:gd name="T39" fmla="*/ 105 h 1385"/>
                <a:gd name="T40" fmla="*/ 634 w 1386"/>
                <a:gd name="T41" fmla="*/ 0 h 1385"/>
                <a:gd name="T42" fmla="*/ 516 w 1386"/>
                <a:gd name="T43" fmla="*/ 127 h 1385"/>
                <a:gd name="T44" fmla="*/ 378 w 1386"/>
                <a:gd name="T45" fmla="*/ 72 h 1385"/>
                <a:gd name="T46" fmla="*/ 315 w 1386"/>
                <a:gd name="T47" fmla="*/ 233 h 1385"/>
                <a:gd name="T48" fmla="*/ 157 w 1386"/>
                <a:gd name="T49" fmla="*/ 250 h 1385"/>
                <a:gd name="T50" fmla="*/ 163 w 1386"/>
                <a:gd name="T51" fmla="*/ 421 h 1385"/>
                <a:gd name="T52" fmla="*/ 32 w 1386"/>
                <a:gd name="T53" fmla="*/ 476 h 1385"/>
                <a:gd name="T54" fmla="*/ 100 w 1386"/>
                <a:gd name="T55" fmla="*/ 634 h 1385"/>
                <a:gd name="T56" fmla="*/ 0 w 1386"/>
                <a:gd name="T57" fmla="*/ 744 h 1385"/>
                <a:gd name="T58" fmla="*/ 123 w 1386"/>
                <a:gd name="T59" fmla="*/ 864 h 1385"/>
                <a:gd name="T60" fmla="*/ 73 w 1386"/>
                <a:gd name="T61" fmla="*/ 1007 h 1385"/>
                <a:gd name="T62" fmla="*/ 235 w 1386"/>
                <a:gd name="T63" fmla="*/ 1069 h 1385"/>
                <a:gd name="T64" fmla="*/ 236 w 1386"/>
                <a:gd name="T65" fmla="*/ 1216 h 1385"/>
                <a:gd name="T66" fmla="*/ 411 w 1386"/>
                <a:gd name="T67" fmla="*/ 1212 h 1385"/>
                <a:gd name="T68" fmla="*/ 477 w 1386"/>
                <a:gd name="T69" fmla="*/ 1353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5">
                  <a:moveTo>
                    <a:pt x="160" y="565"/>
                  </a:moveTo>
                  <a:cubicBezTo>
                    <a:pt x="229" y="274"/>
                    <a:pt x="522" y="94"/>
                    <a:pt x="813" y="164"/>
                  </a:cubicBezTo>
                  <a:cubicBezTo>
                    <a:pt x="1104" y="233"/>
                    <a:pt x="1284" y="526"/>
                    <a:pt x="1214" y="817"/>
                  </a:cubicBezTo>
                  <a:cubicBezTo>
                    <a:pt x="1145" y="1108"/>
                    <a:pt x="852" y="1288"/>
                    <a:pt x="561" y="1218"/>
                  </a:cubicBezTo>
                  <a:cubicBezTo>
                    <a:pt x="270" y="1149"/>
                    <a:pt x="90" y="856"/>
                    <a:pt x="160" y="565"/>
                  </a:cubicBezTo>
                  <a:close/>
                  <a:moveTo>
                    <a:pt x="477" y="1353"/>
                  </a:moveTo>
                  <a:lnTo>
                    <a:pt x="584" y="1379"/>
                  </a:lnTo>
                  <a:lnTo>
                    <a:pt x="638" y="1279"/>
                  </a:lnTo>
                  <a:cubicBezTo>
                    <a:pt x="661" y="1281"/>
                    <a:pt x="684" y="1281"/>
                    <a:pt x="706" y="1280"/>
                  </a:cubicBezTo>
                  <a:lnTo>
                    <a:pt x="751" y="1385"/>
                  </a:lnTo>
                  <a:lnTo>
                    <a:pt x="860" y="1367"/>
                  </a:lnTo>
                  <a:lnTo>
                    <a:pt x="871" y="1251"/>
                  </a:lnTo>
                  <a:cubicBezTo>
                    <a:pt x="889" y="1245"/>
                    <a:pt x="907" y="1238"/>
                    <a:pt x="925" y="1230"/>
                  </a:cubicBezTo>
                  <a:lnTo>
                    <a:pt x="1007" y="1312"/>
                  </a:lnTo>
                  <a:lnTo>
                    <a:pt x="1101" y="1255"/>
                  </a:lnTo>
                  <a:lnTo>
                    <a:pt x="1067" y="1142"/>
                  </a:lnTo>
                  <a:cubicBezTo>
                    <a:pt x="1085" y="1126"/>
                    <a:pt x="1103" y="1110"/>
                    <a:pt x="1119" y="1092"/>
                  </a:cubicBezTo>
                  <a:lnTo>
                    <a:pt x="1229" y="1135"/>
                  </a:lnTo>
                  <a:lnTo>
                    <a:pt x="1292" y="1045"/>
                  </a:lnTo>
                  <a:lnTo>
                    <a:pt x="1215" y="954"/>
                  </a:lnTo>
                  <a:cubicBezTo>
                    <a:pt x="1222" y="939"/>
                    <a:pt x="1229" y="924"/>
                    <a:pt x="1235" y="909"/>
                  </a:cubicBezTo>
                  <a:lnTo>
                    <a:pt x="1354" y="908"/>
                  </a:lnTo>
                  <a:lnTo>
                    <a:pt x="1379" y="801"/>
                  </a:lnTo>
                  <a:lnTo>
                    <a:pt x="1274" y="745"/>
                  </a:lnTo>
                  <a:cubicBezTo>
                    <a:pt x="1276" y="725"/>
                    <a:pt x="1277" y="706"/>
                    <a:pt x="1277" y="686"/>
                  </a:cubicBezTo>
                  <a:lnTo>
                    <a:pt x="1386" y="641"/>
                  </a:lnTo>
                  <a:lnTo>
                    <a:pt x="1369" y="532"/>
                  </a:lnTo>
                  <a:lnTo>
                    <a:pt x="1251" y="520"/>
                  </a:lnTo>
                  <a:cubicBezTo>
                    <a:pt x="1245" y="500"/>
                    <a:pt x="1238" y="480"/>
                    <a:pt x="1230" y="461"/>
                  </a:cubicBezTo>
                  <a:lnTo>
                    <a:pt x="1313" y="378"/>
                  </a:lnTo>
                  <a:lnTo>
                    <a:pt x="1255" y="284"/>
                  </a:lnTo>
                  <a:lnTo>
                    <a:pt x="1143" y="318"/>
                  </a:lnTo>
                  <a:cubicBezTo>
                    <a:pt x="1131" y="303"/>
                    <a:pt x="1118" y="289"/>
                    <a:pt x="1105" y="275"/>
                  </a:cubicBezTo>
                  <a:lnTo>
                    <a:pt x="1150" y="168"/>
                  </a:lnTo>
                  <a:lnTo>
                    <a:pt x="1061" y="103"/>
                  </a:lnTo>
                  <a:lnTo>
                    <a:pt x="972" y="175"/>
                  </a:lnTo>
                  <a:cubicBezTo>
                    <a:pt x="952" y="164"/>
                    <a:pt x="931" y="154"/>
                    <a:pt x="909" y="145"/>
                  </a:cubicBezTo>
                  <a:lnTo>
                    <a:pt x="909" y="32"/>
                  </a:lnTo>
                  <a:lnTo>
                    <a:pt x="801" y="6"/>
                  </a:lnTo>
                  <a:lnTo>
                    <a:pt x="748" y="105"/>
                  </a:lnTo>
                  <a:cubicBezTo>
                    <a:pt x="725" y="102"/>
                    <a:pt x="701" y="101"/>
                    <a:pt x="678" y="101"/>
                  </a:cubicBezTo>
                  <a:lnTo>
                    <a:pt x="634" y="0"/>
                  </a:lnTo>
                  <a:lnTo>
                    <a:pt x="526" y="18"/>
                  </a:lnTo>
                  <a:lnTo>
                    <a:pt x="516" y="127"/>
                  </a:lnTo>
                  <a:cubicBezTo>
                    <a:pt x="495" y="133"/>
                    <a:pt x="475" y="140"/>
                    <a:pt x="455" y="149"/>
                  </a:cubicBezTo>
                  <a:lnTo>
                    <a:pt x="378" y="72"/>
                  </a:lnTo>
                  <a:lnTo>
                    <a:pt x="284" y="130"/>
                  </a:lnTo>
                  <a:lnTo>
                    <a:pt x="315" y="233"/>
                  </a:lnTo>
                  <a:cubicBezTo>
                    <a:pt x="295" y="250"/>
                    <a:pt x="275" y="269"/>
                    <a:pt x="256" y="288"/>
                  </a:cubicBezTo>
                  <a:lnTo>
                    <a:pt x="157" y="250"/>
                  </a:lnTo>
                  <a:lnTo>
                    <a:pt x="94" y="340"/>
                  </a:lnTo>
                  <a:lnTo>
                    <a:pt x="163" y="421"/>
                  </a:lnTo>
                  <a:cubicBezTo>
                    <a:pt x="154" y="439"/>
                    <a:pt x="145" y="457"/>
                    <a:pt x="138" y="476"/>
                  </a:cubicBezTo>
                  <a:lnTo>
                    <a:pt x="32" y="476"/>
                  </a:lnTo>
                  <a:lnTo>
                    <a:pt x="6" y="584"/>
                  </a:lnTo>
                  <a:lnTo>
                    <a:pt x="100" y="634"/>
                  </a:lnTo>
                  <a:cubicBezTo>
                    <a:pt x="98" y="657"/>
                    <a:pt x="97" y="680"/>
                    <a:pt x="97" y="703"/>
                  </a:cubicBezTo>
                  <a:lnTo>
                    <a:pt x="0" y="744"/>
                  </a:lnTo>
                  <a:lnTo>
                    <a:pt x="17" y="853"/>
                  </a:lnTo>
                  <a:lnTo>
                    <a:pt x="123" y="864"/>
                  </a:lnTo>
                  <a:cubicBezTo>
                    <a:pt x="130" y="887"/>
                    <a:pt x="139" y="909"/>
                    <a:pt x="148" y="931"/>
                  </a:cubicBezTo>
                  <a:lnTo>
                    <a:pt x="73" y="1007"/>
                  </a:lnTo>
                  <a:lnTo>
                    <a:pt x="131" y="1101"/>
                  </a:lnTo>
                  <a:lnTo>
                    <a:pt x="235" y="1069"/>
                  </a:lnTo>
                  <a:cubicBezTo>
                    <a:pt x="248" y="1086"/>
                    <a:pt x="263" y="1101"/>
                    <a:pt x="278" y="1116"/>
                  </a:cubicBezTo>
                  <a:lnTo>
                    <a:pt x="236" y="1216"/>
                  </a:lnTo>
                  <a:lnTo>
                    <a:pt x="325" y="1282"/>
                  </a:lnTo>
                  <a:lnTo>
                    <a:pt x="411" y="1212"/>
                  </a:lnTo>
                  <a:cubicBezTo>
                    <a:pt x="432" y="1223"/>
                    <a:pt x="454" y="1233"/>
                    <a:pt x="477" y="1242"/>
                  </a:cubicBezTo>
                  <a:lnTo>
                    <a:pt x="477" y="1353"/>
                  </a:lnTo>
                  <a:close/>
                </a:path>
              </a:pathLst>
            </a:custGeom>
            <a:grpFill/>
            <a:ln w="9525">
              <a:solidFill>
                <a:srgbClr val="B2B2B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6" name="Freeform 9"/>
            <p:cNvSpPr>
              <a:spLocks noChangeArrowheads="1"/>
            </p:cNvSpPr>
            <p:nvPr/>
          </p:nvSpPr>
          <p:spPr bwMode="auto">
            <a:xfrm>
              <a:off x="3714461" y="4257626"/>
              <a:ext cx="1027308" cy="1027308"/>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2"/>
                    <a:pt x="683" y="66"/>
                  </a:cubicBezTo>
                  <a:cubicBezTo>
                    <a:pt x="408" y="0"/>
                    <a:pt x="132" y="170"/>
                    <a:pt x="66" y="445"/>
                  </a:cubicBezTo>
                  <a:cubicBezTo>
                    <a:pt x="0" y="720"/>
                    <a:pt x="170" y="996"/>
                    <a:pt x="445" y="1062"/>
                  </a:cubicBezTo>
                  <a:cubicBezTo>
                    <a:pt x="720" y="1128"/>
                    <a:pt x="996" y="958"/>
                    <a:pt x="1062" y="6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grpSp>
        <p:nvGrpSpPr>
          <p:cNvPr id="57" name="组合 22"/>
          <p:cNvGrpSpPr>
            <a:grpSpLocks/>
          </p:cNvGrpSpPr>
          <p:nvPr/>
        </p:nvGrpSpPr>
        <p:grpSpPr bwMode="auto">
          <a:xfrm>
            <a:off x="3343931" y="3328801"/>
            <a:ext cx="1101725" cy="1101725"/>
            <a:chOff x="4637435" y="2231854"/>
            <a:chExt cx="1264071" cy="1264071"/>
          </a:xfrm>
          <a:solidFill>
            <a:srgbClr val="C00000"/>
          </a:solidFill>
        </p:grpSpPr>
        <p:sp>
          <p:nvSpPr>
            <p:cNvPr id="58" name="Freeform 10"/>
            <p:cNvSpPr>
              <a:spLocks noEditPoints="1" noChangeArrowheads="1"/>
            </p:cNvSpPr>
            <p:nvPr/>
          </p:nvSpPr>
          <p:spPr bwMode="auto">
            <a:xfrm>
              <a:off x="4637435" y="2231854"/>
              <a:ext cx="1264071" cy="1264071"/>
            </a:xfrm>
            <a:custGeom>
              <a:avLst/>
              <a:gdLst>
                <a:gd name="T0" fmla="*/ 813 w 1386"/>
                <a:gd name="T1" fmla="*/ 164 h 1386"/>
                <a:gd name="T2" fmla="*/ 561 w 1386"/>
                <a:gd name="T3" fmla="*/ 1219 h 1386"/>
                <a:gd name="T4" fmla="*/ 477 w 1386"/>
                <a:gd name="T5" fmla="*/ 1354 h 1386"/>
                <a:gd name="T6" fmla="*/ 638 w 1386"/>
                <a:gd name="T7" fmla="*/ 1279 h 1386"/>
                <a:gd name="T8" fmla="*/ 751 w 1386"/>
                <a:gd name="T9" fmla="*/ 1386 h 1386"/>
                <a:gd name="T10" fmla="*/ 871 w 1386"/>
                <a:gd name="T11" fmla="*/ 1252 h 1386"/>
                <a:gd name="T12" fmla="*/ 1008 w 1386"/>
                <a:gd name="T13" fmla="*/ 1313 h 1386"/>
                <a:gd name="T14" fmla="*/ 1067 w 1386"/>
                <a:gd name="T15" fmla="*/ 1142 h 1386"/>
                <a:gd name="T16" fmla="*/ 1229 w 1386"/>
                <a:gd name="T17" fmla="*/ 1136 h 1386"/>
                <a:gd name="T18" fmla="*/ 1215 w 1386"/>
                <a:gd name="T19" fmla="*/ 955 h 1386"/>
                <a:gd name="T20" fmla="*/ 1354 w 1386"/>
                <a:gd name="T21" fmla="*/ 909 h 1386"/>
                <a:gd name="T22" fmla="*/ 1274 w 1386"/>
                <a:gd name="T23" fmla="*/ 745 h 1386"/>
                <a:gd name="T24" fmla="*/ 1386 w 1386"/>
                <a:gd name="T25" fmla="*/ 642 h 1386"/>
                <a:gd name="T26" fmla="*/ 1251 w 1386"/>
                <a:gd name="T27" fmla="*/ 521 h 1386"/>
                <a:gd name="T28" fmla="*/ 1313 w 1386"/>
                <a:gd name="T29" fmla="*/ 378 h 1386"/>
                <a:gd name="T30" fmla="*/ 1143 w 1386"/>
                <a:gd name="T31" fmla="*/ 318 h 1386"/>
                <a:gd name="T32" fmla="*/ 1150 w 1386"/>
                <a:gd name="T33" fmla="*/ 169 h 1386"/>
                <a:gd name="T34" fmla="*/ 972 w 1386"/>
                <a:gd name="T35" fmla="*/ 176 h 1386"/>
                <a:gd name="T36" fmla="*/ 909 w 1386"/>
                <a:gd name="T37" fmla="*/ 32 h 1386"/>
                <a:gd name="T38" fmla="*/ 749 w 1386"/>
                <a:gd name="T39" fmla="*/ 105 h 1386"/>
                <a:gd name="T40" fmla="*/ 635 w 1386"/>
                <a:gd name="T41" fmla="*/ 0 h 1386"/>
                <a:gd name="T42" fmla="*/ 516 w 1386"/>
                <a:gd name="T43" fmla="*/ 128 h 1386"/>
                <a:gd name="T44" fmla="*/ 378 w 1386"/>
                <a:gd name="T45" fmla="*/ 73 h 1386"/>
                <a:gd name="T46" fmla="*/ 316 w 1386"/>
                <a:gd name="T47" fmla="*/ 234 h 1386"/>
                <a:gd name="T48" fmla="*/ 157 w 1386"/>
                <a:gd name="T49" fmla="*/ 250 h 1386"/>
                <a:gd name="T50" fmla="*/ 163 w 1386"/>
                <a:gd name="T51" fmla="*/ 422 h 1386"/>
                <a:gd name="T52" fmla="*/ 32 w 1386"/>
                <a:gd name="T53" fmla="*/ 477 h 1386"/>
                <a:gd name="T54" fmla="*/ 100 w 1386"/>
                <a:gd name="T55" fmla="*/ 635 h 1386"/>
                <a:gd name="T56" fmla="*/ 0 w 1386"/>
                <a:gd name="T57" fmla="*/ 744 h 1386"/>
                <a:gd name="T58" fmla="*/ 123 w 1386"/>
                <a:gd name="T59" fmla="*/ 864 h 1386"/>
                <a:gd name="T60" fmla="*/ 73 w 1386"/>
                <a:gd name="T61" fmla="*/ 1008 h 1386"/>
                <a:gd name="T62" fmla="*/ 235 w 1386"/>
                <a:gd name="T63" fmla="*/ 1070 h 1386"/>
                <a:gd name="T64" fmla="*/ 236 w 1386"/>
                <a:gd name="T65" fmla="*/ 1217 h 1386"/>
                <a:gd name="T66" fmla="*/ 411 w 1386"/>
                <a:gd name="T67" fmla="*/ 1213 h 1386"/>
                <a:gd name="T68" fmla="*/ 477 w 1386"/>
                <a:gd name="T69" fmla="*/ 1354 h 1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6">
                  <a:moveTo>
                    <a:pt x="160" y="566"/>
                  </a:moveTo>
                  <a:cubicBezTo>
                    <a:pt x="229" y="274"/>
                    <a:pt x="522" y="95"/>
                    <a:pt x="813" y="164"/>
                  </a:cubicBezTo>
                  <a:cubicBezTo>
                    <a:pt x="1105" y="234"/>
                    <a:pt x="1284" y="527"/>
                    <a:pt x="1215" y="818"/>
                  </a:cubicBezTo>
                  <a:cubicBezTo>
                    <a:pt x="1145" y="1109"/>
                    <a:pt x="852" y="1289"/>
                    <a:pt x="561" y="1219"/>
                  </a:cubicBezTo>
                  <a:cubicBezTo>
                    <a:pt x="270" y="1150"/>
                    <a:pt x="90" y="857"/>
                    <a:pt x="160" y="566"/>
                  </a:cubicBezTo>
                  <a:close/>
                  <a:moveTo>
                    <a:pt x="477" y="1354"/>
                  </a:moveTo>
                  <a:lnTo>
                    <a:pt x="584" y="1380"/>
                  </a:lnTo>
                  <a:lnTo>
                    <a:pt x="638" y="1279"/>
                  </a:lnTo>
                  <a:cubicBezTo>
                    <a:pt x="661" y="1281"/>
                    <a:pt x="684" y="1282"/>
                    <a:pt x="707" y="1281"/>
                  </a:cubicBezTo>
                  <a:lnTo>
                    <a:pt x="751" y="1386"/>
                  </a:lnTo>
                  <a:lnTo>
                    <a:pt x="860" y="1368"/>
                  </a:lnTo>
                  <a:lnTo>
                    <a:pt x="871" y="1252"/>
                  </a:lnTo>
                  <a:cubicBezTo>
                    <a:pt x="889" y="1246"/>
                    <a:pt x="907" y="1239"/>
                    <a:pt x="925" y="1231"/>
                  </a:cubicBezTo>
                  <a:lnTo>
                    <a:pt x="1008" y="1313"/>
                  </a:lnTo>
                  <a:lnTo>
                    <a:pt x="1102" y="1255"/>
                  </a:lnTo>
                  <a:lnTo>
                    <a:pt x="1067" y="1142"/>
                  </a:lnTo>
                  <a:cubicBezTo>
                    <a:pt x="1086" y="1127"/>
                    <a:pt x="1103" y="1111"/>
                    <a:pt x="1119" y="1093"/>
                  </a:cubicBezTo>
                  <a:lnTo>
                    <a:pt x="1229" y="1136"/>
                  </a:lnTo>
                  <a:lnTo>
                    <a:pt x="1292" y="1045"/>
                  </a:lnTo>
                  <a:lnTo>
                    <a:pt x="1215" y="955"/>
                  </a:lnTo>
                  <a:cubicBezTo>
                    <a:pt x="1222" y="940"/>
                    <a:pt x="1229" y="925"/>
                    <a:pt x="1235" y="909"/>
                  </a:cubicBezTo>
                  <a:lnTo>
                    <a:pt x="1354" y="909"/>
                  </a:lnTo>
                  <a:lnTo>
                    <a:pt x="1379" y="802"/>
                  </a:lnTo>
                  <a:lnTo>
                    <a:pt x="1274" y="745"/>
                  </a:lnTo>
                  <a:cubicBezTo>
                    <a:pt x="1276" y="726"/>
                    <a:pt x="1277" y="706"/>
                    <a:pt x="1277" y="687"/>
                  </a:cubicBezTo>
                  <a:lnTo>
                    <a:pt x="1386" y="642"/>
                  </a:lnTo>
                  <a:lnTo>
                    <a:pt x="1369" y="533"/>
                  </a:lnTo>
                  <a:lnTo>
                    <a:pt x="1251" y="521"/>
                  </a:lnTo>
                  <a:cubicBezTo>
                    <a:pt x="1245" y="501"/>
                    <a:pt x="1238" y="481"/>
                    <a:pt x="1230" y="462"/>
                  </a:cubicBezTo>
                  <a:lnTo>
                    <a:pt x="1313" y="378"/>
                  </a:lnTo>
                  <a:lnTo>
                    <a:pt x="1255" y="285"/>
                  </a:lnTo>
                  <a:lnTo>
                    <a:pt x="1143" y="318"/>
                  </a:lnTo>
                  <a:cubicBezTo>
                    <a:pt x="1131" y="304"/>
                    <a:pt x="1119" y="289"/>
                    <a:pt x="1105" y="276"/>
                  </a:cubicBezTo>
                  <a:lnTo>
                    <a:pt x="1150" y="169"/>
                  </a:lnTo>
                  <a:lnTo>
                    <a:pt x="1061" y="104"/>
                  </a:lnTo>
                  <a:lnTo>
                    <a:pt x="972" y="176"/>
                  </a:lnTo>
                  <a:cubicBezTo>
                    <a:pt x="952" y="164"/>
                    <a:pt x="931" y="154"/>
                    <a:pt x="909" y="145"/>
                  </a:cubicBezTo>
                  <a:lnTo>
                    <a:pt x="909" y="32"/>
                  </a:lnTo>
                  <a:lnTo>
                    <a:pt x="802" y="7"/>
                  </a:lnTo>
                  <a:lnTo>
                    <a:pt x="749" y="105"/>
                  </a:lnTo>
                  <a:cubicBezTo>
                    <a:pt x="725" y="103"/>
                    <a:pt x="701" y="102"/>
                    <a:pt x="678" y="102"/>
                  </a:cubicBezTo>
                  <a:lnTo>
                    <a:pt x="635" y="0"/>
                  </a:lnTo>
                  <a:lnTo>
                    <a:pt x="526" y="18"/>
                  </a:lnTo>
                  <a:lnTo>
                    <a:pt x="516" y="128"/>
                  </a:lnTo>
                  <a:cubicBezTo>
                    <a:pt x="495" y="134"/>
                    <a:pt x="475" y="141"/>
                    <a:pt x="455" y="150"/>
                  </a:cubicBezTo>
                  <a:lnTo>
                    <a:pt x="378" y="73"/>
                  </a:lnTo>
                  <a:lnTo>
                    <a:pt x="284" y="131"/>
                  </a:lnTo>
                  <a:lnTo>
                    <a:pt x="316" y="234"/>
                  </a:lnTo>
                  <a:cubicBezTo>
                    <a:pt x="295" y="251"/>
                    <a:pt x="275" y="269"/>
                    <a:pt x="256" y="289"/>
                  </a:cubicBezTo>
                  <a:lnTo>
                    <a:pt x="157" y="250"/>
                  </a:lnTo>
                  <a:lnTo>
                    <a:pt x="94" y="341"/>
                  </a:lnTo>
                  <a:lnTo>
                    <a:pt x="163" y="422"/>
                  </a:lnTo>
                  <a:cubicBezTo>
                    <a:pt x="154" y="440"/>
                    <a:pt x="146" y="458"/>
                    <a:pt x="138" y="477"/>
                  </a:cubicBezTo>
                  <a:lnTo>
                    <a:pt x="32" y="477"/>
                  </a:lnTo>
                  <a:lnTo>
                    <a:pt x="7" y="584"/>
                  </a:lnTo>
                  <a:lnTo>
                    <a:pt x="100" y="635"/>
                  </a:lnTo>
                  <a:cubicBezTo>
                    <a:pt x="98" y="658"/>
                    <a:pt x="97" y="681"/>
                    <a:pt x="98" y="704"/>
                  </a:cubicBezTo>
                  <a:lnTo>
                    <a:pt x="0" y="744"/>
                  </a:lnTo>
                  <a:lnTo>
                    <a:pt x="17" y="853"/>
                  </a:lnTo>
                  <a:lnTo>
                    <a:pt x="123" y="864"/>
                  </a:lnTo>
                  <a:cubicBezTo>
                    <a:pt x="130" y="887"/>
                    <a:pt x="139" y="910"/>
                    <a:pt x="149" y="932"/>
                  </a:cubicBezTo>
                  <a:lnTo>
                    <a:pt x="73" y="1008"/>
                  </a:lnTo>
                  <a:lnTo>
                    <a:pt x="131" y="1102"/>
                  </a:lnTo>
                  <a:lnTo>
                    <a:pt x="235" y="1070"/>
                  </a:lnTo>
                  <a:cubicBezTo>
                    <a:pt x="248" y="1086"/>
                    <a:pt x="263" y="1102"/>
                    <a:pt x="278" y="1116"/>
                  </a:cubicBezTo>
                  <a:lnTo>
                    <a:pt x="236" y="1217"/>
                  </a:lnTo>
                  <a:lnTo>
                    <a:pt x="325" y="1283"/>
                  </a:lnTo>
                  <a:lnTo>
                    <a:pt x="411" y="1213"/>
                  </a:lnTo>
                  <a:cubicBezTo>
                    <a:pt x="432" y="1224"/>
                    <a:pt x="454" y="1234"/>
                    <a:pt x="477" y="1242"/>
                  </a:cubicBezTo>
                  <a:lnTo>
                    <a:pt x="477" y="1354"/>
                  </a:lnTo>
                  <a:close/>
                </a:path>
              </a:pathLst>
            </a:custGeom>
            <a:grpFill/>
            <a:ln w="9525">
              <a:solidFill>
                <a:srgbClr val="B2B2B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9" name="Freeform 11"/>
            <p:cNvSpPr>
              <a:spLocks noChangeArrowheads="1"/>
            </p:cNvSpPr>
            <p:nvPr/>
          </p:nvSpPr>
          <p:spPr bwMode="auto">
            <a:xfrm>
              <a:off x="4749797" y="2348228"/>
              <a:ext cx="1027308" cy="1031321"/>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1"/>
                    <a:pt x="683" y="66"/>
                  </a:cubicBezTo>
                  <a:cubicBezTo>
                    <a:pt x="408" y="0"/>
                    <a:pt x="132" y="170"/>
                    <a:pt x="66" y="445"/>
                  </a:cubicBezTo>
                  <a:cubicBezTo>
                    <a:pt x="0" y="720"/>
                    <a:pt x="170" y="996"/>
                    <a:pt x="445" y="1062"/>
                  </a:cubicBezTo>
                  <a:cubicBezTo>
                    <a:pt x="720" y="1128"/>
                    <a:pt x="997" y="958"/>
                    <a:pt x="1062" y="6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grpSp>
        <p:nvGrpSpPr>
          <p:cNvPr id="60" name="组合 25"/>
          <p:cNvGrpSpPr>
            <a:grpSpLocks/>
          </p:cNvGrpSpPr>
          <p:nvPr/>
        </p:nvGrpSpPr>
        <p:grpSpPr bwMode="auto">
          <a:xfrm>
            <a:off x="6677681" y="3370076"/>
            <a:ext cx="1103312" cy="1101725"/>
            <a:chOff x="6847086" y="2273277"/>
            <a:chExt cx="1264071" cy="1264071"/>
          </a:xfrm>
          <a:solidFill>
            <a:srgbClr val="C00000"/>
          </a:solidFill>
        </p:grpSpPr>
        <p:sp>
          <p:nvSpPr>
            <p:cNvPr id="61" name="Freeform 14"/>
            <p:cNvSpPr>
              <a:spLocks noEditPoints="1" noChangeArrowheads="1"/>
            </p:cNvSpPr>
            <p:nvPr/>
          </p:nvSpPr>
          <p:spPr bwMode="auto">
            <a:xfrm>
              <a:off x="6847086" y="2273277"/>
              <a:ext cx="1264071" cy="1264071"/>
            </a:xfrm>
            <a:custGeom>
              <a:avLst/>
              <a:gdLst>
                <a:gd name="T0" fmla="*/ 813 w 1386"/>
                <a:gd name="T1" fmla="*/ 164 h 1385"/>
                <a:gd name="T2" fmla="*/ 561 w 1386"/>
                <a:gd name="T3" fmla="*/ 1219 h 1385"/>
                <a:gd name="T4" fmla="*/ 477 w 1386"/>
                <a:gd name="T5" fmla="*/ 1354 h 1385"/>
                <a:gd name="T6" fmla="*/ 638 w 1386"/>
                <a:gd name="T7" fmla="*/ 1279 h 1385"/>
                <a:gd name="T8" fmla="*/ 751 w 1386"/>
                <a:gd name="T9" fmla="*/ 1385 h 1385"/>
                <a:gd name="T10" fmla="*/ 871 w 1386"/>
                <a:gd name="T11" fmla="*/ 1252 h 1385"/>
                <a:gd name="T12" fmla="*/ 1008 w 1386"/>
                <a:gd name="T13" fmla="*/ 1313 h 1385"/>
                <a:gd name="T14" fmla="*/ 1067 w 1386"/>
                <a:gd name="T15" fmla="*/ 1142 h 1385"/>
                <a:gd name="T16" fmla="*/ 1229 w 1386"/>
                <a:gd name="T17" fmla="*/ 1135 h 1385"/>
                <a:gd name="T18" fmla="*/ 1215 w 1386"/>
                <a:gd name="T19" fmla="*/ 954 h 1385"/>
                <a:gd name="T20" fmla="*/ 1354 w 1386"/>
                <a:gd name="T21" fmla="*/ 909 h 1385"/>
                <a:gd name="T22" fmla="*/ 1274 w 1386"/>
                <a:gd name="T23" fmla="*/ 745 h 1385"/>
                <a:gd name="T24" fmla="*/ 1386 w 1386"/>
                <a:gd name="T25" fmla="*/ 641 h 1385"/>
                <a:gd name="T26" fmla="*/ 1251 w 1386"/>
                <a:gd name="T27" fmla="*/ 520 h 1385"/>
                <a:gd name="T28" fmla="*/ 1313 w 1386"/>
                <a:gd name="T29" fmla="*/ 378 h 1385"/>
                <a:gd name="T30" fmla="*/ 1144 w 1386"/>
                <a:gd name="T31" fmla="*/ 318 h 1385"/>
                <a:gd name="T32" fmla="*/ 1150 w 1386"/>
                <a:gd name="T33" fmla="*/ 169 h 1385"/>
                <a:gd name="T34" fmla="*/ 972 w 1386"/>
                <a:gd name="T35" fmla="*/ 175 h 1385"/>
                <a:gd name="T36" fmla="*/ 909 w 1386"/>
                <a:gd name="T37" fmla="*/ 32 h 1385"/>
                <a:gd name="T38" fmla="*/ 749 w 1386"/>
                <a:gd name="T39" fmla="*/ 105 h 1385"/>
                <a:gd name="T40" fmla="*/ 635 w 1386"/>
                <a:gd name="T41" fmla="*/ 0 h 1385"/>
                <a:gd name="T42" fmla="*/ 516 w 1386"/>
                <a:gd name="T43" fmla="*/ 127 h 1385"/>
                <a:gd name="T44" fmla="*/ 378 w 1386"/>
                <a:gd name="T45" fmla="*/ 73 h 1385"/>
                <a:gd name="T46" fmla="*/ 316 w 1386"/>
                <a:gd name="T47" fmla="*/ 234 h 1385"/>
                <a:gd name="T48" fmla="*/ 157 w 1386"/>
                <a:gd name="T49" fmla="*/ 250 h 1385"/>
                <a:gd name="T50" fmla="*/ 163 w 1386"/>
                <a:gd name="T51" fmla="*/ 422 h 1385"/>
                <a:gd name="T52" fmla="*/ 32 w 1386"/>
                <a:gd name="T53" fmla="*/ 477 h 1385"/>
                <a:gd name="T54" fmla="*/ 101 w 1386"/>
                <a:gd name="T55" fmla="*/ 634 h 1385"/>
                <a:gd name="T56" fmla="*/ 0 w 1386"/>
                <a:gd name="T57" fmla="*/ 744 h 1385"/>
                <a:gd name="T58" fmla="*/ 124 w 1386"/>
                <a:gd name="T59" fmla="*/ 864 h 1385"/>
                <a:gd name="T60" fmla="*/ 73 w 1386"/>
                <a:gd name="T61" fmla="*/ 1007 h 1385"/>
                <a:gd name="T62" fmla="*/ 235 w 1386"/>
                <a:gd name="T63" fmla="*/ 1070 h 1385"/>
                <a:gd name="T64" fmla="*/ 236 w 1386"/>
                <a:gd name="T65" fmla="*/ 1217 h 1385"/>
                <a:gd name="T66" fmla="*/ 411 w 1386"/>
                <a:gd name="T67" fmla="*/ 1212 h 1385"/>
                <a:gd name="T68" fmla="*/ 477 w 1386"/>
                <a:gd name="T69" fmla="*/ 1354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5">
                  <a:moveTo>
                    <a:pt x="160" y="565"/>
                  </a:moveTo>
                  <a:cubicBezTo>
                    <a:pt x="229" y="274"/>
                    <a:pt x="522" y="94"/>
                    <a:pt x="813" y="164"/>
                  </a:cubicBezTo>
                  <a:cubicBezTo>
                    <a:pt x="1105" y="234"/>
                    <a:pt x="1284" y="526"/>
                    <a:pt x="1215" y="817"/>
                  </a:cubicBezTo>
                  <a:cubicBezTo>
                    <a:pt x="1145" y="1109"/>
                    <a:pt x="852" y="1288"/>
                    <a:pt x="561" y="1219"/>
                  </a:cubicBezTo>
                  <a:cubicBezTo>
                    <a:pt x="270" y="1149"/>
                    <a:pt x="90" y="857"/>
                    <a:pt x="160" y="565"/>
                  </a:cubicBezTo>
                  <a:close/>
                  <a:moveTo>
                    <a:pt x="477" y="1354"/>
                  </a:moveTo>
                  <a:lnTo>
                    <a:pt x="584" y="1379"/>
                  </a:lnTo>
                  <a:lnTo>
                    <a:pt x="638" y="1279"/>
                  </a:lnTo>
                  <a:cubicBezTo>
                    <a:pt x="661" y="1281"/>
                    <a:pt x="684" y="1281"/>
                    <a:pt x="707" y="1281"/>
                  </a:cubicBezTo>
                  <a:lnTo>
                    <a:pt x="751" y="1385"/>
                  </a:lnTo>
                  <a:lnTo>
                    <a:pt x="860" y="1367"/>
                  </a:lnTo>
                  <a:lnTo>
                    <a:pt x="871" y="1252"/>
                  </a:lnTo>
                  <a:cubicBezTo>
                    <a:pt x="889" y="1246"/>
                    <a:pt x="907" y="1239"/>
                    <a:pt x="925" y="1231"/>
                  </a:cubicBezTo>
                  <a:lnTo>
                    <a:pt x="1008" y="1313"/>
                  </a:lnTo>
                  <a:lnTo>
                    <a:pt x="1102" y="1255"/>
                  </a:lnTo>
                  <a:lnTo>
                    <a:pt x="1067" y="1142"/>
                  </a:lnTo>
                  <a:cubicBezTo>
                    <a:pt x="1086" y="1127"/>
                    <a:pt x="1103" y="1110"/>
                    <a:pt x="1119" y="1093"/>
                  </a:cubicBezTo>
                  <a:lnTo>
                    <a:pt x="1229" y="1135"/>
                  </a:lnTo>
                  <a:lnTo>
                    <a:pt x="1292" y="1045"/>
                  </a:lnTo>
                  <a:lnTo>
                    <a:pt x="1215" y="954"/>
                  </a:lnTo>
                  <a:cubicBezTo>
                    <a:pt x="1222" y="940"/>
                    <a:pt x="1229" y="924"/>
                    <a:pt x="1235" y="909"/>
                  </a:cubicBezTo>
                  <a:lnTo>
                    <a:pt x="1354" y="909"/>
                  </a:lnTo>
                  <a:lnTo>
                    <a:pt x="1379" y="801"/>
                  </a:lnTo>
                  <a:lnTo>
                    <a:pt x="1274" y="745"/>
                  </a:lnTo>
                  <a:cubicBezTo>
                    <a:pt x="1276" y="726"/>
                    <a:pt x="1277" y="706"/>
                    <a:pt x="1277" y="687"/>
                  </a:cubicBezTo>
                  <a:lnTo>
                    <a:pt x="1386" y="641"/>
                  </a:lnTo>
                  <a:lnTo>
                    <a:pt x="1369" y="532"/>
                  </a:lnTo>
                  <a:lnTo>
                    <a:pt x="1251" y="520"/>
                  </a:lnTo>
                  <a:cubicBezTo>
                    <a:pt x="1245" y="500"/>
                    <a:pt x="1238" y="481"/>
                    <a:pt x="1230" y="461"/>
                  </a:cubicBezTo>
                  <a:lnTo>
                    <a:pt x="1313" y="378"/>
                  </a:lnTo>
                  <a:lnTo>
                    <a:pt x="1255" y="284"/>
                  </a:lnTo>
                  <a:lnTo>
                    <a:pt x="1144" y="318"/>
                  </a:lnTo>
                  <a:cubicBezTo>
                    <a:pt x="1131" y="303"/>
                    <a:pt x="1119" y="289"/>
                    <a:pt x="1105" y="275"/>
                  </a:cubicBezTo>
                  <a:lnTo>
                    <a:pt x="1150" y="169"/>
                  </a:lnTo>
                  <a:lnTo>
                    <a:pt x="1061" y="103"/>
                  </a:lnTo>
                  <a:lnTo>
                    <a:pt x="972" y="175"/>
                  </a:lnTo>
                  <a:cubicBezTo>
                    <a:pt x="952" y="164"/>
                    <a:pt x="931" y="154"/>
                    <a:pt x="909" y="145"/>
                  </a:cubicBezTo>
                  <a:lnTo>
                    <a:pt x="909" y="32"/>
                  </a:lnTo>
                  <a:lnTo>
                    <a:pt x="802" y="6"/>
                  </a:lnTo>
                  <a:lnTo>
                    <a:pt x="749" y="105"/>
                  </a:lnTo>
                  <a:cubicBezTo>
                    <a:pt x="725" y="103"/>
                    <a:pt x="701" y="101"/>
                    <a:pt x="678" y="102"/>
                  </a:cubicBezTo>
                  <a:lnTo>
                    <a:pt x="635" y="0"/>
                  </a:lnTo>
                  <a:lnTo>
                    <a:pt x="526" y="18"/>
                  </a:lnTo>
                  <a:lnTo>
                    <a:pt x="516" y="127"/>
                  </a:lnTo>
                  <a:cubicBezTo>
                    <a:pt x="495" y="134"/>
                    <a:pt x="475" y="141"/>
                    <a:pt x="455" y="149"/>
                  </a:cubicBezTo>
                  <a:lnTo>
                    <a:pt x="378" y="73"/>
                  </a:lnTo>
                  <a:lnTo>
                    <a:pt x="284" y="131"/>
                  </a:lnTo>
                  <a:lnTo>
                    <a:pt x="316" y="234"/>
                  </a:lnTo>
                  <a:cubicBezTo>
                    <a:pt x="295" y="251"/>
                    <a:pt x="275" y="269"/>
                    <a:pt x="257" y="289"/>
                  </a:cubicBezTo>
                  <a:lnTo>
                    <a:pt x="157" y="250"/>
                  </a:lnTo>
                  <a:lnTo>
                    <a:pt x="94" y="340"/>
                  </a:lnTo>
                  <a:lnTo>
                    <a:pt x="163" y="422"/>
                  </a:lnTo>
                  <a:cubicBezTo>
                    <a:pt x="154" y="439"/>
                    <a:pt x="146" y="458"/>
                    <a:pt x="138" y="477"/>
                  </a:cubicBezTo>
                  <a:lnTo>
                    <a:pt x="32" y="477"/>
                  </a:lnTo>
                  <a:lnTo>
                    <a:pt x="7" y="584"/>
                  </a:lnTo>
                  <a:lnTo>
                    <a:pt x="101" y="634"/>
                  </a:lnTo>
                  <a:cubicBezTo>
                    <a:pt x="98" y="658"/>
                    <a:pt x="97" y="681"/>
                    <a:pt x="98" y="704"/>
                  </a:cubicBezTo>
                  <a:lnTo>
                    <a:pt x="0" y="744"/>
                  </a:lnTo>
                  <a:lnTo>
                    <a:pt x="17" y="853"/>
                  </a:lnTo>
                  <a:lnTo>
                    <a:pt x="124" y="864"/>
                  </a:lnTo>
                  <a:cubicBezTo>
                    <a:pt x="131" y="887"/>
                    <a:pt x="139" y="909"/>
                    <a:pt x="149" y="931"/>
                  </a:cubicBezTo>
                  <a:lnTo>
                    <a:pt x="73" y="1007"/>
                  </a:lnTo>
                  <a:lnTo>
                    <a:pt x="131" y="1101"/>
                  </a:lnTo>
                  <a:lnTo>
                    <a:pt x="235" y="1070"/>
                  </a:lnTo>
                  <a:cubicBezTo>
                    <a:pt x="249" y="1086"/>
                    <a:pt x="263" y="1101"/>
                    <a:pt x="278" y="1116"/>
                  </a:cubicBezTo>
                  <a:lnTo>
                    <a:pt x="236" y="1217"/>
                  </a:lnTo>
                  <a:lnTo>
                    <a:pt x="325" y="1282"/>
                  </a:lnTo>
                  <a:lnTo>
                    <a:pt x="411" y="1212"/>
                  </a:lnTo>
                  <a:cubicBezTo>
                    <a:pt x="432" y="1224"/>
                    <a:pt x="454" y="1233"/>
                    <a:pt x="477" y="1242"/>
                  </a:cubicBezTo>
                  <a:lnTo>
                    <a:pt x="477" y="1354"/>
                  </a:lnTo>
                  <a:close/>
                </a:path>
              </a:pathLst>
            </a:custGeom>
            <a:grpFill/>
            <a:ln w="9525">
              <a:solidFill>
                <a:srgbClr val="B2B2B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2" name="Freeform 15"/>
            <p:cNvSpPr>
              <a:spLocks noChangeArrowheads="1"/>
            </p:cNvSpPr>
            <p:nvPr/>
          </p:nvSpPr>
          <p:spPr bwMode="auto">
            <a:xfrm>
              <a:off x="6959448" y="2389652"/>
              <a:ext cx="1027308" cy="1031321"/>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2"/>
                    <a:pt x="683" y="66"/>
                  </a:cubicBezTo>
                  <a:cubicBezTo>
                    <a:pt x="408" y="0"/>
                    <a:pt x="132" y="170"/>
                    <a:pt x="66" y="445"/>
                  </a:cubicBezTo>
                  <a:cubicBezTo>
                    <a:pt x="0" y="720"/>
                    <a:pt x="170" y="997"/>
                    <a:pt x="445" y="1062"/>
                  </a:cubicBezTo>
                  <a:cubicBezTo>
                    <a:pt x="720" y="1128"/>
                    <a:pt x="997" y="958"/>
                    <a:pt x="1062" y="6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grpSp>
        <p:nvGrpSpPr>
          <p:cNvPr id="63" name="组合 28"/>
          <p:cNvGrpSpPr>
            <a:grpSpLocks/>
          </p:cNvGrpSpPr>
          <p:nvPr/>
        </p:nvGrpSpPr>
        <p:grpSpPr bwMode="auto">
          <a:xfrm>
            <a:off x="6865006" y="5025838"/>
            <a:ext cx="1101725" cy="1101725"/>
            <a:chOff x="7775541" y="4141250"/>
            <a:chExt cx="1264071" cy="1264071"/>
          </a:xfrm>
          <a:solidFill>
            <a:srgbClr val="C00000"/>
          </a:solidFill>
        </p:grpSpPr>
        <p:sp>
          <p:nvSpPr>
            <p:cNvPr id="64" name="Freeform 16"/>
            <p:cNvSpPr>
              <a:spLocks noEditPoints="1" noChangeArrowheads="1"/>
            </p:cNvSpPr>
            <p:nvPr/>
          </p:nvSpPr>
          <p:spPr bwMode="auto">
            <a:xfrm>
              <a:off x="7775541" y="4141250"/>
              <a:ext cx="1264071" cy="1264071"/>
            </a:xfrm>
            <a:custGeom>
              <a:avLst/>
              <a:gdLst>
                <a:gd name="T0" fmla="*/ 813 w 1386"/>
                <a:gd name="T1" fmla="*/ 164 h 1385"/>
                <a:gd name="T2" fmla="*/ 561 w 1386"/>
                <a:gd name="T3" fmla="*/ 1218 h 1385"/>
                <a:gd name="T4" fmla="*/ 477 w 1386"/>
                <a:gd name="T5" fmla="*/ 1353 h 1385"/>
                <a:gd name="T6" fmla="*/ 638 w 1386"/>
                <a:gd name="T7" fmla="*/ 1279 h 1385"/>
                <a:gd name="T8" fmla="*/ 751 w 1386"/>
                <a:gd name="T9" fmla="*/ 1385 h 1385"/>
                <a:gd name="T10" fmla="*/ 871 w 1386"/>
                <a:gd name="T11" fmla="*/ 1251 h 1385"/>
                <a:gd name="T12" fmla="*/ 1008 w 1386"/>
                <a:gd name="T13" fmla="*/ 1312 h 1385"/>
                <a:gd name="T14" fmla="*/ 1067 w 1386"/>
                <a:gd name="T15" fmla="*/ 1142 h 1385"/>
                <a:gd name="T16" fmla="*/ 1229 w 1386"/>
                <a:gd name="T17" fmla="*/ 1135 h 1385"/>
                <a:gd name="T18" fmla="*/ 1215 w 1386"/>
                <a:gd name="T19" fmla="*/ 954 h 1385"/>
                <a:gd name="T20" fmla="*/ 1354 w 1386"/>
                <a:gd name="T21" fmla="*/ 908 h 1385"/>
                <a:gd name="T22" fmla="*/ 1274 w 1386"/>
                <a:gd name="T23" fmla="*/ 745 h 1385"/>
                <a:gd name="T24" fmla="*/ 1386 w 1386"/>
                <a:gd name="T25" fmla="*/ 641 h 1385"/>
                <a:gd name="T26" fmla="*/ 1252 w 1386"/>
                <a:gd name="T27" fmla="*/ 520 h 1385"/>
                <a:gd name="T28" fmla="*/ 1313 w 1386"/>
                <a:gd name="T29" fmla="*/ 378 h 1385"/>
                <a:gd name="T30" fmla="*/ 1144 w 1386"/>
                <a:gd name="T31" fmla="*/ 318 h 1385"/>
                <a:gd name="T32" fmla="*/ 1150 w 1386"/>
                <a:gd name="T33" fmla="*/ 168 h 1385"/>
                <a:gd name="T34" fmla="*/ 972 w 1386"/>
                <a:gd name="T35" fmla="*/ 175 h 1385"/>
                <a:gd name="T36" fmla="*/ 909 w 1386"/>
                <a:gd name="T37" fmla="*/ 32 h 1385"/>
                <a:gd name="T38" fmla="*/ 749 w 1386"/>
                <a:gd name="T39" fmla="*/ 105 h 1385"/>
                <a:gd name="T40" fmla="*/ 635 w 1386"/>
                <a:gd name="T41" fmla="*/ 0 h 1385"/>
                <a:gd name="T42" fmla="*/ 516 w 1386"/>
                <a:gd name="T43" fmla="*/ 127 h 1385"/>
                <a:gd name="T44" fmla="*/ 378 w 1386"/>
                <a:gd name="T45" fmla="*/ 72 h 1385"/>
                <a:gd name="T46" fmla="*/ 316 w 1386"/>
                <a:gd name="T47" fmla="*/ 233 h 1385"/>
                <a:gd name="T48" fmla="*/ 157 w 1386"/>
                <a:gd name="T49" fmla="*/ 250 h 1385"/>
                <a:gd name="T50" fmla="*/ 163 w 1386"/>
                <a:gd name="T51" fmla="*/ 421 h 1385"/>
                <a:gd name="T52" fmla="*/ 32 w 1386"/>
                <a:gd name="T53" fmla="*/ 476 h 1385"/>
                <a:gd name="T54" fmla="*/ 101 w 1386"/>
                <a:gd name="T55" fmla="*/ 634 h 1385"/>
                <a:gd name="T56" fmla="*/ 0 w 1386"/>
                <a:gd name="T57" fmla="*/ 744 h 1385"/>
                <a:gd name="T58" fmla="*/ 124 w 1386"/>
                <a:gd name="T59" fmla="*/ 864 h 1385"/>
                <a:gd name="T60" fmla="*/ 73 w 1386"/>
                <a:gd name="T61" fmla="*/ 1007 h 1385"/>
                <a:gd name="T62" fmla="*/ 235 w 1386"/>
                <a:gd name="T63" fmla="*/ 1069 h 1385"/>
                <a:gd name="T64" fmla="*/ 236 w 1386"/>
                <a:gd name="T65" fmla="*/ 1216 h 1385"/>
                <a:gd name="T66" fmla="*/ 411 w 1386"/>
                <a:gd name="T67" fmla="*/ 1212 h 1385"/>
                <a:gd name="T68" fmla="*/ 477 w 1386"/>
                <a:gd name="T69" fmla="*/ 1353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5">
                  <a:moveTo>
                    <a:pt x="160" y="565"/>
                  </a:moveTo>
                  <a:cubicBezTo>
                    <a:pt x="230" y="274"/>
                    <a:pt x="522" y="94"/>
                    <a:pt x="813" y="164"/>
                  </a:cubicBezTo>
                  <a:cubicBezTo>
                    <a:pt x="1105" y="233"/>
                    <a:pt x="1284" y="526"/>
                    <a:pt x="1215" y="817"/>
                  </a:cubicBezTo>
                  <a:cubicBezTo>
                    <a:pt x="1145" y="1108"/>
                    <a:pt x="853" y="1288"/>
                    <a:pt x="561" y="1218"/>
                  </a:cubicBezTo>
                  <a:cubicBezTo>
                    <a:pt x="270" y="1149"/>
                    <a:pt x="90" y="856"/>
                    <a:pt x="160" y="565"/>
                  </a:cubicBezTo>
                  <a:close/>
                  <a:moveTo>
                    <a:pt x="477" y="1353"/>
                  </a:moveTo>
                  <a:lnTo>
                    <a:pt x="584" y="1379"/>
                  </a:lnTo>
                  <a:lnTo>
                    <a:pt x="638" y="1279"/>
                  </a:lnTo>
                  <a:cubicBezTo>
                    <a:pt x="661" y="1281"/>
                    <a:pt x="684" y="1281"/>
                    <a:pt x="707" y="1280"/>
                  </a:cubicBezTo>
                  <a:lnTo>
                    <a:pt x="751" y="1385"/>
                  </a:lnTo>
                  <a:lnTo>
                    <a:pt x="860" y="1367"/>
                  </a:lnTo>
                  <a:lnTo>
                    <a:pt x="871" y="1251"/>
                  </a:lnTo>
                  <a:cubicBezTo>
                    <a:pt x="889" y="1245"/>
                    <a:pt x="907" y="1238"/>
                    <a:pt x="925" y="1230"/>
                  </a:cubicBezTo>
                  <a:lnTo>
                    <a:pt x="1008" y="1312"/>
                  </a:lnTo>
                  <a:lnTo>
                    <a:pt x="1102" y="1255"/>
                  </a:lnTo>
                  <a:lnTo>
                    <a:pt x="1067" y="1142"/>
                  </a:lnTo>
                  <a:cubicBezTo>
                    <a:pt x="1086" y="1126"/>
                    <a:pt x="1103" y="1110"/>
                    <a:pt x="1119" y="1092"/>
                  </a:cubicBezTo>
                  <a:lnTo>
                    <a:pt x="1229" y="1135"/>
                  </a:lnTo>
                  <a:lnTo>
                    <a:pt x="1292" y="1045"/>
                  </a:lnTo>
                  <a:lnTo>
                    <a:pt x="1215" y="954"/>
                  </a:lnTo>
                  <a:cubicBezTo>
                    <a:pt x="1222" y="939"/>
                    <a:pt x="1229" y="924"/>
                    <a:pt x="1235" y="909"/>
                  </a:cubicBezTo>
                  <a:lnTo>
                    <a:pt x="1354" y="908"/>
                  </a:lnTo>
                  <a:lnTo>
                    <a:pt x="1379" y="801"/>
                  </a:lnTo>
                  <a:lnTo>
                    <a:pt x="1274" y="745"/>
                  </a:lnTo>
                  <a:cubicBezTo>
                    <a:pt x="1276" y="725"/>
                    <a:pt x="1277" y="706"/>
                    <a:pt x="1277" y="686"/>
                  </a:cubicBezTo>
                  <a:lnTo>
                    <a:pt x="1386" y="641"/>
                  </a:lnTo>
                  <a:lnTo>
                    <a:pt x="1369" y="532"/>
                  </a:lnTo>
                  <a:lnTo>
                    <a:pt x="1252" y="520"/>
                  </a:lnTo>
                  <a:cubicBezTo>
                    <a:pt x="1245" y="500"/>
                    <a:pt x="1238" y="480"/>
                    <a:pt x="1230" y="461"/>
                  </a:cubicBezTo>
                  <a:lnTo>
                    <a:pt x="1313" y="378"/>
                  </a:lnTo>
                  <a:lnTo>
                    <a:pt x="1255" y="284"/>
                  </a:lnTo>
                  <a:lnTo>
                    <a:pt x="1144" y="318"/>
                  </a:lnTo>
                  <a:cubicBezTo>
                    <a:pt x="1131" y="303"/>
                    <a:pt x="1119" y="289"/>
                    <a:pt x="1105" y="275"/>
                  </a:cubicBezTo>
                  <a:lnTo>
                    <a:pt x="1150" y="168"/>
                  </a:lnTo>
                  <a:lnTo>
                    <a:pt x="1061" y="103"/>
                  </a:lnTo>
                  <a:lnTo>
                    <a:pt x="972" y="175"/>
                  </a:lnTo>
                  <a:cubicBezTo>
                    <a:pt x="952" y="164"/>
                    <a:pt x="931" y="154"/>
                    <a:pt x="909" y="145"/>
                  </a:cubicBezTo>
                  <a:lnTo>
                    <a:pt x="909" y="32"/>
                  </a:lnTo>
                  <a:lnTo>
                    <a:pt x="802" y="6"/>
                  </a:lnTo>
                  <a:lnTo>
                    <a:pt x="749" y="105"/>
                  </a:lnTo>
                  <a:cubicBezTo>
                    <a:pt x="725" y="102"/>
                    <a:pt x="701" y="101"/>
                    <a:pt x="678" y="101"/>
                  </a:cubicBezTo>
                  <a:lnTo>
                    <a:pt x="635" y="0"/>
                  </a:lnTo>
                  <a:lnTo>
                    <a:pt x="526" y="18"/>
                  </a:lnTo>
                  <a:lnTo>
                    <a:pt x="516" y="127"/>
                  </a:lnTo>
                  <a:cubicBezTo>
                    <a:pt x="495" y="133"/>
                    <a:pt x="475" y="140"/>
                    <a:pt x="455" y="149"/>
                  </a:cubicBezTo>
                  <a:lnTo>
                    <a:pt x="378" y="72"/>
                  </a:lnTo>
                  <a:lnTo>
                    <a:pt x="285" y="130"/>
                  </a:lnTo>
                  <a:lnTo>
                    <a:pt x="316" y="233"/>
                  </a:lnTo>
                  <a:cubicBezTo>
                    <a:pt x="295" y="250"/>
                    <a:pt x="275" y="269"/>
                    <a:pt x="257" y="288"/>
                  </a:cubicBezTo>
                  <a:lnTo>
                    <a:pt x="157" y="250"/>
                  </a:lnTo>
                  <a:lnTo>
                    <a:pt x="94" y="340"/>
                  </a:lnTo>
                  <a:lnTo>
                    <a:pt x="163" y="421"/>
                  </a:lnTo>
                  <a:cubicBezTo>
                    <a:pt x="154" y="439"/>
                    <a:pt x="146" y="457"/>
                    <a:pt x="138" y="476"/>
                  </a:cubicBezTo>
                  <a:lnTo>
                    <a:pt x="32" y="476"/>
                  </a:lnTo>
                  <a:lnTo>
                    <a:pt x="7" y="584"/>
                  </a:lnTo>
                  <a:lnTo>
                    <a:pt x="101" y="634"/>
                  </a:lnTo>
                  <a:cubicBezTo>
                    <a:pt x="98" y="657"/>
                    <a:pt x="97" y="680"/>
                    <a:pt x="98" y="703"/>
                  </a:cubicBezTo>
                  <a:lnTo>
                    <a:pt x="0" y="744"/>
                  </a:lnTo>
                  <a:lnTo>
                    <a:pt x="17" y="853"/>
                  </a:lnTo>
                  <a:lnTo>
                    <a:pt x="124" y="864"/>
                  </a:lnTo>
                  <a:cubicBezTo>
                    <a:pt x="131" y="887"/>
                    <a:pt x="139" y="909"/>
                    <a:pt x="149" y="931"/>
                  </a:cubicBezTo>
                  <a:lnTo>
                    <a:pt x="73" y="1007"/>
                  </a:lnTo>
                  <a:lnTo>
                    <a:pt x="131" y="1101"/>
                  </a:lnTo>
                  <a:lnTo>
                    <a:pt x="235" y="1069"/>
                  </a:lnTo>
                  <a:cubicBezTo>
                    <a:pt x="249" y="1086"/>
                    <a:pt x="263" y="1101"/>
                    <a:pt x="278" y="1116"/>
                  </a:cubicBezTo>
                  <a:lnTo>
                    <a:pt x="236" y="1216"/>
                  </a:lnTo>
                  <a:lnTo>
                    <a:pt x="325" y="1282"/>
                  </a:lnTo>
                  <a:lnTo>
                    <a:pt x="411" y="1212"/>
                  </a:lnTo>
                  <a:cubicBezTo>
                    <a:pt x="432" y="1223"/>
                    <a:pt x="454" y="1233"/>
                    <a:pt x="477" y="1242"/>
                  </a:cubicBezTo>
                  <a:lnTo>
                    <a:pt x="477" y="1353"/>
                  </a:lnTo>
                  <a:close/>
                </a:path>
              </a:pathLst>
            </a:custGeom>
            <a:grpFill/>
            <a:ln w="9525">
              <a:solidFill>
                <a:srgbClr val="B2B2B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5" name="Freeform 17"/>
            <p:cNvSpPr>
              <a:spLocks noChangeArrowheads="1"/>
            </p:cNvSpPr>
            <p:nvPr/>
          </p:nvSpPr>
          <p:spPr bwMode="auto">
            <a:xfrm>
              <a:off x="7887903" y="4257626"/>
              <a:ext cx="1027308" cy="1027308"/>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2"/>
                    <a:pt x="683" y="66"/>
                  </a:cubicBezTo>
                  <a:cubicBezTo>
                    <a:pt x="408" y="0"/>
                    <a:pt x="132" y="170"/>
                    <a:pt x="66" y="445"/>
                  </a:cubicBezTo>
                  <a:cubicBezTo>
                    <a:pt x="0" y="720"/>
                    <a:pt x="170" y="996"/>
                    <a:pt x="445" y="1062"/>
                  </a:cubicBezTo>
                  <a:cubicBezTo>
                    <a:pt x="720" y="1128"/>
                    <a:pt x="997" y="958"/>
                    <a:pt x="1062" y="6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66" name="Freeform 18"/>
          <p:cNvSpPr>
            <a:spLocks noChangeArrowheads="1"/>
          </p:cNvSpPr>
          <p:nvPr/>
        </p:nvSpPr>
        <p:spPr bwMode="auto">
          <a:xfrm>
            <a:off x="4588531" y="4106676"/>
            <a:ext cx="1895475" cy="1870075"/>
          </a:xfrm>
          <a:custGeom>
            <a:avLst/>
            <a:gdLst>
              <a:gd name="T0" fmla="*/ 810 w 2267"/>
              <a:gd name="T1" fmla="*/ 2236 h 2236"/>
              <a:gd name="T2" fmla="*/ 0 w 2267"/>
              <a:gd name="T3" fmla="*/ 1141 h 2236"/>
              <a:gd name="T4" fmla="*/ 1133 w 2267"/>
              <a:gd name="T5" fmla="*/ 0 h 2236"/>
              <a:gd name="T6" fmla="*/ 2267 w 2267"/>
              <a:gd name="T7" fmla="*/ 1141 h 2236"/>
              <a:gd name="T8" fmla="*/ 1456 w 2267"/>
              <a:gd name="T9" fmla="*/ 2236 h 2236"/>
              <a:gd name="T10" fmla="*/ 810 w 2267"/>
              <a:gd name="T11" fmla="*/ 2236 h 2236"/>
            </a:gdLst>
            <a:ahLst/>
            <a:cxnLst>
              <a:cxn ang="0">
                <a:pos x="T0" y="T1"/>
              </a:cxn>
              <a:cxn ang="0">
                <a:pos x="T2" y="T3"/>
              </a:cxn>
              <a:cxn ang="0">
                <a:pos x="T4" y="T5"/>
              </a:cxn>
              <a:cxn ang="0">
                <a:pos x="T6" y="T7"/>
              </a:cxn>
              <a:cxn ang="0">
                <a:pos x="T8" y="T9"/>
              </a:cxn>
              <a:cxn ang="0">
                <a:pos x="T10" y="T11"/>
              </a:cxn>
            </a:cxnLst>
            <a:rect l="0" t="0" r="r" b="b"/>
            <a:pathLst>
              <a:path w="2267" h="2236">
                <a:moveTo>
                  <a:pt x="810" y="2236"/>
                </a:moveTo>
                <a:cubicBezTo>
                  <a:pt x="342" y="2096"/>
                  <a:pt x="0" y="1659"/>
                  <a:pt x="0" y="1141"/>
                </a:cubicBezTo>
                <a:cubicBezTo>
                  <a:pt x="0" y="511"/>
                  <a:pt x="507" y="0"/>
                  <a:pt x="1133" y="0"/>
                </a:cubicBezTo>
                <a:cubicBezTo>
                  <a:pt x="1759" y="0"/>
                  <a:pt x="2267" y="511"/>
                  <a:pt x="2267" y="1141"/>
                </a:cubicBezTo>
                <a:cubicBezTo>
                  <a:pt x="2267" y="1659"/>
                  <a:pt x="1925" y="2096"/>
                  <a:pt x="1456" y="2236"/>
                </a:cubicBezTo>
                <a:lnTo>
                  <a:pt x="810" y="2236"/>
                </a:lnTo>
                <a:close/>
              </a:path>
            </a:pathLst>
          </a:custGeom>
          <a:solidFill>
            <a:srgbClr val="C00000"/>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7" name="矩形 32"/>
          <p:cNvSpPr>
            <a:spLocks noChangeArrowheads="1"/>
          </p:cNvSpPr>
          <p:nvPr/>
        </p:nvSpPr>
        <p:spPr bwMode="auto">
          <a:xfrm>
            <a:off x="4802843" y="4492438"/>
            <a:ext cx="1454150" cy="1135063"/>
          </a:xfrm>
          <a:prstGeom prst="rect">
            <a:avLst/>
          </a:prstGeom>
          <a:solidFill>
            <a:srgbClr val="C00000"/>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lnSpc>
                <a:spcPct val="150000"/>
              </a:lnSpc>
            </a:pPr>
            <a:r>
              <a:rPr lang="zh-CN" altLang="en-US" sz="2400" b="1" dirty="0">
                <a:solidFill>
                  <a:schemeClr val="bg2"/>
                </a:solidFill>
                <a:latin typeface="微软雅黑" panose="020B0503020204020204" pitchFamily="34" charset="-122"/>
                <a:ea typeface="微软雅黑" panose="020B0503020204020204" pitchFamily="34" charset="-122"/>
              </a:rPr>
              <a:t>五大发展理念</a:t>
            </a:r>
          </a:p>
        </p:txBody>
      </p:sp>
      <p:sp>
        <p:nvSpPr>
          <p:cNvPr id="68" name="文本框 33"/>
          <p:cNvSpPr txBox="1">
            <a:spLocks noChangeArrowheads="1"/>
          </p:cNvSpPr>
          <p:nvPr/>
        </p:nvSpPr>
        <p:spPr bwMode="auto">
          <a:xfrm>
            <a:off x="3170893" y="5357626"/>
            <a:ext cx="800100" cy="461962"/>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400" b="1">
                <a:solidFill>
                  <a:schemeClr val="bg2"/>
                </a:solidFill>
                <a:latin typeface="微软雅黑" panose="020B0503020204020204" pitchFamily="34" charset="-122"/>
                <a:ea typeface="微软雅黑" panose="020B0503020204020204" pitchFamily="34" charset="-122"/>
              </a:rPr>
              <a:t>创新</a:t>
            </a:r>
          </a:p>
        </p:txBody>
      </p:sp>
      <p:sp>
        <p:nvSpPr>
          <p:cNvPr id="69" name="文本框 34"/>
          <p:cNvSpPr txBox="1">
            <a:spLocks noChangeArrowheads="1"/>
          </p:cNvSpPr>
          <p:nvPr/>
        </p:nvSpPr>
        <p:spPr bwMode="auto">
          <a:xfrm>
            <a:off x="3489981" y="3633601"/>
            <a:ext cx="800100" cy="461962"/>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400" b="1">
                <a:solidFill>
                  <a:schemeClr val="bg2"/>
                </a:solidFill>
                <a:latin typeface="微软雅黑" panose="020B0503020204020204" pitchFamily="34" charset="-122"/>
                <a:ea typeface="微软雅黑" panose="020B0503020204020204" pitchFamily="34" charset="-122"/>
              </a:rPr>
              <a:t>协调</a:t>
            </a:r>
          </a:p>
        </p:txBody>
      </p:sp>
      <p:sp>
        <p:nvSpPr>
          <p:cNvPr id="70" name="文本框 35"/>
          <p:cNvSpPr txBox="1">
            <a:spLocks noChangeArrowheads="1"/>
          </p:cNvSpPr>
          <p:nvPr/>
        </p:nvSpPr>
        <p:spPr bwMode="auto">
          <a:xfrm>
            <a:off x="6823731" y="3689163"/>
            <a:ext cx="800100" cy="46196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400" b="1">
                <a:solidFill>
                  <a:schemeClr val="bg2"/>
                </a:solidFill>
                <a:latin typeface="微软雅黑" panose="020B0503020204020204" pitchFamily="34" charset="-122"/>
                <a:ea typeface="微软雅黑" panose="020B0503020204020204" pitchFamily="34" charset="-122"/>
              </a:rPr>
              <a:t>开放</a:t>
            </a:r>
          </a:p>
        </p:txBody>
      </p:sp>
      <p:sp>
        <p:nvSpPr>
          <p:cNvPr id="71" name="文本框 38"/>
          <p:cNvSpPr txBox="1">
            <a:spLocks noChangeArrowheads="1"/>
          </p:cNvSpPr>
          <p:nvPr/>
        </p:nvSpPr>
        <p:spPr bwMode="auto">
          <a:xfrm>
            <a:off x="7014231" y="5360801"/>
            <a:ext cx="800100" cy="461962"/>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400" b="1">
                <a:solidFill>
                  <a:schemeClr val="bg2"/>
                </a:solidFill>
                <a:latin typeface="微软雅黑" panose="020B0503020204020204" pitchFamily="34" charset="-122"/>
                <a:ea typeface="微软雅黑" panose="020B0503020204020204" pitchFamily="34" charset="-122"/>
              </a:rPr>
              <a:t>共享</a:t>
            </a:r>
          </a:p>
        </p:txBody>
      </p:sp>
      <p:grpSp>
        <p:nvGrpSpPr>
          <p:cNvPr id="72" name="组合 39"/>
          <p:cNvGrpSpPr>
            <a:grpSpLocks/>
          </p:cNvGrpSpPr>
          <p:nvPr/>
        </p:nvGrpSpPr>
        <p:grpSpPr bwMode="auto">
          <a:xfrm>
            <a:off x="4955243" y="2614426"/>
            <a:ext cx="1101725" cy="1101725"/>
            <a:chOff x="4637435" y="2231854"/>
            <a:chExt cx="1264071" cy="1264071"/>
          </a:xfrm>
          <a:solidFill>
            <a:srgbClr val="C00000"/>
          </a:solidFill>
        </p:grpSpPr>
        <p:sp>
          <p:nvSpPr>
            <p:cNvPr id="73" name="Freeform 10"/>
            <p:cNvSpPr>
              <a:spLocks noEditPoints="1" noChangeArrowheads="1"/>
            </p:cNvSpPr>
            <p:nvPr/>
          </p:nvSpPr>
          <p:spPr bwMode="auto">
            <a:xfrm>
              <a:off x="4637435" y="2231854"/>
              <a:ext cx="1264071" cy="1264071"/>
            </a:xfrm>
            <a:custGeom>
              <a:avLst/>
              <a:gdLst>
                <a:gd name="T0" fmla="*/ 813 w 1386"/>
                <a:gd name="T1" fmla="*/ 164 h 1386"/>
                <a:gd name="T2" fmla="*/ 561 w 1386"/>
                <a:gd name="T3" fmla="*/ 1219 h 1386"/>
                <a:gd name="T4" fmla="*/ 477 w 1386"/>
                <a:gd name="T5" fmla="*/ 1354 h 1386"/>
                <a:gd name="T6" fmla="*/ 638 w 1386"/>
                <a:gd name="T7" fmla="*/ 1279 h 1386"/>
                <a:gd name="T8" fmla="*/ 751 w 1386"/>
                <a:gd name="T9" fmla="*/ 1386 h 1386"/>
                <a:gd name="T10" fmla="*/ 871 w 1386"/>
                <a:gd name="T11" fmla="*/ 1252 h 1386"/>
                <a:gd name="T12" fmla="*/ 1008 w 1386"/>
                <a:gd name="T13" fmla="*/ 1313 h 1386"/>
                <a:gd name="T14" fmla="*/ 1067 w 1386"/>
                <a:gd name="T15" fmla="*/ 1142 h 1386"/>
                <a:gd name="T16" fmla="*/ 1229 w 1386"/>
                <a:gd name="T17" fmla="*/ 1136 h 1386"/>
                <a:gd name="T18" fmla="*/ 1215 w 1386"/>
                <a:gd name="T19" fmla="*/ 955 h 1386"/>
                <a:gd name="T20" fmla="*/ 1354 w 1386"/>
                <a:gd name="T21" fmla="*/ 909 h 1386"/>
                <a:gd name="T22" fmla="*/ 1274 w 1386"/>
                <a:gd name="T23" fmla="*/ 745 h 1386"/>
                <a:gd name="T24" fmla="*/ 1386 w 1386"/>
                <a:gd name="T25" fmla="*/ 642 h 1386"/>
                <a:gd name="T26" fmla="*/ 1251 w 1386"/>
                <a:gd name="T27" fmla="*/ 521 h 1386"/>
                <a:gd name="T28" fmla="*/ 1313 w 1386"/>
                <a:gd name="T29" fmla="*/ 378 h 1386"/>
                <a:gd name="T30" fmla="*/ 1143 w 1386"/>
                <a:gd name="T31" fmla="*/ 318 h 1386"/>
                <a:gd name="T32" fmla="*/ 1150 w 1386"/>
                <a:gd name="T33" fmla="*/ 169 h 1386"/>
                <a:gd name="T34" fmla="*/ 972 w 1386"/>
                <a:gd name="T35" fmla="*/ 176 h 1386"/>
                <a:gd name="T36" fmla="*/ 909 w 1386"/>
                <a:gd name="T37" fmla="*/ 32 h 1386"/>
                <a:gd name="T38" fmla="*/ 749 w 1386"/>
                <a:gd name="T39" fmla="*/ 105 h 1386"/>
                <a:gd name="T40" fmla="*/ 635 w 1386"/>
                <a:gd name="T41" fmla="*/ 0 h 1386"/>
                <a:gd name="T42" fmla="*/ 516 w 1386"/>
                <a:gd name="T43" fmla="*/ 128 h 1386"/>
                <a:gd name="T44" fmla="*/ 378 w 1386"/>
                <a:gd name="T45" fmla="*/ 73 h 1386"/>
                <a:gd name="T46" fmla="*/ 316 w 1386"/>
                <a:gd name="T47" fmla="*/ 234 h 1386"/>
                <a:gd name="T48" fmla="*/ 157 w 1386"/>
                <a:gd name="T49" fmla="*/ 250 h 1386"/>
                <a:gd name="T50" fmla="*/ 163 w 1386"/>
                <a:gd name="T51" fmla="*/ 422 h 1386"/>
                <a:gd name="T52" fmla="*/ 32 w 1386"/>
                <a:gd name="T53" fmla="*/ 477 h 1386"/>
                <a:gd name="T54" fmla="*/ 100 w 1386"/>
                <a:gd name="T55" fmla="*/ 635 h 1386"/>
                <a:gd name="T56" fmla="*/ 0 w 1386"/>
                <a:gd name="T57" fmla="*/ 744 h 1386"/>
                <a:gd name="T58" fmla="*/ 123 w 1386"/>
                <a:gd name="T59" fmla="*/ 864 h 1386"/>
                <a:gd name="T60" fmla="*/ 73 w 1386"/>
                <a:gd name="T61" fmla="*/ 1008 h 1386"/>
                <a:gd name="T62" fmla="*/ 235 w 1386"/>
                <a:gd name="T63" fmla="*/ 1070 h 1386"/>
                <a:gd name="T64" fmla="*/ 236 w 1386"/>
                <a:gd name="T65" fmla="*/ 1217 h 1386"/>
                <a:gd name="T66" fmla="*/ 411 w 1386"/>
                <a:gd name="T67" fmla="*/ 1213 h 1386"/>
                <a:gd name="T68" fmla="*/ 477 w 1386"/>
                <a:gd name="T69" fmla="*/ 1354 h 1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6">
                  <a:moveTo>
                    <a:pt x="160" y="566"/>
                  </a:moveTo>
                  <a:cubicBezTo>
                    <a:pt x="229" y="274"/>
                    <a:pt x="522" y="95"/>
                    <a:pt x="813" y="164"/>
                  </a:cubicBezTo>
                  <a:cubicBezTo>
                    <a:pt x="1105" y="234"/>
                    <a:pt x="1284" y="527"/>
                    <a:pt x="1215" y="818"/>
                  </a:cubicBezTo>
                  <a:cubicBezTo>
                    <a:pt x="1145" y="1109"/>
                    <a:pt x="852" y="1289"/>
                    <a:pt x="561" y="1219"/>
                  </a:cubicBezTo>
                  <a:cubicBezTo>
                    <a:pt x="270" y="1150"/>
                    <a:pt x="90" y="857"/>
                    <a:pt x="160" y="566"/>
                  </a:cubicBezTo>
                  <a:close/>
                  <a:moveTo>
                    <a:pt x="477" y="1354"/>
                  </a:moveTo>
                  <a:lnTo>
                    <a:pt x="584" y="1380"/>
                  </a:lnTo>
                  <a:lnTo>
                    <a:pt x="638" y="1279"/>
                  </a:lnTo>
                  <a:cubicBezTo>
                    <a:pt x="661" y="1281"/>
                    <a:pt x="684" y="1282"/>
                    <a:pt x="707" y="1281"/>
                  </a:cubicBezTo>
                  <a:lnTo>
                    <a:pt x="751" y="1386"/>
                  </a:lnTo>
                  <a:lnTo>
                    <a:pt x="860" y="1368"/>
                  </a:lnTo>
                  <a:lnTo>
                    <a:pt x="871" y="1252"/>
                  </a:lnTo>
                  <a:cubicBezTo>
                    <a:pt x="889" y="1246"/>
                    <a:pt x="907" y="1239"/>
                    <a:pt x="925" y="1231"/>
                  </a:cubicBezTo>
                  <a:lnTo>
                    <a:pt x="1008" y="1313"/>
                  </a:lnTo>
                  <a:lnTo>
                    <a:pt x="1102" y="1255"/>
                  </a:lnTo>
                  <a:lnTo>
                    <a:pt x="1067" y="1142"/>
                  </a:lnTo>
                  <a:cubicBezTo>
                    <a:pt x="1086" y="1127"/>
                    <a:pt x="1103" y="1111"/>
                    <a:pt x="1119" y="1093"/>
                  </a:cubicBezTo>
                  <a:lnTo>
                    <a:pt x="1229" y="1136"/>
                  </a:lnTo>
                  <a:lnTo>
                    <a:pt x="1292" y="1045"/>
                  </a:lnTo>
                  <a:lnTo>
                    <a:pt x="1215" y="955"/>
                  </a:lnTo>
                  <a:cubicBezTo>
                    <a:pt x="1222" y="940"/>
                    <a:pt x="1229" y="925"/>
                    <a:pt x="1235" y="909"/>
                  </a:cubicBezTo>
                  <a:lnTo>
                    <a:pt x="1354" y="909"/>
                  </a:lnTo>
                  <a:lnTo>
                    <a:pt x="1379" y="802"/>
                  </a:lnTo>
                  <a:lnTo>
                    <a:pt x="1274" y="745"/>
                  </a:lnTo>
                  <a:cubicBezTo>
                    <a:pt x="1276" y="726"/>
                    <a:pt x="1277" y="706"/>
                    <a:pt x="1277" y="687"/>
                  </a:cubicBezTo>
                  <a:lnTo>
                    <a:pt x="1386" y="642"/>
                  </a:lnTo>
                  <a:lnTo>
                    <a:pt x="1369" y="533"/>
                  </a:lnTo>
                  <a:lnTo>
                    <a:pt x="1251" y="521"/>
                  </a:lnTo>
                  <a:cubicBezTo>
                    <a:pt x="1245" y="501"/>
                    <a:pt x="1238" y="481"/>
                    <a:pt x="1230" y="462"/>
                  </a:cubicBezTo>
                  <a:lnTo>
                    <a:pt x="1313" y="378"/>
                  </a:lnTo>
                  <a:lnTo>
                    <a:pt x="1255" y="285"/>
                  </a:lnTo>
                  <a:lnTo>
                    <a:pt x="1143" y="318"/>
                  </a:lnTo>
                  <a:cubicBezTo>
                    <a:pt x="1131" y="304"/>
                    <a:pt x="1119" y="289"/>
                    <a:pt x="1105" y="276"/>
                  </a:cubicBezTo>
                  <a:lnTo>
                    <a:pt x="1150" y="169"/>
                  </a:lnTo>
                  <a:lnTo>
                    <a:pt x="1061" y="104"/>
                  </a:lnTo>
                  <a:lnTo>
                    <a:pt x="972" y="176"/>
                  </a:lnTo>
                  <a:cubicBezTo>
                    <a:pt x="952" y="164"/>
                    <a:pt x="931" y="154"/>
                    <a:pt x="909" y="145"/>
                  </a:cubicBezTo>
                  <a:lnTo>
                    <a:pt x="909" y="32"/>
                  </a:lnTo>
                  <a:lnTo>
                    <a:pt x="802" y="7"/>
                  </a:lnTo>
                  <a:lnTo>
                    <a:pt x="749" y="105"/>
                  </a:lnTo>
                  <a:cubicBezTo>
                    <a:pt x="725" y="103"/>
                    <a:pt x="701" y="102"/>
                    <a:pt x="678" y="102"/>
                  </a:cubicBezTo>
                  <a:lnTo>
                    <a:pt x="635" y="0"/>
                  </a:lnTo>
                  <a:lnTo>
                    <a:pt x="526" y="18"/>
                  </a:lnTo>
                  <a:lnTo>
                    <a:pt x="516" y="128"/>
                  </a:lnTo>
                  <a:cubicBezTo>
                    <a:pt x="495" y="134"/>
                    <a:pt x="475" y="141"/>
                    <a:pt x="455" y="150"/>
                  </a:cubicBezTo>
                  <a:lnTo>
                    <a:pt x="378" y="73"/>
                  </a:lnTo>
                  <a:lnTo>
                    <a:pt x="284" y="131"/>
                  </a:lnTo>
                  <a:lnTo>
                    <a:pt x="316" y="234"/>
                  </a:lnTo>
                  <a:cubicBezTo>
                    <a:pt x="295" y="251"/>
                    <a:pt x="275" y="269"/>
                    <a:pt x="256" y="289"/>
                  </a:cubicBezTo>
                  <a:lnTo>
                    <a:pt x="157" y="250"/>
                  </a:lnTo>
                  <a:lnTo>
                    <a:pt x="94" y="341"/>
                  </a:lnTo>
                  <a:lnTo>
                    <a:pt x="163" y="422"/>
                  </a:lnTo>
                  <a:cubicBezTo>
                    <a:pt x="154" y="440"/>
                    <a:pt x="146" y="458"/>
                    <a:pt x="138" y="477"/>
                  </a:cubicBezTo>
                  <a:lnTo>
                    <a:pt x="32" y="477"/>
                  </a:lnTo>
                  <a:lnTo>
                    <a:pt x="7" y="584"/>
                  </a:lnTo>
                  <a:lnTo>
                    <a:pt x="100" y="635"/>
                  </a:lnTo>
                  <a:cubicBezTo>
                    <a:pt x="98" y="658"/>
                    <a:pt x="97" y="681"/>
                    <a:pt x="98" y="704"/>
                  </a:cubicBezTo>
                  <a:lnTo>
                    <a:pt x="0" y="744"/>
                  </a:lnTo>
                  <a:lnTo>
                    <a:pt x="17" y="853"/>
                  </a:lnTo>
                  <a:lnTo>
                    <a:pt x="123" y="864"/>
                  </a:lnTo>
                  <a:cubicBezTo>
                    <a:pt x="130" y="887"/>
                    <a:pt x="139" y="910"/>
                    <a:pt x="149" y="932"/>
                  </a:cubicBezTo>
                  <a:lnTo>
                    <a:pt x="73" y="1008"/>
                  </a:lnTo>
                  <a:lnTo>
                    <a:pt x="131" y="1102"/>
                  </a:lnTo>
                  <a:lnTo>
                    <a:pt x="235" y="1070"/>
                  </a:lnTo>
                  <a:cubicBezTo>
                    <a:pt x="248" y="1086"/>
                    <a:pt x="263" y="1102"/>
                    <a:pt x="278" y="1116"/>
                  </a:cubicBezTo>
                  <a:lnTo>
                    <a:pt x="236" y="1217"/>
                  </a:lnTo>
                  <a:lnTo>
                    <a:pt x="325" y="1283"/>
                  </a:lnTo>
                  <a:lnTo>
                    <a:pt x="411" y="1213"/>
                  </a:lnTo>
                  <a:cubicBezTo>
                    <a:pt x="432" y="1224"/>
                    <a:pt x="454" y="1234"/>
                    <a:pt x="477" y="1242"/>
                  </a:cubicBezTo>
                  <a:lnTo>
                    <a:pt x="477" y="1354"/>
                  </a:lnTo>
                  <a:close/>
                </a:path>
              </a:pathLst>
            </a:custGeom>
            <a:grpFill/>
            <a:ln w="9525">
              <a:solidFill>
                <a:srgbClr val="B2B2B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74" name="Freeform 11"/>
            <p:cNvSpPr>
              <a:spLocks noChangeArrowheads="1"/>
            </p:cNvSpPr>
            <p:nvPr/>
          </p:nvSpPr>
          <p:spPr bwMode="auto">
            <a:xfrm>
              <a:off x="4749797" y="2348228"/>
              <a:ext cx="1027308" cy="1031321"/>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1"/>
                    <a:pt x="683" y="66"/>
                  </a:cubicBezTo>
                  <a:cubicBezTo>
                    <a:pt x="408" y="0"/>
                    <a:pt x="132" y="170"/>
                    <a:pt x="66" y="445"/>
                  </a:cubicBezTo>
                  <a:cubicBezTo>
                    <a:pt x="0" y="720"/>
                    <a:pt x="170" y="996"/>
                    <a:pt x="445" y="1062"/>
                  </a:cubicBezTo>
                  <a:cubicBezTo>
                    <a:pt x="720" y="1128"/>
                    <a:pt x="997" y="958"/>
                    <a:pt x="1062" y="6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75" name="文本框 43"/>
          <p:cNvSpPr txBox="1">
            <a:spLocks noChangeArrowheads="1"/>
          </p:cNvSpPr>
          <p:nvPr/>
        </p:nvSpPr>
        <p:spPr bwMode="auto">
          <a:xfrm>
            <a:off x="5099706" y="2920813"/>
            <a:ext cx="800100" cy="460375"/>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400" b="1">
                <a:solidFill>
                  <a:schemeClr val="bg2"/>
                </a:solidFill>
                <a:latin typeface="微软雅黑" panose="020B0503020204020204" pitchFamily="34" charset="-122"/>
                <a:ea typeface="微软雅黑" panose="020B0503020204020204" pitchFamily="34" charset="-122"/>
              </a:rPr>
              <a:t>绿色</a:t>
            </a:r>
          </a:p>
        </p:txBody>
      </p:sp>
      <p:sp>
        <p:nvSpPr>
          <p:cNvPr id="76" name="矩形 44"/>
          <p:cNvSpPr>
            <a:spLocks noChangeArrowheads="1"/>
          </p:cNvSpPr>
          <p:nvPr/>
        </p:nvSpPr>
        <p:spPr bwMode="auto">
          <a:xfrm>
            <a:off x="3489981" y="2019113"/>
            <a:ext cx="4097337" cy="5842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1600" dirty="0">
                <a:latin typeface="微软雅黑" panose="020B0503020204020204" pitchFamily="34" charset="-122"/>
                <a:ea typeface="微软雅黑" panose="020B0503020204020204" pitchFamily="34" charset="-122"/>
              </a:rPr>
              <a:t>永续发展的必要条件和人民对美好生活追求的重要体现</a:t>
            </a:r>
          </a:p>
        </p:txBody>
      </p:sp>
      <p:sp>
        <p:nvSpPr>
          <p:cNvPr id="77" name="矩形 1"/>
          <p:cNvSpPr>
            <a:spLocks noChangeArrowheads="1"/>
          </p:cNvSpPr>
          <p:nvPr/>
        </p:nvSpPr>
        <p:spPr bwMode="auto">
          <a:xfrm>
            <a:off x="1673881" y="1279338"/>
            <a:ext cx="7494587" cy="4619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400" b="1" dirty="0">
                <a:solidFill>
                  <a:srgbClr val="C00000"/>
                </a:solidFill>
                <a:latin typeface="微软雅黑" panose="020B0503020204020204" pitchFamily="34" charset="-122"/>
                <a:ea typeface="微软雅黑" panose="020B0503020204020204" pitchFamily="34" charset="-122"/>
              </a:rPr>
              <a:t>五大发展理念，具有战略性、引领性的根本导向</a:t>
            </a:r>
          </a:p>
        </p:txBody>
      </p:sp>
      <p:sp>
        <p:nvSpPr>
          <p:cNvPr id="52" name="Freeform 6"/>
          <p:cNvSpPr>
            <a:spLocks noEditPoints="1" noChangeArrowheads="1"/>
          </p:cNvSpPr>
          <p:nvPr/>
        </p:nvSpPr>
        <p:spPr bwMode="auto">
          <a:xfrm>
            <a:off x="4250393" y="3781238"/>
            <a:ext cx="2560638" cy="2562225"/>
          </a:xfrm>
          <a:custGeom>
            <a:avLst/>
            <a:gdLst>
              <a:gd name="T0" fmla="*/ 2189 w 3067"/>
              <a:gd name="T1" fmla="*/ 554 h 3062"/>
              <a:gd name="T2" fmla="*/ 878 w 3067"/>
              <a:gd name="T3" fmla="*/ 2507 h 3062"/>
              <a:gd name="T4" fmla="*/ 576 w 3067"/>
              <a:gd name="T5" fmla="*/ 2734 h 3062"/>
              <a:gd name="T6" fmla="*/ 968 w 3067"/>
              <a:gd name="T7" fmla="*/ 2704 h 3062"/>
              <a:gd name="T8" fmla="*/ 1122 w 3067"/>
              <a:gd name="T9" fmla="*/ 3013 h 3062"/>
              <a:gd name="T10" fmla="*/ 1474 w 3067"/>
              <a:gd name="T11" fmla="*/ 2829 h 3062"/>
              <a:gd name="T12" fmla="*/ 1712 w 3067"/>
              <a:gd name="T13" fmla="*/ 3062 h 3062"/>
              <a:gd name="T14" fmla="*/ 1968 w 3067"/>
              <a:gd name="T15" fmla="*/ 2754 h 3062"/>
              <a:gd name="T16" fmla="*/ 2309 w 3067"/>
              <a:gd name="T17" fmla="*/ 2867 h 3062"/>
              <a:gd name="T18" fmla="*/ 2420 w 3067"/>
              <a:gd name="T19" fmla="*/ 2480 h 3062"/>
              <a:gd name="T20" fmla="*/ 2744 w 3067"/>
              <a:gd name="T21" fmla="*/ 2493 h 3062"/>
              <a:gd name="T22" fmla="*/ 2704 w 3067"/>
              <a:gd name="T23" fmla="*/ 2092 h 3062"/>
              <a:gd name="T24" fmla="*/ 3017 w 3067"/>
              <a:gd name="T25" fmla="*/ 1964 h 3062"/>
              <a:gd name="T26" fmla="*/ 2830 w 3067"/>
              <a:gd name="T27" fmla="*/ 1608 h 3062"/>
              <a:gd name="T28" fmla="*/ 3067 w 3067"/>
              <a:gd name="T29" fmla="*/ 1361 h 3062"/>
              <a:gd name="T30" fmla="*/ 2760 w 3067"/>
              <a:gd name="T31" fmla="*/ 1104 h 3062"/>
              <a:gd name="T32" fmla="*/ 2889 w 3067"/>
              <a:gd name="T33" fmla="*/ 800 h 3062"/>
              <a:gd name="T34" fmla="*/ 2513 w 3067"/>
              <a:gd name="T35" fmla="*/ 674 h 3062"/>
              <a:gd name="T36" fmla="*/ 2492 w 3067"/>
              <a:gd name="T37" fmla="*/ 328 h 3062"/>
              <a:gd name="T38" fmla="*/ 2102 w 3067"/>
              <a:gd name="T39" fmla="*/ 355 h 3062"/>
              <a:gd name="T40" fmla="*/ 1945 w 3067"/>
              <a:gd name="T41" fmla="*/ 48 h 3062"/>
              <a:gd name="T42" fmla="*/ 1600 w 3067"/>
              <a:gd name="T43" fmla="*/ 220 h 3062"/>
              <a:gd name="T44" fmla="*/ 1355 w 3067"/>
              <a:gd name="T45" fmla="*/ 0 h 3062"/>
              <a:gd name="T46" fmla="*/ 1101 w 3067"/>
              <a:gd name="T47" fmla="*/ 285 h 3062"/>
              <a:gd name="T48" fmla="*/ 758 w 3067"/>
              <a:gd name="T49" fmla="*/ 195 h 3062"/>
              <a:gd name="T50" fmla="*/ 638 w 3067"/>
              <a:gd name="T51" fmla="*/ 556 h 3062"/>
              <a:gd name="T52" fmla="*/ 323 w 3067"/>
              <a:gd name="T53" fmla="*/ 568 h 3062"/>
              <a:gd name="T54" fmla="*/ 344 w 3067"/>
              <a:gd name="T55" fmla="*/ 948 h 3062"/>
              <a:gd name="T56" fmla="*/ 50 w 3067"/>
              <a:gd name="T57" fmla="*/ 1097 h 3062"/>
              <a:gd name="T58" fmla="*/ 216 w 3067"/>
              <a:gd name="T59" fmla="*/ 1443 h 3062"/>
              <a:gd name="T60" fmla="*/ 0 w 3067"/>
              <a:gd name="T61" fmla="*/ 1701 h 3062"/>
              <a:gd name="T62" fmla="*/ 290 w 3067"/>
              <a:gd name="T63" fmla="*/ 1956 h 3062"/>
              <a:gd name="T64" fmla="*/ 179 w 3067"/>
              <a:gd name="T65" fmla="*/ 2262 h 3062"/>
              <a:gd name="T66" fmla="*/ 547 w 3067"/>
              <a:gd name="T67" fmla="*/ 2390 h 3062"/>
              <a:gd name="T68" fmla="*/ 576 w 3067"/>
              <a:gd name="T69" fmla="*/ 2734 h 3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67" h="3062">
                <a:moveTo>
                  <a:pt x="557" y="875"/>
                </a:moveTo>
                <a:cubicBezTo>
                  <a:pt x="919" y="336"/>
                  <a:pt x="1650" y="192"/>
                  <a:pt x="2189" y="554"/>
                </a:cubicBezTo>
                <a:cubicBezTo>
                  <a:pt x="2728" y="916"/>
                  <a:pt x="2872" y="1647"/>
                  <a:pt x="2510" y="2186"/>
                </a:cubicBezTo>
                <a:cubicBezTo>
                  <a:pt x="2148" y="2726"/>
                  <a:pt x="1418" y="2869"/>
                  <a:pt x="878" y="2507"/>
                </a:cubicBezTo>
                <a:cubicBezTo>
                  <a:pt x="339" y="2145"/>
                  <a:pt x="195" y="1415"/>
                  <a:pt x="557" y="875"/>
                </a:cubicBezTo>
                <a:close/>
                <a:moveTo>
                  <a:pt x="576" y="2734"/>
                </a:moveTo>
                <a:lnTo>
                  <a:pt x="779" y="2870"/>
                </a:lnTo>
                <a:lnTo>
                  <a:pt x="968" y="2704"/>
                </a:lnTo>
                <a:cubicBezTo>
                  <a:pt x="1014" y="2726"/>
                  <a:pt x="1062" y="2745"/>
                  <a:pt x="1110" y="2761"/>
                </a:cubicBezTo>
                <a:lnTo>
                  <a:pt x="1122" y="3013"/>
                </a:lnTo>
                <a:lnTo>
                  <a:pt x="1363" y="3060"/>
                </a:lnTo>
                <a:lnTo>
                  <a:pt x="1474" y="2829"/>
                </a:lnTo>
                <a:cubicBezTo>
                  <a:pt x="1517" y="2831"/>
                  <a:pt x="1560" y="2830"/>
                  <a:pt x="1603" y="2828"/>
                </a:cubicBezTo>
                <a:lnTo>
                  <a:pt x="1712" y="3062"/>
                </a:lnTo>
                <a:lnTo>
                  <a:pt x="1952" y="3015"/>
                </a:lnTo>
                <a:lnTo>
                  <a:pt x="1968" y="2754"/>
                </a:lnTo>
                <a:cubicBezTo>
                  <a:pt x="2017" y="2737"/>
                  <a:pt x="2066" y="2716"/>
                  <a:pt x="2113" y="2692"/>
                </a:cubicBezTo>
                <a:lnTo>
                  <a:pt x="2309" y="2867"/>
                </a:lnTo>
                <a:lnTo>
                  <a:pt x="2510" y="2728"/>
                </a:lnTo>
                <a:lnTo>
                  <a:pt x="2420" y="2480"/>
                </a:lnTo>
                <a:cubicBezTo>
                  <a:pt x="2446" y="2455"/>
                  <a:pt x="2472" y="2429"/>
                  <a:pt x="2497" y="2401"/>
                </a:cubicBezTo>
                <a:lnTo>
                  <a:pt x="2744" y="2493"/>
                </a:lnTo>
                <a:lnTo>
                  <a:pt x="2880" y="2290"/>
                </a:lnTo>
                <a:lnTo>
                  <a:pt x="2704" y="2092"/>
                </a:lnTo>
                <a:cubicBezTo>
                  <a:pt x="2723" y="2053"/>
                  <a:pt x="2740" y="2013"/>
                  <a:pt x="2754" y="1973"/>
                </a:cubicBezTo>
                <a:lnTo>
                  <a:pt x="3017" y="1964"/>
                </a:lnTo>
                <a:lnTo>
                  <a:pt x="3066" y="1725"/>
                </a:lnTo>
                <a:lnTo>
                  <a:pt x="2830" y="1608"/>
                </a:lnTo>
                <a:cubicBezTo>
                  <a:pt x="2832" y="1562"/>
                  <a:pt x="2833" y="1515"/>
                  <a:pt x="2831" y="1469"/>
                </a:cubicBezTo>
                <a:lnTo>
                  <a:pt x="3067" y="1361"/>
                </a:lnTo>
                <a:lnTo>
                  <a:pt x="3019" y="1121"/>
                </a:lnTo>
                <a:lnTo>
                  <a:pt x="2760" y="1104"/>
                </a:lnTo>
                <a:cubicBezTo>
                  <a:pt x="2747" y="1064"/>
                  <a:pt x="2731" y="1024"/>
                  <a:pt x="2713" y="986"/>
                </a:cubicBezTo>
                <a:lnTo>
                  <a:pt x="2889" y="800"/>
                </a:lnTo>
                <a:lnTo>
                  <a:pt x="2754" y="595"/>
                </a:lnTo>
                <a:lnTo>
                  <a:pt x="2513" y="674"/>
                </a:lnTo>
                <a:cubicBezTo>
                  <a:pt x="2480" y="635"/>
                  <a:pt x="2444" y="598"/>
                  <a:pt x="2406" y="563"/>
                </a:cubicBezTo>
                <a:lnTo>
                  <a:pt x="2492" y="328"/>
                </a:lnTo>
                <a:lnTo>
                  <a:pt x="2288" y="191"/>
                </a:lnTo>
                <a:lnTo>
                  <a:pt x="2102" y="355"/>
                </a:lnTo>
                <a:cubicBezTo>
                  <a:pt x="2055" y="331"/>
                  <a:pt x="2006" y="310"/>
                  <a:pt x="1957" y="293"/>
                </a:cubicBezTo>
                <a:lnTo>
                  <a:pt x="1945" y="48"/>
                </a:lnTo>
                <a:lnTo>
                  <a:pt x="1705" y="1"/>
                </a:lnTo>
                <a:lnTo>
                  <a:pt x="1600" y="220"/>
                </a:lnTo>
                <a:cubicBezTo>
                  <a:pt x="1552" y="217"/>
                  <a:pt x="1504" y="216"/>
                  <a:pt x="1457" y="218"/>
                </a:cubicBezTo>
                <a:lnTo>
                  <a:pt x="1355" y="0"/>
                </a:lnTo>
                <a:lnTo>
                  <a:pt x="1115" y="46"/>
                </a:lnTo>
                <a:lnTo>
                  <a:pt x="1101" y="285"/>
                </a:lnTo>
                <a:cubicBezTo>
                  <a:pt x="1044" y="304"/>
                  <a:pt x="989" y="326"/>
                  <a:pt x="935" y="353"/>
                </a:cubicBezTo>
                <a:lnTo>
                  <a:pt x="758" y="195"/>
                </a:lnTo>
                <a:lnTo>
                  <a:pt x="557" y="333"/>
                </a:lnTo>
                <a:lnTo>
                  <a:pt x="638" y="556"/>
                </a:lnTo>
                <a:cubicBezTo>
                  <a:pt x="606" y="585"/>
                  <a:pt x="574" y="617"/>
                  <a:pt x="545" y="650"/>
                </a:cubicBezTo>
                <a:lnTo>
                  <a:pt x="323" y="568"/>
                </a:lnTo>
                <a:lnTo>
                  <a:pt x="187" y="771"/>
                </a:lnTo>
                <a:lnTo>
                  <a:pt x="344" y="948"/>
                </a:lnTo>
                <a:cubicBezTo>
                  <a:pt x="322" y="995"/>
                  <a:pt x="302" y="1042"/>
                  <a:pt x="285" y="1090"/>
                </a:cubicBezTo>
                <a:lnTo>
                  <a:pt x="50" y="1097"/>
                </a:lnTo>
                <a:lnTo>
                  <a:pt x="2" y="1337"/>
                </a:lnTo>
                <a:lnTo>
                  <a:pt x="216" y="1443"/>
                </a:lnTo>
                <a:cubicBezTo>
                  <a:pt x="213" y="1496"/>
                  <a:pt x="213" y="1549"/>
                  <a:pt x="216" y="1602"/>
                </a:cubicBezTo>
                <a:lnTo>
                  <a:pt x="0" y="1701"/>
                </a:lnTo>
                <a:lnTo>
                  <a:pt x="48" y="1941"/>
                </a:lnTo>
                <a:lnTo>
                  <a:pt x="290" y="1956"/>
                </a:lnTo>
                <a:cubicBezTo>
                  <a:pt x="305" y="2000"/>
                  <a:pt x="324" y="2044"/>
                  <a:pt x="344" y="2086"/>
                </a:cubicBezTo>
                <a:lnTo>
                  <a:pt x="179" y="2262"/>
                </a:lnTo>
                <a:lnTo>
                  <a:pt x="313" y="2467"/>
                </a:lnTo>
                <a:lnTo>
                  <a:pt x="547" y="2390"/>
                </a:lnTo>
                <a:cubicBezTo>
                  <a:pt x="582" y="2429"/>
                  <a:pt x="620" y="2466"/>
                  <a:pt x="661" y="2502"/>
                </a:cubicBezTo>
                <a:lnTo>
                  <a:pt x="576" y="2734"/>
                </a:lnTo>
                <a:close/>
              </a:path>
            </a:pathLst>
          </a:custGeom>
          <a:solidFill>
            <a:srgbClr val="C00000"/>
          </a:solidFill>
          <a:ln w="9525">
            <a:solidFill>
              <a:srgbClr val="B2B2B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3" name="Freeform 7"/>
          <p:cNvSpPr>
            <a:spLocks noEditPoints="1" noChangeArrowheads="1"/>
          </p:cNvSpPr>
          <p:nvPr/>
        </p:nvSpPr>
        <p:spPr bwMode="auto">
          <a:xfrm>
            <a:off x="5196069" y="6072005"/>
            <a:ext cx="752475" cy="815975"/>
          </a:xfrm>
          <a:custGeom>
            <a:avLst/>
            <a:gdLst>
              <a:gd name="T0" fmla="*/ 0 w 1094"/>
              <a:gd name="T1" fmla="*/ 0 h 1182"/>
              <a:gd name="T2" fmla="*/ 1094 w 1094"/>
              <a:gd name="T3" fmla="*/ 0 h 1182"/>
              <a:gd name="T4" fmla="*/ 1094 w 1094"/>
              <a:gd name="T5" fmla="*/ 511 h 1182"/>
              <a:gd name="T6" fmla="*/ 0 w 1094"/>
              <a:gd name="T7" fmla="*/ 511 h 1182"/>
              <a:gd name="T8" fmla="*/ 0 w 1094"/>
              <a:gd name="T9" fmla="*/ 0 h 1182"/>
              <a:gd name="T10" fmla="*/ 113 w 1094"/>
              <a:gd name="T11" fmla="*/ 567 h 1182"/>
              <a:gd name="T12" fmla="*/ 981 w 1094"/>
              <a:gd name="T13" fmla="*/ 567 h 1182"/>
              <a:gd name="T14" fmla="*/ 981 w 1094"/>
              <a:gd name="T15" fmla="*/ 774 h 1182"/>
              <a:gd name="T16" fmla="*/ 113 w 1094"/>
              <a:gd name="T17" fmla="*/ 774 h 1182"/>
              <a:gd name="T18" fmla="*/ 113 w 1094"/>
              <a:gd name="T19" fmla="*/ 567 h 1182"/>
              <a:gd name="T20" fmla="*/ 132 w 1094"/>
              <a:gd name="T21" fmla="*/ 822 h 1182"/>
              <a:gd name="T22" fmla="*/ 961 w 1094"/>
              <a:gd name="T23" fmla="*/ 822 h 1182"/>
              <a:gd name="T24" fmla="*/ 961 w 1094"/>
              <a:gd name="T25" fmla="*/ 979 h 1182"/>
              <a:gd name="T26" fmla="*/ 132 w 1094"/>
              <a:gd name="T27" fmla="*/ 979 h 1182"/>
              <a:gd name="T28" fmla="*/ 132 w 1094"/>
              <a:gd name="T29" fmla="*/ 822 h 1182"/>
              <a:gd name="T30" fmla="*/ 368 w 1094"/>
              <a:gd name="T31" fmla="*/ 1025 h 1182"/>
              <a:gd name="T32" fmla="*/ 725 w 1094"/>
              <a:gd name="T33" fmla="*/ 1025 h 1182"/>
              <a:gd name="T34" fmla="*/ 725 w 1094"/>
              <a:gd name="T35" fmla="*/ 1182 h 1182"/>
              <a:gd name="T36" fmla="*/ 368 w 1094"/>
              <a:gd name="T37" fmla="*/ 1182 h 1182"/>
              <a:gd name="T38" fmla="*/ 368 w 1094"/>
              <a:gd name="T39" fmla="*/ 1025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4" h="1182">
                <a:moveTo>
                  <a:pt x="0" y="0"/>
                </a:moveTo>
                <a:lnTo>
                  <a:pt x="1094" y="0"/>
                </a:lnTo>
                <a:lnTo>
                  <a:pt x="1094" y="511"/>
                </a:lnTo>
                <a:lnTo>
                  <a:pt x="0" y="511"/>
                </a:lnTo>
                <a:lnTo>
                  <a:pt x="0" y="0"/>
                </a:lnTo>
                <a:close/>
                <a:moveTo>
                  <a:pt x="113" y="567"/>
                </a:moveTo>
                <a:lnTo>
                  <a:pt x="981" y="567"/>
                </a:lnTo>
                <a:lnTo>
                  <a:pt x="981" y="774"/>
                </a:lnTo>
                <a:lnTo>
                  <a:pt x="113" y="774"/>
                </a:lnTo>
                <a:lnTo>
                  <a:pt x="113" y="567"/>
                </a:lnTo>
                <a:close/>
                <a:moveTo>
                  <a:pt x="132" y="822"/>
                </a:moveTo>
                <a:lnTo>
                  <a:pt x="961" y="822"/>
                </a:lnTo>
                <a:lnTo>
                  <a:pt x="961" y="979"/>
                </a:lnTo>
                <a:lnTo>
                  <a:pt x="132" y="979"/>
                </a:lnTo>
                <a:lnTo>
                  <a:pt x="132" y="822"/>
                </a:lnTo>
                <a:close/>
                <a:moveTo>
                  <a:pt x="368" y="1025"/>
                </a:moveTo>
                <a:lnTo>
                  <a:pt x="725" y="1025"/>
                </a:lnTo>
                <a:lnTo>
                  <a:pt x="725" y="1182"/>
                </a:lnTo>
                <a:lnTo>
                  <a:pt x="368" y="1182"/>
                </a:lnTo>
                <a:lnTo>
                  <a:pt x="368" y="1025"/>
                </a:lnTo>
                <a:close/>
              </a:path>
            </a:pathLst>
          </a:custGeom>
          <a:solidFill>
            <a:srgbClr val="C00000"/>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Tree>
    <p:extLst>
      <p:ext uri="{BB962C8B-B14F-4D97-AF65-F5344CB8AC3E}">
        <p14:creationId xmlns:p14="http://schemas.microsoft.com/office/powerpoint/2010/main" val="552584218"/>
      </p:ext>
    </p:extLst>
  </p:cSld>
  <p:clrMapOvr>
    <a:masterClrMapping/>
  </p:clrMapOvr>
  <mc:AlternateContent xmlns:mc="http://schemas.openxmlformats.org/markup-compatibility/2006" xmlns:p14="http://schemas.microsoft.com/office/powerpoint/2010/main">
    <mc:Choice Requires="p14">
      <p:transition spd="slow" p14:dur="175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circle(in)">
                                      <p:cBhvr>
                                        <p:cTn id="7" dur="20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1000"/>
                                        <p:tgtEl>
                                          <p:spTgt spid="77"/>
                                        </p:tgtEl>
                                      </p:cBhvr>
                                    </p:animEffect>
                                    <p:anim calcmode="lin" valueType="num">
                                      <p:cBhvr>
                                        <p:cTn id="13" dur="1000" fill="hold"/>
                                        <p:tgtEl>
                                          <p:spTgt spid="77"/>
                                        </p:tgtEl>
                                        <p:attrNameLst>
                                          <p:attrName>ppt_x</p:attrName>
                                        </p:attrNameLst>
                                      </p:cBhvr>
                                      <p:tavLst>
                                        <p:tav tm="0">
                                          <p:val>
                                            <p:strVal val="#ppt_x"/>
                                          </p:val>
                                        </p:tav>
                                        <p:tav tm="100000">
                                          <p:val>
                                            <p:strVal val="#ppt_x"/>
                                          </p:val>
                                        </p:tav>
                                      </p:tavLst>
                                    </p:anim>
                                    <p:anim calcmode="lin" valueType="num">
                                      <p:cBhvr>
                                        <p:cTn id="14"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p:cTn id="19" dur="500" fill="hold"/>
                                        <p:tgtEl>
                                          <p:spTgt spid="67"/>
                                        </p:tgtEl>
                                        <p:attrNameLst>
                                          <p:attrName>ppt_w</p:attrName>
                                        </p:attrNameLst>
                                      </p:cBhvr>
                                      <p:tavLst>
                                        <p:tav tm="0">
                                          <p:val>
                                            <p:fltVal val="0"/>
                                          </p:val>
                                        </p:tav>
                                        <p:tav tm="100000">
                                          <p:val>
                                            <p:strVal val="#ppt_w"/>
                                          </p:val>
                                        </p:tav>
                                      </p:tavLst>
                                    </p:anim>
                                    <p:anim calcmode="lin" valueType="num">
                                      <p:cBhvr>
                                        <p:cTn id="20" dur="500" fill="hold"/>
                                        <p:tgtEl>
                                          <p:spTgt spid="67"/>
                                        </p:tgtEl>
                                        <p:attrNameLst>
                                          <p:attrName>ppt_h</p:attrName>
                                        </p:attrNameLst>
                                      </p:cBhvr>
                                      <p:tavLst>
                                        <p:tav tm="0">
                                          <p:val>
                                            <p:fltVal val="0"/>
                                          </p:val>
                                        </p:tav>
                                        <p:tav tm="100000">
                                          <p:val>
                                            <p:strVal val="#ppt_h"/>
                                          </p:val>
                                        </p:tav>
                                      </p:tavLst>
                                    </p:anim>
                                    <p:animEffect transition="in" filter="fade">
                                      <p:cBhvr>
                                        <p:cTn id="21" dur="500"/>
                                        <p:tgtEl>
                                          <p:spTgt spid="6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66"/>
                                        </p:tgtEl>
                                        <p:attrNameLst>
                                          <p:attrName>style.visibility</p:attrName>
                                        </p:attrNameLst>
                                      </p:cBhvr>
                                      <p:to>
                                        <p:strVal val="visible"/>
                                      </p:to>
                                    </p:set>
                                    <p:anim calcmode="lin" valueType="num">
                                      <p:cBhvr>
                                        <p:cTn id="24" dur="500" fill="hold"/>
                                        <p:tgtEl>
                                          <p:spTgt spid="66"/>
                                        </p:tgtEl>
                                        <p:attrNameLst>
                                          <p:attrName>ppt_w</p:attrName>
                                        </p:attrNameLst>
                                      </p:cBhvr>
                                      <p:tavLst>
                                        <p:tav tm="0">
                                          <p:val>
                                            <p:fltVal val="0"/>
                                          </p:val>
                                        </p:tav>
                                        <p:tav tm="100000">
                                          <p:val>
                                            <p:strVal val="#ppt_w"/>
                                          </p:val>
                                        </p:tav>
                                      </p:tavLst>
                                    </p:anim>
                                    <p:anim calcmode="lin" valueType="num">
                                      <p:cBhvr>
                                        <p:cTn id="25" dur="500" fill="hold"/>
                                        <p:tgtEl>
                                          <p:spTgt spid="66"/>
                                        </p:tgtEl>
                                        <p:attrNameLst>
                                          <p:attrName>ppt_h</p:attrName>
                                        </p:attrNameLst>
                                      </p:cBhvr>
                                      <p:tavLst>
                                        <p:tav tm="0">
                                          <p:val>
                                            <p:fltVal val="0"/>
                                          </p:val>
                                        </p:tav>
                                        <p:tav tm="100000">
                                          <p:val>
                                            <p:strVal val="#ppt_h"/>
                                          </p:val>
                                        </p:tav>
                                      </p:tavLst>
                                    </p:anim>
                                    <p:animEffect transition="in" filter="fade">
                                      <p:cBhvr>
                                        <p:cTn id="26" dur="500"/>
                                        <p:tgtEl>
                                          <p:spTgt spid="6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p:cTn id="34" dur="500" fill="hold"/>
                                        <p:tgtEl>
                                          <p:spTgt spid="52"/>
                                        </p:tgtEl>
                                        <p:attrNameLst>
                                          <p:attrName>ppt_w</p:attrName>
                                        </p:attrNameLst>
                                      </p:cBhvr>
                                      <p:tavLst>
                                        <p:tav tm="0">
                                          <p:val>
                                            <p:fltVal val="0"/>
                                          </p:val>
                                        </p:tav>
                                        <p:tav tm="100000">
                                          <p:val>
                                            <p:strVal val="#ppt_w"/>
                                          </p:val>
                                        </p:tav>
                                      </p:tavLst>
                                    </p:anim>
                                    <p:anim calcmode="lin" valueType="num">
                                      <p:cBhvr>
                                        <p:cTn id="35" dur="500" fill="hold"/>
                                        <p:tgtEl>
                                          <p:spTgt spid="52"/>
                                        </p:tgtEl>
                                        <p:attrNameLst>
                                          <p:attrName>ppt_h</p:attrName>
                                        </p:attrNameLst>
                                      </p:cBhvr>
                                      <p:tavLst>
                                        <p:tav tm="0">
                                          <p:val>
                                            <p:fltVal val="0"/>
                                          </p:val>
                                        </p:tav>
                                        <p:tav tm="100000">
                                          <p:val>
                                            <p:strVal val="#ppt_h"/>
                                          </p:val>
                                        </p:tav>
                                      </p:tavLst>
                                    </p:anim>
                                    <p:animEffect transition="in" filter="fade">
                                      <p:cBhvr>
                                        <p:cTn id="36" dur="500"/>
                                        <p:tgtEl>
                                          <p:spTgt spid="52"/>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cBhvr>
                                        <p:cTn id="41" dur="1000" fill="hold"/>
                                        <p:tgtEl>
                                          <p:spTgt spid="68"/>
                                        </p:tgtEl>
                                        <p:attrNameLst>
                                          <p:attrName>ppt_w</p:attrName>
                                        </p:attrNameLst>
                                      </p:cBhvr>
                                      <p:tavLst>
                                        <p:tav tm="0">
                                          <p:val>
                                            <p:fltVal val="0"/>
                                          </p:val>
                                        </p:tav>
                                        <p:tav tm="100000">
                                          <p:val>
                                            <p:strVal val="#ppt_w"/>
                                          </p:val>
                                        </p:tav>
                                      </p:tavLst>
                                    </p:anim>
                                    <p:anim calcmode="lin" valueType="num">
                                      <p:cBhvr>
                                        <p:cTn id="42" dur="1000" fill="hold"/>
                                        <p:tgtEl>
                                          <p:spTgt spid="68"/>
                                        </p:tgtEl>
                                        <p:attrNameLst>
                                          <p:attrName>ppt_h</p:attrName>
                                        </p:attrNameLst>
                                      </p:cBhvr>
                                      <p:tavLst>
                                        <p:tav tm="0">
                                          <p:val>
                                            <p:fltVal val="0"/>
                                          </p:val>
                                        </p:tav>
                                        <p:tav tm="100000">
                                          <p:val>
                                            <p:strVal val="#ppt_h"/>
                                          </p:val>
                                        </p:tav>
                                      </p:tavLst>
                                    </p:anim>
                                    <p:anim calcmode="lin" valueType="num">
                                      <p:cBhvr>
                                        <p:cTn id="43" dur="1000" fill="hold"/>
                                        <p:tgtEl>
                                          <p:spTgt spid="68"/>
                                        </p:tgtEl>
                                        <p:attrNameLst>
                                          <p:attrName>style.rotation</p:attrName>
                                        </p:attrNameLst>
                                      </p:cBhvr>
                                      <p:tavLst>
                                        <p:tav tm="0">
                                          <p:val>
                                            <p:fltVal val="90"/>
                                          </p:val>
                                        </p:tav>
                                        <p:tav tm="100000">
                                          <p:val>
                                            <p:fltVal val="0"/>
                                          </p:val>
                                        </p:tav>
                                      </p:tavLst>
                                    </p:anim>
                                    <p:animEffect transition="in" filter="fade">
                                      <p:cBhvr>
                                        <p:cTn id="44" dur="1000"/>
                                        <p:tgtEl>
                                          <p:spTgt spid="68"/>
                                        </p:tgtEl>
                                      </p:cBhvr>
                                    </p:animEffect>
                                  </p:childTnLst>
                                </p:cTn>
                              </p:par>
                              <p:par>
                                <p:cTn id="45" presetID="31" presetClass="entr" presetSubtype="0"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p:cTn id="47" dur="1000" fill="hold"/>
                                        <p:tgtEl>
                                          <p:spTgt spid="54"/>
                                        </p:tgtEl>
                                        <p:attrNameLst>
                                          <p:attrName>ppt_w</p:attrName>
                                        </p:attrNameLst>
                                      </p:cBhvr>
                                      <p:tavLst>
                                        <p:tav tm="0">
                                          <p:val>
                                            <p:fltVal val="0"/>
                                          </p:val>
                                        </p:tav>
                                        <p:tav tm="100000">
                                          <p:val>
                                            <p:strVal val="#ppt_w"/>
                                          </p:val>
                                        </p:tav>
                                      </p:tavLst>
                                    </p:anim>
                                    <p:anim calcmode="lin" valueType="num">
                                      <p:cBhvr>
                                        <p:cTn id="48" dur="1000" fill="hold"/>
                                        <p:tgtEl>
                                          <p:spTgt spid="54"/>
                                        </p:tgtEl>
                                        <p:attrNameLst>
                                          <p:attrName>ppt_h</p:attrName>
                                        </p:attrNameLst>
                                      </p:cBhvr>
                                      <p:tavLst>
                                        <p:tav tm="0">
                                          <p:val>
                                            <p:fltVal val="0"/>
                                          </p:val>
                                        </p:tav>
                                        <p:tav tm="100000">
                                          <p:val>
                                            <p:strVal val="#ppt_h"/>
                                          </p:val>
                                        </p:tav>
                                      </p:tavLst>
                                    </p:anim>
                                    <p:anim calcmode="lin" valueType="num">
                                      <p:cBhvr>
                                        <p:cTn id="49" dur="1000" fill="hold"/>
                                        <p:tgtEl>
                                          <p:spTgt spid="54"/>
                                        </p:tgtEl>
                                        <p:attrNameLst>
                                          <p:attrName>style.rotation</p:attrName>
                                        </p:attrNameLst>
                                      </p:cBhvr>
                                      <p:tavLst>
                                        <p:tav tm="0">
                                          <p:val>
                                            <p:fltVal val="90"/>
                                          </p:val>
                                        </p:tav>
                                        <p:tav tm="100000">
                                          <p:val>
                                            <p:fltVal val="0"/>
                                          </p:val>
                                        </p:tav>
                                      </p:tavLst>
                                    </p:anim>
                                    <p:animEffect transition="in" filter="fade">
                                      <p:cBhvr>
                                        <p:cTn id="50" dur="1000"/>
                                        <p:tgtEl>
                                          <p:spTgt spid="54"/>
                                        </p:tgtEl>
                                      </p:cBhvr>
                                    </p:animEffect>
                                  </p:childTnLst>
                                </p:cTn>
                              </p:par>
                              <p:par>
                                <p:cTn id="51" presetID="31" presetClass="entr" presetSubtype="0" fill="hold" nodeType="with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p:cTn id="53" dur="1000" fill="hold"/>
                                        <p:tgtEl>
                                          <p:spTgt spid="57"/>
                                        </p:tgtEl>
                                        <p:attrNameLst>
                                          <p:attrName>ppt_w</p:attrName>
                                        </p:attrNameLst>
                                      </p:cBhvr>
                                      <p:tavLst>
                                        <p:tav tm="0">
                                          <p:val>
                                            <p:fltVal val="0"/>
                                          </p:val>
                                        </p:tav>
                                        <p:tav tm="100000">
                                          <p:val>
                                            <p:strVal val="#ppt_w"/>
                                          </p:val>
                                        </p:tav>
                                      </p:tavLst>
                                    </p:anim>
                                    <p:anim calcmode="lin" valueType="num">
                                      <p:cBhvr>
                                        <p:cTn id="54" dur="1000" fill="hold"/>
                                        <p:tgtEl>
                                          <p:spTgt spid="57"/>
                                        </p:tgtEl>
                                        <p:attrNameLst>
                                          <p:attrName>ppt_h</p:attrName>
                                        </p:attrNameLst>
                                      </p:cBhvr>
                                      <p:tavLst>
                                        <p:tav tm="0">
                                          <p:val>
                                            <p:fltVal val="0"/>
                                          </p:val>
                                        </p:tav>
                                        <p:tav tm="100000">
                                          <p:val>
                                            <p:strVal val="#ppt_h"/>
                                          </p:val>
                                        </p:tav>
                                      </p:tavLst>
                                    </p:anim>
                                    <p:anim calcmode="lin" valueType="num">
                                      <p:cBhvr>
                                        <p:cTn id="55" dur="1000" fill="hold"/>
                                        <p:tgtEl>
                                          <p:spTgt spid="57"/>
                                        </p:tgtEl>
                                        <p:attrNameLst>
                                          <p:attrName>style.rotation</p:attrName>
                                        </p:attrNameLst>
                                      </p:cBhvr>
                                      <p:tavLst>
                                        <p:tav tm="0">
                                          <p:val>
                                            <p:fltVal val="90"/>
                                          </p:val>
                                        </p:tav>
                                        <p:tav tm="100000">
                                          <p:val>
                                            <p:fltVal val="0"/>
                                          </p:val>
                                        </p:tav>
                                      </p:tavLst>
                                    </p:anim>
                                    <p:animEffect transition="in" filter="fade">
                                      <p:cBhvr>
                                        <p:cTn id="56" dur="1000"/>
                                        <p:tgtEl>
                                          <p:spTgt spid="57"/>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69"/>
                                        </p:tgtEl>
                                        <p:attrNameLst>
                                          <p:attrName>style.visibility</p:attrName>
                                        </p:attrNameLst>
                                      </p:cBhvr>
                                      <p:to>
                                        <p:strVal val="visible"/>
                                      </p:to>
                                    </p:set>
                                    <p:anim calcmode="lin" valueType="num">
                                      <p:cBhvr>
                                        <p:cTn id="59" dur="1000" fill="hold"/>
                                        <p:tgtEl>
                                          <p:spTgt spid="69"/>
                                        </p:tgtEl>
                                        <p:attrNameLst>
                                          <p:attrName>ppt_w</p:attrName>
                                        </p:attrNameLst>
                                      </p:cBhvr>
                                      <p:tavLst>
                                        <p:tav tm="0">
                                          <p:val>
                                            <p:fltVal val="0"/>
                                          </p:val>
                                        </p:tav>
                                        <p:tav tm="100000">
                                          <p:val>
                                            <p:strVal val="#ppt_w"/>
                                          </p:val>
                                        </p:tav>
                                      </p:tavLst>
                                    </p:anim>
                                    <p:anim calcmode="lin" valueType="num">
                                      <p:cBhvr>
                                        <p:cTn id="60" dur="1000" fill="hold"/>
                                        <p:tgtEl>
                                          <p:spTgt spid="69"/>
                                        </p:tgtEl>
                                        <p:attrNameLst>
                                          <p:attrName>ppt_h</p:attrName>
                                        </p:attrNameLst>
                                      </p:cBhvr>
                                      <p:tavLst>
                                        <p:tav tm="0">
                                          <p:val>
                                            <p:fltVal val="0"/>
                                          </p:val>
                                        </p:tav>
                                        <p:tav tm="100000">
                                          <p:val>
                                            <p:strVal val="#ppt_h"/>
                                          </p:val>
                                        </p:tav>
                                      </p:tavLst>
                                    </p:anim>
                                    <p:anim calcmode="lin" valueType="num">
                                      <p:cBhvr>
                                        <p:cTn id="61" dur="1000" fill="hold"/>
                                        <p:tgtEl>
                                          <p:spTgt spid="69"/>
                                        </p:tgtEl>
                                        <p:attrNameLst>
                                          <p:attrName>style.rotation</p:attrName>
                                        </p:attrNameLst>
                                      </p:cBhvr>
                                      <p:tavLst>
                                        <p:tav tm="0">
                                          <p:val>
                                            <p:fltVal val="90"/>
                                          </p:val>
                                        </p:tav>
                                        <p:tav tm="100000">
                                          <p:val>
                                            <p:fltVal val="0"/>
                                          </p:val>
                                        </p:tav>
                                      </p:tavLst>
                                    </p:anim>
                                    <p:animEffect transition="in" filter="fade">
                                      <p:cBhvr>
                                        <p:cTn id="62" dur="1000"/>
                                        <p:tgtEl>
                                          <p:spTgt spid="69"/>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cBhvr>
                                        <p:cTn id="65" dur="1000" fill="hold"/>
                                        <p:tgtEl>
                                          <p:spTgt spid="75"/>
                                        </p:tgtEl>
                                        <p:attrNameLst>
                                          <p:attrName>ppt_w</p:attrName>
                                        </p:attrNameLst>
                                      </p:cBhvr>
                                      <p:tavLst>
                                        <p:tav tm="0">
                                          <p:val>
                                            <p:fltVal val="0"/>
                                          </p:val>
                                        </p:tav>
                                        <p:tav tm="100000">
                                          <p:val>
                                            <p:strVal val="#ppt_w"/>
                                          </p:val>
                                        </p:tav>
                                      </p:tavLst>
                                    </p:anim>
                                    <p:anim calcmode="lin" valueType="num">
                                      <p:cBhvr>
                                        <p:cTn id="66" dur="1000" fill="hold"/>
                                        <p:tgtEl>
                                          <p:spTgt spid="75"/>
                                        </p:tgtEl>
                                        <p:attrNameLst>
                                          <p:attrName>ppt_h</p:attrName>
                                        </p:attrNameLst>
                                      </p:cBhvr>
                                      <p:tavLst>
                                        <p:tav tm="0">
                                          <p:val>
                                            <p:fltVal val="0"/>
                                          </p:val>
                                        </p:tav>
                                        <p:tav tm="100000">
                                          <p:val>
                                            <p:strVal val="#ppt_h"/>
                                          </p:val>
                                        </p:tav>
                                      </p:tavLst>
                                    </p:anim>
                                    <p:anim calcmode="lin" valueType="num">
                                      <p:cBhvr>
                                        <p:cTn id="67" dur="1000" fill="hold"/>
                                        <p:tgtEl>
                                          <p:spTgt spid="75"/>
                                        </p:tgtEl>
                                        <p:attrNameLst>
                                          <p:attrName>style.rotation</p:attrName>
                                        </p:attrNameLst>
                                      </p:cBhvr>
                                      <p:tavLst>
                                        <p:tav tm="0">
                                          <p:val>
                                            <p:fltVal val="90"/>
                                          </p:val>
                                        </p:tav>
                                        <p:tav tm="100000">
                                          <p:val>
                                            <p:fltVal val="0"/>
                                          </p:val>
                                        </p:tav>
                                      </p:tavLst>
                                    </p:anim>
                                    <p:animEffect transition="in" filter="fade">
                                      <p:cBhvr>
                                        <p:cTn id="68" dur="1000"/>
                                        <p:tgtEl>
                                          <p:spTgt spid="75"/>
                                        </p:tgtEl>
                                      </p:cBhvr>
                                    </p:animEffect>
                                  </p:childTnLst>
                                </p:cTn>
                              </p:par>
                              <p:par>
                                <p:cTn id="69" presetID="31" presetClass="entr" presetSubtype="0" fill="hold" nodeType="withEffect">
                                  <p:stCondLst>
                                    <p:cond delay="0"/>
                                  </p:stCondLst>
                                  <p:childTnLst>
                                    <p:set>
                                      <p:cBhvr>
                                        <p:cTn id="70" dur="1" fill="hold">
                                          <p:stCondLst>
                                            <p:cond delay="0"/>
                                          </p:stCondLst>
                                        </p:cTn>
                                        <p:tgtEl>
                                          <p:spTgt spid="72"/>
                                        </p:tgtEl>
                                        <p:attrNameLst>
                                          <p:attrName>style.visibility</p:attrName>
                                        </p:attrNameLst>
                                      </p:cBhvr>
                                      <p:to>
                                        <p:strVal val="visible"/>
                                      </p:to>
                                    </p:set>
                                    <p:anim calcmode="lin" valueType="num">
                                      <p:cBhvr>
                                        <p:cTn id="71" dur="1000" fill="hold"/>
                                        <p:tgtEl>
                                          <p:spTgt spid="72"/>
                                        </p:tgtEl>
                                        <p:attrNameLst>
                                          <p:attrName>ppt_w</p:attrName>
                                        </p:attrNameLst>
                                      </p:cBhvr>
                                      <p:tavLst>
                                        <p:tav tm="0">
                                          <p:val>
                                            <p:fltVal val="0"/>
                                          </p:val>
                                        </p:tav>
                                        <p:tav tm="100000">
                                          <p:val>
                                            <p:strVal val="#ppt_w"/>
                                          </p:val>
                                        </p:tav>
                                      </p:tavLst>
                                    </p:anim>
                                    <p:anim calcmode="lin" valueType="num">
                                      <p:cBhvr>
                                        <p:cTn id="72" dur="1000" fill="hold"/>
                                        <p:tgtEl>
                                          <p:spTgt spid="72"/>
                                        </p:tgtEl>
                                        <p:attrNameLst>
                                          <p:attrName>ppt_h</p:attrName>
                                        </p:attrNameLst>
                                      </p:cBhvr>
                                      <p:tavLst>
                                        <p:tav tm="0">
                                          <p:val>
                                            <p:fltVal val="0"/>
                                          </p:val>
                                        </p:tav>
                                        <p:tav tm="100000">
                                          <p:val>
                                            <p:strVal val="#ppt_h"/>
                                          </p:val>
                                        </p:tav>
                                      </p:tavLst>
                                    </p:anim>
                                    <p:anim calcmode="lin" valueType="num">
                                      <p:cBhvr>
                                        <p:cTn id="73" dur="1000" fill="hold"/>
                                        <p:tgtEl>
                                          <p:spTgt spid="72"/>
                                        </p:tgtEl>
                                        <p:attrNameLst>
                                          <p:attrName>style.rotation</p:attrName>
                                        </p:attrNameLst>
                                      </p:cBhvr>
                                      <p:tavLst>
                                        <p:tav tm="0">
                                          <p:val>
                                            <p:fltVal val="90"/>
                                          </p:val>
                                        </p:tav>
                                        <p:tav tm="100000">
                                          <p:val>
                                            <p:fltVal val="0"/>
                                          </p:val>
                                        </p:tav>
                                      </p:tavLst>
                                    </p:anim>
                                    <p:animEffect transition="in" filter="fade">
                                      <p:cBhvr>
                                        <p:cTn id="74" dur="1000"/>
                                        <p:tgtEl>
                                          <p:spTgt spid="72"/>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70"/>
                                        </p:tgtEl>
                                        <p:attrNameLst>
                                          <p:attrName>style.visibility</p:attrName>
                                        </p:attrNameLst>
                                      </p:cBhvr>
                                      <p:to>
                                        <p:strVal val="visible"/>
                                      </p:to>
                                    </p:set>
                                    <p:anim calcmode="lin" valueType="num">
                                      <p:cBhvr>
                                        <p:cTn id="77" dur="1000" fill="hold"/>
                                        <p:tgtEl>
                                          <p:spTgt spid="70"/>
                                        </p:tgtEl>
                                        <p:attrNameLst>
                                          <p:attrName>ppt_w</p:attrName>
                                        </p:attrNameLst>
                                      </p:cBhvr>
                                      <p:tavLst>
                                        <p:tav tm="0">
                                          <p:val>
                                            <p:fltVal val="0"/>
                                          </p:val>
                                        </p:tav>
                                        <p:tav tm="100000">
                                          <p:val>
                                            <p:strVal val="#ppt_w"/>
                                          </p:val>
                                        </p:tav>
                                      </p:tavLst>
                                    </p:anim>
                                    <p:anim calcmode="lin" valueType="num">
                                      <p:cBhvr>
                                        <p:cTn id="78" dur="1000" fill="hold"/>
                                        <p:tgtEl>
                                          <p:spTgt spid="70"/>
                                        </p:tgtEl>
                                        <p:attrNameLst>
                                          <p:attrName>ppt_h</p:attrName>
                                        </p:attrNameLst>
                                      </p:cBhvr>
                                      <p:tavLst>
                                        <p:tav tm="0">
                                          <p:val>
                                            <p:fltVal val="0"/>
                                          </p:val>
                                        </p:tav>
                                        <p:tav tm="100000">
                                          <p:val>
                                            <p:strVal val="#ppt_h"/>
                                          </p:val>
                                        </p:tav>
                                      </p:tavLst>
                                    </p:anim>
                                    <p:anim calcmode="lin" valueType="num">
                                      <p:cBhvr>
                                        <p:cTn id="79" dur="1000" fill="hold"/>
                                        <p:tgtEl>
                                          <p:spTgt spid="70"/>
                                        </p:tgtEl>
                                        <p:attrNameLst>
                                          <p:attrName>style.rotation</p:attrName>
                                        </p:attrNameLst>
                                      </p:cBhvr>
                                      <p:tavLst>
                                        <p:tav tm="0">
                                          <p:val>
                                            <p:fltVal val="90"/>
                                          </p:val>
                                        </p:tav>
                                        <p:tav tm="100000">
                                          <p:val>
                                            <p:fltVal val="0"/>
                                          </p:val>
                                        </p:tav>
                                      </p:tavLst>
                                    </p:anim>
                                    <p:animEffect transition="in" filter="fade">
                                      <p:cBhvr>
                                        <p:cTn id="80" dur="1000"/>
                                        <p:tgtEl>
                                          <p:spTgt spid="70"/>
                                        </p:tgtEl>
                                      </p:cBhvr>
                                    </p:animEffect>
                                  </p:childTnLst>
                                </p:cTn>
                              </p:par>
                              <p:par>
                                <p:cTn id="81" presetID="31" presetClass="entr" presetSubtype="0" fill="hold" nodeType="withEffect">
                                  <p:stCondLst>
                                    <p:cond delay="0"/>
                                  </p:stCondLst>
                                  <p:childTnLst>
                                    <p:set>
                                      <p:cBhvr>
                                        <p:cTn id="82" dur="1" fill="hold">
                                          <p:stCondLst>
                                            <p:cond delay="0"/>
                                          </p:stCondLst>
                                        </p:cTn>
                                        <p:tgtEl>
                                          <p:spTgt spid="60"/>
                                        </p:tgtEl>
                                        <p:attrNameLst>
                                          <p:attrName>style.visibility</p:attrName>
                                        </p:attrNameLst>
                                      </p:cBhvr>
                                      <p:to>
                                        <p:strVal val="visible"/>
                                      </p:to>
                                    </p:set>
                                    <p:anim calcmode="lin" valueType="num">
                                      <p:cBhvr>
                                        <p:cTn id="83" dur="1000" fill="hold"/>
                                        <p:tgtEl>
                                          <p:spTgt spid="60"/>
                                        </p:tgtEl>
                                        <p:attrNameLst>
                                          <p:attrName>ppt_w</p:attrName>
                                        </p:attrNameLst>
                                      </p:cBhvr>
                                      <p:tavLst>
                                        <p:tav tm="0">
                                          <p:val>
                                            <p:fltVal val="0"/>
                                          </p:val>
                                        </p:tav>
                                        <p:tav tm="100000">
                                          <p:val>
                                            <p:strVal val="#ppt_w"/>
                                          </p:val>
                                        </p:tav>
                                      </p:tavLst>
                                    </p:anim>
                                    <p:anim calcmode="lin" valueType="num">
                                      <p:cBhvr>
                                        <p:cTn id="84" dur="1000" fill="hold"/>
                                        <p:tgtEl>
                                          <p:spTgt spid="60"/>
                                        </p:tgtEl>
                                        <p:attrNameLst>
                                          <p:attrName>ppt_h</p:attrName>
                                        </p:attrNameLst>
                                      </p:cBhvr>
                                      <p:tavLst>
                                        <p:tav tm="0">
                                          <p:val>
                                            <p:fltVal val="0"/>
                                          </p:val>
                                        </p:tav>
                                        <p:tav tm="100000">
                                          <p:val>
                                            <p:strVal val="#ppt_h"/>
                                          </p:val>
                                        </p:tav>
                                      </p:tavLst>
                                    </p:anim>
                                    <p:anim calcmode="lin" valueType="num">
                                      <p:cBhvr>
                                        <p:cTn id="85" dur="1000" fill="hold"/>
                                        <p:tgtEl>
                                          <p:spTgt spid="60"/>
                                        </p:tgtEl>
                                        <p:attrNameLst>
                                          <p:attrName>style.rotation</p:attrName>
                                        </p:attrNameLst>
                                      </p:cBhvr>
                                      <p:tavLst>
                                        <p:tav tm="0">
                                          <p:val>
                                            <p:fltVal val="90"/>
                                          </p:val>
                                        </p:tav>
                                        <p:tav tm="100000">
                                          <p:val>
                                            <p:fltVal val="0"/>
                                          </p:val>
                                        </p:tav>
                                      </p:tavLst>
                                    </p:anim>
                                    <p:animEffect transition="in" filter="fade">
                                      <p:cBhvr>
                                        <p:cTn id="86" dur="1000"/>
                                        <p:tgtEl>
                                          <p:spTgt spid="60"/>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71"/>
                                        </p:tgtEl>
                                        <p:attrNameLst>
                                          <p:attrName>style.visibility</p:attrName>
                                        </p:attrNameLst>
                                      </p:cBhvr>
                                      <p:to>
                                        <p:strVal val="visible"/>
                                      </p:to>
                                    </p:set>
                                    <p:anim calcmode="lin" valueType="num">
                                      <p:cBhvr>
                                        <p:cTn id="89" dur="1000" fill="hold"/>
                                        <p:tgtEl>
                                          <p:spTgt spid="71"/>
                                        </p:tgtEl>
                                        <p:attrNameLst>
                                          <p:attrName>ppt_w</p:attrName>
                                        </p:attrNameLst>
                                      </p:cBhvr>
                                      <p:tavLst>
                                        <p:tav tm="0">
                                          <p:val>
                                            <p:fltVal val="0"/>
                                          </p:val>
                                        </p:tav>
                                        <p:tav tm="100000">
                                          <p:val>
                                            <p:strVal val="#ppt_w"/>
                                          </p:val>
                                        </p:tav>
                                      </p:tavLst>
                                    </p:anim>
                                    <p:anim calcmode="lin" valueType="num">
                                      <p:cBhvr>
                                        <p:cTn id="90" dur="1000" fill="hold"/>
                                        <p:tgtEl>
                                          <p:spTgt spid="71"/>
                                        </p:tgtEl>
                                        <p:attrNameLst>
                                          <p:attrName>ppt_h</p:attrName>
                                        </p:attrNameLst>
                                      </p:cBhvr>
                                      <p:tavLst>
                                        <p:tav tm="0">
                                          <p:val>
                                            <p:fltVal val="0"/>
                                          </p:val>
                                        </p:tav>
                                        <p:tav tm="100000">
                                          <p:val>
                                            <p:strVal val="#ppt_h"/>
                                          </p:val>
                                        </p:tav>
                                      </p:tavLst>
                                    </p:anim>
                                    <p:anim calcmode="lin" valueType="num">
                                      <p:cBhvr>
                                        <p:cTn id="91" dur="1000" fill="hold"/>
                                        <p:tgtEl>
                                          <p:spTgt spid="71"/>
                                        </p:tgtEl>
                                        <p:attrNameLst>
                                          <p:attrName>style.rotation</p:attrName>
                                        </p:attrNameLst>
                                      </p:cBhvr>
                                      <p:tavLst>
                                        <p:tav tm="0">
                                          <p:val>
                                            <p:fltVal val="90"/>
                                          </p:val>
                                        </p:tav>
                                        <p:tav tm="100000">
                                          <p:val>
                                            <p:fltVal val="0"/>
                                          </p:val>
                                        </p:tav>
                                      </p:tavLst>
                                    </p:anim>
                                    <p:animEffect transition="in" filter="fade">
                                      <p:cBhvr>
                                        <p:cTn id="92" dur="1000"/>
                                        <p:tgtEl>
                                          <p:spTgt spid="71"/>
                                        </p:tgtEl>
                                      </p:cBhvr>
                                    </p:animEffect>
                                  </p:childTnLst>
                                </p:cTn>
                              </p:par>
                              <p:par>
                                <p:cTn id="93" presetID="31" presetClass="entr" presetSubtype="0" fill="hold" nodeType="withEffect">
                                  <p:stCondLst>
                                    <p:cond delay="0"/>
                                  </p:stCondLst>
                                  <p:childTnLst>
                                    <p:set>
                                      <p:cBhvr>
                                        <p:cTn id="94" dur="1" fill="hold">
                                          <p:stCondLst>
                                            <p:cond delay="0"/>
                                          </p:stCondLst>
                                        </p:cTn>
                                        <p:tgtEl>
                                          <p:spTgt spid="63"/>
                                        </p:tgtEl>
                                        <p:attrNameLst>
                                          <p:attrName>style.visibility</p:attrName>
                                        </p:attrNameLst>
                                      </p:cBhvr>
                                      <p:to>
                                        <p:strVal val="visible"/>
                                      </p:to>
                                    </p:set>
                                    <p:anim calcmode="lin" valueType="num">
                                      <p:cBhvr>
                                        <p:cTn id="95" dur="1000" fill="hold"/>
                                        <p:tgtEl>
                                          <p:spTgt spid="63"/>
                                        </p:tgtEl>
                                        <p:attrNameLst>
                                          <p:attrName>ppt_w</p:attrName>
                                        </p:attrNameLst>
                                      </p:cBhvr>
                                      <p:tavLst>
                                        <p:tav tm="0">
                                          <p:val>
                                            <p:fltVal val="0"/>
                                          </p:val>
                                        </p:tav>
                                        <p:tav tm="100000">
                                          <p:val>
                                            <p:strVal val="#ppt_w"/>
                                          </p:val>
                                        </p:tav>
                                      </p:tavLst>
                                    </p:anim>
                                    <p:anim calcmode="lin" valueType="num">
                                      <p:cBhvr>
                                        <p:cTn id="96" dur="1000" fill="hold"/>
                                        <p:tgtEl>
                                          <p:spTgt spid="63"/>
                                        </p:tgtEl>
                                        <p:attrNameLst>
                                          <p:attrName>ppt_h</p:attrName>
                                        </p:attrNameLst>
                                      </p:cBhvr>
                                      <p:tavLst>
                                        <p:tav tm="0">
                                          <p:val>
                                            <p:fltVal val="0"/>
                                          </p:val>
                                        </p:tav>
                                        <p:tav tm="100000">
                                          <p:val>
                                            <p:strVal val="#ppt_h"/>
                                          </p:val>
                                        </p:tav>
                                      </p:tavLst>
                                    </p:anim>
                                    <p:anim calcmode="lin" valueType="num">
                                      <p:cBhvr>
                                        <p:cTn id="97" dur="1000" fill="hold"/>
                                        <p:tgtEl>
                                          <p:spTgt spid="63"/>
                                        </p:tgtEl>
                                        <p:attrNameLst>
                                          <p:attrName>style.rotation</p:attrName>
                                        </p:attrNameLst>
                                      </p:cBhvr>
                                      <p:tavLst>
                                        <p:tav tm="0">
                                          <p:val>
                                            <p:fltVal val="90"/>
                                          </p:val>
                                        </p:tav>
                                        <p:tav tm="100000">
                                          <p:val>
                                            <p:fltVal val="0"/>
                                          </p:val>
                                        </p:tav>
                                      </p:tavLst>
                                    </p:anim>
                                    <p:animEffect transition="in" filter="fade">
                                      <p:cBhvr>
                                        <p:cTn id="98" dur="1000"/>
                                        <p:tgtEl>
                                          <p:spTgt spid="63"/>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fade">
                                      <p:cBhvr>
                                        <p:cTn id="103" dur="500"/>
                                        <p:tgtEl>
                                          <p:spTgt spid="26"/>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fade">
                                      <p:cBhvr>
                                        <p:cTn id="106" dur="500"/>
                                        <p:tgtEl>
                                          <p:spTgt spid="28"/>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76"/>
                                        </p:tgtEl>
                                        <p:attrNameLst>
                                          <p:attrName>style.visibility</p:attrName>
                                        </p:attrNameLst>
                                      </p:cBhvr>
                                      <p:to>
                                        <p:strVal val="visible"/>
                                      </p:to>
                                    </p:set>
                                    <p:animEffect transition="in" filter="fade">
                                      <p:cBhvr>
                                        <p:cTn id="109" dur="500"/>
                                        <p:tgtEl>
                                          <p:spTgt spid="76"/>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500"/>
                                        <p:tgtEl>
                                          <p:spTgt spid="29"/>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51"/>
                                        </p:tgtEl>
                                        <p:attrNameLst>
                                          <p:attrName>style.visibility</p:attrName>
                                        </p:attrNameLst>
                                      </p:cBhvr>
                                      <p:to>
                                        <p:strVal val="visible"/>
                                      </p:to>
                                    </p:set>
                                    <p:animEffect transition="in" filter="fade">
                                      <p:cBhvr>
                                        <p:cTn id="11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26" grpId="0"/>
      <p:bldP spid="28" grpId="0"/>
      <p:bldP spid="29" grpId="0"/>
      <p:bldP spid="51" grpId="0"/>
      <p:bldP spid="66" grpId="0" animBg="1"/>
      <p:bldP spid="67" grpId="0" animBg="1"/>
      <p:bldP spid="68" grpId="0"/>
      <p:bldP spid="69" grpId="0"/>
      <p:bldP spid="70" grpId="0"/>
      <p:bldP spid="71" grpId="0"/>
      <p:bldP spid="75" grpId="0"/>
      <p:bldP spid="76" grpId="0"/>
      <p:bldP spid="77" grpId="0"/>
      <p:bldP spid="52" grpId="0" animBg="1"/>
      <p:bldP spid="5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30" name="TextBox 54"/>
          <p:cNvSpPr txBox="1">
            <a:spLocks noChangeArrowheads="1"/>
          </p:cNvSpPr>
          <p:nvPr/>
        </p:nvSpPr>
        <p:spPr bwMode="auto">
          <a:xfrm>
            <a:off x="1033463" y="182563"/>
            <a:ext cx="9385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latin typeface="微软雅黑" panose="020B0503020204020204" pitchFamily="34" charset="-122"/>
                <a:ea typeface="微软雅黑" panose="020B0503020204020204" pitchFamily="34" charset="-122"/>
              </a:rPr>
              <a:t>3.5 </a:t>
            </a:r>
            <a:r>
              <a:rPr lang="zh-CN" altLang="en-US" sz="2800" b="1" dirty="0">
                <a:latin typeface="微软雅黑" panose="020B0503020204020204" pitchFamily="34" charset="-122"/>
                <a:ea typeface="微软雅黑" panose="020B0503020204020204" pitchFamily="34" charset="-122"/>
              </a:rPr>
              <a:t>五位一体和五大新发展理念</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en-US" sz="2400" dirty="0">
                <a:solidFill>
                  <a:schemeClr val="bg1"/>
                </a:solidFill>
                <a:latin typeface="微软雅黑" panose="020B0503020204020204" pitchFamily="34" charset="-122"/>
                <a:ea typeface="微软雅黑" panose="020B0503020204020204" pitchFamily="34" charset="-122"/>
              </a:rPr>
              <a:t>五位一体建设</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32"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34" name="矩形 45"/>
          <p:cNvSpPr>
            <a:spLocks noChangeArrowheads="1"/>
          </p:cNvSpPr>
          <p:nvPr/>
        </p:nvSpPr>
        <p:spPr bwMode="auto">
          <a:xfrm>
            <a:off x="1301750" y="992188"/>
            <a:ext cx="9259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dirty="0">
                <a:solidFill>
                  <a:srgbClr val="C00000"/>
                </a:solidFill>
                <a:latin typeface="微软雅黑" panose="020B0503020204020204" pitchFamily="34" charset="-122"/>
                <a:ea typeface="微软雅黑" panose="020B0503020204020204" pitchFamily="34" charset="-122"/>
              </a:rPr>
              <a:t>统筹推进</a:t>
            </a:r>
            <a:r>
              <a:rPr lang="zh-CN" altLang="en-US" sz="2000" b="1" dirty="0">
                <a:solidFill>
                  <a:srgbClr val="C00000"/>
                </a:solidFill>
                <a:latin typeface="微软雅黑" panose="020B0503020204020204" pitchFamily="34" charset="-122"/>
                <a:ea typeface="微软雅黑" panose="020B0503020204020204" pitchFamily="34" charset="-122"/>
              </a:rPr>
              <a:t>经济、政治、文化、社会、生态文明</a:t>
            </a:r>
            <a:r>
              <a:rPr lang="zh-CN" altLang="en-US" sz="2000" dirty="0">
                <a:solidFill>
                  <a:srgbClr val="C00000"/>
                </a:solidFill>
                <a:latin typeface="微软雅黑" panose="020B0503020204020204" pitchFamily="34" charset="-122"/>
                <a:ea typeface="微软雅黑" panose="020B0503020204020204" pitchFamily="34" charset="-122"/>
              </a:rPr>
              <a:t>五位一体建设，为实现中华民族伟大复光奠定坚实的物质基础，凝聚强大精神力量</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5" name="Freeform 5"/>
          <p:cNvSpPr>
            <a:spLocks noChangeArrowheads="1"/>
          </p:cNvSpPr>
          <p:nvPr/>
        </p:nvSpPr>
        <p:spPr bwMode="auto">
          <a:xfrm rot="21021069">
            <a:off x="5338763" y="2982913"/>
            <a:ext cx="1009650" cy="1606550"/>
          </a:xfrm>
          <a:custGeom>
            <a:avLst/>
            <a:gdLst>
              <a:gd name="T0" fmla="*/ 1155 w 1831"/>
              <a:gd name="T1" fmla="*/ 0 h 2906"/>
              <a:gd name="T2" fmla="*/ 475 w 1831"/>
              <a:gd name="T3" fmla="*/ 2872 h 2906"/>
              <a:gd name="T4" fmla="*/ 931 w 1831"/>
              <a:gd name="T5" fmla="*/ 1456 h 2906"/>
              <a:gd name="T6" fmla="*/ 751 w 1831"/>
              <a:gd name="T7" fmla="*/ 2906 h 2906"/>
              <a:gd name="T8" fmla="*/ 1614 w 1831"/>
              <a:gd name="T9" fmla="*/ 944 h 2906"/>
              <a:gd name="T10" fmla="*/ 1155 w 1831"/>
              <a:gd name="T11" fmla="*/ 0 h 2906"/>
            </a:gdLst>
            <a:ahLst/>
            <a:cxnLst>
              <a:cxn ang="0">
                <a:pos x="T0" y="T1"/>
              </a:cxn>
              <a:cxn ang="0">
                <a:pos x="T2" y="T3"/>
              </a:cxn>
              <a:cxn ang="0">
                <a:pos x="T4" y="T5"/>
              </a:cxn>
              <a:cxn ang="0">
                <a:pos x="T6" y="T7"/>
              </a:cxn>
              <a:cxn ang="0">
                <a:pos x="T8" y="T9"/>
              </a:cxn>
              <a:cxn ang="0">
                <a:pos x="T10" y="T11"/>
              </a:cxn>
            </a:cxnLst>
            <a:rect l="0" t="0" r="r" b="b"/>
            <a:pathLst>
              <a:path w="1831" h="2906">
                <a:moveTo>
                  <a:pt x="1155" y="0"/>
                </a:moveTo>
                <a:cubicBezTo>
                  <a:pt x="0" y="1102"/>
                  <a:pt x="64" y="2081"/>
                  <a:pt x="475" y="2872"/>
                </a:cubicBezTo>
                <a:cubicBezTo>
                  <a:pt x="537" y="2368"/>
                  <a:pt x="678" y="1885"/>
                  <a:pt x="931" y="1456"/>
                </a:cubicBezTo>
                <a:cubicBezTo>
                  <a:pt x="832" y="1921"/>
                  <a:pt x="751" y="2408"/>
                  <a:pt x="751" y="2906"/>
                </a:cubicBezTo>
                <a:cubicBezTo>
                  <a:pt x="1305" y="2471"/>
                  <a:pt x="1831" y="1969"/>
                  <a:pt x="1614" y="944"/>
                </a:cubicBezTo>
                <a:cubicBezTo>
                  <a:pt x="1540" y="590"/>
                  <a:pt x="1362" y="288"/>
                  <a:pt x="1155" y="0"/>
                </a:cubicBezTo>
                <a:close/>
              </a:path>
            </a:pathLst>
          </a:custGeom>
          <a:solidFill>
            <a:srgbClr val="C00000"/>
          </a:solidFill>
          <a:ln>
            <a:noFill/>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rgbClr val="C00000"/>
              </a:solidFill>
            </a:endParaRPr>
          </a:p>
        </p:txBody>
      </p:sp>
      <p:sp>
        <p:nvSpPr>
          <p:cNvPr id="36" name="Freeform 6"/>
          <p:cNvSpPr>
            <a:spLocks noChangeArrowheads="1"/>
          </p:cNvSpPr>
          <p:nvPr/>
        </p:nvSpPr>
        <p:spPr bwMode="auto">
          <a:xfrm rot="21277348">
            <a:off x="4575175" y="3548063"/>
            <a:ext cx="992188" cy="1366837"/>
          </a:xfrm>
          <a:custGeom>
            <a:avLst/>
            <a:gdLst>
              <a:gd name="T0" fmla="*/ 156 w 1776"/>
              <a:gd name="T1" fmla="*/ 0 h 2442"/>
              <a:gd name="T2" fmla="*/ 1233 w 1776"/>
              <a:gd name="T3" fmla="*/ 2442 h 2442"/>
              <a:gd name="T4" fmla="*/ 835 w 1776"/>
              <a:gd name="T5" fmla="*/ 1187 h 2442"/>
              <a:gd name="T6" fmla="*/ 1454 w 1776"/>
              <a:gd name="T7" fmla="*/ 2338 h 2442"/>
              <a:gd name="T8" fmla="*/ 1001 w 1776"/>
              <a:gd name="T9" fmla="*/ 418 h 2442"/>
              <a:gd name="T10" fmla="*/ 156 w 1776"/>
              <a:gd name="T11" fmla="*/ 0 h 2442"/>
            </a:gdLst>
            <a:ahLst/>
            <a:cxnLst>
              <a:cxn ang="0">
                <a:pos x="T0" y="T1"/>
              </a:cxn>
              <a:cxn ang="0">
                <a:pos x="T2" y="T3"/>
              </a:cxn>
              <a:cxn ang="0">
                <a:pos x="T4" y="T5"/>
              </a:cxn>
              <a:cxn ang="0">
                <a:pos x="T6" y="T7"/>
              </a:cxn>
              <a:cxn ang="0">
                <a:pos x="T8" y="T9"/>
              </a:cxn>
              <a:cxn ang="0">
                <a:pos x="T10" y="T11"/>
              </a:cxn>
            </a:cxnLst>
            <a:rect l="0" t="0" r="r" b="b"/>
            <a:pathLst>
              <a:path w="1776" h="2442">
                <a:moveTo>
                  <a:pt x="156" y="0"/>
                </a:moveTo>
                <a:cubicBezTo>
                  <a:pt x="0" y="1492"/>
                  <a:pt x="478" y="2118"/>
                  <a:pt x="1233" y="2442"/>
                </a:cubicBezTo>
                <a:cubicBezTo>
                  <a:pt x="975" y="2041"/>
                  <a:pt x="910" y="1650"/>
                  <a:pt x="835" y="1187"/>
                </a:cubicBezTo>
                <a:cubicBezTo>
                  <a:pt x="1043" y="1584"/>
                  <a:pt x="1154" y="1978"/>
                  <a:pt x="1454" y="2338"/>
                </a:cubicBezTo>
                <a:cubicBezTo>
                  <a:pt x="1604" y="1733"/>
                  <a:pt x="1776" y="1029"/>
                  <a:pt x="1001" y="418"/>
                </a:cubicBezTo>
                <a:cubicBezTo>
                  <a:pt x="734" y="207"/>
                  <a:pt x="479" y="83"/>
                  <a:pt x="156" y="0"/>
                </a:cubicBezTo>
                <a:close/>
              </a:path>
            </a:pathLst>
          </a:custGeom>
          <a:solidFill>
            <a:srgbClr val="C00000"/>
          </a:solidFill>
          <a:ln>
            <a:noFill/>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rgbClr val="C00000"/>
              </a:solidFill>
            </a:endParaRPr>
          </a:p>
        </p:txBody>
      </p:sp>
      <p:sp>
        <p:nvSpPr>
          <p:cNvPr id="37" name="Freeform 7"/>
          <p:cNvSpPr>
            <a:spLocks noChangeArrowheads="1"/>
          </p:cNvSpPr>
          <p:nvPr/>
        </p:nvSpPr>
        <p:spPr bwMode="auto">
          <a:xfrm>
            <a:off x="3735388" y="4637835"/>
            <a:ext cx="1479550" cy="957262"/>
          </a:xfrm>
          <a:custGeom>
            <a:avLst/>
            <a:gdLst>
              <a:gd name="T0" fmla="*/ 0 w 2382"/>
              <a:gd name="T1" fmla="*/ 660 h 1541"/>
              <a:gd name="T2" fmla="*/ 2345 w 2382"/>
              <a:gd name="T3" fmla="*/ 1125 h 1541"/>
              <a:gd name="T4" fmla="*/ 1220 w 2382"/>
              <a:gd name="T5" fmla="*/ 772 h 1541"/>
              <a:gd name="T6" fmla="*/ 2382 w 2382"/>
              <a:gd name="T7" fmla="*/ 909 h 1541"/>
              <a:gd name="T8" fmla="*/ 741 w 2382"/>
              <a:gd name="T9" fmla="*/ 255 h 1541"/>
              <a:gd name="T10" fmla="*/ 0 w 2382"/>
              <a:gd name="T11" fmla="*/ 660 h 1541"/>
            </a:gdLst>
            <a:ahLst/>
            <a:cxnLst>
              <a:cxn ang="0">
                <a:pos x="T0" y="T1"/>
              </a:cxn>
              <a:cxn ang="0">
                <a:pos x="T2" y="T3"/>
              </a:cxn>
              <a:cxn ang="0">
                <a:pos x="T4" y="T5"/>
              </a:cxn>
              <a:cxn ang="0">
                <a:pos x="T6" y="T7"/>
              </a:cxn>
              <a:cxn ang="0">
                <a:pos x="T8" y="T9"/>
              </a:cxn>
              <a:cxn ang="0">
                <a:pos x="T10" y="T11"/>
              </a:cxn>
            </a:cxnLst>
            <a:rect l="0" t="0" r="r" b="b"/>
            <a:pathLst>
              <a:path w="2382" h="1541">
                <a:moveTo>
                  <a:pt x="0" y="660"/>
                </a:moveTo>
                <a:cubicBezTo>
                  <a:pt x="1014" y="1541"/>
                  <a:pt x="1719" y="1512"/>
                  <a:pt x="2345" y="1125"/>
                </a:cubicBezTo>
                <a:cubicBezTo>
                  <a:pt x="1918" y="1108"/>
                  <a:pt x="1597" y="954"/>
                  <a:pt x="1220" y="772"/>
                </a:cubicBezTo>
                <a:cubicBezTo>
                  <a:pt x="1617" y="823"/>
                  <a:pt x="1963" y="944"/>
                  <a:pt x="2382" y="909"/>
                </a:cubicBezTo>
                <a:cubicBezTo>
                  <a:pt x="2015" y="488"/>
                  <a:pt x="1587" y="0"/>
                  <a:pt x="741" y="255"/>
                </a:cubicBezTo>
                <a:cubicBezTo>
                  <a:pt x="449" y="342"/>
                  <a:pt x="227" y="466"/>
                  <a:pt x="0" y="660"/>
                </a:cubicBezTo>
                <a:close/>
              </a:path>
            </a:pathLst>
          </a:custGeom>
          <a:solidFill>
            <a:srgbClr val="C00000"/>
          </a:solidFill>
          <a:ln>
            <a:noFill/>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rgbClr val="C00000"/>
              </a:solidFill>
            </a:endParaRPr>
          </a:p>
        </p:txBody>
      </p:sp>
      <p:sp>
        <p:nvSpPr>
          <p:cNvPr id="38" name="Freeform 8"/>
          <p:cNvSpPr>
            <a:spLocks noChangeArrowheads="1"/>
          </p:cNvSpPr>
          <p:nvPr/>
        </p:nvSpPr>
        <p:spPr bwMode="auto">
          <a:xfrm rot="20439246">
            <a:off x="6056313" y="3914775"/>
            <a:ext cx="1344612" cy="965200"/>
          </a:xfrm>
          <a:custGeom>
            <a:avLst/>
            <a:gdLst>
              <a:gd name="T0" fmla="*/ 2304 w 2304"/>
              <a:gd name="T1" fmla="*/ 261 h 1650"/>
              <a:gd name="T2" fmla="*/ 0 w 2304"/>
              <a:gd name="T3" fmla="*/ 1044 h 1650"/>
              <a:gd name="T4" fmla="*/ 1172 w 2304"/>
              <a:gd name="T5" fmla="*/ 782 h 1650"/>
              <a:gd name="T6" fmla="*/ 77 w 2304"/>
              <a:gd name="T7" fmla="*/ 1253 h 1650"/>
              <a:gd name="T8" fmla="*/ 1857 w 2304"/>
              <a:gd name="T9" fmla="*/ 995 h 1650"/>
              <a:gd name="T10" fmla="*/ 2304 w 2304"/>
              <a:gd name="T11" fmla="*/ 261 h 1650"/>
            </a:gdLst>
            <a:ahLst/>
            <a:cxnLst>
              <a:cxn ang="0">
                <a:pos x="T0" y="T1"/>
              </a:cxn>
              <a:cxn ang="0">
                <a:pos x="T2" y="T3"/>
              </a:cxn>
              <a:cxn ang="0">
                <a:pos x="T4" y="T5"/>
              </a:cxn>
              <a:cxn ang="0">
                <a:pos x="T6" y="T7"/>
              </a:cxn>
              <a:cxn ang="0">
                <a:pos x="T8" y="T9"/>
              </a:cxn>
              <a:cxn ang="0">
                <a:pos x="T10" y="T11"/>
              </a:cxn>
            </a:cxnLst>
            <a:rect l="0" t="0" r="r" b="b"/>
            <a:pathLst>
              <a:path w="2304" h="1650">
                <a:moveTo>
                  <a:pt x="2304" y="261"/>
                </a:moveTo>
                <a:cubicBezTo>
                  <a:pt x="962" y="0"/>
                  <a:pt x="355" y="384"/>
                  <a:pt x="0" y="1044"/>
                </a:cubicBezTo>
                <a:cubicBezTo>
                  <a:pt x="385" y="842"/>
                  <a:pt x="746" y="814"/>
                  <a:pt x="1172" y="782"/>
                </a:cubicBezTo>
                <a:cubicBezTo>
                  <a:pt x="795" y="939"/>
                  <a:pt x="428" y="1009"/>
                  <a:pt x="77" y="1253"/>
                </a:cubicBezTo>
                <a:cubicBezTo>
                  <a:pt x="615" y="1438"/>
                  <a:pt x="1240" y="1650"/>
                  <a:pt x="1857" y="995"/>
                </a:cubicBezTo>
                <a:cubicBezTo>
                  <a:pt x="2070" y="769"/>
                  <a:pt x="2203" y="547"/>
                  <a:pt x="2304" y="261"/>
                </a:cubicBezTo>
                <a:close/>
              </a:path>
            </a:pathLst>
          </a:custGeom>
          <a:solidFill>
            <a:srgbClr val="C00000"/>
          </a:solidFill>
          <a:ln>
            <a:noFill/>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rgbClr val="C00000"/>
              </a:solidFill>
            </a:endParaRPr>
          </a:p>
        </p:txBody>
      </p:sp>
      <p:sp>
        <p:nvSpPr>
          <p:cNvPr id="39" name="任意多边形: 形状 63"/>
          <p:cNvSpPr>
            <a:spLocks noChangeArrowheads="1"/>
          </p:cNvSpPr>
          <p:nvPr/>
        </p:nvSpPr>
        <p:spPr bwMode="auto">
          <a:xfrm>
            <a:off x="5299075" y="4818810"/>
            <a:ext cx="1095375" cy="1998662"/>
          </a:xfrm>
          <a:custGeom>
            <a:avLst/>
            <a:gdLst>
              <a:gd name="T0" fmla="*/ 498253 w 1095714"/>
              <a:gd name="T1" fmla="*/ 362 h 1997880"/>
              <a:gd name="T2" fmla="*/ 548398 w 1095714"/>
              <a:gd name="T3" fmla="*/ 37650 h 1997880"/>
              <a:gd name="T4" fmla="*/ 661564 w 1095714"/>
              <a:gd name="T5" fmla="*/ 403753 h 1997880"/>
              <a:gd name="T6" fmla="*/ 817421 w 1095714"/>
              <a:gd name="T7" fmla="*/ 479685 h 1997880"/>
              <a:gd name="T8" fmla="*/ 990219 w 1095714"/>
              <a:gd name="T9" fmla="*/ 286464 h 1997880"/>
              <a:gd name="T10" fmla="*/ 1074246 w 1095714"/>
              <a:gd name="T11" fmla="*/ 362396 h 1997880"/>
              <a:gd name="T12" fmla="*/ 825552 w 1095714"/>
              <a:gd name="T13" fmla="*/ 938669 h 1997880"/>
              <a:gd name="T14" fmla="*/ 815303 w 1095714"/>
              <a:gd name="T15" fmla="*/ 1799689 h 1997880"/>
              <a:gd name="T16" fmla="*/ 819612 w 1095714"/>
              <a:gd name="T17" fmla="*/ 1997880 h 1997880"/>
              <a:gd name="T18" fmla="*/ 461603 w 1095714"/>
              <a:gd name="T19" fmla="*/ 1997880 h 1997880"/>
              <a:gd name="T20" fmla="*/ 464032 w 1095714"/>
              <a:gd name="T21" fmla="*/ 1860961 h 1997880"/>
              <a:gd name="T22" fmla="*/ 480634 w 1095714"/>
              <a:gd name="T23" fmla="*/ 1068839 h 1997880"/>
              <a:gd name="T24" fmla="*/ 261757 w 1095714"/>
              <a:gd name="T25" fmla="*/ 736635 h 1997880"/>
              <a:gd name="T26" fmla="*/ 43557 w 1095714"/>
              <a:gd name="T27" fmla="*/ 593584 h 1997880"/>
              <a:gd name="T28" fmla="*/ 76761 w 1095714"/>
              <a:gd name="T29" fmla="*/ 511549 h 1997880"/>
              <a:gd name="T30" fmla="*/ 219066 w 1095714"/>
              <a:gd name="T31" fmla="*/ 601719 h 1997880"/>
              <a:gd name="T32" fmla="*/ 240072 w 1095714"/>
              <a:gd name="T33" fmla="*/ 568499 h 1997880"/>
              <a:gd name="T34" fmla="*/ 32715 w 1095714"/>
              <a:gd name="T35" fmla="*/ 332566 h 1997880"/>
              <a:gd name="T36" fmla="*/ 80150 w 1095714"/>
              <a:gd name="T37" fmla="*/ 245108 h 1997880"/>
              <a:gd name="T38" fmla="*/ 278698 w 1095714"/>
              <a:gd name="T39" fmla="*/ 454600 h 1997880"/>
              <a:gd name="T40" fmla="*/ 316646 w 1095714"/>
              <a:gd name="T41" fmla="*/ 418668 h 1997880"/>
              <a:gd name="T42" fmla="*/ 172308 w 1095714"/>
              <a:gd name="T43" fmla="*/ 134599 h 1997880"/>
              <a:gd name="T44" fmla="*/ 233974 w 1095714"/>
              <a:gd name="T45" fmla="*/ 93921 h 1997880"/>
              <a:gd name="T46" fmla="*/ 384409 w 1095714"/>
              <a:gd name="T47" fmla="*/ 353583 h 1997880"/>
              <a:gd name="T48" fmla="*/ 438621 w 1095714"/>
              <a:gd name="T49" fmla="*/ 408498 h 1997880"/>
              <a:gd name="T50" fmla="*/ 489443 w 1095714"/>
              <a:gd name="T51" fmla="*/ 382736 h 1997880"/>
              <a:gd name="T52" fmla="*/ 472502 w 1095714"/>
              <a:gd name="T53" fmla="*/ 54599 h 1997880"/>
              <a:gd name="T54" fmla="*/ 498253 w 1095714"/>
              <a:gd name="T55" fmla="*/ 362 h 1997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95714" h="1997880">
                <a:moveTo>
                  <a:pt x="498253" y="362"/>
                </a:moveTo>
                <a:cubicBezTo>
                  <a:pt x="511806" y="-2350"/>
                  <a:pt x="529424" y="10192"/>
                  <a:pt x="548398" y="37650"/>
                </a:cubicBezTo>
                <a:cubicBezTo>
                  <a:pt x="586346" y="159684"/>
                  <a:pt x="623616" y="281718"/>
                  <a:pt x="661564" y="403753"/>
                </a:cubicBezTo>
                <a:cubicBezTo>
                  <a:pt x="706288" y="510871"/>
                  <a:pt x="759144" y="522397"/>
                  <a:pt x="817421" y="479685"/>
                </a:cubicBezTo>
                <a:cubicBezTo>
                  <a:pt x="875020" y="415278"/>
                  <a:pt x="932619" y="350871"/>
                  <a:pt x="990219" y="286464"/>
                </a:cubicBezTo>
                <a:cubicBezTo>
                  <a:pt x="1074246" y="214599"/>
                  <a:pt x="1127779" y="293922"/>
                  <a:pt x="1074246" y="362396"/>
                </a:cubicBezTo>
                <a:cubicBezTo>
                  <a:pt x="923810" y="547482"/>
                  <a:pt x="866888" y="742059"/>
                  <a:pt x="825552" y="938669"/>
                </a:cubicBezTo>
                <a:cubicBezTo>
                  <a:pt x="810983" y="1119009"/>
                  <a:pt x="809628" y="1460027"/>
                  <a:pt x="815303" y="1799689"/>
                </a:cubicBezTo>
                <a:lnTo>
                  <a:pt x="819612" y="1997880"/>
                </a:lnTo>
                <a:lnTo>
                  <a:pt x="461603" y="1997880"/>
                </a:lnTo>
                <a:lnTo>
                  <a:pt x="464032" y="1860961"/>
                </a:lnTo>
                <a:cubicBezTo>
                  <a:pt x="469623" y="1542570"/>
                  <a:pt x="475213" y="1224094"/>
                  <a:pt x="480634" y="1068839"/>
                </a:cubicBezTo>
                <a:cubicBezTo>
                  <a:pt x="427101" y="946805"/>
                  <a:pt x="372212" y="824771"/>
                  <a:pt x="261757" y="736635"/>
                </a:cubicBezTo>
                <a:cubicBezTo>
                  <a:pt x="189249" y="689177"/>
                  <a:pt x="116064" y="641041"/>
                  <a:pt x="43557" y="593584"/>
                </a:cubicBezTo>
                <a:cubicBezTo>
                  <a:pt x="-26240" y="548160"/>
                  <a:pt x="-9976" y="469515"/>
                  <a:pt x="76761" y="511549"/>
                </a:cubicBezTo>
                <a:cubicBezTo>
                  <a:pt x="129617" y="544770"/>
                  <a:pt x="170953" y="568499"/>
                  <a:pt x="219066" y="601719"/>
                </a:cubicBezTo>
                <a:cubicBezTo>
                  <a:pt x="244138" y="610533"/>
                  <a:pt x="271244" y="615957"/>
                  <a:pt x="240072" y="568499"/>
                </a:cubicBezTo>
                <a:cubicBezTo>
                  <a:pt x="170953" y="488499"/>
                  <a:pt x="101156" y="412566"/>
                  <a:pt x="32715" y="332566"/>
                </a:cubicBezTo>
                <a:cubicBezTo>
                  <a:pt x="-22852" y="247142"/>
                  <a:pt x="27294" y="203752"/>
                  <a:pt x="80150" y="245108"/>
                </a:cubicBezTo>
                <a:cubicBezTo>
                  <a:pt x="147236" y="318329"/>
                  <a:pt x="211611" y="381380"/>
                  <a:pt x="278698" y="454600"/>
                </a:cubicBezTo>
                <a:cubicBezTo>
                  <a:pt x="314613" y="488499"/>
                  <a:pt x="353916" y="508838"/>
                  <a:pt x="316646" y="418668"/>
                </a:cubicBezTo>
                <a:cubicBezTo>
                  <a:pt x="270566" y="319006"/>
                  <a:pt x="219066" y="234260"/>
                  <a:pt x="172308" y="134599"/>
                </a:cubicBezTo>
                <a:cubicBezTo>
                  <a:pt x="151302" y="57311"/>
                  <a:pt x="187216" y="55277"/>
                  <a:pt x="233974" y="93921"/>
                </a:cubicBezTo>
                <a:cubicBezTo>
                  <a:pt x="292928" y="173243"/>
                  <a:pt x="320711" y="257989"/>
                  <a:pt x="384409" y="353583"/>
                </a:cubicBezTo>
                <a:cubicBezTo>
                  <a:pt x="402028" y="377312"/>
                  <a:pt x="420324" y="395617"/>
                  <a:pt x="438621" y="408498"/>
                </a:cubicBezTo>
                <a:cubicBezTo>
                  <a:pt x="466404" y="436295"/>
                  <a:pt x="481312" y="420024"/>
                  <a:pt x="489443" y="382736"/>
                </a:cubicBezTo>
                <a:cubicBezTo>
                  <a:pt x="492832" y="281040"/>
                  <a:pt x="483345" y="165108"/>
                  <a:pt x="472502" y="54599"/>
                </a:cubicBezTo>
                <a:cubicBezTo>
                  <a:pt x="475213" y="21040"/>
                  <a:pt x="484700" y="3073"/>
                  <a:pt x="498253" y="36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40" name="Freeform 10"/>
          <p:cNvSpPr>
            <a:spLocks noChangeArrowheads="1"/>
          </p:cNvSpPr>
          <p:nvPr/>
        </p:nvSpPr>
        <p:spPr bwMode="auto">
          <a:xfrm rot="20685787">
            <a:off x="6503988" y="4779963"/>
            <a:ext cx="1193800" cy="793750"/>
          </a:xfrm>
          <a:custGeom>
            <a:avLst/>
            <a:gdLst>
              <a:gd name="T0" fmla="*/ 1155 w 1155"/>
              <a:gd name="T1" fmla="*/ 605 h 764"/>
              <a:gd name="T2" fmla="*/ 41 w 1155"/>
              <a:gd name="T3" fmla="*/ 126 h 764"/>
              <a:gd name="T4" fmla="*/ 562 w 1155"/>
              <a:gd name="T5" fmla="*/ 420 h 764"/>
              <a:gd name="T6" fmla="*/ 0 w 1155"/>
              <a:gd name="T7" fmla="*/ 229 h 764"/>
              <a:gd name="T8" fmla="*/ 745 w 1155"/>
              <a:gd name="T9" fmla="*/ 727 h 764"/>
              <a:gd name="T10" fmla="*/ 1155 w 1155"/>
              <a:gd name="T11" fmla="*/ 605 h 764"/>
            </a:gdLst>
            <a:ahLst/>
            <a:cxnLst>
              <a:cxn ang="0">
                <a:pos x="T0" y="T1"/>
              </a:cxn>
              <a:cxn ang="0">
                <a:pos x="T2" y="T3"/>
              </a:cxn>
              <a:cxn ang="0">
                <a:pos x="T4" y="T5"/>
              </a:cxn>
              <a:cxn ang="0">
                <a:pos x="T6" y="T7"/>
              </a:cxn>
              <a:cxn ang="0">
                <a:pos x="T8" y="T9"/>
              </a:cxn>
              <a:cxn ang="0">
                <a:pos x="T10" y="T11"/>
              </a:cxn>
            </a:cxnLst>
            <a:rect l="0" t="0" r="r" b="b"/>
            <a:pathLst>
              <a:path w="1155" h="764">
                <a:moveTo>
                  <a:pt x="1155" y="605"/>
                </a:moveTo>
                <a:cubicBezTo>
                  <a:pt x="746" y="60"/>
                  <a:pt x="393" y="0"/>
                  <a:pt x="41" y="126"/>
                </a:cubicBezTo>
                <a:cubicBezTo>
                  <a:pt x="252" y="179"/>
                  <a:pt x="394" y="289"/>
                  <a:pt x="562" y="420"/>
                </a:cubicBezTo>
                <a:cubicBezTo>
                  <a:pt x="371" y="352"/>
                  <a:pt x="212" y="256"/>
                  <a:pt x="0" y="229"/>
                </a:cubicBezTo>
                <a:cubicBezTo>
                  <a:pt x="137" y="477"/>
                  <a:pt x="298" y="764"/>
                  <a:pt x="745" y="727"/>
                </a:cubicBezTo>
                <a:cubicBezTo>
                  <a:pt x="899" y="715"/>
                  <a:pt x="1022" y="677"/>
                  <a:pt x="1155" y="605"/>
                </a:cubicBezTo>
                <a:close/>
              </a:path>
            </a:pathLst>
          </a:custGeom>
          <a:solidFill>
            <a:srgbClr val="C00000"/>
          </a:solidFill>
          <a:ln>
            <a:noFill/>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rgbClr val="C00000"/>
              </a:solidFill>
            </a:endParaRPr>
          </a:p>
        </p:txBody>
      </p:sp>
      <p:sp>
        <p:nvSpPr>
          <p:cNvPr id="41" name="TextBox 11"/>
          <p:cNvSpPr txBox="1">
            <a:spLocks noChangeArrowheads="1"/>
          </p:cNvSpPr>
          <p:nvPr/>
        </p:nvSpPr>
        <p:spPr bwMode="auto">
          <a:xfrm>
            <a:off x="1274763" y="4460342"/>
            <a:ext cx="220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dirty="0">
                <a:latin typeface="微软雅黑" panose="020B0503020204020204" pitchFamily="34" charset="-122"/>
                <a:ea typeface="微软雅黑" panose="020B0503020204020204" pitchFamily="34" charset="-122"/>
              </a:rPr>
              <a:t>促进</a:t>
            </a:r>
            <a:r>
              <a:rPr lang="zh-CN" altLang="en-US" sz="2000" b="1" dirty="0">
                <a:latin typeface="微软雅黑" panose="020B0503020204020204" pitchFamily="34" charset="-122"/>
                <a:ea typeface="微软雅黑" panose="020B0503020204020204" pitchFamily="34" charset="-122"/>
              </a:rPr>
              <a:t>经济</a:t>
            </a:r>
            <a:r>
              <a:rPr lang="zh-CN" altLang="en-US" dirty="0">
                <a:latin typeface="微软雅黑" panose="020B0503020204020204" pitchFamily="34" charset="-122"/>
                <a:ea typeface="微软雅黑" panose="020B0503020204020204" pitchFamily="34" charset="-122"/>
              </a:rPr>
              <a:t>发展</a:t>
            </a:r>
          </a:p>
        </p:txBody>
      </p:sp>
      <p:sp>
        <p:nvSpPr>
          <p:cNvPr id="42" name="TextBox 12"/>
          <p:cNvSpPr txBox="1">
            <a:spLocks noChangeArrowheads="1"/>
          </p:cNvSpPr>
          <p:nvPr/>
        </p:nvSpPr>
        <p:spPr bwMode="auto">
          <a:xfrm>
            <a:off x="1274763" y="4929188"/>
            <a:ext cx="2219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1600">
                <a:latin typeface="微软雅黑" panose="020B0503020204020204" pitchFamily="34" charset="-122"/>
                <a:ea typeface="微软雅黑" panose="020B0503020204020204" pitchFamily="34" charset="-122"/>
              </a:rPr>
              <a:t>要主动适应、把握、引领新常态</a:t>
            </a:r>
          </a:p>
        </p:txBody>
      </p:sp>
      <p:sp>
        <p:nvSpPr>
          <p:cNvPr id="43" name="TextBox 13"/>
          <p:cNvSpPr txBox="1">
            <a:spLocks noChangeArrowheads="1"/>
          </p:cNvSpPr>
          <p:nvPr/>
        </p:nvSpPr>
        <p:spPr bwMode="auto">
          <a:xfrm>
            <a:off x="1581150" y="2893480"/>
            <a:ext cx="359568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dirty="0">
                <a:latin typeface="微软雅黑" panose="020B0503020204020204" pitchFamily="34" charset="-122"/>
                <a:ea typeface="微软雅黑" panose="020B0503020204020204" pitchFamily="34" charset="-122"/>
              </a:rPr>
              <a:t>发展社会主义民主</a:t>
            </a:r>
            <a:r>
              <a:rPr lang="zh-CN" altLang="en-US" sz="2000" b="1" dirty="0">
                <a:latin typeface="微软雅黑" panose="020B0503020204020204" pitchFamily="34" charset="-122"/>
                <a:ea typeface="微软雅黑" panose="020B0503020204020204" pitchFamily="34" charset="-122"/>
              </a:rPr>
              <a:t>政治</a:t>
            </a:r>
          </a:p>
        </p:txBody>
      </p:sp>
      <p:sp>
        <p:nvSpPr>
          <p:cNvPr id="44" name="TextBox 14"/>
          <p:cNvSpPr txBox="1">
            <a:spLocks noChangeArrowheads="1"/>
          </p:cNvSpPr>
          <p:nvPr/>
        </p:nvSpPr>
        <p:spPr bwMode="auto">
          <a:xfrm>
            <a:off x="1609725" y="3362325"/>
            <a:ext cx="2895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hangingPunct="0"/>
            <a:r>
              <a:rPr lang="zh-CN" altLang="en-US" sz="1600" dirty="0">
                <a:latin typeface="微软雅黑" panose="020B0503020204020204" pitchFamily="34" charset="-122"/>
                <a:ea typeface="微软雅黑" panose="020B0503020204020204" pitchFamily="34" charset="-122"/>
              </a:rPr>
              <a:t>人民民主是社会主义的生命。没有民主就没有社会主义</a:t>
            </a:r>
          </a:p>
        </p:txBody>
      </p:sp>
      <p:sp>
        <p:nvSpPr>
          <p:cNvPr id="45" name="TextBox 15"/>
          <p:cNvSpPr txBox="1">
            <a:spLocks noChangeArrowheads="1"/>
          </p:cNvSpPr>
          <p:nvPr/>
        </p:nvSpPr>
        <p:spPr bwMode="auto">
          <a:xfrm>
            <a:off x="4787900" y="1947863"/>
            <a:ext cx="2746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a:latin typeface="微软雅黑" panose="020B0503020204020204" pitchFamily="34" charset="-122"/>
                <a:ea typeface="微软雅黑" panose="020B0503020204020204" pitchFamily="34" charset="-122"/>
              </a:rPr>
              <a:t>发展社会主义</a:t>
            </a:r>
            <a:r>
              <a:rPr lang="zh-CN" altLang="en-US" sz="2000" b="1">
                <a:latin typeface="微软雅黑" panose="020B0503020204020204" pitchFamily="34" charset="-122"/>
                <a:ea typeface="微软雅黑" panose="020B0503020204020204" pitchFamily="34" charset="-122"/>
              </a:rPr>
              <a:t>文化</a:t>
            </a:r>
            <a:r>
              <a:rPr lang="zh-CN" altLang="en-US">
                <a:latin typeface="微软雅黑" panose="020B0503020204020204" pitchFamily="34" charset="-122"/>
                <a:ea typeface="微软雅黑" panose="020B0503020204020204" pitchFamily="34" charset="-122"/>
              </a:rPr>
              <a:t>强国</a:t>
            </a:r>
          </a:p>
        </p:txBody>
      </p:sp>
      <p:sp>
        <p:nvSpPr>
          <p:cNvPr id="46" name="TextBox 16"/>
          <p:cNvSpPr txBox="1">
            <a:spLocks noChangeArrowheads="1"/>
          </p:cNvSpPr>
          <p:nvPr/>
        </p:nvSpPr>
        <p:spPr bwMode="auto">
          <a:xfrm>
            <a:off x="4787900" y="2344738"/>
            <a:ext cx="27765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hangingPunct="0"/>
            <a:r>
              <a:rPr lang="zh-CN" altLang="en-US" sz="1600" dirty="0">
                <a:latin typeface="微软雅黑" panose="020B0503020204020204" pitchFamily="34" charset="-122"/>
                <a:ea typeface="微软雅黑" panose="020B0503020204020204" pitchFamily="34" charset="-122"/>
              </a:rPr>
              <a:t>增强国家文化软实力，建设社会主义文化强国</a:t>
            </a:r>
          </a:p>
        </p:txBody>
      </p:sp>
      <p:sp>
        <p:nvSpPr>
          <p:cNvPr id="47" name="TextBox 17"/>
          <p:cNvSpPr txBox="1">
            <a:spLocks noChangeArrowheads="1"/>
          </p:cNvSpPr>
          <p:nvPr/>
        </p:nvSpPr>
        <p:spPr bwMode="auto">
          <a:xfrm>
            <a:off x="7708900" y="3352267"/>
            <a:ext cx="3340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a:latin typeface="微软雅黑" panose="020B0503020204020204" pitchFamily="34" charset="-122"/>
                <a:ea typeface="微软雅黑" panose="020B0503020204020204" pitchFamily="34" charset="-122"/>
              </a:rPr>
              <a:t>改善民生和创新</a:t>
            </a:r>
            <a:r>
              <a:rPr lang="zh-CN" altLang="en-US" sz="2000" b="1">
                <a:latin typeface="微软雅黑" panose="020B0503020204020204" pitchFamily="34" charset="-122"/>
                <a:ea typeface="微软雅黑" panose="020B0503020204020204" pitchFamily="34" charset="-122"/>
              </a:rPr>
              <a:t>社会</a:t>
            </a:r>
            <a:r>
              <a:rPr lang="zh-CN" altLang="en-US">
                <a:latin typeface="微软雅黑" panose="020B0503020204020204" pitchFamily="34" charset="-122"/>
                <a:ea typeface="微软雅黑" panose="020B0503020204020204" pitchFamily="34" charset="-122"/>
              </a:rPr>
              <a:t>治理</a:t>
            </a:r>
          </a:p>
        </p:txBody>
      </p:sp>
      <p:sp>
        <p:nvSpPr>
          <p:cNvPr id="48" name="TextBox 18"/>
          <p:cNvSpPr txBox="1">
            <a:spLocks noChangeArrowheads="1"/>
          </p:cNvSpPr>
          <p:nvPr/>
        </p:nvSpPr>
        <p:spPr bwMode="auto">
          <a:xfrm>
            <a:off x="7708900" y="3767138"/>
            <a:ext cx="27781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hangingPunct="0"/>
            <a:r>
              <a:rPr lang="zh-CN" altLang="en-US" sz="1600" dirty="0">
                <a:latin typeface="微软雅黑" panose="020B0503020204020204" pitchFamily="34" charset="-122"/>
                <a:ea typeface="微软雅黑" panose="020B0503020204020204" pitchFamily="34" charset="-122"/>
              </a:rPr>
              <a:t>人民对美好生活的向往，就是我们的奋斗目标</a:t>
            </a:r>
          </a:p>
        </p:txBody>
      </p:sp>
      <p:sp>
        <p:nvSpPr>
          <p:cNvPr id="49" name="TextBox 19"/>
          <p:cNvSpPr txBox="1">
            <a:spLocks noChangeArrowheads="1"/>
          </p:cNvSpPr>
          <p:nvPr/>
        </p:nvSpPr>
        <p:spPr bwMode="auto">
          <a:xfrm>
            <a:off x="7907338" y="4736567"/>
            <a:ext cx="2949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a:latin typeface="微软雅黑" panose="020B0503020204020204" pitchFamily="34" charset="-122"/>
                <a:ea typeface="微软雅黑" panose="020B0503020204020204" pitchFamily="34" charset="-122"/>
              </a:rPr>
              <a:t>大力推进</a:t>
            </a:r>
            <a:r>
              <a:rPr lang="zh-CN" altLang="en-US" sz="2000" b="1">
                <a:latin typeface="微软雅黑" panose="020B0503020204020204" pitchFamily="34" charset="-122"/>
                <a:ea typeface="微软雅黑" panose="020B0503020204020204" pitchFamily="34" charset="-122"/>
              </a:rPr>
              <a:t>生态文明</a:t>
            </a:r>
            <a:r>
              <a:rPr lang="zh-CN" altLang="en-US">
                <a:latin typeface="微软雅黑" panose="020B0503020204020204" pitchFamily="34" charset="-122"/>
                <a:ea typeface="微软雅黑" panose="020B0503020204020204" pitchFamily="34" charset="-122"/>
              </a:rPr>
              <a:t>建设</a:t>
            </a:r>
          </a:p>
        </p:txBody>
      </p:sp>
      <p:sp>
        <p:nvSpPr>
          <p:cNvPr id="50" name="TextBox 20"/>
          <p:cNvSpPr txBox="1">
            <a:spLocks noChangeArrowheads="1"/>
          </p:cNvSpPr>
          <p:nvPr/>
        </p:nvSpPr>
        <p:spPr bwMode="auto">
          <a:xfrm>
            <a:off x="7907338" y="5203825"/>
            <a:ext cx="27765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1600" dirty="0">
                <a:latin typeface="微软雅黑" panose="020B0503020204020204" pitchFamily="34" charset="-122"/>
                <a:ea typeface="微软雅黑" panose="020B0503020204020204" pitchFamily="34" charset="-122"/>
              </a:rPr>
              <a:t>要按照绿色发展理念，坚持保护优先，坚持节约资源和保护环境的基本国策。</a:t>
            </a:r>
          </a:p>
        </p:txBody>
      </p:sp>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25" name="图片 24"/>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955190785"/>
      </p:ext>
    </p:extLst>
  </p:cSld>
  <p:clrMapOvr>
    <a:masterClrMapping/>
  </p:clrMapOvr>
  <mc:AlternateContent xmlns:mc="http://schemas.openxmlformats.org/markup-compatibility/2006" xmlns:p14="http://schemas.microsoft.com/office/powerpoint/2010/main">
    <mc:Choice Requires="p14">
      <p:transition spd="slow" p14:dur="175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circle(in)">
                                      <p:cBhvr>
                                        <p:cTn id="7" dur="20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ppt_x"/>
                                          </p:val>
                                        </p:tav>
                                        <p:tav tm="100000">
                                          <p:val>
                                            <p:strVal val="#ppt_x"/>
                                          </p:val>
                                        </p:tav>
                                      </p:tavLst>
                                    </p:anim>
                                    <p:anim calcmode="lin" valueType="num">
                                      <p:cBhvr additive="base">
                                        <p:cTn id="18" dur="500" fill="hold"/>
                                        <p:tgtEl>
                                          <p:spTgt spid="3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ppt_x"/>
                                          </p:val>
                                        </p:tav>
                                        <p:tav tm="100000">
                                          <p:val>
                                            <p:strVal val="#ppt_x"/>
                                          </p:val>
                                        </p:tav>
                                      </p:tavLst>
                                    </p:anim>
                                    <p:anim calcmode="lin" valueType="num">
                                      <p:cBhvr additive="base">
                                        <p:cTn id="22" dur="500" fill="hold"/>
                                        <p:tgtEl>
                                          <p:spTgt spid="3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ppt_x"/>
                                          </p:val>
                                        </p:tav>
                                        <p:tav tm="100000">
                                          <p:val>
                                            <p:strVal val="#ppt_x"/>
                                          </p:val>
                                        </p:tav>
                                      </p:tavLst>
                                    </p:anim>
                                    <p:anim calcmode="lin" valueType="num">
                                      <p:cBhvr additive="base">
                                        <p:cTn id="26" dur="500" fill="hold"/>
                                        <p:tgtEl>
                                          <p:spTgt spid="3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fill="hold"/>
                                        <p:tgtEl>
                                          <p:spTgt spid="38"/>
                                        </p:tgtEl>
                                        <p:attrNameLst>
                                          <p:attrName>ppt_x</p:attrName>
                                        </p:attrNameLst>
                                      </p:cBhvr>
                                      <p:tavLst>
                                        <p:tav tm="0">
                                          <p:val>
                                            <p:strVal val="#ppt_x"/>
                                          </p:val>
                                        </p:tav>
                                        <p:tav tm="100000">
                                          <p:val>
                                            <p:strVal val="#ppt_x"/>
                                          </p:val>
                                        </p:tav>
                                      </p:tavLst>
                                    </p:anim>
                                    <p:anim calcmode="lin" valueType="num">
                                      <p:cBhvr additive="base">
                                        <p:cTn id="34" dur="500" fill="hold"/>
                                        <p:tgtEl>
                                          <p:spTgt spid="3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ppt_x"/>
                                          </p:val>
                                        </p:tav>
                                        <p:tav tm="100000">
                                          <p:val>
                                            <p:strVal val="#ppt_x"/>
                                          </p:val>
                                        </p:tav>
                                      </p:tavLst>
                                    </p:anim>
                                    <p:anim calcmode="lin" valueType="num">
                                      <p:cBhvr additive="base">
                                        <p:cTn id="3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1000"/>
                                        <p:tgtEl>
                                          <p:spTgt spid="43"/>
                                        </p:tgtEl>
                                      </p:cBhvr>
                                    </p:animEffect>
                                    <p:anim calcmode="lin" valueType="num">
                                      <p:cBhvr>
                                        <p:cTn id="44" dur="1000" fill="hold"/>
                                        <p:tgtEl>
                                          <p:spTgt spid="43"/>
                                        </p:tgtEl>
                                        <p:attrNameLst>
                                          <p:attrName>ppt_x</p:attrName>
                                        </p:attrNameLst>
                                      </p:cBhvr>
                                      <p:tavLst>
                                        <p:tav tm="0">
                                          <p:val>
                                            <p:strVal val="#ppt_x"/>
                                          </p:val>
                                        </p:tav>
                                        <p:tav tm="100000">
                                          <p:val>
                                            <p:strVal val="#ppt_x"/>
                                          </p:val>
                                        </p:tav>
                                      </p:tavLst>
                                    </p:anim>
                                    <p:anim calcmode="lin" valueType="num">
                                      <p:cBhvr>
                                        <p:cTn id="45" dur="1000" fill="hold"/>
                                        <p:tgtEl>
                                          <p:spTgt spid="4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1000"/>
                                        <p:tgtEl>
                                          <p:spTgt spid="45"/>
                                        </p:tgtEl>
                                      </p:cBhvr>
                                    </p:animEffect>
                                    <p:anim calcmode="lin" valueType="num">
                                      <p:cBhvr>
                                        <p:cTn id="49" dur="1000" fill="hold"/>
                                        <p:tgtEl>
                                          <p:spTgt spid="45"/>
                                        </p:tgtEl>
                                        <p:attrNameLst>
                                          <p:attrName>ppt_x</p:attrName>
                                        </p:attrNameLst>
                                      </p:cBhvr>
                                      <p:tavLst>
                                        <p:tav tm="0">
                                          <p:val>
                                            <p:strVal val="#ppt_x"/>
                                          </p:val>
                                        </p:tav>
                                        <p:tav tm="100000">
                                          <p:val>
                                            <p:strVal val="#ppt_x"/>
                                          </p:val>
                                        </p:tav>
                                      </p:tavLst>
                                    </p:anim>
                                    <p:anim calcmode="lin" valueType="num">
                                      <p:cBhvr>
                                        <p:cTn id="50" dur="1000" fill="hold"/>
                                        <p:tgtEl>
                                          <p:spTgt spid="45"/>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1000"/>
                                        <p:tgtEl>
                                          <p:spTgt spid="46"/>
                                        </p:tgtEl>
                                      </p:cBhvr>
                                    </p:animEffect>
                                    <p:anim calcmode="lin" valueType="num">
                                      <p:cBhvr>
                                        <p:cTn id="54" dur="1000" fill="hold"/>
                                        <p:tgtEl>
                                          <p:spTgt spid="46"/>
                                        </p:tgtEl>
                                        <p:attrNameLst>
                                          <p:attrName>ppt_x</p:attrName>
                                        </p:attrNameLst>
                                      </p:cBhvr>
                                      <p:tavLst>
                                        <p:tav tm="0">
                                          <p:val>
                                            <p:strVal val="#ppt_x"/>
                                          </p:val>
                                        </p:tav>
                                        <p:tav tm="100000">
                                          <p:val>
                                            <p:strVal val="#ppt_x"/>
                                          </p:val>
                                        </p:tav>
                                      </p:tavLst>
                                    </p:anim>
                                    <p:anim calcmode="lin" valueType="num">
                                      <p:cBhvr>
                                        <p:cTn id="55" dur="1000" fill="hold"/>
                                        <p:tgtEl>
                                          <p:spTgt spid="4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1000"/>
                                        <p:tgtEl>
                                          <p:spTgt spid="47"/>
                                        </p:tgtEl>
                                      </p:cBhvr>
                                    </p:animEffect>
                                    <p:anim calcmode="lin" valueType="num">
                                      <p:cBhvr>
                                        <p:cTn id="59" dur="1000" fill="hold"/>
                                        <p:tgtEl>
                                          <p:spTgt spid="47"/>
                                        </p:tgtEl>
                                        <p:attrNameLst>
                                          <p:attrName>ppt_x</p:attrName>
                                        </p:attrNameLst>
                                      </p:cBhvr>
                                      <p:tavLst>
                                        <p:tav tm="0">
                                          <p:val>
                                            <p:strVal val="#ppt_x"/>
                                          </p:val>
                                        </p:tav>
                                        <p:tav tm="100000">
                                          <p:val>
                                            <p:strVal val="#ppt_x"/>
                                          </p:val>
                                        </p:tav>
                                      </p:tavLst>
                                    </p:anim>
                                    <p:anim calcmode="lin" valueType="num">
                                      <p:cBhvr>
                                        <p:cTn id="60" dur="1000" fill="hold"/>
                                        <p:tgtEl>
                                          <p:spTgt spid="4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1000"/>
                                        <p:tgtEl>
                                          <p:spTgt spid="48"/>
                                        </p:tgtEl>
                                      </p:cBhvr>
                                    </p:animEffect>
                                    <p:anim calcmode="lin" valueType="num">
                                      <p:cBhvr>
                                        <p:cTn id="64" dur="1000" fill="hold"/>
                                        <p:tgtEl>
                                          <p:spTgt spid="48"/>
                                        </p:tgtEl>
                                        <p:attrNameLst>
                                          <p:attrName>ppt_x</p:attrName>
                                        </p:attrNameLst>
                                      </p:cBhvr>
                                      <p:tavLst>
                                        <p:tav tm="0">
                                          <p:val>
                                            <p:strVal val="#ppt_x"/>
                                          </p:val>
                                        </p:tav>
                                        <p:tav tm="100000">
                                          <p:val>
                                            <p:strVal val="#ppt_x"/>
                                          </p:val>
                                        </p:tav>
                                      </p:tavLst>
                                    </p:anim>
                                    <p:anim calcmode="lin" valueType="num">
                                      <p:cBhvr>
                                        <p:cTn id="65" dur="1000" fill="hold"/>
                                        <p:tgtEl>
                                          <p:spTgt spid="4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1000"/>
                                        <p:tgtEl>
                                          <p:spTgt spid="49"/>
                                        </p:tgtEl>
                                      </p:cBhvr>
                                    </p:animEffect>
                                    <p:anim calcmode="lin" valueType="num">
                                      <p:cBhvr>
                                        <p:cTn id="69" dur="1000" fill="hold"/>
                                        <p:tgtEl>
                                          <p:spTgt spid="49"/>
                                        </p:tgtEl>
                                        <p:attrNameLst>
                                          <p:attrName>ppt_x</p:attrName>
                                        </p:attrNameLst>
                                      </p:cBhvr>
                                      <p:tavLst>
                                        <p:tav tm="0">
                                          <p:val>
                                            <p:strVal val="#ppt_x"/>
                                          </p:val>
                                        </p:tav>
                                        <p:tav tm="100000">
                                          <p:val>
                                            <p:strVal val="#ppt_x"/>
                                          </p:val>
                                        </p:tav>
                                      </p:tavLst>
                                    </p:anim>
                                    <p:anim calcmode="lin" valueType="num">
                                      <p:cBhvr>
                                        <p:cTn id="70" dur="1000" fill="hold"/>
                                        <p:tgtEl>
                                          <p:spTgt spid="4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fade">
                                      <p:cBhvr>
                                        <p:cTn id="73" dur="1000"/>
                                        <p:tgtEl>
                                          <p:spTgt spid="50"/>
                                        </p:tgtEl>
                                      </p:cBhvr>
                                    </p:animEffect>
                                    <p:anim calcmode="lin" valueType="num">
                                      <p:cBhvr>
                                        <p:cTn id="74" dur="1000" fill="hold"/>
                                        <p:tgtEl>
                                          <p:spTgt spid="50"/>
                                        </p:tgtEl>
                                        <p:attrNameLst>
                                          <p:attrName>ppt_x</p:attrName>
                                        </p:attrNameLst>
                                      </p:cBhvr>
                                      <p:tavLst>
                                        <p:tav tm="0">
                                          <p:val>
                                            <p:strVal val="#ppt_x"/>
                                          </p:val>
                                        </p:tav>
                                        <p:tav tm="100000">
                                          <p:val>
                                            <p:strVal val="#ppt_x"/>
                                          </p:val>
                                        </p:tav>
                                      </p:tavLst>
                                    </p:anim>
                                    <p:anim calcmode="lin" valueType="num">
                                      <p:cBhvr>
                                        <p:cTn id="75" dur="1000" fill="hold"/>
                                        <p:tgtEl>
                                          <p:spTgt spid="5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1000"/>
                                        <p:tgtEl>
                                          <p:spTgt spid="44"/>
                                        </p:tgtEl>
                                      </p:cBhvr>
                                    </p:animEffect>
                                    <p:anim calcmode="lin" valueType="num">
                                      <p:cBhvr>
                                        <p:cTn id="79" dur="1000" fill="hold"/>
                                        <p:tgtEl>
                                          <p:spTgt spid="44"/>
                                        </p:tgtEl>
                                        <p:attrNameLst>
                                          <p:attrName>ppt_x</p:attrName>
                                        </p:attrNameLst>
                                      </p:cBhvr>
                                      <p:tavLst>
                                        <p:tav tm="0">
                                          <p:val>
                                            <p:strVal val="#ppt_x"/>
                                          </p:val>
                                        </p:tav>
                                        <p:tav tm="100000">
                                          <p:val>
                                            <p:strVal val="#ppt_x"/>
                                          </p:val>
                                        </p:tav>
                                      </p:tavLst>
                                    </p:anim>
                                    <p:anim calcmode="lin" valueType="num">
                                      <p:cBhvr>
                                        <p:cTn id="80" dur="1000" fill="hold"/>
                                        <p:tgtEl>
                                          <p:spTgt spid="44"/>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fade">
                                      <p:cBhvr>
                                        <p:cTn id="83" dur="1000"/>
                                        <p:tgtEl>
                                          <p:spTgt spid="41"/>
                                        </p:tgtEl>
                                      </p:cBhvr>
                                    </p:animEffect>
                                    <p:anim calcmode="lin" valueType="num">
                                      <p:cBhvr>
                                        <p:cTn id="84" dur="1000" fill="hold"/>
                                        <p:tgtEl>
                                          <p:spTgt spid="41"/>
                                        </p:tgtEl>
                                        <p:attrNameLst>
                                          <p:attrName>ppt_x</p:attrName>
                                        </p:attrNameLst>
                                      </p:cBhvr>
                                      <p:tavLst>
                                        <p:tav tm="0">
                                          <p:val>
                                            <p:strVal val="#ppt_x"/>
                                          </p:val>
                                        </p:tav>
                                        <p:tav tm="100000">
                                          <p:val>
                                            <p:strVal val="#ppt_x"/>
                                          </p:val>
                                        </p:tav>
                                      </p:tavLst>
                                    </p:anim>
                                    <p:anim calcmode="lin" valueType="num">
                                      <p:cBhvr>
                                        <p:cTn id="85" dur="1000" fill="hold"/>
                                        <p:tgtEl>
                                          <p:spTgt spid="4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5" grpId="0" animBg="1"/>
      <p:bldP spid="36" grpId="0" animBg="1"/>
      <p:bldP spid="37" grpId="0" animBg="1"/>
      <p:bldP spid="38" grpId="0" animBg="1"/>
      <p:bldP spid="39" grpId="0" animBg="1"/>
      <p:bldP spid="40" grpId="0" animBg="1"/>
      <p:bldP spid="41" grpId="0"/>
      <p:bldP spid="42" grpId="0"/>
      <p:bldP spid="43" grpId="0"/>
      <p:bldP spid="44" grpId="0"/>
      <p:bldP spid="45" grpId="0"/>
      <p:bldP spid="46" grpId="0"/>
      <p:bldP spid="47" grpId="0"/>
      <p:bldP spid="48" grpId="0"/>
      <p:bldP spid="49" grpId="0"/>
      <p:bldP spid="5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3"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3.6 </a:t>
            </a:r>
            <a:r>
              <a:rPr lang="zh-CN" altLang="en-US" sz="2800" b="1" dirty="0">
                <a:solidFill>
                  <a:srgbClr val="C00000"/>
                </a:solidFill>
                <a:latin typeface="微软雅黑" panose="020B0503020204020204" pitchFamily="34" charset="-122"/>
                <a:ea typeface="微软雅黑" panose="020B0503020204020204" pitchFamily="34" charset="-122"/>
              </a:rPr>
              <a:t>营造良好发展环境</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en-US" sz="2400" dirty="0">
                <a:solidFill>
                  <a:schemeClr val="bg1"/>
                </a:solidFill>
                <a:latin typeface="微软雅黑" panose="020B0503020204020204" pitchFamily="34" charset="-122"/>
                <a:ea typeface="微软雅黑" panose="020B0503020204020204" pitchFamily="34" charset="-122"/>
              </a:rPr>
              <a:t>国防军队建设和新型外交关系</a:t>
            </a:r>
          </a:p>
        </p:txBody>
      </p:sp>
      <p:sp>
        <p:nvSpPr>
          <p:cNvPr id="5"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7" name="矩形 29"/>
          <p:cNvSpPr>
            <a:spLocks noChangeArrowheads="1"/>
          </p:cNvSpPr>
          <p:nvPr/>
        </p:nvSpPr>
        <p:spPr bwMode="auto">
          <a:xfrm>
            <a:off x="6188075" y="1728789"/>
            <a:ext cx="4434947" cy="3959318"/>
          </a:xfrm>
          <a:prstGeom prst="rect">
            <a:avLst/>
          </a:prstGeom>
          <a:solidFill>
            <a:srgbClr val="F2F2F2"/>
          </a:solidFill>
          <a:ln w="12700">
            <a:solidFill>
              <a:srgbClr val="D9D9D9"/>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8" name="Freeform 6"/>
          <p:cNvSpPr>
            <a:spLocks noChangeArrowheads="1"/>
          </p:cNvSpPr>
          <p:nvPr/>
        </p:nvSpPr>
        <p:spPr bwMode="auto">
          <a:xfrm>
            <a:off x="6880225" y="1577975"/>
            <a:ext cx="3057618" cy="134479"/>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9" name="Freeform 7"/>
          <p:cNvSpPr>
            <a:spLocks noChangeArrowheads="1"/>
          </p:cNvSpPr>
          <p:nvPr/>
        </p:nvSpPr>
        <p:spPr bwMode="auto">
          <a:xfrm>
            <a:off x="7110414" y="1577975"/>
            <a:ext cx="2658418" cy="682299"/>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BE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 name="矩形 33"/>
          <p:cNvSpPr>
            <a:spLocks noChangeArrowheads="1"/>
          </p:cNvSpPr>
          <p:nvPr/>
        </p:nvSpPr>
        <p:spPr bwMode="auto">
          <a:xfrm>
            <a:off x="7585076" y="1704976"/>
            <a:ext cx="18105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b="1" dirty="0">
                <a:solidFill>
                  <a:schemeClr val="bg2"/>
                </a:solidFill>
                <a:latin typeface="微软雅黑" panose="020B0503020204020204" pitchFamily="34" charset="-122"/>
                <a:ea typeface="微软雅黑" panose="020B0503020204020204" pitchFamily="34" charset="-122"/>
              </a:rPr>
              <a:t>新型外交关系</a:t>
            </a:r>
          </a:p>
        </p:txBody>
      </p:sp>
      <p:sp>
        <p:nvSpPr>
          <p:cNvPr id="11" name="矩形 51"/>
          <p:cNvSpPr>
            <a:spLocks noChangeArrowheads="1"/>
          </p:cNvSpPr>
          <p:nvPr/>
        </p:nvSpPr>
        <p:spPr bwMode="auto">
          <a:xfrm>
            <a:off x="725489" y="1728789"/>
            <a:ext cx="4434946" cy="3959318"/>
          </a:xfrm>
          <a:prstGeom prst="rect">
            <a:avLst/>
          </a:prstGeom>
          <a:solidFill>
            <a:srgbClr val="F2F2F2"/>
          </a:solidFill>
          <a:ln w="12700">
            <a:solidFill>
              <a:srgbClr val="D9D9D9"/>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12" name="Freeform 6"/>
          <p:cNvSpPr>
            <a:spLocks noChangeArrowheads="1"/>
          </p:cNvSpPr>
          <p:nvPr/>
        </p:nvSpPr>
        <p:spPr bwMode="auto">
          <a:xfrm>
            <a:off x="1417638" y="1577975"/>
            <a:ext cx="3057618" cy="134479"/>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3" name="Freeform 7"/>
          <p:cNvSpPr>
            <a:spLocks noChangeArrowheads="1"/>
          </p:cNvSpPr>
          <p:nvPr/>
        </p:nvSpPr>
        <p:spPr bwMode="auto">
          <a:xfrm>
            <a:off x="1647826" y="1577975"/>
            <a:ext cx="2658418" cy="682299"/>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BE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4" name="矩形 55"/>
          <p:cNvSpPr>
            <a:spLocks noChangeArrowheads="1"/>
          </p:cNvSpPr>
          <p:nvPr/>
        </p:nvSpPr>
        <p:spPr bwMode="auto">
          <a:xfrm>
            <a:off x="2122488" y="1704976"/>
            <a:ext cx="18119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b="1">
                <a:solidFill>
                  <a:schemeClr val="bg2"/>
                </a:solidFill>
                <a:latin typeface="微软雅黑" panose="020B0503020204020204" pitchFamily="34" charset="-122"/>
                <a:ea typeface="微软雅黑" panose="020B0503020204020204" pitchFamily="34" charset="-122"/>
              </a:rPr>
              <a:t>国防军队建设</a:t>
            </a:r>
          </a:p>
        </p:txBody>
      </p:sp>
      <p:sp>
        <p:nvSpPr>
          <p:cNvPr id="15" name="矩形 16"/>
          <p:cNvSpPr>
            <a:spLocks noChangeArrowheads="1"/>
          </p:cNvSpPr>
          <p:nvPr/>
        </p:nvSpPr>
        <p:spPr bwMode="auto">
          <a:xfrm>
            <a:off x="1166813" y="3052483"/>
            <a:ext cx="35388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dirty="0">
                <a:latin typeface="微软雅黑" panose="020B0503020204020204" pitchFamily="34" charset="-122"/>
                <a:ea typeface="微软雅黑" panose="020B0503020204020204" pitchFamily="34" charset="-122"/>
              </a:rPr>
              <a:t>政治建军是我军的立军之本</a:t>
            </a:r>
          </a:p>
        </p:txBody>
      </p:sp>
      <p:sp>
        <p:nvSpPr>
          <p:cNvPr id="16" name="矩形 20"/>
          <p:cNvSpPr>
            <a:spLocks noChangeArrowheads="1"/>
          </p:cNvSpPr>
          <p:nvPr/>
        </p:nvSpPr>
        <p:spPr bwMode="auto">
          <a:xfrm>
            <a:off x="1166814" y="2652433"/>
            <a:ext cx="15868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000" b="1" dirty="0">
                <a:solidFill>
                  <a:srgbClr val="C00000"/>
                </a:solidFill>
                <a:latin typeface="微软雅黑" panose="020B0503020204020204" pitchFamily="34" charset="-122"/>
                <a:ea typeface="微软雅黑" panose="020B0503020204020204" pitchFamily="34" charset="-122"/>
              </a:rPr>
              <a:t>政治建军 </a:t>
            </a:r>
          </a:p>
        </p:txBody>
      </p:sp>
      <p:sp>
        <p:nvSpPr>
          <p:cNvPr id="17" name="矩形 21"/>
          <p:cNvSpPr>
            <a:spLocks noChangeArrowheads="1"/>
          </p:cNvSpPr>
          <p:nvPr/>
        </p:nvSpPr>
        <p:spPr bwMode="auto">
          <a:xfrm>
            <a:off x="1166813" y="4001808"/>
            <a:ext cx="35388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a:latin typeface="微软雅黑" panose="020B0503020204020204" pitchFamily="34" charset="-122"/>
                <a:ea typeface="微软雅黑" panose="020B0503020204020204" pitchFamily="34" charset="-122"/>
              </a:rPr>
              <a:t>改革强军是我军的必由之路</a:t>
            </a:r>
          </a:p>
        </p:txBody>
      </p:sp>
      <p:sp>
        <p:nvSpPr>
          <p:cNvPr id="18" name="矩形 23"/>
          <p:cNvSpPr>
            <a:spLocks noChangeArrowheads="1"/>
          </p:cNvSpPr>
          <p:nvPr/>
        </p:nvSpPr>
        <p:spPr bwMode="auto">
          <a:xfrm>
            <a:off x="1166814" y="3595408"/>
            <a:ext cx="15868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000" b="1">
                <a:solidFill>
                  <a:srgbClr val="C00000"/>
                </a:solidFill>
                <a:latin typeface="微软雅黑" panose="020B0503020204020204" pitchFamily="34" charset="-122"/>
                <a:ea typeface="微软雅黑" panose="020B0503020204020204" pitchFamily="34" charset="-122"/>
              </a:rPr>
              <a:t>改革强军</a:t>
            </a:r>
          </a:p>
        </p:txBody>
      </p:sp>
      <p:sp>
        <p:nvSpPr>
          <p:cNvPr id="19" name="矩形 24"/>
          <p:cNvSpPr>
            <a:spLocks noChangeArrowheads="1"/>
          </p:cNvSpPr>
          <p:nvPr/>
        </p:nvSpPr>
        <p:spPr bwMode="auto">
          <a:xfrm>
            <a:off x="1166813" y="4881283"/>
            <a:ext cx="35388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dirty="0">
                <a:latin typeface="微软雅黑" panose="020B0503020204020204" pitchFamily="34" charset="-122"/>
                <a:ea typeface="微软雅黑" panose="020B0503020204020204" pitchFamily="34" charset="-122"/>
              </a:rPr>
              <a:t>依法治军、从严治军是强军目标的必然要求</a:t>
            </a:r>
          </a:p>
        </p:txBody>
      </p:sp>
      <p:sp>
        <p:nvSpPr>
          <p:cNvPr id="20" name="矩形 26"/>
          <p:cNvSpPr>
            <a:spLocks noChangeArrowheads="1"/>
          </p:cNvSpPr>
          <p:nvPr/>
        </p:nvSpPr>
        <p:spPr bwMode="auto">
          <a:xfrm>
            <a:off x="1166813" y="4481233"/>
            <a:ext cx="31269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000" b="1">
                <a:solidFill>
                  <a:srgbClr val="C00000"/>
                </a:solidFill>
                <a:latin typeface="微软雅黑" panose="020B0503020204020204" pitchFamily="34" charset="-122"/>
                <a:ea typeface="微软雅黑" panose="020B0503020204020204" pitchFamily="34" charset="-122"/>
              </a:rPr>
              <a:t>依法治军、从严治军</a:t>
            </a:r>
          </a:p>
        </p:txBody>
      </p:sp>
      <p:sp>
        <p:nvSpPr>
          <p:cNvPr id="21" name="矩形 10"/>
          <p:cNvSpPr>
            <a:spLocks noChangeArrowheads="1"/>
          </p:cNvSpPr>
          <p:nvPr/>
        </p:nvSpPr>
        <p:spPr bwMode="auto">
          <a:xfrm>
            <a:off x="6846889" y="2728913"/>
            <a:ext cx="361533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a:latin typeface="微软雅黑" panose="020B0503020204020204" pitchFamily="34" charset="-122"/>
                <a:ea typeface="微软雅黑" panose="020B0503020204020204" pitchFamily="34" charset="-122"/>
              </a:rPr>
              <a:t>高举和平、发展、合作、共赢的旗帜，把握和平发展主线，为和平发展营造良好的国际环境。</a:t>
            </a:r>
          </a:p>
        </p:txBody>
      </p:sp>
      <p:sp>
        <p:nvSpPr>
          <p:cNvPr id="22" name="椭圆 11"/>
          <p:cNvSpPr>
            <a:spLocks noChangeArrowheads="1"/>
          </p:cNvSpPr>
          <p:nvPr/>
        </p:nvSpPr>
        <p:spPr bwMode="auto">
          <a:xfrm>
            <a:off x="6616700" y="2828925"/>
            <a:ext cx="171283" cy="171283"/>
          </a:xfrm>
          <a:prstGeom prst="ellipse">
            <a:avLst/>
          </a:prstGeom>
          <a:solidFill>
            <a:schemeClr val="tx1"/>
          </a:solidFill>
          <a:ln w="9525">
            <a:solidFill>
              <a:schemeClr val="tx1"/>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3" name="椭圆 12"/>
          <p:cNvSpPr>
            <a:spLocks noChangeArrowheads="1"/>
          </p:cNvSpPr>
          <p:nvPr/>
        </p:nvSpPr>
        <p:spPr bwMode="auto">
          <a:xfrm>
            <a:off x="6616700" y="3887788"/>
            <a:ext cx="171283" cy="169867"/>
          </a:xfrm>
          <a:prstGeom prst="ellipse">
            <a:avLst/>
          </a:prstGeom>
          <a:solidFill>
            <a:schemeClr val="tx1"/>
          </a:solidFill>
          <a:ln w="9525">
            <a:solidFill>
              <a:schemeClr val="tx1"/>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5" name="椭圆 13"/>
          <p:cNvSpPr>
            <a:spLocks noChangeArrowheads="1"/>
          </p:cNvSpPr>
          <p:nvPr/>
        </p:nvSpPr>
        <p:spPr bwMode="auto">
          <a:xfrm>
            <a:off x="6616700" y="4932363"/>
            <a:ext cx="171283" cy="169867"/>
          </a:xfrm>
          <a:prstGeom prst="ellipse">
            <a:avLst/>
          </a:prstGeom>
          <a:solidFill>
            <a:schemeClr val="tx1"/>
          </a:solidFill>
          <a:ln w="9525">
            <a:solidFill>
              <a:schemeClr val="tx1"/>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6" name="矩形 14"/>
          <p:cNvSpPr>
            <a:spLocks noChangeArrowheads="1"/>
          </p:cNvSpPr>
          <p:nvPr/>
        </p:nvSpPr>
        <p:spPr bwMode="auto">
          <a:xfrm>
            <a:off x="6846888" y="3743325"/>
            <a:ext cx="361533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dirty="0">
                <a:latin typeface="微软雅黑" panose="020B0503020204020204" pitchFamily="34" charset="-122"/>
                <a:ea typeface="微软雅黑" panose="020B0503020204020204" pitchFamily="34" charset="-122"/>
              </a:rPr>
              <a:t>坚持走和平发展道路，是中国根据时代发展潮流和国家根本利益作出的战略抉择。</a:t>
            </a:r>
          </a:p>
        </p:txBody>
      </p:sp>
      <p:sp>
        <p:nvSpPr>
          <p:cNvPr id="27" name="矩形 15"/>
          <p:cNvSpPr>
            <a:spLocks noChangeArrowheads="1"/>
          </p:cNvSpPr>
          <p:nvPr/>
        </p:nvSpPr>
        <p:spPr bwMode="auto">
          <a:xfrm>
            <a:off x="6846888" y="4770438"/>
            <a:ext cx="36153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a:latin typeface="微软雅黑" panose="020B0503020204020204" pitchFamily="34" charset="-122"/>
                <a:ea typeface="微软雅黑" panose="020B0503020204020204" pitchFamily="34" charset="-122"/>
              </a:rPr>
              <a:t>建设“一带一路”，是实施新一轮扩大开放的重要举措。</a:t>
            </a:r>
          </a:p>
        </p:txBody>
      </p:sp>
      <p:pic>
        <p:nvPicPr>
          <p:cNvPr id="28" name="图片 27"/>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29" name="图片 28"/>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1906298735"/>
      </p:ext>
    </p:extLst>
  </p:cSld>
  <p:clrMapOvr>
    <a:masterClrMapping/>
  </p:clrMapOvr>
  <mc:AlternateContent xmlns:mc="http://schemas.openxmlformats.org/markup-compatibility/2006" xmlns:p14="http://schemas.microsoft.com/office/powerpoint/2010/main">
    <mc:Choice Requires="p14">
      <p:transition spd="slow" p14:dur="175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1000" fill="hold"/>
                                        <p:tgtEl>
                                          <p:spTgt spid="1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1000"/>
                                        <p:tgtEl>
                                          <p:spTgt spid="19"/>
                                        </p:tgtEl>
                                      </p:cBhvr>
                                    </p:animEffect>
                                    <p:anim calcmode="lin" valueType="num">
                                      <p:cBhvr>
                                        <p:cTn id="72" dur="1000" fill="hold"/>
                                        <p:tgtEl>
                                          <p:spTgt spid="19"/>
                                        </p:tgtEl>
                                        <p:attrNameLst>
                                          <p:attrName>ppt_x</p:attrName>
                                        </p:attrNameLst>
                                      </p:cBhvr>
                                      <p:tavLst>
                                        <p:tav tm="0">
                                          <p:val>
                                            <p:strVal val="#ppt_x"/>
                                          </p:val>
                                        </p:tav>
                                        <p:tav tm="100000">
                                          <p:val>
                                            <p:strVal val="#ppt_x"/>
                                          </p:val>
                                        </p:tav>
                                      </p:tavLst>
                                    </p:anim>
                                    <p:anim calcmode="lin" valueType="num">
                                      <p:cBhvr>
                                        <p:cTn id="73" dur="1000" fill="hold"/>
                                        <p:tgtEl>
                                          <p:spTgt spid="19"/>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1000"/>
                                        <p:tgtEl>
                                          <p:spTgt spid="26"/>
                                        </p:tgtEl>
                                      </p:cBhvr>
                                    </p:animEffect>
                                    <p:anim calcmode="lin" valueType="num">
                                      <p:cBhvr>
                                        <p:cTn id="82" dur="1000" fill="hold"/>
                                        <p:tgtEl>
                                          <p:spTgt spid="26"/>
                                        </p:tgtEl>
                                        <p:attrNameLst>
                                          <p:attrName>ppt_x</p:attrName>
                                        </p:attrNameLst>
                                      </p:cBhvr>
                                      <p:tavLst>
                                        <p:tav tm="0">
                                          <p:val>
                                            <p:strVal val="#ppt_x"/>
                                          </p:val>
                                        </p:tav>
                                        <p:tav tm="100000">
                                          <p:val>
                                            <p:strVal val="#ppt_x"/>
                                          </p:val>
                                        </p:tav>
                                      </p:tavLst>
                                    </p:anim>
                                    <p:anim calcmode="lin" valueType="num">
                                      <p:cBhvr>
                                        <p:cTn id="83" dur="1000" fill="hold"/>
                                        <p:tgtEl>
                                          <p:spTgt spid="26"/>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1000"/>
                                        <p:tgtEl>
                                          <p:spTgt spid="27"/>
                                        </p:tgtEl>
                                      </p:cBhvr>
                                    </p:animEffect>
                                    <p:anim calcmode="lin" valueType="num">
                                      <p:cBhvr>
                                        <p:cTn id="87" dur="1000" fill="hold"/>
                                        <p:tgtEl>
                                          <p:spTgt spid="27"/>
                                        </p:tgtEl>
                                        <p:attrNameLst>
                                          <p:attrName>ppt_x</p:attrName>
                                        </p:attrNameLst>
                                      </p:cBhvr>
                                      <p:tavLst>
                                        <p:tav tm="0">
                                          <p:val>
                                            <p:strVal val="#ppt_x"/>
                                          </p:val>
                                        </p:tav>
                                        <p:tav tm="100000">
                                          <p:val>
                                            <p:strVal val="#ppt_x"/>
                                          </p:val>
                                        </p:tav>
                                      </p:tavLst>
                                    </p:anim>
                                    <p:anim calcmode="lin" valueType="num">
                                      <p:cBhvr>
                                        <p:cTn id="88" dur="1000" fill="hold"/>
                                        <p:tgtEl>
                                          <p:spTgt spid="27"/>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1000"/>
                                        <p:tgtEl>
                                          <p:spTgt spid="25"/>
                                        </p:tgtEl>
                                      </p:cBhvr>
                                    </p:animEffect>
                                    <p:anim calcmode="lin" valueType="num">
                                      <p:cBhvr>
                                        <p:cTn id="92" dur="1000" fill="hold"/>
                                        <p:tgtEl>
                                          <p:spTgt spid="25"/>
                                        </p:tgtEl>
                                        <p:attrNameLst>
                                          <p:attrName>ppt_x</p:attrName>
                                        </p:attrNameLst>
                                      </p:cBhvr>
                                      <p:tavLst>
                                        <p:tav tm="0">
                                          <p:val>
                                            <p:strVal val="#ppt_x"/>
                                          </p:val>
                                        </p:tav>
                                        <p:tav tm="100000">
                                          <p:val>
                                            <p:strVal val="#ppt_x"/>
                                          </p:val>
                                        </p:tav>
                                      </p:tavLst>
                                    </p:anim>
                                    <p:anim calcmode="lin" valueType="num">
                                      <p:cBhvr>
                                        <p:cTn id="93" dur="1000" fill="hold"/>
                                        <p:tgtEl>
                                          <p:spTgt spid="25"/>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000"/>
                                        <p:tgtEl>
                                          <p:spTgt spid="23"/>
                                        </p:tgtEl>
                                      </p:cBhvr>
                                    </p:animEffect>
                                    <p:anim calcmode="lin" valueType="num">
                                      <p:cBhvr>
                                        <p:cTn id="97" dur="1000" fill="hold"/>
                                        <p:tgtEl>
                                          <p:spTgt spid="23"/>
                                        </p:tgtEl>
                                        <p:attrNameLst>
                                          <p:attrName>ppt_x</p:attrName>
                                        </p:attrNameLst>
                                      </p:cBhvr>
                                      <p:tavLst>
                                        <p:tav tm="0">
                                          <p:val>
                                            <p:strVal val="#ppt_x"/>
                                          </p:val>
                                        </p:tav>
                                        <p:tav tm="100000">
                                          <p:val>
                                            <p:strVal val="#ppt_x"/>
                                          </p:val>
                                        </p:tav>
                                      </p:tavLst>
                                    </p:anim>
                                    <p:anim calcmode="lin" valueType="num">
                                      <p:cBhvr>
                                        <p:cTn id="98" dur="1000" fill="hold"/>
                                        <p:tgtEl>
                                          <p:spTgt spid="23"/>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1000"/>
                                        <p:tgtEl>
                                          <p:spTgt spid="22"/>
                                        </p:tgtEl>
                                      </p:cBhvr>
                                    </p:animEffect>
                                    <p:anim calcmode="lin" valueType="num">
                                      <p:cBhvr>
                                        <p:cTn id="102" dur="1000" fill="hold"/>
                                        <p:tgtEl>
                                          <p:spTgt spid="22"/>
                                        </p:tgtEl>
                                        <p:attrNameLst>
                                          <p:attrName>ppt_x</p:attrName>
                                        </p:attrNameLst>
                                      </p:cBhvr>
                                      <p:tavLst>
                                        <p:tav tm="0">
                                          <p:val>
                                            <p:strVal val="#ppt_x"/>
                                          </p:val>
                                        </p:tav>
                                        <p:tav tm="100000">
                                          <p:val>
                                            <p:strVal val="#ppt_x"/>
                                          </p:val>
                                        </p:tav>
                                      </p:tavLst>
                                    </p:anim>
                                    <p:anim calcmode="lin" valueType="num">
                                      <p:cBhvr>
                                        <p:cTn id="10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animBg="1"/>
      <p:bldP spid="9" grpId="0" animBg="1"/>
      <p:bldP spid="10" grpId="0"/>
      <p:bldP spid="11" grpId="0" animBg="1"/>
      <p:bldP spid="12" grpId="0" animBg="1"/>
      <p:bldP spid="13" grpId="0" animBg="1"/>
      <p:bldP spid="14" grpId="0"/>
      <p:bldP spid="15" grpId="0"/>
      <p:bldP spid="16" grpId="0"/>
      <p:bldP spid="17" grpId="0"/>
      <p:bldP spid="18" grpId="0"/>
      <p:bldP spid="19" grpId="0"/>
      <p:bldP spid="20" grpId="0"/>
      <p:bldP spid="21" grpId="0"/>
      <p:bldP spid="22" grpId="0" animBg="1"/>
      <p:bldP spid="23" grpId="0" animBg="1"/>
      <p:bldP spid="25" grpId="0" animBg="1"/>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3" name="Line 7"/>
          <p:cNvSpPr>
            <a:spLocks noChangeShapeType="1"/>
          </p:cNvSpPr>
          <p:nvPr/>
        </p:nvSpPr>
        <p:spPr bwMode="auto">
          <a:xfrm flipH="1">
            <a:off x="4922838" y="5183188"/>
            <a:ext cx="2205037" cy="882650"/>
          </a:xfrm>
          <a:prstGeom prst="line">
            <a:avLst/>
          </a:prstGeom>
          <a:noFill/>
          <a:ln w="12700">
            <a:solidFill>
              <a:srgbClr val="3B3B3B"/>
            </a:solidFill>
            <a:miter lim="800000"/>
            <a:headEnd/>
            <a:tailEnd/>
          </a:ln>
          <a:extLst>
            <a:ext uri="{909E8E84-426E-40DD-AFC4-6F175D3DCCD1}">
              <a14:hiddenFill xmlns:a14="http://schemas.microsoft.com/office/drawing/2010/main">
                <a:noFill/>
              </a14:hiddenFill>
            </a:ext>
          </a:extLst>
        </p:spPr>
        <p:txBody>
          <a:bodyPr lIns="91416" tIns="45708" rIns="91416" bIns="45708"/>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4" name="矩形 115"/>
          <p:cNvSpPr>
            <a:spLocks noChangeArrowheads="1"/>
          </p:cNvSpPr>
          <p:nvPr/>
        </p:nvSpPr>
        <p:spPr bwMode="auto">
          <a:xfrm>
            <a:off x="1954213" y="5403850"/>
            <a:ext cx="2373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0" hangingPunct="0"/>
            <a:r>
              <a:rPr lang="zh-CN" altLang="en-US" sz="2000" b="1" dirty="0">
                <a:solidFill>
                  <a:srgbClr val="C00000"/>
                </a:solidFill>
                <a:latin typeface="微软雅黑" panose="020B0503020204020204" pitchFamily="34" charset="-122"/>
                <a:ea typeface="微软雅黑" panose="020B0503020204020204" pitchFamily="34" charset="-122"/>
              </a:rPr>
              <a:t>依靠学习走向未来</a:t>
            </a:r>
          </a:p>
        </p:txBody>
      </p:sp>
      <p:sp>
        <p:nvSpPr>
          <p:cNvPr id="5" name="矩形 116"/>
          <p:cNvSpPr>
            <a:spLocks noChangeArrowheads="1"/>
          </p:cNvSpPr>
          <p:nvPr/>
        </p:nvSpPr>
        <p:spPr bwMode="auto">
          <a:xfrm>
            <a:off x="927100" y="5808663"/>
            <a:ext cx="33670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buClr>
                <a:srgbClr val="F2F2F2"/>
              </a:buClr>
            </a:pPr>
            <a:r>
              <a:rPr lang="zh-CN" altLang="en-US" sz="1600">
                <a:latin typeface="微软雅黑" panose="020B0503020204020204" pitchFamily="34" charset="-122"/>
                <a:ea typeface="微软雅黑" panose="020B0503020204020204" pitchFamily="34" charset="-122"/>
              </a:rPr>
              <a:t>要善于学习、要有本领不够的危机感，以时不我待的精神</a:t>
            </a:r>
          </a:p>
        </p:txBody>
      </p:sp>
      <p:sp>
        <p:nvSpPr>
          <p:cNvPr id="6"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3.7 </a:t>
            </a:r>
            <a:r>
              <a:rPr lang="zh-CN" altLang="en-US" sz="2800" b="1" dirty="0">
                <a:solidFill>
                  <a:srgbClr val="C00000"/>
                </a:solidFill>
                <a:latin typeface="微软雅黑" panose="020B0503020204020204" pitchFamily="34" charset="-122"/>
                <a:ea typeface="微软雅黑" panose="020B0503020204020204" pitchFamily="34" charset="-122"/>
              </a:rPr>
              <a:t>世界观和方法论</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en-US" sz="2400" dirty="0">
                <a:solidFill>
                  <a:schemeClr val="bg1"/>
                </a:solidFill>
                <a:latin typeface="微软雅黑" panose="020B0503020204020204" pitchFamily="34" charset="-122"/>
                <a:ea typeface="微软雅黑" panose="020B0503020204020204" pitchFamily="34" charset="-122"/>
              </a:rPr>
              <a:t>科学的思想和工作方法</a:t>
            </a:r>
          </a:p>
        </p:txBody>
      </p:sp>
      <p:sp>
        <p:nvSpPr>
          <p:cNvPr id="8"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10" name="Line 6"/>
          <p:cNvSpPr>
            <a:spLocks noChangeShapeType="1"/>
          </p:cNvSpPr>
          <p:nvPr/>
        </p:nvSpPr>
        <p:spPr bwMode="auto">
          <a:xfrm>
            <a:off x="4922838" y="4311650"/>
            <a:ext cx="2205037" cy="836613"/>
          </a:xfrm>
          <a:prstGeom prst="line">
            <a:avLst/>
          </a:prstGeom>
          <a:noFill/>
          <a:ln w="12700">
            <a:solidFill>
              <a:srgbClr val="3B3B3B"/>
            </a:solidFill>
            <a:miter lim="800000"/>
            <a:headEnd/>
            <a:tailEnd/>
          </a:ln>
          <a:extLst>
            <a:ext uri="{909E8E84-426E-40DD-AFC4-6F175D3DCCD1}">
              <a14:hiddenFill xmlns:a14="http://schemas.microsoft.com/office/drawing/2010/main">
                <a:noFill/>
              </a14:hiddenFill>
            </a:ext>
          </a:extLst>
        </p:spPr>
        <p:txBody>
          <a:bodyPr lIns="91416" tIns="45708" rIns="91416" bIns="45708"/>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11" name="Line 5"/>
          <p:cNvSpPr>
            <a:spLocks noChangeShapeType="1"/>
          </p:cNvSpPr>
          <p:nvPr/>
        </p:nvSpPr>
        <p:spPr bwMode="auto">
          <a:xfrm flipH="1">
            <a:off x="4922838" y="1539875"/>
            <a:ext cx="2205037" cy="941388"/>
          </a:xfrm>
          <a:prstGeom prst="line">
            <a:avLst/>
          </a:prstGeom>
          <a:noFill/>
          <a:ln w="12700">
            <a:solidFill>
              <a:srgbClr val="3B3B3B"/>
            </a:solidFill>
            <a:miter lim="800000"/>
            <a:headEnd/>
            <a:tailEnd/>
          </a:ln>
          <a:extLst>
            <a:ext uri="{909E8E84-426E-40DD-AFC4-6F175D3DCCD1}">
              <a14:hiddenFill xmlns:a14="http://schemas.microsoft.com/office/drawing/2010/main">
                <a:noFill/>
              </a14:hiddenFill>
            </a:ext>
          </a:extLst>
        </p:spPr>
        <p:txBody>
          <a:bodyPr lIns="91416" tIns="45708" rIns="91416" bIns="45708"/>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12" name="Line 6"/>
          <p:cNvSpPr>
            <a:spLocks noChangeShapeType="1"/>
          </p:cNvSpPr>
          <p:nvPr/>
        </p:nvSpPr>
        <p:spPr bwMode="auto">
          <a:xfrm>
            <a:off x="5053013" y="2422525"/>
            <a:ext cx="2074862" cy="1023938"/>
          </a:xfrm>
          <a:prstGeom prst="line">
            <a:avLst/>
          </a:prstGeom>
          <a:noFill/>
          <a:ln w="12700">
            <a:solidFill>
              <a:srgbClr val="3B3B3B"/>
            </a:solidFill>
            <a:miter lim="800000"/>
            <a:headEnd/>
            <a:tailEnd/>
          </a:ln>
          <a:extLst>
            <a:ext uri="{909E8E84-426E-40DD-AFC4-6F175D3DCCD1}">
              <a14:hiddenFill xmlns:a14="http://schemas.microsoft.com/office/drawing/2010/main">
                <a:noFill/>
              </a14:hiddenFill>
            </a:ext>
          </a:extLst>
        </p:spPr>
        <p:txBody>
          <a:bodyPr lIns="91416" tIns="45708" rIns="91416" bIns="45708"/>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13" name="Line 7"/>
          <p:cNvSpPr>
            <a:spLocks noChangeShapeType="1"/>
          </p:cNvSpPr>
          <p:nvPr/>
        </p:nvSpPr>
        <p:spPr bwMode="auto">
          <a:xfrm flipH="1">
            <a:off x="4949825" y="3403600"/>
            <a:ext cx="2178050" cy="852488"/>
          </a:xfrm>
          <a:prstGeom prst="line">
            <a:avLst/>
          </a:prstGeom>
          <a:noFill/>
          <a:ln w="12700">
            <a:solidFill>
              <a:srgbClr val="3B3B3B"/>
            </a:solidFill>
            <a:miter lim="800000"/>
            <a:headEnd/>
            <a:tailEnd/>
          </a:ln>
          <a:extLst>
            <a:ext uri="{909E8E84-426E-40DD-AFC4-6F175D3DCCD1}">
              <a14:hiddenFill xmlns:a14="http://schemas.microsoft.com/office/drawing/2010/main">
                <a:noFill/>
              </a14:hiddenFill>
            </a:ext>
          </a:extLst>
        </p:spPr>
        <p:txBody>
          <a:bodyPr lIns="91416" tIns="45708" rIns="91416" bIns="45708"/>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14" name="矩形 89"/>
          <p:cNvSpPr>
            <a:spLocks noChangeArrowheads="1"/>
          </p:cNvSpPr>
          <p:nvPr/>
        </p:nvSpPr>
        <p:spPr bwMode="auto">
          <a:xfrm>
            <a:off x="7658100" y="1033463"/>
            <a:ext cx="36893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000" b="1" dirty="0">
                <a:solidFill>
                  <a:srgbClr val="C00000"/>
                </a:solidFill>
                <a:latin typeface="微软雅黑" panose="020B0503020204020204" pitchFamily="34" charset="-122"/>
                <a:ea typeface="微软雅黑" panose="020B0503020204020204" pitchFamily="34" charset="-122"/>
              </a:rPr>
              <a:t>学习和掌握马克思主义哲学</a:t>
            </a:r>
          </a:p>
        </p:txBody>
      </p:sp>
      <p:sp>
        <p:nvSpPr>
          <p:cNvPr id="15" name="矩形 90"/>
          <p:cNvSpPr>
            <a:spLocks noChangeArrowheads="1"/>
          </p:cNvSpPr>
          <p:nvPr/>
        </p:nvSpPr>
        <p:spPr bwMode="auto">
          <a:xfrm>
            <a:off x="7658100" y="1401389"/>
            <a:ext cx="36893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buClr>
                <a:srgbClr val="F2F2F2"/>
              </a:buClr>
            </a:pPr>
            <a:r>
              <a:rPr lang="zh-CN" altLang="en-US" sz="1600" dirty="0">
                <a:latin typeface="微软雅黑" panose="020B0503020204020204" pitchFamily="34" charset="-122"/>
                <a:ea typeface="微软雅黑" panose="020B0503020204020204" pitchFamily="34" charset="-122"/>
              </a:rPr>
              <a:t>坚持用马克思主义哲学教育和武装全党，学哲学、用哲学，坚持和运用辩证唯物主义世界观和方法论。</a:t>
            </a:r>
          </a:p>
        </p:txBody>
      </p:sp>
      <p:sp>
        <p:nvSpPr>
          <p:cNvPr id="16" name="矩形 91"/>
          <p:cNvSpPr>
            <a:spLocks noChangeArrowheads="1"/>
          </p:cNvSpPr>
          <p:nvPr/>
        </p:nvSpPr>
        <p:spPr bwMode="auto">
          <a:xfrm>
            <a:off x="1976438" y="1905000"/>
            <a:ext cx="23510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0" hangingPunct="0"/>
            <a:r>
              <a:rPr lang="zh-CN" altLang="en-US" sz="2000" b="1" dirty="0">
                <a:solidFill>
                  <a:srgbClr val="C00000"/>
                </a:solidFill>
                <a:latin typeface="微软雅黑" panose="020B0503020204020204" pitchFamily="34" charset="-122"/>
                <a:ea typeface="微软雅黑" panose="020B0503020204020204" pitchFamily="34" charset="-122"/>
              </a:rPr>
              <a:t>保持战略定力</a:t>
            </a:r>
          </a:p>
        </p:txBody>
      </p:sp>
      <p:sp>
        <p:nvSpPr>
          <p:cNvPr id="17" name="矩形 92"/>
          <p:cNvSpPr>
            <a:spLocks noChangeArrowheads="1"/>
          </p:cNvSpPr>
          <p:nvPr/>
        </p:nvSpPr>
        <p:spPr bwMode="auto">
          <a:xfrm>
            <a:off x="927100" y="2308225"/>
            <a:ext cx="33670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buClr>
                <a:srgbClr val="F2F2F2"/>
              </a:buClr>
            </a:pPr>
            <a:r>
              <a:rPr lang="zh-CN" altLang="en-US" sz="1600">
                <a:latin typeface="微软雅黑" panose="020B0503020204020204" pitchFamily="34" charset="-122"/>
                <a:ea typeface="微软雅黑" panose="020B0503020204020204" pitchFamily="34" charset="-122"/>
              </a:rPr>
              <a:t>要毫不动摇地坚持和发展中国特色社会主义。在重大原则问题上要旗帜要鲜明，不能有丝毫含糊。</a:t>
            </a:r>
          </a:p>
        </p:txBody>
      </p:sp>
      <p:sp>
        <p:nvSpPr>
          <p:cNvPr id="18" name="矩形 93"/>
          <p:cNvSpPr>
            <a:spLocks noChangeArrowheads="1"/>
          </p:cNvSpPr>
          <p:nvPr/>
        </p:nvSpPr>
        <p:spPr bwMode="auto">
          <a:xfrm>
            <a:off x="7658100" y="2811463"/>
            <a:ext cx="36893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000" b="1" dirty="0">
                <a:solidFill>
                  <a:srgbClr val="C00000"/>
                </a:solidFill>
                <a:latin typeface="微软雅黑" panose="020B0503020204020204" pitchFamily="34" charset="-122"/>
                <a:ea typeface="微软雅黑" panose="020B0503020204020204" pitchFamily="34" charset="-122"/>
              </a:rPr>
              <a:t>提高战略思维、历史思维、辩证思维、创新思维、底线思维能力</a:t>
            </a:r>
          </a:p>
        </p:txBody>
      </p:sp>
      <p:sp>
        <p:nvSpPr>
          <p:cNvPr id="19" name="矩形 95"/>
          <p:cNvSpPr>
            <a:spLocks noChangeArrowheads="1"/>
          </p:cNvSpPr>
          <p:nvPr/>
        </p:nvSpPr>
        <p:spPr bwMode="auto">
          <a:xfrm>
            <a:off x="831850" y="3748088"/>
            <a:ext cx="3495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0" hangingPunct="0"/>
            <a:r>
              <a:rPr lang="zh-CN" altLang="en-US" sz="2000" b="1" dirty="0">
                <a:solidFill>
                  <a:srgbClr val="C00000"/>
                </a:solidFill>
                <a:latin typeface="微软雅黑" panose="020B0503020204020204" pitchFamily="34" charset="-122"/>
                <a:ea typeface="微软雅黑" panose="020B0503020204020204" pitchFamily="34" charset="-122"/>
              </a:rPr>
              <a:t>重视调查研究这项基本功</a:t>
            </a:r>
          </a:p>
        </p:txBody>
      </p:sp>
      <p:sp>
        <p:nvSpPr>
          <p:cNvPr id="20" name="矩形 96"/>
          <p:cNvSpPr>
            <a:spLocks noChangeArrowheads="1"/>
          </p:cNvSpPr>
          <p:nvPr/>
        </p:nvSpPr>
        <p:spPr bwMode="auto">
          <a:xfrm>
            <a:off x="927100" y="4152900"/>
            <a:ext cx="33670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buClr>
                <a:srgbClr val="F2F2F2"/>
              </a:buClr>
            </a:pPr>
            <a:r>
              <a:rPr lang="zh-CN" altLang="en-US" sz="1600" dirty="0">
                <a:latin typeface="微软雅黑" panose="020B0503020204020204" pitchFamily="34" charset="-122"/>
                <a:ea typeface="微软雅黑" panose="020B0503020204020204" pitchFamily="34" charset="-122"/>
              </a:rPr>
              <a:t>调查研究是谋事之基、成事之道。没有调查，就没有发言权决策权。</a:t>
            </a:r>
          </a:p>
        </p:txBody>
      </p:sp>
      <p:sp>
        <p:nvSpPr>
          <p:cNvPr id="21" name="矩形 97"/>
          <p:cNvSpPr>
            <a:spLocks noChangeArrowheads="1"/>
          </p:cNvSpPr>
          <p:nvPr/>
        </p:nvSpPr>
        <p:spPr bwMode="auto">
          <a:xfrm>
            <a:off x="7658100" y="4641850"/>
            <a:ext cx="25447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000" b="1" dirty="0">
                <a:solidFill>
                  <a:srgbClr val="C00000"/>
                </a:solidFill>
                <a:latin typeface="微软雅黑" panose="020B0503020204020204" pitchFamily="34" charset="-122"/>
                <a:ea typeface="微软雅黑" panose="020B0503020204020204" pitchFamily="34" charset="-122"/>
              </a:rPr>
              <a:t>发扬钉钉子精神</a:t>
            </a:r>
          </a:p>
        </p:txBody>
      </p:sp>
      <p:sp>
        <p:nvSpPr>
          <p:cNvPr id="22" name="矩形 98"/>
          <p:cNvSpPr>
            <a:spLocks noChangeArrowheads="1"/>
          </p:cNvSpPr>
          <p:nvPr/>
        </p:nvSpPr>
        <p:spPr bwMode="auto">
          <a:xfrm>
            <a:off x="7658100" y="5046663"/>
            <a:ext cx="36893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buClr>
                <a:srgbClr val="F2F2F2"/>
              </a:buClr>
            </a:pPr>
            <a:r>
              <a:rPr lang="zh-CN" altLang="en-US" sz="1600" dirty="0">
                <a:latin typeface="微软雅黑" panose="020B0503020204020204" pitchFamily="34" charset="-122"/>
                <a:ea typeface="微软雅黑" panose="020B0503020204020204" pitchFamily="34" charset="-122"/>
              </a:rPr>
              <a:t>发扬钉钉子精神，就要坚持一张蓝图绘到底；就要坚持“一分部署，九分落实”；</a:t>
            </a:r>
          </a:p>
        </p:txBody>
      </p:sp>
      <p:grpSp>
        <p:nvGrpSpPr>
          <p:cNvPr id="23" name="组合 99"/>
          <p:cNvGrpSpPr>
            <a:grpSpLocks/>
          </p:cNvGrpSpPr>
          <p:nvPr/>
        </p:nvGrpSpPr>
        <p:grpSpPr bwMode="auto">
          <a:xfrm>
            <a:off x="6599238" y="1124697"/>
            <a:ext cx="944562" cy="946150"/>
            <a:chOff x="6560598" y="1069921"/>
            <a:chExt cx="1024187" cy="1027006"/>
          </a:xfrm>
          <a:solidFill>
            <a:srgbClr val="C00000"/>
          </a:solidFill>
        </p:grpSpPr>
        <p:sp>
          <p:nvSpPr>
            <p:cNvPr id="25" name="Oval 18"/>
            <p:cNvSpPr>
              <a:spLocks noChangeArrowheads="1"/>
            </p:cNvSpPr>
            <p:nvPr/>
          </p:nvSpPr>
          <p:spPr bwMode="auto">
            <a:xfrm>
              <a:off x="6560598" y="1069921"/>
              <a:ext cx="1024187" cy="1027006"/>
            </a:xfrm>
            <a:prstGeom prst="ellipse">
              <a:avLst/>
            </a:prstGeom>
            <a:grpFill/>
            <a:ln w="38100">
              <a:solidFill>
                <a:schemeClr val="bg2"/>
              </a:solidFill>
            </a:ln>
            <a:effectLst>
              <a:outerShdw blurRad="63500" sx="102000" sy="102000" algn="ctr" rotWithShape="0">
                <a:prstClr val="black">
                  <a:alpha val="40000"/>
                </a:prstClr>
              </a:outerShdw>
            </a:effectLst>
          </p:spPr>
          <p:txBody>
            <a:bodyPr lIns="91428" tIns="45714" rIns="91428" bIns="45714"/>
            <a:lstStyle/>
            <a:p>
              <a:endParaRPr lang="zh-CN" altLang="en-US" sz="2000" noProof="1">
                <a:solidFill>
                  <a:schemeClr val="bg2"/>
                </a:solidFill>
              </a:endParaRPr>
            </a:p>
          </p:txBody>
        </p:sp>
        <p:sp>
          <p:nvSpPr>
            <p:cNvPr id="26" name="文本框 30"/>
            <p:cNvSpPr>
              <a:spLocks noChangeArrowheads="1"/>
            </p:cNvSpPr>
            <p:nvPr/>
          </p:nvSpPr>
          <p:spPr bwMode="auto">
            <a:xfrm>
              <a:off x="6850516" y="1194246"/>
              <a:ext cx="426015" cy="7783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4400" dirty="0">
                  <a:solidFill>
                    <a:schemeClr val="bg2"/>
                  </a:solidFill>
                  <a:latin typeface="Lifeline JL" pitchFamily="2" charset="0"/>
                  <a:sym typeface="Segoe UI Light" panose="020B0502040204020203" pitchFamily="34" charset="0"/>
                </a:rPr>
                <a:t>1</a:t>
              </a:r>
              <a:endParaRPr lang="zh-CN" altLang="en-US" sz="4400" dirty="0">
                <a:solidFill>
                  <a:schemeClr val="bg2"/>
                </a:solidFill>
                <a:latin typeface="Lifeline JL" pitchFamily="2" charset="0"/>
                <a:sym typeface="Segoe UI Light" panose="020B0502040204020203" pitchFamily="34" charset="0"/>
              </a:endParaRPr>
            </a:p>
          </p:txBody>
        </p:sp>
      </p:grpSp>
      <p:grpSp>
        <p:nvGrpSpPr>
          <p:cNvPr id="27" name="组合 102"/>
          <p:cNvGrpSpPr>
            <a:grpSpLocks/>
          </p:cNvGrpSpPr>
          <p:nvPr/>
        </p:nvGrpSpPr>
        <p:grpSpPr bwMode="auto">
          <a:xfrm>
            <a:off x="4470400" y="1993900"/>
            <a:ext cx="944563" cy="946150"/>
            <a:chOff x="6560598" y="1069921"/>
            <a:chExt cx="1024187" cy="1027006"/>
          </a:xfrm>
          <a:solidFill>
            <a:srgbClr val="C00000"/>
          </a:solidFill>
        </p:grpSpPr>
        <p:sp>
          <p:nvSpPr>
            <p:cNvPr id="28" name="Oval 18"/>
            <p:cNvSpPr>
              <a:spLocks noChangeArrowheads="1"/>
            </p:cNvSpPr>
            <p:nvPr/>
          </p:nvSpPr>
          <p:spPr bwMode="auto">
            <a:xfrm>
              <a:off x="6560598" y="1069921"/>
              <a:ext cx="1024187" cy="1027006"/>
            </a:xfrm>
            <a:prstGeom prst="ellipse">
              <a:avLst/>
            </a:prstGeom>
            <a:grpFill/>
            <a:ln w="38100">
              <a:solidFill>
                <a:schemeClr val="bg2"/>
              </a:solidFill>
            </a:ln>
            <a:effectLst>
              <a:outerShdw blurRad="63500" sx="102000" sy="102000" algn="ctr" rotWithShape="0">
                <a:prstClr val="black">
                  <a:alpha val="40000"/>
                </a:prstClr>
              </a:outerShdw>
            </a:effectLst>
          </p:spPr>
          <p:txBody>
            <a:bodyPr lIns="91428" tIns="45714" rIns="91428" bIns="45714"/>
            <a:lstStyle/>
            <a:p>
              <a:endParaRPr lang="zh-CN" altLang="en-US" sz="2000" noProof="1">
                <a:solidFill>
                  <a:schemeClr val="bg2"/>
                </a:solidFill>
              </a:endParaRPr>
            </a:p>
          </p:txBody>
        </p:sp>
        <p:sp>
          <p:nvSpPr>
            <p:cNvPr id="29" name="文本框 30"/>
            <p:cNvSpPr>
              <a:spLocks noChangeArrowheads="1"/>
            </p:cNvSpPr>
            <p:nvPr/>
          </p:nvSpPr>
          <p:spPr bwMode="auto">
            <a:xfrm>
              <a:off x="6836583" y="1209755"/>
              <a:ext cx="426015" cy="7783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4400" dirty="0">
                  <a:solidFill>
                    <a:schemeClr val="bg2"/>
                  </a:solidFill>
                  <a:latin typeface="Lifeline JL" pitchFamily="2" charset="0"/>
                  <a:sym typeface="Segoe UI Light" panose="020B0502040204020203" pitchFamily="34" charset="0"/>
                </a:rPr>
                <a:t>2</a:t>
              </a:r>
              <a:endParaRPr lang="zh-CN" altLang="en-US" sz="4400" dirty="0">
                <a:solidFill>
                  <a:schemeClr val="bg2"/>
                </a:solidFill>
                <a:latin typeface="Lifeline JL" pitchFamily="2" charset="0"/>
                <a:sym typeface="Segoe UI Light" panose="020B0502040204020203" pitchFamily="34" charset="0"/>
              </a:endParaRPr>
            </a:p>
          </p:txBody>
        </p:sp>
      </p:grpSp>
      <p:grpSp>
        <p:nvGrpSpPr>
          <p:cNvPr id="30" name="组合 105"/>
          <p:cNvGrpSpPr>
            <a:grpSpLocks/>
          </p:cNvGrpSpPr>
          <p:nvPr/>
        </p:nvGrpSpPr>
        <p:grpSpPr bwMode="auto">
          <a:xfrm>
            <a:off x="6599238" y="2876550"/>
            <a:ext cx="944562" cy="946150"/>
            <a:chOff x="6560598" y="1069921"/>
            <a:chExt cx="1024187" cy="1027006"/>
          </a:xfrm>
          <a:solidFill>
            <a:srgbClr val="C00000"/>
          </a:solidFill>
        </p:grpSpPr>
        <p:sp>
          <p:nvSpPr>
            <p:cNvPr id="31" name="Oval 18"/>
            <p:cNvSpPr>
              <a:spLocks noChangeArrowheads="1"/>
            </p:cNvSpPr>
            <p:nvPr/>
          </p:nvSpPr>
          <p:spPr bwMode="auto">
            <a:xfrm>
              <a:off x="6560598" y="1069921"/>
              <a:ext cx="1024187" cy="1027006"/>
            </a:xfrm>
            <a:prstGeom prst="ellipse">
              <a:avLst/>
            </a:prstGeom>
            <a:grpFill/>
            <a:ln w="38100">
              <a:solidFill>
                <a:schemeClr val="bg2"/>
              </a:solidFill>
            </a:ln>
            <a:effectLst>
              <a:outerShdw blurRad="63500" sx="102000" sy="102000" algn="ctr" rotWithShape="0">
                <a:prstClr val="black">
                  <a:alpha val="40000"/>
                </a:prstClr>
              </a:outerShdw>
            </a:effectLst>
          </p:spPr>
          <p:txBody>
            <a:bodyPr lIns="91428" tIns="45714" rIns="91428" bIns="45714"/>
            <a:lstStyle/>
            <a:p>
              <a:endParaRPr lang="zh-CN" altLang="en-US" sz="2000" noProof="1">
                <a:solidFill>
                  <a:schemeClr val="bg2"/>
                </a:solidFill>
              </a:endParaRPr>
            </a:p>
          </p:txBody>
        </p:sp>
        <p:sp>
          <p:nvSpPr>
            <p:cNvPr id="32" name="文本框 30"/>
            <p:cNvSpPr>
              <a:spLocks noChangeArrowheads="1"/>
            </p:cNvSpPr>
            <p:nvPr/>
          </p:nvSpPr>
          <p:spPr bwMode="auto">
            <a:xfrm>
              <a:off x="6850516" y="1190363"/>
              <a:ext cx="426015" cy="7783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4400" dirty="0">
                  <a:solidFill>
                    <a:schemeClr val="bg2"/>
                  </a:solidFill>
                  <a:latin typeface="Lifeline JL" pitchFamily="2" charset="0"/>
                  <a:sym typeface="Segoe UI Light" panose="020B0502040204020203" pitchFamily="34" charset="0"/>
                </a:rPr>
                <a:t>3</a:t>
              </a:r>
              <a:endParaRPr lang="zh-CN" altLang="en-US" sz="4400" dirty="0">
                <a:solidFill>
                  <a:schemeClr val="bg2"/>
                </a:solidFill>
                <a:latin typeface="Lifeline JL" pitchFamily="2" charset="0"/>
                <a:sym typeface="Segoe UI Light" panose="020B0502040204020203" pitchFamily="34" charset="0"/>
              </a:endParaRPr>
            </a:p>
          </p:txBody>
        </p:sp>
      </p:grpSp>
      <p:grpSp>
        <p:nvGrpSpPr>
          <p:cNvPr id="33" name="组合 108"/>
          <p:cNvGrpSpPr>
            <a:grpSpLocks/>
          </p:cNvGrpSpPr>
          <p:nvPr/>
        </p:nvGrpSpPr>
        <p:grpSpPr bwMode="auto">
          <a:xfrm>
            <a:off x="4470400" y="3759200"/>
            <a:ext cx="944563" cy="946150"/>
            <a:chOff x="6560598" y="1069921"/>
            <a:chExt cx="1024187" cy="1027006"/>
          </a:xfrm>
          <a:solidFill>
            <a:srgbClr val="C00000"/>
          </a:solidFill>
        </p:grpSpPr>
        <p:sp>
          <p:nvSpPr>
            <p:cNvPr id="34" name="Oval 18"/>
            <p:cNvSpPr>
              <a:spLocks noChangeArrowheads="1"/>
            </p:cNvSpPr>
            <p:nvPr/>
          </p:nvSpPr>
          <p:spPr bwMode="auto">
            <a:xfrm>
              <a:off x="6560598" y="1069921"/>
              <a:ext cx="1024187" cy="1027006"/>
            </a:xfrm>
            <a:prstGeom prst="ellipse">
              <a:avLst/>
            </a:prstGeom>
            <a:grpFill/>
            <a:ln w="38100">
              <a:solidFill>
                <a:schemeClr val="bg2"/>
              </a:solidFill>
            </a:ln>
            <a:effectLst>
              <a:outerShdw blurRad="63500" sx="102000" sy="102000" algn="ctr" rotWithShape="0">
                <a:prstClr val="black">
                  <a:alpha val="40000"/>
                </a:prstClr>
              </a:outerShdw>
            </a:effectLst>
          </p:spPr>
          <p:txBody>
            <a:bodyPr lIns="91428" tIns="45714" rIns="91428" bIns="45714"/>
            <a:lstStyle/>
            <a:p>
              <a:endParaRPr lang="zh-CN" altLang="en-US" sz="2000" noProof="1">
                <a:solidFill>
                  <a:schemeClr val="bg2"/>
                </a:solidFill>
              </a:endParaRPr>
            </a:p>
          </p:txBody>
        </p:sp>
        <p:sp>
          <p:nvSpPr>
            <p:cNvPr id="35" name="文本框 30"/>
            <p:cNvSpPr>
              <a:spLocks noChangeArrowheads="1"/>
            </p:cNvSpPr>
            <p:nvPr/>
          </p:nvSpPr>
          <p:spPr bwMode="auto">
            <a:xfrm>
              <a:off x="6867429" y="1203023"/>
              <a:ext cx="426015" cy="7783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4400" dirty="0">
                  <a:solidFill>
                    <a:schemeClr val="bg2"/>
                  </a:solidFill>
                  <a:latin typeface="Lifeline JL" pitchFamily="2" charset="0"/>
                  <a:sym typeface="Segoe UI Light" panose="020B0502040204020203" pitchFamily="34" charset="0"/>
                </a:rPr>
                <a:t>4</a:t>
              </a:r>
              <a:endParaRPr lang="zh-CN" altLang="en-US" sz="4400" dirty="0">
                <a:solidFill>
                  <a:schemeClr val="bg2"/>
                </a:solidFill>
                <a:latin typeface="Lifeline JL" pitchFamily="2" charset="0"/>
                <a:sym typeface="Segoe UI Light" panose="020B0502040204020203" pitchFamily="34" charset="0"/>
              </a:endParaRPr>
            </a:p>
          </p:txBody>
        </p:sp>
      </p:grpSp>
      <p:grpSp>
        <p:nvGrpSpPr>
          <p:cNvPr id="36" name="组合 111"/>
          <p:cNvGrpSpPr>
            <a:grpSpLocks/>
          </p:cNvGrpSpPr>
          <p:nvPr/>
        </p:nvGrpSpPr>
        <p:grpSpPr bwMode="auto">
          <a:xfrm>
            <a:off x="6599238" y="4641850"/>
            <a:ext cx="944562" cy="946150"/>
            <a:chOff x="6560598" y="1069921"/>
            <a:chExt cx="1024187" cy="1027006"/>
          </a:xfrm>
          <a:solidFill>
            <a:srgbClr val="C00000"/>
          </a:solidFill>
        </p:grpSpPr>
        <p:sp>
          <p:nvSpPr>
            <p:cNvPr id="37" name="Oval 18"/>
            <p:cNvSpPr>
              <a:spLocks noChangeArrowheads="1"/>
            </p:cNvSpPr>
            <p:nvPr/>
          </p:nvSpPr>
          <p:spPr bwMode="auto">
            <a:xfrm>
              <a:off x="6560598" y="1069921"/>
              <a:ext cx="1024187" cy="1027006"/>
            </a:xfrm>
            <a:prstGeom prst="ellipse">
              <a:avLst/>
            </a:prstGeom>
            <a:grpFill/>
            <a:ln w="38100">
              <a:solidFill>
                <a:schemeClr val="bg2"/>
              </a:solidFill>
            </a:ln>
            <a:effectLst>
              <a:outerShdw blurRad="63500" sx="102000" sy="102000" algn="ctr" rotWithShape="0">
                <a:prstClr val="black">
                  <a:alpha val="40000"/>
                </a:prstClr>
              </a:outerShdw>
            </a:effectLst>
          </p:spPr>
          <p:txBody>
            <a:bodyPr lIns="91428" tIns="45714" rIns="91428" bIns="45714"/>
            <a:lstStyle/>
            <a:p>
              <a:endParaRPr lang="zh-CN" altLang="en-US" sz="2000" noProof="1">
                <a:solidFill>
                  <a:schemeClr val="bg2"/>
                </a:solidFill>
              </a:endParaRPr>
            </a:p>
          </p:txBody>
        </p:sp>
        <p:sp>
          <p:nvSpPr>
            <p:cNvPr id="38" name="文本框 30"/>
            <p:cNvSpPr>
              <a:spLocks noChangeArrowheads="1"/>
            </p:cNvSpPr>
            <p:nvPr/>
          </p:nvSpPr>
          <p:spPr bwMode="auto">
            <a:xfrm>
              <a:off x="6850516" y="1223283"/>
              <a:ext cx="426015" cy="6741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4400" dirty="0">
                  <a:solidFill>
                    <a:schemeClr val="bg2"/>
                  </a:solidFill>
                  <a:latin typeface="Lifeline JL" pitchFamily="2" charset="0"/>
                  <a:sym typeface="Segoe UI Light" panose="020B0502040204020203" pitchFamily="34" charset="0"/>
                </a:rPr>
                <a:t>5</a:t>
              </a:r>
              <a:endParaRPr lang="zh-CN" altLang="en-US" sz="4400" dirty="0">
                <a:solidFill>
                  <a:schemeClr val="bg2"/>
                </a:solidFill>
                <a:latin typeface="Lifeline JL" pitchFamily="2" charset="0"/>
                <a:sym typeface="Segoe UI Light" panose="020B0502040204020203" pitchFamily="34" charset="0"/>
              </a:endParaRPr>
            </a:p>
          </p:txBody>
        </p:sp>
      </p:grpSp>
      <p:pic>
        <p:nvPicPr>
          <p:cNvPr id="39" name="图片 38"/>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40" name="图片 39"/>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grpSp>
        <p:nvGrpSpPr>
          <p:cNvPr id="41" name="组合 111"/>
          <p:cNvGrpSpPr>
            <a:grpSpLocks/>
          </p:cNvGrpSpPr>
          <p:nvPr/>
        </p:nvGrpSpPr>
        <p:grpSpPr bwMode="auto">
          <a:xfrm>
            <a:off x="4478212" y="5522632"/>
            <a:ext cx="944562" cy="946150"/>
            <a:chOff x="6560598" y="1069921"/>
            <a:chExt cx="1024187" cy="1027006"/>
          </a:xfrm>
          <a:solidFill>
            <a:srgbClr val="C00000"/>
          </a:solidFill>
        </p:grpSpPr>
        <p:sp>
          <p:nvSpPr>
            <p:cNvPr id="42" name="Oval 18"/>
            <p:cNvSpPr>
              <a:spLocks noChangeArrowheads="1"/>
            </p:cNvSpPr>
            <p:nvPr/>
          </p:nvSpPr>
          <p:spPr bwMode="auto">
            <a:xfrm>
              <a:off x="6560598" y="1069921"/>
              <a:ext cx="1024187" cy="1027006"/>
            </a:xfrm>
            <a:prstGeom prst="ellipse">
              <a:avLst/>
            </a:prstGeom>
            <a:grpFill/>
            <a:ln w="38100">
              <a:solidFill>
                <a:schemeClr val="bg2"/>
              </a:solidFill>
            </a:ln>
            <a:effectLst>
              <a:outerShdw blurRad="63500" sx="102000" sy="102000" algn="ctr" rotWithShape="0">
                <a:prstClr val="black">
                  <a:alpha val="40000"/>
                </a:prstClr>
              </a:outerShdw>
            </a:effectLst>
          </p:spPr>
          <p:txBody>
            <a:bodyPr lIns="91428" tIns="45714" rIns="91428" bIns="45714"/>
            <a:lstStyle/>
            <a:p>
              <a:endParaRPr lang="zh-CN" altLang="en-US" sz="2000" noProof="1">
                <a:solidFill>
                  <a:schemeClr val="bg2"/>
                </a:solidFill>
              </a:endParaRPr>
            </a:p>
          </p:txBody>
        </p:sp>
        <p:sp>
          <p:nvSpPr>
            <p:cNvPr id="43" name="文本框 30"/>
            <p:cNvSpPr>
              <a:spLocks noChangeArrowheads="1"/>
            </p:cNvSpPr>
            <p:nvPr/>
          </p:nvSpPr>
          <p:spPr bwMode="auto">
            <a:xfrm>
              <a:off x="6850516" y="1223283"/>
              <a:ext cx="426015" cy="6741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4400" dirty="0">
                  <a:solidFill>
                    <a:schemeClr val="bg2"/>
                  </a:solidFill>
                  <a:latin typeface="Lifeline JL" pitchFamily="2" charset="0"/>
                  <a:sym typeface="Segoe UI Light" panose="020B0502040204020203" pitchFamily="34" charset="0"/>
                </a:rPr>
                <a:t>6</a:t>
              </a:r>
              <a:endParaRPr lang="zh-CN" altLang="en-US" sz="4400" dirty="0">
                <a:solidFill>
                  <a:schemeClr val="bg2"/>
                </a:solidFill>
                <a:latin typeface="Lifeline JL" pitchFamily="2" charset="0"/>
                <a:sym typeface="Segoe UI Light" panose="020B0502040204020203" pitchFamily="34" charset="0"/>
              </a:endParaRPr>
            </a:p>
          </p:txBody>
        </p:sp>
      </p:grpSp>
    </p:spTree>
    <p:extLst>
      <p:ext uri="{BB962C8B-B14F-4D97-AF65-F5344CB8AC3E}">
        <p14:creationId xmlns:p14="http://schemas.microsoft.com/office/powerpoint/2010/main" val="1686954839"/>
      </p:ext>
    </p:extLst>
  </p:cSld>
  <p:clrMapOvr>
    <a:masterClrMapping/>
  </p:clrMapOvr>
  <mc:AlternateContent xmlns:mc="http://schemas.openxmlformats.org/markup-compatibility/2006" xmlns:p14="http://schemas.microsoft.com/office/powerpoint/2010/main">
    <mc:Choice Requires="p14">
      <p:transition spd="slow" p14:dur="175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animEffect transition="in" filter="fade">
                                      <p:cBhvr>
                                        <p:cTn id="57" dur="500"/>
                                        <p:tgtEl>
                                          <p:spTgt spid="3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nodeType="click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p:cTn id="74" dur="500" fill="hold"/>
                                        <p:tgtEl>
                                          <p:spTgt spid="33"/>
                                        </p:tgtEl>
                                        <p:attrNameLst>
                                          <p:attrName>ppt_w</p:attrName>
                                        </p:attrNameLst>
                                      </p:cBhvr>
                                      <p:tavLst>
                                        <p:tav tm="0">
                                          <p:val>
                                            <p:fltVal val="0"/>
                                          </p:val>
                                        </p:tav>
                                        <p:tav tm="100000">
                                          <p:val>
                                            <p:strVal val="#ppt_w"/>
                                          </p:val>
                                        </p:tav>
                                      </p:tavLst>
                                    </p:anim>
                                    <p:anim calcmode="lin" valueType="num">
                                      <p:cBhvr>
                                        <p:cTn id="75" dur="500" fill="hold"/>
                                        <p:tgtEl>
                                          <p:spTgt spid="33"/>
                                        </p:tgtEl>
                                        <p:attrNameLst>
                                          <p:attrName>ppt_h</p:attrName>
                                        </p:attrNameLst>
                                      </p:cBhvr>
                                      <p:tavLst>
                                        <p:tav tm="0">
                                          <p:val>
                                            <p:fltVal val="0"/>
                                          </p:val>
                                        </p:tav>
                                        <p:tav tm="100000">
                                          <p:val>
                                            <p:strVal val="#ppt_h"/>
                                          </p:val>
                                        </p:tav>
                                      </p:tavLst>
                                    </p:anim>
                                    <p:animEffect transition="in" filter="fade">
                                      <p:cBhvr>
                                        <p:cTn id="76" dur="500"/>
                                        <p:tgtEl>
                                          <p:spTgt spid="33"/>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p:cTn id="79" dur="500" fill="hold"/>
                                        <p:tgtEl>
                                          <p:spTgt spid="13"/>
                                        </p:tgtEl>
                                        <p:attrNameLst>
                                          <p:attrName>ppt_w</p:attrName>
                                        </p:attrNameLst>
                                      </p:cBhvr>
                                      <p:tavLst>
                                        <p:tav tm="0">
                                          <p:val>
                                            <p:fltVal val="0"/>
                                          </p:val>
                                        </p:tav>
                                        <p:tav tm="100000">
                                          <p:val>
                                            <p:strVal val="#ppt_w"/>
                                          </p:val>
                                        </p:tav>
                                      </p:tavLst>
                                    </p:anim>
                                    <p:anim calcmode="lin" valueType="num">
                                      <p:cBhvr>
                                        <p:cTn id="80" dur="500" fill="hold"/>
                                        <p:tgtEl>
                                          <p:spTgt spid="13"/>
                                        </p:tgtEl>
                                        <p:attrNameLst>
                                          <p:attrName>ppt_h</p:attrName>
                                        </p:attrNameLst>
                                      </p:cBhvr>
                                      <p:tavLst>
                                        <p:tav tm="0">
                                          <p:val>
                                            <p:fltVal val="0"/>
                                          </p:val>
                                        </p:tav>
                                        <p:tav tm="100000">
                                          <p:val>
                                            <p:strVal val="#ppt_h"/>
                                          </p:val>
                                        </p:tav>
                                      </p:tavLst>
                                    </p:anim>
                                    <p:animEffect transition="in" filter="fade">
                                      <p:cBhvr>
                                        <p:cTn id="81" dur="500"/>
                                        <p:tgtEl>
                                          <p:spTgt spid="13"/>
                                        </p:tgtEl>
                                      </p:cBhvr>
                                    </p:animEffect>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1000"/>
                                        <p:tgtEl>
                                          <p:spTgt spid="19"/>
                                        </p:tgtEl>
                                      </p:cBhvr>
                                    </p:animEffect>
                                    <p:anim calcmode="lin" valueType="num">
                                      <p:cBhvr>
                                        <p:cTn id="87" dur="1000" fill="hold"/>
                                        <p:tgtEl>
                                          <p:spTgt spid="19"/>
                                        </p:tgtEl>
                                        <p:attrNameLst>
                                          <p:attrName>ppt_x</p:attrName>
                                        </p:attrNameLst>
                                      </p:cBhvr>
                                      <p:tavLst>
                                        <p:tav tm="0">
                                          <p:val>
                                            <p:strVal val="#ppt_x"/>
                                          </p:val>
                                        </p:tav>
                                        <p:tav tm="100000">
                                          <p:val>
                                            <p:strVal val="#ppt_x"/>
                                          </p:val>
                                        </p:tav>
                                      </p:tavLst>
                                    </p:anim>
                                    <p:anim calcmode="lin" valueType="num">
                                      <p:cBhvr>
                                        <p:cTn id="88" dur="1000" fill="hold"/>
                                        <p:tgtEl>
                                          <p:spTgt spid="19"/>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grpId="0" nodeType="clickEffect">
                                  <p:stCondLst>
                                    <p:cond delay="0"/>
                                  </p:stCondLst>
                                  <p:childTnLst>
                                    <p:set>
                                      <p:cBhvr>
                                        <p:cTn id="97" dur="1" fill="hold">
                                          <p:stCondLst>
                                            <p:cond delay="0"/>
                                          </p:stCondLst>
                                        </p:cTn>
                                        <p:tgtEl>
                                          <p:spTgt spid="10"/>
                                        </p:tgtEl>
                                        <p:attrNameLst>
                                          <p:attrName>style.visibility</p:attrName>
                                        </p:attrNameLst>
                                      </p:cBhvr>
                                      <p:to>
                                        <p:strVal val="visible"/>
                                      </p:to>
                                    </p:set>
                                    <p:anim calcmode="lin" valueType="num">
                                      <p:cBhvr>
                                        <p:cTn id="98" dur="500" fill="hold"/>
                                        <p:tgtEl>
                                          <p:spTgt spid="10"/>
                                        </p:tgtEl>
                                        <p:attrNameLst>
                                          <p:attrName>ppt_w</p:attrName>
                                        </p:attrNameLst>
                                      </p:cBhvr>
                                      <p:tavLst>
                                        <p:tav tm="0">
                                          <p:val>
                                            <p:fltVal val="0"/>
                                          </p:val>
                                        </p:tav>
                                        <p:tav tm="100000">
                                          <p:val>
                                            <p:strVal val="#ppt_w"/>
                                          </p:val>
                                        </p:tav>
                                      </p:tavLst>
                                    </p:anim>
                                    <p:anim calcmode="lin" valueType="num">
                                      <p:cBhvr>
                                        <p:cTn id="99" dur="500" fill="hold"/>
                                        <p:tgtEl>
                                          <p:spTgt spid="10"/>
                                        </p:tgtEl>
                                        <p:attrNameLst>
                                          <p:attrName>ppt_h</p:attrName>
                                        </p:attrNameLst>
                                      </p:cBhvr>
                                      <p:tavLst>
                                        <p:tav tm="0">
                                          <p:val>
                                            <p:fltVal val="0"/>
                                          </p:val>
                                        </p:tav>
                                        <p:tav tm="100000">
                                          <p:val>
                                            <p:strVal val="#ppt_h"/>
                                          </p:val>
                                        </p:tav>
                                      </p:tavLst>
                                    </p:anim>
                                    <p:animEffect transition="in" filter="fade">
                                      <p:cBhvr>
                                        <p:cTn id="100" dur="500"/>
                                        <p:tgtEl>
                                          <p:spTgt spid="10"/>
                                        </p:tgtEl>
                                      </p:cBhvr>
                                    </p:animEffect>
                                  </p:childTnLst>
                                </p:cTn>
                              </p:par>
                              <p:par>
                                <p:cTn id="101" presetID="53" presetClass="entr" presetSubtype="16" fill="hold" nodeType="withEffect">
                                  <p:stCondLst>
                                    <p:cond delay="0"/>
                                  </p:stCondLst>
                                  <p:childTnLst>
                                    <p:set>
                                      <p:cBhvr>
                                        <p:cTn id="102" dur="1" fill="hold">
                                          <p:stCondLst>
                                            <p:cond delay="0"/>
                                          </p:stCondLst>
                                        </p:cTn>
                                        <p:tgtEl>
                                          <p:spTgt spid="36"/>
                                        </p:tgtEl>
                                        <p:attrNameLst>
                                          <p:attrName>style.visibility</p:attrName>
                                        </p:attrNameLst>
                                      </p:cBhvr>
                                      <p:to>
                                        <p:strVal val="visible"/>
                                      </p:to>
                                    </p:set>
                                    <p:anim calcmode="lin" valueType="num">
                                      <p:cBhvr>
                                        <p:cTn id="103" dur="500" fill="hold"/>
                                        <p:tgtEl>
                                          <p:spTgt spid="36"/>
                                        </p:tgtEl>
                                        <p:attrNameLst>
                                          <p:attrName>ppt_w</p:attrName>
                                        </p:attrNameLst>
                                      </p:cBhvr>
                                      <p:tavLst>
                                        <p:tav tm="0">
                                          <p:val>
                                            <p:fltVal val="0"/>
                                          </p:val>
                                        </p:tav>
                                        <p:tav tm="100000">
                                          <p:val>
                                            <p:strVal val="#ppt_w"/>
                                          </p:val>
                                        </p:tav>
                                      </p:tavLst>
                                    </p:anim>
                                    <p:anim calcmode="lin" valueType="num">
                                      <p:cBhvr>
                                        <p:cTn id="104" dur="500" fill="hold"/>
                                        <p:tgtEl>
                                          <p:spTgt spid="36"/>
                                        </p:tgtEl>
                                        <p:attrNameLst>
                                          <p:attrName>ppt_h</p:attrName>
                                        </p:attrNameLst>
                                      </p:cBhvr>
                                      <p:tavLst>
                                        <p:tav tm="0">
                                          <p:val>
                                            <p:fltVal val="0"/>
                                          </p:val>
                                        </p:tav>
                                        <p:tav tm="100000">
                                          <p:val>
                                            <p:strVal val="#ppt_h"/>
                                          </p:val>
                                        </p:tav>
                                      </p:tavLst>
                                    </p:anim>
                                    <p:animEffect transition="in" filter="fade">
                                      <p:cBhvr>
                                        <p:cTn id="105" dur="500"/>
                                        <p:tgtEl>
                                          <p:spTgt spid="36"/>
                                        </p:tgtEl>
                                      </p:cBhvr>
                                    </p:animEffect>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childTnLst>
                                    <p:set>
                                      <p:cBhvr>
                                        <p:cTn id="109" dur="1" fill="hold">
                                          <p:stCondLst>
                                            <p:cond delay="0"/>
                                          </p:stCondLst>
                                        </p:cTn>
                                        <p:tgtEl>
                                          <p:spTgt spid="21"/>
                                        </p:tgtEl>
                                        <p:attrNameLst>
                                          <p:attrName>style.visibility</p:attrName>
                                        </p:attrNameLst>
                                      </p:cBhvr>
                                      <p:to>
                                        <p:strVal val="visible"/>
                                      </p:to>
                                    </p:set>
                                    <p:animEffect transition="in" filter="fade">
                                      <p:cBhvr>
                                        <p:cTn id="110" dur="1000"/>
                                        <p:tgtEl>
                                          <p:spTgt spid="21"/>
                                        </p:tgtEl>
                                      </p:cBhvr>
                                    </p:animEffect>
                                    <p:anim calcmode="lin" valueType="num">
                                      <p:cBhvr>
                                        <p:cTn id="111" dur="1000" fill="hold"/>
                                        <p:tgtEl>
                                          <p:spTgt spid="21"/>
                                        </p:tgtEl>
                                        <p:attrNameLst>
                                          <p:attrName>ppt_x</p:attrName>
                                        </p:attrNameLst>
                                      </p:cBhvr>
                                      <p:tavLst>
                                        <p:tav tm="0">
                                          <p:val>
                                            <p:strVal val="#ppt_x"/>
                                          </p:val>
                                        </p:tav>
                                        <p:tav tm="100000">
                                          <p:val>
                                            <p:strVal val="#ppt_x"/>
                                          </p:val>
                                        </p:tav>
                                      </p:tavLst>
                                    </p:anim>
                                    <p:anim calcmode="lin" valueType="num">
                                      <p:cBhvr>
                                        <p:cTn id="112" dur="1000" fill="hold"/>
                                        <p:tgtEl>
                                          <p:spTgt spid="21"/>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fade">
                                      <p:cBhvr>
                                        <p:cTn id="115" dur="1000"/>
                                        <p:tgtEl>
                                          <p:spTgt spid="22"/>
                                        </p:tgtEl>
                                      </p:cBhvr>
                                    </p:animEffect>
                                    <p:anim calcmode="lin" valueType="num">
                                      <p:cBhvr>
                                        <p:cTn id="116" dur="1000" fill="hold"/>
                                        <p:tgtEl>
                                          <p:spTgt spid="22"/>
                                        </p:tgtEl>
                                        <p:attrNameLst>
                                          <p:attrName>ppt_x</p:attrName>
                                        </p:attrNameLst>
                                      </p:cBhvr>
                                      <p:tavLst>
                                        <p:tav tm="0">
                                          <p:val>
                                            <p:strVal val="#ppt_x"/>
                                          </p:val>
                                        </p:tav>
                                        <p:tav tm="100000">
                                          <p:val>
                                            <p:strVal val="#ppt_x"/>
                                          </p:val>
                                        </p:tav>
                                      </p:tavLst>
                                    </p:anim>
                                    <p:anim calcmode="lin" valueType="num">
                                      <p:cBhvr>
                                        <p:cTn id="11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53" presetClass="entr" presetSubtype="16" fill="hold" grpId="0" nodeType="clickEffect">
                                  <p:stCondLst>
                                    <p:cond delay="0"/>
                                  </p:stCondLst>
                                  <p:childTnLst>
                                    <p:set>
                                      <p:cBhvr>
                                        <p:cTn id="121" dur="1" fill="hold">
                                          <p:stCondLst>
                                            <p:cond delay="0"/>
                                          </p:stCondLst>
                                        </p:cTn>
                                        <p:tgtEl>
                                          <p:spTgt spid="3"/>
                                        </p:tgtEl>
                                        <p:attrNameLst>
                                          <p:attrName>style.visibility</p:attrName>
                                        </p:attrNameLst>
                                      </p:cBhvr>
                                      <p:to>
                                        <p:strVal val="visible"/>
                                      </p:to>
                                    </p:set>
                                    <p:anim calcmode="lin" valueType="num">
                                      <p:cBhvr>
                                        <p:cTn id="122" dur="500" fill="hold"/>
                                        <p:tgtEl>
                                          <p:spTgt spid="3"/>
                                        </p:tgtEl>
                                        <p:attrNameLst>
                                          <p:attrName>ppt_w</p:attrName>
                                        </p:attrNameLst>
                                      </p:cBhvr>
                                      <p:tavLst>
                                        <p:tav tm="0">
                                          <p:val>
                                            <p:fltVal val="0"/>
                                          </p:val>
                                        </p:tav>
                                        <p:tav tm="100000">
                                          <p:val>
                                            <p:strVal val="#ppt_w"/>
                                          </p:val>
                                        </p:tav>
                                      </p:tavLst>
                                    </p:anim>
                                    <p:anim calcmode="lin" valueType="num">
                                      <p:cBhvr>
                                        <p:cTn id="123" dur="500" fill="hold"/>
                                        <p:tgtEl>
                                          <p:spTgt spid="3"/>
                                        </p:tgtEl>
                                        <p:attrNameLst>
                                          <p:attrName>ppt_h</p:attrName>
                                        </p:attrNameLst>
                                      </p:cBhvr>
                                      <p:tavLst>
                                        <p:tav tm="0">
                                          <p:val>
                                            <p:fltVal val="0"/>
                                          </p:val>
                                        </p:tav>
                                        <p:tav tm="100000">
                                          <p:val>
                                            <p:strVal val="#ppt_h"/>
                                          </p:val>
                                        </p:tav>
                                      </p:tavLst>
                                    </p:anim>
                                    <p:animEffect transition="in" filter="fade">
                                      <p:cBhvr>
                                        <p:cTn id="124" dur="500"/>
                                        <p:tgtEl>
                                          <p:spTgt spid="3"/>
                                        </p:tgtEl>
                                      </p:cBhvr>
                                    </p:animEffect>
                                  </p:childTnLst>
                                </p:cTn>
                              </p:par>
                              <p:par>
                                <p:cTn id="125" presetID="53" presetClass="entr" presetSubtype="16" fill="hold" nodeType="withEffect">
                                  <p:stCondLst>
                                    <p:cond delay="0"/>
                                  </p:stCondLst>
                                  <p:childTnLst>
                                    <p:set>
                                      <p:cBhvr>
                                        <p:cTn id="126" dur="1" fill="hold">
                                          <p:stCondLst>
                                            <p:cond delay="0"/>
                                          </p:stCondLst>
                                        </p:cTn>
                                        <p:tgtEl>
                                          <p:spTgt spid="41"/>
                                        </p:tgtEl>
                                        <p:attrNameLst>
                                          <p:attrName>style.visibility</p:attrName>
                                        </p:attrNameLst>
                                      </p:cBhvr>
                                      <p:to>
                                        <p:strVal val="visible"/>
                                      </p:to>
                                    </p:set>
                                    <p:anim calcmode="lin" valueType="num">
                                      <p:cBhvr>
                                        <p:cTn id="127" dur="500" fill="hold"/>
                                        <p:tgtEl>
                                          <p:spTgt spid="41"/>
                                        </p:tgtEl>
                                        <p:attrNameLst>
                                          <p:attrName>ppt_w</p:attrName>
                                        </p:attrNameLst>
                                      </p:cBhvr>
                                      <p:tavLst>
                                        <p:tav tm="0">
                                          <p:val>
                                            <p:fltVal val="0"/>
                                          </p:val>
                                        </p:tav>
                                        <p:tav tm="100000">
                                          <p:val>
                                            <p:strVal val="#ppt_w"/>
                                          </p:val>
                                        </p:tav>
                                      </p:tavLst>
                                    </p:anim>
                                    <p:anim calcmode="lin" valueType="num">
                                      <p:cBhvr>
                                        <p:cTn id="128" dur="500" fill="hold"/>
                                        <p:tgtEl>
                                          <p:spTgt spid="41"/>
                                        </p:tgtEl>
                                        <p:attrNameLst>
                                          <p:attrName>ppt_h</p:attrName>
                                        </p:attrNameLst>
                                      </p:cBhvr>
                                      <p:tavLst>
                                        <p:tav tm="0">
                                          <p:val>
                                            <p:fltVal val="0"/>
                                          </p:val>
                                        </p:tav>
                                        <p:tav tm="100000">
                                          <p:val>
                                            <p:strVal val="#ppt_h"/>
                                          </p:val>
                                        </p:tav>
                                      </p:tavLst>
                                    </p:anim>
                                    <p:animEffect transition="in" filter="fade">
                                      <p:cBhvr>
                                        <p:cTn id="129" dur="500"/>
                                        <p:tgtEl>
                                          <p:spTgt spid="41"/>
                                        </p:tgtEl>
                                      </p:cBhvr>
                                    </p:animEffect>
                                  </p:childTnLst>
                                </p:cTn>
                              </p:par>
                            </p:childTnLst>
                          </p:cTn>
                        </p:par>
                      </p:childTnLst>
                    </p:cTn>
                  </p:par>
                  <p:par>
                    <p:cTn id="130" fill="hold">
                      <p:stCondLst>
                        <p:cond delay="indefinite"/>
                      </p:stCondLst>
                      <p:childTnLst>
                        <p:par>
                          <p:cTn id="131" fill="hold">
                            <p:stCondLst>
                              <p:cond delay="0"/>
                            </p:stCondLst>
                            <p:childTnLst>
                              <p:par>
                                <p:cTn id="132" presetID="42" presetClass="entr" presetSubtype="0" fill="hold" grpId="0" nodeType="clickEffect">
                                  <p:stCondLst>
                                    <p:cond delay="0"/>
                                  </p:stCondLst>
                                  <p:childTnLst>
                                    <p:set>
                                      <p:cBhvr>
                                        <p:cTn id="133" dur="1" fill="hold">
                                          <p:stCondLst>
                                            <p:cond delay="0"/>
                                          </p:stCondLst>
                                        </p:cTn>
                                        <p:tgtEl>
                                          <p:spTgt spid="4"/>
                                        </p:tgtEl>
                                        <p:attrNameLst>
                                          <p:attrName>style.visibility</p:attrName>
                                        </p:attrNameLst>
                                      </p:cBhvr>
                                      <p:to>
                                        <p:strVal val="visible"/>
                                      </p:to>
                                    </p:set>
                                    <p:animEffect transition="in" filter="fade">
                                      <p:cBhvr>
                                        <p:cTn id="134" dur="1000"/>
                                        <p:tgtEl>
                                          <p:spTgt spid="4"/>
                                        </p:tgtEl>
                                      </p:cBhvr>
                                    </p:animEffect>
                                    <p:anim calcmode="lin" valueType="num">
                                      <p:cBhvr>
                                        <p:cTn id="135" dur="1000" fill="hold"/>
                                        <p:tgtEl>
                                          <p:spTgt spid="4"/>
                                        </p:tgtEl>
                                        <p:attrNameLst>
                                          <p:attrName>ppt_x</p:attrName>
                                        </p:attrNameLst>
                                      </p:cBhvr>
                                      <p:tavLst>
                                        <p:tav tm="0">
                                          <p:val>
                                            <p:strVal val="#ppt_x"/>
                                          </p:val>
                                        </p:tav>
                                        <p:tav tm="100000">
                                          <p:val>
                                            <p:strVal val="#ppt_x"/>
                                          </p:val>
                                        </p:tav>
                                      </p:tavLst>
                                    </p:anim>
                                    <p:anim calcmode="lin" valueType="num">
                                      <p:cBhvr>
                                        <p:cTn id="136" dur="1000" fill="hold"/>
                                        <p:tgtEl>
                                          <p:spTgt spid="4"/>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5"/>
                                        </p:tgtEl>
                                        <p:attrNameLst>
                                          <p:attrName>style.visibility</p:attrName>
                                        </p:attrNameLst>
                                      </p:cBhvr>
                                      <p:to>
                                        <p:strVal val="visible"/>
                                      </p:to>
                                    </p:set>
                                    <p:animEffect transition="in" filter="fade">
                                      <p:cBhvr>
                                        <p:cTn id="139" dur="1000"/>
                                        <p:tgtEl>
                                          <p:spTgt spid="5"/>
                                        </p:tgtEl>
                                      </p:cBhvr>
                                    </p:animEffect>
                                    <p:anim calcmode="lin" valueType="num">
                                      <p:cBhvr>
                                        <p:cTn id="140" dur="1000" fill="hold"/>
                                        <p:tgtEl>
                                          <p:spTgt spid="5"/>
                                        </p:tgtEl>
                                        <p:attrNameLst>
                                          <p:attrName>ppt_x</p:attrName>
                                        </p:attrNameLst>
                                      </p:cBhvr>
                                      <p:tavLst>
                                        <p:tav tm="0">
                                          <p:val>
                                            <p:strVal val="#ppt_x"/>
                                          </p:val>
                                        </p:tav>
                                        <p:tav tm="100000">
                                          <p:val>
                                            <p:strVal val="#ppt_x"/>
                                          </p:val>
                                        </p:tav>
                                      </p:tavLst>
                                    </p:anim>
                                    <p:anim calcmode="lin" valueType="num">
                                      <p:cBhvr>
                                        <p:cTn id="14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4862"/>
          <a:stretch/>
        </p:blipFill>
        <p:spPr>
          <a:xfrm>
            <a:off x="0" y="-98393"/>
            <a:ext cx="12192000" cy="4495581"/>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r="70573"/>
          <a:stretch/>
        </p:blipFill>
        <p:spPr>
          <a:xfrm>
            <a:off x="-1" y="-98393"/>
            <a:ext cx="4089253" cy="6960657"/>
          </a:xfrm>
          <a:prstGeom prst="rect">
            <a:avLst/>
          </a:prstGeom>
        </p:spPr>
      </p:pic>
      <p:sp>
        <p:nvSpPr>
          <p:cNvPr id="19" name="Oval 39"/>
          <p:cNvSpPr>
            <a:spLocks noChangeAspect="1" noChangeArrowheads="1"/>
          </p:cNvSpPr>
          <p:nvPr/>
        </p:nvSpPr>
        <p:spPr bwMode="auto">
          <a:xfrm>
            <a:off x="3617874" y="4948128"/>
            <a:ext cx="181295" cy="18262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buFontTx/>
              <a:buNone/>
              <a:defRPr/>
            </a:pPr>
            <a:endParaRPr lang="zh-CN" altLang="en-US">
              <a:solidFill>
                <a:schemeClr val="bg2"/>
              </a:solidFill>
            </a:endParaRPr>
          </a:p>
        </p:txBody>
      </p:sp>
      <p:sp>
        <p:nvSpPr>
          <p:cNvPr id="20" name="TextBox 21"/>
          <p:cNvSpPr txBox="1">
            <a:spLocks noChangeArrowheads="1"/>
          </p:cNvSpPr>
          <p:nvPr/>
        </p:nvSpPr>
        <p:spPr bwMode="auto">
          <a:xfrm>
            <a:off x="3833774" y="4857641"/>
            <a:ext cx="29033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dirty="0">
                <a:latin typeface="微软雅黑" panose="020B0503020204020204" pitchFamily="34" charset="-122"/>
                <a:ea typeface="微软雅黑" panose="020B0503020204020204" pitchFamily="34" charset="-122"/>
              </a:rPr>
              <a:t>做合格党员的标准</a:t>
            </a:r>
          </a:p>
        </p:txBody>
      </p:sp>
      <p:sp>
        <p:nvSpPr>
          <p:cNvPr id="21" name="Oval 39"/>
          <p:cNvSpPr>
            <a:spLocks noChangeAspect="1" noChangeArrowheads="1"/>
          </p:cNvSpPr>
          <p:nvPr/>
        </p:nvSpPr>
        <p:spPr bwMode="auto">
          <a:xfrm>
            <a:off x="3617874" y="5394217"/>
            <a:ext cx="181295" cy="18262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buFontTx/>
              <a:buNone/>
              <a:defRPr/>
            </a:pPr>
            <a:endParaRPr lang="zh-CN" altLang="en-US">
              <a:solidFill>
                <a:schemeClr val="bg2"/>
              </a:solidFill>
            </a:endParaRPr>
          </a:p>
        </p:txBody>
      </p:sp>
      <p:sp>
        <p:nvSpPr>
          <p:cNvPr id="22" name="TextBox 21"/>
          <p:cNvSpPr txBox="1">
            <a:spLocks noChangeArrowheads="1"/>
          </p:cNvSpPr>
          <p:nvPr/>
        </p:nvSpPr>
        <p:spPr bwMode="auto">
          <a:xfrm>
            <a:off x="3833774" y="5303728"/>
            <a:ext cx="18556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a:latin typeface="微软雅黑" panose="020B0503020204020204" pitchFamily="34" charset="-122"/>
                <a:ea typeface="微软雅黑" panose="020B0503020204020204" pitchFamily="34" charset="-122"/>
              </a:rPr>
              <a:t>讲道德 有品行</a:t>
            </a:r>
          </a:p>
        </p:txBody>
      </p:sp>
      <p:sp>
        <p:nvSpPr>
          <p:cNvPr id="23" name="Oval 39"/>
          <p:cNvSpPr>
            <a:spLocks noChangeAspect="1" noChangeArrowheads="1"/>
          </p:cNvSpPr>
          <p:nvPr/>
        </p:nvSpPr>
        <p:spPr bwMode="auto">
          <a:xfrm>
            <a:off x="6427749" y="4948128"/>
            <a:ext cx="181295" cy="18262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buFontTx/>
              <a:buNone/>
              <a:defRPr/>
            </a:pPr>
            <a:endParaRPr lang="zh-CN" altLang="en-US">
              <a:solidFill>
                <a:schemeClr val="bg2"/>
              </a:solidFill>
            </a:endParaRPr>
          </a:p>
        </p:txBody>
      </p:sp>
      <p:sp>
        <p:nvSpPr>
          <p:cNvPr id="24" name="TextBox 21"/>
          <p:cNvSpPr txBox="1">
            <a:spLocks noChangeArrowheads="1"/>
          </p:cNvSpPr>
          <p:nvPr/>
        </p:nvSpPr>
        <p:spPr bwMode="auto">
          <a:xfrm>
            <a:off x="6643650" y="4857641"/>
            <a:ext cx="27220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a:latin typeface="微软雅黑" panose="020B0503020204020204" pitchFamily="34" charset="-122"/>
                <a:ea typeface="微软雅黑" panose="020B0503020204020204" pitchFamily="34" charset="-122"/>
              </a:rPr>
              <a:t>讲政治 有信念</a:t>
            </a:r>
          </a:p>
        </p:txBody>
      </p:sp>
      <p:sp>
        <p:nvSpPr>
          <p:cNvPr id="25" name="Oval 39"/>
          <p:cNvSpPr>
            <a:spLocks noChangeAspect="1" noChangeArrowheads="1"/>
          </p:cNvSpPr>
          <p:nvPr/>
        </p:nvSpPr>
        <p:spPr bwMode="auto">
          <a:xfrm>
            <a:off x="6427749" y="5394217"/>
            <a:ext cx="181295" cy="18262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buFontTx/>
              <a:buNone/>
              <a:defRPr/>
            </a:pPr>
            <a:endParaRPr lang="zh-CN" altLang="en-US">
              <a:solidFill>
                <a:schemeClr val="bg2"/>
              </a:solidFill>
            </a:endParaRPr>
          </a:p>
        </p:txBody>
      </p:sp>
      <p:sp>
        <p:nvSpPr>
          <p:cNvPr id="26" name="TextBox 21"/>
          <p:cNvSpPr txBox="1">
            <a:spLocks noChangeArrowheads="1"/>
          </p:cNvSpPr>
          <p:nvPr/>
        </p:nvSpPr>
        <p:spPr bwMode="auto">
          <a:xfrm>
            <a:off x="6643649" y="5303728"/>
            <a:ext cx="27034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a:latin typeface="微软雅黑" panose="020B0503020204020204" pitchFamily="34" charset="-122"/>
                <a:ea typeface="微软雅黑" panose="020B0503020204020204" pitchFamily="34" charset="-122"/>
              </a:rPr>
              <a:t>讲奉献 有作为</a:t>
            </a:r>
          </a:p>
        </p:txBody>
      </p:sp>
      <p:sp>
        <p:nvSpPr>
          <p:cNvPr id="27" name="Oval 39"/>
          <p:cNvSpPr>
            <a:spLocks noChangeAspect="1" noChangeArrowheads="1"/>
          </p:cNvSpPr>
          <p:nvPr/>
        </p:nvSpPr>
        <p:spPr bwMode="auto">
          <a:xfrm>
            <a:off x="9097924" y="4948128"/>
            <a:ext cx="181295" cy="18262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buFontTx/>
              <a:buNone/>
              <a:defRPr/>
            </a:pPr>
            <a:endParaRPr lang="zh-CN" altLang="en-US">
              <a:solidFill>
                <a:schemeClr val="bg2"/>
              </a:solidFill>
            </a:endParaRPr>
          </a:p>
        </p:txBody>
      </p:sp>
      <p:sp>
        <p:nvSpPr>
          <p:cNvPr id="28" name="TextBox 21"/>
          <p:cNvSpPr txBox="1">
            <a:spLocks noChangeArrowheads="1"/>
          </p:cNvSpPr>
          <p:nvPr/>
        </p:nvSpPr>
        <p:spPr bwMode="auto">
          <a:xfrm>
            <a:off x="9313825" y="4857641"/>
            <a:ext cx="27220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dirty="0">
                <a:latin typeface="微软雅黑" panose="020B0503020204020204" pitchFamily="34" charset="-122"/>
                <a:ea typeface="微软雅黑" panose="020B0503020204020204" pitchFamily="34" charset="-122"/>
              </a:rPr>
              <a:t>讲规矩 有纪律</a:t>
            </a:r>
          </a:p>
        </p:txBody>
      </p:sp>
      <p:sp>
        <p:nvSpPr>
          <p:cNvPr id="18" name="文本框 17"/>
          <p:cNvSpPr txBox="1"/>
          <p:nvPr/>
        </p:nvSpPr>
        <p:spPr>
          <a:xfrm>
            <a:off x="5285469" y="464618"/>
            <a:ext cx="3602177" cy="2985433"/>
          </a:xfrm>
          <a:prstGeom prst="rect">
            <a:avLst/>
          </a:prstGeom>
          <a:noFill/>
        </p:spPr>
        <p:txBody>
          <a:bodyPr wrap="square">
            <a:spAutoFit/>
          </a:bodyPr>
          <a:lstStyle/>
          <a:p>
            <a:pPr algn="ctr" eaLnBrk="0" hangingPunct="0"/>
            <a:r>
              <a:rPr lang="en-US" altLang="zh-CN" sz="18800" noProof="1">
                <a:solidFill>
                  <a:srgbClr val="FFFF00"/>
                </a:solidFill>
                <a:effectLst>
                  <a:outerShdw blurRad="50800" dist="25400" dir="2700000" algn="tl" rotWithShape="0">
                    <a:prstClr val="black">
                      <a:alpha val="40000"/>
                    </a:prstClr>
                  </a:outerShdw>
                </a:effectLst>
                <a:ea typeface="造字工房力黑（非商用）常规体" pitchFamily="50" charset="-122"/>
                <a:sym typeface="+mn-ea"/>
              </a:rPr>
              <a:t>04</a:t>
            </a:r>
            <a:endParaRPr lang="zh-CN" altLang="en-US" sz="18800" noProof="1">
              <a:solidFill>
                <a:srgbClr val="FFFF00"/>
              </a:solidFill>
              <a:effectLst>
                <a:outerShdw blurRad="50800" dist="25400" dir="2700000" algn="tl" rotWithShape="0">
                  <a:prstClr val="black">
                    <a:alpha val="40000"/>
                  </a:prstClr>
                </a:outerShdw>
              </a:effectLst>
              <a:ea typeface="造字工房力黑（非商用）常规体" pitchFamily="50" charset="-122"/>
              <a:sym typeface="+mn-ea"/>
            </a:endParaRPr>
          </a:p>
        </p:txBody>
      </p:sp>
      <p:pic>
        <p:nvPicPr>
          <p:cNvPr id="16" name="图片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4424" y="3170548"/>
            <a:ext cx="5338482" cy="84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3294990" y="3065140"/>
            <a:ext cx="7677350" cy="923330"/>
          </a:xfrm>
          <a:prstGeom prst="rect">
            <a:avLst/>
          </a:prstGeom>
          <a:noFill/>
        </p:spPr>
        <p:txBody>
          <a:bodyPr wrap="square">
            <a:spAutoFit/>
          </a:bodyPr>
          <a:lstStyle>
            <a:defPPr>
              <a:defRPr lang="zh-CN"/>
            </a:defPPr>
            <a:lvl1pPr>
              <a:defRPr sz="10600">
                <a:solidFill>
                  <a:schemeClr val="bg2"/>
                </a:solidFill>
                <a:effectLst>
                  <a:outerShdw blurRad="50800" dist="25400" dir="2700000" algn="tl" rotWithShape="0">
                    <a:prstClr val="black">
                      <a:alpha val="40000"/>
                    </a:prstClr>
                  </a:outerShdw>
                </a:effectLst>
                <a:latin typeface="Lifeline JL" pitchFamily="2" charset="0"/>
                <a:ea typeface="造字工房力黑（非商用）常规体" pitchFamily="50" charset="-122"/>
              </a:defRPr>
            </a:lvl1pPr>
          </a:lstStyle>
          <a:p>
            <a:pPr algn="ctr" eaLnBrk="0" hangingPunct="0"/>
            <a:r>
              <a:rPr lang="zh-CN" altLang="en-US" sz="5400" spc="600" noProof="1">
                <a:solidFill>
                  <a:schemeClr val="bg1"/>
                </a:solidFill>
                <a:latin typeface="黑体" panose="02010609060101010101" pitchFamily="49" charset="-122"/>
                <a:ea typeface="黑体" panose="02010609060101010101" pitchFamily="49" charset="-122"/>
                <a:sym typeface="+mn-ea"/>
              </a:rPr>
              <a:t>做合格党员</a:t>
            </a:r>
          </a:p>
        </p:txBody>
      </p:sp>
    </p:spTree>
    <p:extLst>
      <p:ext uri="{BB962C8B-B14F-4D97-AF65-F5344CB8AC3E}">
        <p14:creationId xmlns:p14="http://schemas.microsoft.com/office/powerpoint/2010/main" val="180351097"/>
      </p:ext>
    </p:extLst>
  </p:cSld>
  <p:clrMapOvr>
    <a:masterClrMapping/>
  </p:clrMapOvr>
  <mc:AlternateContent xmlns:mc="http://schemas.openxmlformats.org/markup-compatibility/2006" xmlns:p14="http://schemas.microsoft.com/office/powerpoint/2010/main">
    <mc:Choice Requires="p14">
      <p:transition spd="slow" p14:dur="1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par>
                                <p:cTn id="14" presetID="16" presetClass="entr" presetSubtype="21"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inVertical)">
                                      <p:cBhvr>
                                        <p:cTn id="16" dur="500"/>
                                        <p:tgtEl>
                                          <p:spTgt spid="1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anim calcmode="lin" valueType="num">
                                      <p:cBhvr>
                                        <p:cTn id="40" dur="1000" fill="hold"/>
                                        <p:tgtEl>
                                          <p:spTgt spid="22"/>
                                        </p:tgtEl>
                                        <p:attrNameLst>
                                          <p:attrName>ppt_x</p:attrName>
                                        </p:attrNameLst>
                                      </p:cBhvr>
                                      <p:tavLst>
                                        <p:tav tm="0">
                                          <p:val>
                                            <p:strVal val="#ppt_x"/>
                                          </p:val>
                                        </p:tav>
                                        <p:tav tm="100000">
                                          <p:val>
                                            <p:strVal val="#ppt_x"/>
                                          </p:val>
                                        </p:tav>
                                      </p:tavLst>
                                    </p:anim>
                                    <p:anim calcmode="lin" valueType="num">
                                      <p:cBhvr>
                                        <p:cTn id="41" dur="1000" fill="hold"/>
                                        <p:tgtEl>
                                          <p:spTgt spid="2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1000"/>
                                        <p:tgtEl>
                                          <p:spTgt spid="23"/>
                                        </p:tgtEl>
                                      </p:cBhvr>
                                    </p:animEffect>
                                    <p:anim calcmode="lin" valueType="num">
                                      <p:cBhvr>
                                        <p:cTn id="45" dur="1000" fill="hold"/>
                                        <p:tgtEl>
                                          <p:spTgt spid="23"/>
                                        </p:tgtEl>
                                        <p:attrNameLst>
                                          <p:attrName>ppt_x</p:attrName>
                                        </p:attrNameLst>
                                      </p:cBhvr>
                                      <p:tavLst>
                                        <p:tav tm="0">
                                          <p:val>
                                            <p:strVal val="#ppt_x"/>
                                          </p:val>
                                        </p:tav>
                                        <p:tav tm="100000">
                                          <p:val>
                                            <p:strVal val="#ppt_x"/>
                                          </p:val>
                                        </p:tav>
                                      </p:tavLst>
                                    </p:anim>
                                    <p:anim calcmode="lin" valueType="num">
                                      <p:cBhvr>
                                        <p:cTn id="46" dur="1000" fill="hold"/>
                                        <p:tgtEl>
                                          <p:spTgt spid="23"/>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1000"/>
                                        <p:tgtEl>
                                          <p:spTgt spid="25"/>
                                        </p:tgtEl>
                                      </p:cBhvr>
                                    </p:animEffect>
                                    <p:anim calcmode="lin" valueType="num">
                                      <p:cBhvr>
                                        <p:cTn id="55" dur="1000" fill="hold"/>
                                        <p:tgtEl>
                                          <p:spTgt spid="25"/>
                                        </p:tgtEl>
                                        <p:attrNameLst>
                                          <p:attrName>ppt_x</p:attrName>
                                        </p:attrNameLst>
                                      </p:cBhvr>
                                      <p:tavLst>
                                        <p:tav tm="0">
                                          <p:val>
                                            <p:strVal val="#ppt_x"/>
                                          </p:val>
                                        </p:tav>
                                        <p:tav tm="100000">
                                          <p:val>
                                            <p:strVal val="#ppt_x"/>
                                          </p:val>
                                        </p:tav>
                                      </p:tavLst>
                                    </p:anim>
                                    <p:anim calcmode="lin" valueType="num">
                                      <p:cBhvr>
                                        <p:cTn id="56" dur="1000" fill="hold"/>
                                        <p:tgtEl>
                                          <p:spTgt spid="2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1000"/>
                                        <p:tgtEl>
                                          <p:spTgt spid="26"/>
                                        </p:tgtEl>
                                      </p:cBhvr>
                                    </p:animEffect>
                                    <p:anim calcmode="lin" valueType="num">
                                      <p:cBhvr>
                                        <p:cTn id="60" dur="1000" fill="hold"/>
                                        <p:tgtEl>
                                          <p:spTgt spid="26"/>
                                        </p:tgtEl>
                                        <p:attrNameLst>
                                          <p:attrName>ppt_x</p:attrName>
                                        </p:attrNameLst>
                                      </p:cBhvr>
                                      <p:tavLst>
                                        <p:tav tm="0">
                                          <p:val>
                                            <p:strVal val="#ppt_x"/>
                                          </p:val>
                                        </p:tav>
                                        <p:tav tm="100000">
                                          <p:val>
                                            <p:strVal val="#ppt_x"/>
                                          </p:val>
                                        </p:tav>
                                      </p:tavLst>
                                    </p:anim>
                                    <p:anim calcmode="lin" valueType="num">
                                      <p:cBhvr>
                                        <p:cTn id="61" dur="1000" fill="hold"/>
                                        <p:tgtEl>
                                          <p:spTgt spid="26"/>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anim calcmode="lin" valueType="num">
                                      <p:cBhvr>
                                        <p:cTn id="65" dur="1000" fill="hold"/>
                                        <p:tgtEl>
                                          <p:spTgt spid="27"/>
                                        </p:tgtEl>
                                        <p:attrNameLst>
                                          <p:attrName>ppt_x</p:attrName>
                                        </p:attrNameLst>
                                      </p:cBhvr>
                                      <p:tavLst>
                                        <p:tav tm="0">
                                          <p:val>
                                            <p:strVal val="#ppt_x"/>
                                          </p:val>
                                        </p:tav>
                                        <p:tav tm="100000">
                                          <p:val>
                                            <p:strVal val="#ppt_x"/>
                                          </p:val>
                                        </p:tav>
                                      </p:tavLst>
                                    </p:anim>
                                    <p:anim calcmode="lin" valueType="num">
                                      <p:cBhvr>
                                        <p:cTn id="66" dur="1000" fill="hold"/>
                                        <p:tgtEl>
                                          <p:spTgt spid="2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1000"/>
                                        <p:tgtEl>
                                          <p:spTgt spid="28"/>
                                        </p:tgtEl>
                                      </p:cBhvr>
                                    </p:animEffect>
                                    <p:anim calcmode="lin" valueType="num">
                                      <p:cBhvr>
                                        <p:cTn id="70" dur="1000" fill="hold"/>
                                        <p:tgtEl>
                                          <p:spTgt spid="28"/>
                                        </p:tgtEl>
                                        <p:attrNameLst>
                                          <p:attrName>ppt_x</p:attrName>
                                        </p:attrNameLst>
                                      </p:cBhvr>
                                      <p:tavLst>
                                        <p:tav tm="0">
                                          <p:val>
                                            <p:strVal val="#ppt_x"/>
                                          </p:val>
                                        </p:tav>
                                        <p:tav tm="100000">
                                          <p:val>
                                            <p:strVal val="#ppt_x"/>
                                          </p:val>
                                        </p:tav>
                                      </p:tavLst>
                                    </p:anim>
                                    <p:anim calcmode="lin" valueType="num">
                                      <p:cBhvr>
                                        <p:cTn id="7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animBg="1"/>
      <p:bldP spid="22" grpId="0"/>
      <p:bldP spid="23" grpId="0" animBg="1"/>
      <p:bldP spid="24" grpId="0"/>
      <p:bldP spid="25" grpId="0" animBg="1"/>
      <p:bldP spid="26" grpId="0"/>
      <p:bldP spid="27" grpId="0" animBg="1"/>
      <p:bldP spid="28" grpId="0"/>
      <p:bldP spid="18"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25" name="矩形: 圆角 3"/>
          <p:cNvSpPr>
            <a:spLocks noChangeArrowheads="1"/>
          </p:cNvSpPr>
          <p:nvPr/>
        </p:nvSpPr>
        <p:spPr bwMode="auto">
          <a:xfrm>
            <a:off x="4586288" y="2420938"/>
            <a:ext cx="5138737" cy="757237"/>
          </a:xfrm>
          <a:prstGeom prst="roundRect">
            <a:avLst>
              <a:gd name="adj" fmla="val 5440"/>
            </a:avLst>
          </a:prstGeom>
          <a:solidFill>
            <a:srgbClr val="F2F2F2"/>
          </a:solidFill>
          <a:ln w="9525">
            <a:solidFill>
              <a:schemeClr val="tx2"/>
            </a:solidFill>
            <a:prstDash val="dash"/>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6" name="矩形: 圆角 55"/>
          <p:cNvSpPr>
            <a:spLocks noChangeArrowheads="1"/>
          </p:cNvSpPr>
          <p:nvPr/>
        </p:nvSpPr>
        <p:spPr bwMode="auto">
          <a:xfrm>
            <a:off x="4586288" y="3441700"/>
            <a:ext cx="5138737" cy="757238"/>
          </a:xfrm>
          <a:prstGeom prst="roundRect">
            <a:avLst>
              <a:gd name="adj" fmla="val 5440"/>
            </a:avLst>
          </a:prstGeom>
          <a:solidFill>
            <a:srgbClr val="F2F2F2"/>
          </a:solidFill>
          <a:ln w="9525">
            <a:solidFill>
              <a:schemeClr val="tx2"/>
            </a:solidFill>
            <a:prstDash val="dash"/>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8" name="矩形: 圆角 56"/>
          <p:cNvSpPr>
            <a:spLocks noChangeArrowheads="1"/>
          </p:cNvSpPr>
          <p:nvPr/>
        </p:nvSpPr>
        <p:spPr bwMode="auto">
          <a:xfrm>
            <a:off x="4586288" y="4408488"/>
            <a:ext cx="5138737" cy="758825"/>
          </a:xfrm>
          <a:prstGeom prst="roundRect">
            <a:avLst>
              <a:gd name="adj" fmla="val 5440"/>
            </a:avLst>
          </a:prstGeom>
          <a:solidFill>
            <a:srgbClr val="F2F2F2"/>
          </a:solidFill>
          <a:ln w="9525">
            <a:solidFill>
              <a:schemeClr val="tx2"/>
            </a:solidFill>
            <a:prstDash val="dash"/>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9" name="矩形: 圆角 57"/>
          <p:cNvSpPr>
            <a:spLocks noChangeArrowheads="1"/>
          </p:cNvSpPr>
          <p:nvPr/>
        </p:nvSpPr>
        <p:spPr bwMode="auto">
          <a:xfrm>
            <a:off x="4586288" y="5429250"/>
            <a:ext cx="5138737" cy="758825"/>
          </a:xfrm>
          <a:prstGeom prst="roundRect">
            <a:avLst>
              <a:gd name="adj" fmla="val 5440"/>
            </a:avLst>
          </a:prstGeom>
          <a:solidFill>
            <a:srgbClr val="F2F2F2"/>
          </a:solidFill>
          <a:ln w="9525">
            <a:solidFill>
              <a:schemeClr val="tx2"/>
            </a:solidFill>
            <a:prstDash val="dash"/>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1"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4.1 </a:t>
            </a:r>
            <a:r>
              <a:rPr lang="zh-CN" altLang="en-US" sz="2800" b="1" dirty="0">
                <a:solidFill>
                  <a:srgbClr val="C00000"/>
                </a:solidFill>
                <a:latin typeface="微软雅黑" panose="020B0503020204020204" pitchFamily="34" charset="-122"/>
                <a:ea typeface="微软雅黑" panose="020B0503020204020204" pitchFamily="34" charset="-122"/>
              </a:rPr>
              <a:t>做合格党员的标准</a:t>
            </a:r>
          </a:p>
        </p:txBody>
      </p:sp>
      <p:sp>
        <p:nvSpPr>
          <p:cNvPr id="53"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55" name="矩形 6"/>
          <p:cNvSpPr>
            <a:spLocks noChangeArrowheads="1"/>
          </p:cNvSpPr>
          <p:nvPr/>
        </p:nvSpPr>
        <p:spPr bwMode="auto">
          <a:xfrm>
            <a:off x="1273175" y="1108075"/>
            <a:ext cx="92392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“两学一做”学习教育对全体党员提出了“四讲四有”的合格党员标准。“四讲四有”强调的是</a:t>
            </a:r>
            <a:r>
              <a:rPr lang="zh-CN" altLang="en-US" b="1" dirty="0">
                <a:solidFill>
                  <a:srgbClr val="C00000"/>
                </a:solidFill>
                <a:latin typeface="微软雅黑" panose="020B0503020204020204" pitchFamily="34" charset="-122"/>
                <a:ea typeface="微软雅黑" panose="020B0503020204020204" pitchFamily="34" charset="-122"/>
              </a:rPr>
              <a:t>政治合格、守纪合格、品德合格、履责合格</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，使党员能够在党爱党、在党言党、在党忧党、在党为党。</a:t>
            </a:r>
          </a:p>
        </p:txBody>
      </p:sp>
      <p:grpSp>
        <p:nvGrpSpPr>
          <p:cNvPr id="56" name="组合 61"/>
          <p:cNvGrpSpPr>
            <a:grpSpLocks/>
          </p:cNvGrpSpPr>
          <p:nvPr/>
        </p:nvGrpSpPr>
        <p:grpSpPr bwMode="auto">
          <a:xfrm>
            <a:off x="5274643" y="2450118"/>
            <a:ext cx="647700" cy="647700"/>
            <a:chOff x="5359813" y="2491046"/>
            <a:chExt cx="648072" cy="648072"/>
          </a:xfrm>
          <a:solidFill>
            <a:srgbClr val="C00000"/>
          </a:solidFill>
        </p:grpSpPr>
        <p:sp>
          <p:nvSpPr>
            <p:cNvPr id="57" name="圆角矩形 6"/>
            <p:cNvSpPr>
              <a:spLocks noChangeArrowheads="1"/>
            </p:cNvSpPr>
            <p:nvPr/>
          </p:nvSpPr>
          <p:spPr bwMode="auto">
            <a:xfrm>
              <a:off x="5359813" y="2491046"/>
              <a:ext cx="648072" cy="648072"/>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2"/>
                </a:solidFill>
              </a:endParaRPr>
            </a:p>
          </p:txBody>
        </p:sp>
        <p:sp>
          <p:nvSpPr>
            <p:cNvPr id="58" name="矩形 8"/>
            <p:cNvSpPr>
              <a:spLocks noChangeArrowheads="1"/>
            </p:cNvSpPr>
            <p:nvPr/>
          </p:nvSpPr>
          <p:spPr bwMode="auto">
            <a:xfrm>
              <a:off x="5359813" y="2513055"/>
              <a:ext cx="595035" cy="58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b="1" dirty="0">
                  <a:solidFill>
                    <a:schemeClr val="bg2"/>
                  </a:solidFill>
                  <a:latin typeface="微软雅黑" panose="020B0503020204020204" pitchFamily="34" charset="-122"/>
                  <a:ea typeface="微软雅黑" panose="020B0503020204020204" pitchFamily="34" charset="-122"/>
                </a:rPr>
                <a:t>讲</a:t>
              </a:r>
              <a:endParaRPr lang="zh-CN" altLang="en-US" sz="3200" b="1" dirty="0">
                <a:solidFill>
                  <a:schemeClr val="bg2"/>
                </a:solidFill>
              </a:endParaRPr>
            </a:p>
          </p:txBody>
        </p:sp>
      </p:grpSp>
      <p:sp>
        <p:nvSpPr>
          <p:cNvPr id="59" name="矩形 9"/>
          <p:cNvSpPr>
            <a:spLocks noChangeArrowheads="1"/>
          </p:cNvSpPr>
          <p:nvPr/>
        </p:nvSpPr>
        <p:spPr bwMode="auto">
          <a:xfrm>
            <a:off x="5954093" y="2592400"/>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dirty="0">
                <a:latin typeface="微软雅黑" panose="020B0503020204020204" pitchFamily="34" charset="-122"/>
                <a:ea typeface="微软雅黑" panose="020B0503020204020204" pitchFamily="34" charset="-122"/>
              </a:rPr>
              <a:t>政治</a:t>
            </a:r>
            <a:endParaRPr lang="zh-CN" altLang="en-US" sz="2400" dirty="0"/>
          </a:p>
        </p:txBody>
      </p:sp>
      <p:grpSp>
        <p:nvGrpSpPr>
          <p:cNvPr id="60" name="组合 62"/>
          <p:cNvGrpSpPr>
            <a:grpSpLocks/>
          </p:cNvGrpSpPr>
          <p:nvPr/>
        </p:nvGrpSpPr>
        <p:grpSpPr bwMode="auto">
          <a:xfrm>
            <a:off x="7374906" y="2490788"/>
            <a:ext cx="647700" cy="647700"/>
            <a:chOff x="7459837" y="2491046"/>
            <a:chExt cx="648072" cy="648072"/>
          </a:xfrm>
          <a:solidFill>
            <a:srgbClr val="C00000"/>
          </a:solidFill>
        </p:grpSpPr>
        <p:sp>
          <p:nvSpPr>
            <p:cNvPr id="61" name="圆角矩形 10"/>
            <p:cNvSpPr>
              <a:spLocks noChangeArrowheads="1"/>
            </p:cNvSpPr>
            <p:nvPr/>
          </p:nvSpPr>
          <p:spPr bwMode="auto">
            <a:xfrm>
              <a:off x="7459837" y="2491046"/>
              <a:ext cx="648072" cy="648072"/>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2"/>
                </a:solidFill>
              </a:endParaRPr>
            </a:p>
          </p:txBody>
        </p:sp>
        <p:sp>
          <p:nvSpPr>
            <p:cNvPr id="62" name="矩形 11"/>
            <p:cNvSpPr>
              <a:spLocks noChangeArrowheads="1"/>
            </p:cNvSpPr>
            <p:nvPr/>
          </p:nvSpPr>
          <p:spPr bwMode="auto">
            <a:xfrm>
              <a:off x="7459837" y="2513055"/>
              <a:ext cx="596638" cy="58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b="1">
                  <a:solidFill>
                    <a:schemeClr val="bg2"/>
                  </a:solidFill>
                  <a:latin typeface="微软雅黑" panose="020B0503020204020204" pitchFamily="34" charset="-122"/>
                  <a:ea typeface="微软雅黑" panose="020B0503020204020204" pitchFamily="34" charset="-122"/>
                </a:rPr>
                <a:t>有</a:t>
              </a:r>
            </a:p>
          </p:txBody>
        </p:sp>
      </p:grpSp>
      <p:sp>
        <p:nvSpPr>
          <p:cNvPr id="63" name="矩形 12"/>
          <p:cNvSpPr>
            <a:spLocks noChangeArrowheads="1"/>
          </p:cNvSpPr>
          <p:nvPr/>
        </p:nvSpPr>
        <p:spPr bwMode="auto">
          <a:xfrm>
            <a:off x="8052768" y="2633070"/>
            <a:ext cx="801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dirty="0">
                <a:latin typeface="微软雅黑" panose="020B0503020204020204" pitchFamily="34" charset="-122"/>
                <a:ea typeface="微软雅黑" panose="020B0503020204020204" pitchFamily="34" charset="-122"/>
              </a:rPr>
              <a:t>信念</a:t>
            </a:r>
          </a:p>
        </p:txBody>
      </p:sp>
      <p:grpSp>
        <p:nvGrpSpPr>
          <p:cNvPr id="64" name="组合 13"/>
          <p:cNvGrpSpPr>
            <a:grpSpLocks/>
          </p:cNvGrpSpPr>
          <p:nvPr/>
        </p:nvGrpSpPr>
        <p:grpSpPr bwMode="auto">
          <a:xfrm>
            <a:off x="5359400" y="3502025"/>
            <a:ext cx="647700" cy="647700"/>
            <a:chOff x="6940398" y="3037339"/>
            <a:chExt cx="648072" cy="648072"/>
          </a:xfrm>
          <a:solidFill>
            <a:srgbClr val="C00000"/>
          </a:solidFill>
        </p:grpSpPr>
        <p:sp>
          <p:nvSpPr>
            <p:cNvPr id="65" name="圆角矩形 14"/>
            <p:cNvSpPr>
              <a:spLocks noChangeArrowheads="1"/>
            </p:cNvSpPr>
            <p:nvPr/>
          </p:nvSpPr>
          <p:spPr bwMode="auto">
            <a:xfrm>
              <a:off x="6940398" y="3037339"/>
              <a:ext cx="648072" cy="648072"/>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2"/>
                </a:solidFill>
              </a:endParaRPr>
            </a:p>
          </p:txBody>
        </p:sp>
        <p:sp>
          <p:nvSpPr>
            <p:cNvPr id="66" name="矩形 15"/>
            <p:cNvSpPr>
              <a:spLocks noChangeArrowheads="1"/>
            </p:cNvSpPr>
            <p:nvPr/>
          </p:nvSpPr>
          <p:spPr bwMode="auto">
            <a:xfrm>
              <a:off x="6940398" y="3059348"/>
              <a:ext cx="595035" cy="58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b="1">
                  <a:solidFill>
                    <a:schemeClr val="bg2"/>
                  </a:solidFill>
                  <a:latin typeface="微软雅黑" panose="020B0503020204020204" pitchFamily="34" charset="-122"/>
                  <a:ea typeface="微软雅黑" panose="020B0503020204020204" pitchFamily="34" charset="-122"/>
                </a:rPr>
                <a:t>讲</a:t>
              </a:r>
              <a:endParaRPr lang="zh-CN" altLang="en-US" sz="3200" b="1">
                <a:solidFill>
                  <a:schemeClr val="bg2"/>
                </a:solidFill>
              </a:endParaRPr>
            </a:p>
          </p:txBody>
        </p:sp>
      </p:grpSp>
      <p:sp>
        <p:nvSpPr>
          <p:cNvPr id="67" name="矩形 16"/>
          <p:cNvSpPr>
            <a:spLocks noChangeArrowheads="1"/>
          </p:cNvSpPr>
          <p:nvPr/>
        </p:nvSpPr>
        <p:spPr bwMode="auto">
          <a:xfrm>
            <a:off x="5954093" y="3644308"/>
            <a:ext cx="80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a:latin typeface="微软雅黑" panose="020B0503020204020204" pitchFamily="34" charset="-122"/>
                <a:ea typeface="微软雅黑" panose="020B0503020204020204" pitchFamily="34" charset="-122"/>
              </a:rPr>
              <a:t>规矩</a:t>
            </a:r>
          </a:p>
        </p:txBody>
      </p:sp>
      <p:grpSp>
        <p:nvGrpSpPr>
          <p:cNvPr id="68" name="组合 17"/>
          <p:cNvGrpSpPr>
            <a:grpSpLocks/>
          </p:cNvGrpSpPr>
          <p:nvPr/>
        </p:nvGrpSpPr>
        <p:grpSpPr bwMode="auto">
          <a:xfrm>
            <a:off x="7459663" y="3502025"/>
            <a:ext cx="647700" cy="647700"/>
            <a:chOff x="8660344" y="3037339"/>
            <a:chExt cx="648072" cy="648072"/>
          </a:xfrm>
          <a:solidFill>
            <a:srgbClr val="C00000"/>
          </a:solidFill>
        </p:grpSpPr>
        <p:sp>
          <p:nvSpPr>
            <p:cNvPr id="69" name="圆角矩形 18"/>
            <p:cNvSpPr>
              <a:spLocks noChangeArrowheads="1"/>
            </p:cNvSpPr>
            <p:nvPr/>
          </p:nvSpPr>
          <p:spPr bwMode="auto">
            <a:xfrm>
              <a:off x="8660344" y="3037339"/>
              <a:ext cx="648072" cy="648072"/>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2"/>
                </a:solidFill>
              </a:endParaRPr>
            </a:p>
          </p:txBody>
        </p:sp>
        <p:sp>
          <p:nvSpPr>
            <p:cNvPr id="70" name="矩形 20"/>
            <p:cNvSpPr>
              <a:spLocks noChangeArrowheads="1"/>
            </p:cNvSpPr>
            <p:nvPr/>
          </p:nvSpPr>
          <p:spPr bwMode="auto">
            <a:xfrm>
              <a:off x="8660344" y="3059348"/>
              <a:ext cx="596638" cy="58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b="1">
                  <a:solidFill>
                    <a:schemeClr val="bg2"/>
                  </a:solidFill>
                  <a:latin typeface="微软雅黑" panose="020B0503020204020204" pitchFamily="34" charset="-122"/>
                  <a:ea typeface="微软雅黑" panose="020B0503020204020204" pitchFamily="34" charset="-122"/>
                </a:rPr>
                <a:t>有</a:t>
              </a:r>
            </a:p>
          </p:txBody>
        </p:sp>
      </p:grpSp>
      <p:sp>
        <p:nvSpPr>
          <p:cNvPr id="71" name="矩形 21"/>
          <p:cNvSpPr>
            <a:spLocks noChangeArrowheads="1"/>
          </p:cNvSpPr>
          <p:nvPr/>
        </p:nvSpPr>
        <p:spPr bwMode="auto">
          <a:xfrm>
            <a:off x="8137525" y="3595688"/>
            <a:ext cx="801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a:latin typeface="微软雅黑" panose="020B0503020204020204" pitchFamily="34" charset="-122"/>
                <a:ea typeface="微软雅黑" panose="020B0503020204020204" pitchFamily="34" charset="-122"/>
              </a:rPr>
              <a:t>纪律</a:t>
            </a:r>
          </a:p>
        </p:txBody>
      </p:sp>
      <p:grpSp>
        <p:nvGrpSpPr>
          <p:cNvPr id="72" name="组合 22"/>
          <p:cNvGrpSpPr>
            <a:grpSpLocks/>
          </p:cNvGrpSpPr>
          <p:nvPr/>
        </p:nvGrpSpPr>
        <p:grpSpPr bwMode="auto">
          <a:xfrm>
            <a:off x="5370513" y="4464050"/>
            <a:ext cx="647700" cy="647700"/>
            <a:chOff x="6951358" y="4133054"/>
            <a:chExt cx="648072" cy="648072"/>
          </a:xfrm>
          <a:solidFill>
            <a:srgbClr val="C00000"/>
          </a:solidFill>
        </p:grpSpPr>
        <p:sp>
          <p:nvSpPr>
            <p:cNvPr id="73" name="圆角矩形 22"/>
            <p:cNvSpPr>
              <a:spLocks noChangeArrowheads="1"/>
            </p:cNvSpPr>
            <p:nvPr/>
          </p:nvSpPr>
          <p:spPr bwMode="auto">
            <a:xfrm>
              <a:off x="6951358" y="4133054"/>
              <a:ext cx="648072" cy="648072"/>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2"/>
                </a:solidFill>
              </a:endParaRPr>
            </a:p>
          </p:txBody>
        </p:sp>
        <p:sp>
          <p:nvSpPr>
            <p:cNvPr id="74" name="矩形 24"/>
            <p:cNvSpPr>
              <a:spLocks noChangeArrowheads="1"/>
            </p:cNvSpPr>
            <p:nvPr/>
          </p:nvSpPr>
          <p:spPr bwMode="auto">
            <a:xfrm>
              <a:off x="6951358" y="4155063"/>
              <a:ext cx="595035" cy="58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b="1">
                  <a:solidFill>
                    <a:schemeClr val="bg2"/>
                  </a:solidFill>
                  <a:latin typeface="微软雅黑" panose="020B0503020204020204" pitchFamily="34" charset="-122"/>
                  <a:ea typeface="微软雅黑" panose="020B0503020204020204" pitchFamily="34" charset="-122"/>
                </a:rPr>
                <a:t>讲</a:t>
              </a:r>
              <a:endParaRPr lang="zh-CN" altLang="en-US" sz="3200" b="1">
                <a:solidFill>
                  <a:schemeClr val="bg2"/>
                </a:solidFill>
              </a:endParaRPr>
            </a:p>
          </p:txBody>
        </p:sp>
      </p:grpSp>
      <p:sp>
        <p:nvSpPr>
          <p:cNvPr id="75" name="矩形 25"/>
          <p:cNvSpPr>
            <a:spLocks noChangeArrowheads="1"/>
          </p:cNvSpPr>
          <p:nvPr/>
        </p:nvSpPr>
        <p:spPr bwMode="auto">
          <a:xfrm>
            <a:off x="6049963" y="4606333"/>
            <a:ext cx="80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a:latin typeface="微软雅黑" panose="020B0503020204020204" pitchFamily="34" charset="-122"/>
                <a:ea typeface="微软雅黑" panose="020B0503020204020204" pitchFamily="34" charset="-122"/>
              </a:rPr>
              <a:t>道德</a:t>
            </a:r>
          </a:p>
        </p:txBody>
      </p:sp>
      <p:grpSp>
        <p:nvGrpSpPr>
          <p:cNvPr id="76" name="组合 26"/>
          <p:cNvGrpSpPr>
            <a:grpSpLocks/>
          </p:cNvGrpSpPr>
          <p:nvPr/>
        </p:nvGrpSpPr>
        <p:grpSpPr bwMode="auto">
          <a:xfrm>
            <a:off x="7456488" y="4464050"/>
            <a:ext cx="647700" cy="647700"/>
            <a:chOff x="8657296" y="4133054"/>
            <a:chExt cx="648072" cy="648072"/>
          </a:xfrm>
          <a:solidFill>
            <a:srgbClr val="C00000"/>
          </a:solidFill>
        </p:grpSpPr>
        <p:sp>
          <p:nvSpPr>
            <p:cNvPr id="77" name="圆角矩形 26"/>
            <p:cNvSpPr>
              <a:spLocks noChangeArrowheads="1"/>
            </p:cNvSpPr>
            <p:nvPr/>
          </p:nvSpPr>
          <p:spPr bwMode="auto">
            <a:xfrm>
              <a:off x="8657296" y="4133054"/>
              <a:ext cx="648072" cy="648072"/>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2"/>
                </a:solidFill>
              </a:endParaRPr>
            </a:p>
          </p:txBody>
        </p:sp>
        <p:sp>
          <p:nvSpPr>
            <p:cNvPr id="78" name="矩形 28"/>
            <p:cNvSpPr>
              <a:spLocks noChangeArrowheads="1"/>
            </p:cNvSpPr>
            <p:nvPr/>
          </p:nvSpPr>
          <p:spPr bwMode="auto">
            <a:xfrm>
              <a:off x="8657296" y="4155063"/>
              <a:ext cx="596638" cy="58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b="1">
                  <a:solidFill>
                    <a:schemeClr val="bg2"/>
                  </a:solidFill>
                  <a:latin typeface="微软雅黑" panose="020B0503020204020204" pitchFamily="34" charset="-122"/>
                  <a:ea typeface="微软雅黑" panose="020B0503020204020204" pitchFamily="34" charset="-122"/>
                </a:rPr>
                <a:t>有</a:t>
              </a:r>
            </a:p>
          </p:txBody>
        </p:sp>
      </p:grpSp>
      <p:sp>
        <p:nvSpPr>
          <p:cNvPr id="79" name="矩形 29"/>
          <p:cNvSpPr>
            <a:spLocks noChangeArrowheads="1"/>
          </p:cNvSpPr>
          <p:nvPr/>
        </p:nvSpPr>
        <p:spPr bwMode="auto">
          <a:xfrm>
            <a:off x="8135938" y="4557713"/>
            <a:ext cx="80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a:latin typeface="微软雅黑" panose="020B0503020204020204" pitchFamily="34" charset="-122"/>
                <a:ea typeface="微软雅黑" panose="020B0503020204020204" pitchFamily="34" charset="-122"/>
              </a:rPr>
              <a:t>品行</a:t>
            </a:r>
          </a:p>
        </p:txBody>
      </p:sp>
      <p:grpSp>
        <p:nvGrpSpPr>
          <p:cNvPr id="80" name="组合 30"/>
          <p:cNvGrpSpPr>
            <a:grpSpLocks/>
          </p:cNvGrpSpPr>
          <p:nvPr/>
        </p:nvGrpSpPr>
        <p:grpSpPr bwMode="auto">
          <a:xfrm>
            <a:off x="5370513" y="5475288"/>
            <a:ext cx="647700" cy="647700"/>
            <a:chOff x="6951358" y="5197579"/>
            <a:chExt cx="648072" cy="648072"/>
          </a:xfrm>
          <a:solidFill>
            <a:srgbClr val="C00000"/>
          </a:solidFill>
        </p:grpSpPr>
        <p:sp>
          <p:nvSpPr>
            <p:cNvPr id="81" name="圆角矩形 30"/>
            <p:cNvSpPr>
              <a:spLocks noChangeArrowheads="1"/>
            </p:cNvSpPr>
            <p:nvPr/>
          </p:nvSpPr>
          <p:spPr bwMode="auto">
            <a:xfrm>
              <a:off x="6951358" y="5197579"/>
              <a:ext cx="648072" cy="648072"/>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2"/>
                </a:solidFill>
              </a:endParaRPr>
            </a:p>
          </p:txBody>
        </p:sp>
        <p:sp>
          <p:nvSpPr>
            <p:cNvPr id="82" name="矩形 32"/>
            <p:cNvSpPr>
              <a:spLocks noChangeArrowheads="1"/>
            </p:cNvSpPr>
            <p:nvPr/>
          </p:nvSpPr>
          <p:spPr bwMode="auto">
            <a:xfrm>
              <a:off x="6951358" y="5219588"/>
              <a:ext cx="595035" cy="58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b="1">
                  <a:solidFill>
                    <a:schemeClr val="bg2"/>
                  </a:solidFill>
                  <a:latin typeface="微软雅黑" panose="020B0503020204020204" pitchFamily="34" charset="-122"/>
                  <a:ea typeface="微软雅黑" panose="020B0503020204020204" pitchFamily="34" charset="-122"/>
                </a:rPr>
                <a:t>讲</a:t>
              </a:r>
              <a:endParaRPr lang="zh-CN" altLang="en-US" sz="3200" b="1">
                <a:solidFill>
                  <a:schemeClr val="bg2"/>
                </a:solidFill>
              </a:endParaRPr>
            </a:p>
          </p:txBody>
        </p:sp>
      </p:grpSp>
      <p:sp>
        <p:nvSpPr>
          <p:cNvPr id="83" name="矩形 33"/>
          <p:cNvSpPr>
            <a:spLocks noChangeArrowheads="1"/>
          </p:cNvSpPr>
          <p:nvPr/>
        </p:nvSpPr>
        <p:spPr bwMode="auto">
          <a:xfrm>
            <a:off x="6049963" y="5568950"/>
            <a:ext cx="8001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a:latin typeface="微软雅黑" panose="020B0503020204020204" pitchFamily="34" charset="-122"/>
                <a:ea typeface="微软雅黑" panose="020B0503020204020204" pitchFamily="34" charset="-122"/>
              </a:rPr>
              <a:t>奉献</a:t>
            </a:r>
          </a:p>
        </p:txBody>
      </p:sp>
      <p:grpSp>
        <p:nvGrpSpPr>
          <p:cNvPr id="84" name="组合 34"/>
          <p:cNvGrpSpPr>
            <a:grpSpLocks/>
          </p:cNvGrpSpPr>
          <p:nvPr/>
        </p:nvGrpSpPr>
        <p:grpSpPr bwMode="auto">
          <a:xfrm>
            <a:off x="7456488" y="5475288"/>
            <a:ext cx="647700" cy="647700"/>
            <a:chOff x="8657296" y="5197579"/>
            <a:chExt cx="648072" cy="648072"/>
          </a:xfrm>
          <a:solidFill>
            <a:srgbClr val="C00000"/>
          </a:solidFill>
        </p:grpSpPr>
        <p:sp>
          <p:nvSpPr>
            <p:cNvPr id="85" name="圆角矩形 34"/>
            <p:cNvSpPr>
              <a:spLocks noChangeArrowheads="1"/>
            </p:cNvSpPr>
            <p:nvPr/>
          </p:nvSpPr>
          <p:spPr bwMode="auto">
            <a:xfrm>
              <a:off x="8657296" y="5197579"/>
              <a:ext cx="648072" cy="648072"/>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2"/>
                </a:solidFill>
              </a:endParaRPr>
            </a:p>
          </p:txBody>
        </p:sp>
        <p:sp>
          <p:nvSpPr>
            <p:cNvPr id="86" name="矩形 38"/>
            <p:cNvSpPr>
              <a:spLocks noChangeArrowheads="1"/>
            </p:cNvSpPr>
            <p:nvPr/>
          </p:nvSpPr>
          <p:spPr bwMode="auto">
            <a:xfrm>
              <a:off x="8657296" y="5219588"/>
              <a:ext cx="596638" cy="58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b="1">
                  <a:solidFill>
                    <a:schemeClr val="bg2"/>
                  </a:solidFill>
                  <a:latin typeface="微软雅黑" panose="020B0503020204020204" pitchFamily="34" charset="-122"/>
                  <a:ea typeface="微软雅黑" panose="020B0503020204020204" pitchFamily="34" charset="-122"/>
                </a:rPr>
                <a:t>有</a:t>
              </a:r>
            </a:p>
          </p:txBody>
        </p:sp>
      </p:grpSp>
      <p:sp>
        <p:nvSpPr>
          <p:cNvPr id="87" name="矩形 39"/>
          <p:cNvSpPr>
            <a:spLocks noChangeArrowheads="1"/>
          </p:cNvSpPr>
          <p:nvPr/>
        </p:nvSpPr>
        <p:spPr bwMode="auto">
          <a:xfrm>
            <a:off x="8135938" y="5568950"/>
            <a:ext cx="8001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a:latin typeface="微软雅黑" panose="020B0503020204020204" pitchFamily="34" charset="-122"/>
                <a:ea typeface="微软雅黑" panose="020B0503020204020204" pitchFamily="34" charset="-122"/>
              </a:rPr>
              <a:t>作为</a:t>
            </a:r>
          </a:p>
        </p:txBody>
      </p:sp>
      <p:sp>
        <p:nvSpPr>
          <p:cNvPr id="88" name="右箭头 39"/>
          <p:cNvSpPr>
            <a:spLocks noChangeArrowheads="1"/>
          </p:cNvSpPr>
          <p:nvPr/>
        </p:nvSpPr>
        <p:spPr bwMode="auto">
          <a:xfrm>
            <a:off x="3971925" y="2690813"/>
            <a:ext cx="404813" cy="323850"/>
          </a:xfrm>
          <a:prstGeom prst="rightArrow">
            <a:avLst>
              <a:gd name="adj1" fmla="val 50000"/>
              <a:gd name="adj2" fmla="val 50098"/>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89" name="组合 4"/>
          <p:cNvGrpSpPr>
            <a:grpSpLocks/>
          </p:cNvGrpSpPr>
          <p:nvPr/>
        </p:nvGrpSpPr>
        <p:grpSpPr bwMode="auto">
          <a:xfrm>
            <a:off x="2524125" y="2517775"/>
            <a:ext cx="1566863" cy="619125"/>
            <a:chOff x="2524048" y="2517055"/>
            <a:chExt cx="1567663" cy="620414"/>
          </a:xfrm>
          <a:solidFill>
            <a:schemeClr val="tx1">
              <a:lumMod val="50000"/>
              <a:lumOff val="50000"/>
            </a:schemeClr>
          </a:solidFill>
        </p:grpSpPr>
        <p:sp>
          <p:nvSpPr>
            <p:cNvPr id="90" name="矩形 89"/>
            <p:cNvSpPr/>
            <p:nvPr/>
          </p:nvSpPr>
          <p:spPr bwMode="auto">
            <a:xfrm>
              <a:off x="2524048" y="2517055"/>
              <a:ext cx="1567663" cy="620414"/>
            </a:xfrm>
            <a:prstGeom prst="rect">
              <a:avLst/>
            </a:prstGeom>
            <a:grpFill/>
            <a:ln w="28575"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endParaRPr lang="zh-CN" altLang="en-US" noProof="1"/>
            </a:p>
          </p:txBody>
        </p:sp>
        <p:sp>
          <p:nvSpPr>
            <p:cNvPr id="91" name="矩形 45"/>
            <p:cNvSpPr>
              <a:spLocks noChangeArrowheads="1"/>
            </p:cNvSpPr>
            <p:nvPr/>
          </p:nvSpPr>
          <p:spPr bwMode="auto">
            <a:xfrm>
              <a:off x="2584449" y="2596506"/>
              <a:ext cx="1422184" cy="461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400" dirty="0">
                  <a:solidFill>
                    <a:schemeClr val="bg2"/>
                  </a:solidFill>
                  <a:latin typeface="微软雅黑" panose="020B0503020204020204" pitchFamily="34" charset="-122"/>
                  <a:ea typeface="微软雅黑" panose="020B0503020204020204" pitchFamily="34" charset="-122"/>
                </a:rPr>
                <a:t>政治合格</a:t>
              </a:r>
            </a:p>
          </p:txBody>
        </p:sp>
      </p:grpSp>
      <p:sp>
        <p:nvSpPr>
          <p:cNvPr id="92" name="右箭头 42"/>
          <p:cNvSpPr>
            <a:spLocks noChangeArrowheads="1"/>
          </p:cNvSpPr>
          <p:nvPr/>
        </p:nvSpPr>
        <p:spPr bwMode="auto">
          <a:xfrm>
            <a:off x="3971925" y="3684588"/>
            <a:ext cx="404813" cy="323850"/>
          </a:xfrm>
          <a:prstGeom prst="rightArrow">
            <a:avLst>
              <a:gd name="adj1" fmla="val 50000"/>
              <a:gd name="adj2" fmla="val 50098"/>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93" name="组合 5"/>
          <p:cNvGrpSpPr>
            <a:grpSpLocks/>
          </p:cNvGrpSpPr>
          <p:nvPr/>
        </p:nvGrpSpPr>
        <p:grpSpPr bwMode="auto">
          <a:xfrm>
            <a:off x="2524125" y="3509963"/>
            <a:ext cx="1566863" cy="620712"/>
            <a:chOff x="2524048" y="3510663"/>
            <a:chExt cx="1567663" cy="620414"/>
          </a:xfrm>
          <a:solidFill>
            <a:schemeClr val="tx1">
              <a:lumMod val="50000"/>
              <a:lumOff val="50000"/>
            </a:schemeClr>
          </a:solidFill>
        </p:grpSpPr>
        <p:sp>
          <p:nvSpPr>
            <p:cNvPr id="94" name="矩形 93"/>
            <p:cNvSpPr/>
            <p:nvPr/>
          </p:nvSpPr>
          <p:spPr bwMode="auto">
            <a:xfrm>
              <a:off x="2524048" y="3510663"/>
              <a:ext cx="1567663" cy="620414"/>
            </a:xfrm>
            <a:prstGeom prst="rect">
              <a:avLst/>
            </a:prstGeom>
            <a:grpFill/>
            <a:ln w="28575"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endParaRPr lang="zh-CN" altLang="en-US" noProof="1"/>
            </a:p>
          </p:txBody>
        </p:sp>
        <p:sp>
          <p:nvSpPr>
            <p:cNvPr id="95" name="矩形 48"/>
            <p:cNvSpPr>
              <a:spLocks noChangeArrowheads="1"/>
            </p:cNvSpPr>
            <p:nvPr/>
          </p:nvSpPr>
          <p:spPr bwMode="auto">
            <a:xfrm>
              <a:off x="2587654" y="3590114"/>
              <a:ext cx="1415773" cy="461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400">
                  <a:solidFill>
                    <a:schemeClr val="bg2"/>
                  </a:solidFill>
                  <a:latin typeface="微软雅黑" panose="020B0503020204020204" pitchFamily="34" charset="-122"/>
                  <a:ea typeface="微软雅黑" panose="020B0503020204020204" pitchFamily="34" charset="-122"/>
                </a:rPr>
                <a:t>守纪合格</a:t>
              </a:r>
            </a:p>
          </p:txBody>
        </p:sp>
      </p:grpSp>
      <p:sp>
        <p:nvSpPr>
          <p:cNvPr id="96" name="右箭头 45"/>
          <p:cNvSpPr>
            <a:spLocks noChangeArrowheads="1"/>
          </p:cNvSpPr>
          <p:nvPr/>
        </p:nvSpPr>
        <p:spPr bwMode="auto">
          <a:xfrm>
            <a:off x="3971925" y="4624388"/>
            <a:ext cx="404813" cy="325437"/>
          </a:xfrm>
          <a:prstGeom prst="rightArrow">
            <a:avLst>
              <a:gd name="adj1" fmla="val 50000"/>
              <a:gd name="adj2" fmla="val 4985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97" name="组合 59"/>
          <p:cNvGrpSpPr>
            <a:grpSpLocks/>
          </p:cNvGrpSpPr>
          <p:nvPr/>
        </p:nvGrpSpPr>
        <p:grpSpPr bwMode="auto">
          <a:xfrm>
            <a:off x="2524125" y="4451350"/>
            <a:ext cx="1566863" cy="620713"/>
            <a:chOff x="2524048" y="4451316"/>
            <a:chExt cx="1567663" cy="620414"/>
          </a:xfrm>
          <a:solidFill>
            <a:schemeClr val="tx1">
              <a:lumMod val="50000"/>
              <a:lumOff val="50000"/>
            </a:schemeClr>
          </a:solidFill>
        </p:grpSpPr>
        <p:sp>
          <p:nvSpPr>
            <p:cNvPr id="98" name="矩形 97"/>
            <p:cNvSpPr/>
            <p:nvPr/>
          </p:nvSpPr>
          <p:spPr bwMode="auto">
            <a:xfrm>
              <a:off x="2524048" y="4451316"/>
              <a:ext cx="1567663" cy="620414"/>
            </a:xfrm>
            <a:prstGeom prst="rect">
              <a:avLst/>
            </a:prstGeom>
            <a:grpFill/>
            <a:ln w="28575"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endParaRPr lang="zh-CN" altLang="en-US" noProof="1"/>
            </a:p>
          </p:txBody>
        </p:sp>
        <p:sp>
          <p:nvSpPr>
            <p:cNvPr id="99" name="矩形 51"/>
            <p:cNvSpPr>
              <a:spLocks noChangeArrowheads="1"/>
            </p:cNvSpPr>
            <p:nvPr/>
          </p:nvSpPr>
          <p:spPr bwMode="auto">
            <a:xfrm>
              <a:off x="2587655" y="4530767"/>
              <a:ext cx="1415773" cy="461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400">
                  <a:solidFill>
                    <a:schemeClr val="bg2"/>
                  </a:solidFill>
                  <a:latin typeface="微软雅黑" panose="020B0503020204020204" pitchFamily="34" charset="-122"/>
                  <a:ea typeface="微软雅黑" panose="020B0503020204020204" pitchFamily="34" charset="-122"/>
                </a:rPr>
                <a:t>品德合格</a:t>
              </a:r>
            </a:p>
          </p:txBody>
        </p:sp>
      </p:grpSp>
      <p:sp>
        <p:nvSpPr>
          <p:cNvPr id="100" name="右箭头 48"/>
          <p:cNvSpPr>
            <a:spLocks noChangeArrowheads="1"/>
          </p:cNvSpPr>
          <p:nvPr/>
        </p:nvSpPr>
        <p:spPr bwMode="auto">
          <a:xfrm>
            <a:off x="3971925" y="5586413"/>
            <a:ext cx="404813" cy="323850"/>
          </a:xfrm>
          <a:prstGeom prst="rightArrow">
            <a:avLst>
              <a:gd name="adj1" fmla="val 50000"/>
              <a:gd name="adj2" fmla="val 50098"/>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101" name="组合 60"/>
          <p:cNvGrpSpPr>
            <a:grpSpLocks/>
          </p:cNvGrpSpPr>
          <p:nvPr/>
        </p:nvGrpSpPr>
        <p:grpSpPr bwMode="auto">
          <a:xfrm>
            <a:off x="2524125" y="5413375"/>
            <a:ext cx="1566863" cy="620713"/>
            <a:chOff x="2524048" y="5413303"/>
            <a:chExt cx="1567663" cy="620414"/>
          </a:xfrm>
          <a:solidFill>
            <a:schemeClr val="tx1">
              <a:lumMod val="50000"/>
              <a:lumOff val="50000"/>
            </a:schemeClr>
          </a:solidFill>
        </p:grpSpPr>
        <p:sp>
          <p:nvSpPr>
            <p:cNvPr id="102" name="矩形 101"/>
            <p:cNvSpPr/>
            <p:nvPr/>
          </p:nvSpPr>
          <p:spPr bwMode="auto">
            <a:xfrm>
              <a:off x="2524048" y="5413303"/>
              <a:ext cx="1567663" cy="620414"/>
            </a:xfrm>
            <a:prstGeom prst="rect">
              <a:avLst/>
            </a:prstGeom>
            <a:grpFill/>
            <a:ln w="28575"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endParaRPr lang="zh-CN" altLang="en-US" noProof="1"/>
            </a:p>
          </p:txBody>
        </p:sp>
        <p:sp>
          <p:nvSpPr>
            <p:cNvPr id="103" name="矩形 54"/>
            <p:cNvSpPr>
              <a:spLocks noChangeArrowheads="1"/>
            </p:cNvSpPr>
            <p:nvPr/>
          </p:nvSpPr>
          <p:spPr bwMode="auto">
            <a:xfrm>
              <a:off x="2587655" y="5492754"/>
              <a:ext cx="1415773" cy="461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400">
                  <a:solidFill>
                    <a:schemeClr val="bg2"/>
                  </a:solidFill>
                  <a:latin typeface="微软雅黑" panose="020B0503020204020204" pitchFamily="34" charset="-122"/>
                  <a:ea typeface="微软雅黑" panose="020B0503020204020204" pitchFamily="34" charset="-122"/>
                </a:rPr>
                <a:t>履责合格</a:t>
              </a:r>
            </a:p>
          </p:txBody>
        </p:sp>
      </p:grpSp>
      <p:pic>
        <p:nvPicPr>
          <p:cNvPr id="104" name="图片 103"/>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105" name="图片 104"/>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3001127092"/>
      </p:ext>
    </p:extLst>
  </p:cSld>
  <p:clrMapOvr>
    <a:masterClrMapping/>
  </p:clrMapOvr>
  <mc:AlternateContent xmlns:mc="http://schemas.openxmlformats.org/markup-compatibility/2006" xmlns:p14="http://schemas.microsoft.com/office/powerpoint/2010/main">
    <mc:Choice Requires="p14">
      <p:transition spd="slow" p14:dur="1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circle(in)">
                                      <p:cBhvr>
                                        <p:cTn id="7" dur="20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down)">
                                      <p:cBhvr>
                                        <p:cTn id="12" dur="500"/>
                                        <p:tgtEl>
                                          <p:spTgt spid="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wipe(down)">
                                      <p:cBhvr>
                                        <p:cTn id="17" dur="500"/>
                                        <p:tgtEl>
                                          <p:spTgt spid="89"/>
                                        </p:tgtEl>
                                      </p:cBhvr>
                                    </p:animEffect>
                                  </p:childTnLst>
                                </p:cTn>
                              </p:par>
                              <p:par>
                                <p:cTn id="18" presetID="22" presetClass="entr" presetSubtype="4" fill="hold" nodeType="withEffect">
                                  <p:stCondLst>
                                    <p:cond delay="0"/>
                                  </p:stCondLst>
                                  <p:childTnLst>
                                    <p:set>
                                      <p:cBhvr>
                                        <p:cTn id="19" dur="1" fill="hold">
                                          <p:stCondLst>
                                            <p:cond delay="0"/>
                                          </p:stCondLst>
                                        </p:cTn>
                                        <p:tgtEl>
                                          <p:spTgt spid="93"/>
                                        </p:tgtEl>
                                        <p:attrNameLst>
                                          <p:attrName>style.visibility</p:attrName>
                                        </p:attrNameLst>
                                      </p:cBhvr>
                                      <p:to>
                                        <p:strVal val="visible"/>
                                      </p:to>
                                    </p:set>
                                    <p:animEffect transition="in" filter="wipe(down)">
                                      <p:cBhvr>
                                        <p:cTn id="20" dur="500"/>
                                        <p:tgtEl>
                                          <p:spTgt spid="93"/>
                                        </p:tgtEl>
                                      </p:cBhvr>
                                    </p:animEffect>
                                  </p:childTnLst>
                                </p:cTn>
                              </p:par>
                              <p:par>
                                <p:cTn id="21" presetID="22" presetClass="entr" presetSubtype="4" fill="hold"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wipe(down)">
                                      <p:cBhvr>
                                        <p:cTn id="23" dur="500"/>
                                        <p:tgtEl>
                                          <p:spTgt spid="97"/>
                                        </p:tgtEl>
                                      </p:cBhvr>
                                    </p:animEffect>
                                  </p:childTnLst>
                                </p:cTn>
                              </p:par>
                              <p:par>
                                <p:cTn id="24" presetID="22" presetClass="entr" presetSubtype="4" fill="hold" nodeType="with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wipe(down)">
                                      <p:cBhvr>
                                        <p:cTn id="26" dur="500"/>
                                        <p:tgtEl>
                                          <p:spTgt spid="10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88"/>
                                        </p:tgtEl>
                                        <p:attrNameLst>
                                          <p:attrName>style.visibility</p:attrName>
                                        </p:attrNameLst>
                                      </p:cBhvr>
                                      <p:to>
                                        <p:strVal val="visible"/>
                                      </p:to>
                                    </p:set>
                                    <p:animEffect transition="in" filter="wipe(down)">
                                      <p:cBhvr>
                                        <p:cTn id="31" dur="500"/>
                                        <p:tgtEl>
                                          <p:spTgt spid="8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wipe(down)">
                                      <p:cBhvr>
                                        <p:cTn id="34" dur="500"/>
                                        <p:tgtEl>
                                          <p:spTgt spid="9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96"/>
                                        </p:tgtEl>
                                        <p:attrNameLst>
                                          <p:attrName>style.visibility</p:attrName>
                                        </p:attrNameLst>
                                      </p:cBhvr>
                                      <p:to>
                                        <p:strVal val="visible"/>
                                      </p:to>
                                    </p:set>
                                    <p:animEffect transition="in" filter="wipe(down)">
                                      <p:cBhvr>
                                        <p:cTn id="37" dur="500"/>
                                        <p:tgtEl>
                                          <p:spTgt spid="9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00"/>
                                        </p:tgtEl>
                                        <p:attrNameLst>
                                          <p:attrName>style.visibility</p:attrName>
                                        </p:attrNameLst>
                                      </p:cBhvr>
                                      <p:to>
                                        <p:strVal val="visible"/>
                                      </p:to>
                                    </p:set>
                                    <p:animEffect transition="in" filter="wipe(down)">
                                      <p:cBhvr>
                                        <p:cTn id="40" dur="500"/>
                                        <p:tgtEl>
                                          <p:spTgt spid="100"/>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500"/>
                                        <p:tgtEl>
                                          <p:spTgt spid="25"/>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down)">
                                      <p:cBhvr>
                                        <p:cTn id="46" dur="500"/>
                                        <p:tgtEl>
                                          <p:spTgt spid="2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down)">
                                      <p:cBhvr>
                                        <p:cTn id="49" dur="500"/>
                                        <p:tgtEl>
                                          <p:spTgt spid="2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down)">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wipe(down)">
                                      <p:cBhvr>
                                        <p:cTn id="57" dur="500"/>
                                        <p:tgtEl>
                                          <p:spTgt spid="56"/>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59"/>
                                        </p:tgtEl>
                                        <p:attrNameLst>
                                          <p:attrName>style.visibility</p:attrName>
                                        </p:attrNameLst>
                                      </p:cBhvr>
                                      <p:to>
                                        <p:strVal val="visible"/>
                                      </p:to>
                                    </p:set>
                                    <p:animEffect transition="in" filter="wipe(down)">
                                      <p:cBhvr>
                                        <p:cTn id="60" dur="500"/>
                                        <p:tgtEl>
                                          <p:spTgt spid="59"/>
                                        </p:tgtEl>
                                      </p:cBhvr>
                                    </p:animEffect>
                                  </p:childTnLst>
                                </p:cTn>
                              </p:par>
                              <p:par>
                                <p:cTn id="61" presetID="22" presetClass="entr" presetSubtype="4" fill="hold" nodeType="with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wipe(down)">
                                      <p:cBhvr>
                                        <p:cTn id="63" dur="500"/>
                                        <p:tgtEl>
                                          <p:spTgt spid="60"/>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down)">
                                      <p:cBhvr>
                                        <p:cTn id="66" dur="500"/>
                                        <p:tgtEl>
                                          <p:spTgt spid="63"/>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wipe(down)">
                                      <p:cBhvr>
                                        <p:cTn id="69" dur="500"/>
                                        <p:tgtEl>
                                          <p:spTgt spid="67"/>
                                        </p:tgtEl>
                                      </p:cBhvr>
                                    </p:animEffect>
                                  </p:childTnLst>
                                </p:cTn>
                              </p:par>
                              <p:par>
                                <p:cTn id="70" presetID="22" presetClass="entr" presetSubtype="4" fill="hold" nodeType="withEffect">
                                  <p:stCondLst>
                                    <p:cond delay="0"/>
                                  </p:stCondLst>
                                  <p:childTnLst>
                                    <p:set>
                                      <p:cBhvr>
                                        <p:cTn id="71" dur="1" fill="hold">
                                          <p:stCondLst>
                                            <p:cond delay="0"/>
                                          </p:stCondLst>
                                        </p:cTn>
                                        <p:tgtEl>
                                          <p:spTgt spid="64"/>
                                        </p:tgtEl>
                                        <p:attrNameLst>
                                          <p:attrName>style.visibility</p:attrName>
                                        </p:attrNameLst>
                                      </p:cBhvr>
                                      <p:to>
                                        <p:strVal val="visible"/>
                                      </p:to>
                                    </p:set>
                                    <p:animEffect transition="in" filter="wipe(down)">
                                      <p:cBhvr>
                                        <p:cTn id="72" dur="500"/>
                                        <p:tgtEl>
                                          <p:spTgt spid="64"/>
                                        </p:tgtEl>
                                      </p:cBhvr>
                                    </p:animEffect>
                                  </p:childTnLst>
                                </p:cTn>
                              </p:par>
                              <p:par>
                                <p:cTn id="73" presetID="22" presetClass="entr" presetSubtype="4" fill="hold" nodeType="with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wipe(down)">
                                      <p:cBhvr>
                                        <p:cTn id="75" dur="500"/>
                                        <p:tgtEl>
                                          <p:spTgt spid="68"/>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71"/>
                                        </p:tgtEl>
                                        <p:attrNameLst>
                                          <p:attrName>style.visibility</p:attrName>
                                        </p:attrNameLst>
                                      </p:cBhvr>
                                      <p:to>
                                        <p:strVal val="visible"/>
                                      </p:to>
                                    </p:set>
                                    <p:animEffect transition="in" filter="wipe(down)">
                                      <p:cBhvr>
                                        <p:cTn id="78" dur="500"/>
                                        <p:tgtEl>
                                          <p:spTgt spid="71"/>
                                        </p:tgtEl>
                                      </p:cBhvr>
                                    </p:animEffect>
                                  </p:childTnLst>
                                </p:cTn>
                              </p:par>
                              <p:par>
                                <p:cTn id="79" presetID="22" presetClass="entr" presetSubtype="4" fill="hold" nodeType="with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wipe(down)">
                                      <p:cBhvr>
                                        <p:cTn id="81" dur="500"/>
                                        <p:tgtEl>
                                          <p:spTgt spid="76"/>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79"/>
                                        </p:tgtEl>
                                        <p:attrNameLst>
                                          <p:attrName>style.visibility</p:attrName>
                                        </p:attrNameLst>
                                      </p:cBhvr>
                                      <p:to>
                                        <p:strVal val="visible"/>
                                      </p:to>
                                    </p:set>
                                    <p:animEffect transition="in" filter="wipe(down)">
                                      <p:cBhvr>
                                        <p:cTn id="84" dur="500"/>
                                        <p:tgtEl>
                                          <p:spTgt spid="79"/>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87"/>
                                        </p:tgtEl>
                                        <p:attrNameLst>
                                          <p:attrName>style.visibility</p:attrName>
                                        </p:attrNameLst>
                                      </p:cBhvr>
                                      <p:to>
                                        <p:strVal val="visible"/>
                                      </p:to>
                                    </p:set>
                                    <p:animEffect transition="in" filter="wipe(down)">
                                      <p:cBhvr>
                                        <p:cTn id="87" dur="500"/>
                                        <p:tgtEl>
                                          <p:spTgt spid="87"/>
                                        </p:tgtEl>
                                      </p:cBhvr>
                                    </p:animEffect>
                                  </p:childTnLst>
                                </p:cTn>
                              </p:par>
                              <p:par>
                                <p:cTn id="88" presetID="22" presetClass="entr" presetSubtype="4" fill="hold" nodeType="withEffect">
                                  <p:stCondLst>
                                    <p:cond delay="0"/>
                                  </p:stCondLst>
                                  <p:childTnLst>
                                    <p:set>
                                      <p:cBhvr>
                                        <p:cTn id="89" dur="1" fill="hold">
                                          <p:stCondLst>
                                            <p:cond delay="0"/>
                                          </p:stCondLst>
                                        </p:cTn>
                                        <p:tgtEl>
                                          <p:spTgt spid="84"/>
                                        </p:tgtEl>
                                        <p:attrNameLst>
                                          <p:attrName>style.visibility</p:attrName>
                                        </p:attrNameLst>
                                      </p:cBhvr>
                                      <p:to>
                                        <p:strVal val="visible"/>
                                      </p:to>
                                    </p:set>
                                    <p:animEffect transition="in" filter="wipe(down)">
                                      <p:cBhvr>
                                        <p:cTn id="90" dur="500"/>
                                        <p:tgtEl>
                                          <p:spTgt spid="84"/>
                                        </p:tgtEl>
                                      </p:cBhvr>
                                    </p:animEffect>
                                  </p:childTnLst>
                                </p:cTn>
                              </p:par>
                              <p:par>
                                <p:cTn id="91" presetID="22" presetClass="entr" presetSubtype="4" fill="hold" nodeType="withEffect">
                                  <p:stCondLst>
                                    <p:cond delay="0"/>
                                  </p:stCondLst>
                                  <p:childTnLst>
                                    <p:set>
                                      <p:cBhvr>
                                        <p:cTn id="92" dur="1" fill="hold">
                                          <p:stCondLst>
                                            <p:cond delay="0"/>
                                          </p:stCondLst>
                                        </p:cTn>
                                        <p:tgtEl>
                                          <p:spTgt spid="80"/>
                                        </p:tgtEl>
                                        <p:attrNameLst>
                                          <p:attrName>style.visibility</p:attrName>
                                        </p:attrNameLst>
                                      </p:cBhvr>
                                      <p:to>
                                        <p:strVal val="visible"/>
                                      </p:to>
                                    </p:set>
                                    <p:animEffect transition="in" filter="wipe(down)">
                                      <p:cBhvr>
                                        <p:cTn id="93" dur="500"/>
                                        <p:tgtEl>
                                          <p:spTgt spid="80"/>
                                        </p:tgtEl>
                                      </p:cBhvr>
                                    </p:animEffect>
                                  </p:childTnLst>
                                </p:cTn>
                              </p:par>
                              <p:par>
                                <p:cTn id="94" presetID="22" presetClass="entr" presetSubtype="4" fill="hold" grpId="0" nodeType="withEffect">
                                  <p:stCondLst>
                                    <p:cond delay="0"/>
                                  </p:stCondLst>
                                  <p:childTnLst>
                                    <p:set>
                                      <p:cBhvr>
                                        <p:cTn id="95" dur="1" fill="hold">
                                          <p:stCondLst>
                                            <p:cond delay="0"/>
                                          </p:stCondLst>
                                        </p:cTn>
                                        <p:tgtEl>
                                          <p:spTgt spid="83"/>
                                        </p:tgtEl>
                                        <p:attrNameLst>
                                          <p:attrName>style.visibility</p:attrName>
                                        </p:attrNameLst>
                                      </p:cBhvr>
                                      <p:to>
                                        <p:strVal val="visible"/>
                                      </p:to>
                                    </p:set>
                                    <p:animEffect transition="in" filter="wipe(down)">
                                      <p:cBhvr>
                                        <p:cTn id="96" dur="500"/>
                                        <p:tgtEl>
                                          <p:spTgt spid="83"/>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75"/>
                                        </p:tgtEl>
                                        <p:attrNameLst>
                                          <p:attrName>style.visibility</p:attrName>
                                        </p:attrNameLst>
                                      </p:cBhvr>
                                      <p:to>
                                        <p:strVal val="visible"/>
                                      </p:to>
                                    </p:set>
                                    <p:animEffect transition="in" filter="wipe(down)">
                                      <p:cBhvr>
                                        <p:cTn id="99" dur="500"/>
                                        <p:tgtEl>
                                          <p:spTgt spid="75"/>
                                        </p:tgtEl>
                                      </p:cBhvr>
                                    </p:animEffect>
                                  </p:childTnLst>
                                </p:cTn>
                              </p:par>
                              <p:par>
                                <p:cTn id="100" presetID="22" presetClass="entr" presetSubtype="4" fill="hold" nodeType="withEffect">
                                  <p:stCondLst>
                                    <p:cond delay="0"/>
                                  </p:stCondLst>
                                  <p:childTnLst>
                                    <p:set>
                                      <p:cBhvr>
                                        <p:cTn id="101" dur="1" fill="hold">
                                          <p:stCondLst>
                                            <p:cond delay="0"/>
                                          </p:stCondLst>
                                        </p:cTn>
                                        <p:tgtEl>
                                          <p:spTgt spid="72"/>
                                        </p:tgtEl>
                                        <p:attrNameLst>
                                          <p:attrName>style.visibility</p:attrName>
                                        </p:attrNameLst>
                                      </p:cBhvr>
                                      <p:to>
                                        <p:strVal val="visible"/>
                                      </p:to>
                                    </p:set>
                                    <p:animEffect transition="in" filter="wipe(down)">
                                      <p:cBhvr>
                                        <p:cTn id="102"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8" grpId="0" animBg="1"/>
      <p:bldP spid="29" grpId="0" animBg="1"/>
      <p:bldP spid="51" grpId="0"/>
      <p:bldP spid="55" grpId="0"/>
      <p:bldP spid="59" grpId="0"/>
      <p:bldP spid="63" grpId="0"/>
      <p:bldP spid="67" grpId="0"/>
      <p:bldP spid="71" grpId="0"/>
      <p:bldP spid="75" grpId="0"/>
      <p:bldP spid="79" grpId="0"/>
      <p:bldP spid="83" grpId="0"/>
      <p:bldP spid="87" grpId="0"/>
      <p:bldP spid="88" grpId="0" animBg="1"/>
      <p:bldP spid="92" grpId="0" animBg="1"/>
      <p:bldP spid="96" grpId="0" animBg="1"/>
      <p:bldP spid="10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3"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4.2 </a:t>
            </a:r>
            <a:r>
              <a:rPr lang="zh-CN" altLang="en-US" sz="2800" b="1" dirty="0">
                <a:solidFill>
                  <a:srgbClr val="C00000"/>
                </a:solidFill>
                <a:latin typeface="微软雅黑" panose="020B0503020204020204" pitchFamily="34" charset="-122"/>
                <a:ea typeface="微软雅黑" panose="020B0503020204020204" pitchFamily="34" charset="-122"/>
              </a:rPr>
              <a:t>讲政治 有信念</a:t>
            </a:r>
          </a:p>
        </p:txBody>
      </p:sp>
      <p:sp>
        <p:nvSpPr>
          <p:cNvPr id="5"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7" name="矩形 6"/>
          <p:cNvSpPr>
            <a:spLocks noChangeArrowheads="1"/>
          </p:cNvSpPr>
          <p:nvPr/>
        </p:nvSpPr>
        <p:spPr bwMode="auto">
          <a:xfrm>
            <a:off x="666659" y="2766453"/>
            <a:ext cx="5468937"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lnSpc>
                <a:spcPct val="150000"/>
              </a:lnSpc>
            </a:pPr>
            <a:r>
              <a:rPr lang="zh-CN" altLang="en-US" dirty="0">
                <a:latin typeface="微软雅黑" panose="020B0503020204020204" pitchFamily="34" charset="-122"/>
                <a:ea typeface="微软雅黑" panose="020B0503020204020204" pitchFamily="34" charset="-122"/>
              </a:rPr>
              <a:t>做合格党员，首先要解决的是对党忠诚问题，也就是合格，最根本的是增强政治意识、大局意识、核心意识、政治合格问题。政治看齐意识。这“四个意识”集中体现根本的政治方向、政治立场、政治要求，是检验党员政治素养的试金石。</a:t>
            </a:r>
            <a:endParaRPr lang="en-US" altLang="zh-CN" dirty="0">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676184" y="1937778"/>
            <a:ext cx="5459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hangingPunct="0"/>
            <a:r>
              <a:rPr lang="zh-CN" altLang="en-US" sz="2000" b="1" dirty="0">
                <a:solidFill>
                  <a:srgbClr val="C00000"/>
                </a:solidFill>
                <a:latin typeface="微软雅黑" panose="020B0503020204020204" pitchFamily="34" charset="-122"/>
                <a:ea typeface="微软雅黑" panose="020B0503020204020204" pitchFamily="34" charset="-122"/>
              </a:rPr>
              <a:t>讲政治、有信念，强调的是政治合格就是要对党忠诚、坚定理想信念。</a:t>
            </a:r>
          </a:p>
        </p:txBody>
      </p:sp>
      <p:sp>
        <p:nvSpPr>
          <p:cNvPr id="9" name="Freeform 8"/>
          <p:cNvSpPr>
            <a:spLocks noChangeArrowheads="1"/>
          </p:cNvSpPr>
          <p:nvPr/>
        </p:nvSpPr>
        <p:spPr bwMode="auto">
          <a:xfrm>
            <a:off x="7692934" y="2142565"/>
            <a:ext cx="355600" cy="309563"/>
          </a:xfrm>
          <a:custGeom>
            <a:avLst/>
            <a:gdLst>
              <a:gd name="T0" fmla="*/ 232 w 464"/>
              <a:gd name="T1" fmla="*/ 0 h 401"/>
              <a:gd name="T2" fmla="*/ 116 w 464"/>
              <a:gd name="T3" fmla="*/ 201 h 401"/>
              <a:gd name="T4" fmla="*/ 0 w 464"/>
              <a:gd name="T5" fmla="*/ 401 h 401"/>
              <a:gd name="T6" fmla="*/ 232 w 464"/>
              <a:gd name="T7" fmla="*/ 401 h 401"/>
              <a:gd name="T8" fmla="*/ 464 w 464"/>
              <a:gd name="T9" fmla="*/ 401 h 401"/>
              <a:gd name="T10" fmla="*/ 348 w 464"/>
              <a:gd name="T11" fmla="*/ 201 h 401"/>
              <a:gd name="T12" fmla="*/ 232 w 464"/>
              <a:gd name="T13" fmla="*/ 0 h 401"/>
            </a:gdLst>
            <a:ahLst/>
            <a:cxnLst>
              <a:cxn ang="0">
                <a:pos x="T0" y="T1"/>
              </a:cxn>
              <a:cxn ang="0">
                <a:pos x="T2" y="T3"/>
              </a:cxn>
              <a:cxn ang="0">
                <a:pos x="T4" y="T5"/>
              </a:cxn>
              <a:cxn ang="0">
                <a:pos x="T6" y="T7"/>
              </a:cxn>
              <a:cxn ang="0">
                <a:pos x="T8" y="T9"/>
              </a:cxn>
              <a:cxn ang="0">
                <a:pos x="T10" y="T11"/>
              </a:cxn>
              <a:cxn ang="0">
                <a:pos x="T12" y="T13"/>
              </a:cxn>
            </a:cxnLst>
            <a:rect l="0" t="0" r="r" b="b"/>
            <a:pathLst>
              <a:path w="464" h="401">
                <a:moveTo>
                  <a:pt x="232" y="0"/>
                </a:moveTo>
                <a:lnTo>
                  <a:pt x="116" y="201"/>
                </a:lnTo>
                <a:lnTo>
                  <a:pt x="0" y="401"/>
                </a:lnTo>
                <a:lnTo>
                  <a:pt x="232" y="401"/>
                </a:lnTo>
                <a:lnTo>
                  <a:pt x="464" y="401"/>
                </a:lnTo>
                <a:lnTo>
                  <a:pt x="348" y="201"/>
                </a:lnTo>
                <a:lnTo>
                  <a:pt x="232" y="0"/>
                </a:lnTo>
                <a:close/>
              </a:path>
            </a:pathLst>
          </a:custGeom>
          <a:solidFill>
            <a:schemeClr val="accent1"/>
          </a:solidFill>
          <a:ln>
            <a:noFill/>
          </a:ln>
          <a:extLst>
            <a:ext uri="{91240B29-F687-4F45-9708-019B960494DF}">
              <a14:hiddenLine xmlns:a14="http://schemas.microsoft.com/office/drawing/2010/main" w="10">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 name="Freeform 10"/>
          <p:cNvSpPr>
            <a:spLocks noChangeArrowheads="1"/>
          </p:cNvSpPr>
          <p:nvPr/>
        </p:nvSpPr>
        <p:spPr bwMode="auto">
          <a:xfrm>
            <a:off x="8713696" y="2834715"/>
            <a:ext cx="357188" cy="309563"/>
          </a:xfrm>
          <a:custGeom>
            <a:avLst/>
            <a:gdLst>
              <a:gd name="T0" fmla="*/ 464 w 464"/>
              <a:gd name="T1" fmla="*/ 0 h 402"/>
              <a:gd name="T2" fmla="*/ 232 w 464"/>
              <a:gd name="T3" fmla="*/ 0 h 402"/>
              <a:gd name="T4" fmla="*/ 0 w 464"/>
              <a:gd name="T5" fmla="*/ 0 h 402"/>
              <a:gd name="T6" fmla="*/ 116 w 464"/>
              <a:gd name="T7" fmla="*/ 201 h 402"/>
              <a:gd name="T8" fmla="*/ 232 w 464"/>
              <a:gd name="T9" fmla="*/ 402 h 402"/>
              <a:gd name="T10" fmla="*/ 348 w 464"/>
              <a:gd name="T11" fmla="*/ 201 h 402"/>
              <a:gd name="T12" fmla="*/ 464 w 464"/>
              <a:gd name="T13" fmla="*/ 0 h 402"/>
            </a:gdLst>
            <a:ahLst/>
            <a:cxnLst>
              <a:cxn ang="0">
                <a:pos x="T0" y="T1"/>
              </a:cxn>
              <a:cxn ang="0">
                <a:pos x="T2" y="T3"/>
              </a:cxn>
              <a:cxn ang="0">
                <a:pos x="T4" y="T5"/>
              </a:cxn>
              <a:cxn ang="0">
                <a:pos x="T6" y="T7"/>
              </a:cxn>
              <a:cxn ang="0">
                <a:pos x="T8" y="T9"/>
              </a:cxn>
              <a:cxn ang="0">
                <a:pos x="T10" y="T11"/>
              </a:cxn>
              <a:cxn ang="0">
                <a:pos x="T12" y="T13"/>
              </a:cxn>
            </a:cxnLst>
            <a:rect l="0" t="0" r="r" b="b"/>
            <a:pathLst>
              <a:path w="464" h="402">
                <a:moveTo>
                  <a:pt x="464" y="0"/>
                </a:moveTo>
                <a:lnTo>
                  <a:pt x="232" y="0"/>
                </a:lnTo>
                <a:lnTo>
                  <a:pt x="0" y="0"/>
                </a:lnTo>
                <a:lnTo>
                  <a:pt x="116" y="201"/>
                </a:lnTo>
                <a:lnTo>
                  <a:pt x="232" y="402"/>
                </a:lnTo>
                <a:lnTo>
                  <a:pt x="348" y="201"/>
                </a:lnTo>
                <a:lnTo>
                  <a:pt x="464" y="0"/>
                </a:lnTo>
                <a:close/>
              </a:path>
            </a:pathLst>
          </a:custGeom>
          <a:solidFill>
            <a:schemeClr val="accent1"/>
          </a:solidFill>
          <a:ln>
            <a:noFill/>
          </a:ln>
          <a:extLst>
            <a:ext uri="{91240B29-F687-4F45-9708-019B960494DF}">
              <a14:hiddenLine xmlns:a14="http://schemas.microsoft.com/office/drawing/2010/main" w="10">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1" name="Freeform 12"/>
          <p:cNvSpPr>
            <a:spLocks noChangeArrowheads="1"/>
          </p:cNvSpPr>
          <p:nvPr/>
        </p:nvSpPr>
        <p:spPr bwMode="auto">
          <a:xfrm>
            <a:off x="8713696" y="3911040"/>
            <a:ext cx="357188" cy="309563"/>
          </a:xfrm>
          <a:custGeom>
            <a:avLst/>
            <a:gdLst>
              <a:gd name="T0" fmla="*/ 464 w 464"/>
              <a:gd name="T1" fmla="*/ 402 h 402"/>
              <a:gd name="T2" fmla="*/ 348 w 464"/>
              <a:gd name="T3" fmla="*/ 201 h 402"/>
              <a:gd name="T4" fmla="*/ 232 w 464"/>
              <a:gd name="T5" fmla="*/ 0 h 402"/>
              <a:gd name="T6" fmla="*/ 116 w 464"/>
              <a:gd name="T7" fmla="*/ 201 h 402"/>
              <a:gd name="T8" fmla="*/ 0 w 464"/>
              <a:gd name="T9" fmla="*/ 402 h 402"/>
              <a:gd name="T10" fmla="*/ 232 w 464"/>
              <a:gd name="T11" fmla="*/ 402 h 402"/>
              <a:gd name="T12" fmla="*/ 464 w 464"/>
              <a:gd name="T13" fmla="*/ 402 h 402"/>
            </a:gdLst>
            <a:ahLst/>
            <a:cxnLst>
              <a:cxn ang="0">
                <a:pos x="T0" y="T1"/>
              </a:cxn>
              <a:cxn ang="0">
                <a:pos x="T2" y="T3"/>
              </a:cxn>
              <a:cxn ang="0">
                <a:pos x="T4" y="T5"/>
              </a:cxn>
              <a:cxn ang="0">
                <a:pos x="T6" y="T7"/>
              </a:cxn>
              <a:cxn ang="0">
                <a:pos x="T8" y="T9"/>
              </a:cxn>
              <a:cxn ang="0">
                <a:pos x="T10" y="T11"/>
              </a:cxn>
              <a:cxn ang="0">
                <a:pos x="T12" y="T13"/>
              </a:cxn>
            </a:cxnLst>
            <a:rect l="0" t="0" r="r" b="b"/>
            <a:pathLst>
              <a:path w="464" h="402">
                <a:moveTo>
                  <a:pt x="464" y="402"/>
                </a:moveTo>
                <a:lnTo>
                  <a:pt x="348" y="201"/>
                </a:lnTo>
                <a:lnTo>
                  <a:pt x="232" y="0"/>
                </a:lnTo>
                <a:lnTo>
                  <a:pt x="116" y="201"/>
                </a:lnTo>
                <a:lnTo>
                  <a:pt x="0" y="402"/>
                </a:lnTo>
                <a:lnTo>
                  <a:pt x="232" y="402"/>
                </a:lnTo>
                <a:lnTo>
                  <a:pt x="464" y="402"/>
                </a:lnTo>
                <a:close/>
              </a:path>
            </a:pathLst>
          </a:custGeom>
          <a:solidFill>
            <a:schemeClr val="accent1"/>
          </a:solidFill>
          <a:ln>
            <a:noFill/>
          </a:ln>
          <a:extLst>
            <a:ext uri="{91240B29-F687-4F45-9708-019B960494DF}">
              <a14:hiddenLine xmlns:a14="http://schemas.microsoft.com/office/drawing/2010/main" w="10">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2" name="Freeform 14"/>
          <p:cNvSpPr>
            <a:spLocks noChangeArrowheads="1"/>
          </p:cNvSpPr>
          <p:nvPr/>
        </p:nvSpPr>
        <p:spPr bwMode="auto">
          <a:xfrm>
            <a:off x="7692934" y="4603190"/>
            <a:ext cx="355600" cy="309563"/>
          </a:xfrm>
          <a:custGeom>
            <a:avLst/>
            <a:gdLst>
              <a:gd name="T0" fmla="*/ 232 w 464"/>
              <a:gd name="T1" fmla="*/ 401 h 401"/>
              <a:gd name="T2" fmla="*/ 348 w 464"/>
              <a:gd name="T3" fmla="*/ 201 h 401"/>
              <a:gd name="T4" fmla="*/ 464 w 464"/>
              <a:gd name="T5" fmla="*/ 0 h 401"/>
              <a:gd name="T6" fmla="*/ 232 w 464"/>
              <a:gd name="T7" fmla="*/ 0 h 401"/>
              <a:gd name="T8" fmla="*/ 0 w 464"/>
              <a:gd name="T9" fmla="*/ 0 h 401"/>
              <a:gd name="T10" fmla="*/ 116 w 464"/>
              <a:gd name="T11" fmla="*/ 201 h 401"/>
              <a:gd name="T12" fmla="*/ 232 w 464"/>
              <a:gd name="T13" fmla="*/ 401 h 401"/>
            </a:gdLst>
            <a:ahLst/>
            <a:cxnLst>
              <a:cxn ang="0">
                <a:pos x="T0" y="T1"/>
              </a:cxn>
              <a:cxn ang="0">
                <a:pos x="T2" y="T3"/>
              </a:cxn>
              <a:cxn ang="0">
                <a:pos x="T4" y="T5"/>
              </a:cxn>
              <a:cxn ang="0">
                <a:pos x="T6" y="T7"/>
              </a:cxn>
              <a:cxn ang="0">
                <a:pos x="T8" y="T9"/>
              </a:cxn>
              <a:cxn ang="0">
                <a:pos x="T10" y="T11"/>
              </a:cxn>
              <a:cxn ang="0">
                <a:pos x="T12" y="T13"/>
              </a:cxn>
            </a:cxnLst>
            <a:rect l="0" t="0" r="r" b="b"/>
            <a:pathLst>
              <a:path w="464" h="401">
                <a:moveTo>
                  <a:pt x="232" y="401"/>
                </a:moveTo>
                <a:lnTo>
                  <a:pt x="348" y="201"/>
                </a:lnTo>
                <a:lnTo>
                  <a:pt x="464" y="0"/>
                </a:lnTo>
                <a:lnTo>
                  <a:pt x="232" y="0"/>
                </a:lnTo>
                <a:lnTo>
                  <a:pt x="0" y="0"/>
                </a:lnTo>
                <a:lnTo>
                  <a:pt x="116" y="201"/>
                </a:lnTo>
                <a:lnTo>
                  <a:pt x="232" y="401"/>
                </a:lnTo>
                <a:close/>
              </a:path>
            </a:pathLst>
          </a:custGeom>
          <a:solidFill>
            <a:schemeClr val="accent1"/>
          </a:solidFill>
          <a:ln>
            <a:noFill/>
          </a:ln>
          <a:extLst>
            <a:ext uri="{91240B29-F687-4F45-9708-019B960494DF}">
              <a14:hiddenLine xmlns:a14="http://schemas.microsoft.com/office/drawing/2010/main" w="10">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13" name="组合 3"/>
          <p:cNvGrpSpPr>
            <a:grpSpLocks/>
          </p:cNvGrpSpPr>
          <p:nvPr/>
        </p:nvGrpSpPr>
        <p:grpSpPr bwMode="auto">
          <a:xfrm>
            <a:off x="7356385" y="1021790"/>
            <a:ext cx="1030287" cy="1028700"/>
            <a:chOff x="7787000" y="1089283"/>
            <a:chExt cx="1030288" cy="1028700"/>
          </a:xfrm>
          <a:solidFill>
            <a:srgbClr val="C00000"/>
          </a:solidFill>
        </p:grpSpPr>
        <p:sp>
          <p:nvSpPr>
            <p:cNvPr id="14" name="Oval 7"/>
            <p:cNvSpPr>
              <a:spLocks noChangeArrowheads="1"/>
            </p:cNvSpPr>
            <p:nvPr/>
          </p:nvSpPr>
          <p:spPr bwMode="auto">
            <a:xfrm>
              <a:off x="7787000" y="1089283"/>
              <a:ext cx="1030288" cy="1028700"/>
            </a:xfrm>
            <a:prstGeom prst="ellipse">
              <a:avLst/>
            </a:prstGeom>
            <a:grpFill/>
            <a:ln w="38100" cap="flat">
              <a:solidFill>
                <a:schemeClr val="bg2"/>
              </a:solidFill>
              <a:prstDash val="solid"/>
              <a:miter lim="800000"/>
            </a:ln>
            <a:effectLst>
              <a:outerShdw blurRad="63500" sx="102000" sy="102000" algn="ctr" rotWithShape="0">
                <a:prstClr val="black">
                  <a:alpha val="40000"/>
                </a:prstClr>
              </a:outerShdw>
            </a:effectLst>
          </p:spPr>
          <p:txBody>
            <a:bodyPr lIns="91428" tIns="45714" rIns="91428" bIns="45714"/>
            <a:lstStyle/>
            <a:p>
              <a:pPr>
                <a:spcBef>
                  <a:spcPct val="20000"/>
                </a:spcBef>
                <a:buFont typeface="Arial" panose="020B0604020202020204" pitchFamily="34" charset="0"/>
                <a:buChar char="•"/>
              </a:pPr>
              <a:endParaRPr lang="zh-CN" altLang="en-US" sz="2000" noProof="1">
                <a:solidFill>
                  <a:schemeClr val="accent2"/>
                </a:solidFill>
                <a:ea typeface="微软雅黑" panose="020B0503020204020204" pitchFamily="34" charset="-122"/>
              </a:endParaRPr>
            </a:p>
          </p:txBody>
        </p:sp>
        <p:sp>
          <p:nvSpPr>
            <p:cNvPr id="15" name="TextBox 19"/>
            <p:cNvSpPr txBox="1">
              <a:spLocks noChangeArrowheads="1"/>
            </p:cNvSpPr>
            <p:nvPr/>
          </p:nvSpPr>
          <p:spPr bwMode="auto">
            <a:xfrm>
              <a:off x="7862427" y="1264752"/>
              <a:ext cx="868522" cy="7078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b="1" dirty="0">
                  <a:solidFill>
                    <a:schemeClr val="bg2"/>
                  </a:solidFill>
                  <a:latin typeface="微软雅黑" panose="020B0503020204020204" pitchFamily="34" charset="-122"/>
                  <a:ea typeface="微软雅黑" panose="020B0503020204020204" pitchFamily="34" charset="-122"/>
                </a:rPr>
                <a:t>政治意识</a:t>
              </a:r>
            </a:p>
          </p:txBody>
        </p:sp>
      </p:grpSp>
      <p:grpSp>
        <p:nvGrpSpPr>
          <p:cNvPr id="16" name="组合 4"/>
          <p:cNvGrpSpPr>
            <a:grpSpLocks/>
          </p:cNvGrpSpPr>
          <p:nvPr/>
        </p:nvGrpSpPr>
        <p:grpSpPr bwMode="auto">
          <a:xfrm>
            <a:off x="9007384" y="1944128"/>
            <a:ext cx="1176337" cy="1176337"/>
            <a:chOff x="9438000" y="2011621"/>
            <a:chExt cx="1176338" cy="1176337"/>
          </a:xfrm>
        </p:grpSpPr>
        <p:sp>
          <p:nvSpPr>
            <p:cNvPr id="17" name="Freeform 9"/>
            <p:cNvSpPr/>
            <p:nvPr/>
          </p:nvSpPr>
          <p:spPr bwMode="auto">
            <a:xfrm>
              <a:off x="9438000" y="2011621"/>
              <a:ext cx="1176338" cy="1176337"/>
            </a:xfrm>
            <a:custGeom>
              <a:avLst/>
              <a:gdLst>
                <a:gd name="T0" fmla="*/ 1345 w 1530"/>
                <a:gd name="T1" fmla="*/ 430 h 1530"/>
                <a:gd name="T2" fmla="*/ 430 w 1530"/>
                <a:gd name="T3" fmla="*/ 185 h 1530"/>
                <a:gd name="T4" fmla="*/ 185 w 1530"/>
                <a:gd name="T5" fmla="*/ 1100 h 1530"/>
                <a:gd name="T6" fmla="*/ 1100 w 1530"/>
                <a:gd name="T7" fmla="*/ 1345 h 1530"/>
                <a:gd name="T8" fmla="*/ 1345 w 1530"/>
                <a:gd name="T9" fmla="*/ 430 h 1530"/>
              </a:gdLst>
              <a:ahLst/>
              <a:cxnLst>
                <a:cxn ang="0">
                  <a:pos x="T0" y="T1"/>
                </a:cxn>
                <a:cxn ang="0">
                  <a:pos x="T2" y="T3"/>
                </a:cxn>
                <a:cxn ang="0">
                  <a:pos x="T4" y="T5"/>
                </a:cxn>
                <a:cxn ang="0">
                  <a:pos x="T6" y="T7"/>
                </a:cxn>
                <a:cxn ang="0">
                  <a:pos x="T8" y="T9"/>
                </a:cxn>
              </a:cxnLst>
              <a:rect l="0" t="0" r="r" b="b"/>
              <a:pathLst>
                <a:path w="1530" h="1530">
                  <a:moveTo>
                    <a:pt x="1345" y="430"/>
                  </a:moveTo>
                  <a:cubicBezTo>
                    <a:pt x="1160" y="110"/>
                    <a:pt x="751" y="0"/>
                    <a:pt x="430" y="185"/>
                  </a:cubicBezTo>
                  <a:cubicBezTo>
                    <a:pt x="110" y="370"/>
                    <a:pt x="0" y="779"/>
                    <a:pt x="185" y="1100"/>
                  </a:cubicBezTo>
                  <a:cubicBezTo>
                    <a:pt x="370" y="1420"/>
                    <a:pt x="780" y="1530"/>
                    <a:pt x="1100" y="1345"/>
                  </a:cubicBezTo>
                  <a:cubicBezTo>
                    <a:pt x="1420" y="1160"/>
                    <a:pt x="1530" y="750"/>
                    <a:pt x="1345" y="430"/>
                  </a:cubicBezTo>
                  <a:close/>
                </a:path>
              </a:pathLst>
            </a:custGeom>
            <a:solidFill>
              <a:srgbClr val="C00000"/>
            </a:solidFill>
            <a:ln w="38100" cap="flat">
              <a:solidFill>
                <a:schemeClr val="bg2"/>
              </a:solidFill>
              <a:prstDash val="solid"/>
              <a:miter lim="800000"/>
            </a:ln>
            <a:effectLst>
              <a:outerShdw blurRad="63500" sx="102000" sy="102000" algn="ctr" rotWithShape="0">
                <a:prstClr val="black">
                  <a:alpha val="40000"/>
                </a:prstClr>
              </a:outerShdw>
            </a:effectLst>
          </p:spPr>
          <p:txBody>
            <a:bodyPr lIns="91428" tIns="45714" rIns="91428" bIns="45714"/>
            <a:lstStyle/>
            <a:p>
              <a:pPr>
                <a:spcBef>
                  <a:spcPct val="20000"/>
                </a:spcBef>
                <a:buFont typeface="Arial" panose="020B0604020202020204" pitchFamily="34" charset="0"/>
                <a:buChar char="•"/>
              </a:pPr>
              <a:endParaRPr lang="zh-CN" altLang="en-US" sz="2000" noProof="1">
                <a:solidFill>
                  <a:schemeClr val="accent2"/>
                </a:solidFill>
                <a:ea typeface="微软雅黑" panose="020B0503020204020204" pitchFamily="34" charset="-122"/>
              </a:endParaRPr>
            </a:p>
          </p:txBody>
        </p:sp>
        <p:sp>
          <p:nvSpPr>
            <p:cNvPr id="18" name="TextBox 20"/>
            <p:cNvSpPr txBox="1">
              <a:spLocks noChangeArrowheads="1"/>
            </p:cNvSpPr>
            <p:nvPr/>
          </p:nvSpPr>
          <p:spPr bwMode="auto">
            <a:xfrm>
              <a:off x="9573440" y="2267347"/>
              <a:ext cx="868522" cy="7078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b="1" dirty="0">
                  <a:solidFill>
                    <a:schemeClr val="bg2"/>
                  </a:solidFill>
                  <a:latin typeface="微软雅黑" panose="020B0503020204020204" pitchFamily="34" charset="-122"/>
                  <a:ea typeface="微软雅黑" panose="020B0503020204020204" pitchFamily="34" charset="-122"/>
                </a:rPr>
                <a:t>大局意识</a:t>
              </a:r>
            </a:p>
          </p:txBody>
        </p:sp>
      </p:grpSp>
      <p:grpSp>
        <p:nvGrpSpPr>
          <p:cNvPr id="19" name="组合 5"/>
          <p:cNvGrpSpPr>
            <a:grpSpLocks/>
          </p:cNvGrpSpPr>
          <p:nvPr/>
        </p:nvGrpSpPr>
        <p:grpSpPr bwMode="auto">
          <a:xfrm>
            <a:off x="9007384" y="3934853"/>
            <a:ext cx="1176337" cy="1176337"/>
            <a:chOff x="9438000" y="4002346"/>
            <a:chExt cx="1176338" cy="1176337"/>
          </a:xfrm>
          <a:solidFill>
            <a:srgbClr val="C00000"/>
          </a:solidFill>
        </p:grpSpPr>
        <p:sp>
          <p:nvSpPr>
            <p:cNvPr id="20" name="Freeform 11"/>
            <p:cNvSpPr/>
            <p:nvPr/>
          </p:nvSpPr>
          <p:spPr bwMode="auto">
            <a:xfrm>
              <a:off x="9438000" y="4002346"/>
              <a:ext cx="1176338" cy="1176337"/>
            </a:xfrm>
            <a:custGeom>
              <a:avLst/>
              <a:gdLst>
                <a:gd name="T0" fmla="*/ 1345 w 1530"/>
                <a:gd name="T1" fmla="*/ 1099 h 1529"/>
                <a:gd name="T2" fmla="*/ 1100 w 1530"/>
                <a:gd name="T3" fmla="*/ 184 h 1529"/>
                <a:gd name="T4" fmla="*/ 185 w 1530"/>
                <a:gd name="T5" fmla="*/ 430 h 1529"/>
                <a:gd name="T6" fmla="*/ 430 w 1530"/>
                <a:gd name="T7" fmla="*/ 1344 h 1529"/>
                <a:gd name="T8" fmla="*/ 1345 w 1530"/>
                <a:gd name="T9" fmla="*/ 1099 h 1529"/>
              </a:gdLst>
              <a:ahLst/>
              <a:cxnLst>
                <a:cxn ang="0">
                  <a:pos x="T0" y="T1"/>
                </a:cxn>
                <a:cxn ang="0">
                  <a:pos x="T2" y="T3"/>
                </a:cxn>
                <a:cxn ang="0">
                  <a:pos x="T4" y="T5"/>
                </a:cxn>
                <a:cxn ang="0">
                  <a:pos x="T6" y="T7"/>
                </a:cxn>
                <a:cxn ang="0">
                  <a:pos x="T8" y="T9"/>
                </a:cxn>
              </a:cxnLst>
              <a:rect l="0" t="0" r="r" b="b"/>
              <a:pathLst>
                <a:path w="1530" h="1529">
                  <a:moveTo>
                    <a:pt x="1345" y="1099"/>
                  </a:moveTo>
                  <a:cubicBezTo>
                    <a:pt x="1530" y="779"/>
                    <a:pt x="1420" y="369"/>
                    <a:pt x="1100" y="184"/>
                  </a:cubicBezTo>
                  <a:cubicBezTo>
                    <a:pt x="780" y="0"/>
                    <a:pt x="370" y="109"/>
                    <a:pt x="185" y="430"/>
                  </a:cubicBezTo>
                  <a:cubicBezTo>
                    <a:pt x="0" y="750"/>
                    <a:pt x="110" y="1160"/>
                    <a:pt x="430" y="1344"/>
                  </a:cubicBezTo>
                  <a:cubicBezTo>
                    <a:pt x="751" y="1529"/>
                    <a:pt x="1160" y="1420"/>
                    <a:pt x="1345" y="1099"/>
                  </a:cubicBezTo>
                  <a:close/>
                </a:path>
              </a:pathLst>
            </a:custGeom>
            <a:grpFill/>
            <a:ln w="38100" cap="flat">
              <a:solidFill>
                <a:schemeClr val="bg2"/>
              </a:solidFill>
              <a:prstDash val="solid"/>
              <a:miter lim="800000"/>
            </a:ln>
            <a:effectLst>
              <a:outerShdw blurRad="63500" sx="102000" sy="102000" algn="ctr" rotWithShape="0">
                <a:prstClr val="black">
                  <a:alpha val="40000"/>
                </a:prstClr>
              </a:outerShdw>
            </a:effectLst>
          </p:spPr>
          <p:txBody>
            <a:bodyPr lIns="91428" tIns="45714" rIns="91428" bIns="45714"/>
            <a:lstStyle/>
            <a:p>
              <a:pPr>
                <a:spcBef>
                  <a:spcPct val="20000"/>
                </a:spcBef>
                <a:buFont typeface="Arial" panose="020B0604020202020204" pitchFamily="34" charset="0"/>
                <a:buChar char="•"/>
              </a:pPr>
              <a:endParaRPr lang="zh-CN" altLang="en-US" sz="2000" noProof="1">
                <a:solidFill>
                  <a:schemeClr val="accent2"/>
                </a:solidFill>
                <a:ea typeface="微软雅黑" panose="020B0503020204020204" pitchFamily="34" charset="-122"/>
              </a:endParaRPr>
            </a:p>
          </p:txBody>
        </p:sp>
        <p:sp>
          <p:nvSpPr>
            <p:cNvPr id="21" name="TextBox 21"/>
            <p:cNvSpPr txBox="1">
              <a:spLocks noChangeArrowheads="1"/>
            </p:cNvSpPr>
            <p:nvPr/>
          </p:nvSpPr>
          <p:spPr bwMode="auto">
            <a:xfrm>
              <a:off x="9614121" y="4224665"/>
              <a:ext cx="868522" cy="7078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b="1" dirty="0">
                  <a:solidFill>
                    <a:schemeClr val="bg2"/>
                  </a:solidFill>
                  <a:latin typeface="微软雅黑" panose="020B0503020204020204" pitchFamily="34" charset="-122"/>
                  <a:ea typeface="微软雅黑" panose="020B0503020204020204" pitchFamily="34" charset="-122"/>
                </a:rPr>
                <a:t>核心意识</a:t>
              </a:r>
            </a:p>
          </p:txBody>
        </p:sp>
      </p:grpSp>
      <p:grpSp>
        <p:nvGrpSpPr>
          <p:cNvPr id="22" name="组合 27"/>
          <p:cNvGrpSpPr>
            <a:grpSpLocks/>
          </p:cNvGrpSpPr>
          <p:nvPr/>
        </p:nvGrpSpPr>
        <p:grpSpPr bwMode="auto">
          <a:xfrm>
            <a:off x="7356384" y="5004828"/>
            <a:ext cx="1030287" cy="1028700"/>
            <a:chOff x="7787000" y="5072321"/>
            <a:chExt cx="1030288" cy="1028700"/>
          </a:xfrm>
        </p:grpSpPr>
        <p:sp>
          <p:nvSpPr>
            <p:cNvPr id="23" name="Oval 13"/>
            <p:cNvSpPr>
              <a:spLocks noChangeArrowheads="1"/>
            </p:cNvSpPr>
            <p:nvPr/>
          </p:nvSpPr>
          <p:spPr bwMode="auto">
            <a:xfrm>
              <a:off x="7787000" y="5072321"/>
              <a:ext cx="1030288" cy="1028700"/>
            </a:xfrm>
            <a:prstGeom prst="ellipse">
              <a:avLst/>
            </a:prstGeom>
            <a:solidFill>
              <a:srgbClr val="C00000"/>
            </a:solidFill>
            <a:ln w="38100" cap="flat">
              <a:solidFill>
                <a:schemeClr val="bg2"/>
              </a:solidFill>
              <a:prstDash val="solid"/>
              <a:miter lim="800000"/>
            </a:ln>
            <a:effectLst>
              <a:outerShdw blurRad="63500" sx="102000" sy="102000" algn="ctr" rotWithShape="0">
                <a:prstClr val="black">
                  <a:alpha val="40000"/>
                </a:prstClr>
              </a:outerShdw>
            </a:effectLst>
          </p:spPr>
          <p:txBody>
            <a:bodyPr lIns="91428" tIns="45714" rIns="91428" bIns="45714"/>
            <a:lstStyle/>
            <a:p>
              <a:pPr>
                <a:spcBef>
                  <a:spcPct val="20000"/>
                </a:spcBef>
                <a:buFont typeface="Arial" panose="020B0604020202020204" pitchFamily="34" charset="0"/>
                <a:buChar char="•"/>
              </a:pPr>
              <a:endParaRPr lang="zh-CN" altLang="en-US" sz="2000" noProof="1">
                <a:solidFill>
                  <a:schemeClr val="accent2"/>
                </a:solidFill>
                <a:ea typeface="微软雅黑" panose="020B0503020204020204" pitchFamily="34" charset="-122"/>
              </a:endParaRPr>
            </a:p>
          </p:txBody>
        </p:sp>
        <p:sp>
          <p:nvSpPr>
            <p:cNvPr id="25" name="TextBox 22"/>
            <p:cNvSpPr txBox="1">
              <a:spLocks noChangeArrowheads="1"/>
            </p:cNvSpPr>
            <p:nvPr/>
          </p:nvSpPr>
          <p:spPr bwMode="auto">
            <a:xfrm>
              <a:off x="7880426" y="5258114"/>
              <a:ext cx="868522" cy="7078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b="1" dirty="0">
                  <a:solidFill>
                    <a:schemeClr val="bg2"/>
                  </a:solidFill>
                  <a:latin typeface="微软雅黑" panose="020B0503020204020204" pitchFamily="34" charset="-122"/>
                  <a:ea typeface="微软雅黑" panose="020B0503020204020204" pitchFamily="34" charset="-122"/>
                </a:rPr>
                <a:t>看齐意识</a:t>
              </a:r>
            </a:p>
          </p:txBody>
        </p:sp>
      </p:grpSp>
      <p:grpSp>
        <p:nvGrpSpPr>
          <p:cNvPr id="26" name="组合 2"/>
          <p:cNvGrpSpPr>
            <a:grpSpLocks/>
          </p:cNvGrpSpPr>
          <p:nvPr/>
        </p:nvGrpSpPr>
        <p:grpSpPr bwMode="auto">
          <a:xfrm>
            <a:off x="6886484" y="2544203"/>
            <a:ext cx="1968500" cy="1966912"/>
            <a:chOff x="7317100" y="2611696"/>
            <a:chExt cx="1968500" cy="1966912"/>
          </a:xfrm>
          <a:solidFill>
            <a:srgbClr val="C00000"/>
          </a:solidFill>
        </p:grpSpPr>
        <p:sp>
          <p:nvSpPr>
            <p:cNvPr id="27" name="Oval 6"/>
            <p:cNvSpPr>
              <a:spLocks noChangeArrowheads="1"/>
            </p:cNvSpPr>
            <p:nvPr/>
          </p:nvSpPr>
          <p:spPr bwMode="auto">
            <a:xfrm>
              <a:off x="7317100" y="2611696"/>
              <a:ext cx="1968500" cy="1966912"/>
            </a:xfrm>
            <a:prstGeom prst="ellipse">
              <a:avLst/>
            </a:prstGeom>
            <a:grpFill/>
            <a:ln w="38100" cap="flat">
              <a:solidFill>
                <a:schemeClr val="bg2"/>
              </a:solidFill>
              <a:prstDash val="solid"/>
              <a:miter lim="800000"/>
            </a:ln>
            <a:effectLst>
              <a:outerShdw blurRad="63500" sx="102000" sy="102000" algn="ctr" rotWithShape="0">
                <a:prstClr val="black">
                  <a:alpha val="40000"/>
                </a:prstClr>
              </a:outerShdw>
            </a:effectLst>
          </p:spPr>
          <p:txBody>
            <a:bodyPr lIns="91428" tIns="45714" rIns="91428" bIns="45714"/>
            <a:lstStyle/>
            <a:p>
              <a:pPr>
                <a:spcBef>
                  <a:spcPct val="20000"/>
                </a:spcBef>
                <a:buFont typeface="Arial" panose="020B0604020202020204" pitchFamily="34" charset="0"/>
                <a:buChar char="•"/>
              </a:pPr>
              <a:endParaRPr lang="zh-CN" altLang="en-US" sz="2000" noProof="1">
                <a:solidFill>
                  <a:schemeClr val="accent2"/>
                </a:solidFill>
                <a:ea typeface="微软雅黑" panose="020B0503020204020204" pitchFamily="34" charset="-122"/>
              </a:endParaRPr>
            </a:p>
          </p:txBody>
        </p:sp>
        <p:sp>
          <p:nvSpPr>
            <p:cNvPr id="28" name="TextBox 18"/>
            <p:cNvSpPr txBox="1">
              <a:spLocks noChangeArrowheads="1"/>
            </p:cNvSpPr>
            <p:nvPr/>
          </p:nvSpPr>
          <p:spPr bwMode="auto">
            <a:xfrm>
              <a:off x="7654426" y="2948602"/>
              <a:ext cx="1320524" cy="13234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4000" b="1" dirty="0">
                  <a:solidFill>
                    <a:schemeClr val="bg2"/>
                  </a:solidFill>
                  <a:latin typeface="微软雅黑" panose="020B0503020204020204" pitchFamily="34" charset="-122"/>
                  <a:ea typeface="微软雅黑" panose="020B0503020204020204" pitchFamily="34" charset="-122"/>
                </a:rPr>
                <a:t>政治合格</a:t>
              </a:r>
            </a:p>
          </p:txBody>
        </p:sp>
      </p:grpSp>
      <p:pic>
        <p:nvPicPr>
          <p:cNvPr id="31" name="图片 30"/>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32" name="图片 31"/>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3999739660"/>
      </p:ext>
    </p:extLst>
  </p:cSld>
  <p:clrMapOvr>
    <a:masterClrMapping/>
  </p:clrMapOvr>
  <mc:AlternateContent xmlns:mc="http://schemas.openxmlformats.org/markup-compatibility/2006" xmlns:p14="http://schemas.microsoft.com/office/powerpoint/2010/main">
    <mc:Choice Requires="p14">
      <p:transition spd="slow" p14:dur="175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par>
                                <p:cTn id="23" presetID="3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style.rotation</p:attrName>
                                        </p:attrNameLst>
                                      </p:cBhvr>
                                      <p:tavLst>
                                        <p:tav tm="0">
                                          <p:val>
                                            <p:fltVal val="90"/>
                                          </p:val>
                                        </p:tav>
                                        <p:tav tm="100000">
                                          <p:val>
                                            <p:fltVal val="0"/>
                                          </p:val>
                                        </p:tav>
                                      </p:tavLst>
                                    </p:anim>
                                    <p:animEffect transition="in" filter="fade">
                                      <p:cBhvr>
                                        <p:cTn id="28" dur="1000"/>
                                        <p:tgtEl>
                                          <p:spTgt spid="16"/>
                                        </p:tgtEl>
                                      </p:cBhvr>
                                    </p:animEffect>
                                  </p:childTnLst>
                                </p:cTn>
                              </p:par>
                              <p:par>
                                <p:cTn id="29" presetID="31"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 calcmode="lin" valueType="num">
                                      <p:cBhvr>
                                        <p:cTn id="33" dur="1000" fill="hold"/>
                                        <p:tgtEl>
                                          <p:spTgt spid="19"/>
                                        </p:tgtEl>
                                        <p:attrNameLst>
                                          <p:attrName>style.rotation</p:attrName>
                                        </p:attrNameLst>
                                      </p:cBhvr>
                                      <p:tavLst>
                                        <p:tav tm="0">
                                          <p:val>
                                            <p:fltVal val="90"/>
                                          </p:val>
                                        </p:tav>
                                        <p:tav tm="100000">
                                          <p:val>
                                            <p:fltVal val="0"/>
                                          </p:val>
                                        </p:tav>
                                      </p:tavLst>
                                    </p:anim>
                                    <p:animEffect transition="in" filter="fade">
                                      <p:cBhvr>
                                        <p:cTn id="34" dur="1000"/>
                                        <p:tgtEl>
                                          <p:spTgt spid="19"/>
                                        </p:tgtEl>
                                      </p:cBhvr>
                                    </p:animEffect>
                                  </p:childTnLst>
                                </p:cTn>
                              </p:par>
                              <p:par>
                                <p:cTn id="35" presetID="31"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1000" fill="hold"/>
                                        <p:tgtEl>
                                          <p:spTgt spid="22"/>
                                        </p:tgtEl>
                                        <p:attrNameLst>
                                          <p:attrName>ppt_w</p:attrName>
                                        </p:attrNameLst>
                                      </p:cBhvr>
                                      <p:tavLst>
                                        <p:tav tm="0">
                                          <p:val>
                                            <p:fltVal val="0"/>
                                          </p:val>
                                        </p:tav>
                                        <p:tav tm="100000">
                                          <p:val>
                                            <p:strVal val="#ppt_w"/>
                                          </p:val>
                                        </p:tav>
                                      </p:tavLst>
                                    </p:anim>
                                    <p:anim calcmode="lin" valueType="num">
                                      <p:cBhvr>
                                        <p:cTn id="38" dur="1000" fill="hold"/>
                                        <p:tgtEl>
                                          <p:spTgt spid="22"/>
                                        </p:tgtEl>
                                        <p:attrNameLst>
                                          <p:attrName>ppt_h</p:attrName>
                                        </p:attrNameLst>
                                      </p:cBhvr>
                                      <p:tavLst>
                                        <p:tav tm="0">
                                          <p:val>
                                            <p:fltVal val="0"/>
                                          </p:val>
                                        </p:tav>
                                        <p:tav tm="100000">
                                          <p:val>
                                            <p:strVal val="#ppt_h"/>
                                          </p:val>
                                        </p:tav>
                                      </p:tavLst>
                                    </p:anim>
                                    <p:anim calcmode="lin" valueType="num">
                                      <p:cBhvr>
                                        <p:cTn id="39" dur="1000" fill="hold"/>
                                        <p:tgtEl>
                                          <p:spTgt spid="22"/>
                                        </p:tgtEl>
                                        <p:attrNameLst>
                                          <p:attrName>style.rotation</p:attrName>
                                        </p:attrNameLst>
                                      </p:cBhvr>
                                      <p:tavLst>
                                        <p:tav tm="0">
                                          <p:val>
                                            <p:fltVal val="90"/>
                                          </p:val>
                                        </p:tav>
                                        <p:tav tm="100000">
                                          <p:val>
                                            <p:fltVal val="0"/>
                                          </p:val>
                                        </p:tav>
                                      </p:tavLst>
                                    </p:anim>
                                    <p:animEffect transition="in" filter="fade">
                                      <p:cBhvr>
                                        <p:cTn id="40" dur="10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down)">
                                      <p:cBhvr>
                                        <p:cTn id="53" dur="500"/>
                                        <p:tgtEl>
                                          <p:spTgt spid="8"/>
                                        </p:tgtEl>
                                      </p:cBhvr>
                                    </p:animEffect>
                                  </p:childTnLst>
                                </p:cTn>
                              </p:par>
                              <p:par>
                                <p:cTn id="54" presetID="1" presetClass="entr" presetSubtype="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1000"/>
                                        <p:tgtEl>
                                          <p:spTgt spid="7"/>
                                        </p:tgtEl>
                                      </p:cBhvr>
                                    </p:animEffect>
                                    <p:anim calcmode="lin" valueType="num">
                                      <p:cBhvr>
                                        <p:cTn id="61" dur="1000" fill="hold"/>
                                        <p:tgtEl>
                                          <p:spTgt spid="7"/>
                                        </p:tgtEl>
                                        <p:attrNameLst>
                                          <p:attrName>ppt_x</p:attrName>
                                        </p:attrNameLst>
                                      </p:cBhvr>
                                      <p:tavLst>
                                        <p:tav tm="0">
                                          <p:val>
                                            <p:strVal val="#ppt_x"/>
                                          </p:val>
                                        </p:tav>
                                        <p:tav tm="100000">
                                          <p:val>
                                            <p:strVal val="#ppt_x"/>
                                          </p:val>
                                        </p:tav>
                                      </p:tavLst>
                                    </p:anim>
                                    <p:anim calcmode="lin" valueType="num">
                                      <p:cBhvr>
                                        <p:cTn id="6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animBg="1"/>
      <p:bldP spid="10" grpId="0" animBg="1"/>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3"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4.3 </a:t>
            </a:r>
            <a:r>
              <a:rPr lang="zh-CN" altLang="en-US" sz="2800" b="1" dirty="0">
                <a:solidFill>
                  <a:srgbClr val="C00000"/>
                </a:solidFill>
                <a:latin typeface="微软雅黑" panose="020B0503020204020204" pitchFamily="34" charset="-122"/>
                <a:ea typeface="微软雅黑" panose="020B0503020204020204" pitchFamily="34" charset="-122"/>
              </a:rPr>
              <a:t>讲规矩 有纪律</a:t>
            </a:r>
          </a:p>
        </p:txBody>
      </p:sp>
      <p:sp>
        <p:nvSpPr>
          <p:cNvPr id="5"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7" name="矩形 26"/>
          <p:cNvSpPr>
            <a:spLocks noChangeArrowheads="1"/>
          </p:cNvSpPr>
          <p:nvPr/>
        </p:nvSpPr>
        <p:spPr bwMode="auto">
          <a:xfrm>
            <a:off x="841375" y="1212850"/>
            <a:ext cx="102917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hangingPunct="0"/>
            <a:r>
              <a:rPr lang="zh-CN" altLang="en-US" sz="2000" b="1" dirty="0">
                <a:solidFill>
                  <a:schemeClr val="accent2"/>
                </a:solidFill>
                <a:latin typeface="微软雅黑" panose="020B0503020204020204" pitchFamily="34" charset="-122"/>
                <a:ea typeface="微软雅黑" panose="020B0503020204020204" pitchFamily="34" charset="-122"/>
              </a:rPr>
              <a:t>讲规矩、有纪律，强调的是守纪合格，就是要严守党的政治纪律和政治规矩。</a:t>
            </a:r>
          </a:p>
        </p:txBody>
      </p:sp>
      <p:sp>
        <p:nvSpPr>
          <p:cNvPr id="8" name="矩形 27"/>
          <p:cNvSpPr>
            <a:spLocks noChangeArrowheads="1"/>
          </p:cNvSpPr>
          <p:nvPr/>
        </p:nvSpPr>
        <p:spPr bwMode="auto">
          <a:xfrm>
            <a:off x="841375" y="4973638"/>
            <a:ext cx="10056813"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lnSpc>
                <a:spcPct val="150000"/>
              </a:lnSpc>
            </a:pPr>
            <a:r>
              <a:rPr lang="zh-CN" altLang="en-US" dirty="0">
                <a:latin typeface="微软雅黑" panose="020B0503020204020204" pitchFamily="34" charset="-122"/>
                <a:ea typeface="微软雅黑" panose="020B0503020204020204" pitchFamily="34" charset="-122"/>
              </a:rPr>
              <a:t>我们说的规矩，既包括党章党纪国法、规章制度，又包括党的优良传统、政治要求和道德规范等。党员讲规矩，就要知晓规矩、认同规矩、遵守规矩、维护规矩，明白哪些该做、哪些不该做，做到知大知小、知进知退、知荣知辱、知是知非，用纪律和规矩来规范和约束自己的言行。</a:t>
            </a:r>
          </a:p>
        </p:txBody>
      </p:sp>
      <p:sp>
        <p:nvSpPr>
          <p:cNvPr id="9" name="Freeform 11"/>
          <p:cNvSpPr>
            <a:spLocks noChangeArrowheads="1"/>
          </p:cNvSpPr>
          <p:nvPr/>
        </p:nvSpPr>
        <p:spPr bwMode="auto">
          <a:xfrm flipH="1">
            <a:off x="4530725" y="1987550"/>
            <a:ext cx="585788" cy="2495550"/>
          </a:xfrm>
          <a:custGeom>
            <a:avLst/>
            <a:gdLst>
              <a:gd name="T0" fmla="*/ 0 w 1412"/>
              <a:gd name="T1" fmla="*/ 82 h 6009"/>
              <a:gd name="T2" fmla="*/ 0 w 1412"/>
              <a:gd name="T3" fmla="*/ 0 h 6009"/>
              <a:gd name="T4" fmla="*/ 283 w 1412"/>
              <a:gd name="T5" fmla="*/ 71 h 6009"/>
              <a:gd name="T6" fmla="*/ 518 w 1412"/>
              <a:gd name="T7" fmla="*/ 182 h 6009"/>
              <a:gd name="T8" fmla="*/ 723 w 1412"/>
              <a:gd name="T9" fmla="*/ 367 h 6009"/>
              <a:gd name="T10" fmla="*/ 863 w 1412"/>
              <a:gd name="T11" fmla="*/ 597 h 6009"/>
              <a:gd name="T12" fmla="*/ 935 w 1412"/>
              <a:gd name="T13" fmla="*/ 848 h 6009"/>
              <a:gd name="T14" fmla="*/ 966 w 1412"/>
              <a:gd name="T15" fmla="*/ 1141 h 6009"/>
              <a:gd name="T16" fmla="*/ 931 w 1412"/>
              <a:gd name="T17" fmla="*/ 1500 h 6009"/>
              <a:gd name="T18" fmla="*/ 856 w 1412"/>
              <a:gd name="T19" fmla="*/ 1831 h 6009"/>
              <a:gd name="T20" fmla="*/ 828 w 1412"/>
              <a:gd name="T21" fmla="*/ 2176 h 6009"/>
              <a:gd name="T22" fmla="*/ 869 w 1412"/>
              <a:gd name="T23" fmla="*/ 2502 h 6009"/>
              <a:gd name="T24" fmla="*/ 961 w 1412"/>
              <a:gd name="T25" fmla="*/ 2687 h 6009"/>
              <a:gd name="T26" fmla="*/ 1110 w 1412"/>
              <a:gd name="T27" fmla="*/ 2815 h 6009"/>
              <a:gd name="T28" fmla="*/ 1244 w 1412"/>
              <a:gd name="T29" fmla="*/ 2889 h 6009"/>
              <a:gd name="T30" fmla="*/ 1412 w 1412"/>
              <a:gd name="T31" fmla="*/ 2920 h 6009"/>
              <a:gd name="T32" fmla="*/ 1412 w 1412"/>
              <a:gd name="T33" fmla="*/ 3079 h 6009"/>
              <a:gd name="T34" fmla="*/ 1156 w 1412"/>
              <a:gd name="T35" fmla="*/ 3164 h 6009"/>
              <a:gd name="T36" fmla="*/ 999 w 1412"/>
              <a:gd name="T37" fmla="*/ 3291 h 6009"/>
              <a:gd name="T38" fmla="*/ 880 w 1412"/>
              <a:gd name="T39" fmla="*/ 3508 h 6009"/>
              <a:gd name="T40" fmla="*/ 826 w 1412"/>
              <a:gd name="T41" fmla="*/ 3804 h 6009"/>
              <a:gd name="T42" fmla="*/ 850 w 1412"/>
              <a:gd name="T43" fmla="*/ 4193 h 6009"/>
              <a:gd name="T44" fmla="*/ 884 w 1412"/>
              <a:gd name="T45" fmla="*/ 4452 h 6009"/>
              <a:gd name="T46" fmla="*/ 935 w 1412"/>
              <a:gd name="T47" fmla="*/ 4752 h 6009"/>
              <a:gd name="T48" fmla="*/ 944 w 1412"/>
              <a:gd name="T49" fmla="*/ 5046 h 6009"/>
              <a:gd name="T50" fmla="*/ 893 w 1412"/>
              <a:gd name="T51" fmla="*/ 5331 h 6009"/>
              <a:gd name="T52" fmla="*/ 792 w 1412"/>
              <a:gd name="T53" fmla="*/ 5553 h 6009"/>
              <a:gd name="T54" fmla="*/ 639 w 1412"/>
              <a:gd name="T55" fmla="*/ 5737 h 6009"/>
              <a:gd name="T56" fmla="*/ 458 w 1412"/>
              <a:gd name="T57" fmla="*/ 5879 h 6009"/>
              <a:gd name="T58" fmla="*/ 310 w 1412"/>
              <a:gd name="T59" fmla="*/ 5967 h 6009"/>
              <a:gd name="T60" fmla="*/ 212 w 1412"/>
              <a:gd name="T61" fmla="*/ 6005 h 6009"/>
              <a:gd name="T62" fmla="*/ 171 w 1412"/>
              <a:gd name="T63" fmla="*/ 5973 h 6009"/>
              <a:gd name="T64" fmla="*/ 208 w 1412"/>
              <a:gd name="T65" fmla="*/ 5905 h 6009"/>
              <a:gd name="T66" fmla="*/ 300 w 1412"/>
              <a:gd name="T67" fmla="*/ 5840 h 6009"/>
              <a:gd name="T68" fmla="*/ 445 w 1412"/>
              <a:gd name="T69" fmla="*/ 5705 h 6009"/>
              <a:gd name="T70" fmla="*/ 564 w 1412"/>
              <a:gd name="T71" fmla="*/ 5512 h 6009"/>
              <a:gd name="T72" fmla="*/ 625 w 1412"/>
              <a:gd name="T73" fmla="*/ 5315 h 6009"/>
              <a:gd name="T74" fmla="*/ 638 w 1412"/>
              <a:gd name="T75" fmla="*/ 5121 h 6009"/>
              <a:gd name="T76" fmla="*/ 618 w 1412"/>
              <a:gd name="T77" fmla="*/ 4825 h 6009"/>
              <a:gd name="T78" fmla="*/ 584 w 1412"/>
              <a:gd name="T79" fmla="*/ 4415 h 6009"/>
              <a:gd name="T80" fmla="*/ 578 w 1412"/>
              <a:gd name="T81" fmla="*/ 4048 h 6009"/>
              <a:gd name="T82" fmla="*/ 632 w 1412"/>
              <a:gd name="T83" fmla="*/ 3704 h 6009"/>
              <a:gd name="T84" fmla="*/ 772 w 1412"/>
              <a:gd name="T85" fmla="*/ 3412 h 6009"/>
              <a:gd name="T86" fmla="*/ 941 w 1412"/>
              <a:gd name="T87" fmla="*/ 3215 h 6009"/>
              <a:gd name="T88" fmla="*/ 1273 w 1412"/>
              <a:gd name="T89" fmla="*/ 3012 h 6009"/>
              <a:gd name="T90" fmla="*/ 1034 w 1412"/>
              <a:gd name="T91" fmla="*/ 2880 h 6009"/>
              <a:gd name="T92" fmla="*/ 884 w 1412"/>
              <a:gd name="T93" fmla="*/ 2767 h 6009"/>
              <a:gd name="T94" fmla="*/ 739 w 1412"/>
              <a:gd name="T95" fmla="*/ 2564 h 6009"/>
              <a:gd name="T96" fmla="*/ 611 w 1412"/>
              <a:gd name="T97" fmla="*/ 2279 h 6009"/>
              <a:gd name="T98" fmla="*/ 558 w 1412"/>
              <a:gd name="T99" fmla="*/ 1973 h 6009"/>
              <a:gd name="T100" fmla="*/ 562 w 1412"/>
              <a:gd name="T101" fmla="*/ 1648 h 6009"/>
              <a:gd name="T102" fmla="*/ 605 w 1412"/>
              <a:gd name="T103" fmla="*/ 1308 h 6009"/>
              <a:gd name="T104" fmla="*/ 646 w 1412"/>
              <a:gd name="T105" fmla="*/ 904 h 6009"/>
              <a:gd name="T106" fmla="*/ 619 w 1412"/>
              <a:gd name="T107" fmla="*/ 644 h 6009"/>
              <a:gd name="T108" fmla="*/ 520 w 1412"/>
              <a:gd name="T109" fmla="*/ 441 h 6009"/>
              <a:gd name="T110" fmla="*/ 341 w 1412"/>
              <a:gd name="T111" fmla="*/ 240 h 6009"/>
              <a:gd name="T112" fmla="*/ 152 w 1412"/>
              <a:gd name="T113" fmla="*/ 132 h 6009"/>
              <a:gd name="T114" fmla="*/ 0 w 1412"/>
              <a:gd name="T115" fmla="*/ 82 h 6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chemeClr val="tx1">
              <a:lumMod val="50000"/>
              <a:lumOff val="50000"/>
            </a:schemeClr>
          </a:solidFill>
          <a:ln>
            <a:noFill/>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10" name="组合 29"/>
          <p:cNvGrpSpPr>
            <a:grpSpLocks/>
          </p:cNvGrpSpPr>
          <p:nvPr/>
        </p:nvGrpSpPr>
        <p:grpSpPr bwMode="auto">
          <a:xfrm>
            <a:off x="5116513" y="2003425"/>
            <a:ext cx="3049587" cy="523875"/>
            <a:chOff x="1800275" y="1490663"/>
            <a:chExt cx="3233739" cy="696912"/>
          </a:xfrm>
        </p:grpSpPr>
        <p:sp>
          <p:nvSpPr>
            <p:cNvPr id="11" name="Freeform 5"/>
            <p:cNvSpPr>
              <a:spLocks noChangeArrowheads="1"/>
            </p:cNvSpPr>
            <p:nvPr/>
          </p:nvSpPr>
          <p:spPr bwMode="auto">
            <a:xfrm>
              <a:off x="1800275" y="1490663"/>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a:solidFill>
                <a:schemeClr val="tx1"/>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2" name="TextBox 28"/>
            <p:cNvSpPr txBox="1">
              <a:spLocks noChangeArrowheads="1"/>
            </p:cNvSpPr>
            <p:nvPr/>
          </p:nvSpPr>
          <p:spPr bwMode="auto">
            <a:xfrm>
              <a:off x="1812154" y="1623729"/>
              <a:ext cx="3221860" cy="532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b="1" dirty="0">
                  <a:latin typeface="微软雅黑" panose="020B0503020204020204" pitchFamily="34" charset="-122"/>
                  <a:ea typeface="微软雅黑" panose="020B0503020204020204" pitchFamily="34" charset="-122"/>
                </a:rPr>
                <a:t>党章党纪国法、规章制度</a:t>
              </a:r>
            </a:p>
          </p:txBody>
        </p:sp>
      </p:grpSp>
      <p:grpSp>
        <p:nvGrpSpPr>
          <p:cNvPr id="13" name="组合 32"/>
          <p:cNvGrpSpPr>
            <a:grpSpLocks/>
          </p:cNvGrpSpPr>
          <p:nvPr/>
        </p:nvGrpSpPr>
        <p:grpSpPr bwMode="auto">
          <a:xfrm>
            <a:off x="5116513" y="2636838"/>
            <a:ext cx="3049587" cy="522287"/>
            <a:chOff x="1800275" y="2324100"/>
            <a:chExt cx="3233739" cy="695325"/>
          </a:xfrm>
        </p:grpSpPr>
        <p:sp>
          <p:nvSpPr>
            <p:cNvPr id="14" name="Freeform 6"/>
            <p:cNvSpPr>
              <a:spLocks noChangeArrowheads="1"/>
            </p:cNvSpPr>
            <p:nvPr/>
          </p:nvSpPr>
          <p:spPr bwMode="auto">
            <a:xfrm>
              <a:off x="1800275" y="2324100"/>
              <a:ext cx="3233738" cy="695325"/>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a:solidFill>
                <a:schemeClr val="tx1"/>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5" name="TextBox 31"/>
            <p:cNvSpPr txBox="1">
              <a:spLocks noChangeArrowheads="1"/>
            </p:cNvSpPr>
            <p:nvPr/>
          </p:nvSpPr>
          <p:spPr bwMode="auto">
            <a:xfrm>
              <a:off x="1812154" y="2440929"/>
              <a:ext cx="3221860" cy="53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b="1">
                  <a:latin typeface="微软雅黑" panose="020B0503020204020204" pitchFamily="34" charset="-122"/>
                  <a:ea typeface="微软雅黑" panose="020B0503020204020204" pitchFamily="34" charset="-122"/>
                </a:rPr>
                <a:t>党的优良传统、政治要求</a:t>
              </a:r>
            </a:p>
          </p:txBody>
        </p:sp>
      </p:grpSp>
      <p:grpSp>
        <p:nvGrpSpPr>
          <p:cNvPr id="16" name="组合 35"/>
          <p:cNvGrpSpPr>
            <a:grpSpLocks/>
          </p:cNvGrpSpPr>
          <p:nvPr/>
        </p:nvGrpSpPr>
        <p:grpSpPr bwMode="auto">
          <a:xfrm>
            <a:off x="5116513" y="3267075"/>
            <a:ext cx="3049587" cy="525463"/>
            <a:chOff x="1800275" y="3155950"/>
            <a:chExt cx="3233738" cy="696912"/>
          </a:xfrm>
        </p:grpSpPr>
        <p:sp>
          <p:nvSpPr>
            <p:cNvPr id="17" name="Freeform 7"/>
            <p:cNvSpPr>
              <a:spLocks noChangeArrowheads="1"/>
            </p:cNvSpPr>
            <p:nvPr/>
          </p:nvSpPr>
          <p:spPr bwMode="auto">
            <a:xfrm>
              <a:off x="1800275" y="3155950"/>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a:solidFill>
                <a:schemeClr val="tx1"/>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8" name="TextBox 34"/>
            <p:cNvSpPr txBox="1">
              <a:spLocks noChangeArrowheads="1"/>
            </p:cNvSpPr>
            <p:nvPr/>
          </p:nvSpPr>
          <p:spPr bwMode="auto">
            <a:xfrm>
              <a:off x="1917307" y="3273573"/>
              <a:ext cx="3011556" cy="532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b="1">
                  <a:latin typeface="微软雅黑" panose="020B0503020204020204" pitchFamily="34" charset="-122"/>
                  <a:ea typeface="微软雅黑" panose="020B0503020204020204" pitchFamily="34" charset="-122"/>
                </a:rPr>
                <a:t>道德规范</a:t>
              </a:r>
            </a:p>
          </p:txBody>
        </p:sp>
      </p:grpSp>
      <p:grpSp>
        <p:nvGrpSpPr>
          <p:cNvPr id="19" name="组合 40"/>
          <p:cNvGrpSpPr>
            <a:grpSpLocks/>
          </p:cNvGrpSpPr>
          <p:nvPr/>
        </p:nvGrpSpPr>
        <p:grpSpPr bwMode="auto">
          <a:xfrm>
            <a:off x="5116513" y="3900488"/>
            <a:ext cx="3049587" cy="523875"/>
            <a:chOff x="1800275" y="5654675"/>
            <a:chExt cx="3233738" cy="696912"/>
          </a:xfrm>
        </p:grpSpPr>
        <p:sp>
          <p:nvSpPr>
            <p:cNvPr id="20" name="Freeform 10"/>
            <p:cNvSpPr>
              <a:spLocks noChangeArrowheads="1"/>
            </p:cNvSpPr>
            <p:nvPr/>
          </p:nvSpPr>
          <p:spPr bwMode="auto">
            <a:xfrm>
              <a:off x="1800275" y="5654675"/>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a:solidFill>
                <a:schemeClr val="tx1"/>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1" name="TextBox 43"/>
            <p:cNvSpPr txBox="1">
              <a:spLocks noChangeArrowheads="1"/>
            </p:cNvSpPr>
            <p:nvPr/>
          </p:nvSpPr>
          <p:spPr bwMode="auto">
            <a:xfrm>
              <a:off x="1813126" y="5654675"/>
              <a:ext cx="3220887" cy="61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2400" b="1">
                  <a:latin typeface="微软雅黑" panose="020B0503020204020204" pitchFamily="34" charset="-122"/>
                  <a:ea typeface="微软雅黑" panose="020B0503020204020204" pitchFamily="34" charset="-122"/>
                </a:rPr>
                <a:t>……</a:t>
              </a:r>
              <a:endParaRPr lang="zh-CN" altLang="en-US" sz="2400" b="1">
                <a:latin typeface="微软雅黑" panose="020B0503020204020204" pitchFamily="34" charset="-122"/>
                <a:ea typeface="微软雅黑" panose="020B0503020204020204" pitchFamily="34" charset="-122"/>
              </a:endParaRPr>
            </a:p>
          </p:txBody>
        </p:sp>
      </p:grpSp>
      <p:grpSp>
        <p:nvGrpSpPr>
          <p:cNvPr id="22" name="组合 1"/>
          <p:cNvGrpSpPr>
            <a:grpSpLocks/>
          </p:cNvGrpSpPr>
          <p:nvPr/>
        </p:nvGrpSpPr>
        <p:grpSpPr bwMode="auto">
          <a:xfrm>
            <a:off x="2393950" y="2308225"/>
            <a:ext cx="1852613" cy="1854200"/>
            <a:chOff x="2394631" y="2308303"/>
            <a:chExt cx="1851721" cy="1854041"/>
          </a:xfrm>
          <a:solidFill>
            <a:srgbClr val="C00000"/>
          </a:solidFill>
        </p:grpSpPr>
        <p:sp>
          <p:nvSpPr>
            <p:cNvPr id="23" name="Oval 15"/>
            <p:cNvSpPr>
              <a:spLocks noChangeArrowheads="1"/>
            </p:cNvSpPr>
            <p:nvPr/>
          </p:nvSpPr>
          <p:spPr bwMode="auto">
            <a:xfrm>
              <a:off x="2394631" y="2308303"/>
              <a:ext cx="1851721" cy="1854041"/>
            </a:xfrm>
            <a:prstGeom prst="ellipse">
              <a:avLst/>
            </a:prstGeom>
            <a:grpFill/>
            <a:ln w="38100" cap="flat">
              <a:solidFill>
                <a:schemeClr val="bg2"/>
              </a:solidFill>
              <a:prstDash val="solid"/>
              <a:miter lim="800000"/>
            </a:ln>
            <a:effectLst>
              <a:outerShdw blurRad="63500" sx="102000" sy="102000" algn="ctr" rotWithShape="0">
                <a:prstClr val="black">
                  <a:alpha val="40000"/>
                </a:prstClr>
              </a:outerShdw>
            </a:effectLst>
          </p:spPr>
          <p:txBody>
            <a:bodyPr lIns="91428" tIns="45714" rIns="91428" bIns="45714"/>
            <a:lstStyle/>
            <a:p>
              <a:pPr>
                <a:spcBef>
                  <a:spcPct val="20000"/>
                </a:spcBef>
                <a:buFont typeface="Arial" panose="020B0604020202020204" pitchFamily="34" charset="0"/>
                <a:buChar char="•"/>
              </a:pPr>
              <a:endParaRPr lang="zh-CN" altLang="en-US" sz="2000" noProof="1">
                <a:solidFill>
                  <a:schemeClr val="accent2"/>
                </a:solidFill>
                <a:ea typeface="微软雅黑" panose="020B0503020204020204" pitchFamily="34" charset="-122"/>
              </a:endParaRPr>
            </a:p>
          </p:txBody>
        </p:sp>
        <p:sp>
          <p:nvSpPr>
            <p:cNvPr id="25" name="TextBox 46"/>
            <p:cNvSpPr txBox="1">
              <a:spLocks noChangeArrowheads="1"/>
            </p:cNvSpPr>
            <p:nvPr/>
          </p:nvSpPr>
          <p:spPr bwMode="auto">
            <a:xfrm>
              <a:off x="2646345" y="2527135"/>
              <a:ext cx="1459055" cy="14465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4400" b="1" dirty="0">
                  <a:solidFill>
                    <a:schemeClr val="bg2"/>
                  </a:solidFill>
                  <a:latin typeface="微软雅黑" panose="020B0503020204020204" pitchFamily="34" charset="-122"/>
                  <a:ea typeface="微软雅黑" panose="020B0503020204020204" pitchFamily="34" charset="-122"/>
                </a:rPr>
                <a:t>政治规矩</a:t>
              </a:r>
            </a:p>
          </p:txBody>
        </p:sp>
      </p:grpSp>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27" name="图片 26"/>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2742534061"/>
      </p:ext>
    </p:extLst>
  </p:cSld>
  <p:clrMapOvr>
    <a:masterClrMapping/>
  </p:clrMapOvr>
  <mc:AlternateContent xmlns:mc="http://schemas.openxmlformats.org/markup-compatibility/2006" xmlns:p14="http://schemas.microsoft.com/office/powerpoint/2010/main">
    <mc:Choice Requires="p14">
      <p:transition spd="slow" p14:dur="175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1000"/>
                                        <p:tgtEl>
                                          <p:spTgt spid="8"/>
                                        </p:tgtEl>
                                      </p:cBhvr>
                                    </p:animEffect>
                                    <p:anim calcmode="lin" valueType="num">
                                      <p:cBhvr>
                                        <p:cTn id="52" dur="1000" fill="hold"/>
                                        <p:tgtEl>
                                          <p:spTgt spid="8"/>
                                        </p:tgtEl>
                                        <p:attrNameLst>
                                          <p:attrName>ppt_x</p:attrName>
                                        </p:attrNameLst>
                                      </p:cBhvr>
                                      <p:tavLst>
                                        <p:tav tm="0">
                                          <p:val>
                                            <p:strVal val="#ppt_x"/>
                                          </p:val>
                                        </p:tav>
                                        <p:tav tm="100000">
                                          <p:val>
                                            <p:strVal val="#ppt_x"/>
                                          </p:val>
                                        </p:tav>
                                      </p:tavLst>
                                    </p:anim>
                                    <p:anim calcmode="lin" valueType="num">
                                      <p:cBhvr>
                                        <p:cTn id="5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4862"/>
          <a:stretch/>
        </p:blipFill>
        <p:spPr>
          <a:xfrm>
            <a:off x="0" y="-98393"/>
            <a:ext cx="12192000" cy="4495581"/>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r="70573"/>
          <a:stretch/>
        </p:blipFill>
        <p:spPr>
          <a:xfrm>
            <a:off x="-1" y="-98393"/>
            <a:ext cx="4089253" cy="6960657"/>
          </a:xfrm>
          <a:prstGeom prst="rect">
            <a:avLst/>
          </a:prstGeom>
        </p:spPr>
      </p:pic>
      <p:sp>
        <p:nvSpPr>
          <p:cNvPr id="18" name="文本框 17"/>
          <p:cNvSpPr txBox="1"/>
          <p:nvPr/>
        </p:nvSpPr>
        <p:spPr>
          <a:xfrm>
            <a:off x="5285469" y="464618"/>
            <a:ext cx="3602177" cy="2985433"/>
          </a:xfrm>
          <a:prstGeom prst="rect">
            <a:avLst/>
          </a:prstGeom>
          <a:noFill/>
        </p:spPr>
        <p:txBody>
          <a:bodyPr wrap="square">
            <a:spAutoFit/>
          </a:bodyPr>
          <a:lstStyle/>
          <a:p>
            <a:pPr algn="ctr" eaLnBrk="0" hangingPunct="0"/>
            <a:r>
              <a:rPr lang="en-US" altLang="zh-CN" sz="18800" noProof="1">
                <a:solidFill>
                  <a:srgbClr val="FFFF00"/>
                </a:solidFill>
                <a:effectLst>
                  <a:outerShdw blurRad="50800" dist="25400" dir="2700000" algn="tl" rotWithShape="0">
                    <a:prstClr val="black">
                      <a:alpha val="40000"/>
                    </a:prstClr>
                  </a:outerShdw>
                </a:effectLst>
                <a:ea typeface="造字工房力黑（非商用）常规体" pitchFamily="50" charset="-122"/>
                <a:sym typeface="+mn-ea"/>
              </a:rPr>
              <a:t>01</a:t>
            </a:r>
            <a:endParaRPr lang="zh-CN" altLang="en-US" sz="18800" noProof="1">
              <a:solidFill>
                <a:srgbClr val="FFFF00"/>
              </a:solidFill>
              <a:effectLst>
                <a:outerShdw blurRad="50800" dist="25400" dir="2700000" algn="tl" rotWithShape="0">
                  <a:prstClr val="black">
                    <a:alpha val="40000"/>
                  </a:prstClr>
                </a:outerShdw>
              </a:effectLst>
              <a:ea typeface="造字工房力黑（非商用）常规体" pitchFamily="50" charset="-122"/>
              <a:sym typeface="+mn-ea"/>
            </a:endParaRPr>
          </a:p>
        </p:txBody>
      </p:sp>
      <p:pic>
        <p:nvPicPr>
          <p:cNvPr id="16" name="图片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4424" y="3170548"/>
            <a:ext cx="5338482" cy="84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3426746" y="3066174"/>
            <a:ext cx="7677350" cy="923330"/>
          </a:xfrm>
          <a:prstGeom prst="rect">
            <a:avLst/>
          </a:prstGeom>
          <a:noFill/>
        </p:spPr>
        <p:txBody>
          <a:bodyPr wrap="square">
            <a:spAutoFit/>
          </a:bodyPr>
          <a:lstStyle>
            <a:defPPr>
              <a:defRPr lang="zh-CN"/>
            </a:defPPr>
            <a:lvl1pPr>
              <a:defRPr sz="10600">
                <a:solidFill>
                  <a:schemeClr val="bg2"/>
                </a:solidFill>
                <a:effectLst>
                  <a:outerShdw blurRad="50800" dist="25400" dir="2700000" algn="tl" rotWithShape="0">
                    <a:prstClr val="black">
                      <a:alpha val="40000"/>
                    </a:prstClr>
                  </a:outerShdw>
                </a:effectLst>
                <a:latin typeface="Lifeline JL" pitchFamily="2" charset="0"/>
                <a:ea typeface="造字工房力黑（非商用）常规体" pitchFamily="50" charset="-122"/>
              </a:defRPr>
            </a:lvl1pPr>
          </a:lstStyle>
          <a:p>
            <a:pPr algn="ctr" eaLnBrk="0" hangingPunct="0"/>
            <a:r>
              <a:rPr lang="zh-CN" altLang="en-US" sz="5400" noProof="1">
                <a:latin typeface="黑体" panose="02010609060101010101" pitchFamily="49" charset="-122"/>
                <a:ea typeface="黑体" panose="02010609060101010101" pitchFamily="49" charset="-122"/>
                <a:sym typeface="+mn-ea"/>
              </a:rPr>
              <a:t>党章重点知识</a:t>
            </a:r>
          </a:p>
        </p:txBody>
      </p:sp>
      <p:sp>
        <p:nvSpPr>
          <p:cNvPr id="29" name="Oval 39"/>
          <p:cNvSpPr>
            <a:spLocks noChangeAspect="1" noChangeArrowheads="1"/>
          </p:cNvSpPr>
          <p:nvPr/>
        </p:nvSpPr>
        <p:spPr bwMode="auto">
          <a:xfrm>
            <a:off x="3431709" y="4943926"/>
            <a:ext cx="215900" cy="217487"/>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zh-CN" altLang="en-US" noProof="1"/>
          </a:p>
        </p:txBody>
      </p:sp>
      <p:sp>
        <p:nvSpPr>
          <p:cNvPr id="30" name="TextBox 21"/>
          <p:cNvSpPr txBox="1">
            <a:spLocks noChangeArrowheads="1"/>
          </p:cNvSpPr>
          <p:nvPr/>
        </p:nvSpPr>
        <p:spPr bwMode="auto">
          <a:xfrm>
            <a:off x="3647609" y="4851851"/>
            <a:ext cx="3457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a:latin typeface="微软雅黑" panose="020B0503020204020204" pitchFamily="34" charset="-122"/>
                <a:ea typeface="微软雅黑" panose="020B0503020204020204" pitchFamily="34" charset="-122"/>
              </a:rPr>
              <a:t>党的指导思想</a:t>
            </a:r>
          </a:p>
        </p:txBody>
      </p:sp>
      <p:sp>
        <p:nvSpPr>
          <p:cNvPr id="31" name="Oval 39"/>
          <p:cNvSpPr>
            <a:spLocks noChangeAspect="1" noChangeArrowheads="1"/>
          </p:cNvSpPr>
          <p:nvPr/>
        </p:nvSpPr>
        <p:spPr bwMode="auto">
          <a:xfrm>
            <a:off x="3431709" y="5390013"/>
            <a:ext cx="215900" cy="21748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zh-CN" altLang="en-US" noProof="1"/>
          </a:p>
        </p:txBody>
      </p:sp>
      <p:sp>
        <p:nvSpPr>
          <p:cNvPr id="32" name="TextBox 21"/>
          <p:cNvSpPr txBox="1">
            <a:spLocks noChangeArrowheads="1"/>
          </p:cNvSpPr>
          <p:nvPr/>
        </p:nvSpPr>
        <p:spPr bwMode="auto">
          <a:xfrm>
            <a:off x="3647609" y="5299526"/>
            <a:ext cx="2209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a:latin typeface="微软雅黑" panose="020B0503020204020204" pitchFamily="34" charset="-122"/>
                <a:ea typeface="微软雅黑" panose="020B0503020204020204" pitchFamily="34" charset="-122"/>
              </a:rPr>
              <a:t>党员的义务和权利</a:t>
            </a:r>
          </a:p>
        </p:txBody>
      </p:sp>
      <p:sp>
        <p:nvSpPr>
          <p:cNvPr id="33" name="Oval 39"/>
          <p:cNvSpPr>
            <a:spLocks noChangeAspect="1" noChangeArrowheads="1"/>
          </p:cNvSpPr>
          <p:nvPr/>
        </p:nvSpPr>
        <p:spPr bwMode="auto">
          <a:xfrm>
            <a:off x="6241584" y="4943926"/>
            <a:ext cx="215900" cy="217487"/>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zh-CN" altLang="en-US" noProof="1"/>
          </a:p>
        </p:txBody>
      </p:sp>
      <p:sp>
        <p:nvSpPr>
          <p:cNvPr id="34" name="TextBox 21"/>
          <p:cNvSpPr txBox="1">
            <a:spLocks noChangeArrowheads="1"/>
          </p:cNvSpPr>
          <p:nvPr/>
        </p:nvSpPr>
        <p:spPr bwMode="auto">
          <a:xfrm>
            <a:off x="6457484" y="4851851"/>
            <a:ext cx="3241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a:latin typeface="微软雅黑" panose="020B0503020204020204" pitchFamily="34" charset="-122"/>
                <a:ea typeface="微软雅黑" panose="020B0503020204020204" pitchFamily="34" charset="-122"/>
              </a:rPr>
              <a:t>党的性质、目标、路线等</a:t>
            </a:r>
          </a:p>
        </p:txBody>
      </p:sp>
      <p:sp>
        <p:nvSpPr>
          <p:cNvPr id="35" name="Oval 39"/>
          <p:cNvSpPr>
            <a:spLocks noChangeAspect="1" noChangeArrowheads="1"/>
          </p:cNvSpPr>
          <p:nvPr/>
        </p:nvSpPr>
        <p:spPr bwMode="auto">
          <a:xfrm>
            <a:off x="9699159" y="4943926"/>
            <a:ext cx="215900" cy="217487"/>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zh-CN" altLang="en-US" noProof="1"/>
          </a:p>
        </p:txBody>
      </p:sp>
      <p:sp>
        <p:nvSpPr>
          <p:cNvPr id="36" name="TextBox 21"/>
          <p:cNvSpPr txBox="1">
            <a:spLocks noChangeArrowheads="1"/>
          </p:cNvSpPr>
          <p:nvPr/>
        </p:nvSpPr>
        <p:spPr bwMode="auto">
          <a:xfrm>
            <a:off x="9915059" y="4851851"/>
            <a:ext cx="237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a:latin typeface="微软雅黑" panose="020B0503020204020204" pitchFamily="34" charset="-122"/>
                <a:ea typeface="微软雅黑" panose="020B0503020204020204" pitchFamily="34" charset="-122"/>
              </a:rPr>
              <a:t>党建四项基本要求</a:t>
            </a:r>
          </a:p>
        </p:txBody>
      </p:sp>
      <p:sp>
        <p:nvSpPr>
          <p:cNvPr id="37" name="Oval 39"/>
          <p:cNvSpPr>
            <a:spLocks noChangeAspect="1" noChangeArrowheads="1"/>
          </p:cNvSpPr>
          <p:nvPr/>
        </p:nvSpPr>
        <p:spPr bwMode="auto">
          <a:xfrm>
            <a:off x="6265396" y="5390013"/>
            <a:ext cx="215900" cy="21748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zh-CN" altLang="en-US" noProof="1"/>
          </a:p>
        </p:txBody>
      </p:sp>
      <p:sp>
        <p:nvSpPr>
          <p:cNvPr id="38" name="TextBox 21"/>
          <p:cNvSpPr txBox="1">
            <a:spLocks noChangeArrowheads="1"/>
          </p:cNvSpPr>
          <p:nvPr/>
        </p:nvSpPr>
        <p:spPr bwMode="auto">
          <a:xfrm>
            <a:off x="6481296" y="5299526"/>
            <a:ext cx="237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a:latin typeface="微软雅黑" panose="020B0503020204020204" pitchFamily="34" charset="-122"/>
                <a:ea typeface="微软雅黑" panose="020B0503020204020204" pitchFamily="34" charset="-122"/>
              </a:rPr>
              <a:t>预备党员</a:t>
            </a:r>
          </a:p>
        </p:txBody>
      </p:sp>
    </p:spTree>
    <p:extLst>
      <p:ext uri="{BB962C8B-B14F-4D97-AF65-F5344CB8AC3E}">
        <p14:creationId xmlns:p14="http://schemas.microsoft.com/office/powerpoint/2010/main" val="3230922210"/>
      </p:ext>
    </p:extLst>
  </p:cSld>
  <p:clrMapOvr>
    <a:masterClrMapping/>
  </p:clrMapOvr>
  <mc:AlternateContent xmlns:mc="http://schemas.openxmlformats.org/markup-compatibility/2006" xmlns:p14="http://schemas.microsoft.com/office/powerpoint/2010/main">
    <mc:Choice Requires="p14">
      <p:transition spd="slow" p14:dur="175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par>
                                <p:cTn id="17" presetID="16" presetClass="entr" presetSubtype="21"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1000"/>
                                        <p:tgtEl>
                                          <p:spTgt spid="33"/>
                                        </p:tgtEl>
                                      </p:cBhvr>
                                    </p:animEffect>
                                    <p:anim calcmode="lin" valueType="num">
                                      <p:cBhvr>
                                        <p:cTn id="45" dur="1000" fill="hold"/>
                                        <p:tgtEl>
                                          <p:spTgt spid="33"/>
                                        </p:tgtEl>
                                        <p:attrNameLst>
                                          <p:attrName>ppt_x</p:attrName>
                                        </p:attrNameLst>
                                      </p:cBhvr>
                                      <p:tavLst>
                                        <p:tav tm="0">
                                          <p:val>
                                            <p:strVal val="#ppt_x"/>
                                          </p:val>
                                        </p:tav>
                                        <p:tav tm="100000">
                                          <p:val>
                                            <p:strVal val="#ppt_x"/>
                                          </p:val>
                                        </p:tav>
                                      </p:tavLst>
                                    </p:anim>
                                    <p:anim calcmode="lin" valueType="num">
                                      <p:cBhvr>
                                        <p:cTn id="46" dur="1000" fill="hold"/>
                                        <p:tgtEl>
                                          <p:spTgt spid="33"/>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1000"/>
                                        <p:tgtEl>
                                          <p:spTgt spid="34"/>
                                        </p:tgtEl>
                                      </p:cBhvr>
                                    </p:animEffect>
                                    <p:anim calcmode="lin" valueType="num">
                                      <p:cBhvr>
                                        <p:cTn id="50" dur="1000" fill="hold"/>
                                        <p:tgtEl>
                                          <p:spTgt spid="34"/>
                                        </p:tgtEl>
                                        <p:attrNameLst>
                                          <p:attrName>ppt_x</p:attrName>
                                        </p:attrNameLst>
                                      </p:cBhvr>
                                      <p:tavLst>
                                        <p:tav tm="0">
                                          <p:val>
                                            <p:strVal val="#ppt_x"/>
                                          </p:val>
                                        </p:tav>
                                        <p:tav tm="100000">
                                          <p:val>
                                            <p:strVal val="#ppt_x"/>
                                          </p:val>
                                        </p:tav>
                                      </p:tavLst>
                                    </p:anim>
                                    <p:anim calcmode="lin" valueType="num">
                                      <p:cBhvr>
                                        <p:cTn id="51" dur="1000" fill="hold"/>
                                        <p:tgtEl>
                                          <p:spTgt spid="3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1000"/>
                                        <p:tgtEl>
                                          <p:spTgt spid="35"/>
                                        </p:tgtEl>
                                      </p:cBhvr>
                                    </p:animEffect>
                                    <p:anim calcmode="lin" valueType="num">
                                      <p:cBhvr>
                                        <p:cTn id="55" dur="1000" fill="hold"/>
                                        <p:tgtEl>
                                          <p:spTgt spid="35"/>
                                        </p:tgtEl>
                                        <p:attrNameLst>
                                          <p:attrName>ppt_x</p:attrName>
                                        </p:attrNameLst>
                                      </p:cBhvr>
                                      <p:tavLst>
                                        <p:tav tm="0">
                                          <p:val>
                                            <p:strVal val="#ppt_x"/>
                                          </p:val>
                                        </p:tav>
                                        <p:tav tm="100000">
                                          <p:val>
                                            <p:strVal val="#ppt_x"/>
                                          </p:val>
                                        </p:tav>
                                      </p:tavLst>
                                    </p:anim>
                                    <p:anim calcmode="lin" valueType="num">
                                      <p:cBhvr>
                                        <p:cTn id="56" dur="1000" fill="hold"/>
                                        <p:tgtEl>
                                          <p:spTgt spid="3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1000"/>
                                        <p:tgtEl>
                                          <p:spTgt spid="36"/>
                                        </p:tgtEl>
                                      </p:cBhvr>
                                    </p:animEffect>
                                    <p:anim calcmode="lin" valueType="num">
                                      <p:cBhvr>
                                        <p:cTn id="60" dur="1000" fill="hold"/>
                                        <p:tgtEl>
                                          <p:spTgt spid="36"/>
                                        </p:tgtEl>
                                        <p:attrNameLst>
                                          <p:attrName>ppt_x</p:attrName>
                                        </p:attrNameLst>
                                      </p:cBhvr>
                                      <p:tavLst>
                                        <p:tav tm="0">
                                          <p:val>
                                            <p:strVal val="#ppt_x"/>
                                          </p:val>
                                        </p:tav>
                                        <p:tav tm="100000">
                                          <p:val>
                                            <p:strVal val="#ppt_x"/>
                                          </p:val>
                                        </p:tav>
                                      </p:tavLst>
                                    </p:anim>
                                    <p:anim calcmode="lin" valueType="num">
                                      <p:cBhvr>
                                        <p:cTn id="61" dur="1000" fill="hold"/>
                                        <p:tgtEl>
                                          <p:spTgt spid="36"/>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1000"/>
                                        <p:tgtEl>
                                          <p:spTgt spid="37"/>
                                        </p:tgtEl>
                                      </p:cBhvr>
                                    </p:animEffect>
                                    <p:anim calcmode="lin" valueType="num">
                                      <p:cBhvr>
                                        <p:cTn id="65" dur="1000" fill="hold"/>
                                        <p:tgtEl>
                                          <p:spTgt spid="37"/>
                                        </p:tgtEl>
                                        <p:attrNameLst>
                                          <p:attrName>ppt_x</p:attrName>
                                        </p:attrNameLst>
                                      </p:cBhvr>
                                      <p:tavLst>
                                        <p:tav tm="0">
                                          <p:val>
                                            <p:strVal val="#ppt_x"/>
                                          </p:val>
                                        </p:tav>
                                        <p:tav tm="100000">
                                          <p:val>
                                            <p:strVal val="#ppt_x"/>
                                          </p:val>
                                        </p:tav>
                                      </p:tavLst>
                                    </p:anim>
                                    <p:anim calcmode="lin" valueType="num">
                                      <p:cBhvr>
                                        <p:cTn id="66" dur="1000" fill="hold"/>
                                        <p:tgtEl>
                                          <p:spTgt spid="3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1000"/>
                                        <p:tgtEl>
                                          <p:spTgt spid="38"/>
                                        </p:tgtEl>
                                      </p:cBhvr>
                                    </p:animEffect>
                                    <p:anim calcmode="lin" valueType="num">
                                      <p:cBhvr>
                                        <p:cTn id="70" dur="1000" fill="hold"/>
                                        <p:tgtEl>
                                          <p:spTgt spid="38"/>
                                        </p:tgtEl>
                                        <p:attrNameLst>
                                          <p:attrName>ppt_x</p:attrName>
                                        </p:attrNameLst>
                                      </p:cBhvr>
                                      <p:tavLst>
                                        <p:tav tm="0">
                                          <p:val>
                                            <p:strVal val="#ppt_x"/>
                                          </p:val>
                                        </p:tav>
                                        <p:tav tm="100000">
                                          <p:val>
                                            <p:strVal val="#ppt_x"/>
                                          </p:val>
                                        </p:tav>
                                      </p:tavLst>
                                    </p:anim>
                                    <p:anim calcmode="lin" valueType="num">
                                      <p:cBhvr>
                                        <p:cTn id="7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p:bldP spid="29" grpId="0" animBg="1"/>
      <p:bldP spid="30" grpId="0"/>
      <p:bldP spid="31" grpId="0" animBg="1"/>
      <p:bldP spid="32" grpId="0"/>
      <p:bldP spid="33" grpId="0" animBg="1"/>
      <p:bldP spid="34" grpId="0"/>
      <p:bldP spid="35" grpId="0" animBg="1"/>
      <p:bldP spid="36" grpId="0"/>
      <p:bldP spid="37" grpId="0" animBg="1"/>
      <p:bldP spid="3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3"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4.4 </a:t>
            </a:r>
            <a:r>
              <a:rPr lang="zh-CN" altLang="en-US" sz="2800" b="1" dirty="0">
                <a:solidFill>
                  <a:srgbClr val="C00000"/>
                </a:solidFill>
                <a:latin typeface="微软雅黑" panose="020B0503020204020204" pitchFamily="34" charset="-122"/>
                <a:ea typeface="微软雅黑" panose="020B0503020204020204" pitchFamily="34" charset="-122"/>
              </a:rPr>
              <a:t>讲道德 有品行</a:t>
            </a:r>
          </a:p>
        </p:txBody>
      </p:sp>
      <p:sp>
        <p:nvSpPr>
          <p:cNvPr id="5"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7" name="矩形 23"/>
          <p:cNvSpPr>
            <a:spLocks noChangeArrowheads="1"/>
          </p:cNvSpPr>
          <p:nvPr/>
        </p:nvSpPr>
        <p:spPr bwMode="auto">
          <a:xfrm>
            <a:off x="903288" y="2565400"/>
            <a:ext cx="6096000"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lnSpc>
                <a:spcPct val="150000"/>
              </a:lnSpc>
            </a:pPr>
            <a:r>
              <a:rPr lang="zh-CN" altLang="en-US" dirty="0">
                <a:latin typeface="微软雅黑" panose="020B0503020204020204" pitchFamily="34" charset="-122"/>
                <a:ea typeface="微软雅黑" panose="020B0503020204020204" pitchFamily="34" charset="-122"/>
              </a:rPr>
              <a:t>德行是人的根本素养，评价一名党员是否合格，“德”永远居于第一位，大德、公德、私德缺一不可。大德即政治品德，公德包括社会公德和职业道德，私德为家庭美德。</a:t>
            </a:r>
            <a:endParaRPr lang="en-US" altLang="zh-CN" dirty="0">
              <a:latin typeface="微软雅黑" panose="020B0503020204020204" pitchFamily="34" charset="-122"/>
              <a:ea typeface="微软雅黑" panose="020B0503020204020204" pitchFamily="34" charset="-122"/>
            </a:endParaRPr>
          </a:p>
          <a:p>
            <a:pPr algn="just" eaLnBrk="0" hangingPunct="0">
              <a:lnSpc>
                <a:spcPct val="150000"/>
              </a:lnSpc>
            </a:pPr>
            <a:r>
              <a:rPr lang="zh-CN" altLang="en-US" dirty="0">
                <a:latin typeface="微软雅黑" panose="020B0503020204020204" pitchFamily="34" charset="-122"/>
                <a:ea typeface="微软雅黑" panose="020B0503020204020204" pitchFamily="34" charset="-122"/>
              </a:rPr>
              <a:t>做一名合格党员，就要上好道德修养这一人生必修课，传承党的优良作风，弘扬中华传统美德，践行社会主义核心价值观，时刻用正反两方面典型教育警示自己，择其善者而从之，做到心有所畏、言有所戒、行有所止。</a:t>
            </a:r>
          </a:p>
        </p:txBody>
      </p:sp>
      <p:sp>
        <p:nvSpPr>
          <p:cNvPr id="8" name="矩形 24"/>
          <p:cNvSpPr>
            <a:spLocks noChangeArrowheads="1"/>
          </p:cNvSpPr>
          <p:nvPr/>
        </p:nvSpPr>
        <p:spPr bwMode="auto">
          <a:xfrm>
            <a:off x="903288" y="1700213"/>
            <a:ext cx="6096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hangingPunct="0"/>
            <a:r>
              <a:rPr lang="zh-CN" altLang="en-US" sz="2000" b="1" dirty="0">
                <a:solidFill>
                  <a:srgbClr val="C00000"/>
                </a:solidFill>
                <a:latin typeface="微软雅黑" panose="020B0503020204020204" pitchFamily="34" charset="-122"/>
                <a:ea typeface="微软雅黑" panose="020B0503020204020204" pitchFamily="34" charset="-122"/>
              </a:rPr>
              <a:t>讲道德、有品行，强调的是品德合格，就是要明大德、守公德、严私德。</a:t>
            </a:r>
          </a:p>
        </p:txBody>
      </p:sp>
      <p:pic>
        <p:nvPicPr>
          <p:cNvPr id="9" name="图片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4575" y="1268413"/>
            <a:ext cx="3174813" cy="4474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p:cNvPicPr>
            <a:picLocks noChangeAspect="1"/>
          </p:cNvPicPr>
          <p:nvPr/>
        </p:nvPicPr>
        <p:blipFill rotWithShape="1">
          <a:blip r:embed="rId5"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11" name="图片 10"/>
          <p:cNvPicPr>
            <a:picLocks noChangeAspect="1"/>
          </p:cNvPicPr>
          <p:nvPr/>
        </p:nvPicPr>
        <p:blipFill rotWithShape="1">
          <a:blip r:embed="rId6"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3590711541"/>
      </p:ext>
    </p:extLst>
  </p:cSld>
  <p:clrMapOvr>
    <a:masterClrMapping/>
  </p:clrMapOvr>
  <mc:AlternateContent xmlns:mc="http://schemas.openxmlformats.org/markup-compatibility/2006" xmlns:p14="http://schemas.microsoft.com/office/powerpoint/2010/main">
    <mc:Choice Requires="p14">
      <p:transition spd="slow" p14:dur="175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3"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4.5 </a:t>
            </a:r>
            <a:r>
              <a:rPr lang="zh-CN" altLang="en-US" sz="2800" b="1" dirty="0">
                <a:solidFill>
                  <a:srgbClr val="C00000"/>
                </a:solidFill>
                <a:latin typeface="微软雅黑" panose="020B0503020204020204" pitchFamily="34" charset="-122"/>
                <a:ea typeface="微软雅黑" panose="020B0503020204020204" pitchFamily="34" charset="-122"/>
              </a:rPr>
              <a:t>讲奉献 有作为</a:t>
            </a:r>
          </a:p>
        </p:txBody>
      </p:sp>
      <p:sp>
        <p:nvSpPr>
          <p:cNvPr id="5"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7" name="矩形 5"/>
          <p:cNvSpPr>
            <a:spLocks noChangeArrowheads="1"/>
          </p:cNvSpPr>
          <p:nvPr/>
        </p:nvSpPr>
        <p:spPr bwMode="auto">
          <a:xfrm>
            <a:off x="985838" y="2901950"/>
            <a:ext cx="5761037"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lnSpc>
                <a:spcPct val="150000"/>
              </a:lnSpc>
            </a:pPr>
            <a:r>
              <a:rPr lang="zh-CN" altLang="en-US" dirty="0">
                <a:latin typeface="微软雅黑" panose="020B0503020204020204" pitchFamily="34" charset="-122"/>
                <a:ea typeface="微软雅黑" panose="020B0503020204020204" pitchFamily="34" charset="-122"/>
              </a:rPr>
              <a:t>做合格党员，就要时刻不忘肩上扛的那份沉甸甸的责任，始终保持干事创业、开拓进取的精气神，把毕生精力乃至生命奉献给党，面对挫折不怨天尤人，面对困难不彷徨退缩，把百姓的安危冷暖装在心里，及时了解群众所思、所盼、所忧、所急，把群众工作做实、做深、做细、做透，让群众真切感受到党的温暖，努力为人民群众谋福祉。</a:t>
            </a:r>
          </a:p>
        </p:txBody>
      </p:sp>
      <p:sp>
        <p:nvSpPr>
          <p:cNvPr id="8" name="矩形 6"/>
          <p:cNvSpPr>
            <a:spLocks noChangeArrowheads="1"/>
          </p:cNvSpPr>
          <p:nvPr/>
        </p:nvSpPr>
        <p:spPr bwMode="auto">
          <a:xfrm>
            <a:off x="985838" y="1838325"/>
            <a:ext cx="5761037" cy="708025"/>
          </a:xfrm>
          <a:prstGeom prst="rect">
            <a:avLst/>
          </a:prstGeom>
          <a:noFill/>
          <a:ln>
            <a:noFill/>
          </a:ln>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000" b="1" dirty="0">
                <a:solidFill>
                  <a:srgbClr val="C00000"/>
                </a:solidFill>
                <a:latin typeface="微软雅黑" panose="020B0503020204020204" pitchFamily="34" charset="-122"/>
                <a:ea typeface="微软雅黑" panose="020B0503020204020204" pitchFamily="34" charset="-122"/>
              </a:rPr>
              <a:t>讲奉献、有作为，强调的是履责合格，就是要践行党的宗旨、敢于担当、善于作为。</a:t>
            </a:r>
          </a:p>
        </p:txBody>
      </p:sp>
      <p:pic>
        <p:nvPicPr>
          <p:cNvPr id="9" name="图片 8"/>
          <p:cNvPicPr>
            <a:picLocks noChangeAspect="1"/>
          </p:cNvPicPr>
          <p:nvPr/>
        </p:nvPicPr>
        <p:blipFill>
          <a:blip r:embed="rId4" cstate="email"/>
          <a:stretch>
            <a:fillRect/>
          </a:stretch>
        </p:blipFill>
        <p:spPr>
          <a:xfrm>
            <a:off x="7623125" y="1841709"/>
            <a:ext cx="2918374" cy="345341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0" name="图片 9"/>
          <p:cNvPicPr>
            <a:picLocks noChangeAspect="1"/>
          </p:cNvPicPr>
          <p:nvPr/>
        </p:nvPicPr>
        <p:blipFill rotWithShape="1">
          <a:blip r:embed="rId5"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11" name="图片 10"/>
          <p:cNvPicPr>
            <a:picLocks noChangeAspect="1"/>
          </p:cNvPicPr>
          <p:nvPr/>
        </p:nvPicPr>
        <p:blipFill rotWithShape="1">
          <a:blip r:embed="rId6"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2903686393"/>
      </p:ext>
    </p:extLst>
  </p:cSld>
  <p:clrMapOvr>
    <a:masterClrMapping/>
  </p:clrMapOvr>
  <mc:AlternateContent xmlns:mc="http://schemas.openxmlformats.org/markup-compatibility/2006" xmlns:p14="http://schemas.microsoft.com/office/powerpoint/2010/main">
    <mc:Choice Requires="p14">
      <p:transition spd="slow" p14:dur="175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4862"/>
          <a:stretch/>
        </p:blipFill>
        <p:spPr>
          <a:xfrm>
            <a:off x="0" y="-98392"/>
            <a:ext cx="12333250" cy="6947208"/>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r="70573"/>
          <a:stretch/>
        </p:blipFill>
        <p:spPr>
          <a:xfrm>
            <a:off x="-1" y="-44605"/>
            <a:ext cx="4089253" cy="6947210"/>
          </a:xfrm>
          <a:prstGeom prst="rect">
            <a:avLst/>
          </a:prstGeom>
        </p:spPr>
      </p:pic>
      <p:pic>
        <p:nvPicPr>
          <p:cNvPr id="7" name="图片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40941" y="3804833"/>
            <a:ext cx="5096436" cy="504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5"/>
          <p:cNvSpPr txBox="1">
            <a:spLocks noChangeArrowheads="1"/>
          </p:cNvSpPr>
          <p:nvPr/>
        </p:nvSpPr>
        <p:spPr bwMode="auto">
          <a:xfrm>
            <a:off x="6166625" y="4770493"/>
            <a:ext cx="18790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000" dirty="0">
                <a:solidFill>
                  <a:schemeClr val="bg1"/>
                </a:solidFill>
                <a:latin typeface="方正宋三简体" panose="02010601030101010101" pitchFamily="2" charset="-122"/>
                <a:ea typeface="方正宋三简体" panose="02010601030101010101" pitchFamily="2" charset="-122"/>
              </a:rPr>
              <a:t>二</a:t>
            </a:r>
            <a:r>
              <a:rPr lang="en-US" altLang="zh-CN" sz="2000" dirty="0">
                <a:solidFill>
                  <a:schemeClr val="bg1"/>
                </a:solidFill>
                <a:latin typeface="方正宋三简体" panose="02010601030101010101" pitchFamily="2" charset="-122"/>
                <a:ea typeface="方正宋三简体" panose="02010601030101010101" pitchFamily="2" charset="-122"/>
              </a:rPr>
              <a:t>○</a:t>
            </a:r>
            <a:r>
              <a:rPr lang="zh-CN" altLang="en-US" sz="2000" dirty="0">
                <a:solidFill>
                  <a:schemeClr val="bg1"/>
                </a:solidFill>
                <a:latin typeface="方正宋三简体" panose="02010601030101010101" pitchFamily="2" charset="-122"/>
                <a:ea typeface="方正宋三简体" panose="02010601030101010101" pitchFamily="2" charset="-122"/>
              </a:rPr>
              <a:t>一七年八月</a:t>
            </a:r>
          </a:p>
        </p:txBody>
      </p:sp>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t="86583"/>
          <a:stretch/>
        </p:blipFill>
        <p:spPr>
          <a:xfrm>
            <a:off x="0" y="6088298"/>
            <a:ext cx="12340683" cy="827754"/>
          </a:xfrm>
          <a:prstGeom prst="rect">
            <a:avLst/>
          </a:prstGeom>
        </p:spPr>
      </p:pic>
      <p:pic>
        <p:nvPicPr>
          <p:cNvPr id="15" name="图片 14"/>
          <p:cNvPicPr>
            <a:picLocks noChangeAspect="1"/>
          </p:cNvPicPr>
          <p:nvPr/>
        </p:nvPicPr>
        <p:blipFill rotWithShape="1">
          <a:blip r:embed="rId7" cstate="print">
            <a:extLst>
              <a:ext uri="{28A0092B-C50C-407E-A947-70E740481C1C}">
                <a14:useLocalDpi xmlns:a14="http://schemas.microsoft.com/office/drawing/2010/main" val="0"/>
              </a:ext>
            </a:extLst>
          </a:blip>
          <a:srcRect l="89559" t="61472"/>
          <a:stretch/>
        </p:blipFill>
        <p:spPr>
          <a:xfrm>
            <a:off x="11063979" y="4488937"/>
            <a:ext cx="1272988" cy="2348323"/>
          </a:xfrm>
          <a:prstGeom prst="rect">
            <a:avLst/>
          </a:prstGeom>
        </p:spPr>
      </p:pic>
      <p:pic>
        <p:nvPicPr>
          <p:cNvPr id="14" name="图片 13"/>
          <p:cNvPicPr>
            <a:picLocks noChangeAspect="1"/>
          </p:cNvPicPr>
          <p:nvPr/>
        </p:nvPicPr>
        <p:blipFill rotWithShape="1">
          <a:blip r:embed="rId8" cstate="print">
            <a:extLst>
              <a:ext uri="{28A0092B-C50C-407E-A947-70E740481C1C}">
                <a14:useLocalDpi xmlns:a14="http://schemas.microsoft.com/office/drawing/2010/main" val="0"/>
              </a:ext>
            </a:extLst>
          </a:blip>
          <a:srcRect l="53319" t="74493"/>
          <a:stretch/>
        </p:blipFill>
        <p:spPr>
          <a:xfrm>
            <a:off x="6641868" y="5462075"/>
            <a:ext cx="5691382" cy="1554692"/>
          </a:xfrm>
          <a:prstGeom prst="rect">
            <a:avLst/>
          </a:prstGeom>
        </p:spPr>
      </p:pic>
      <p:sp>
        <p:nvSpPr>
          <p:cNvPr id="13" name="Rectangle 3"/>
          <p:cNvSpPr txBox="1">
            <a:spLocks noChangeArrowheads="1"/>
          </p:cNvSpPr>
          <p:nvPr/>
        </p:nvSpPr>
        <p:spPr bwMode="auto">
          <a:xfrm>
            <a:off x="3267196" y="2270679"/>
            <a:ext cx="8283827" cy="822325"/>
          </a:xfrm>
          <a:prstGeom prst="rect">
            <a:avLst/>
          </a:prstGeom>
          <a:noFill/>
          <a:ln>
            <a:noFill/>
          </a:ln>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6000" b="1" spc="600" dirty="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课程完毕</a:t>
            </a:r>
            <a:r>
              <a:rPr lang="en-US" altLang="zh-CN" sz="6000" b="1" spc="600" dirty="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6000" b="1" spc="600" dirty="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感谢聆听</a:t>
            </a:r>
          </a:p>
        </p:txBody>
      </p:sp>
      <p:sp>
        <p:nvSpPr>
          <p:cNvPr id="16" name="Rectangle 4"/>
          <p:cNvSpPr txBox="1">
            <a:spLocks noChangeArrowheads="1"/>
          </p:cNvSpPr>
          <p:nvPr/>
        </p:nvSpPr>
        <p:spPr bwMode="auto">
          <a:xfrm>
            <a:off x="5233533" y="3852798"/>
            <a:ext cx="4297363" cy="3755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eaLnBrk="0" hangingPunct="0">
              <a:defRPr/>
            </a:pPr>
            <a:r>
              <a:rPr lang="zh-CN" altLang="en-US" b="0" dirty="0">
                <a:solidFill>
                  <a:srgbClr val="FFFFFF"/>
                </a:solidFill>
                <a:sym typeface="+mn-ea"/>
              </a:rPr>
              <a:t>这里输入您的党支部名称</a:t>
            </a:r>
          </a:p>
        </p:txBody>
      </p:sp>
    </p:spTree>
    <p:extLst>
      <p:ext uri="{BB962C8B-B14F-4D97-AF65-F5344CB8AC3E}">
        <p14:creationId xmlns:p14="http://schemas.microsoft.com/office/powerpoint/2010/main" val="1848239491"/>
      </p:ext>
    </p:extLst>
  </p:cSld>
  <p:clrMapOvr>
    <a:masterClrMapping/>
  </p:clrMapOvr>
  <mc:AlternateContent xmlns:mc="http://schemas.openxmlformats.org/markup-compatibility/2006" xmlns:p14="http://schemas.microsoft.com/office/powerpoint/2010/main">
    <mc:Choice Requires="p14">
      <p:transition spd="slow" p14:dur="1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circle(in)">
                                      <p:cBhvr>
                                        <p:cTn id="14" dur="2000"/>
                                        <p:tgtEl>
                                          <p:spTgt spid="16"/>
                                        </p:tgtEl>
                                      </p:cBhvr>
                                    </p:animEffect>
                                  </p:childTnLst>
                                </p:cTn>
                              </p:par>
                              <p:par>
                                <p:cTn id="15" presetID="6"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465265" y="1776413"/>
            <a:ext cx="63150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ts val="2400"/>
              </a:lnSpc>
            </a:pPr>
            <a:r>
              <a:rPr lang="zh-CN" altLang="en-US" sz="1600" dirty="0">
                <a:latin typeface="微软雅黑" panose="020B0503020204020204" pitchFamily="34" charset="-122"/>
                <a:ea typeface="微软雅黑" panose="020B0503020204020204" pitchFamily="34" charset="-122"/>
              </a:rPr>
              <a:t>中国共产党以马克思列宁主义、毛泽东思想、邓小平理论、“三个代表”重要思想和科学发展观作为自己的行动指南。</a:t>
            </a:r>
          </a:p>
        </p:txBody>
      </p:sp>
      <p:pic>
        <p:nvPicPr>
          <p:cNvPr id="5"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9032" y="1808629"/>
            <a:ext cx="2425513" cy="3878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7"/>
          <p:cNvSpPr>
            <a:spLocks noChangeArrowheads="1"/>
          </p:cNvSpPr>
          <p:nvPr/>
        </p:nvSpPr>
        <p:spPr bwMode="auto">
          <a:xfrm>
            <a:off x="4465265" y="2725738"/>
            <a:ext cx="629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ts val="2400"/>
              </a:lnSpc>
            </a:pPr>
            <a:r>
              <a:rPr lang="zh-CN" altLang="en-US" b="1" dirty="0">
                <a:solidFill>
                  <a:srgbClr val="E0010E"/>
                </a:solidFill>
                <a:latin typeface="微软雅黑" panose="020B0503020204020204" pitchFamily="34" charset="-122"/>
                <a:ea typeface="微软雅黑" panose="020B0503020204020204" pitchFamily="34" charset="-122"/>
              </a:rPr>
              <a:t>“三个代表”重要思想的科学内涵是什么？</a:t>
            </a:r>
          </a:p>
        </p:txBody>
      </p:sp>
      <p:sp>
        <p:nvSpPr>
          <p:cNvPr id="7" name="矩形 8"/>
          <p:cNvSpPr>
            <a:spLocks noChangeArrowheads="1"/>
          </p:cNvSpPr>
          <p:nvPr/>
        </p:nvSpPr>
        <p:spPr bwMode="auto">
          <a:xfrm>
            <a:off x="4465265" y="4360863"/>
            <a:ext cx="6291262" cy="378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ts val="2400"/>
              </a:lnSpc>
            </a:pPr>
            <a:r>
              <a:rPr lang="zh-CN" altLang="en-US" b="1" dirty="0">
                <a:solidFill>
                  <a:srgbClr val="E0010E"/>
                </a:solidFill>
                <a:latin typeface="微软雅黑" panose="020B0503020204020204" pitchFamily="34" charset="-122"/>
                <a:ea typeface="微软雅黑" panose="020B0503020204020204" pitchFamily="34" charset="-122"/>
              </a:rPr>
              <a:t>科学发展观的基本内涵是什么？</a:t>
            </a:r>
          </a:p>
        </p:txBody>
      </p:sp>
      <p:sp>
        <p:nvSpPr>
          <p:cNvPr id="8" name="矩形 9"/>
          <p:cNvSpPr>
            <a:spLocks noChangeArrowheads="1"/>
          </p:cNvSpPr>
          <p:nvPr/>
        </p:nvSpPr>
        <p:spPr bwMode="auto">
          <a:xfrm>
            <a:off x="4465265" y="3095625"/>
            <a:ext cx="62912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ts val="2400"/>
              </a:lnSpc>
            </a:pPr>
            <a:r>
              <a:rPr lang="zh-CN" altLang="en-US" sz="1600" dirty="0">
                <a:latin typeface="微软雅黑" panose="020B0503020204020204" pitchFamily="34" charset="-122"/>
                <a:ea typeface="微软雅黑" panose="020B0503020204020204" pitchFamily="34" charset="-122"/>
              </a:rPr>
              <a:t>我们党要始终代表中国先进生产力的发展要求；始终代表中国先进文化的前进方向；始终代表中国最广大人民的根本利益。</a:t>
            </a:r>
          </a:p>
        </p:txBody>
      </p:sp>
      <p:sp>
        <p:nvSpPr>
          <p:cNvPr id="9" name="矩形 10"/>
          <p:cNvSpPr>
            <a:spLocks noChangeArrowheads="1"/>
          </p:cNvSpPr>
          <p:nvPr/>
        </p:nvSpPr>
        <p:spPr bwMode="auto">
          <a:xfrm>
            <a:off x="4465265" y="4727575"/>
            <a:ext cx="62912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ts val="2400"/>
              </a:lnSpc>
            </a:pPr>
            <a:r>
              <a:rPr lang="zh-CN" altLang="en-US" sz="1600" dirty="0">
                <a:latin typeface="微软雅黑" panose="020B0503020204020204" pitchFamily="34" charset="-122"/>
                <a:ea typeface="微软雅黑" panose="020B0503020204020204" pitchFamily="34" charset="-122"/>
              </a:rPr>
              <a:t>坚持以人为本，树立全面、协调、可持续的发展观，促进经济社会和人的全面发展。</a:t>
            </a:r>
          </a:p>
        </p:txBody>
      </p:sp>
      <p:sp>
        <p:nvSpPr>
          <p:cNvPr id="10" name="矩形 9"/>
          <p:cNvSpPr/>
          <p:nvPr/>
        </p:nvSpPr>
        <p:spPr>
          <a:xfrm>
            <a:off x="4465265" y="1317625"/>
            <a:ext cx="6291262" cy="400110"/>
          </a:xfrm>
          <a:prstGeom prst="rect">
            <a:avLst/>
          </a:prstGeom>
          <a:solidFill>
            <a:srgbClr val="BD020D"/>
          </a:solidFill>
        </p:spPr>
        <p:txBody>
          <a:bodyPr>
            <a:spAutoFit/>
          </a:bodyPr>
          <a:lstStyle/>
          <a:p>
            <a:pPr algn="just">
              <a:lnSpc>
                <a:spcPts val="2400"/>
              </a:lnSpc>
            </a:pPr>
            <a:r>
              <a:rPr lang="zh-CN" altLang="en-US" b="1" noProof="1">
                <a:solidFill>
                  <a:schemeClr val="bg1"/>
                </a:solidFill>
                <a:latin typeface="+mj-ea"/>
                <a:ea typeface="+mj-ea"/>
                <a:sym typeface="+mn-ea"/>
              </a:rPr>
              <a:t>新时期党的指导思想在十八大党章有明确表述</a:t>
            </a:r>
          </a:p>
        </p:txBody>
      </p:sp>
      <p:sp>
        <p:nvSpPr>
          <p:cNvPr id="11" name="TextBox 54"/>
          <p:cNvSpPr txBox="1">
            <a:spLocks noChangeArrowheads="1"/>
          </p:cNvSpPr>
          <p:nvPr/>
        </p:nvSpPr>
        <p:spPr bwMode="auto">
          <a:xfrm>
            <a:off x="912440"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1.1</a:t>
            </a:r>
            <a:r>
              <a:rPr lang="zh-CN" altLang="en-US" sz="2800" b="1" dirty="0">
                <a:solidFill>
                  <a:srgbClr val="C00000"/>
                </a:solidFill>
                <a:latin typeface="微软雅黑" panose="020B0503020204020204" pitchFamily="34" charset="-122"/>
                <a:ea typeface="微软雅黑" panose="020B0503020204020204" pitchFamily="34" charset="-122"/>
              </a:rPr>
              <a:t>党的指导思想</a:t>
            </a:r>
          </a:p>
        </p:txBody>
      </p:sp>
      <p:sp>
        <p:nvSpPr>
          <p:cNvPr id="13" name="Line 8"/>
          <p:cNvSpPr>
            <a:spLocks noChangeShapeType="1"/>
          </p:cNvSpPr>
          <p:nvPr/>
        </p:nvSpPr>
        <p:spPr bwMode="auto">
          <a:xfrm>
            <a:off x="985465"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15" name="矩形 16"/>
          <p:cNvSpPr>
            <a:spLocks noChangeArrowheads="1"/>
          </p:cNvSpPr>
          <p:nvPr/>
        </p:nvSpPr>
        <p:spPr bwMode="auto">
          <a:xfrm>
            <a:off x="4465265" y="5611813"/>
            <a:ext cx="6291262"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ts val="2400"/>
              </a:lnSpc>
            </a:pPr>
            <a:r>
              <a:rPr lang="zh-CN" altLang="en-US" b="1" dirty="0">
                <a:solidFill>
                  <a:srgbClr val="E0010E"/>
                </a:solidFill>
                <a:latin typeface="微软雅黑" panose="020B0503020204020204" pitchFamily="34" charset="-122"/>
                <a:ea typeface="微软雅黑" panose="020B0503020204020204" pitchFamily="34" charset="-122"/>
              </a:rPr>
              <a:t>中国共产党的根本宗旨：</a:t>
            </a:r>
          </a:p>
        </p:txBody>
      </p:sp>
      <p:sp>
        <p:nvSpPr>
          <p:cNvPr id="16" name="矩形 17"/>
          <p:cNvSpPr>
            <a:spLocks noChangeArrowheads="1"/>
          </p:cNvSpPr>
          <p:nvPr/>
        </p:nvSpPr>
        <p:spPr bwMode="auto">
          <a:xfrm>
            <a:off x="7202115" y="5611813"/>
            <a:ext cx="35750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ts val="2400"/>
              </a:lnSpc>
            </a:pPr>
            <a:r>
              <a:rPr lang="zh-CN" altLang="zh-CN" sz="1600" dirty="0">
                <a:latin typeface="微软雅黑" panose="020B0503020204020204" pitchFamily="34" charset="-122"/>
                <a:ea typeface="微软雅黑" panose="020B0503020204020204" pitchFamily="34" charset="-122"/>
              </a:rPr>
              <a:t>全心全意为人民服务。</a:t>
            </a:r>
            <a:endParaRPr lang="zh-CN" altLang="en-US" sz="1600" dirty="0">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l="52962" t="62167" r="-1" b="877"/>
          <a:stretch/>
        </p:blipFill>
        <p:spPr>
          <a:xfrm>
            <a:off x="7364329" y="5296332"/>
            <a:ext cx="4827671" cy="1896208"/>
          </a:xfrm>
          <a:prstGeom prst="rect">
            <a:avLst/>
          </a:prstGeom>
        </p:spPr>
      </p:pic>
      <p:pic>
        <p:nvPicPr>
          <p:cNvPr id="18" name="图片 17"/>
          <p:cNvPicPr>
            <a:picLocks noChangeAspect="1"/>
          </p:cNvPicPr>
          <p:nvPr/>
        </p:nvPicPr>
        <p:blipFill rotWithShape="1">
          <a:blip r:embed="rId5"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19" name="图片 18"/>
          <p:cNvPicPr>
            <a:picLocks noChangeAspect="1"/>
          </p:cNvPicPr>
          <p:nvPr/>
        </p:nvPicPr>
        <p:blipFill rotWithShape="1">
          <a:blip r:embed="rId6"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24856497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500"/>
                                        <p:tgtEl>
                                          <p:spTgt spid="16"/>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animBg="1"/>
      <p:bldP spid="11"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2"/>
          <p:cNvGrpSpPr>
            <a:grpSpLocks/>
          </p:cNvGrpSpPr>
          <p:nvPr/>
        </p:nvGrpSpPr>
        <p:grpSpPr bwMode="auto">
          <a:xfrm>
            <a:off x="1270000" y="1316038"/>
            <a:ext cx="1296988" cy="1295400"/>
            <a:chOff x="-2311565" y="1289374"/>
            <a:chExt cx="1296144" cy="1296144"/>
          </a:xfrm>
          <a:solidFill>
            <a:srgbClr val="C00000"/>
          </a:solidFill>
        </p:grpSpPr>
        <p:sp>
          <p:nvSpPr>
            <p:cNvPr id="48" name="矩形: 圆角 31"/>
            <p:cNvSpPr/>
            <p:nvPr/>
          </p:nvSpPr>
          <p:spPr bwMode="auto">
            <a:xfrm>
              <a:off x="-2311565" y="1289374"/>
              <a:ext cx="1296144" cy="1296144"/>
            </a:xfrm>
            <a:prstGeom prst="roundRect">
              <a:avLst>
                <a:gd name="adj" fmla="val 7384"/>
              </a:avLst>
            </a:prstGeom>
            <a:grpFill/>
            <a:ln w="381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endParaRPr lang="zh-CN" altLang="en-US" noProof="1"/>
            </a:p>
          </p:txBody>
        </p:sp>
        <p:sp>
          <p:nvSpPr>
            <p:cNvPr id="49" name="矩形: 圆角 32"/>
            <p:cNvSpPr>
              <a:spLocks noChangeArrowheads="1"/>
            </p:cNvSpPr>
            <p:nvPr/>
          </p:nvSpPr>
          <p:spPr bwMode="auto">
            <a:xfrm>
              <a:off x="-2244144" y="1358790"/>
              <a:ext cx="1161302" cy="1161302"/>
            </a:xfrm>
            <a:prstGeom prst="roundRect">
              <a:avLst>
                <a:gd name="adj" fmla="val 2134"/>
              </a:avLst>
            </a:prstGeom>
            <a:grpFill/>
            <a:ln w="9525">
              <a:solidFill>
                <a:schemeClr val="bg2"/>
              </a:solidFill>
              <a:prstDash val="dash"/>
              <a:round/>
              <a:headEnd/>
              <a:tailEnd/>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grpSp>
        <p:nvGrpSpPr>
          <p:cNvPr id="50" name="组合 33"/>
          <p:cNvGrpSpPr>
            <a:grpSpLocks/>
          </p:cNvGrpSpPr>
          <p:nvPr/>
        </p:nvGrpSpPr>
        <p:grpSpPr bwMode="auto">
          <a:xfrm>
            <a:off x="1270000" y="3179763"/>
            <a:ext cx="1296988" cy="1295400"/>
            <a:chOff x="-2311565" y="1289374"/>
            <a:chExt cx="1296144" cy="1296144"/>
          </a:xfrm>
          <a:solidFill>
            <a:srgbClr val="C00000"/>
          </a:solidFill>
        </p:grpSpPr>
        <p:sp>
          <p:nvSpPr>
            <p:cNvPr id="51" name="矩形: 圆角 34"/>
            <p:cNvSpPr/>
            <p:nvPr/>
          </p:nvSpPr>
          <p:spPr bwMode="auto">
            <a:xfrm>
              <a:off x="-2311565" y="1289374"/>
              <a:ext cx="1296144" cy="1296144"/>
            </a:xfrm>
            <a:prstGeom prst="roundRect">
              <a:avLst>
                <a:gd name="adj" fmla="val 7384"/>
              </a:avLst>
            </a:prstGeom>
            <a:grpFill/>
            <a:ln w="381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endParaRPr lang="zh-CN" altLang="en-US" noProof="1"/>
            </a:p>
          </p:txBody>
        </p:sp>
        <p:sp>
          <p:nvSpPr>
            <p:cNvPr id="52" name="矩形: 圆角 35"/>
            <p:cNvSpPr>
              <a:spLocks noChangeArrowheads="1"/>
            </p:cNvSpPr>
            <p:nvPr/>
          </p:nvSpPr>
          <p:spPr bwMode="auto">
            <a:xfrm>
              <a:off x="-2244144" y="1358790"/>
              <a:ext cx="1161302" cy="1161302"/>
            </a:xfrm>
            <a:prstGeom prst="roundRect">
              <a:avLst>
                <a:gd name="adj" fmla="val 2134"/>
              </a:avLst>
            </a:prstGeom>
            <a:grpFill/>
            <a:ln w="9525">
              <a:solidFill>
                <a:schemeClr val="bg2"/>
              </a:solidFill>
              <a:prstDash val="dash"/>
              <a:round/>
              <a:headEnd/>
              <a:tailEnd/>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grpSp>
        <p:nvGrpSpPr>
          <p:cNvPr id="53" name="组合 36"/>
          <p:cNvGrpSpPr>
            <a:grpSpLocks/>
          </p:cNvGrpSpPr>
          <p:nvPr/>
        </p:nvGrpSpPr>
        <p:grpSpPr bwMode="auto">
          <a:xfrm>
            <a:off x="1270000" y="5005388"/>
            <a:ext cx="1296988" cy="1296987"/>
            <a:chOff x="-2311565" y="1289374"/>
            <a:chExt cx="1296144" cy="1296144"/>
          </a:xfrm>
          <a:solidFill>
            <a:srgbClr val="C00000"/>
          </a:solidFill>
        </p:grpSpPr>
        <p:sp>
          <p:nvSpPr>
            <p:cNvPr id="54" name="矩形: 圆角 37"/>
            <p:cNvSpPr/>
            <p:nvPr/>
          </p:nvSpPr>
          <p:spPr bwMode="auto">
            <a:xfrm>
              <a:off x="-2311565" y="1289374"/>
              <a:ext cx="1296144" cy="1296144"/>
            </a:xfrm>
            <a:prstGeom prst="roundRect">
              <a:avLst>
                <a:gd name="adj" fmla="val 7384"/>
              </a:avLst>
            </a:prstGeom>
            <a:grpFill/>
            <a:ln w="381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endParaRPr lang="zh-CN" altLang="en-US" noProof="1"/>
            </a:p>
          </p:txBody>
        </p:sp>
        <p:sp>
          <p:nvSpPr>
            <p:cNvPr id="55" name="矩形: 圆角 38"/>
            <p:cNvSpPr>
              <a:spLocks noChangeArrowheads="1"/>
            </p:cNvSpPr>
            <p:nvPr/>
          </p:nvSpPr>
          <p:spPr bwMode="auto">
            <a:xfrm>
              <a:off x="-2244144" y="1358790"/>
              <a:ext cx="1161302" cy="1161302"/>
            </a:xfrm>
            <a:prstGeom prst="roundRect">
              <a:avLst>
                <a:gd name="adj" fmla="val 2134"/>
              </a:avLst>
            </a:prstGeom>
            <a:grpFill/>
            <a:ln w="9525">
              <a:solidFill>
                <a:schemeClr val="bg2"/>
              </a:solidFill>
              <a:prstDash val="dash"/>
              <a:round/>
              <a:headEnd/>
              <a:tailEnd/>
            </a:ln>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56" name="TextBox 54"/>
          <p:cNvSpPr txBox="1">
            <a:spLocks noChangeArrowheads="1"/>
          </p:cNvSpPr>
          <p:nvPr/>
        </p:nvSpPr>
        <p:spPr bwMode="auto">
          <a:xfrm>
            <a:off x="1106488" y="179388"/>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1.2 </a:t>
            </a:r>
            <a:r>
              <a:rPr lang="zh-CN" altLang="en-US" sz="2800" b="1" dirty="0">
                <a:solidFill>
                  <a:srgbClr val="C00000"/>
                </a:solidFill>
                <a:latin typeface="微软雅黑" panose="020B0503020204020204" pitchFamily="34" charset="-122"/>
                <a:ea typeface="微软雅黑" panose="020B0503020204020204" pitchFamily="34" charset="-122"/>
              </a:rPr>
              <a:t>党的性质、目标、路线等</a:t>
            </a:r>
          </a:p>
        </p:txBody>
      </p:sp>
      <p:sp>
        <p:nvSpPr>
          <p:cNvPr id="58"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60" name="矩形 19"/>
          <p:cNvSpPr>
            <a:spLocks noChangeArrowheads="1"/>
          </p:cNvSpPr>
          <p:nvPr/>
        </p:nvSpPr>
        <p:spPr bwMode="auto">
          <a:xfrm>
            <a:off x="2755900" y="1565275"/>
            <a:ext cx="7854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ts val="2400"/>
              </a:lnSpc>
            </a:pPr>
            <a:r>
              <a:rPr lang="zh-CN" altLang="en-US" sz="1600" dirty="0">
                <a:latin typeface="微软雅黑" panose="020B0503020204020204" pitchFamily="34" charset="-122"/>
                <a:ea typeface="微软雅黑" panose="020B0503020204020204" pitchFamily="34" charset="-122"/>
              </a:rPr>
              <a:t>中国共产党是中国工人阶级的先锋队，同时是中国人民和中华民族的先锋队，是中国特色社会主义事业的领导核心，代表中国先进生产力的发展要求，代表中国先进文化的前进方向，代表中国最广大人民的根本利益。党的最高理想和最终目标是实现共产主义。</a:t>
            </a:r>
          </a:p>
        </p:txBody>
      </p:sp>
      <p:sp>
        <p:nvSpPr>
          <p:cNvPr id="61" name="Freeform 29"/>
          <p:cNvSpPr>
            <a:spLocks noEditPoints="1" noChangeArrowheads="1"/>
          </p:cNvSpPr>
          <p:nvPr/>
        </p:nvSpPr>
        <p:spPr bwMode="auto">
          <a:xfrm>
            <a:off x="1590675" y="1520825"/>
            <a:ext cx="641350" cy="801688"/>
          </a:xfrm>
          <a:custGeom>
            <a:avLst/>
            <a:gdLst>
              <a:gd name="T0" fmla="*/ 139 w 720"/>
              <a:gd name="T1" fmla="*/ 626 h 915"/>
              <a:gd name="T2" fmla="*/ 170 w 720"/>
              <a:gd name="T3" fmla="*/ 594 h 915"/>
              <a:gd name="T4" fmla="*/ 409 w 720"/>
              <a:gd name="T5" fmla="*/ 640 h 915"/>
              <a:gd name="T6" fmla="*/ 267 w 720"/>
              <a:gd name="T7" fmla="*/ 496 h 915"/>
              <a:gd name="T8" fmla="*/ 227 w 720"/>
              <a:gd name="T9" fmla="*/ 536 h 915"/>
              <a:gd name="T10" fmla="*/ 167 w 720"/>
              <a:gd name="T11" fmla="*/ 476 h 915"/>
              <a:gd name="T12" fmla="*/ 274 w 720"/>
              <a:gd name="T13" fmla="*/ 367 h 915"/>
              <a:gd name="T14" fmla="*/ 342 w 720"/>
              <a:gd name="T15" fmla="*/ 355 h 915"/>
              <a:gd name="T16" fmla="*/ 373 w 720"/>
              <a:gd name="T17" fmla="*/ 386 h 915"/>
              <a:gd name="T18" fmla="*/ 320 w 720"/>
              <a:gd name="T19" fmla="*/ 441 h 915"/>
              <a:gd name="T20" fmla="*/ 464 w 720"/>
              <a:gd name="T21" fmla="*/ 587 h 915"/>
              <a:gd name="T22" fmla="*/ 350 w 720"/>
              <a:gd name="T23" fmla="*/ 299 h 915"/>
              <a:gd name="T24" fmla="*/ 518 w 720"/>
              <a:gd name="T25" fmla="*/ 640 h 915"/>
              <a:gd name="T26" fmla="*/ 557 w 720"/>
              <a:gd name="T27" fmla="*/ 681 h 915"/>
              <a:gd name="T28" fmla="*/ 506 w 720"/>
              <a:gd name="T29" fmla="*/ 731 h 915"/>
              <a:gd name="T30" fmla="*/ 466 w 720"/>
              <a:gd name="T31" fmla="*/ 693 h 915"/>
              <a:gd name="T32" fmla="*/ 193 w 720"/>
              <a:gd name="T33" fmla="*/ 684 h 915"/>
              <a:gd name="T34" fmla="*/ 176 w 720"/>
              <a:gd name="T35" fmla="*/ 723 h 915"/>
              <a:gd name="T36" fmla="*/ 132 w 720"/>
              <a:gd name="T37" fmla="*/ 715 h 915"/>
              <a:gd name="T38" fmla="*/ 170 w 720"/>
              <a:gd name="T39" fmla="*/ 663 h 915"/>
              <a:gd name="T40" fmla="*/ 139 w 720"/>
              <a:gd name="T41" fmla="*/ 626 h 915"/>
              <a:gd name="T42" fmla="*/ 719 w 720"/>
              <a:gd name="T43" fmla="*/ 825 h 915"/>
              <a:gd name="T44" fmla="*/ 627 w 720"/>
              <a:gd name="T45" fmla="*/ 915 h 915"/>
              <a:gd name="T46" fmla="*/ 90 w 720"/>
              <a:gd name="T47" fmla="*/ 915 h 915"/>
              <a:gd name="T48" fmla="*/ 0 w 720"/>
              <a:gd name="T49" fmla="*/ 825 h 915"/>
              <a:gd name="T50" fmla="*/ 0 w 720"/>
              <a:gd name="T51" fmla="*/ 87 h 915"/>
              <a:gd name="T52" fmla="*/ 105 w 720"/>
              <a:gd name="T53" fmla="*/ 0 h 915"/>
              <a:gd name="T54" fmla="*/ 681 w 720"/>
              <a:gd name="T55" fmla="*/ 0 h 915"/>
              <a:gd name="T56" fmla="*/ 707 w 720"/>
              <a:gd name="T57" fmla="*/ 24 h 915"/>
              <a:gd name="T58" fmla="*/ 681 w 720"/>
              <a:gd name="T59" fmla="*/ 48 h 915"/>
              <a:gd name="T60" fmla="*/ 101 w 720"/>
              <a:gd name="T61" fmla="*/ 48 h 915"/>
              <a:gd name="T62" fmla="*/ 47 w 720"/>
              <a:gd name="T63" fmla="*/ 96 h 915"/>
              <a:gd name="T64" fmla="*/ 96 w 720"/>
              <a:gd name="T65" fmla="*/ 151 h 915"/>
              <a:gd name="T66" fmla="*/ 679 w 720"/>
              <a:gd name="T67" fmla="*/ 151 h 915"/>
              <a:gd name="T68" fmla="*/ 720 w 720"/>
              <a:gd name="T69" fmla="*/ 192 h 915"/>
              <a:gd name="T70" fmla="*/ 719 w 720"/>
              <a:gd name="T71" fmla="*/ 82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0" h="915">
                <a:moveTo>
                  <a:pt x="139" y="626"/>
                </a:moveTo>
                <a:lnTo>
                  <a:pt x="170" y="594"/>
                </a:lnTo>
                <a:cubicBezTo>
                  <a:pt x="235" y="651"/>
                  <a:pt x="311" y="687"/>
                  <a:pt x="409" y="640"/>
                </a:cubicBezTo>
                <a:lnTo>
                  <a:pt x="267" y="496"/>
                </a:lnTo>
                <a:lnTo>
                  <a:pt x="227" y="536"/>
                </a:lnTo>
                <a:lnTo>
                  <a:pt x="167" y="476"/>
                </a:lnTo>
                <a:lnTo>
                  <a:pt x="274" y="367"/>
                </a:lnTo>
                <a:cubicBezTo>
                  <a:pt x="289" y="375"/>
                  <a:pt x="314" y="376"/>
                  <a:pt x="342" y="355"/>
                </a:cubicBezTo>
                <a:lnTo>
                  <a:pt x="373" y="386"/>
                </a:lnTo>
                <a:lnTo>
                  <a:pt x="320" y="441"/>
                </a:lnTo>
                <a:lnTo>
                  <a:pt x="464" y="587"/>
                </a:lnTo>
                <a:cubicBezTo>
                  <a:pt x="518" y="496"/>
                  <a:pt x="474" y="361"/>
                  <a:pt x="350" y="299"/>
                </a:cubicBezTo>
                <a:cubicBezTo>
                  <a:pt x="472" y="305"/>
                  <a:pt x="631" y="446"/>
                  <a:pt x="518" y="640"/>
                </a:cubicBezTo>
                <a:lnTo>
                  <a:pt x="557" y="681"/>
                </a:lnTo>
                <a:lnTo>
                  <a:pt x="506" y="731"/>
                </a:lnTo>
                <a:lnTo>
                  <a:pt x="466" y="693"/>
                </a:lnTo>
                <a:cubicBezTo>
                  <a:pt x="362" y="749"/>
                  <a:pt x="267" y="743"/>
                  <a:pt x="193" y="684"/>
                </a:cubicBezTo>
                <a:cubicBezTo>
                  <a:pt x="198" y="698"/>
                  <a:pt x="189" y="714"/>
                  <a:pt x="176" y="723"/>
                </a:cubicBezTo>
                <a:cubicBezTo>
                  <a:pt x="160" y="733"/>
                  <a:pt x="142" y="730"/>
                  <a:pt x="132" y="715"/>
                </a:cubicBezTo>
                <a:cubicBezTo>
                  <a:pt x="115" y="689"/>
                  <a:pt x="142" y="657"/>
                  <a:pt x="170" y="663"/>
                </a:cubicBezTo>
                <a:cubicBezTo>
                  <a:pt x="159" y="652"/>
                  <a:pt x="149" y="640"/>
                  <a:pt x="139" y="626"/>
                </a:cubicBezTo>
                <a:close/>
                <a:moveTo>
                  <a:pt x="719" y="825"/>
                </a:moveTo>
                <a:cubicBezTo>
                  <a:pt x="719" y="875"/>
                  <a:pt x="677" y="915"/>
                  <a:pt x="627" y="915"/>
                </a:cubicBezTo>
                <a:lnTo>
                  <a:pt x="90" y="915"/>
                </a:lnTo>
                <a:cubicBezTo>
                  <a:pt x="40" y="915"/>
                  <a:pt x="0" y="875"/>
                  <a:pt x="0" y="825"/>
                </a:cubicBezTo>
                <a:lnTo>
                  <a:pt x="0" y="87"/>
                </a:lnTo>
                <a:cubicBezTo>
                  <a:pt x="0" y="38"/>
                  <a:pt x="39" y="0"/>
                  <a:pt x="105" y="0"/>
                </a:cubicBezTo>
                <a:lnTo>
                  <a:pt x="681" y="0"/>
                </a:lnTo>
                <a:cubicBezTo>
                  <a:pt x="695" y="0"/>
                  <a:pt x="707" y="11"/>
                  <a:pt x="707" y="24"/>
                </a:cubicBezTo>
                <a:cubicBezTo>
                  <a:pt x="707" y="37"/>
                  <a:pt x="695" y="48"/>
                  <a:pt x="681" y="48"/>
                </a:cubicBezTo>
                <a:cubicBezTo>
                  <a:pt x="681" y="48"/>
                  <a:pt x="101" y="48"/>
                  <a:pt x="101" y="48"/>
                </a:cubicBezTo>
                <a:cubicBezTo>
                  <a:pt x="66" y="48"/>
                  <a:pt x="47" y="72"/>
                  <a:pt x="47" y="96"/>
                </a:cubicBezTo>
                <a:cubicBezTo>
                  <a:pt x="47" y="121"/>
                  <a:pt x="66" y="151"/>
                  <a:pt x="96" y="151"/>
                </a:cubicBezTo>
                <a:cubicBezTo>
                  <a:pt x="96" y="151"/>
                  <a:pt x="678" y="150"/>
                  <a:pt x="679" y="151"/>
                </a:cubicBezTo>
                <a:cubicBezTo>
                  <a:pt x="700" y="151"/>
                  <a:pt x="720" y="170"/>
                  <a:pt x="720" y="192"/>
                </a:cubicBezTo>
                <a:cubicBezTo>
                  <a:pt x="720" y="192"/>
                  <a:pt x="719" y="825"/>
                  <a:pt x="719" y="825"/>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2" name="Freeform 30"/>
          <p:cNvSpPr>
            <a:spLocks noEditPoints="1" noChangeArrowheads="1"/>
          </p:cNvSpPr>
          <p:nvPr/>
        </p:nvSpPr>
        <p:spPr bwMode="auto">
          <a:xfrm>
            <a:off x="1503363" y="3455988"/>
            <a:ext cx="811212" cy="742950"/>
          </a:xfrm>
          <a:custGeom>
            <a:avLst/>
            <a:gdLst>
              <a:gd name="T0" fmla="*/ 580 w 872"/>
              <a:gd name="T1" fmla="*/ 513 h 811"/>
              <a:gd name="T2" fmla="*/ 503 w 872"/>
              <a:gd name="T3" fmla="*/ 571 h 811"/>
              <a:gd name="T4" fmla="*/ 548 w 872"/>
              <a:gd name="T5" fmla="*/ 656 h 811"/>
              <a:gd name="T6" fmla="*/ 612 w 872"/>
              <a:gd name="T7" fmla="*/ 699 h 811"/>
              <a:gd name="T8" fmla="*/ 443 w 872"/>
              <a:gd name="T9" fmla="*/ 763 h 811"/>
              <a:gd name="T10" fmla="*/ 430 w 872"/>
              <a:gd name="T11" fmla="*/ 762 h 811"/>
              <a:gd name="T12" fmla="*/ 275 w 872"/>
              <a:gd name="T13" fmla="*/ 719 h 811"/>
              <a:gd name="T14" fmla="*/ 260 w 872"/>
              <a:gd name="T15" fmla="*/ 672 h 811"/>
              <a:gd name="T16" fmla="*/ 326 w 872"/>
              <a:gd name="T17" fmla="*/ 655 h 811"/>
              <a:gd name="T18" fmla="*/ 295 w 872"/>
              <a:gd name="T19" fmla="*/ 513 h 811"/>
              <a:gd name="T20" fmla="*/ 260 w 872"/>
              <a:gd name="T21" fmla="*/ 521 h 811"/>
              <a:gd name="T22" fmla="*/ 268 w 872"/>
              <a:gd name="T23" fmla="*/ 432 h 811"/>
              <a:gd name="T24" fmla="*/ 438 w 872"/>
              <a:gd name="T25" fmla="*/ 469 h 811"/>
              <a:gd name="T26" fmla="*/ 603 w 872"/>
              <a:gd name="T27" fmla="*/ 433 h 811"/>
              <a:gd name="T28" fmla="*/ 612 w 872"/>
              <a:gd name="T29" fmla="*/ 521 h 811"/>
              <a:gd name="T30" fmla="*/ 850 w 872"/>
              <a:gd name="T31" fmla="*/ 591 h 811"/>
              <a:gd name="T32" fmla="*/ 662 w 872"/>
              <a:gd name="T33" fmla="*/ 389 h 811"/>
              <a:gd name="T34" fmla="*/ 626 w 872"/>
              <a:gd name="T35" fmla="*/ 373 h 811"/>
              <a:gd name="T36" fmla="*/ 245 w 872"/>
              <a:gd name="T37" fmla="*/ 374 h 811"/>
              <a:gd name="T38" fmla="*/ 206 w 872"/>
              <a:gd name="T39" fmla="*/ 392 h 811"/>
              <a:gd name="T40" fmla="*/ 19 w 872"/>
              <a:gd name="T41" fmla="*/ 594 h 811"/>
              <a:gd name="T42" fmla="*/ 72 w 872"/>
              <a:gd name="T43" fmla="*/ 715 h 811"/>
              <a:gd name="T44" fmla="*/ 84 w 872"/>
              <a:gd name="T45" fmla="*/ 714 h 811"/>
              <a:gd name="T46" fmla="*/ 227 w 872"/>
              <a:gd name="T47" fmla="*/ 791 h 811"/>
              <a:gd name="T48" fmla="*/ 626 w 872"/>
              <a:gd name="T49" fmla="*/ 811 h 811"/>
              <a:gd name="T50" fmla="*/ 646 w 872"/>
              <a:gd name="T51" fmla="*/ 680 h 811"/>
              <a:gd name="T52" fmla="*/ 791 w 872"/>
              <a:gd name="T53" fmla="*/ 715 h 811"/>
              <a:gd name="T54" fmla="*/ 853 w 872"/>
              <a:gd name="T55" fmla="*/ 683 h 811"/>
              <a:gd name="T56" fmla="*/ 436 w 872"/>
              <a:gd name="T57" fmla="*/ 362 h 811"/>
              <a:gd name="T58" fmla="*/ 436 w 872"/>
              <a:gd name="T59" fmla="*/ 0 h 811"/>
              <a:gd name="T60" fmla="*/ 436 w 872"/>
              <a:gd name="T61" fmla="*/ 362 h 811"/>
              <a:gd name="T62" fmla="*/ 385 w 872"/>
              <a:gd name="T63" fmla="*/ 579 h 811"/>
              <a:gd name="T64" fmla="*/ 410 w 872"/>
              <a:gd name="T65" fmla="*/ 554 h 811"/>
              <a:gd name="T66" fmla="*/ 384 w 872"/>
              <a:gd name="T67" fmla="*/ 549 h 811"/>
              <a:gd name="T68" fmla="*/ 429 w 872"/>
              <a:gd name="T69" fmla="*/ 519 h 811"/>
              <a:gd name="T70" fmla="*/ 423 w 872"/>
              <a:gd name="T71" fmla="*/ 541 h 811"/>
              <a:gd name="T72" fmla="*/ 431 w 872"/>
              <a:gd name="T73" fmla="*/ 504 h 811"/>
              <a:gd name="T74" fmla="*/ 484 w 872"/>
              <a:gd name="T75" fmla="*/ 601 h 811"/>
              <a:gd name="T76" fmla="*/ 460 w 872"/>
              <a:gd name="T77" fmla="*/ 605 h 811"/>
              <a:gd name="T78" fmla="*/ 387 w 872"/>
              <a:gd name="T79" fmla="*/ 612 h 811"/>
              <a:gd name="T80" fmla="*/ 385 w 872"/>
              <a:gd name="T81" fmla="*/ 597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2" h="811">
                <a:moveTo>
                  <a:pt x="612" y="521"/>
                </a:moveTo>
                <a:lnTo>
                  <a:pt x="580" y="513"/>
                </a:lnTo>
                <a:cubicBezTo>
                  <a:pt x="578" y="513"/>
                  <a:pt x="577" y="513"/>
                  <a:pt x="575" y="513"/>
                </a:cubicBezTo>
                <a:cubicBezTo>
                  <a:pt x="542" y="508"/>
                  <a:pt x="511" y="534"/>
                  <a:pt x="503" y="571"/>
                </a:cubicBezTo>
                <a:cubicBezTo>
                  <a:pt x="495" y="608"/>
                  <a:pt x="513" y="644"/>
                  <a:pt x="544" y="655"/>
                </a:cubicBezTo>
                <a:cubicBezTo>
                  <a:pt x="546" y="656"/>
                  <a:pt x="547" y="656"/>
                  <a:pt x="548" y="656"/>
                </a:cubicBezTo>
                <a:lnTo>
                  <a:pt x="612" y="672"/>
                </a:lnTo>
                <a:lnTo>
                  <a:pt x="612" y="699"/>
                </a:lnTo>
                <a:cubicBezTo>
                  <a:pt x="612" y="709"/>
                  <a:pt x="605" y="718"/>
                  <a:pt x="596" y="721"/>
                </a:cubicBezTo>
                <a:lnTo>
                  <a:pt x="443" y="763"/>
                </a:lnTo>
                <a:cubicBezTo>
                  <a:pt x="442" y="763"/>
                  <a:pt x="440" y="763"/>
                  <a:pt x="438" y="763"/>
                </a:cubicBezTo>
                <a:cubicBezTo>
                  <a:pt x="435" y="763"/>
                  <a:pt x="433" y="763"/>
                  <a:pt x="430" y="762"/>
                </a:cubicBezTo>
                <a:cubicBezTo>
                  <a:pt x="429" y="762"/>
                  <a:pt x="429" y="762"/>
                  <a:pt x="428" y="761"/>
                </a:cubicBezTo>
                <a:lnTo>
                  <a:pt x="275" y="719"/>
                </a:lnTo>
                <a:cubicBezTo>
                  <a:pt x="266" y="717"/>
                  <a:pt x="260" y="708"/>
                  <a:pt x="260" y="698"/>
                </a:cubicBezTo>
                <a:lnTo>
                  <a:pt x="260" y="672"/>
                </a:lnTo>
                <a:lnTo>
                  <a:pt x="322" y="656"/>
                </a:lnTo>
                <a:cubicBezTo>
                  <a:pt x="323" y="656"/>
                  <a:pt x="325" y="656"/>
                  <a:pt x="326" y="655"/>
                </a:cubicBezTo>
                <a:cubicBezTo>
                  <a:pt x="357" y="644"/>
                  <a:pt x="375" y="608"/>
                  <a:pt x="368" y="571"/>
                </a:cubicBezTo>
                <a:cubicBezTo>
                  <a:pt x="360" y="534"/>
                  <a:pt x="328" y="508"/>
                  <a:pt x="295" y="513"/>
                </a:cubicBezTo>
                <a:cubicBezTo>
                  <a:pt x="294" y="513"/>
                  <a:pt x="292" y="513"/>
                  <a:pt x="291" y="513"/>
                </a:cubicBezTo>
                <a:lnTo>
                  <a:pt x="260" y="521"/>
                </a:lnTo>
                <a:lnTo>
                  <a:pt x="260" y="449"/>
                </a:lnTo>
                <a:cubicBezTo>
                  <a:pt x="260" y="442"/>
                  <a:pt x="263" y="436"/>
                  <a:pt x="268" y="432"/>
                </a:cubicBezTo>
                <a:cubicBezTo>
                  <a:pt x="273" y="427"/>
                  <a:pt x="280" y="426"/>
                  <a:pt x="286" y="428"/>
                </a:cubicBezTo>
                <a:lnTo>
                  <a:pt x="438" y="469"/>
                </a:lnTo>
                <a:lnTo>
                  <a:pt x="585" y="429"/>
                </a:lnTo>
                <a:cubicBezTo>
                  <a:pt x="591" y="427"/>
                  <a:pt x="598" y="429"/>
                  <a:pt x="603" y="433"/>
                </a:cubicBezTo>
                <a:cubicBezTo>
                  <a:pt x="609" y="437"/>
                  <a:pt x="612" y="444"/>
                  <a:pt x="612" y="451"/>
                </a:cubicBezTo>
                <a:lnTo>
                  <a:pt x="612" y="521"/>
                </a:lnTo>
                <a:close/>
                <a:moveTo>
                  <a:pt x="852" y="594"/>
                </a:moveTo>
                <a:cubicBezTo>
                  <a:pt x="852" y="593"/>
                  <a:pt x="851" y="592"/>
                  <a:pt x="850" y="591"/>
                </a:cubicBezTo>
                <a:lnTo>
                  <a:pt x="665" y="392"/>
                </a:lnTo>
                <a:cubicBezTo>
                  <a:pt x="664" y="391"/>
                  <a:pt x="663" y="390"/>
                  <a:pt x="662" y="389"/>
                </a:cubicBezTo>
                <a:cubicBezTo>
                  <a:pt x="654" y="382"/>
                  <a:pt x="644" y="378"/>
                  <a:pt x="635" y="375"/>
                </a:cubicBezTo>
                <a:cubicBezTo>
                  <a:pt x="632" y="374"/>
                  <a:pt x="629" y="373"/>
                  <a:pt x="626" y="373"/>
                </a:cubicBezTo>
                <a:lnTo>
                  <a:pt x="247" y="373"/>
                </a:lnTo>
                <a:cubicBezTo>
                  <a:pt x="246" y="373"/>
                  <a:pt x="246" y="373"/>
                  <a:pt x="245" y="374"/>
                </a:cubicBezTo>
                <a:cubicBezTo>
                  <a:pt x="232" y="375"/>
                  <a:pt x="219" y="380"/>
                  <a:pt x="209" y="389"/>
                </a:cubicBezTo>
                <a:cubicBezTo>
                  <a:pt x="208" y="390"/>
                  <a:pt x="207" y="391"/>
                  <a:pt x="206" y="392"/>
                </a:cubicBezTo>
                <a:lnTo>
                  <a:pt x="21" y="591"/>
                </a:lnTo>
                <a:cubicBezTo>
                  <a:pt x="20" y="592"/>
                  <a:pt x="20" y="593"/>
                  <a:pt x="19" y="594"/>
                </a:cubicBezTo>
                <a:cubicBezTo>
                  <a:pt x="1" y="617"/>
                  <a:pt x="0" y="648"/>
                  <a:pt x="12" y="673"/>
                </a:cubicBezTo>
                <a:cubicBezTo>
                  <a:pt x="24" y="698"/>
                  <a:pt x="47" y="715"/>
                  <a:pt x="72" y="715"/>
                </a:cubicBezTo>
                <a:cubicBezTo>
                  <a:pt x="74" y="715"/>
                  <a:pt x="77" y="715"/>
                  <a:pt x="79" y="715"/>
                </a:cubicBezTo>
                <a:cubicBezTo>
                  <a:pt x="81" y="715"/>
                  <a:pt x="82" y="715"/>
                  <a:pt x="84" y="714"/>
                </a:cubicBezTo>
                <a:lnTo>
                  <a:pt x="227" y="680"/>
                </a:lnTo>
                <a:lnTo>
                  <a:pt x="227" y="791"/>
                </a:lnTo>
                <a:cubicBezTo>
                  <a:pt x="227" y="802"/>
                  <a:pt x="236" y="811"/>
                  <a:pt x="247" y="811"/>
                </a:cubicBezTo>
                <a:lnTo>
                  <a:pt x="626" y="811"/>
                </a:lnTo>
                <a:cubicBezTo>
                  <a:pt x="637" y="811"/>
                  <a:pt x="646" y="802"/>
                  <a:pt x="646" y="791"/>
                </a:cubicBezTo>
                <a:lnTo>
                  <a:pt x="646" y="680"/>
                </a:lnTo>
                <a:lnTo>
                  <a:pt x="787" y="714"/>
                </a:lnTo>
                <a:cubicBezTo>
                  <a:pt x="788" y="715"/>
                  <a:pt x="790" y="715"/>
                  <a:pt x="791" y="715"/>
                </a:cubicBezTo>
                <a:cubicBezTo>
                  <a:pt x="794" y="715"/>
                  <a:pt x="796" y="715"/>
                  <a:pt x="799" y="715"/>
                </a:cubicBezTo>
                <a:cubicBezTo>
                  <a:pt x="820" y="715"/>
                  <a:pt x="840" y="703"/>
                  <a:pt x="853" y="683"/>
                </a:cubicBezTo>
                <a:cubicBezTo>
                  <a:pt x="872" y="657"/>
                  <a:pt x="872" y="620"/>
                  <a:pt x="852" y="594"/>
                </a:cubicBezTo>
                <a:close/>
                <a:moveTo>
                  <a:pt x="436" y="362"/>
                </a:moveTo>
                <a:cubicBezTo>
                  <a:pt x="529" y="362"/>
                  <a:pt x="605" y="280"/>
                  <a:pt x="605" y="181"/>
                </a:cubicBezTo>
                <a:cubicBezTo>
                  <a:pt x="605" y="81"/>
                  <a:pt x="529" y="0"/>
                  <a:pt x="436" y="0"/>
                </a:cubicBezTo>
                <a:cubicBezTo>
                  <a:pt x="342" y="0"/>
                  <a:pt x="266" y="81"/>
                  <a:pt x="266" y="181"/>
                </a:cubicBezTo>
                <a:cubicBezTo>
                  <a:pt x="266" y="280"/>
                  <a:pt x="342" y="362"/>
                  <a:pt x="436" y="362"/>
                </a:cubicBezTo>
                <a:close/>
                <a:moveTo>
                  <a:pt x="377" y="587"/>
                </a:moveTo>
                <a:lnTo>
                  <a:pt x="385" y="579"/>
                </a:lnTo>
                <a:cubicBezTo>
                  <a:pt x="402" y="594"/>
                  <a:pt x="421" y="603"/>
                  <a:pt x="446" y="591"/>
                </a:cubicBezTo>
                <a:lnTo>
                  <a:pt x="410" y="554"/>
                </a:lnTo>
                <a:lnTo>
                  <a:pt x="400" y="565"/>
                </a:lnTo>
                <a:lnTo>
                  <a:pt x="384" y="549"/>
                </a:lnTo>
                <a:lnTo>
                  <a:pt x="411" y="522"/>
                </a:lnTo>
                <a:cubicBezTo>
                  <a:pt x="415" y="524"/>
                  <a:pt x="422" y="524"/>
                  <a:pt x="429" y="519"/>
                </a:cubicBezTo>
                <a:lnTo>
                  <a:pt x="437" y="527"/>
                </a:lnTo>
                <a:lnTo>
                  <a:pt x="423" y="541"/>
                </a:lnTo>
                <a:lnTo>
                  <a:pt x="460" y="577"/>
                </a:lnTo>
                <a:cubicBezTo>
                  <a:pt x="474" y="554"/>
                  <a:pt x="462" y="520"/>
                  <a:pt x="431" y="504"/>
                </a:cubicBezTo>
                <a:cubicBezTo>
                  <a:pt x="462" y="506"/>
                  <a:pt x="502" y="542"/>
                  <a:pt x="474" y="591"/>
                </a:cubicBezTo>
                <a:lnTo>
                  <a:pt x="484" y="601"/>
                </a:lnTo>
                <a:lnTo>
                  <a:pt x="471" y="614"/>
                </a:lnTo>
                <a:lnTo>
                  <a:pt x="460" y="605"/>
                </a:lnTo>
                <a:cubicBezTo>
                  <a:pt x="434" y="619"/>
                  <a:pt x="410" y="617"/>
                  <a:pt x="391" y="602"/>
                </a:cubicBezTo>
                <a:cubicBezTo>
                  <a:pt x="392" y="606"/>
                  <a:pt x="390" y="610"/>
                  <a:pt x="387" y="612"/>
                </a:cubicBezTo>
                <a:cubicBezTo>
                  <a:pt x="383" y="615"/>
                  <a:pt x="378" y="614"/>
                  <a:pt x="375" y="610"/>
                </a:cubicBezTo>
                <a:cubicBezTo>
                  <a:pt x="371" y="603"/>
                  <a:pt x="378" y="595"/>
                  <a:pt x="385" y="597"/>
                </a:cubicBezTo>
                <a:cubicBezTo>
                  <a:pt x="382" y="594"/>
                  <a:pt x="380" y="591"/>
                  <a:pt x="377" y="587"/>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3" name="Freeform 31"/>
          <p:cNvSpPr>
            <a:spLocks noEditPoints="1" noChangeArrowheads="1"/>
          </p:cNvSpPr>
          <p:nvPr/>
        </p:nvSpPr>
        <p:spPr bwMode="auto">
          <a:xfrm>
            <a:off x="1489075" y="5307013"/>
            <a:ext cx="866775" cy="720725"/>
          </a:xfrm>
          <a:custGeom>
            <a:avLst/>
            <a:gdLst>
              <a:gd name="T0" fmla="*/ 602 w 858"/>
              <a:gd name="T1" fmla="*/ 449 h 724"/>
              <a:gd name="T2" fmla="*/ 476 w 858"/>
              <a:gd name="T3" fmla="*/ 449 h 724"/>
              <a:gd name="T4" fmla="*/ 476 w 858"/>
              <a:gd name="T5" fmla="*/ 576 h 724"/>
              <a:gd name="T6" fmla="*/ 383 w 858"/>
              <a:gd name="T7" fmla="*/ 576 h 724"/>
              <a:gd name="T8" fmla="*/ 383 w 858"/>
              <a:gd name="T9" fmla="*/ 449 h 724"/>
              <a:gd name="T10" fmla="*/ 257 w 858"/>
              <a:gd name="T11" fmla="*/ 449 h 724"/>
              <a:gd name="T12" fmla="*/ 257 w 858"/>
              <a:gd name="T13" fmla="*/ 356 h 724"/>
              <a:gd name="T14" fmla="*/ 383 w 858"/>
              <a:gd name="T15" fmla="*/ 356 h 724"/>
              <a:gd name="T16" fmla="*/ 383 w 858"/>
              <a:gd name="T17" fmla="*/ 230 h 724"/>
              <a:gd name="T18" fmla="*/ 476 w 858"/>
              <a:gd name="T19" fmla="*/ 230 h 724"/>
              <a:gd name="T20" fmla="*/ 476 w 858"/>
              <a:gd name="T21" fmla="*/ 356 h 724"/>
              <a:gd name="T22" fmla="*/ 602 w 858"/>
              <a:gd name="T23" fmla="*/ 356 h 724"/>
              <a:gd name="T24" fmla="*/ 602 w 858"/>
              <a:gd name="T25" fmla="*/ 449 h 724"/>
              <a:gd name="T26" fmla="*/ 788 w 858"/>
              <a:gd name="T27" fmla="*/ 232 h 724"/>
              <a:gd name="T28" fmla="*/ 429 w 858"/>
              <a:gd name="T29" fmla="*/ 172 h 724"/>
              <a:gd name="T30" fmla="*/ 71 w 858"/>
              <a:gd name="T31" fmla="*/ 233 h 724"/>
              <a:gd name="T32" fmla="*/ 430 w 858"/>
              <a:gd name="T33" fmla="*/ 724 h 724"/>
              <a:gd name="T34" fmla="*/ 788 w 858"/>
              <a:gd name="T35" fmla="*/ 232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8" h="724">
                <a:moveTo>
                  <a:pt x="602" y="449"/>
                </a:moveTo>
                <a:lnTo>
                  <a:pt x="476" y="449"/>
                </a:lnTo>
                <a:lnTo>
                  <a:pt x="476" y="576"/>
                </a:lnTo>
                <a:lnTo>
                  <a:pt x="383" y="576"/>
                </a:lnTo>
                <a:lnTo>
                  <a:pt x="383" y="449"/>
                </a:lnTo>
                <a:lnTo>
                  <a:pt x="257" y="449"/>
                </a:lnTo>
                <a:lnTo>
                  <a:pt x="257" y="356"/>
                </a:lnTo>
                <a:lnTo>
                  <a:pt x="383" y="356"/>
                </a:lnTo>
                <a:lnTo>
                  <a:pt x="383" y="230"/>
                </a:lnTo>
                <a:lnTo>
                  <a:pt x="476" y="230"/>
                </a:lnTo>
                <a:lnTo>
                  <a:pt x="476" y="356"/>
                </a:lnTo>
                <a:lnTo>
                  <a:pt x="602" y="356"/>
                </a:lnTo>
                <a:lnTo>
                  <a:pt x="602" y="449"/>
                </a:lnTo>
                <a:close/>
                <a:moveTo>
                  <a:pt x="788" y="232"/>
                </a:moveTo>
                <a:cubicBezTo>
                  <a:pt x="726" y="0"/>
                  <a:pt x="470" y="147"/>
                  <a:pt x="429" y="172"/>
                </a:cubicBezTo>
                <a:cubicBezTo>
                  <a:pt x="385" y="145"/>
                  <a:pt x="132" y="1"/>
                  <a:pt x="71" y="233"/>
                </a:cubicBezTo>
                <a:cubicBezTo>
                  <a:pt x="0" y="500"/>
                  <a:pt x="428" y="721"/>
                  <a:pt x="430" y="724"/>
                </a:cubicBezTo>
                <a:cubicBezTo>
                  <a:pt x="430" y="724"/>
                  <a:pt x="858" y="497"/>
                  <a:pt x="788" y="232"/>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4" name="矩形 26"/>
          <p:cNvSpPr>
            <a:spLocks noChangeArrowheads="1"/>
          </p:cNvSpPr>
          <p:nvPr/>
        </p:nvSpPr>
        <p:spPr bwMode="auto">
          <a:xfrm>
            <a:off x="2778125" y="1222375"/>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ts val="2400"/>
              </a:lnSpc>
            </a:pPr>
            <a:r>
              <a:rPr lang="zh-CN" altLang="en-US" sz="2000" b="1" dirty="0">
                <a:latin typeface="微软雅黑" panose="020B0503020204020204" pitchFamily="34" charset="-122"/>
                <a:ea typeface="微软雅黑" panose="020B0503020204020204" pitchFamily="34" charset="-122"/>
              </a:rPr>
              <a:t>党的性质</a:t>
            </a:r>
          </a:p>
        </p:txBody>
      </p:sp>
      <p:sp>
        <p:nvSpPr>
          <p:cNvPr id="65" name="矩形 27"/>
          <p:cNvSpPr>
            <a:spLocks noChangeArrowheads="1"/>
          </p:cNvSpPr>
          <p:nvPr/>
        </p:nvSpPr>
        <p:spPr bwMode="auto">
          <a:xfrm>
            <a:off x="2778125" y="3348038"/>
            <a:ext cx="1724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2400"/>
              </a:lnSpc>
            </a:pPr>
            <a:r>
              <a:rPr lang="zh-CN" altLang="en-US" sz="2000" b="1" dirty="0">
                <a:latin typeface="微软雅黑" panose="020B0503020204020204" pitchFamily="34" charset="-122"/>
                <a:ea typeface="微软雅黑" panose="020B0503020204020204" pitchFamily="34" charset="-122"/>
              </a:rPr>
              <a:t>党的思想路线</a:t>
            </a:r>
          </a:p>
        </p:txBody>
      </p:sp>
      <p:sp>
        <p:nvSpPr>
          <p:cNvPr id="66" name="矩形 28"/>
          <p:cNvSpPr>
            <a:spLocks noChangeArrowheads="1"/>
          </p:cNvSpPr>
          <p:nvPr/>
        </p:nvSpPr>
        <p:spPr bwMode="auto">
          <a:xfrm>
            <a:off x="2755900" y="3760788"/>
            <a:ext cx="78549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ts val="2400"/>
              </a:lnSpc>
            </a:pPr>
            <a:r>
              <a:rPr lang="zh-CN" altLang="en-US" sz="1600" dirty="0">
                <a:latin typeface="微软雅黑" panose="020B0503020204020204" pitchFamily="34" charset="-122"/>
                <a:ea typeface="微软雅黑" panose="020B0503020204020204" pitchFamily="34" charset="-122"/>
              </a:rPr>
              <a:t>一切从实际出发，理论联系实际，实事求是，在实践中检验真理和发展真理。</a:t>
            </a:r>
          </a:p>
        </p:txBody>
      </p:sp>
      <p:sp>
        <p:nvSpPr>
          <p:cNvPr id="67" name="矩形 29"/>
          <p:cNvSpPr>
            <a:spLocks noChangeArrowheads="1"/>
          </p:cNvSpPr>
          <p:nvPr/>
        </p:nvSpPr>
        <p:spPr bwMode="auto">
          <a:xfrm>
            <a:off x="2778125" y="5003800"/>
            <a:ext cx="1724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2400"/>
              </a:lnSpc>
            </a:pPr>
            <a:r>
              <a:rPr lang="zh-CN" altLang="en-US" sz="2000" b="1" dirty="0">
                <a:latin typeface="微软雅黑" panose="020B0503020204020204" pitchFamily="34" charset="-122"/>
                <a:ea typeface="微软雅黑" panose="020B0503020204020204" pitchFamily="34" charset="-122"/>
              </a:rPr>
              <a:t>党的群众路线</a:t>
            </a:r>
          </a:p>
        </p:txBody>
      </p:sp>
      <p:sp>
        <p:nvSpPr>
          <p:cNvPr id="68" name="矩形 30"/>
          <p:cNvSpPr>
            <a:spLocks noChangeArrowheads="1"/>
          </p:cNvSpPr>
          <p:nvPr/>
        </p:nvSpPr>
        <p:spPr bwMode="auto">
          <a:xfrm>
            <a:off x="2755900" y="5403850"/>
            <a:ext cx="78549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ts val="2400"/>
              </a:lnSpc>
            </a:pPr>
            <a:r>
              <a:rPr lang="zh-CN" altLang="en-US" sz="1600" dirty="0">
                <a:latin typeface="微软雅黑" panose="020B0503020204020204" pitchFamily="34" charset="-122"/>
                <a:ea typeface="微软雅黑" panose="020B0503020204020204" pitchFamily="34" charset="-122"/>
              </a:rPr>
              <a:t>党在自己的工作中实行群众路线，一切为了群众，一切依靠群众，从群众中来，到群众中去，把党的正确主张变为群众的自觉行动，党执政后的最大危险是脱离群众。</a:t>
            </a:r>
          </a:p>
        </p:txBody>
      </p:sp>
      <p:pic>
        <p:nvPicPr>
          <p:cNvPr id="33" name="图片 32"/>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pic>
        <p:nvPicPr>
          <p:cNvPr id="34" name="图片 33"/>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35" name="图片 34"/>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27614961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circle(in)">
                                      <p:cBhvr>
                                        <p:cTn id="7" dur="20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fade">
                                      <p:cBhvr>
                                        <p:cTn id="17" dur="1000"/>
                                        <p:tgtEl>
                                          <p:spTgt spid="61"/>
                                        </p:tgtEl>
                                      </p:cBhvr>
                                    </p:animEffect>
                                    <p:anim calcmode="lin" valueType="num">
                                      <p:cBhvr>
                                        <p:cTn id="18" dur="1000" fill="hold"/>
                                        <p:tgtEl>
                                          <p:spTgt spid="61"/>
                                        </p:tgtEl>
                                        <p:attrNameLst>
                                          <p:attrName>ppt_x</p:attrName>
                                        </p:attrNameLst>
                                      </p:cBhvr>
                                      <p:tavLst>
                                        <p:tav tm="0">
                                          <p:val>
                                            <p:strVal val="#ppt_x"/>
                                          </p:val>
                                        </p:tav>
                                        <p:tav tm="100000">
                                          <p:val>
                                            <p:strVal val="#ppt_x"/>
                                          </p:val>
                                        </p:tav>
                                      </p:tavLst>
                                    </p:anim>
                                    <p:anim calcmode="lin" valueType="num">
                                      <p:cBhvr>
                                        <p:cTn id="19"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1000"/>
                                        <p:tgtEl>
                                          <p:spTgt spid="64"/>
                                        </p:tgtEl>
                                      </p:cBhvr>
                                    </p:animEffect>
                                    <p:anim calcmode="lin" valueType="num">
                                      <p:cBhvr>
                                        <p:cTn id="25" dur="1000" fill="hold"/>
                                        <p:tgtEl>
                                          <p:spTgt spid="64"/>
                                        </p:tgtEl>
                                        <p:attrNameLst>
                                          <p:attrName>ppt_x</p:attrName>
                                        </p:attrNameLst>
                                      </p:cBhvr>
                                      <p:tavLst>
                                        <p:tav tm="0">
                                          <p:val>
                                            <p:strVal val="#ppt_x"/>
                                          </p:val>
                                        </p:tav>
                                        <p:tav tm="100000">
                                          <p:val>
                                            <p:strVal val="#ppt_x"/>
                                          </p:val>
                                        </p:tav>
                                      </p:tavLst>
                                    </p:anim>
                                    <p:anim calcmode="lin" valueType="num">
                                      <p:cBhvr>
                                        <p:cTn id="26" dur="1000" fill="hold"/>
                                        <p:tgtEl>
                                          <p:spTgt spid="6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60"/>
                                        </p:tgtEl>
                                        <p:attrNameLst>
                                          <p:attrName>style.visibility</p:attrName>
                                        </p:attrNameLst>
                                      </p:cBhvr>
                                      <p:to>
                                        <p:strVal val="visible"/>
                                      </p:to>
                                    </p:set>
                                    <p:animEffect transition="in" filter="fade">
                                      <p:cBhvr>
                                        <p:cTn id="29" dur="1000"/>
                                        <p:tgtEl>
                                          <p:spTgt spid="60"/>
                                        </p:tgtEl>
                                      </p:cBhvr>
                                    </p:animEffect>
                                    <p:anim calcmode="lin" valueType="num">
                                      <p:cBhvr>
                                        <p:cTn id="30" dur="1000" fill="hold"/>
                                        <p:tgtEl>
                                          <p:spTgt spid="60"/>
                                        </p:tgtEl>
                                        <p:attrNameLst>
                                          <p:attrName>ppt_x</p:attrName>
                                        </p:attrNameLst>
                                      </p:cBhvr>
                                      <p:tavLst>
                                        <p:tav tm="0">
                                          <p:val>
                                            <p:strVal val="#ppt_x"/>
                                          </p:val>
                                        </p:tav>
                                        <p:tav tm="100000">
                                          <p:val>
                                            <p:strVal val="#ppt_x"/>
                                          </p:val>
                                        </p:tav>
                                      </p:tavLst>
                                    </p:anim>
                                    <p:anim calcmode="lin" valueType="num">
                                      <p:cBhvr>
                                        <p:cTn id="31"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1000"/>
                                        <p:tgtEl>
                                          <p:spTgt spid="62"/>
                                        </p:tgtEl>
                                      </p:cBhvr>
                                    </p:animEffect>
                                    <p:anim calcmode="lin" valueType="num">
                                      <p:cBhvr>
                                        <p:cTn id="37" dur="1000" fill="hold"/>
                                        <p:tgtEl>
                                          <p:spTgt spid="62"/>
                                        </p:tgtEl>
                                        <p:attrNameLst>
                                          <p:attrName>ppt_x</p:attrName>
                                        </p:attrNameLst>
                                      </p:cBhvr>
                                      <p:tavLst>
                                        <p:tav tm="0">
                                          <p:val>
                                            <p:strVal val="#ppt_x"/>
                                          </p:val>
                                        </p:tav>
                                        <p:tav tm="100000">
                                          <p:val>
                                            <p:strVal val="#ppt_x"/>
                                          </p:val>
                                        </p:tav>
                                      </p:tavLst>
                                    </p:anim>
                                    <p:anim calcmode="lin" valueType="num">
                                      <p:cBhvr>
                                        <p:cTn id="38" dur="1000" fill="hold"/>
                                        <p:tgtEl>
                                          <p:spTgt spid="6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0"/>
                                        <p:tgtEl>
                                          <p:spTgt spid="50"/>
                                        </p:tgtEl>
                                      </p:cBhvr>
                                    </p:animEffect>
                                    <p:anim calcmode="lin" valueType="num">
                                      <p:cBhvr>
                                        <p:cTn id="42" dur="1000" fill="hold"/>
                                        <p:tgtEl>
                                          <p:spTgt spid="50"/>
                                        </p:tgtEl>
                                        <p:attrNameLst>
                                          <p:attrName>ppt_x</p:attrName>
                                        </p:attrNameLst>
                                      </p:cBhvr>
                                      <p:tavLst>
                                        <p:tav tm="0">
                                          <p:val>
                                            <p:strVal val="#ppt_x"/>
                                          </p:val>
                                        </p:tav>
                                        <p:tav tm="100000">
                                          <p:val>
                                            <p:strVal val="#ppt_x"/>
                                          </p:val>
                                        </p:tav>
                                      </p:tavLst>
                                    </p:anim>
                                    <p:anim calcmode="lin" valueType="num">
                                      <p:cBhvr>
                                        <p:cTn id="43" dur="1000" fill="hold"/>
                                        <p:tgtEl>
                                          <p:spTgt spid="5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1000"/>
                                        <p:tgtEl>
                                          <p:spTgt spid="65"/>
                                        </p:tgtEl>
                                      </p:cBhvr>
                                    </p:animEffect>
                                    <p:anim calcmode="lin" valueType="num">
                                      <p:cBhvr>
                                        <p:cTn id="47" dur="1000" fill="hold"/>
                                        <p:tgtEl>
                                          <p:spTgt spid="65"/>
                                        </p:tgtEl>
                                        <p:attrNameLst>
                                          <p:attrName>ppt_x</p:attrName>
                                        </p:attrNameLst>
                                      </p:cBhvr>
                                      <p:tavLst>
                                        <p:tav tm="0">
                                          <p:val>
                                            <p:strVal val="#ppt_x"/>
                                          </p:val>
                                        </p:tav>
                                        <p:tav tm="100000">
                                          <p:val>
                                            <p:strVal val="#ppt_x"/>
                                          </p:val>
                                        </p:tav>
                                      </p:tavLst>
                                    </p:anim>
                                    <p:anim calcmode="lin" valueType="num">
                                      <p:cBhvr>
                                        <p:cTn id="48" dur="1000" fill="hold"/>
                                        <p:tgtEl>
                                          <p:spTgt spid="6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fade">
                                      <p:cBhvr>
                                        <p:cTn id="51" dur="1000"/>
                                        <p:tgtEl>
                                          <p:spTgt spid="66"/>
                                        </p:tgtEl>
                                      </p:cBhvr>
                                    </p:animEffect>
                                    <p:anim calcmode="lin" valueType="num">
                                      <p:cBhvr>
                                        <p:cTn id="52" dur="1000" fill="hold"/>
                                        <p:tgtEl>
                                          <p:spTgt spid="66"/>
                                        </p:tgtEl>
                                        <p:attrNameLst>
                                          <p:attrName>ppt_x</p:attrName>
                                        </p:attrNameLst>
                                      </p:cBhvr>
                                      <p:tavLst>
                                        <p:tav tm="0">
                                          <p:val>
                                            <p:strVal val="#ppt_x"/>
                                          </p:val>
                                        </p:tav>
                                        <p:tav tm="100000">
                                          <p:val>
                                            <p:strVal val="#ppt_x"/>
                                          </p:val>
                                        </p:tav>
                                      </p:tavLst>
                                    </p:anim>
                                    <p:anim calcmode="lin" valueType="num">
                                      <p:cBhvr>
                                        <p:cTn id="53"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1000"/>
                                        <p:tgtEl>
                                          <p:spTgt spid="63"/>
                                        </p:tgtEl>
                                      </p:cBhvr>
                                    </p:animEffect>
                                    <p:anim calcmode="lin" valueType="num">
                                      <p:cBhvr>
                                        <p:cTn id="59" dur="1000" fill="hold"/>
                                        <p:tgtEl>
                                          <p:spTgt spid="63"/>
                                        </p:tgtEl>
                                        <p:attrNameLst>
                                          <p:attrName>ppt_x</p:attrName>
                                        </p:attrNameLst>
                                      </p:cBhvr>
                                      <p:tavLst>
                                        <p:tav tm="0">
                                          <p:val>
                                            <p:strVal val="#ppt_x"/>
                                          </p:val>
                                        </p:tav>
                                        <p:tav tm="100000">
                                          <p:val>
                                            <p:strVal val="#ppt_x"/>
                                          </p:val>
                                        </p:tav>
                                      </p:tavLst>
                                    </p:anim>
                                    <p:anim calcmode="lin" valueType="num">
                                      <p:cBhvr>
                                        <p:cTn id="60" dur="1000" fill="hold"/>
                                        <p:tgtEl>
                                          <p:spTgt spid="63"/>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fade">
                                      <p:cBhvr>
                                        <p:cTn id="63" dur="1000"/>
                                        <p:tgtEl>
                                          <p:spTgt spid="53"/>
                                        </p:tgtEl>
                                      </p:cBhvr>
                                    </p:animEffect>
                                    <p:anim calcmode="lin" valueType="num">
                                      <p:cBhvr>
                                        <p:cTn id="64" dur="1000" fill="hold"/>
                                        <p:tgtEl>
                                          <p:spTgt spid="53"/>
                                        </p:tgtEl>
                                        <p:attrNameLst>
                                          <p:attrName>ppt_x</p:attrName>
                                        </p:attrNameLst>
                                      </p:cBhvr>
                                      <p:tavLst>
                                        <p:tav tm="0">
                                          <p:val>
                                            <p:strVal val="#ppt_x"/>
                                          </p:val>
                                        </p:tav>
                                        <p:tav tm="100000">
                                          <p:val>
                                            <p:strVal val="#ppt_x"/>
                                          </p:val>
                                        </p:tav>
                                      </p:tavLst>
                                    </p:anim>
                                    <p:anim calcmode="lin" valueType="num">
                                      <p:cBhvr>
                                        <p:cTn id="65" dur="1000" fill="hold"/>
                                        <p:tgtEl>
                                          <p:spTgt spid="53"/>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fade">
                                      <p:cBhvr>
                                        <p:cTn id="68" dur="1000"/>
                                        <p:tgtEl>
                                          <p:spTgt spid="67"/>
                                        </p:tgtEl>
                                      </p:cBhvr>
                                    </p:animEffect>
                                    <p:anim calcmode="lin" valueType="num">
                                      <p:cBhvr>
                                        <p:cTn id="69" dur="1000" fill="hold"/>
                                        <p:tgtEl>
                                          <p:spTgt spid="67"/>
                                        </p:tgtEl>
                                        <p:attrNameLst>
                                          <p:attrName>ppt_x</p:attrName>
                                        </p:attrNameLst>
                                      </p:cBhvr>
                                      <p:tavLst>
                                        <p:tav tm="0">
                                          <p:val>
                                            <p:strVal val="#ppt_x"/>
                                          </p:val>
                                        </p:tav>
                                        <p:tav tm="100000">
                                          <p:val>
                                            <p:strVal val="#ppt_x"/>
                                          </p:val>
                                        </p:tav>
                                      </p:tavLst>
                                    </p:anim>
                                    <p:anim calcmode="lin" valueType="num">
                                      <p:cBhvr>
                                        <p:cTn id="70" dur="1000" fill="hold"/>
                                        <p:tgtEl>
                                          <p:spTgt spid="67"/>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1000"/>
                                        <p:tgtEl>
                                          <p:spTgt spid="68"/>
                                        </p:tgtEl>
                                      </p:cBhvr>
                                    </p:animEffect>
                                    <p:anim calcmode="lin" valueType="num">
                                      <p:cBhvr>
                                        <p:cTn id="74" dur="1000" fill="hold"/>
                                        <p:tgtEl>
                                          <p:spTgt spid="68"/>
                                        </p:tgtEl>
                                        <p:attrNameLst>
                                          <p:attrName>ppt_x</p:attrName>
                                        </p:attrNameLst>
                                      </p:cBhvr>
                                      <p:tavLst>
                                        <p:tav tm="0">
                                          <p:val>
                                            <p:strVal val="#ppt_x"/>
                                          </p:val>
                                        </p:tav>
                                        <p:tav tm="100000">
                                          <p:val>
                                            <p:strVal val="#ppt_x"/>
                                          </p:val>
                                        </p:tav>
                                      </p:tavLst>
                                    </p:anim>
                                    <p:anim calcmode="lin" valueType="num">
                                      <p:cBhvr>
                                        <p:cTn id="75"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60" grpId="0"/>
      <p:bldP spid="61" grpId="0" animBg="1"/>
      <p:bldP spid="62" grpId="0" animBg="1"/>
      <p:bldP spid="63" grpId="0" animBg="1"/>
      <p:bldP spid="64" grpId="0"/>
      <p:bldP spid="65" grpId="0"/>
      <p:bldP spid="66"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1.2 </a:t>
            </a:r>
            <a:r>
              <a:rPr lang="zh-CN" altLang="en-US" sz="2800" b="1" dirty="0">
                <a:solidFill>
                  <a:srgbClr val="C00000"/>
                </a:solidFill>
                <a:latin typeface="微软雅黑" panose="020B0503020204020204" pitchFamily="34" charset="-122"/>
                <a:ea typeface="微软雅黑" panose="020B0503020204020204" pitchFamily="34" charset="-122"/>
              </a:rPr>
              <a:t>党的性质、目标、路线等</a:t>
            </a:r>
          </a:p>
        </p:txBody>
      </p:sp>
      <p:sp>
        <p:nvSpPr>
          <p:cNvPr id="35"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grpSp>
        <p:nvGrpSpPr>
          <p:cNvPr id="37" name="组合 58"/>
          <p:cNvGrpSpPr>
            <a:grpSpLocks/>
          </p:cNvGrpSpPr>
          <p:nvPr/>
        </p:nvGrpSpPr>
        <p:grpSpPr bwMode="auto">
          <a:xfrm>
            <a:off x="4275138" y="1881188"/>
            <a:ext cx="3775075" cy="3498850"/>
            <a:chOff x="4275234" y="1881961"/>
            <a:chExt cx="3775125" cy="3498470"/>
          </a:xfrm>
          <a:solidFill>
            <a:srgbClr val="C00000"/>
          </a:solidFill>
        </p:grpSpPr>
        <p:grpSp>
          <p:nvGrpSpPr>
            <p:cNvPr id="38" name="组合 59"/>
            <p:cNvGrpSpPr>
              <a:grpSpLocks/>
            </p:cNvGrpSpPr>
            <p:nvPr/>
          </p:nvGrpSpPr>
          <p:grpSpPr bwMode="auto">
            <a:xfrm>
              <a:off x="4275234" y="1890318"/>
              <a:ext cx="3318624" cy="3485729"/>
              <a:chOff x="4275234" y="1890318"/>
              <a:chExt cx="3318624" cy="3485729"/>
            </a:xfrm>
            <a:grpFill/>
          </p:grpSpPr>
          <p:sp>
            <p:nvSpPr>
              <p:cNvPr id="43" name="Isosceles Triangle 3"/>
              <p:cNvSpPr/>
              <p:nvPr/>
            </p:nvSpPr>
            <p:spPr>
              <a:xfrm rot="12600000" flipH="1">
                <a:off x="5877042" y="1889897"/>
                <a:ext cx="1716111" cy="1614312"/>
              </a:xfrm>
              <a:custGeom>
                <a:avLst/>
                <a:gdLst/>
                <a:ahLst/>
                <a:cxnLst/>
                <a:rect l="l" t="t" r="r" b="b"/>
                <a:pathLst>
                  <a:path w="2186646" h="2057361">
                    <a:moveTo>
                      <a:pt x="50507" y="1635375"/>
                    </a:moveTo>
                    <a:cubicBezTo>
                      <a:pt x="190339" y="1901653"/>
                      <a:pt x="604898" y="2057361"/>
                      <a:pt x="1097276" y="2057361"/>
                    </a:cubicBezTo>
                    <a:cubicBezTo>
                      <a:pt x="1439870" y="2057361"/>
                      <a:pt x="2107216" y="1912345"/>
                      <a:pt x="2186646" y="1517443"/>
                    </a:cubicBezTo>
                    <a:cubicBezTo>
                      <a:pt x="2145694" y="1508942"/>
                      <a:pt x="2105984" y="1493643"/>
                      <a:pt x="2067706" y="1471954"/>
                    </a:cubicBezTo>
                    <a:cubicBezTo>
                      <a:pt x="1813102" y="1327693"/>
                      <a:pt x="1510947" y="670352"/>
                      <a:pt x="1214994" y="81058"/>
                    </a:cubicBezTo>
                    <a:lnTo>
                      <a:pt x="1261793" y="0"/>
                    </a:lnTo>
                    <a:lnTo>
                      <a:pt x="778206" y="0"/>
                    </a:lnTo>
                    <a:cubicBezTo>
                      <a:pt x="415839" y="550951"/>
                      <a:pt x="-2358" y="1141294"/>
                      <a:pt x="11" y="1433918"/>
                    </a:cubicBezTo>
                    <a:cubicBezTo>
                      <a:pt x="599" y="1506589"/>
                      <a:pt x="18237" y="1573926"/>
                      <a:pt x="50507" y="1635375"/>
                    </a:cubicBezTo>
                    <a:close/>
                  </a:path>
                </a:pathLst>
              </a:custGeom>
              <a:solidFill>
                <a:srgbClr val="FFC000"/>
              </a:solidFill>
              <a:ln w="57150">
                <a:solidFill>
                  <a:schemeClr val="bg2"/>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lang="en-US" dirty="0">
                  <a:solidFill>
                    <a:prstClr val="white"/>
                  </a:solidFill>
                  <a:latin typeface="Calibri" panose="020F0502020204030204"/>
                </a:endParaRPr>
              </a:p>
            </p:txBody>
          </p:sp>
          <p:sp>
            <p:nvSpPr>
              <p:cNvPr id="44" name="Isosceles Triangle 3"/>
              <p:cNvSpPr/>
              <p:nvPr/>
            </p:nvSpPr>
            <p:spPr>
              <a:xfrm rot="5400000">
                <a:off x="4225332" y="2839814"/>
                <a:ext cx="1714314" cy="1614508"/>
              </a:xfrm>
              <a:custGeom>
                <a:avLst/>
                <a:gdLst/>
                <a:ahLst/>
                <a:cxnLst/>
                <a:rect l="l" t="t" r="r" b="b"/>
                <a:pathLst>
                  <a:path w="2182933" h="2057361">
                    <a:moveTo>
                      <a:pt x="38879" y="1635374"/>
                    </a:moveTo>
                    <a:cubicBezTo>
                      <a:pt x="20780" y="1600909"/>
                      <a:pt x="7284" y="1564592"/>
                      <a:pt x="0" y="1526256"/>
                    </a:cubicBezTo>
                    <a:cubicBezTo>
                      <a:pt x="22828" y="1518153"/>
                      <a:pt x="45187" y="1507839"/>
                      <a:pt x="67077" y="1495436"/>
                    </a:cubicBezTo>
                    <a:cubicBezTo>
                      <a:pt x="321681" y="1351176"/>
                      <a:pt x="623835" y="693835"/>
                      <a:pt x="919789" y="104541"/>
                    </a:cubicBezTo>
                    <a:lnTo>
                      <a:pt x="859433" y="0"/>
                    </a:lnTo>
                    <a:lnTo>
                      <a:pt x="1410055" y="0"/>
                    </a:lnTo>
                    <a:cubicBezTo>
                      <a:pt x="1769230" y="531536"/>
                      <a:pt x="2179619" y="1090065"/>
                      <a:pt x="2182914" y="1433918"/>
                    </a:cubicBezTo>
                    <a:cubicBezTo>
                      <a:pt x="2187305" y="1892075"/>
                      <a:pt x="1451404" y="2057361"/>
                      <a:pt x="1085649" y="2057361"/>
                    </a:cubicBezTo>
                    <a:cubicBezTo>
                      <a:pt x="593271" y="2057361"/>
                      <a:pt x="178712" y="1901652"/>
                      <a:pt x="38879" y="1635374"/>
                    </a:cubicBezTo>
                    <a:close/>
                  </a:path>
                </a:pathLst>
              </a:custGeom>
              <a:solidFill>
                <a:srgbClr val="FFC000"/>
              </a:solidFill>
              <a:ln w="57150">
                <a:solidFill>
                  <a:schemeClr val="bg2"/>
                </a:solidFill>
              </a:ln>
              <a:effectLst>
                <a:outerShdw blurRad="63500" sx="102000" sy="102000" algn="ctr" rotWithShape="0">
                  <a:prstClr val="black">
                    <a:alpha val="40000"/>
                  </a:prstClr>
                </a:outerShdw>
              </a:effectLst>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buFontTx/>
                  <a:buNone/>
                  <a:defRPr/>
                </a:pPr>
                <a:endParaRPr lang="en-US">
                  <a:solidFill>
                    <a:prstClr val="white"/>
                  </a:solidFill>
                  <a:latin typeface="Calibri" panose="020F0502020204030204"/>
                </a:endParaRPr>
              </a:p>
            </p:txBody>
          </p:sp>
          <p:sp>
            <p:nvSpPr>
              <p:cNvPr id="45" name="Isosceles Triangle 3"/>
              <p:cNvSpPr/>
              <p:nvPr/>
            </p:nvSpPr>
            <p:spPr>
              <a:xfrm rot="19800000">
                <a:off x="5859580" y="3761357"/>
                <a:ext cx="1708173" cy="1614311"/>
              </a:xfrm>
              <a:custGeom>
                <a:avLst/>
                <a:gdLst/>
                <a:ahLst/>
                <a:cxnLst/>
                <a:rect l="l" t="t" r="r" b="b"/>
                <a:pathLst>
                  <a:path w="2178487" h="2057361">
                    <a:moveTo>
                      <a:pt x="895695" y="0"/>
                    </a:moveTo>
                    <a:lnTo>
                      <a:pt x="1405609" y="0"/>
                    </a:lnTo>
                    <a:cubicBezTo>
                      <a:pt x="1764784" y="531537"/>
                      <a:pt x="2175173" y="1090065"/>
                      <a:pt x="2178468" y="1433918"/>
                    </a:cubicBezTo>
                    <a:cubicBezTo>
                      <a:pt x="2182859" y="1892075"/>
                      <a:pt x="1446958" y="2057361"/>
                      <a:pt x="1081203" y="2057361"/>
                    </a:cubicBezTo>
                    <a:cubicBezTo>
                      <a:pt x="535014" y="2057361"/>
                      <a:pt x="84582" y="1865759"/>
                      <a:pt x="0" y="1543817"/>
                    </a:cubicBezTo>
                    <a:cubicBezTo>
                      <a:pt x="36694" y="1536726"/>
                      <a:pt x="72316" y="1522332"/>
                      <a:pt x="107037" y="1501840"/>
                    </a:cubicBezTo>
                    <a:cubicBezTo>
                      <a:pt x="403175" y="1327060"/>
                      <a:pt x="681680" y="692388"/>
                      <a:pt x="962417" y="115565"/>
                    </a:cubicBezTo>
                    <a:close/>
                  </a:path>
                </a:pathLst>
              </a:custGeom>
              <a:solidFill>
                <a:srgbClr val="FFC000"/>
              </a:solidFill>
              <a:ln w="57150">
                <a:solidFill>
                  <a:schemeClr val="bg2"/>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buFontTx/>
                  <a:buNone/>
                  <a:defRPr/>
                </a:pPr>
                <a:endParaRPr lang="en-US">
                  <a:solidFill>
                    <a:prstClr val="white"/>
                  </a:solidFill>
                  <a:latin typeface="Calibri" panose="020F0502020204030204"/>
                </a:endParaRPr>
              </a:p>
            </p:txBody>
          </p:sp>
        </p:grpSp>
        <p:grpSp>
          <p:nvGrpSpPr>
            <p:cNvPr id="39" name="组合 60"/>
            <p:cNvGrpSpPr>
              <a:grpSpLocks/>
            </p:cNvGrpSpPr>
            <p:nvPr/>
          </p:nvGrpSpPr>
          <p:grpSpPr bwMode="auto">
            <a:xfrm>
              <a:off x="4760278" y="1881961"/>
              <a:ext cx="3290081" cy="3498470"/>
              <a:chOff x="4760278" y="1881961"/>
              <a:chExt cx="3290081" cy="3498470"/>
            </a:xfrm>
            <a:grpFill/>
          </p:grpSpPr>
          <p:sp>
            <p:nvSpPr>
              <p:cNvPr id="40" name="Isosceles Triangle 3"/>
              <p:cNvSpPr/>
              <p:nvPr/>
            </p:nvSpPr>
            <p:spPr>
              <a:xfrm rot="19800000" flipV="1">
                <a:off x="4761015" y="1881961"/>
                <a:ext cx="1717698" cy="1614312"/>
              </a:xfrm>
              <a:custGeom>
                <a:avLst/>
                <a:gdLst/>
                <a:ahLst/>
                <a:cxnLst/>
                <a:rect l="l" t="t" r="r" b="b"/>
                <a:pathLst>
                  <a:path w="2188171" h="2057361">
                    <a:moveTo>
                      <a:pt x="1097276" y="2057361"/>
                    </a:moveTo>
                    <a:cubicBezTo>
                      <a:pt x="1443899" y="2057361"/>
                      <a:pt x="2122958" y="1908914"/>
                      <a:pt x="2188171" y="1503241"/>
                    </a:cubicBezTo>
                    <a:cubicBezTo>
                      <a:pt x="2163927" y="1495178"/>
                      <a:pt x="2140286" y="1484410"/>
                      <a:pt x="2117168" y="1471311"/>
                    </a:cubicBezTo>
                    <a:cubicBezTo>
                      <a:pt x="1862564" y="1327050"/>
                      <a:pt x="1560409" y="669709"/>
                      <a:pt x="1264456" y="80415"/>
                    </a:cubicBezTo>
                    <a:lnTo>
                      <a:pt x="1310883" y="0"/>
                    </a:lnTo>
                    <a:lnTo>
                      <a:pt x="778206" y="0"/>
                    </a:lnTo>
                    <a:cubicBezTo>
                      <a:pt x="415839" y="550951"/>
                      <a:pt x="-2358" y="1141295"/>
                      <a:pt x="11" y="1433918"/>
                    </a:cubicBezTo>
                    <a:cubicBezTo>
                      <a:pt x="3148" y="1821495"/>
                      <a:pt x="491273" y="2057361"/>
                      <a:pt x="1097276" y="2057361"/>
                    </a:cubicBezTo>
                    <a:close/>
                  </a:path>
                </a:pathLst>
              </a:custGeom>
              <a:grpFill/>
              <a:ln w="57150">
                <a:solidFill>
                  <a:schemeClr val="bg2"/>
                </a:solidFill>
              </a:ln>
              <a:effectLst>
                <a:outerShdw blurRad="63500" sx="102000" sy="102000" algn="ct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buFontTx/>
                  <a:buNone/>
                  <a:defRPr/>
                </a:pPr>
                <a:endParaRPr lang="en-US" dirty="0">
                  <a:solidFill>
                    <a:prstClr val="white"/>
                  </a:solidFill>
                  <a:latin typeface="Calibri" panose="020F0502020204030204"/>
                </a:endParaRPr>
              </a:p>
            </p:txBody>
          </p:sp>
          <p:sp>
            <p:nvSpPr>
              <p:cNvPr id="41" name="Isosceles Triangle 3"/>
              <p:cNvSpPr/>
              <p:nvPr/>
            </p:nvSpPr>
            <p:spPr>
              <a:xfrm rot="16200000" flipH="1">
                <a:off x="6387534" y="2842989"/>
                <a:ext cx="1711139" cy="1614510"/>
              </a:xfrm>
              <a:custGeom>
                <a:avLst/>
                <a:gdLst/>
                <a:ahLst/>
                <a:cxnLst/>
                <a:rect l="l" t="t" r="r" b="b"/>
                <a:pathLst>
                  <a:path w="2180334" h="2057361">
                    <a:moveTo>
                      <a:pt x="252332" y="813832"/>
                    </a:moveTo>
                    <a:cubicBezTo>
                      <a:pt x="102783" y="1066864"/>
                      <a:pt x="-1174" y="1287606"/>
                      <a:pt x="11" y="1433919"/>
                    </a:cubicBezTo>
                    <a:cubicBezTo>
                      <a:pt x="3148" y="1821495"/>
                      <a:pt x="491273" y="2057361"/>
                      <a:pt x="1097276" y="2057361"/>
                    </a:cubicBezTo>
                    <a:cubicBezTo>
                      <a:pt x="1433748" y="2057361"/>
                      <a:pt x="2083468" y="1917482"/>
                      <a:pt x="2180334" y="1537981"/>
                    </a:cubicBezTo>
                    <a:cubicBezTo>
                      <a:pt x="2151229" y="1529910"/>
                      <a:pt x="2122821" y="1517403"/>
                      <a:pt x="2094992" y="1500978"/>
                    </a:cubicBezTo>
                    <a:cubicBezTo>
                      <a:pt x="1798854" y="1326198"/>
                      <a:pt x="1520348" y="691527"/>
                      <a:pt x="1239612" y="114703"/>
                    </a:cubicBezTo>
                    <a:lnTo>
                      <a:pt x="1305836" y="0"/>
                    </a:lnTo>
                    <a:lnTo>
                      <a:pt x="778206" y="0"/>
                    </a:lnTo>
                    <a:cubicBezTo>
                      <a:pt x="597022" y="275475"/>
                      <a:pt x="401881" y="560799"/>
                      <a:pt x="252332" y="813832"/>
                    </a:cubicBezTo>
                    <a:close/>
                  </a:path>
                </a:pathLst>
              </a:custGeom>
              <a:grpFill/>
              <a:ln w="57150">
                <a:solidFill>
                  <a:schemeClr val="bg2"/>
                </a:solidFill>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buFontTx/>
                  <a:buNone/>
                  <a:defRPr/>
                </a:pPr>
                <a:endParaRPr lang="en-US">
                  <a:solidFill>
                    <a:prstClr val="white"/>
                  </a:solidFill>
                  <a:latin typeface="Calibri" panose="020F0502020204030204"/>
                </a:endParaRPr>
              </a:p>
            </p:txBody>
          </p:sp>
          <p:sp>
            <p:nvSpPr>
              <p:cNvPr id="42" name="Isosceles Triangle 3"/>
              <p:cNvSpPr/>
              <p:nvPr/>
            </p:nvSpPr>
            <p:spPr>
              <a:xfrm rot="1800000">
                <a:off x="4797527" y="3766118"/>
                <a:ext cx="1708173" cy="1614313"/>
              </a:xfrm>
              <a:custGeom>
                <a:avLst/>
                <a:gdLst/>
                <a:ahLst/>
                <a:cxnLst/>
                <a:rect l="l" t="t" r="r" b="b"/>
                <a:pathLst>
                  <a:path w="2177404" h="2057361">
                    <a:moveTo>
                      <a:pt x="846196" y="0"/>
                    </a:moveTo>
                    <a:lnTo>
                      <a:pt x="1404526" y="0"/>
                    </a:lnTo>
                    <a:cubicBezTo>
                      <a:pt x="1763701" y="531536"/>
                      <a:pt x="2174090" y="1090065"/>
                      <a:pt x="2177385" y="1433918"/>
                    </a:cubicBezTo>
                    <a:cubicBezTo>
                      <a:pt x="2181776" y="1892075"/>
                      <a:pt x="1445875" y="2057361"/>
                      <a:pt x="1080120" y="2057361"/>
                    </a:cubicBezTo>
                    <a:cubicBezTo>
                      <a:pt x="536352" y="2057361"/>
                      <a:pt x="87494" y="1867454"/>
                      <a:pt x="0" y="1548095"/>
                    </a:cubicBezTo>
                    <a:lnTo>
                      <a:pt x="66534" y="1517422"/>
                    </a:lnTo>
                    <a:cubicBezTo>
                      <a:pt x="362672" y="1342642"/>
                      <a:pt x="641178" y="707971"/>
                      <a:pt x="921914" y="131147"/>
                    </a:cubicBezTo>
                    <a:close/>
                  </a:path>
                </a:pathLst>
              </a:custGeom>
              <a:grpFill/>
              <a:ln w="57150">
                <a:solidFill>
                  <a:schemeClr val="bg2"/>
                </a:solidFill>
              </a:ln>
              <a:effectLst>
                <a:outerShdw blurRad="63500" sx="102000" sy="102000" algn="ct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buFontTx/>
                  <a:buNone/>
                  <a:defRPr/>
                </a:pPr>
                <a:endParaRPr lang="en-US">
                  <a:solidFill>
                    <a:prstClr val="white"/>
                  </a:solidFill>
                  <a:latin typeface="Calibri" panose="020F0502020204030204"/>
                </a:endParaRPr>
              </a:p>
            </p:txBody>
          </p:sp>
        </p:grpSp>
      </p:grpSp>
      <p:grpSp>
        <p:nvGrpSpPr>
          <p:cNvPr id="46" name="Group 11"/>
          <p:cNvGrpSpPr/>
          <p:nvPr/>
        </p:nvGrpSpPr>
        <p:grpSpPr>
          <a:xfrm rot="19800000">
            <a:off x="5390778" y="2845962"/>
            <a:ext cx="1560814" cy="1560813"/>
            <a:chOff x="3848653" y="2984453"/>
            <a:chExt cx="1446696" cy="1446697"/>
          </a:xfrm>
          <a:solidFill>
            <a:srgbClr val="C00000"/>
          </a:solidFill>
        </p:grpSpPr>
        <p:sp>
          <p:nvSpPr>
            <p:cNvPr id="77" name="Oval 12"/>
            <p:cNvSpPr/>
            <p:nvPr/>
          </p:nvSpPr>
          <p:spPr>
            <a:xfrm>
              <a:off x="3848653" y="2984453"/>
              <a:ext cx="1446696" cy="1446697"/>
            </a:xfrm>
            <a:prstGeom prst="ellipse">
              <a:avLst/>
            </a:prstGeom>
            <a:gr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en-US" sz="2000">
                <a:solidFill>
                  <a:prstClr val="white"/>
                </a:solidFill>
                <a:latin typeface="Calibri" panose="020F0502020204030204"/>
              </a:endParaRPr>
            </a:p>
          </p:txBody>
        </p:sp>
        <p:sp>
          <p:nvSpPr>
            <p:cNvPr id="78" name="Oval 13"/>
            <p:cNvSpPr>
              <a:spLocks noChangeAspect="1"/>
            </p:cNvSpPr>
            <p:nvPr/>
          </p:nvSpPr>
          <p:spPr>
            <a:xfrm>
              <a:off x="3920984" y="3056787"/>
              <a:ext cx="1302026" cy="13020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endParaRPr lang="en-US" sz="2400" b="1" dirty="0">
                <a:solidFill>
                  <a:srgbClr val="F6F6F6"/>
                </a:solidFill>
                <a:effectLst>
                  <a:outerShdw blurRad="50800" dist="38100" dir="5400000" algn="t" rotWithShape="0">
                    <a:prstClr val="black">
                      <a:alpha val="40000"/>
                    </a:prstClr>
                  </a:outerShdw>
                </a:effectLst>
                <a:latin typeface="Calibri" panose="020F0502020204030204"/>
              </a:endParaRPr>
            </a:p>
          </p:txBody>
        </p:sp>
      </p:grpSp>
      <p:sp>
        <p:nvSpPr>
          <p:cNvPr id="79" name="TextBox 28"/>
          <p:cNvSpPr txBox="1">
            <a:spLocks noChangeArrowheads="1"/>
          </p:cNvSpPr>
          <p:nvPr/>
        </p:nvSpPr>
        <p:spPr bwMode="auto">
          <a:xfrm>
            <a:off x="1436688" y="1552575"/>
            <a:ext cx="3441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0" hangingPunct="0"/>
            <a:r>
              <a:rPr lang="zh-CN" altLang="en-US" sz="2000" b="1" dirty="0">
                <a:latin typeface="微软雅黑" panose="020B0503020204020204" pitchFamily="34" charset="-122"/>
                <a:ea typeface="微软雅黑" panose="020B0503020204020204" pitchFamily="34" charset="-122"/>
              </a:rPr>
              <a:t>十八大提出的“三个自信”</a:t>
            </a:r>
          </a:p>
        </p:txBody>
      </p:sp>
      <p:sp>
        <p:nvSpPr>
          <p:cNvPr id="80" name="TextBox 29"/>
          <p:cNvSpPr txBox="1">
            <a:spLocks noChangeArrowheads="1"/>
          </p:cNvSpPr>
          <p:nvPr/>
        </p:nvSpPr>
        <p:spPr bwMode="auto">
          <a:xfrm>
            <a:off x="971550" y="1919288"/>
            <a:ext cx="37988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dirty="0">
                <a:solidFill>
                  <a:schemeClr val="bg1">
                    <a:lumMod val="50000"/>
                  </a:schemeClr>
                </a:solidFill>
                <a:latin typeface="微软雅黑" panose="020B0503020204020204" pitchFamily="34" charset="-122"/>
                <a:ea typeface="微软雅黑" panose="020B0503020204020204" pitchFamily="34" charset="-122"/>
              </a:rPr>
              <a:t>坚定中国特色社会主义道路自信、理论自信、制度自信。</a:t>
            </a:r>
          </a:p>
        </p:txBody>
      </p:sp>
      <p:sp>
        <p:nvSpPr>
          <p:cNvPr id="81" name="TextBox 30"/>
          <p:cNvSpPr txBox="1">
            <a:spLocks noChangeArrowheads="1"/>
          </p:cNvSpPr>
          <p:nvPr/>
        </p:nvSpPr>
        <p:spPr bwMode="auto">
          <a:xfrm>
            <a:off x="7700963" y="1587500"/>
            <a:ext cx="3797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000" b="1" dirty="0">
                <a:latin typeface="微软雅黑" panose="020B0503020204020204" pitchFamily="34" charset="-122"/>
                <a:ea typeface="微软雅黑" panose="020B0503020204020204" pitchFamily="34" charset="-122"/>
              </a:rPr>
              <a:t>党内重大问题处理原则</a:t>
            </a:r>
          </a:p>
        </p:txBody>
      </p:sp>
      <p:sp>
        <p:nvSpPr>
          <p:cNvPr id="82" name="TextBox 31"/>
          <p:cNvSpPr txBox="1">
            <a:spLocks noChangeArrowheads="1"/>
          </p:cNvSpPr>
          <p:nvPr/>
        </p:nvSpPr>
        <p:spPr bwMode="auto">
          <a:xfrm>
            <a:off x="7700963" y="1952625"/>
            <a:ext cx="35480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hangingPunct="0"/>
            <a:r>
              <a:rPr lang="zh-CN" altLang="en-US" dirty="0">
                <a:solidFill>
                  <a:schemeClr val="bg1">
                    <a:lumMod val="50000"/>
                  </a:schemeClr>
                </a:solidFill>
                <a:latin typeface="微软雅黑" panose="020B0503020204020204" pitchFamily="34" charset="-122"/>
                <a:ea typeface="微软雅黑" panose="020B0503020204020204" pitchFamily="34" charset="-122"/>
              </a:rPr>
              <a:t>集体领导、民主集中、个别酝酿、会议决定。</a:t>
            </a:r>
          </a:p>
        </p:txBody>
      </p:sp>
      <p:sp>
        <p:nvSpPr>
          <p:cNvPr id="83" name="TextBox 32"/>
          <p:cNvSpPr txBox="1">
            <a:spLocks noChangeArrowheads="1"/>
          </p:cNvSpPr>
          <p:nvPr/>
        </p:nvSpPr>
        <p:spPr bwMode="auto">
          <a:xfrm>
            <a:off x="8108950" y="3165475"/>
            <a:ext cx="27892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000" b="1" dirty="0">
                <a:latin typeface="微软雅黑" panose="020B0503020204020204" pitchFamily="34" charset="-122"/>
                <a:ea typeface="微软雅黑" panose="020B0503020204020204" pitchFamily="34" charset="-122"/>
              </a:rPr>
              <a:t>党的三大优良作风</a:t>
            </a:r>
          </a:p>
        </p:txBody>
      </p:sp>
      <p:sp>
        <p:nvSpPr>
          <p:cNvPr id="84" name="TextBox 33"/>
          <p:cNvSpPr txBox="1">
            <a:spLocks noChangeArrowheads="1"/>
          </p:cNvSpPr>
          <p:nvPr/>
        </p:nvSpPr>
        <p:spPr bwMode="auto">
          <a:xfrm>
            <a:off x="8108950" y="3530600"/>
            <a:ext cx="31734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hangingPunct="0"/>
            <a:r>
              <a:rPr lang="zh-CN" altLang="en-US" dirty="0">
                <a:solidFill>
                  <a:schemeClr val="bg1">
                    <a:lumMod val="50000"/>
                  </a:schemeClr>
                </a:solidFill>
                <a:latin typeface="微软雅黑" panose="020B0503020204020204" pitchFamily="34" charset="-122"/>
                <a:ea typeface="微软雅黑" panose="020B0503020204020204" pitchFamily="34" charset="-122"/>
              </a:rPr>
              <a:t>理论联系实际，密切联系群众，批评与自我批评。</a:t>
            </a:r>
          </a:p>
        </p:txBody>
      </p:sp>
      <p:sp>
        <p:nvSpPr>
          <p:cNvPr id="85" name="TextBox 34"/>
          <p:cNvSpPr txBox="1">
            <a:spLocks noChangeArrowheads="1"/>
          </p:cNvSpPr>
          <p:nvPr/>
        </p:nvSpPr>
        <p:spPr bwMode="auto">
          <a:xfrm>
            <a:off x="7602538" y="4787900"/>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000" b="1" dirty="0">
                <a:latin typeface="微软雅黑" panose="020B0503020204020204" pitchFamily="34" charset="-122"/>
                <a:ea typeface="微软雅黑" panose="020B0503020204020204" pitchFamily="34" charset="-122"/>
              </a:rPr>
              <a:t>牢固树立四个意识</a:t>
            </a:r>
          </a:p>
        </p:txBody>
      </p:sp>
      <p:sp>
        <p:nvSpPr>
          <p:cNvPr id="86" name="TextBox 35"/>
          <p:cNvSpPr txBox="1">
            <a:spLocks noChangeArrowheads="1"/>
          </p:cNvSpPr>
          <p:nvPr/>
        </p:nvSpPr>
        <p:spPr bwMode="auto">
          <a:xfrm>
            <a:off x="7602538" y="5153025"/>
            <a:ext cx="353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hangingPunct="0"/>
            <a:r>
              <a:rPr lang="zh-CN" altLang="en-US" dirty="0">
                <a:solidFill>
                  <a:schemeClr val="bg1">
                    <a:lumMod val="50000"/>
                  </a:schemeClr>
                </a:solidFill>
                <a:latin typeface="微软雅黑" panose="020B0503020204020204" pitchFamily="34" charset="-122"/>
                <a:ea typeface="微软雅黑" panose="020B0503020204020204" pitchFamily="34" charset="-122"/>
              </a:rPr>
              <a:t>政治意识，大局意识，核心意识，看齐意识。</a:t>
            </a:r>
          </a:p>
        </p:txBody>
      </p:sp>
      <p:sp>
        <p:nvSpPr>
          <p:cNvPr id="87" name="TextBox 36"/>
          <p:cNvSpPr txBox="1">
            <a:spLocks noChangeArrowheads="1"/>
          </p:cNvSpPr>
          <p:nvPr/>
        </p:nvSpPr>
        <p:spPr bwMode="auto">
          <a:xfrm>
            <a:off x="1557338" y="4668838"/>
            <a:ext cx="2987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0" hangingPunct="0"/>
            <a:r>
              <a:rPr lang="zh-CN" altLang="en-US" sz="2000" b="1">
                <a:latin typeface="微软雅黑" panose="020B0503020204020204" pitchFamily="34" charset="-122"/>
                <a:ea typeface="微软雅黑" panose="020B0503020204020204" pitchFamily="34" charset="-122"/>
              </a:rPr>
              <a:t>党的群众路线</a:t>
            </a:r>
          </a:p>
        </p:txBody>
      </p:sp>
      <p:sp>
        <p:nvSpPr>
          <p:cNvPr id="88" name="TextBox 37"/>
          <p:cNvSpPr txBox="1">
            <a:spLocks noChangeArrowheads="1"/>
          </p:cNvSpPr>
          <p:nvPr/>
        </p:nvSpPr>
        <p:spPr bwMode="auto">
          <a:xfrm>
            <a:off x="1106488" y="4994275"/>
            <a:ext cx="38227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zh-CN" sz="1600">
                <a:solidFill>
                  <a:schemeClr val="bg1">
                    <a:lumMod val="50000"/>
                  </a:schemeClr>
                </a:solidFill>
                <a:latin typeface="微软雅黑" panose="020B0503020204020204" pitchFamily="34" charset="-122"/>
                <a:ea typeface="微软雅黑" panose="020B0503020204020204" pitchFamily="34" charset="-122"/>
              </a:rPr>
              <a:t>党在自己的工作中实行群众路线，一切为了群众，一切依靠群众，从群众中来，到群众中</a:t>
            </a:r>
            <a:r>
              <a:rPr lang="zh-CN" altLang="en-US" sz="1600">
                <a:solidFill>
                  <a:schemeClr val="bg1">
                    <a:lumMod val="50000"/>
                  </a:schemeClr>
                </a:solidFill>
                <a:latin typeface="微软雅黑" panose="020B0503020204020204" pitchFamily="34" charset="-122"/>
                <a:ea typeface="微软雅黑" panose="020B0503020204020204" pitchFamily="34" charset="-122"/>
              </a:rPr>
              <a:t>去</a:t>
            </a:r>
            <a:r>
              <a:rPr lang="zh-CN" altLang="zh-CN" sz="1600">
                <a:solidFill>
                  <a:schemeClr val="bg1">
                    <a:lumMod val="50000"/>
                  </a:schemeClr>
                </a:solidFill>
                <a:latin typeface="微软雅黑" panose="020B0503020204020204" pitchFamily="34" charset="-122"/>
                <a:ea typeface="微软雅黑" panose="020B0503020204020204" pitchFamily="34" charset="-122"/>
              </a:rPr>
              <a:t>，把党的正确主张变为群众的自觉行动。</a:t>
            </a:r>
          </a:p>
        </p:txBody>
      </p:sp>
      <p:sp>
        <p:nvSpPr>
          <p:cNvPr id="89" name="TextBox 38"/>
          <p:cNvSpPr txBox="1">
            <a:spLocks noChangeArrowheads="1"/>
          </p:cNvSpPr>
          <p:nvPr/>
        </p:nvSpPr>
        <p:spPr bwMode="auto">
          <a:xfrm>
            <a:off x="682625" y="3165475"/>
            <a:ext cx="3519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0" hangingPunct="0"/>
            <a:r>
              <a:rPr lang="zh-CN" altLang="en-US" sz="2000" b="1" dirty="0">
                <a:latin typeface="微软雅黑" panose="020B0503020204020204" pitchFamily="34" charset="-122"/>
                <a:ea typeface="微软雅黑" panose="020B0503020204020204" pitchFamily="34" charset="-122"/>
              </a:rPr>
              <a:t>“四个全面”的战略布局是指</a:t>
            </a:r>
          </a:p>
        </p:txBody>
      </p:sp>
      <p:sp>
        <p:nvSpPr>
          <p:cNvPr id="90" name="TextBox 59"/>
          <p:cNvSpPr txBox="1">
            <a:spLocks noChangeArrowheads="1"/>
          </p:cNvSpPr>
          <p:nvPr/>
        </p:nvSpPr>
        <p:spPr bwMode="auto">
          <a:xfrm>
            <a:off x="1049338" y="3530600"/>
            <a:ext cx="31400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dirty="0">
                <a:solidFill>
                  <a:schemeClr val="bg1">
                    <a:lumMod val="50000"/>
                  </a:schemeClr>
                </a:solidFill>
                <a:latin typeface="微软雅黑" panose="020B0503020204020204" pitchFamily="34" charset="-122"/>
                <a:ea typeface="微软雅黑" panose="020B0503020204020204" pitchFamily="34" charset="-122"/>
              </a:rPr>
              <a:t>全面建成小康社会、全面深化改革、全面依法治国、全面从严治党。</a:t>
            </a:r>
          </a:p>
        </p:txBody>
      </p:sp>
      <p:sp>
        <p:nvSpPr>
          <p:cNvPr id="91" name="TextBox 61"/>
          <p:cNvSpPr txBox="1">
            <a:spLocks noChangeArrowheads="1"/>
          </p:cNvSpPr>
          <p:nvPr/>
        </p:nvSpPr>
        <p:spPr bwMode="auto">
          <a:xfrm>
            <a:off x="5495925" y="3213100"/>
            <a:ext cx="13335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400" dirty="0">
                <a:solidFill>
                  <a:schemeClr val="bg2"/>
                </a:solidFill>
                <a:latin typeface="Lifeline JL" pitchFamily="2" charset="0"/>
                <a:ea typeface="微软雅黑" panose="020B0503020204020204" pitchFamily="34" charset="-122"/>
              </a:rPr>
              <a:t>六个常见概念</a:t>
            </a:r>
          </a:p>
        </p:txBody>
      </p:sp>
      <p:sp>
        <p:nvSpPr>
          <p:cNvPr id="92" name="TextBox 20"/>
          <p:cNvSpPr txBox="1">
            <a:spLocks noChangeArrowheads="1"/>
          </p:cNvSpPr>
          <p:nvPr/>
        </p:nvSpPr>
        <p:spPr bwMode="auto">
          <a:xfrm flipH="1">
            <a:off x="5251450" y="2246313"/>
            <a:ext cx="43973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b="1" dirty="0">
                <a:solidFill>
                  <a:srgbClr val="F8F8F8"/>
                </a:solidFill>
                <a:latin typeface="Lifeline JL" pitchFamily="2" charset="0"/>
                <a:ea typeface="微软雅黑" panose="020B0503020204020204" pitchFamily="34" charset="-122"/>
              </a:rPr>
              <a:t>6</a:t>
            </a:r>
          </a:p>
        </p:txBody>
      </p:sp>
      <p:sp>
        <p:nvSpPr>
          <p:cNvPr id="93" name="TextBox 20"/>
          <p:cNvSpPr txBox="1">
            <a:spLocks noChangeArrowheads="1"/>
          </p:cNvSpPr>
          <p:nvPr/>
        </p:nvSpPr>
        <p:spPr bwMode="auto">
          <a:xfrm flipH="1">
            <a:off x="6519863" y="2209800"/>
            <a:ext cx="438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b="1" dirty="0">
                <a:solidFill>
                  <a:srgbClr val="F8F8F8"/>
                </a:solidFill>
                <a:latin typeface="Lifeline JL" pitchFamily="2" charset="0"/>
                <a:ea typeface="微软雅黑" panose="020B0503020204020204" pitchFamily="34" charset="-122"/>
              </a:rPr>
              <a:t>1</a:t>
            </a:r>
          </a:p>
        </p:txBody>
      </p:sp>
      <p:sp>
        <p:nvSpPr>
          <p:cNvPr id="94" name="TextBox 20"/>
          <p:cNvSpPr txBox="1">
            <a:spLocks noChangeArrowheads="1"/>
          </p:cNvSpPr>
          <p:nvPr/>
        </p:nvSpPr>
        <p:spPr bwMode="auto">
          <a:xfrm flipH="1">
            <a:off x="7162800" y="3240088"/>
            <a:ext cx="43973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b="1" dirty="0">
                <a:solidFill>
                  <a:srgbClr val="F8F8F8"/>
                </a:solidFill>
                <a:latin typeface="Lifeline JL" pitchFamily="2" charset="0"/>
                <a:ea typeface="微软雅黑" panose="020B0503020204020204" pitchFamily="34" charset="-122"/>
              </a:rPr>
              <a:t>2</a:t>
            </a:r>
          </a:p>
        </p:txBody>
      </p:sp>
      <p:sp>
        <p:nvSpPr>
          <p:cNvPr id="95" name="TextBox 20"/>
          <p:cNvSpPr txBox="1">
            <a:spLocks noChangeArrowheads="1"/>
          </p:cNvSpPr>
          <p:nvPr/>
        </p:nvSpPr>
        <p:spPr bwMode="auto">
          <a:xfrm flipH="1">
            <a:off x="6632575" y="4408488"/>
            <a:ext cx="43973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b="1" dirty="0">
                <a:solidFill>
                  <a:srgbClr val="F8F8F8"/>
                </a:solidFill>
                <a:latin typeface="Lifeline JL" pitchFamily="2" charset="0"/>
                <a:ea typeface="微软雅黑" panose="020B0503020204020204" pitchFamily="34" charset="-122"/>
              </a:rPr>
              <a:t>3</a:t>
            </a:r>
          </a:p>
        </p:txBody>
      </p:sp>
      <p:sp>
        <p:nvSpPr>
          <p:cNvPr id="96" name="TextBox 20"/>
          <p:cNvSpPr txBox="1">
            <a:spLocks noChangeArrowheads="1"/>
          </p:cNvSpPr>
          <p:nvPr/>
        </p:nvSpPr>
        <p:spPr bwMode="auto">
          <a:xfrm flipH="1">
            <a:off x="5351463" y="4383088"/>
            <a:ext cx="4397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b="1" dirty="0">
                <a:solidFill>
                  <a:srgbClr val="F8F8F8"/>
                </a:solidFill>
                <a:latin typeface="Lifeline JL" pitchFamily="2" charset="0"/>
                <a:ea typeface="微软雅黑" panose="020B0503020204020204" pitchFamily="34" charset="-122"/>
              </a:rPr>
              <a:t>4</a:t>
            </a:r>
          </a:p>
        </p:txBody>
      </p:sp>
      <p:sp>
        <p:nvSpPr>
          <p:cNvPr id="97" name="TextBox 20"/>
          <p:cNvSpPr txBox="1">
            <a:spLocks noChangeArrowheads="1"/>
          </p:cNvSpPr>
          <p:nvPr/>
        </p:nvSpPr>
        <p:spPr bwMode="auto">
          <a:xfrm flipH="1">
            <a:off x="4740275" y="3440113"/>
            <a:ext cx="4381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b="1" dirty="0">
                <a:solidFill>
                  <a:srgbClr val="F8F8F8"/>
                </a:solidFill>
                <a:latin typeface="Lifeline JL" pitchFamily="2" charset="0"/>
                <a:ea typeface="微软雅黑" panose="020B0503020204020204" pitchFamily="34" charset="-122"/>
              </a:rPr>
              <a:t>5</a:t>
            </a:r>
          </a:p>
        </p:txBody>
      </p:sp>
      <p:pic>
        <p:nvPicPr>
          <p:cNvPr id="98" name="图片 97"/>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67148" y="5286008"/>
            <a:ext cx="5438297" cy="1896208"/>
          </a:xfrm>
          <a:prstGeom prst="rect">
            <a:avLst/>
          </a:prstGeom>
        </p:spPr>
      </p:pic>
      <p:pic>
        <p:nvPicPr>
          <p:cNvPr id="47" name="图片 46"/>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48" name="图片 47"/>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2557331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ircle(in)">
                                      <p:cBhvr>
                                        <p:cTn id="7" dur="2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53" presetClass="entr" presetSubtype="16"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Effect transition="in" filter="fade">
                                      <p:cBhvr>
                                        <p:cTn id="19" dur="500"/>
                                        <p:tgtEl>
                                          <p:spTgt spid="4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1"/>
                                        </p:tgtEl>
                                        <p:attrNameLst>
                                          <p:attrName>style.visibility</p:attrName>
                                        </p:attrNameLst>
                                      </p:cBhvr>
                                      <p:to>
                                        <p:strVal val="visible"/>
                                      </p:to>
                                    </p:set>
                                    <p:anim calcmode="lin" valueType="num">
                                      <p:cBhvr>
                                        <p:cTn id="22" dur="500" fill="hold"/>
                                        <p:tgtEl>
                                          <p:spTgt spid="91"/>
                                        </p:tgtEl>
                                        <p:attrNameLst>
                                          <p:attrName>ppt_w</p:attrName>
                                        </p:attrNameLst>
                                      </p:cBhvr>
                                      <p:tavLst>
                                        <p:tav tm="0">
                                          <p:val>
                                            <p:fltVal val="0"/>
                                          </p:val>
                                        </p:tav>
                                        <p:tav tm="100000">
                                          <p:val>
                                            <p:strVal val="#ppt_w"/>
                                          </p:val>
                                        </p:tav>
                                      </p:tavLst>
                                    </p:anim>
                                    <p:anim calcmode="lin" valueType="num">
                                      <p:cBhvr>
                                        <p:cTn id="23" dur="500" fill="hold"/>
                                        <p:tgtEl>
                                          <p:spTgt spid="91"/>
                                        </p:tgtEl>
                                        <p:attrNameLst>
                                          <p:attrName>ppt_h</p:attrName>
                                        </p:attrNameLst>
                                      </p:cBhvr>
                                      <p:tavLst>
                                        <p:tav tm="0">
                                          <p:val>
                                            <p:fltVal val="0"/>
                                          </p:val>
                                        </p:tav>
                                        <p:tav tm="100000">
                                          <p:val>
                                            <p:strVal val="#ppt_h"/>
                                          </p:val>
                                        </p:tav>
                                      </p:tavLst>
                                    </p:anim>
                                    <p:animEffect transition="in" filter="fade">
                                      <p:cBhvr>
                                        <p:cTn id="24" dur="500"/>
                                        <p:tgtEl>
                                          <p:spTgt spid="9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2"/>
                                        </p:tgtEl>
                                        <p:attrNameLst>
                                          <p:attrName>style.visibility</p:attrName>
                                        </p:attrNameLst>
                                      </p:cBhvr>
                                      <p:to>
                                        <p:strVal val="visible"/>
                                      </p:to>
                                    </p:set>
                                    <p:anim calcmode="lin" valueType="num">
                                      <p:cBhvr>
                                        <p:cTn id="27" dur="500" fill="hold"/>
                                        <p:tgtEl>
                                          <p:spTgt spid="92"/>
                                        </p:tgtEl>
                                        <p:attrNameLst>
                                          <p:attrName>ppt_w</p:attrName>
                                        </p:attrNameLst>
                                      </p:cBhvr>
                                      <p:tavLst>
                                        <p:tav tm="0">
                                          <p:val>
                                            <p:fltVal val="0"/>
                                          </p:val>
                                        </p:tav>
                                        <p:tav tm="100000">
                                          <p:val>
                                            <p:strVal val="#ppt_w"/>
                                          </p:val>
                                        </p:tav>
                                      </p:tavLst>
                                    </p:anim>
                                    <p:anim calcmode="lin" valueType="num">
                                      <p:cBhvr>
                                        <p:cTn id="28" dur="500" fill="hold"/>
                                        <p:tgtEl>
                                          <p:spTgt spid="92"/>
                                        </p:tgtEl>
                                        <p:attrNameLst>
                                          <p:attrName>ppt_h</p:attrName>
                                        </p:attrNameLst>
                                      </p:cBhvr>
                                      <p:tavLst>
                                        <p:tav tm="0">
                                          <p:val>
                                            <p:fltVal val="0"/>
                                          </p:val>
                                        </p:tav>
                                        <p:tav tm="100000">
                                          <p:val>
                                            <p:strVal val="#ppt_h"/>
                                          </p:val>
                                        </p:tav>
                                      </p:tavLst>
                                    </p:anim>
                                    <p:animEffect transition="in" filter="fade">
                                      <p:cBhvr>
                                        <p:cTn id="29" dur="500"/>
                                        <p:tgtEl>
                                          <p:spTgt spid="9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3"/>
                                        </p:tgtEl>
                                        <p:attrNameLst>
                                          <p:attrName>style.visibility</p:attrName>
                                        </p:attrNameLst>
                                      </p:cBhvr>
                                      <p:to>
                                        <p:strVal val="visible"/>
                                      </p:to>
                                    </p:set>
                                    <p:anim calcmode="lin" valueType="num">
                                      <p:cBhvr>
                                        <p:cTn id="32" dur="500" fill="hold"/>
                                        <p:tgtEl>
                                          <p:spTgt spid="93"/>
                                        </p:tgtEl>
                                        <p:attrNameLst>
                                          <p:attrName>ppt_w</p:attrName>
                                        </p:attrNameLst>
                                      </p:cBhvr>
                                      <p:tavLst>
                                        <p:tav tm="0">
                                          <p:val>
                                            <p:fltVal val="0"/>
                                          </p:val>
                                        </p:tav>
                                        <p:tav tm="100000">
                                          <p:val>
                                            <p:strVal val="#ppt_w"/>
                                          </p:val>
                                        </p:tav>
                                      </p:tavLst>
                                    </p:anim>
                                    <p:anim calcmode="lin" valueType="num">
                                      <p:cBhvr>
                                        <p:cTn id="33" dur="500" fill="hold"/>
                                        <p:tgtEl>
                                          <p:spTgt spid="93"/>
                                        </p:tgtEl>
                                        <p:attrNameLst>
                                          <p:attrName>ppt_h</p:attrName>
                                        </p:attrNameLst>
                                      </p:cBhvr>
                                      <p:tavLst>
                                        <p:tav tm="0">
                                          <p:val>
                                            <p:fltVal val="0"/>
                                          </p:val>
                                        </p:tav>
                                        <p:tav tm="100000">
                                          <p:val>
                                            <p:strVal val="#ppt_h"/>
                                          </p:val>
                                        </p:tav>
                                      </p:tavLst>
                                    </p:anim>
                                    <p:animEffect transition="in" filter="fade">
                                      <p:cBhvr>
                                        <p:cTn id="34" dur="500"/>
                                        <p:tgtEl>
                                          <p:spTgt spid="9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4"/>
                                        </p:tgtEl>
                                        <p:attrNameLst>
                                          <p:attrName>style.visibility</p:attrName>
                                        </p:attrNameLst>
                                      </p:cBhvr>
                                      <p:to>
                                        <p:strVal val="visible"/>
                                      </p:to>
                                    </p:set>
                                    <p:anim calcmode="lin" valueType="num">
                                      <p:cBhvr>
                                        <p:cTn id="37" dur="500" fill="hold"/>
                                        <p:tgtEl>
                                          <p:spTgt spid="94"/>
                                        </p:tgtEl>
                                        <p:attrNameLst>
                                          <p:attrName>ppt_w</p:attrName>
                                        </p:attrNameLst>
                                      </p:cBhvr>
                                      <p:tavLst>
                                        <p:tav tm="0">
                                          <p:val>
                                            <p:fltVal val="0"/>
                                          </p:val>
                                        </p:tav>
                                        <p:tav tm="100000">
                                          <p:val>
                                            <p:strVal val="#ppt_w"/>
                                          </p:val>
                                        </p:tav>
                                      </p:tavLst>
                                    </p:anim>
                                    <p:anim calcmode="lin" valueType="num">
                                      <p:cBhvr>
                                        <p:cTn id="38" dur="500" fill="hold"/>
                                        <p:tgtEl>
                                          <p:spTgt spid="94"/>
                                        </p:tgtEl>
                                        <p:attrNameLst>
                                          <p:attrName>ppt_h</p:attrName>
                                        </p:attrNameLst>
                                      </p:cBhvr>
                                      <p:tavLst>
                                        <p:tav tm="0">
                                          <p:val>
                                            <p:fltVal val="0"/>
                                          </p:val>
                                        </p:tav>
                                        <p:tav tm="100000">
                                          <p:val>
                                            <p:strVal val="#ppt_h"/>
                                          </p:val>
                                        </p:tav>
                                      </p:tavLst>
                                    </p:anim>
                                    <p:animEffect transition="in" filter="fade">
                                      <p:cBhvr>
                                        <p:cTn id="39" dur="500"/>
                                        <p:tgtEl>
                                          <p:spTgt spid="9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5"/>
                                        </p:tgtEl>
                                        <p:attrNameLst>
                                          <p:attrName>style.visibility</p:attrName>
                                        </p:attrNameLst>
                                      </p:cBhvr>
                                      <p:to>
                                        <p:strVal val="visible"/>
                                      </p:to>
                                    </p:set>
                                    <p:anim calcmode="lin" valueType="num">
                                      <p:cBhvr>
                                        <p:cTn id="42" dur="500" fill="hold"/>
                                        <p:tgtEl>
                                          <p:spTgt spid="95"/>
                                        </p:tgtEl>
                                        <p:attrNameLst>
                                          <p:attrName>ppt_w</p:attrName>
                                        </p:attrNameLst>
                                      </p:cBhvr>
                                      <p:tavLst>
                                        <p:tav tm="0">
                                          <p:val>
                                            <p:fltVal val="0"/>
                                          </p:val>
                                        </p:tav>
                                        <p:tav tm="100000">
                                          <p:val>
                                            <p:strVal val="#ppt_w"/>
                                          </p:val>
                                        </p:tav>
                                      </p:tavLst>
                                    </p:anim>
                                    <p:anim calcmode="lin" valueType="num">
                                      <p:cBhvr>
                                        <p:cTn id="43" dur="500" fill="hold"/>
                                        <p:tgtEl>
                                          <p:spTgt spid="95"/>
                                        </p:tgtEl>
                                        <p:attrNameLst>
                                          <p:attrName>ppt_h</p:attrName>
                                        </p:attrNameLst>
                                      </p:cBhvr>
                                      <p:tavLst>
                                        <p:tav tm="0">
                                          <p:val>
                                            <p:fltVal val="0"/>
                                          </p:val>
                                        </p:tav>
                                        <p:tav tm="100000">
                                          <p:val>
                                            <p:strVal val="#ppt_h"/>
                                          </p:val>
                                        </p:tav>
                                      </p:tavLst>
                                    </p:anim>
                                    <p:animEffect transition="in" filter="fade">
                                      <p:cBhvr>
                                        <p:cTn id="44" dur="500"/>
                                        <p:tgtEl>
                                          <p:spTgt spid="9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96"/>
                                        </p:tgtEl>
                                        <p:attrNameLst>
                                          <p:attrName>style.visibility</p:attrName>
                                        </p:attrNameLst>
                                      </p:cBhvr>
                                      <p:to>
                                        <p:strVal val="visible"/>
                                      </p:to>
                                    </p:set>
                                    <p:anim calcmode="lin" valueType="num">
                                      <p:cBhvr>
                                        <p:cTn id="47" dur="500" fill="hold"/>
                                        <p:tgtEl>
                                          <p:spTgt spid="96"/>
                                        </p:tgtEl>
                                        <p:attrNameLst>
                                          <p:attrName>ppt_w</p:attrName>
                                        </p:attrNameLst>
                                      </p:cBhvr>
                                      <p:tavLst>
                                        <p:tav tm="0">
                                          <p:val>
                                            <p:fltVal val="0"/>
                                          </p:val>
                                        </p:tav>
                                        <p:tav tm="100000">
                                          <p:val>
                                            <p:strVal val="#ppt_w"/>
                                          </p:val>
                                        </p:tav>
                                      </p:tavLst>
                                    </p:anim>
                                    <p:anim calcmode="lin" valueType="num">
                                      <p:cBhvr>
                                        <p:cTn id="48" dur="500" fill="hold"/>
                                        <p:tgtEl>
                                          <p:spTgt spid="96"/>
                                        </p:tgtEl>
                                        <p:attrNameLst>
                                          <p:attrName>ppt_h</p:attrName>
                                        </p:attrNameLst>
                                      </p:cBhvr>
                                      <p:tavLst>
                                        <p:tav tm="0">
                                          <p:val>
                                            <p:fltVal val="0"/>
                                          </p:val>
                                        </p:tav>
                                        <p:tav tm="100000">
                                          <p:val>
                                            <p:strVal val="#ppt_h"/>
                                          </p:val>
                                        </p:tav>
                                      </p:tavLst>
                                    </p:anim>
                                    <p:animEffect transition="in" filter="fade">
                                      <p:cBhvr>
                                        <p:cTn id="49" dur="500"/>
                                        <p:tgtEl>
                                          <p:spTgt spid="9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cBhvr>
                                        <p:cTn id="52" dur="500" fill="hold"/>
                                        <p:tgtEl>
                                          <p:spTgt spid="97"/>
                                        </p:tgtEl>
                                        <p:attrNameLst>
                                          <p:attrName>ppt_w</p:attrName>
                                        </p:attrNameLst>
                                      </p:cBhvr>
                                      <p:tavLst>
                                        <p:tav tm="0">
                                          <p:val>
                                            <p:fltVal val="0"/>
                                          </p:val>
                                        </p:tav>
                                        <p:tav tm="100000">
                                          <p:val>
                                            <p:strVal val="#ppt_w"/>
                                          </p:val>
                                        </p:tav>
                                      </p:tavLst>
                                    </p:anim>
                                    <p:anim calcmode="lin" valueType="num">
                                      <p:cBhvr>
                                        <p:cTn id="53" dur="500" fill="hold"/>
                                        <p:tgtEl>
                                          <p:spTgt spid="97"/>
                                        </p:tgtEl>
                                        <p:attrNameLst>
                                          <p:attrName>ppt_h</p:attrName>
                                        </p:attrNameLst>
                                      </p:cBhvr>
                                      <p:tavLst>
                                        <p:tav tm="0">
                                          <p:val>
                                            <p:fltVal val="0"/>
                                          </p:val>
                                        </p:tav>
                                        <p:tav tm="100000">
                                          <p:val>
                                            <p:strVal val="#ppt_h"/>
                                          </p:val>
                                        </p:tav>
                                      </p:tavLst>
                                    </p:anim>
                                    <p:animEffect transition="in" filter="fade">
                                      <p:cBhvr>
                                        <p:cTn id="54" dur="500"/>
                                        <p:tgtEl>
                                          <p:spTgt spid="97"/>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81"/>
                                        </p:tgtEl>
                                        <p:attrNameLst>
                                          <p:attrName>style.visibility</p:attrName>
                                        </p:attrNameLst>
                                      </p:cBhvr>
                                      <p:to>
                                        <p:strVal val="visible"/>
                                      </p:to>
                                    </p:set>
                                    <p:anim calcmode="lin" valueType="num">
                                      <p:cBhvr>
                                        <p:cTn id="59" dur="500" fill="hold"/>
                                        <p:tgtEl>
                                          <p:spTgt spid="81"/>
                                        </p:tgtEl>
                                        <p:attrNameLst>
                                          <p:attrName>ppt_w</p:attrName>
                                        </p:attrNameLst>
                                      </p:cBhvr>
                                      <p:tavLst>
                                        <p:tav tm="0">
                                          <p:val>
                                            <p:fltVal val="0"/>
                                          </p:val>
                                        </p:tav>
                                        <p:tav tm="100000">
                                          <p:val>
                                            <p:strVal val="#ppt_w"/>
                                          </p:val>
                                        </p:tav>
                                      </p:tavLst>
                                    </p:anim>
                                    <p:anim calcmode="lin" valueType="num">
                                      <p:cBhvr>
                                        <p:cTn id="60" dur="500" fill="hold"/>
                                        <p:tgtEl>
                                          <p:spTgt spid="81"/>
                                        </p:tgtEl>
                                        <p:attrNameLst>
                                          <p:attrName>ppt_h</p:attrName>
                                        </p:attrNameLst>
                                      </p:cBhvr>
                                      <p:tavLst>
                                        <p:tav tm="0">
                                          <p:val>
                                            <p:fltVal val="0"/>
                                          </p:val>
                                        </p:tav>
                                        <p:tav tm="100000">
                                          <p:val>
                                            <p:strVal val="#ppt_h"/>
                                          </p:val>
                                        </p:tav>
                                      </p:tavLst>
                                    </p:anim>
                                    <p:animEffect transition="in" filter="fade">
                                      <p:cBhvr>
                                        <p:cTn id="61" dur="500"/>
                                        <p:tgtEl>
                                          <p:spTgt spid="81"/>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82"/>
                                        </p:tgtEl>
                                        <p:attrNameLst>
                                          <p:attrName>style.visibility</p:attrName>
                                        </p:attrNameLst>
                                      </p:cBhvr>
                                      <p:to>
                                        <p:strVal val="visible"/>
                                      </p:to>
                                    </p:set>
                                    <p:anim calcmode="lin" valueType="num">
                                      <p:cBhvr>
                                        <p:cTn id="64" dur="500" fill="hold"/>
                                        <p:tgtEl>
                                          <p:spTgt spid="82"/>
                                        </p:tgtEl>
                                        <p:attrNameLst>
                                          <p:attrName>ppt_w</p:attrName>
                                        </p:attrNameLst>
                                      </p:cBhvr>
                                      <p:tavLst>
                                        <p:tav tm="0">
                                          <p:val>
                                            <p:fltVal val="0"/>
                                          </p:val>
                                        </p:tav>
                                        <p:tav tm="100000">
                                          <p:val>
                                            <p:strVal val="#ppt_w"/>
                                          </p:val>
                                        </p:tav>
                                      </p:tavLst>
                                    </p:anim>
                                    <p:anim calcmode="lin" valueType="num">
                                      <p:cBhvr>
                                        <p:cTn id="65" dur="500" fill="hold"/>
                                        <p:tgtEl>
                                          <p:spTgt spid="82"/>
                                        </p:tgtEl>
                                        <p:attrNameLst>
                                          <p:attrName>ppt_h</p:attrName>
                                        </p:attrNameLst>
                                      </p:cBhvr>
                                      <p:tavLst>
                                        <p:tav tm="0">
                                          <p:val>
                                            <p:fltVal val="0"/>
                                          </p:val>
                                        </p:tav>
                                        <p:tav tm="100000">
                                          <p:val>
                                            <p:strVal val="#ppt_h"/>
                                          </p:val>
                                        </p:tav>
                                      </p:tavLst>
                                    </p:anim>
                                    <p:animEffect transition="in" filter="fade">
                                      <p:cBhvr>
                                        <p:cTn id="66" dur="500"/>
                                        <p:tgtEl>
                                          <p:spTgt spid="82"/>
                                        </p:tgtEl>
                                      </p:cBhvr>
                                    </p:animEffec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83"/>
                                        </p:tgtEl>
                                        <p:attrNameLst>
                                          <p:attrName>style.visibility</p:attrName>
                                        </p:attrNameLst>
                                      </p:cBhvr>
                                      <p:to>
                                        <p:strVal val="visible"/>
                                      </p:to>
                                    </p:set>
                                    <p:anim calcmode="lin" valueType="num">
                                      <p:cBhvr>
                                        <p:cTn id="71" dur="500" fill="hold"/>
                                        <p:tgtEl>
                                          <p:spTgt spid="83"/>
                                        </p:tgtEl>
                                        <p:attrNameLst>
                                          <p:attrName>ppt_w</p:attrName>
                                        </p:attrNameLst>
                                      </p:cBhvr>
                                      <p:tavLst>
                                        <p:tav tm="0">
                                          <p:val>
                                            <p:fltVal val="0"/>
                                          </p:val>
                                        </p:tav>
                                        <p:tav tm="100000">
                                          <p:val>
                                            <p:strVal val="#ppt_w"/>
                                          </p:val>
                                        </p:tav>
                                      </p:tavLst>
                                    </p:anim>
                                    <p:anim calcmode="lin" valueType="num">
                                      <p:cBhvr>
                                        <p:cTn id="72" dur="500" fill="hold"/>
                                        <p:tgtEl>
                                          <p:spTgt spid="83"/>
                                        </p:tgtEl>
                                        <p:attrNameLst>
                                          <p:attrName>ppt_h</p:attrName>
                                        </p:attrNameLst>
                                      </p:cBhvr>
                                      <p:tavLst>
                                        <p:tav tm="0">
                                          <p:val>
                                            <p:fltVal val="0"/>
                                          </p:val>
                                        </p:tav>
                                        <p:tav tm="100000">
                                          <p:val>
                                            <p:strVal val="#ppt_h"/>
                                          </p:val>
                                        </p:tav>
                                      </p:tavLst>
                                    </p:anim>
                                    <p:animEffect transition="in" filter="fade">
                                      <p:cBhvr>
                                        <p:cTn id="73" dur="500"/>
                                        <p:tgtEl>
                                          <p:spTgt spid="8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84"/>
                                        </p:tgtEl>
                                        <p:attrNameLst>
                                          <p:attrName>style.visibility</p:attrName>
                                        </p:attrNameLst>
                                      </p:cBhvr>
                                      <p:to>
                                        <p:strVal val="visible"/>
                                      </p:to>
                                    </p:set>
                                    <p:anim calcmode="lin" valueType="num">
                                      <p:cBhvr>
                                        <p:cTn id="76" dur="500" fill="hold"/>
                                        <p:tgtEl>
                                          <p:spTgt spid="84"/>
                                        </p:tgtEl>
                                        <p:attrNameLst>
                                          <p:attrName>ppt_w</p:attrName>
                                        </p:attrNameLst>
                                      </p:cBhvr>
                                      <p:tavLst>
                                        <p:tav tm="0">
                                          <p:val>
                                            <p:fltVal val="0"/>
                                          </p:val>
                                        </p:tav>
                                        <p:tav tm="100000">
                                          <p:val>
                                            <p:strVal val="#ppt_w"/>
                                          </p:val>
                                        </p:tav>
                                      </p:tavLst>
                                    </p:anim>
                                    <p:anim calcmode="lin" valueType="num">
                                      <p:cBhvr>
                                        <p:cTn id="77" dur="500" fill="hold"/>
                                        <p:tgtEl>
                                          <p:spTgt spid="84"/>
                                        </p:tgtEl>
                                        <p:attrNameLst>
                                          <p:attrName>ppt_h</p:attrName>
                                        </p:attrNameLst>
                                      </p:cBhvr>
                                      <p:tavLst>
                                        <p:tav tm="0">
                                          <p:val>
                                            <p:fltVal val="0"/>
                                          </p:val>
                                        </p:tav>
                                        <p:tav tm="100000">
                                          <p:val>
                                            <p:strVal val="#ppt_h"/>
                                          </p:val>
                                        </p:tav>
                                      </p:tavLst>
                                    </p:anim>
                                    <p:animEffect transition="in" filter="fade">
                                      <p:cBhvr>
                                        <p:cTn id="78" dur="500"/>
                                        <p:tgtEl>
                                          <p:spTgt spid="84"/>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85"/>
                                        </p:tgtEl>
                                        <p:attrNameLst>
                                          <p:attrName>style.visibility</p:attrName>
                                        </p:attrNameLst>
                                      </p:cBhvr>
                                      <p:to>
                                        <p:strVal val="visible"/>
                                      </p:to>
                                    </p:set>
                                    <p:anim calcmode="lin" valueType="num">
                                      <p:cBhvr>
                                        <p:cTn id="83" dur="500" fill="hold"/>
                                        <p:tgtEl>
                                          <p:spTgt spid="85"/>
                                        </p:tgtEl>
                                        <p:attrNameLst>
                                          <p:attrName>ppt_w</p:attrName>
                                        </p:attrNameLst>
                                      </p:cBhvr>
                                      <p:tavLst>
                                        <p:tav tm="0">
                                          <p:val>
                                            <p:fltVal val="0"/>
                                          </p:val>
                                        </p:tav>
                                        <p:tav tm="100000">
                                          <p:val>
                                            <p:strVal val="#ppt_w"/>
                                          </p:val>
                                        </p:tav>
                                      </p:tavLst>
                                    </p:anim>
                                    <p:anim calcmode="lin" valueType="num">
                                      <p:cBhvr>
                                        <p:cTn id="84" dur="500" fill="hold"/>
                                        <p:tgtEl>
                                          <p:spTgt spid="85"/>
                                        </p:tgtEl>
                                        <p:attrNameLst>
                                          <p:attrName>ppt_h</p:attrName>
                                        </p:attrNameLst>
                                      </p:cBhvr>
                                      <p:tavLst>
                                        <p:tav tm="0">
                                          <p:val>
                                            <p:fltVal val="0"/>
                                          </p:val>
                                        </p:tav>
                                        <p:tav tm="100000">
                                          <p:val>
                                            <p:strVal val="#ppt_h"/>
                                          </p:val>
                                        </p:tav>
                                      </p:tavLst>
                                    </p:anim>
                                    <p:animEffect transition="in" filter="fade">
                                      <p:cBhvr>
                                        <p:cTn id="85" dur="500"/>
                                        <p:tgtEl>
                                          <p:spTgt spid="8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86"/>
                                        </p:tgtEl>
                                        <p:attrNameLst>
                                          <p:attrName>style.visibility</p:attrName>
                                        </p:attrNameLst>
                                      </p:cBhvr>
                                      <p:to>
                                        <p:strVal val="visible"/>
                                      </p:to>
                                    </p:set>
                                    <p:anim calcmode="lin" valueType="num">
                                      <p:cBhvr>
                                        <p:cTn id="88" dur="500" fill="hold"/>
                                        <p:tgtEl>
                                          <p:spTgt spid="86"/>
                                        </p:tgtEl>
                                        <p:attrNameLst>
                                          <p:attrName>ppt_w</p:attrName>
                                        </p:attrNameLst>
                                      </p:cBhvr>
                                      <p:tavLst>
                                        <p:tav tm="0">
                                          <p:val>
                                            <p:fltVal val="0"/>
                                          </p:val>
                                        </p:tav>
                                        <p:tav tm="100000">
                                          <p:val>
                                            <p:strVal val="#ppt_w"/>
                                          </p:val>
                                        </p:tav>
                                      </p:tavLst>
                                    </p:anim>
                                    <p:anim calcmode="lin" valueType="num">
                                      <p:cBhvr>
                                        <p:cTn id="89" dur="500" fill="hold"/>
                                        <p:tgtEl>
                                          <p:spTgt spid="86"/>
                                        </p:tgtEl>
                                        <p:attrNameLst>
                                          <p:attrName>ppt_h</p:attrName>
                                        </p:attrNameLst>
                                      </p:cBhvr>
                                      <p:tavLst>
                                        <p:tav tm="0">
                                          <p:val>
                                            <p:fltVal val="0"/>
                                          </p:val>
                                        </p:tav>
                                        <p:tav tm="100000">
                                          <p:val>
                                            <p:strVal val="#ppt_h"/>
                                          </p:val>
                                        </p:tav>
                                      </p:tavLst>
                                    </p:anim>
                                    <p:animEffect transition="in" filter="fade">
                                      <p:cBhvr>
                                        <p:cTn id="90" dur="500"/>
                                        <p:tgtEl>
                                          <p:spTgt spid="86"/>
                                        </p:tgtEl>
                                      </p:cBhvr>
                                    </p:animEffect>
                                  </p:childTnLst>
                                </p:cTn>
                              </p:par>
                            </p:childTnLst>
                          </p:cTn>
                        </p:par>
                      </p:childTnLst>
                    </p:cTn>
                  </p:par>
                  <p:par>
                    <p:cTn id="91" fill="hold">
                      <p:stCondLst>
                        <p:cond delay="indefinite"/>
                      </p:stCondLst>
                      <p:childTnLst>
                        <p:par>
                          <p:cTn id="92" fill="hold">
                            <p:stCondLst>
                              <p:cond delay="0"/>
                            </p:stCondLst>
                            <p:childTnLst>
                              <p:par>
                                <p:cTn id="93" presetID="53" presetClass="entr" presetSubtype="16" fill="hold" grpId="0" nodeType="clickEffect">
                                  <p:stCondLst>
                                    <p:cond delay="0"/>
                                  </p:stCondLst>
                                  <p:childTnLst>
                                    <p:set>
                                      <p:cBhvr>
                                        <p:cTn id="94" dur="1" fill="hold">
                                          <p:stCondLst>
                                            <p:cond delay="0"/>
                                          </p:stCondLst>
                                        </p:cTn>
                                        <p:tgtEl>
                                          <p:spTgt spid="88"/>
                                        </p:tgtEl>
                                        <p:attrNameLst>
                                          <p:attrName>style.visibility</p:attrName>
                                        </p:attrNameLst>
                                      </p:cBhvr>
                                      <p:to>
                                        <p:strVal val="visible"/>
                                      </p:to>
                                    </p:set>
                                    <p:anim calcmode="lin" valueType="num">
                                      <p:cBhvr>
                                        <p:cTn id="95" dur="500" fill="hold"/>
                                        <p:tgtEl>
                                          <p:spTgt spid="88"/>
                                        </p:tgtEl>
                                        <p:attrNameLst>
                                          <p:attrName>ppt_w</p:attrName>
                                        </p:attrNameLst>
                                      </p:cBhvr>
                                      <p:tavLst>
                                        <p:tav tm="0">
                                          <p:val>
                                            <p:fltVal val="0"/>
                                          </p:val>
                                        </p:tav>
                                        <p:tav tm="100000">
                                          <p:val>
                                            <p:strVal val="#ppt_w"/>
                                          </p:val>
                                        </p:tav>
                                      </p:tavLst>
                                    </p:anim>
                                    <p:anim calcmode="lin" valueType="num">
                                      <p:cBhvr>
                                        <p:cTn id="96" dur="500" fill="hold"/>
                                        <p:tgtEl>
                                          <p:spTgt spid="88"/>
                                        </p:tgtEl>
                                        <p:attrNameLst>
                                          <p:attrName>ppt_h</p:attrName>
                                        </p:attrNameLst>
                                      </p:cBhvr>
                                      <p:tavLst>
                                        <p:tav tm="0">
                                          <p:val>
                                            <p:fltVal val="0"/>
                                          </p:val>
                                        </p:tav>
                                        <p:tav tm="100000">
                                          <p:val>
                                            <p:strVal val="#ppt_h"/>
                                          </p:val>
                                        </p:tav>
                                      </p:tavLst>
                                    </p:anim>
                                    <p:animEffect transition="in" filter="fade">
                                      <p:cBhvr>
                                        <p:cTn id="97" dur="500"/>
                                        <p:tgtEl>
                                          <p:spTgt spid="88"/>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87"/>
                                        </p:tgtEl>
                                        <p:attrNameLst>
                                          <p:attrName>style.visibility</p:attrName>
                                        </p:attrNameLst>
                                      </p:cBhvr>
                                      <p:to>
                                        <p:strVal val="visible"/>
                                      </p:to>
                                    </p:set>
                                    <p:anim calcmode="lin" valueType="num">
                                      <p:cBhvr>
                                        <p:cTn id="100" dur="500" fill="hold"/>
                                        <p:tgtEl>
                                          <p:spTgt spid="87"/>
                                        </p:tgtEl>
                                        <p:attrNameLst>
                                          <p:attrName>ppt_w</p:attrName>
                                        </p:attrNameLst>
                                      </p:cBhvr>
                                      <p:tavLst>
                                        <p:tav tm="0">
                                          <p:val>
                                            <p:fltVal val="0"/>
                                          </p:val>
                                        </p:tav>
                                        <p:tav tm="100000">
                                          <p:val>
                                            <p:strVal val="#ppt_w"/>
                                          </p:val>
                                        </p:tav>
                                      </p:tavLst>
                                    </p:anim>
                                    <p:anim calcmode="lin" valueType="num">
                                      <p:cBhvr>
                                        <p:cTn id="101" dur="500" fill="hold"/>
                                        <p:tgtEl>
                                          <p:spTgt spid="87"/>
                                        </p:tgtEl>
                                        <p:attrNameLst>
                                          <p:attrName>ppt_h</p:attrName>
                                        </p:attrNameLst>
                                      </p:cBhvr>
                                      <p:tavLst>
                                        <p:tav tm="0">
                                          <p:val>
                                            <p:fltVal val="0"/>
                                          </p:val>
                                        </p:tav>
                                        <p:tav tm="100000">
                                          <p:val>
                                            <p:strVal val="#ppt_h"/>
                                          </p:val>
                                        </p:tav>
                                      </p:tavLst>
                                    </p:anim>
                                    <p:animEffect transition="in" filter="fade">
                                      <p:cBhvr>
                                        <p:cTn id="102" dur="500"/>
                                        <p:tgtEl>
                                          <p:spTgt spid="87"/>
                                        </p:tgtEl>
                                      </p:cBhvr>
                                    </p:animEffect>
                                  </p:childTnLst>
                                </p:cTn>
                              </p:par>
                            </p:childTnLst>
                          </p:cTn>
                        </p:par>
                      </p:childTnLst>
                    </p:cTn>
                  </p:par>
                  <p:par>
                    <p:cTn id="103" fill="hold">
                      <p:stCondLst>
                        <p:cond delay="indefinite"/>
                      </p:stCondLst>
                      <p:childTnLst>
                        <p:par>
                          <p:cTn id="104" fill="hold">
                            <p:stCondLst>
                              <p:cond delay="0"/>
                            </p:stCondLst>
                            <p:childTnLst>
                              <p:par>
                                <p:cTn id="105" presetID="53" presetClass="entr" presetSubtype="16" fill="hold" grpId="0" nodeType="clickEffect">
                                  <p:stCondLst>
                                    <p:cond delay="0"/>
                                  </p:stCondLst>
                                  <p:childTnLst>
                                    <p:set>
                                      <p:cBhvr>
                                        <p:cTn id="106" dur="1" fill="hold">
                                          <p:stCondLst>
                                            <p:cond delay="0"/>
                                          </p:stCondLst>
                                        </p:cTn>
                                        <p:tgtEl>
                                          <p:spTgt spid="89"/>
                                        </p:tgtEl>
                                        <p:attrNameLst>
                                          <p:attrName>style.visibility</p:attrName>
                                        </p:attrNameLst>
                                      </p:cBhvr>
                                      <p:to>
                                        <p:strVal val="visible"/>
                                      </p:to>
                                    </p:set>
                                    <p:anim calcmode="lin" valueType="num">
                                      <p:cBhvr>
                                        <p:cTn id="107" dur="500" fill="hold"/>
                                        <p:tgtEl>
                                          <p:spTgt spid="89"/>
                                        </p:tgtEl>
                                        <p:attrNameLst>
                                          <p:attrName>ppt_w</p:attrName>
                                        </p:attrNameLst>
                                      </p:cBhvr>
                                      <p:tavLst>
                                        <p:tav tm="0">
                                          <p:val>
                                            <p:fltVal val="0"/>
                                          </p:val>
                                        </p:tav>
                                        <p:tav tm="100000">
                                          <p:val>
                                            <p:strVal val="#ppt_w"/>
                                          </p:val>
                                        </p:tav>
                                      </p:tavLst>
                                    </p:anim>
                                    <p:anim calcmode="lin" valueType="num">
                                      <p:cBhvr>
                                        <p:cTn id="108" dur="500" fill="hold"/>
                                        <p:tgtEl>
                                          <p:spTgt spid="89"/>
                                        </p:tgtEl>
                                        <p:attrNameLst>
                                          <p:attrName>ppt_h</p:attrName>
                                        </p:attrNameLst>
                                      </p:cBhvr>
                                      <p:tavLst>
                                        <p:tav tm="0">
                                          <p:val>
                                            <p:fltVal val="0"/>
                                          </p:val>
                                        </p:tav>
                                        <p:tav tm="100000">
                                          <p:val>
                                            <p:strVal val="#ppt_h"/>
                                          </p:val>
                                        </p:tav>
                                      </p:tavLst>
                                    </p:anim>
                                    <p:animEffect transition="in" filter="fade">
                                      <p:cBhvr>
                                        <p:cTn id="109" dur="500"/>
                                        <p:tgtEl>
                                          <p:spTgt spid="89"/>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90"/>
                                        </p:tgtEl>
                                        <p:attrNameLst>
                                          <p:attrName>style.visibility</p:attrName>
                                        </p:attrNameLst>
                                      </p:cBhvr>
                                      <p:to>
                                        <p:strVal val="visible"/>
                                      </p:to>
                                    </p:set>
                                    <p:anim calcmode="lin" valueType="num">
                                      <p:cBhvr>
                                        <p:cTn id="112" dur="500" fill="hold"/>
                                        <p:tgtEl>
                                          <p:spTgt spid="90"/>
                                        </p:tgtEl>
                                        <p:attrNameLst>
                                          <p:attrName>ppt_w</p:attrName>
                                        </p:attrNameLst>
                                      </p:cBhvr>
                                      <p:tavLst>
                                        <p:tav tm="0">
                                          <p:val>
                                            <p:fltVal val="0"/>
                                          </p:val>
                                        </p:tav>
                                        <p:tav tm="100000">
                                          <p:val>
                                            <p:strVal val="#ppt_w"/>
                                          </p:val>
                                        </p:tav>
                                      </p:tavLst>
                                    </p:anim>
                                    <p:anim calcmode="lin" valueType="num">
                                      <p:cBhvr>
                                        <p:cTn id="113" dur="500" fill="hold"/>
                                        <p:tgtEl>
                                          <p:spTgt spid="90"/>
                                        </p:tgtEl>
                                        <p:attrNameLst>
                                          <p:attrName>ppt_h</p:attrName>
                                        </p:attrNameLst>
                                      </p:cBhvr>
                                      <p:tavLst>
                                        <p:tav tm="0">
                                          <p:val>
                                            <p:fltVal val="0"/>
                                          </p:val>
                                        </p:tav>
                                        <p:tav tm="100000">
                                          <p:val>
                                            <p:strVal val="#ppt_h"/>
                                          </p:val>
                                        </p:tav>
                                      </p:tavLst>
                                    </p:anim>
                                    <p:animEffect transition="in" filter="fade">
                                      <p:cBhvr>
                                        <p:cTn id="114" dur="500"/>
                                        <p:tgtEl>
                                          <p:spTgt spid="90"/>
                                        </p:tgtEl>
                                      </p:cBhvr>
                                    </p:animEffect>
                                  </p:childTnLst>
                                </p:cTn>
                              </p:par>
                            </p:childTnLst>
                          </p:cTn>
                        </p:par>
                      </p:childTnLst>
                    </p:cTn>
                  </p:par>
                  <p:par>
                    <p:cTn id="115" fill="hold">
                      <p:stCondLst>
                        <p:cond delay="indefinite"/>
                      </p:stCondLst>
                      <p:childTnLst>
                        <p:par>
                          <p:cTn id="116" fill="hold">
                            <p:stCondLst>
                              <p:cond delay="0"/>
                            </p:stCondLst>
                            <p:childTnLst>
                              <p:par>
                                <p:cTn id="117" presetID="53" presetClass="entr" presetSubtype="16" fill="hold" grpId="0" nodeType="clickEffect">
                                  <p:stCondLst>
                                    <p:cond delay="0"/>
                                  </p:stCondLst>
                                  <p:childTnLst>
                                    <p:set>
                                      <p:cBhvr>
                                        <p:cTn id="118" dur="1" fill="hold">
                                          <p:stCondLst>
                                            <p:cond delay="0"/>
                                          </p:stCondLst>
                                        </p:cTn>
                                        <p:tgtEl>
                                          <p:spTgt spid="80"/>
                                        </p:tgtEl>
                                        <p:attrNameLst>
                                          <p:attrName>style.visibility</p:attrName>
                                        </p:attrNameLst>
                                      </p:cBhvr>
                                      <p:to>
                                        <p:strVal val="visible"/>
                                      </p:to>
                                    </p:set>
                                    <p:anim calcmode="lin" valueType="num">
                                      <p:cBhvr>
                                        <p:cTn id="119" dur="500" fill="hold"/>
                                        <p:tgtEl>
                                          <p:spTgt spid="80"/>
                                        </p:tgtEl>
                                        <p:attrNameLst>
                                          <p:attrName>ppt_w</p:attrName>
                                        </p:attrNameLst>
                                      </p:cBhvr>
                                      <p:tavLst>
                                        <p:tav tm="0">
                                          <p:val>
                                            <p:fltVal val="0"/>
                                          </p:val>
                                        </p:tav>
                                        <p:tav tm="100000">
                                          <p:val>
                                            <p:strVal val="#ppt_w"/>
                                          </p:val>
                                        </p:tav>
                                      </p:tavLst>
                                    </p:anim>
                                    <p:anim calcmode="lin" valueType="num">
                                      <p:cBhvr>
                                        <p:cTn id="120" dur="500" fill="hold"/>
                                        <p:tgtEl>
                                          <p:spTgt spid="80"/>
                                        </p:tgtEl>
                                        <p:attrNameLst>
                                          <p:attrName>ppt_h</p:attrName>
                                        </p:attrNameLst>
                                      </p:cBhvr>
                                      <p:tavLst>
                                        <p:tav tm="0">
                                          <p:val>
                                            <p:fltVal val="0"/>
                                          </p:val>
                                        </p:tav>
                                        <p:tav tm="100000">
                                          <p:val>
                                            <p:strVal val="#ppt_h"/>
                                          </p:val>
                                        </p:tav>
                                      </p:tavLst>
                                    </p:anim>
                                    <p:animEffect transition="in" filter="fade">
                                      <p:cBhvr>
                                        <p:cTn id="121" dur="500"/>
                                        <p:tgtEl>
                                          <p:spTgt spid="80"/>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79"/>
                                        </p:tgtEl>
                                        <p:attrNameLst>
                                          <p:attrName>style.visibility</p:attrName>
                                        </p:attrNameLst>
                                      </p:cBhvr>
                                      <p:to>
                                        <p:strVal val="visible"/>
                                      </p:to>
                                    </p:set>
                                    <p:anim calcmode="lin" valueType="num">
                                      <p:cBhvr>
                                        <p:cTn id="124" dur="500" fill="hold"/>
                                        <p:tgtEl>
                                          <p:spTgt spid="79"/>
                                        </p:tgtEl>
                                        <p:attrNameLst>
                                          <p:attrName>ppt_w</p:attrName>
                                        </p:attrNameLst>
                                      </p:cBhvr>
                                      <p:tavLst>
                                        <p:tav tm="0">
                                          <p:val>
                                            <p:fltVal val="0"/>
                                          </p:val>
                                        </p:tav>
                                        <p:tav tm="100000">
                                          <p:val>
                                            <p:strVal val="#ppt_w"/>
                                          </p:val>
                                        </p:tav>
                                      </p:tavLst>
                                    </p:anim>
                                    <p:anim calcmode="lin" valueType="num">
                                      <p:cBhvr>
                                        <p:cTn id="125" dur="500" fill="hold"/>
                                        <p:tgtEl>
                                          <p:spTgt spid="79"/>
                                        </p:tgtEl>
                                        <p:attrNameLst>
                                          <p:attrName>ppt_h</p:attrName>
                                        </p:attrNameLst>
                                      </p:cBhvr>
                                      <p:tavLst>
                                        <p:tav tm="0">
                                          <p:val>
                                            <p:fltVal val="0"/>
                                          </p:val>
                                        </p:tav>
                                        <p:tav tm="100000">
                                          <p:val>
                                            <p:strVal val="#ppt_h"/>
                                          </p:val>
                                        </p:tav>
                                      </p:tavLst>
                                    </p:anim>
                                    <p:animEffect transition="in" filter="fade">
                                      <p:cBhvr>
                                        <p:cTn id="126"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79" grpId="0"/>
      <p:bldP spid="80" grpId="0"/>
      <p:bldP spid="81" grpId="0"/>
      <p:bldP spid="82" grpId="0"/>
      <p:bldP spid="83" grpId="0"/>
      <p:bldP spid="84" grpId="0"/>
      <p:bldP spid="85" grpId="0"/>
      <p:bldP spid="86" grpId="0"/>
      <p:bldP spid="87" grpId="0"/>
      <p:bldP spid="88" grpId="0"/>
      <p:bldP spid="89" grpId="0"/>
      <p:bldP spid="90" grpId="0"/>
      <p:bldP spid="91" grpId="0"/>
      <p:bldP spid="92" grpId="0"/>
      <p:bldP spid="93" grpId="0"/>
      <p:bldP spid="94" grpId="0"/>
      <p:bldP spid="95" grpId="0"/>
      <p:bldP spid="96" grpId="0"/>
      <p:bldP spid="9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extBox 37"/>
          <p:cNvSpPr txBox="1">
            <a:spLocks noChangeArrowheads="1"/>
          </p:cNvSpPr>
          <p:nvPr/>
        </p:nvSpPr>
        <p:spPr bwMode="auto">
          <a:xfrm>
            <a:off x="810654" y="4859805"/>
            <a:ext cx="38227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zh-CN" sz="1600">
                <a:solidFill>
                  <a:schemeClr val="bg1"/>
                </a:solidFill>
                <a:latin typeface="微软雅黑" panose="020B0503020204020204" pitchFamily="34" charset="-122"/>
                <a:ea typeface="微软雅黑" panose="020B0503020204020204" pitchFamily="34" charset="-122"/>
              </a:rPr>
              <a:t>党在自己的工作中实行群众路线，一切为了群众，一切依靠群众，从群众中来，到群众中</a:t>
            </a:r>
            <a:r>
              <a:rPr lang="zh-CN" altLang="en-US" sz="1600">
                <a:solidFill>
                  <a:schemeClr val="bg1"/>
                </a:solidFill>
                <a:latin typeface="微软雅黑" panose="020B0503020204020204" pitchFamily="34" charset="-122"/>
                <a:ea typeface="微软雅黑" panose="020B0503020204020204" pitchFamily="34" charset="-122"/>
              </a:rPr>
              <a:t>去</a:t>
            </a:r>
            <a:r>
              <a:rPr lang="zh-CN" altLang="zh-CN" sz="1600">
                <a:solidFill>
                  <a:schemeClr val="bg1"/>
                </a:solidFill>
                <a:latin typeface="微软雅黑" panose="020B0503020204020204" pitchFamily="34" charset="-122"/>
                <a:ea typeface="微软雅黑" panose="020B0503020204020204" pitchFamily="34" charset="-122"/>
              </a:rPr>
              <a:t>，把党的正确主张变为群众的自觉行动。</a:t>
            </a:r>
          </a:p>
        </p:txBody>
      </p:sp>
      <p:sp>
        <p:nvSpPr>
          <p:cNvPr id="47"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1.3 </a:t>
            </a:r>
            <a:r>
              <a:rPr lang="zh-CN" altLang="en-US" sz="2800" b="1" dirty="0">
                <a:solidFill>
                  <a:srgbClr val="C00000"/>
                </a:solidFill>
                <a:latin typeface="微软雅黑" panose="020B0503020204020204" pitchFamily="34" charset="-122"/>
                <a:ea typeface="微软雅黑" panose="020B0503020204020204" pitchFamily="34" charset="-122"/>
              </a:rPr>
              <a:t>党建必须坚决实现四项基本要求</a:t>
            </a:r>
          </a:p>
        </p:txBody>
      </p:sp>
      <p:sp>
        <p:nvSpPr>
          <p:cNvPr id="49"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51" name="Oval 6"/>
          <p:cNvSpPr>
            <a:spLocks noChangeArrowheads="1"/>
          </p:cNvSpPr>
          <p:nvPr/>
        </p:nvSpPr>
        <p:spPr bwMode="auto">
          <a:xfrm>
            <a:off x="483629" y="1427630"/>
            <a:ext cx="4552950" cy="4554538"/>
          </a:xfrm>
          <a:prstGeom prst="ellipse">
            <a:avLst/>
          </a:prstGeom>
          <a:noFill/>
          <a:ln w="9">
            <a:solidFill>
              <a:srgbClr val="404040"/>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52" name="Oval 10"/>
          <p:cNvSpPr>
            <a:spLocks noChangeArrowheads="1"/>
          </p:cNvSpPr>
          <p:nvPr/>
        </p:nvSpPr>
        <p:spPr bwMode="auto">
          <a:xfrm>
            <a:off x="3653866" y="1419693"/>
            <a:ext cx="585788" cy="585787"/>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2400" noProof="1">
                <a:solidFill>
                  <a:schemeClr val="bg2"/>
                </a:solidFill>
                <a:latin typeface="Lifeline JL" pitchFamily="2" charset="0"/>
                <a:ea typeface="+mj-ea"/>
                <a:sym typeface="+mn-ea"/>
              </a:rPr>
              <a:t>1</a:t>
            </a:r>
            <a:endParaRPr lang="zh-CN" altLang="en-US" sz="2400" noProof="1">
              <a:solidFill>
                <a:schemeClr val="bg2"/>
              </a:solidFill>
              <a:latin typeface="Lifeline JL" pitchFamily="2" charset="0"/>
              <a:ea typeface="+mj-ea"/>
              <a:sym typeface="+mn-ea"/>
            </a:endParaRPr>
          </a:p>
        </p:txBody>
      </p:sp>
      <p:sp>
        <p:nvSpPr>
          <p:cNvPr id="53" name="Oval 11"/>
          <p:cNvSpPr>
            <a:spLocks noChangeArrowheads="1"/>
          </p:cNvSpPr>
          <p:nvPr/>
        </p:nvSpPr>
        <p:spPr bwMode="auto">
          <a:xfrm>
            <a:off x="3653866" y="5353518"/>
            <a:ext cx="585788" cy="585787"/>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2400" noProof="1">
                <a:solidFill>
                  <a:schemeClr val="bg2"/>
                </a:solidFill>
                <a:latin typeface="Lifeline JL" pitchFamily="2" charset="0"/>
                <a:ea typeface="+mj-ea"/>
                <a:sym typeface="+mn-ea"/>
              </a:rPr>
              <a:t>4</a:t>
            </a:r>
            <a:endParaRPr lang="zh-CN" altLang="en-US" sz="2400" noProof="1">
              <a:solidFill>
                <a:schemeClr val="bg2"/>
              </a:solidFill>
              <a:latin typeface="Lifeline JL" pitchFamily="2" charset="0"/>
              <a:ea typeface="+mj-ea"/>
              <a:sym typeface="+mn-ea"/>
            </a:endParaRPr>
          </a:p>
        </p:txBody>
      </p:sp>
      <p:sp>
        <p:nvSpPr>
          <p:cNvPr id="54" name="Oval 12"/>
          <p:cNvSpPr>
            <a:spLocks noChangeArrowheads="1"/>
          </p:cNvSpPr>
          <p:nvPr/>
        </p:nvSpPr>
        <p:spPr bwMode="auto">
          <a:xfrm>
            <a:off x="4560329" y="4124793"/>
            <a:ext cx="587375" cy="585787"/>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2400" noProof="1">
                <a:solidFill>
                  <a:schemeClr val="bg2"/>
                </a:solidFill>
                <a:latin typeface="Lifeline JL" pitchFamily="2" charset="0"/>
                <a:ea typeface="+mj-ea"/>
                <a:sym typeface="+mn-ea"/>
              </a:rPr>
              <a:t>3</a:t>
            </a:r>
            <a:endParaRPr lang="zh-CN" altLang="en-US" sz="2400" noProof="1">
              <a:solidFill>
                <a:schemeClr val="bg2"/>
              </a:solidFill>
              <a:latin typeface="Lifeline JL" pitchFamily="2" charset="0"/>
              <a:ea typeface="+mj-ea"/>
              <a:sym typeface="+mn-ea"/>
            </a:endParaRPr>
          </a:p>
        </p:txBody>
      </p:sp>
      <p:sp>
        <p:nvSpPr>
          <p:cNvPr id="55" name="Oval 13"/>
          <p:cNvSpPr>
            <a:spLocks noChangeArrowheads="1"/>
          </p:cNvSpPr>
          <p:nvPr/>
        </p:nvSpPr>
        <p:spPr bwMode="auto">
          <a:xfrm>
            <a:off x="4609541" y="2675405"/>
            <a:ext cx="587375" cy="58578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2400" noProof="1">
                <a:solidFill>
                  <a:schemeClr val="bg2"/>
                </a:solidFill>
                <a:latin typeface="Lifeline JL" pitchFamily="2" charset="0"/>
                <a:ea typeface="+mj-ea"/>
                <a:sym typeface="+mn-ea"/>
              </a:rPr>
              <a:t>2</a:t>
            </a:r>
            <a:endParaRPr lang="zh-CN" altLang="en-US" sz="2400" noProof="1">
              <a:solidFill>
                <a:schemeClr val="bg2"/>
              </a:solidFill>
              <a:latin typeface="Lifeline JL" pitchFamily="2" charset="0"/>
              <a:ea typeface="+mj-ea"/>
              <a:sym typeface="+mn-ea"/>
            </a:endParaRPr>
          </a:p>
        </p:txBody>
      </p:sp>
      <p:sp>
        <p:nvSpPr>
          <p:cNvPr id="56" name="TextBox 19"/>
          <p:cNvSpPr txBox="1">
            <a:spLocks noChangeArrowheads="1"/>
          </p:cNvSpPr>
          <p:nvPr/>
        </p:nvSpPr>
        <p:spPr bwMode="auto">
          <a:xfrm>
            <a:off x="4409516" y="1459380"/>
            <a:ext cx="68453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sz="1600" dirty="0">
                <a:latin typeface="微软雅黑" panose="020B0503020204020204" pitchFamily="34" charset="-122"/>
                <a:ea typeface="微软雅黑" panose="020B0503020204020204" pitchFamily="34" charset="-122"/>
              </a:rPr>
              <a:t>全党要用邓小平理论、“三个代表”重要思想、科学发展观和党的基本路线统一思想，统一行动，并且毫不动摇地长期坚持下去。</a:t>
            </a:r>
          </a:p>
        </p:txBody>
      </p:sp>
      <p:sp>
        <p:nvSpPr>
          <p:cNvPr id="57" name="TextBox 20"/>
          <p:cNvSpPr txBox="1">
            <a:spLocks noChangeArrowheads="1"/>
          </p:cNvSpPr>
          <p:nvPr/>
        </p:nvSpPr>
        <p:spPr bwMode="auto">
          <a:xfrm>
            <a:off x="5111191" y="2862730"/>
            <a:ext cx="60912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600" dirty="0">
                <a:latin typeface="微软雅黑" panose="020B0503020204020204" pitchFamily="34" charset="-122"/>
                <a:ea typeface="微软雅黑" panose="020B0503020204020204" pitchFamily="34" charset="-122"/>
              </a:rPr>
              <a:t>党的思想路线是一切从实际出发，理论联系实际，实事求是，在实践中检验真理和发展真理。</a:t>
            </a:r>
          </a:p>
        </p:txBody>
      </p:sp>
      <p:sp>
        <p:nvSpPr>
          <p:cNvPr id="58" name="TextBox 22"/>
          <p:cNvSpPr txBox="1">
            <a:spLocks noChangeArrowheads="1"/>
          </p:cNvSpPr>
          <p:nvPr/>
        </p:nvSpPr>
        <p:spPr bwMode="auto">
          <a:xfrm>
            <a:off x="5212791" y="4199405"/>
            <a:ext cx="598963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sz="1600">
                <a:latin typeface="微软雅黑" panose="020B0503020204020204" pitchFamily="34" charset="-122"/>
                <a:ea typeface="微软雅黑" panose="020B0503020204020204" pitchFamily="34" charset="-122"/>
              </a:rPr>
              <a:t>党在任何时候都把群众利益放在第一位，在自己的工作中实行群众路线，一切为了群众，一切依靠群众，从群众中来，到群众中去，把党的正确主张变为群众的自觉行动。</a:t>
            </a:r>
          </a:p>
        </p:txBody>
      </p:sp>
      <p:sp>
        <p:nvSpPr>
          <p:cNvPr id="59" name="TextBox 23"/>
          <p:cNvSpPr txBox="1">
            <a:spLocks noChangeArrowheads="1"/>
          </p:cNvSpPr>
          <p:nvPr/>
        </p:nvSpPr>
        <p:spPr bwMode="auto">
          <a:xfrm>
            <a:off x="4398404" y="5648793"/>
            <a:ext cx="66849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0" hangingPunct="0"/>
            <a:r>
              <a:rPr lang="zh-CN" altLang="en-US" sz="1600">
                <a:latin typeface="微软雅黑" panose="020B0503020204020204" pitchFamily="34" charset="-122"/>
                <a:ea typeface="微软雅黑" panose="020B0503020204020204" pitchFamily="34" charset="-122"/>
              </a:rPr>
              <a:t>民主集中制是民主基础上的集中和集中指导下的民主相结合。它既是党的根本组织原则，也是群众路线在党的生活中的运用。</a:t>
            </a:r>
          </a:p>
        </p:txBody>
      </p:sp>
      <p:sp>
        <p:nvSpPr>
          <p:cNvPr id="60" name="Oval 7"/>
          <p:cNvSpPr>
            <a:spLocks noChangeArrowheads="1"/>
          </p:cNvSpPr>
          <p:nvPr/>
        </p:nvSpPr>
        <p:spPr bwMode="auto">
          <a:xfrm>
            <a:off x="399491" y="1727668"/>
            <a:ext cx="3924300" cy="3922712"/>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61" name="Oval 8"/>
          <p:cNvSpPr>
            <a:spLocks noChangeArrowheads="1"/>
          </p:cNvSpPr>
          <p:nvPr/>
        </p:nvSpPr>
        <p:spPr bwMode="auto">
          <a:xfrm>
            <a:off x="667779" y="1994368"/>
            <a:ext cx="3387725" cy="3387725"/>
          </a:xfrm>
          <a:prstGeom prst="ellipse">
            <a:avLst/>
          </a:prstGeom>
          <a:blipFill dpi="0" rotWithShape="1">
            <a:blip r:embed="rId3"/>
            <a:srcRect/>
            <a:stretch>
              <a:fillRect/>
            </a:stretch>
          </a:blipFill>
          <a:ln>
            <a:noFill/>
          </a:ln>
          <a:extLst>
            <a:ext uri="{91240B29-F687-4F45-9708-019B960494DF}">
              <a14:hiddenLine xmlns:a14="http://schemas.microsoft.com/office/drawing/2010/main" w="9">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62" name="Oval 9"/>
          <p:cNvSpPr>
            <a:spLocks noChangeArrowheads="1"/>
          </p:cNvSpPr>
          <p:nvPr/>
        </p:nvSpPr>
        <p:spPr bwMode="auto">
          <a:xfrm>
            <a:off x="636029" y="4704230"/>
            <a:ext cx="1085850" cy="1085850"/>
          </a:xfrm>
          <a:prstGeom prst="ellipse">
            <a:avLst/>
          </a:prstGeom>
          <a:solidFill>
            <a:srgbClr val="C00000"/>
          </a:solidFill>
          <a:ln w="5715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endParaRPr lang="zh-CN" altLang="en-US" noProof="1"/>
          </a:p>
        </p:txBody>
      </p:sp>
      <p:sp>
        <p:nvSpPr>
          <p:cNvPr id="63" name="TextBox 18"/>
          <p:cNvSpPr txBox="1">
            <a:spLocks noChangeArrowheads="1"/>
          </p:cNvSpPr>
          <p:nvPr/>
        </p:nvSpPr>
        <p:spPr bwMode="auto">
          <a:xfrm>
            <a:off x="648729" y="4918543"/>
            <a:ext cx="10985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b="1">
                <a:solidFill>
                  <a:schemeClr val="bg2"/>
                </a:solidFill>
                <a:latin typeface="微软雅黑" panose="020B0503020204020204" pitchFamily="34" charset="-122"/>
                <a:ea typeface="微软雅黑" panose="020B0503020204020204" pitchFamily="34" charset="-122"/>
              </a:rPr>
              <a:t>四项基本要求</a:t>
            </a:r>
            <a:endParaRPr lang="en-US" altLang="zh-CN" sz="2000" b="1">
              <a:solidFill>
                <a:schemeClr val="bg2"/>
              </a:solidFill>
              <a:latin typeface="微软雅黑" panose="020B0503020204020204" pitchFamily="34" charset="-122"/>
              <a:ea typeface="微软雅黑" panose="020B0503020204020204" pitchFamily="34" charset="-122"/>
            </a:endParaRPr>
          </a:p>
        </p:txBody>
      </p:sp>
      <p:sp>
        <p:nvSpPr>
          <p:cNvPr id="64" name="矩形 64"/>
          <p:cNvSpPr>
            <a:spLocks noChangeArrowheads="1"/>
          </p:cNvSpPr>
          <p:nvPr/>
        </p:nvSpPr>
        <p:spPr bwMode="auto">
          <a:xfrm>
            <a:off x="4409516" y="1111718"/>
            <a:ext cx="2031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2400"/>
              </a:lnSpc>
            </a:pPr>
            <a:r>
              <a:rPr lang="zh-CN" altLang="en-US" b="1" dirty="0">
                <a:solidFill>
                  <a:srgbClr val="C00000"/>
                </a:solidFill>
                <a:latin typeface="微软雅黑" panose="020B0503020204020204" pitchFamily="34" charset="-122"/>
                <a:ea typeface="微软雅黑" panose="020B0503020204020204" pitchFamily="34" charset="-122"/>
              </a:rPr>
              <a:t>坚持党的基本路线</a:t>
            </a:r>
          </a:p>
        </p:txBody>
      </p:sp>
      <p:sp>
        <p:nvSpPr>
          <p:cNvPr id="65" name="矩形 65"/>
          <p:cNvSpPr>
            <a:spLocks noChangeArrowheads="1"/>
          </p:cNvSpPr>
          <p:nvPr/>
        </p:nvSpPr>
        <p:spPr bwMode="auto">
          <a:xfrm>
            <a:off x="5122304" y="2518243"/>
            <a:ext cx="5032375"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2400"/>
              </a:lnSpc>
            </a:pPr>
            <a:r>
              <a:rPr lang="zh-CN" altLang="en-US" b="1" dirty="0">
                <a:solidFill>
                  <a:srgbClr val="C00000"/>
                </a:solidFill>
                <a:latin typeface="微软雅黑" panose="020B0503020204020204" pitchFamily="34" charset="-122"/>
                <a:ea typeface="微软雅黑" panose="020B0503020204020204" pitchFamily="34" charset="-122"/>
              </a:rPr>
              <a:t>坚持解放思想，实事求是，与时俱进，求真务实</a:t>
            </a:r>
          </a:p>
        </p:txBody>
      </p:sp>
      <p:sp>
        <p:nvSpPr>
          <p:cNvPr id="66" name="矩形 66"/>
          <p:cNvSpPr>
            <a:spLocks noChangeArrowheads="1"/>
          </p:cNvSpPr>
          <p:nvPr/>
        </p:nvSpPr>
        <p:spPr bwMode="auto">
          <a:xfrm>
            <a:off x="5223904" y="3858093"/>
            <a:ext cx="272415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2400"/>
              </a:lnSpc>
            </a:pPr>
            <a:r>
              <a:rPr lang="zh-CN" altLang="en-US" b="1" dirty="0">
                <a:solidFill>
                  <a:srgbClr val="C00000"/>
                </a:solidFill>
                <a:latin typeface="微软雅黑" panose="020B0503020204020204" pitchFamily="34" charset="-122"/>
                <a:ea typeface="微软雅黑" panose="020B0503020204020204" pitchFamily="34" charset="-122"/>
              </a:rPr>
              <a:t>坚持全心全意为人民服务</a:t>
            </a:r>
          </a:p>
        </p:txBody>
      </p:sp>
      <p:sp>
        <p:nvSpPr>
          <p:cNvPr id="67" name="矩形 67"/>
          <p:cNvSpPr>
            <a:spLocks noChangeArrowheads="1"/>
          </p:cNvSpPr>
          <p:nvPr/>
        </p:nvSpPr>
        <p:spPr bwMode="auto">
          <a:xfrm>
            <a:off x="4388879" y="5339230"/>
            <a:ext cx="1800493" cy="378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2400"/>
              </a:lnSpc>
            </a:pPr>
            <a:r>
              <a:rPr lang="zh-CN" altLang="en-US" b="1" dirty="0">
                <a:solidFill>
                  <a:srgbClr val="C00000"/>
                </a:solidFill>
                <a:latin typeface="微软雅黑" panose="020B0503020204020204" pitchFamily="34" charset="-122"/>
                <a:ea typeface="微软雅黑" panose="020B0503020204020204" pitchFamily="34" charset="-122"/>
              </a:rPr>
              <a:t>坚持民主集中制</a:t>
            </a:r>
          </a:p>
        </p:txBody>
      </p:sp>
      <p:pic>
        <p:nvPicPr>
          <p:cNvPr id="68" name="图片 67"/>
          <p:cNvPicPr>
            <a:picLocks noChangeAspect="1"/>
          </p:cNvPicPr>
          <p:nvPr/>
        </p:nvPicPr>
        <p:blipFill rotWithShape="1">
          <a:blip r:embed="rId4" cstate="print">
            <a:extLst>
              <a:ext uri="{28A0092B-C50C-407E-A947-70E740481C1C}">
                <a14:useLocalDpi xmlns:a14="http://schemas.microsoft.com/office/drawing/2010/main" val="0"/>
              </a:ext>
            </a:extLst>
          </a:blip>
          <a:srcRect l="47012" t="62167" r="-1" b="877"/>
          <a:stretch/>
        </p:blipFill>
        <p:spPr>
          <a:xfrm>
            <a:off x="6740256" y="5298293"/>
            <a:ext cx="5438297" cy="1896208"/>
          </a:xfrm>
          <a:prstGeom prst="rect">
            <a:avLst/>
          </a:prstGeom>
        </p:spPr>
      </p:pic>
      <p:pic>
        <p:nvPicPr>
          <p:cNvPr id="25" name="图片 24"/>
          <p:cNvPicPr>
            <a:picLocks noChangeAspect="1"/>
          </p:cNvPicPr>
          <p:nvPr/>
        </p:nvPicPr>
        <p:blipFill rotWithShape="1">
          <a:blip r:embed="rId5"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pic>
        <p:nvPicPr>
          <p:cNvPr id="26" name="图片 25"/>
          <p:cNvPicPr>
            <a:picLocks noChangeAspect="1"/>
          </p:cNvPicPr>
          <p:nvPr/>
        </p:nvPicPr>
        <p:blipFill rotWithShape="1">
          <a:blip r:embed="rId6"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25940464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circle(in)">
                                      <p:cBhvr>
                                        <p:cTn id="7" dur="20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1000" fill="hold"/>
                                        <p:tgtEl>
                                          <p:spTgt spid="61"/>
                                        </p:tgtEl>
                                        <p:attrNameLst>
                                          <p:attrName>ppt_w</p:attrName>
                                        </p:attrNameLst>
                                      </p:cBhvr>
                                      <p:tavLst>
                                        <p:tav tm="0">
                                          <p:val>
                                            <p:fltVal val="0"/>
                                          </p:val>
                                        </p:tav>
                                        <p:tav tm="100000">
                                          <p:val>
                                            <p:strVal val="#ppt_w"/>
                                          </p:val>
                                        </p:tav>
                                      </p:tavLst>
                                    </p:anim>
                                    <p:anim calcmode="lin" valueType="num">
                                      <p:cBhvr>
                                        <p:cTn id="13" dur="1000" fill="hold"/>
                                        <p:tgtEl>
                                          <p:spTgt spid="61"/>
                                        </p:tgtEl>
                                        <p:attrNameLst>
                                          <p:attrName>ppt_h</p:attrName>
                                        </p:attrNameLst>
                                      </p:cBhvr>
                                      <p:tavLst>
                                        <p:tav tm="0">
                                          <p:val>
                                            <p:fltVal val="0"/>
                                          </p:val>
                                        </p:tav>
                                        <p:tav tm="100000">
                                          <p:val>
                                            <p:strVal val="#ppt_h"/>
                                          </p:val>
                                        </p:tav>
                                      </p:tavLst>
                                    </p:anim>
                                    <p:anim calcmode="lin" valueType="num">
                                      <p:cBhvr>
                                        <p:cTn id="14" dur="1000" fill="hold"/>
                                        <p:tgtEl>
                                          <p:spTgt spid="61"/>
                                        </p:tgtEl>
                                        <p:attrNameLst>
                                          <p:attrName>style.rotation</p:attrName>
                                        </p:attrNameLst>
                                      </p:cBhvr>
                                      <p:tavLst>
                                        <p:tav tm="0">
                                          <p:val>
                                            <p:fltVal val="90"/>
                                          </p:val>
                                        </p:tav>
                                        <p:tav tm="100000">
                                          <p:val>
                                            <p:fltVal val="0"/>
                                          </p:val>
                                        </p:tav>
                                      </p:tavLst>
                                    </p:anim>
                                    <p:animEffect transition="in" filter="fade">
                                      <p:cBhvr>
                                        <p:cTn id="15" dur="1000"/>
                                        <p:tgtEl>
                                          <p:spTgt spid="61"/>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60"/>
                                        </p:tgtEl>
                                        <p:attrNameLst>
                                          <p:attrName>style.visibility</p:attrName>
                                        </p:attrNameLst>
                                      </p:cBhvr>
                                      <p:to>
                                        <p:strVal val="visible"/>
                                      </p:to>
                                    </p:set>
                                    <p:anim calcmode="lin" valueType="num">
                                      <p:cBhvr>
                                        <p:cTn id="18" dur="1000" fill="hold"/>
                                        <p:tgtEl>
                                          <p:spTgt spid="60"/>
                                        </p:tgtEl>
                                        <p:attrNameLst>
                                          <p:attrName>ppt_w</p:attrName>
                                        </p:attrNameLst>
                                      </p:cBhvr>
                                      <p:tavLst>
                                        <p:tav tm="0">
                                          <p:val>
                                            <p:fltVal val="0"/>
                                          </p:val>
                                        </p:tav>
                                        <p:tav tm="100000">
                                          <p:val>
                                            <p:strVal val="#ppt_w"/>
                                          </p:val>
                                        </p:tav>
                                      </p:tavLst>
                                    </p:anim>
                                    <p:anim calcmode="lin" valueType="num">
                                      <p:cBhvr>
                                        <p:cTn id="19" dur="1000" fill="hold"/>
                                        <p:tgtEl>
                                          <p:spTgt spid="60"/>
                                        </p:tgtEl>
                                        <p:attrNameLst>
                                          <p:attrName>ppt_h</p:attrName>
                                        </p:attrNameLst>
                                      </p:cBhvr>
                                      <p:tavLst>
                                        <p:tav tm="0">
                                          <p:val>
                                            <p:fltVal val="0"/>
                                          </p:val>
                                        </p:tav>
                                        <p:tav tm="100000">
                                          <p:val>
                                            <p:strVal val="#ppt_h"/>
                                          </p:val>
                                        </p:tav>
                                      </p:tavLst>
                                    </p:anim>
                                    <p:anim calcmode="lin" valueType="num">
                                      <p:cBhvr>
                                        <p:cTn id="20" dur="1000" fill="hold"/>
                                        <p:tgtEl>
                                          <p:spTgt spid="60"/>
                                        </p:tgtEl>
                                        <p:attrNameLst>
                                          <p:attrName>style.rotation</p:attrName>
                                        </p:attrNameLst>
                                      </p:cBhvr>
                                      <p:tavLst>
                                        <p:tav tm="0">
                                          <p:val>
                                            <p:fltVal val="90"/>
                                          </p:val>
                                        </p:tav>
                                        <p:tav tm="100000">
                                          <p:val>
                                            <p:fltVal val="0"/>
                                          </p:val>
                                        </p:tav>
                                      </p:tavLst>
                                    </p:anim>
                                    <p:animEffect transition="in" filter="fade">
                                      <p:cBhvr>
                                        <p:cTn id="21" dur="1000"/>
                                        <p:tgtEl>
                                          <p:spTgt spid="60"/>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p:cTn id="24" dur="1000" fill="hold"/>
                                        <p:tgtEl>
                                          <p:spTgt spid="62"/>
                                        </p:tgtEl>
                                        <p:attrNameLst>
                                          <p:attrName>ppt_w</p:attrName>
                                        </p:attrNameLst>
                                      </p:cBhvr>
                                      <p:tavLst>
                                        <p:tav tm="0">
                                          <p:val>
                                            <p:fltVal val="0"/>
                                          </p:val>
                                        </p:tav>
                                        <p:tav tm="100000">
                                          <p:val>
                                            <p:strVal val="#ppt_w"/>
                                          </p:val>
                                        </p:tav>
                                      </p:tavLst>
                                    </p:anim>
                                    <p:anim calcmode="lin" valueType="num">
                                      <p:cBhvr>
                                        <p:cTn id="25" dur="1000" fill="hold"/>
                                        <p:tgtEl>
                                          <p:spTgt spid="62"/>
                                        </p:tgtEl>
                                        <p:attrNameLst>
                                          <p:attrName>ppt_h</p:attrName>
                                        </p:attrNameLst>
                                      </p:cBhvr>
                                      <p:tavLst>
                                        <p:tav tm="0">
                                          <p:val>
                                            <p:fltVal val="0"/>
                                          </p:val>
                                        </p:tav>
                                        <p:tav tm="100000">
                                          <p:val>
                                            <p:strVal val="#ppt_h"/>
                                          </p:val>
                                        </p:tav>
                                      </p:tavLst>
                                    </p:anim>
                                    <p:anim calcmode="lin" valueType="num">
                                      <p:cBhvr>
                                        <p:cTn id="26" dur="1000" fill="hold"/>
                                        <p:tgtEl>
                                          <p:spTgt spid="62"/>
                                        </p:tgtEl>
                                        <p:attrNameLst>
                                          <p:attrName>style.rotation</p:attrName>
                                        </p:attrNameLst>
                                      </p:cBhvr>
                                      <p:tavLst>
                                        <p:tav tm="0">
                                          <p:val>
                                            <p:fltVal val="90"/>
                                          </p:val>
                                        </p:tav>
                                        <p:tav tm="100000">
                                          <p:val>
                                            <p:fltVal val="0"/>
                                          </p:val>
                                        </p:tav>
                                      </p:tavLst>
                                    </p:anim>
                                    <p:animEffect transition="in" filter="fade">
                                      <p:cBhvr>
                                        <p:cTn id="27" dur="1000"/>
                                        <p:tgtEl>
                                          <p:spTgt spid="62"/>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p:cTn id="30" dur="1000" fill="hold"/>
                                        <p:tgtEl>
                                          <p:spTgt spid="63"/>
                                        </p:tgtEl>
                                        <p:attrNameLst>
                                          <p:attrName>ppt_w</p:attrName>
                                        </p:attrNameLst>
                                      </p:cBhvr>
                                      <p:tavLst>
                                        <p:tav tm="0">
                                          <p:val>
                                            <p:fltVal val="0"/>
                                          </p:val>
                                        </p:tav>
                                        <p:tav tm="100000">
                                          <p:val>
                                            <p:strVal val="#ppt_w"/>
                                          </p:val>
                                        </p:tav>
                                      </p:tavLst>
                                    </p:anim>
                                    <p:anim calcmode="lin" valueType="num">
                                      <p:cBhvr>
                                        <p:cTn id="31" dur="1000" fill="hold"/>
                                        <p:tgtEl>
                                          <p:spTgt spid="63"/>
                                        </p:tgtEl>
                                        <p:attrNameLst>
                                          <p:attrName>ppt_h</p:attrName>
                                        </p:attrNameLst>
                                      </p:cBhvr>
                                      <p:tavLst>
                                        <p:tav tm="0">
                                          <p:val>
                                            <p:fltVal val="0"/>
                                          </p:val>
                                        </p:tav>
                                        <p:tav tm="100000">
                                          <p:val>
                                            <p:strVal val="#ppt_h"/>
                                          </p:val>
                                        </p:tav>
                                      </p:tavLst>
                                    </p:anim>
                                    <p:anim calcmode="lin" valueType="num">
                                      <p:cBhvr>
                                        <p:cTn id="32" dur="1000" fill="hold"/>
                                        <p:tgtEl>
                                          <p:spTgt spid="63"/>
                                        </p:tgtEl>
                                        <p:attrNameLst>
                                          <p:attrName>style.rotation</p:attrName>
                                        </p:attrNameLst>
                                      </p:cBhvr>
                                      <p:tavLst>
                                        <p:tav tm="0">
                                          <p:val>
                                            <p:fltVal val="90"/>
                                          </p:val>
                                        </p:tav>
                                        <p:tav tm="100000">
                                          <p:val>
                                            <p:fltVal val="0"/>
                                          </p:val>
                                        </p:tav>
                                      </p:tavLst>
                                    </p:anim>
                                    <p:animEffect transition="in" filter="fade">
                                      <p:cBhvr>
                                        <p:cTn id="33" dur="1000"/>
                                        <p:tgtEl>
                                          <p:spTgt spid="63"/>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circle(in)">
                                      <p:cBhvr>
                                        <p:cTn id="38" dur="2000"/>
                                        <p:tgtEl>
                                          <p:spTgt spid="51"/>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p:cTn id="43" dur="500" fill="hold"/>
                                        <p:tgtEl>
                                          <p:spTgt spid="52"/>
                                        </p:tgtEl>
                                        <p:attrNameLst>
                                          <p:attrName>ppt_w</p:attrName>
                                        </p:attrNameLst>
                                      </p:cBhvr>
                                      <p:tavLst>
                                        <p:tav tm="0">
                                          <p:val>
                                            <p:fltVal val="0"/>
                                          </p:val>
                                        </p:tav>
                                        <p:tav tm="100000">
                                          <p:val>
                                            <p:strVal val="#ppt_w"/>
                                          </p:val>
                                        </p:tav>
                                      </p:tavLst>
                                    </p:anim>
                                    <p:anim calcmode="lin" valueType="num">
                                      <p:cBhvr>
                                        <p:cTn id="44" dur="500" fill="hold"/>
                                        <p:tgtEl>
                                          <p:spTgt spid="52"/>
                                        </p:tgtEl>
                                        <p:attrNameLst>
                                          <p:attrName>ppt_h</p:attrName>
                                        </p:attrNameLst>
                                      </p:cBhvr>
                                      <p:tavLst>
                                        <p:tav tm="0">
                                          <p:val>
                                            <p:fltVal val="0"/>
                                          </p:val>
                                        </p:tav>
                                        <p:tav tm="100000">
                                          <p:val>
                                            <p:strVal val="#ppt_h"/>
                                          </p:val>
                                        </p:tav>
                                      </p:tavLst>
                                    </p:anim>
                                    <p:animEffect transition="in" filter="fade">
                                      <p:cBhvr>
                                        <p:cTn id="45" dur="500"/>
                                        <p:tgtEl>
                                          <p:spTgt spid="5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1000"/>
                                        <p:tgtEl>
                                          <p:spTgt spid="64"/>
                                        </p:tgtEl>
                                      </p:cBhvr>
                                    </p:animEffect>
                                    <p:anim calcmode="lin" valueType="num">
                                      <p:cBhvr>
                                        <p:cTn id="51" dur="1000" fill="hold"/>
                                        <p:tgtEl>
                                          <p:spTgt spid="64"/>
                                        </p:tgtEl>
                                        <p:attrNameLst>
                                          <p:attrName>ppt_x</p:attrName>
                                        </p:attrNameLst>
                                      </p:cBhvr>
                                      <p:tavLst>
                                        <p:tav tm="0">
                                          <p:val>
                                            <p:strVal val="#ppt_x"/>
                                          </p:val>
                                        </p:tav>
                                        <p:tav tm="100000">
                                          <p:val>
                                            <p:strVal val="#ppt_x"/>
                                          </p:val>
                                        </p:tav>
                                      </p:tavLst>
                                    </p:anim>
                                    <p:anim calcmode="lin" valueType="num">
                                      <p:cBhvr>
                                        <p:cTn id="52" dur="1000" fill="hold"/>
                                        <p:tgtEl>
                                          <p:spTgt spid="6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p:cTn id="62" dur="500" fill="hold"/>
                                        <p:tgtEl>
                                          <p:spTgt spid="55"/>
                                        </p:tgtEl>
                                        <p:attrNameLst>
                                          <p:attrName>ppt_w</p:attrName>
                                        </p:attrNameLst>
                                      </p:cBhvr>
                                      <p:tavLst>
                                        <p:tav tm="0">
                                          <p:val>
                                            <p:fltVal val="0"/>
                                          </p:val>
                                        </p:tav>
                                        <p:tav tm="100000">
                                          <p:val>
                                            <p:strVal val="#ppt_w"/>
                                          </p:val>
                                        </p:tav>
                                      </p:tavLst>
                                    </p:anim>
                                    <p:anim calcmode="lin" valueType="num">
                                      <p:cBhvr>
                                        <p:cTn id="63" dur="500" fill="hold"/>
                                        <p:tgtEl>
                                          <p:spTgt spid="55"/>
                                        </p:tgtEl>
                                        <p:attrNameLst>
                                          <p:attrName>ppt_h</p:attrName>
                                        </p:attrNameLst>
                                      </p:cBhvr>
                                      <p:tavLst>
                                        <p:tav tm="0">
                                          <p:val>
                                            <p:fltVal val="0"/>
                                          </p:val>
                                        </p:tav>
                                        <p:tav tm="100000">
                                          <p:val>
                                            <p:strVal val="#ppt_h"/>
                                          </p:val>
                                        </p:tav>
                                      </p:tavLst>
                                    </p:anim>
                                    <p:animEffect transition="in" filter="fade">
                                      <p:cBhvr>
                                        <p:cTn id="64" dur="500"/>
                                        <p:tgtEl>
                                          <p:spTgt spid="55"/>
                                        </p:tgtEl>
                                      </p:cBhvr>
                                    </p:animEffect>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fade">
                                      <p:cBhvr>
                                        <p:cTn id="69" dur="1000"/>
                                        <p:tgtEl>
                                          <p:spTgt spid="57"/>
                                        </p:tgtEl>
                                      </p:cBhvr>
                                    </p:animEffect>
                                    <p:anim calcmode="lin" valueType="num">
                                      <p:cBhvr>
                                        <p:cTn id="70" dur="1000" fill="hold"/>
                                        <p:tgtEl>
                                          <p:spTgt spid="57"/>
                                        </p:tgtEl>
                                        <p:attrNameLst>
                                          <p:attrName>ppt_x</p:attrName>
                                        </p:attrNameLst>
                                      </p:cBhvr>
                                      <p:tavLst>
                                        <p:tav tm="0">
                                          <p:val>
                                            <p:strVal val="#ppt_x"/>
                                          </p:val>
                                        </p:tav>
                                        <p:tav tm="100000">
                                          <p:val>
                                            <p:strVal val="#ppt_x"/>
                                          </p:val>
                                        </p:tav>
                                      </p:tavLst>
                                    </p:anim>
                                    <p:anim calcmode="lin" valueType="num">
                                      <p:cBhvr>
                                        <p:cTn id="71" dur="1000" fill="hold"/>
                                        <p:tgtEl>
                                          <p:spTgt spid="5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fade">
                                      <p:cBhvr>
                                        <p:cTn id="74" dur="1000"/>
                                        <p:tgtEl>
                                          <p:spTgt spid="65"/>
                                        </p:tgtEl>
                                      </p:cBhvr>
                                    </p:animEffect>
                                    <p:anim calcmode="lin" valueType="num">
                                      <p:cBhvr>
                                        <p:cTn id="75" dur="1000" fill="hold"/>
                                        <p:tgtEl>
                                          <p:spTgt spid="65"/>
                                        </p:tgtEl>
                                        <p:attrNameLst>
                                          <p:attrName>ppt_x</p:attrName>
                                        </p:attrNameLst>
                                      </p:cBhvr>
                                      <p:tavLst>
                                        <p:tav tm="0">
                                          <p:val>
                                            <p:strVal val="#ppt_x"/>
                                          </p:val>
                                        </p:tav>
                                        <p:tav tm="100000">
                                          <p:val>
                                            <p:strVal val="#ppt_x"/>
                                          </p:val>
                                        </p:tav>
                                      </p:tavLst>
                                    </p:anim>
                                    <p:anim calcmode="lin" valueType="num">
                                      <p:cBhvr>
                                        <p:cTn id="76"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54"/>
                                        </p:tgtEl>
                                        <p:attrNameLst>
                                          <p:attrName>style.visibility</p:attrName>
                                        </p:attrNameLst>
                                      </p:cBhvr>
                                      <p:to>
                                        <p:strVal val="visible"/>
                                      </p:to>
                                    </p:set>
                                    <p:anim calcmode="lin" valueType="num">
                                      <p:cBhvr>
                                        <p:cTn id="81" dur="500" fill="hold"/>
                                        <p:tgtEl>
                                          <p:spTgt spid="54"/>
                                        </p:tgtEl>
                                        <p:attrNameLst>
                                          <p:attrName>ppt_w</p:attrName>
                                        </p:attrNameLst>
                                      </p:cBhvr>
                                      <p:tavLst>
                                        <p:tav tm="0">
                                          <p:val>
                                            <p:fltVal val="0"/>
                                          </p:val>
                                        </p:tav>
                                        <p:tav tm="100000">
                                          <p:val>
                                            <p:strVal val="#ppt_w"/>
                                          </p:val>
                                        </p:tav>
                                      </p:tavLst>
                                    </p:anim>
                                    <p:anim calcmode="lin" valueType="num">
                                      <p:cBhvr>
                                        <p:cTn id="82" dur="500" fill="hold"/>
                                        <p:tgtEl>
                                          <p:spTgt spid="54"/>
                                        </p:tgtEl>
                                        <p:attrNameLst>
                                          <p:attrName>ppt_h</p:attrName>
                                        </p:attrNameLst>
                                      </p:cBhvr>
                                      <p:tavLst>
                                        <p:tav tm="0">
                                          <p:val>
                                            <p:fltVal val="0"/>
                                          </p:val>
                                        </p:tav>
                                        <p:tav tm="100000">
                                          <p:val>
                                            <p:strVal val="#ppt_h"/>
                                          </p:val>
                                        </p:tav>
                                      </p:tavLst>
                                    </p:anim>
                                    <p:animEffect transition="in" filter="fade">
                                      <p:cBhvr>
                                        <p:cTn id="83" dur="500"/>
                                        <p:tgtEl>
                                          <p:spTgt spid="54"/>
                                        </p:tgtEl>
                                      </p:cBhvr>
                                    </p:animEffect>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fade">
                                      <p:cBhvr>
                                        <p:cTn id="88" dur="1000"/>
                                        <p:tgtEl>
                                          <p:spTgt spid="66"/>
                                        </p:tgtEl>
                                      </p:cBhvr>
                                    </p:animEffect>
                                    <p:anim calcmode="lin" valueType="num">
                                      <p:cBhvr>
                                        <p:cTn id="89" dur="1000" fill="hold"/>
                                        <p:tgtEl>
                                          <p:spTgt spid="66"/>
                                        </p:tgtEl>
                                        <p:attrNameLst>
                                          <p:attrName>ppt_x</p:attrName>
                                        </p:attrNameLst>
                                      </p:cBhvr>
                                      <p:tavLst>
                                        <p:tav tm="0">
                                          <p:val>
                                            <p:strVal val="#ppt_x"/>
                                          </p:val>
                                        </p:tav>
                                        <p:tav tm="100000">
                                          <p:val>
                                            <p:strVal val="#ppt_x"/>
                                          </p:val>
                                        </p:tav>
                                      </p:tavLst>
                                    </p:anim>
                                    <p:anim calcmode="lin" valueType="num">
                                      <p:cBhvr>
                                        <p:cTn id="90" dur="1000" fill="hold"/>
                                        <p:tgtEl>
                                          <p:spTgt spid="6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fade">
                                      <p:cBhvr>
                                        <p:cTn id="93" dur="1000"/>
                                        <p:tgtEl>
                                          <p:spTgt spid="58"/>
                                        </p:tgtEl>
                                      </p:cBhvr>
                                    </p:animEffect>
                                    <p:anim calcmode="lin" valueType="num">
                                      <p:cBhvr>
                                        <p:cTn id="94" dur="1000" fill="hold"/>
                                        <p:tgtEl>
                                          <p:spTgt spid="58"/>
                                        </p:tgtEl>
                                        <p:attrNameLst>
                                          <p:attrName>ppt_x</p:attrName>
                                        </p:attrNameLst>
                                      </p:cBhvr>
                                      <p:tavLst>
                                        <p:tav tm="0">
                                          <p:val>
                                            <p:strVal val="#ppt_x"/>
                                          </p:val>
                                        </p:tav>
                                        <p:tav tm="100000">
                                          <p:val>
                                            <p:strVal val="#ppt_x"/>
                                          </p:val>
                                        </p:tav>
                                      </p:tavLst>
                                    </p:anim>
                                    <p:anim calcmode="lin" valueType="num">
                                      <p:cBhvr>
                                        <p:cTn id="95"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53" presetClass="entr" presetSubtype="16" fill="hold" grpId="0" nodeType="clickEffect">
                                  <p:stCondLst>
                                    <p:cond delay="0"/>
                                  </p:stCondLst>
                                  <p:childTnLst>
                                    <p:set>
                                      <p:cBhvr>
                                        <p:cTn id="99" dur="1" fill="hold">
                                          <p:stCondLst>
                                            <p:cond delay="0"/>
                                          </p:stCondLst>
                                        </p:cTn>
                                        <p:tgtEl>
                                          <p:spTgt spid="53"/>
                                        </p:tgtEl>
                                        <p:attrNameLst>
                                          <p:attrName>style.visibility</p:attrName>
                                        </p:attrNameLst>
                                      </p:cBhvr>
                                      <p:to>
                                        <p:strVal val="visible"/>
                                      </p:to>
                                    </p:set>
                                    <p:anim calcmode="lin" valueType="num">
                                      <p:cBhvr>
                                        <p:cTn id="100" dur="500" fill="hold"/>
                                        <p:tgtEl>
                                          <p:spTgt spid="53"/>
                                        </p:tgtEl>
                                        <p:attrNameLst>
                                          <p:attrName>ppt_w</p:attrName>
                                        </p:attrNameLst>
                                      </p:cBhvr>
                                      <p:tavLst>
                                        <p:tav tm="0">
                                          <p:val>
                                            <p:fltVal val="0"/>
                                          </p:val>
                                        </p:tav>
                                        <p:tav tm="100000">
                                          <p:val>
                                            <p:strVal val="#ppt_w"/>
                                          </p:val>
                                        </p:tav>
                                      </p:tavLst>
                                    </p:anim>
                                    <p:anim calcmode="lin" valueType="num">
                                      <p:cBhvr>
                                        <p:cTn id="101" dur="500" fill="hold"/>
                                        <p:tgtEl>
                                          <p:spTgt spid="53"/>
                                        </p:tgtEl>
                                        <p:attrNameLst>
                                          <p:attrName>ppt_h</p:attrName>
                                        </p:attrNameLst>
                                      </p:cBhvr>
                                      <p:tavLst>
                                        <p:tav tm="0">
                                          <p:val>
                                            <p:fltVal val="0"/>
                                          </p:val>
                                        </p:tav>
                                        <p:tav tm="100000">
                                          <p:val>
                                            <p:strVal val="#ppt_h"/>
                                          </p:val>
                                        </p:tav>
                                      </p:tavLst>
                                    </p:anim>
                                    <p:animEffect transition="in" filter="fade">
                                      <p:cBhvr>
                                        <p:cTn id="102" dur="500"/>
                                        <p:tgtEl>
                                          <p:spTgt spid="53"/>
                                        </p:tgtEl>
                                      </p:cBhvr>
                                    </p:animEffect>
                                  </p:childTnLst>
                                </p:cTn>
                              </p:par>
                            </p:childTnLst>
                          </p:cTn>
                        </p:par>
                      </p:childTnLst>
                    </p:cTn>
                  </p:par>
                  <p:par>
                    <p:cTn id="103" fill="hold">
                      <p:stCondLst>
                        <p:cond delay="indefinite"/>
                      </p:stCondLst>
                      <p:childTnLst>
                        <p:par>
                          <p:cTn id="104" fill="hold">
                            <p:stCondLst>
                              <p:cond delay="0"/>
                            </p:stCondLst>
                            <p:childTnLst>
                              <p:par>
                                <p:cTn id="105" presetID="42" presetClass="entr" presetSubtype="0" fill="hold" grpId="0" nodeType="clickEffect">
                                  <p:stCondLst>
                                    <p:cond delay="0"/>
                                  </p:stCondLst>
                                  <p:childTnLst>
                                    <p:set>
                                      <p:cBhvr>
                                        <p:cTn id="106" dur="1" fill="hold">
                                          <p:stCondLst>
                                            <p:cond delay="0"/>
                                          </p:stCondLst>
                                        </p:cTn>
                                        <p:tgtEl>
                                          <p:spTgt spid="67"/>
                                        </p:tgtEl>
                                        <p:attrNameLst>
                                          <p:attrName>style.visibility</p:attrName>
                                        </p:attrNameLst>
                                      </p:cBhvr>
                                      <p:to>
                                        <p:strVal val="visible"/>
                                      </p:to>
                                    </p:set>
                                    <p:animEffect transition="in" filter="fade">
                                      <p:cBhvr>
                                        <p:cTn id="107" dur="1000"/>
                                        <p:tgtEl>
                                          <p:spTgt spid="67"/>
                                        </p:tgtEl>
                                      </p:cBhvr>
                                    </p:animEffect>
                                    <p:anim calcmode="lin" valueType="num">
                                      <p:cBhvr>
                                        <p:cTn id="108" dur="1000" fill="hold"/>
                                        <p:tgtEl>
                                          <p:spTgt spid="67"/>
                                        </p:tgtEl>
                                        <p:attrNameLst>
                                          <p:attrName>ppt_x</p:attrName>
                                        </p:attrNameLst>
                                      </p:cBhvr>
                                      <p:tavLst>
                                        <p:tav tm="0">
                                          <p:val>
                                            <p:strVal val="#ppt_x"/>
                                          </p:val>
                                        </p:tav>
                                        <p:tav tm="100000">
                                          <p:val>
                                            <p:strVal val="#ppt_x"/>
                                          </p:val>
                                        </p:tav>
                                      </p:tavLst>
                                    </p:anim>
                                    <p:anim calcmode="lin" valueType="num">
                                      <p:cBhvr>
                                        <p:cTn id="109" dur="1000" fill="hold"/>
                                        <p:tgtEl>
                                          <p:spTgt spid="67"/>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fade">
                                      <p:cBhvr>
                                        <p:cTn id="112" dur="1000"/>
                                        <p:tgtEl>
                                          <p:spTgt spid="59"/>
                                        </p:tgtEl>
                                      </p:cBhvr>
                                    </p:animEffect>
                                    <p:anim calcmode="lin" valueType="num">
                                      <p:cBhvr>
                                        <p:cTn id="113" dur="1000" fill="hold"/>
                                        <p:tgtEl>
                                          <p:spTgt spid="59"/>
                                        </p:tgtEl>
                                        <p:attrNameLst>
                                          <p:attrName>ppt_x</p:attrName>
                                        </p:attrNameLst>
                                      </p:cBhvr>
                                      <p:tavLst>
                                        <p:tav tm="0">
                                          <p:val>
                                            <p:strVal val="#ppt_x"/>
                                          </p:val>
                                        </p:tav>
                                        <p:tav tm="100000">
                                          <p:val>
                                            <p:strVal val="#ppt_x"/>
                                          </p:val>
                                        </p:tav>
                                      </p:tavLst>
                                    </p:anim>
                                    <p:anim calcmode="lin" valueType="num">
                                      <p:cBhvr>
                                        <p:cTn id="114"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1" grpId="0" animBg="1"/>
      <p:bldP spid="52" grpId="0" animBg="1"/>
      <p:bldP spid="53" grpId="0" animBg="1"/>
      <p:bldP spid="54" grpId="0" animBg="1"/>
      <p:bldP spid="55" grpId="0" animBg="1"/>
      <p:bldP spid="56" grpId="0"/>
      <p:bldP spid="57" grpId="0"/>
      <p:bldP spid="58" grpId="0"/>
      <p:bldP spid="59" grpId="0"/>
      <p:bldP spid="60" grpId="0" animBg="1"/>
      <p:bldP spid="61" grpId="0" animBg="1"/>
      <p:bldP spid="62" grpId="0" animBg="1"/>
      <p:bldP spid="63" grpId="0"/>
      <p:bldP spid="64" grpId="0"/>
      <p:bldP spid="65" grpId="0"/>
      <p:bldP spid="66" grpId="0"/>
      <p:bldP spid="6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88" name="TextBox 37"/>
          <p:cNvSpPr txBox="1">
            <a:spLocks noChangeArrowheads="1"/>
          </p:cNvSpPr>
          <p:nvPr/>
        </p:nvSpPr>
        <p:spPr bwMode="auto">
          <a:xfrm>
            <a:off x="945124" y="4980828"/>
            <a:ext cx="38227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zh-CN" sz="1600">
                <a:solidFill>
                  <a:schemeClr val="bg1"/>
                </a:solidFill>
                <a:latin typeface="微软雅黑" panose="020B0503020204020204" pitchFamily="34" charset="-122"/>
                <a:ea typeface="微软雅黑" panose="020B0503020204020204" pitchFamily="34" charset="-122"/>
              </a:rPr>
              <a:t>党在自己的工作中实行群众路线，一切为了群众，一切依靠群众，从群众中来，到群众中</a:t>
            </a:r>
            <a:r>
              <a:rPr lang="zh-CN" altLang="en-US" sz="1600">
                <a:solidFill>
                  <a:schemeClr val="bg1"/>
                </a:solidFill>
                <a:latin typeface="微软雅黑" panose="020B0503020204020204" pitchFamily="34" charset="-122"/>
                <a:ea typeface="微软雅黑" panose="020B0503020204020204" pitchFamily="34" charset="-122"/>
              </a:rPr>
              <a:t>去</a:t>
            </a:r>
            <a:r>
              <a:rPr lang="zh-CN" altLang="zh-CN" sz="1600">
                <a:solidFill>
                  <a:schemeClr val="bg1"/>
                </a:solidFill>
                <a:latin typeface="微软雅黑" panose="020B0503020204020204" pitchFamily="34" charset="-122"/>
                <a:ea typeface="微软雅黑" panose="020B0503020204020204" pitchFamily="34" charset="-122"/>
              </a:rPr>
              <a:t>，把党的正确主张变为群众的自觉行动。</a:t>
            </a:r>
          </a:p>
        </p:txBody>
      </p:sp>
      <p:sp>
        <p:nvSpPr>
          <p:cNvPr id="4"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1.4 </a:t>
            </a:r>
            <a:r>
              <a:rPr lang="zh-CN" altLang="en-US" sz="2800" b="1" dirty="0">
                <a:solidFill>
                  <a:srgbClr val="C00000"/>
                </a:solidFill>
                <a:latin typeface="微软雅黑" panose="020B0503020204020204" pitchFamily="34" charset="-122"/>
                <a:ea typeface="微软雅黑" panose="020B0503020204020204" pitchFamily="34" charset="-122"/>
              </a:rPr>
              <a:t>党员的义务和权利</a:t>
            </a:r>
          </a:p>
        </p:txBody>
      </p:sp>
      <p:sp>
        <p:nvSpPr>
          <p:cNvPr id="8" name="矩形 23"/>
          <p:cNvSpPr>
            <a:spLocks noChangeArrowheads="1"/>
          </p:cNvSpPr>
          <p:nvPr/>
        </p:nvSpPr>
        <p:spPr bwMode="auto">
          <a:xfrm>
            <a:off x="3646768" y="1052232"/>
            <a:ext cx="77565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400" dirty="0">
                <a:latin typeface="微软雅黑" panose="020B0503020204020204" pitchFamily="34" charset="-122"/>
                <a:ea typeface="微软雅黑" panose="020B0503020204020204" pitchFamily="34" charset="-122"/>
              </a:rPr>
              <a:t>认真学习马列主义、毛泽东思想、邓小平理论、“三个代表”重要思想和科学发展观，学习党的路线方针政策和决议科学文化知识，努力提高为人民服务的本领。</a:t>
            </a:r>
          </a:p>
        </p:txBody>
      </p:sp>
      <p:sp>
        <p:nvSpPr>
          <p:cNvPr id="9" name="Oval 10"/>
          <p:cNvSpPr>
            <a:spLocks noChangeArrowheads="1"/>
          </p:cNvSpPr>
          <p:nvPr/>
        </p:nvSpPr>
        <p:spPr bwMode="auto">
          <a:xfrm>
            <a:off x="3205724" y="1081928"/>
            <a:ext cx="407987" cy="40798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600" noProof="1">
                <a:solidFill>
                  <a:schemeClr val="bg2"/>
                </a:solidFill>
                <a:latin typeface="Lifeline JL" pitchFamily="2" charset="0"/>
                <a:ea typeface="+mj-ea"/>
                <a:cs typeface="LilyUPC" pitchFamily="34" charset="-34"/>
                <a:sym typeface="+mn-ea"/>
              </a:rPr>
              <a:t>1</a:t>
            </a:r>
            <a:endParaRPr lang="zh-CN" altLang="en-US" sz="1600" noProof="1">
              <a:solidFill>
                <a:schemeClr val="bg2"/>
              </a:solidFill>
              <a:latin typeface="Lifeline JL" pitchFamily="2" charset="0"/>
              <a:ea typeface="+mj-ea"/>
              <a:cs typeface="LilyUPC" pitchFamily="34" charset="-34"/>
              <a:sym typeface="+mn-ea"/>
            </a:endParaRPr>
          </a:p>
        </p:txBody>
      </p:sp>
      <p:sp>
        <p:nvSpPr>
          <p:cNvPr id="10" name="Oval 10"/>
          <p:cNvSpPr>
            <a:spLocks noChangeArrowheads="1"/>
          </p:cNvSpPr>
          <p:nvPr/>
        </p:nvSpPr>
        <p:spPr bwMode="auto">
          <a:xfrm>
            <a:off x="3205724" y="1640728"/>
            <a:ext cx="407987" cy="40798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600" noProof="1">
                <a:solidFill>
                  <a:schemeClr val="bg2"/>
                </a:solidFill>
                <a:latin typeface="Lifeline JL" pitchFamily="2" charset="0"/>
                <a:ea typeface="+mj-ea"/>
                <a:cs typeface="LilyUPC" pitchFamily="34" charset="-34"/>
                <a:sym typeface="+mn-ea"/>
              </a:rPr>
              <a:t>2</a:t>
            </a:r>
            <a:endParaRPr lang="zh-CN" altLang="en-US" sz="1600" noProof="1">
              <a:solidFill>
                <a:schemeClr val="bg2"/>
              </a:solidFill>
              <a:latin typeface="Lifeline JL" pitchFamily="2" charset="0"/>
              <a:ea typeface="+mj-ea"/>
              <a:cs typeface="LilyUPC" pitchFamily="34" charset="-34"/>
              <a:sym typeface="+mn-ea"/>
            </a:endParaRPr>
          </a:p>
        </p:txBody>
      </p:sp>
      <p:sp>
        <p:nvSpPr>
          <p:cNvPr id="11" name="Oval 10"/>
          <p:cNvSpPr>
            <a:spLocks noChangeArrowheads="1"/>
          </p:cNvSpPr>
          <p:nvPr/>
        </p:nvSpPr>
        <p:spPr bwMode="auto">
          <a:xfrm>
            <a:off x="3205724" y="2359866"/>
            <a:ext cx="407987" cy="407987"/>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600" noProof="1">
                <a:solidFill>
                  <a:schemeClr val="bg2"/>
                </a:solidFill>
                <a:latin typeface="Lifeline JL" pitchFamily="2" charset="0"/>
                <a:ea typeface="+mj-ea"/>
                <a:cs typeface="LilyUPC" pitchFamily="34" charset="-34"/>
                <a:sym typeface="+mn-ea"/>
              </a:rPr>
              <a:t>3</a:t>
            </a:r>
            <a:endParaRPr lang="zh-CN" altLang="en-US" sz="1600" noProof="1">
              <a:solidFill>
                <a:schemeClr val="bg2"/>
              </a:solidFill>
              <a:latin typeface="Lifeline JL" pitchFamily="2" charset="0"/>
              <a:ea typeface="+mj-ea"/>
              <a:cs typeface="LilyUPC" pitchFamily="34" charset="-34"/>
              <a:sym typeface="+mn-ea"/>
            </a:endParaRPr>
          </a:p>
        </p:txBody>
      </p:sp>
      <p:sp>
        <p:nvSpPr>
          <p:cNvPr id="12" name="Oval 10"/>
          <p:cNvSpPr>
            <a:spLocks noChangeArrowheads="1"/>
          </p:cNvSpPr>
          <p:nvPr/>
        </p:nvSpPr>
        <p:spPr bwMode="auto">
          <a:xfrm>
            <a:off x="3205724" y="3026616"/>
            <a:ext cx="407987" cy="407987"/>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600" noProof="1">
                <a:solidFill>
                  <a:schemeClr val="bg2"/>
                </a:solidFill>
                <a:latin typeface="Lifeline JL" pitchFamily="2" charset="0"/>
                <a:ea typeface="+mj-ea"/>
                <a:cs typeface="LilyUPC" pitchFamily="34" charset="-34"/>
                <a:sym typeface="+mn-ea"/>
              </a:rPr>
              <a:t>4</a:t>
            </a:r>
            <a:endParaRPr lang="zh-CN" altLang="en-US" sz="1600" noProof="1">
              <a:solidFill>
                <a:schemeClr val="bg2"/>
              </a:solidFill>
              <a:latin typeface="Lifeline JL" pitchFamily="2" charset="0"/>
              <a:ea typeface="+mj-ea"/>
              <a:cs typeface="LilyUPC" pitchFamily="34" charset="-34"/>
              <a:sym typeface="+mn-ea"/>
            </a:endParaRPr>
          </a:p>
        </p:txBody>
      </p:sp>
      <p:sp>
        <p:nvSpPr>
          <p:cNvPr id="13" name="Oval 10"/>
          <p:cNvSpPr>
            <a:spLocks noChangeArrowheads="1"/>
          </p:cNvSpPr>
          <p:nvPr/>
        </p:nvSpPr>
        <p:spPr bwMode="auto">
          <a:xfrm>
            <a:off x="3205724" y="3734641"/>
            <a:ext cx="407987" cy="407987"/>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600" noProof="1">
                <a:solidFill>
                  <a:schemeClr val="bg2"/>
                </a:solidFill>
                <a:latin typeface="Lifeline JL" pitchFamily="2" charset="0"/>
                <a:ea typeface="+mj-ea"/>
                <a:cs typeface="LilyUPC" pitchFamily="34" charset="-34"/>
                <a:sym typeface="+mn-ea"/>
              </a:rPr>
              <a:t>5</a:t>
            </a:r>
            <a:endParaRPr lang="zh-CN" altLang="en-US" sz="1600" noProof="1">
              <a:solidFill>
                <a:schemeClr val="bg2"/>
              </a:solidFill>
              <a:latin typeface="Lifeline JL" pitchFamily="2" charset="0"/>
              <a:ea typeface="+mj-ea"/>
              <a:cs typeface="LilyUPC" pitchFamily="34" charset="-34"/>
              <a:sym typeface="+mn-ea"/>
            </a:endParaRPr>
          </a:p>
        </p:txBody>
      </p:sp>
      <p:sp>
        <p:nvSpPr>
          <p:cNvPr id="14" name="Oval 10"/>
          <p:cNvSpPr>
            <a:spLocks noChangeArrowheads="1"/>
          </p:cNvSpPr>
          <p:nvPr/>
        </p:nvSpPr>
        <p:spPr bwMode="auto">
          <a:xfrm>
            <a:off x="3205724" y="4407741"/>
            <a:ext cx="407987" cy="420687"/>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600" noProof="1">
                <a:solidFill>
                  <a:schemeClr val="bg2"/>
                </a:solidFill>
                <a:latin typeface="Lifeline JL" pitchFamily="2" charset="0"/>
                <a:ea typeface="+mj-ea"/>
                <a:cs typeface="LilyUPC" pitchFamily="34" charset="-34"/>
                <a:sym typeface="+mn-ea"/>
              </a:rPr>
              <a:t>6</a:t>
            </a:r>
            <a:endParaRPr lang="zh-CN" altLang="en-US" sz="1600" noProof="1">
              <a:solidFill>
                <a:schemeClr val="bg2"/>
              </a:solidFill>
              <a:latin typeface="Lifeline JL" pitchFamily="2" charset="0"/>
              <a:ea typeface="+mj-ea"/>
              <a:cs typeface="LilyUPC" pitchFamily="34" charset="-34"/>
              <a:sym typeface="+mn-ea"/>
            </a:endParaRPr>
          </a:p>
        </p:txBody>
      </p:sp>
      <p:sp>
        <p:nvSpPr>
          <p:cNvPr id="15" name="Oval 10"/>
          <p:cNvSpPr>
            <a:spLocks noChangeArrowheads="1"/>
          </p:cNvSpPr>
          <p:nvPr/>
        </p:nvSpPr>
        <p:spPr bwMode="auto">
          <a:xfrm>
            <a:off x="3205724" y="5063378"/>
            <a:ext cx="407987" cy="42068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600" noProof="1">
                <a:solidFill>
                  <a:schemeClr val="bg2"/>
                </a:solidFill>
                <a:latin typeface="Lifeline JL" pitchFamily="2" charset="0"/>
                <a:ea typeface="+mj-ea"/>
                <a:cs typeface="LilyUPC" pitchFamily="34" charset="-34"/>
                <a:sym typeface="+mn-ea"/>
              </a:rPr>
              <a:t>7</a:t>
            </a:r>
            <a:endParaRPr lang="zh-CN" altLang="en-US" sz="1600" noProof="1">
              <a:solidFill>
                <a:schemeClr val="bg2"/>
              </a:solidFill>
              <a:latin typeface="Lifeline JL" pitchFamily="2" charset="0"/>
              <a:ea typeface="+mj-ea"/>
              <a:cs typeface="LilyUPC" pitchFamily="34" charset="-34"/>
              <a:sym typeface="+mn-ea"/>
            </a:endParaRPr>
          </a:p>
        </p:txBody>
      </p:sp>
      <p:sp>
        <p:nvSpPr>
          <p:cNvPr id="16" name="Oval 10"/>
          <p:cNvSpPr>
            <a:spLocks noChangeArrowheads="1"/>
          </p:cNvSpPr>
          <p:nvPr/>
        </p:nvSpPr>
        <p:spPr bwMode="auto">
          <a:xfrm>
            <a:off x="3205724" y="5871416"/>
            <a:ext cx="407987" cy="420687"/>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600" noProof="1">
                <a:solidFill>
                  <a:schemeClr val="bg2"/>
                </a:solidFill>
                <a:latin typeface="Lifeline JL" pitchFamily="2" charset="0"/>
                <a:ea typeface="+mj-ea"/>
                <a:cs typeface="LilyUPC" pitchFamily="34" charset="-34"/>
                <a:sym typeface="+mn-ea"/>
              </a:rPr>
              <a:t>8</a:t>
            </a:r>
            <a:endParaRPr lang="zh-CN" altLang="en-US" sz="1600" noProof="1">
              <a:solidFill>
                <a:schemeClr val="bg2"/>
              </a:solidFill>
              <a:latin typeface="Lifeline JL" pitchFamily="2" charset="0"/>
              <a:ea typeface="+mj-ea"/>
              <a:cs typeface="LilyUPC" pitchFamily="34" charset="-34"/>
              <a:sym typeface="+mn-ea"/>
            </a:endParaRPr>
          </a:p>
        </p:txBody>
      </p:sp>
      <p:sp>
        <p:nvSpPr>
          <p:cNvPr id="17" name="矩形 41"/>
          <p:cNvSpPr>
            <a:spLocks noChangeArrowheads="1"/>
          </p:cNvSpPr>
          <p:nvPr/>
        </p:nvSpPr>
        <p:spPr bwMode="auto">
          <a:xfrm>
            <a:off x="3713443" y="5759170"/>
            <a:ext cx="77565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400">
                <a:latin typeface="微软雅黑" panose="020B0503020204020204" pitchFamily="34" charset="-122"/>
                <a:ea typeface="微软雅黑" panose="020B0503020204020204" pitchFamily="34" charset="-122"/>
              </a:rPr>
              <a:t>发扬社会主义新风尚，带头实践社会主义荣辱观，提倡共产主义道德，为了保护国家和人民的利益，在一切困难和危险的时刻挺身而出，英勇斗争，不怕牺牲。</a:t>
            </a:r>
          </a:p>
          <a:p>
            <a:pPr algn="just" hangingPunct="0"/>
            <a:r>
              <a:rPr lang="zh-CN" altLang="en-US" sz="1400">
                <a:latin typeface="微软雅黑" panose="020B0503020204020204" pitchFamily="34" charset="-122"/>
                <a:ea typeface="微软雅黑" panose="020B0503020204020204" pitchFamily="34" charset="-122"/>
              </a:rPr>
              <a:t>的答复。</a:t>
            </a:r>
          </a:p>
        </p:txBody>
      </p:sp>
      <p:sp>
        <p:nvSpPr>
          <p:cNvPr id="18" name="矩形 42"/>
          <p:cNvSpPr>
            <a:spLocks noChangeArrowheads="1"/>
          </p:cNvSpPr>
          <p:nvPr/>
        </p:nvSpPr>
        <p:spPr bwMode="auto">
          <a:xfrm>
            <a:off x="3646768" y="1709457"/>
            <a:ext cx="77565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400">
                <a:latin typeface="微软雅黑" panose="020B0503020204020204" pitchFamily="34" charset="-122"/>
                <a:ea typeface="微软雅黑" panose="020B0503020204020204" pitchFamily="34" charset="-122"/>
              </a:rPr>
              <a:t>贯彻执行党的基本路线和各项方针、政策，带头参加改革开放和社会主义现代化建设，在生产、工作、学习和社会生活中起先锋模范作用。</a:t>
            </a:r>
          </a:p>
        </p:txBody>
      </p:sp>
      <p:sp>
        <p:nvSpPr>
          <p:cNvPr id="19" name="矩形 43"/>
          <p:cNvSpPr>
            <a:spLocks noChangeArrowheads="1"/>
          </p:cNvSpPr>
          <p:nvPr/>
        </p:nvSpPr>
        <p:spPr bwMode="auto">
          <a:xfrm>
            <a:off x="3646768" y="2366682"/>
            <a:ext cx="77565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400">
                <a:latin typeface="微软雅黑" panose="020B0503020204020204" pitchFamily="34" charset="-122"/>
                <a:ea typeface="微软雅黑" panose="020B0503020204020204" pitchFamily="34" charset="-122"/>
              </a:rPr>
              <a:t>坚持党和人民的利益高于一切，个人利益服从党和人民的利益，吃苦在前，享受在后，克己奉公，多做贡献。</a:t>
            </a:r>
          </a:p>
        </p:txBody>
      </p:sp>
      <p:sp>
        <p:nvSpPr>
          <p:cNvPr id="20" name="矩形 44"/>
          <p:cNvSpPr>
            <a:spLocks noChangeArrowheads="1"/>
          </p:cNvSpPr>
          <p:nvPr/>
        </p:nvSpPr>
        <p:spPr bwMode="auto">
          <a:xfrm>
            <a:off x="3646768" y="3068357"/>
            <a:ext cx="77565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400">
                <a:latin typeface="微软雅黑" panose="020B0503020204020204" pitchFamily="34" charset="-122"/>
                <a:ea typeface="微软雅黑" panose="020B0503020204020204" pitchFamily="34" charset="-122"/>
              </a:rPr>
              <a:t>自觉遵守党的纪律，模范遵守国家的法律法规，严格保守党和国家的秘密，执行党的决定，服从组织分配，积极完成党的任务。</a:t>
            </a:r>
          </a:p>
        </p:txBody>
      </p:sp>
      <p:sp>
        <p:nvSpPr>
          <p:cNvPr id="21" name="矩形 45"/>
          <p:cNvSpPr>
            <a:spLocks noChangeArrowheads="1"/>
          </p:cNvSpPr>
          <p:nvPr/>
        </p:nvSpPr>
        <p:spPr bwMode="auto">
          <a:xfrm>
            <a:off x="3646768" y="3749395"/>
            <a:ext cx="77565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400">
                <a:latin typeface="微软雅黑" panose="020B0503020204020204" pitchFamily="34" charset="-122"/>
                <a:ea typeface="微软雅黑" panose="020B0503020204020204" pitchFamily="34" charset="-122"/>
              </a:rPr>
              <a:t>维护党的团结和统一，对党忠诚老实，言行一致，坚决反对一切派别组织和小集团活动，反对阳奉阴违的两面派行为和一切阴谋诡计。</a:t>
            </a:r>
          </a:p>
        </p:txBody>
      </p:sp>
      <p:sp>
        <p:nvSpPr>
          <p:cNvPr id="22" name="矩形 46"/>
          <p:cNvSpPr>
            <a:spLocks noChangeArrowheads="1"/>
          </p:cNvSpPr>
          <p:nvPr/>
        </p:nvSpPr>
        <p:spPr bwMode="auto">
          <a:xfrm>
            <a:off x="3646768" y="4419320"/>
            <a:ext cx="77565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400">
                <a:latin typeface="微软雅黑" panose="020B0503020204020204" pitchFamily="34" charset="-122"/>
                <a:ea typeface="微软雅黑" panose="020B0503020204020204" pitchFamily="34" charset="-122"/>
              </a:rPr>
              <a:t>切实开展批评和自我批评，勇于揭露和纠正工作中的缺点、错误，坚决同消极腐败现象作斗争。</a:t>
            </a:r>
          </a:p>
        </p:txBody>
      </p:sp>
      <p:sp>
        <p:nvSpPr>
          <p:cNvPr id="23" name="矩形 47"/>
          <p:cNvSpPr>
            <a:spLocks noChangeArrowheads="1"/>
          </p:cNvSpPr>
          <p:nvPr/>
        </p:nvSpPr>
        <p:spPr bwMode="auto">
          <a:xfrm>
            <a:off x="3713443" y="5089245"/>
            <a:ext cx="77565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400">
                <a:latin typeface="微软雅黑" panose="020B0503020204020204" pitchFamily="34" charset="-122"/>
                <a:ea typeface="微软雅黑" panose="020B0503020204020204" pitchFamily="34" charset="-122"/>
              </a:rPr>
              <a:t>密切联系群众，向群众宣传党的主张，遇事同群众商量，及时向党反映群众的意见和要求，维护群众的正当利益。</a:t>
            </a:r>
          </a:p>
        </p:txBody>
      </p:sp>
      <p:grpSp>
        <p:nvGrpSpPr>
          <p:cNvPr id="24" name="组合 49"/>
          <p:cNvGrpSpPr>
            <a:grpSpLocks/>
          </p:cNvGrpSpPr>
          <p:nvPr/>
        </p:nvGrpSpPr>
        <p:grpSpPr bwMode="auto">
          <a:xfrm>
            <a:off x="408549" y="2677366"/>
            <a:ext cx="2554287" cy="2281237"/>
            <a:chOff x="1235090" y="1108075"/>
            <a:chExt cx="2000250" cy="1785938"/>
          </a:xfrm>
          <a:solidFill>
            <a:srgbClr val="C00000"/>
          </a:solidFill>
        </p:grpSpPr>
        <p:sp>
          <p:nvSpPr>
            <p:cNvPr id="25" name="Freeform 5"/>
            <p:cNvSpPr/>
            <p:nvPr/>
          </p:nvSpPr>
          <p:spPr bwMode="auto">
            <a:xfrm>
              <a:off x="1235090" y="1108075"/>
              <a:ext cx="2000250" cy="1785938"/>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grpFill/>
            <a:ln w="38100">
              <a:solidFill>
                <a:schemeClr val="bg2"/>
              </a:solidFill>
              <a:round/>
            </a:ln>
            <a:effectLst>
              <a:outerShdw blurRad="50800" dist="38100" algn="l" rotWithShape="0">
                <a:prstClr val="black">
                  <a:alpha val="40000"/>
                </a:prstClr>
              </a:outerShdw>
            </a:effectLst>
          </p:spPr>
          <p:txBody>
            <a:bodyPr/>
            <a:lstStyle/>
            <a:p>
              <a:endParaRPr lang="zh-CN" altLang="en-US" noProof="1"/>
            </a:p>
          </p:txBody>
        </p:sp>
        <p:sp>
          <p:nvSpPr>
            <p:cNvPr id="26" name="Freeform 6"/>
            <p:cNvSpPr>
              <a:spLocks noChangeArrowheads="1"/>
            </p:cNvSpPr>
            <p:nvPr/>
          </p:nvSpPr>
          <p:spPr bwMode="auto">
            <a:xfrm>
              <a:off x="1320207" y="1186771"/>
              <a:ext cx="1830018" cy="1628548"/>
            </a:xfrm>
            <a:custGeom>
              <a:avLst/>
              <a:gdLst>
                <a:gd name="T0" fmla="*/ 2060 w 2654"/>
                <a:gd name="T1" fmla="*/ 107 h 2342"/>
                <a:gd name="T2" fmla="*/ 1880 w 2654"/>
                <a:gd name="T3" fmla="*/ 4 h 2342"/>
                <a:gd name="T4" fmla="*/ 1878 w 2654"/>
                <a:gd name="T5" fmla="*/ 4 h 2342"/>
                <a:gd name="T6" fmla="*/ 1877 w 2654"/>
                <a:gd name="T7" fmla="*/ 4 h 2342"/>
                <a:gd name="T8" fmla="*/ 1327 w 2654"/>
                <a:gd name="T9" fmla="*/ 4 h 2342"/>
                <a:gd name="T10" fmla="*/ 772 w 2654"/>
                <a:gd name="T11" fmla="*/ 4 h 2342"/>
                <a:gd name="T12" fmla="*/ 592 w 2654"/>
                <a:gd name="T13" fmla="*/ 109 h 2342"/>
                <a:gd name="T14" fmla="*/ 592 w 2654"/>
                <a:gd name="T15" fmla="*/ 110 h 2342"/>
                <a:gd name="T16" fmla="*/ 591 w 2654"/>
                <a:gd name="T17" fmla="*/ 111 h 2342"/>
                <a:gd name="T18" fmla="*/ 316 w 2654"/>
                <a:gd name="T19" fmla="*/ 588 h 2342"/>
                <a:gd name="T20" fmla="*/ 39 w 2654"/>
                <a:gd name="T21" fmla="*/ 1068 h 2342"/>
                <a:gd name="T22" fmla="*/ 39 w 2654"/>
                <a:gd name="T23" fmla="*/ 1276 h 2342"/>
                <a:gd name="T24" fmla="*/ 40 w 2654"/>
                <a:gd name="T25" fmla="*/ 1277 h 2342"/>
                <a:gd name="T26" fmla="*/ 41 w 2654"/>
                <a:gd name="T27" fmla="*/ 1278 h 2342"/>
                <a:gd name="T28" fmla="*/ 316 w 2654"/>
                <a:gd name="T29" fmla="*/ 1755 h 2342"/>
                <a:gd name="T30" fmla="*/ 593 w 2654"/>
                <a:gd name="T31" fmla="*/ 2235 h 2342"/>
                <a:gd name="T32" fmla="*/ 774 w 2654"/>
                <a:gd name="T33" fmla="*/ 2339 h 2342"/>
                <a:gd name="T34" fmla="*/ 775 w 2654"/>
                <a:gd name="T35" fmla="*/ 2338 h 2342"/>
                <a:gd name="T36" fmla="*/ 776 w 2654"/>
                <a:gd name="T37" fmla="*/ 2338 h 2342"/>
                <a:gd name="T38" fmla="*/ 1327 w 2654"/>
                <a:gd name="T39" fmla="*/ 2338 h 2342"/>
                <a:gd name="T40" fmla="*/ 1881 w 2654"/>
                <a:gd name="T41" fmla="*/ 2338 h 2342"/>
                <a:gd name="T42" fmla="*/ 2061 w 2654"/>
                <a:gd name="T43" fmla="*/ 2234 h 2342"/>
                <a:gd name="T44" fmla="*/ 2062 w 2654"/>
                <a:gd name="T45" fmla="*/ 2233 h 2342"/>
                <a:gd name="T46" fmla="*/ 2062 w 2654"/>
                <a:gd name="T47" fmla="*/ 2231 h 2342"/>
                <a:gd name="T48" fmla="*/ 2337 w 2654"/>
                <a:gd name="T49" fmla="*/ 1755 h 2342"/>
                <a:gd name="T50" fmla="*/ 2615 w 2654"/>
                <a:gd name="T51" fmla="*/ 1274 h 2342"/>
                <a:gd name="T52" fmla="*/ 2614 w 2654"/>
                <a:gd name="T53" fmla="*/ 1067 h 2342"/>
                <a:gd name="T54" fmla="*/ 2613 w 2654"/>
                <a:gd name="T55" fmla="*/ 1066 h 2342"/>
                <a:gd name="T56" fmla="*/ 2613 w 2654"/>
                <a:gd name="T57" fmla="*/ 1064 h 2342"/>
                <a:gd name="T58" fmla="*/ 2337 w 2654"/>
                <a:gd name="T59" fmla="*/ 588 h 2342"/>
                <a:gd name="T60" fmla="*/ 2060 w 2654"/>
                <a:gd name="T61" fmla="*/ 107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54" h="2342">
                  <a:moveTo>
                    <a:pt x="2060" y="107"/>
                  </a:moveTo>
                  <a:cubicBezTo>
                    <a:pt x="2023" y="46"/>
                    <a:pt x="1953" y="0"/>
                    <a:pt x="1880" y="4"/>
                  </a:cubicBezTo>
                  <a:lnTo>
                    <a:pt x="1878" y="4"/>
                  </a:lnTo>
                  <a:lnTo>
                    <a:pt x="1877" y="4"/>
                  </a:lnTo>
                  <a:cubicBezTo>
                    <a:pt x="1694" y="4"/>
                    <a:pt x="1510" y="4"/>
                    <a:pt x="1327" y="4"/>
                  </a:cubicBezTo>
                  <a:lnTo>
                    <a:pt x="772" y="4"/>
                  </a:lnTo>
                  <a:cubicBezTo>
                    <a:pt x="700" y="5"/>
                    <a:pt x="626" y="44"/>
                    <a:pt x="592" y="109"/>
                  </a:cubicBezTo>
                  <a:lnTo>
                    <a:pt x="592" y="110"/>
                  </a:lnTo>
                  <a:lnTo>
                    <a:pt x="591" y="111"/>
                  </a:lnTo>
                  <a:cubicBezTo>
                    <a:pt x="499" y="270"/>
                    <a:pt x="408" y="429"/>
                    <a:pt x="316" y="588"/>
                  </a:cubicBezTo>
                  <a:lnTo>
                    <a:pt x="39" y="1068"/>
                  </a:lnTo>
                  <a:cubicBezTo>
                    <a:pt x="4" y="1131"/>
                    <a:pt x="0" y="1215"/>
                    <a:pt x="39" y="1276"/>
                  </a:cubicBezTo>
                  <a:lnTo>
                    <a:pt x="40" y="1277"/>
                  </a:lnTo>
                  <a:lnTo>
                    <a:pt x="41" y="1278"/>
                  </a:lnTo>
                  <a:cubicBezTo>
                    <a:pt x="133" y="1437"/>
                    <a:pt x="224" y="1596"/>
                    <a:pt x="316" y="1755"/>
                  </a:cubicBezTo>
                  <a:lnTo>
                    <a:pt x="593" y="2235"/>
                  </a:lnTo>
                  <a:cubicBezTo>
                    <a:pt x="630" y="2297"/>
                    <a:pt x="701" y="2342"/>
                    <a:pt x="774" y="2339"/>
                  </a:cubicBezTo>
                  <a:lnTo>
                    <a:pt x="775" y="2338"/>
                  </a:lnTo>
                  <a:lnTo>
                    <a:pt x="776" y="2338"/>
                  </a:lnTo>
                  <a:cubicBezTo>
                    <a:pt x="960" y="2338"/>
                    <a:pt x="1143" y="2338"/>
                    <a:pt x="1327" y="2338"/>
                  </a:cubicBezTo>
                  <a:lnTo>
                    <a:pt x="1881" y="2338"/>
                  </a:lnTo>
                  <a:cubicBezTo>
                    <a:pt x="1953" y="2337"/>
                    <a:pt x="2028" y="2299"/>
                    <a:pt x="2061" y="2234"/>
                  </a:cubicBezTo>
                  <a:lnTo>
                    <a:pt x="2062" y="2233"/>
                  </a:lnTo>
                  <a:lnTo>
                    <a:pt x="2062" y="2231"/>
                  </a:lnTo>
                  <a:cubicBezTo>
                    <a:pt x="2154" y="2073"/>
                    <a:pt x="2246" y="1914"/>
                    <a:pt x="2337" y="1755"/>
                  </a:cubicBezTo>
                  <a:lnTo>
                    <a:pt x="2615" y="1274"/>
                  </a:lnTo>
                  <a:cubicBezTo>
                    <a:pt x="2650" y="1212"/>
                    <a:pt x="2654" y="1128"/>
                    <a:pt x="2614" y="1067"/>
                  </a:cubicBezTo>
                  <a:lnTo>
                    <a:pt x="2613" y="1066"/>
                  </a:lnTo>
                  <a:lnTo>
                    <a:pt x="2613" y="1064"/>
                  </a:lnTo>
                  <a:cubicBezTo>
                    <a:pt x="2521" y="906"/>
                    <a:pt x="2429" y="747"/>
                    <a:pt x="2337" y="588"/>
                  </a:cubicBezTo>
                  <a:lnTo>
                    <a:pt x="2060" y="107"/>
                  </a:lnTo>
                  <a:close/>
                </a:path>
              </a:pathLst>
            </a:custGeom>
            <a:grpFill/>
            <a:ln w="12700">
              <a:solidFill>
                <a:schemeClr val="bg2"/>
              </a:solidFill>
              <a:prstDash val="dash"/>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28" name="文本框 25"/>
          <p:cNvSpPr txBox="1">
            <a:spLocks noChangeArrowheads="1"/>
          </p:cNvSpPr>
          <p:nvPr/>
        </p:nvSpPr>
        <p:spPr bwMode="auto">
          <a:xfrm>
            <a:off x="824474" y="3420316"/>
            <a:ext cx="17224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6000" b="1">
                <a:solidFill>
                  <a:schemeClr val="bg2"/>
                </a:solidFill>
                <a:latin typeface="微软雅黑" panose="020B0503020204020204" pitchFamily="34" charset="-122"/>
                <a:ea typeface="微软雅黑" panose="020B0503020204020204" pitchFamily="34" charset="-122"/>
              </a:rPr>
              <a:t>义务</a:t>
            </a:r>
          </a:p>
        </p:txBody>
      </p:sp>
      <p:sp>
        <p:nvSpPr>
          <p:cNvPr id="29" name="文本框 48"/>
          <p:cNvSpPr txBox="1">
            <a:spLocks noChangeArrowheads="1"/>
          </p:cNvSpPr>
          <p:nvPr/>
        </p:nvSpPr>
        <p:spPr bwMode="auto">
          <a:xfrm>
            <a:off x="910199" y="4325191"/>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a:solidFill>
                  <a:schemeClr val="bg2"/>
                </a:solidFill>
                <a:latin typeface="微软雅黑" panose="020B0503020204020204" pitchFamily="34" charset="-122"/>
                <a:ea typeface="微软雅黑" panose="020B0503020204020204" pitchFamily="34" charset="-122"/>
              </a:rPr>
              <a:t>党员义务在先</a:t>
            </a:r>
          </a:p>
        </p:txBody>
      </p:sp>
      <p:sp>
        <p:nvSpPr>
          <p:cNvPr id="30" name="Freeform 6"/>
          <p:cNvSpPr>
            <a:spLocks noEditPoints="1"/>
          </p:cNvSpPr>
          <p:nvPr/>
        </p:nvSpPr>
        <p:spPr bwMode="auto">
          <a:xfrm>
            <a:off x="1427724" y="2921841"/>
            <a:ext cx="536575" cy="515937"/>
          </a:xfrm>
          <a:custGeom>
            <a:avLst/>
            <a:gdLst>
              <a:gd name="T0" fmla="*/ 580 w 872"/>
              <a:gd name="T1" fmla="*/ 513 h 811"/>
              <a:gd name="T2" fmla="*/ 503 w 872"/>
              <a:gd name="T3" fmla="*/ 571 h 811"/>
              <a:gd name="T4" fmla="*/ 548 w 872"/>
              <a:gd name="T5" fmla="*/ 656 h 811"/>
              <a:gd name="T6" fmla="*/ 612 w 872"/>
              <a:gd name="T7" fmla="*/ 699 h 811"/>
              <a:gd name="T8" fmla="*/ 443 w 872"/>
              <a:gd name="T9" fmla="*/ 763 h 811"/>
              <a:gd name="T10" fmla="*/ 430 w 872"/>
              <a:gd name="T11" fmla="*/ 762 h 811"/>
              <a:gd name="T12" fmla="*/ 275 w 872"/>
              <a:gd name="T13" fmla="*/ 719 h 811"/>
              <a:gd name="T14" fmla="*/ 260 w 872"/>
              <a:gd name="T15" fmla="*/ 672 h 811"/>
              <a:gd name="T16" fmla="*/ 326 w 872"/>
              <a:gd name="T17" fmla="*/ 655 h 811"/>
              <a:gd name="T18" fmla="*/ 295 w 872"/>
              <a:gd name="T19" fmla="*/ 513 h 811"/>
              <a:gd name="T20" fmla="*/ 260 w 872"/>
              <a:gd name="T21" fmla="*/ 521 h 811"/>
              <a:gd name="T22" fmla="*/ 268 w 872"/>
              <a:gd name="T23" fmla="*/ 432 h 811"/>
              <a:gd name="T24" fmla="*/ 438 w 872"/>
              <a:gd name="T25" fmla="*/ 469 h 811"/>
              <a:gd name="T26" fmla="*/ 603 w 872"/>
              <a:gd name="T27" fmla="*/ 433 h 811"/>
              <a:gd name="T28" fmla="*/ 612 w 872"/>
              <a:gd name="T29" fmla="*/ 521 h 811"/>
              <a:gd name="T30" fmla="*/ 850 w 872"/>
              <a:gd name="T31" fmla="*/ 591 h 811"/>
              <a:gd name="T32" fmla="*/ 662 w 872"/>
              <a:gd name="T33" fmla="*/ 389 h 811"/>
              <a:gd name="T34" fmla="*/ 626 w 872"/>
              <a:gd name="T35" fmla="*/ 373 h 811"/>
              <a:gd name="T36" fmla="*/ 245 w 872"/>
              <a:gd name="T37" fmla="*/ 374 h 811"/>
              <a:gd name="T38" fmla="*/ 206 w 872"/>
              <a:gd name="T39" fmla="*/ 392 h 811"/>
              <a:gd name="T40" fmla="*/ 19 w 872"/>
              <a:gd name="T41" fmla="*/ 594 h 811"/>
              <a:gd name="T42" fmla="*/ 72 w 872"/>
              <a:gd name="T43" fmla="*/ 715 h 811"/>
              <a:gd name="T44" fmla="*/ 84 w 872"/>
              <a:gd name="T45" fmla="*/ 714 h 811"/>
              <a:gd name="T46" fmla="*/ 227 w 872"/>
              <a:gd name="T47" fmla="*/ 791 h 811"/>
              <a:gd name="T48" fmla="*/ 626 w 872"/>
              <a:gd name="T49" fmla="*/ 811 h 811"/>
              <a:gd name="T50" fmla="*/ 646 w 872"/>
              <a:gd name="T51" fmla="*/ 680 h 811"/>
              <a:gd name="T52" fmla="*/ 791 w 872"/>
              <a:gd name="T53" fmla="*/ 715 h 811"/>
              <a:gd name="T54" fmla="*/ 853 w 872"/>
              <a:gd name="T55" fmla="*/ 683 h 811"/>
              <a:gd name="T56" fmla="*/ 436 w 872"/>
              <a:gd name="T57" fmla="*/ 362 h 811"/>
              <a:gd name="T58" fmla="*/ 436 w 872"/>
              <a:gd name="T59" fmla="*/ 0 h 811"/>
              <a:gd name="T60" fmla="*/ 436 w 872"/>
              <a:gd name="T61" fmla="*/ 362 h 811"/>
              <a:gd name="T62" fmla="*/ 385 w 872"/>
              <a:gd name="T63" fmla="*/ 579 h 811"/>
              <a:gd name="T64" fmla="*/ 410 w 872"/>
              <a:gd name="T65" fmla="*/ 554 h 811"/>
              <a:gd name="T66" fmla="*/ 384 w 872"/>
              <a:gd name="T67" fmla="*/ 549 h 811"/>
              <a:gd name="T68" fmla="*/ 429 w 872"/>
              <a:gd name="T69" fmla="*/ 519 h 811"/>
              <a:gd name="T70" fmla="*/ 423 w 872"/>
              <a:gd name="T71" fmla="*/ 541 h 811"/>
              <a:gd name="T72" fmla="*/ 431 w 872"/>
              <a:gd name="T73" fmla="*/ 504 h 811"/>
              <a:gd name="T74" fmla="*/ 484 w 872"/>
              <a:gd name="T75" fmla="*/ 601 h 811"/>
              <a:gd name="T76" fmla="*/ 460 w 872"/>
              <a:gd name="T77" fmla="*/ 605 h 811"/>
              <a:gd name="T78" fmla="*/ 387 w 872"/>
              <a:gd name="T79" fmla="*/ 612 h 811"/>
              <a:gd name="T80" fmla="*/ 385 w 872"/>
              <a:gd name="T81" fmla="*/ 597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2" h="811">
                <a:moveTo>
                  <a:pt x="612" y="521"/>
                </a:moveTo>
                <a:lnTo>
                  <a:pt x="580" y="513"/>
                </a:lnTo>
                <a:cubicBezTo>
                  <a:pt x="578" y="513"/>
                  <a:pt x="577" y="513"/>
                  <a:pt x="575" y="513"/>
                </a:cubicBezTo>
                <a:cubicBezTo>
                  <a:pt x="542" y="508"/>
                  <a:pt x="511" y="534"/>
                  <a:pt x="503" y="571"/>
                </a:cubicBezTo>
                <a:cubicBezTo>
                  <a:pt x="495" y="608"/>
                  <a:pt x="513" y="644"/>
                  <a:pt x="544" y="655"/>
                </a:cubicBezTo>
                <a:cubicBezTo>
                  <a:pt x="546" y="656"/>
                  <a:pt x="547" y="656"/>
                  <a:pt x="548" y="656"/>
                </a:cubicBezTo>
                <a:lnTo>
                  <a:pt x="612" y="672"/>
                </a:lnTo>
                <a:lnTo>
                  <a:pt x="612" y="699"/>
                </a:lnTo>
                <a:cubicBezTo>
                  <a:pt x="612" y="709"/>
                  <a:pt x="605" y="718"/>
                  <a:pt x="596" y="721"/>
                </a:cubicBezTo>
                <a:lnTo>
                  <a:pt x="443" y="763"/>
                </a:lnTo>
                <a:cubicBezTo>
                  <a:pt x="442" y="763"/>
                  <a:pt x="440" y="763"/>
                  <a:pt x="438" y="763"/>
                </a:cubicBezTo>
                <a:cubicBezTo>
                  <a:pt x="435" y="763"/>
                  <a:pt x="433" y="763"/>
                  <a:pt x="430" y="762"/>
                </a:cubicBezTo>
                <a:cubicBezTo>
                  <a:pt x="429" y="762"/>
                  <a:pt x="429" y="762"/>
                  <a:pt x="428" y="761"/>
                </a:cubicBezTo>
                <a:lnTo>
                  <a:pt x="275" y="719"/>
                </a:lnTo>
                <a:cubicBezTo>
                  <a:pt x="266" y="717"/>
                  <a:pt x="260" y="708"/>
                  <a:pt x="260" y="698"/>
                </a:cubicBezTo>
                <a:lnTo>
                  <a:pt x="260" y="672"/>
                </a:lnTo>
                <a:lnTo>
                  <a:pt x="322" y="656"/>
                </a:lnTo>
                <a:cubicBezTo>
                  <a:pt x="323" y="656"/>
                  <a:pt x="325" y="656"/>
                  <a:pt x="326" y="655"/>
                </a:cubicBezTo>
                <a:cubicBezTo>
                  <a:pt x="357" y="644"/>
                  <a:pt x="375" y="608"/>
                  <a:pt x="368" y="571"/>
                </a:cubicBezTo>
                <a:cubicBezTo>
                  <a:pt x="360" y="534"/>
                  <a:pt x="328" y="508"/>
                  <a:pt x="295" y="513"/>
                </a:cubicBezTo>
                <a:cubicBezTo>
                  <a:pt x="294" y="513"/>
                  <a:pt x="292" y="513"/>
                  <a:pt x="291" y="513"/>
                </a:cubicBezTo>
                <a:lnTo>
                  <a:pt x="260" y="521"/>
                </a:lnTo>
                <a:lnTo>
                  <a:pt x="260" y="449"/>
                </a:lnTo>
                <a:cubicBezTo>
                  <a:pt x="260" y="442"/>
                  <a:pt x="263" y="436"/>
                  <a:pt x="268" y="432"/>
                </a:cubicBezTo>
                <a:cubicBezTo>
                  <a:pt x="273" y="427"/>
                  <a:pt x="280" y="426"/>
                  <a:pt x="286" y="428"/>
                </a:cubicBezTo>
                <a:lnTo>
                  <a:pt x="438" y="469"/>
                </a:lnTo>
                <a:lnTo>
                  <a:pt x="585" y="429"/>
                </a:lnTo>
                <a:cubicBezTo>
                  <a:pt x="591" y="427"/>
                  <a:pt x="598" y="429"/>
                  <a:pt x="603" y="433"/>
                </a:cubicBezTo>
                <a:cubicBezTo>
                  <a:pt x="609" y="437"/>
                  <a:pt x="612" y="444"/>
                  <a:pt x="612" y="451"/>
                </a:cubicBezTo>
                <a:lnTo>
                  <a:pt x="612" y="521"/>
                </a:lnTo>
                <a:close/>
                <a:moveTo>
                  <a:pt x="852" y="594"/>
                </a:moveTo>
                <a:cubicBezTo>
                  <a:pt x="852" y="593"/>
                  <a:pt x="851" y="592"/>
                  <a:pt x="850" y="591"/>
                </a:cubicBezTo>
                <a:lnTo>
                  <a:pt x="665" y="392"/>
                </a:lnTo>
                <a:cubicBezTo>
                  <a:pt x="664" y="391"/>
                  <a:pt x="663" y="390"/>
                  <a:pt x="662" y="389"/>
                </a:cubicBezTo>
                <a:cubicBezTo>
                  <a:pt x="654" y="382"/>
                  <a:pt x="644" y="378"/>
                  <a:pt x="635" y="375"/>
                </a:cubicBezTo>
                <a:cubicBezTo>
                  <a:pt x="632" y="374"/>
                  <a:pt x="629" y="373"/>
                  <a:pt x="626" y="373"/>
                </a:cubicBezTo>
                <a:lnTo>
                  <a:pt x="247" y="373"/>
                </a:lnTo>
                <a:cubicBezTo>
                  <a:pt x="246" y="373"/>
                  <a:pt x="246" y="373"/>
                  <a:pt x="245" y="374"/>
                </a:cubicBezTo>
                <a:cubicBezTo>
                  <a:pt x="232" y="375"/>
                  <a:pt x="219" y="380"/>
                  <a:pt x="209" y="389"/>
                </a:cubicBezTo>
                <a:cubicBezTo>
                  <a:pt x="208" y="390"/>
                  <a:pt x="207" y="391"/>
                  <a:pt x="206" y="392"/>
                </a:cubicBezTo>
                <a:lnTo>
                  <a:pt x="21" y="591"/>
                </a:lnTo>
                <a:cubicBezTo>
                  <a:pt x="20" y="592"/>
                  <a:pt x="20" y="593"/>
                  <a:pt x="19" y="594"/>
                </a:cubicBezTo>
                <a:cubicBezTo>
                  <a:pt x="1" y="617"/>
                  <a:pt x="0" y="648"/>
                  <a:pt x="12" y="673"/>
                </a:cubicBezTo>
                <a:cubicBezTo>
                  <a:pt x="24" y="698"/>
                  <a:pt x="47" y="715"/>
                  <a:pt x="72" y="715"/>
                </a:cubicBezTo>
                <a:cubicBezTo>
                  <a:pt x="74" y="715"/>
                  <a:pt x="77" y="715"/>
                  <a:pt x="79" y="715"/>
                </a:cubicBezTo>
                <a:cubicBezTo>
                  <a:pt x="81" y="715"/>
                  <a:pt x="82" y="715"/>
                  <a:pt x="84" y="714"/>
                </a:cubicBezTo>
                <a:lnTo>
                  <a:pt x="227" y="680"/>
                </a:lnTo>
                <a:lnTo>
                  <a:pt x="227" y="791"/>
                </a:lnTo>
                <a:cubicBezTo>
                  <a:pt x="227" y="802"/>
                  <a:pt x="236" y="811"/>
                  <a:pt x="247" y="811"/>
                </a:cubicBezTo>
                <a:lnTo>
                  <a:pt x="626" y="811"/>
                </a:lnTo>
                <a:cubicBezTo>
                  <a:pt x="637" y="811"/>
                  <a:pt x="646" y="802"/>
                  <a:pt x="646" y="791"/>
                </a:cubicBezTo>
                <a:lnTo>
                  <a:pt x="646" y="680"/>
                </a:lnTo>
                <a:lnTo>
                  <a:pt x="787" y="714"/>
                </a:lnTo>
                <a:cubicBezTo>
                  <a:pt x="788" y="715"/>
                  <a:pt x="790" y="715"/>
                  <a:pt x="791" y="715"/>
                </a:cubicBezTo>
                <a:cubicBezTo>
                  <a:pt x="794" y="715"/>
                  <a:pt x="796" y="715"/>
                  <a:pt x="799" y="715"/>
                </a:cubicBezTo>
                <a:cubicBezTo>
                  <a:pt x="820" y="715"/>
                  <a:pt x="840" y="703"/>
                  <a:pt x="853" y="683"/>
                </a:cubicBezTo>
                <a:cubicBezTo>
                  <a:pt x="872" y="657"/>
                  <a:pt x="872" y="620"/>
                  <a:pt x="852" y="594"/>
                </a:cubicBezTo>
                <a:close/>
                <a:moveTo>
                  <a:pt x="436" y="362"/>
                </a:moveTo>
                <a:cubicBezTo>
                  <a:pt x="529" y="362"/>
                  <a:pt x="605" y="280"/>
                  <a:pt x="605" y="181"/>
                </a:cubicBezTo>
                <a:cubicBezTo>
                  <a:pt x="605" y="81"/>
                  <a:pt x="529" y="0"/>
                  <a:pt x="436" y="0"/>
                </a:cubicBezTo>
                <a:cubicBezTo>
                  <a:pt x="342" y="0"/>
                  <a:pt x="266" y="81"/>
                  <a:pt x="266" y="181"/>
                </a:cubicBezTo>
                <a:cubicBezTo>
                  <a:pt x="266" y="280"/>
                  <a:pt x="342" y="362"/>
                  <a:pt x="436" y="362"/>
                </a:cubicBezTo>
                <a:close/>
                <a:moveTo>
                  <a:pt x="377" y="587"/>
                </a:moveTo>
                <a:lnTo>
                  <a:pt x="385" y="579"/>
                </a:lnTo>
                <a:cubicBezTo>
                  <a:pt x="402" y="594"/>
                  <a:pt x="421" y="603"/>
                  <a:pt x="446" y="591"/>
                </a:cubicBezTo>
                <a:lnTo>
                  <a:pt x="410" y="554"/>
                </a:lnTo>
                <a:lnTo>
                  <a:pt x="400" y="565"/>
                </a:lnTo>
                <a:lnTo>
                  <a:pt x="384" y="549"/>
                </a:lnTo>
                <a:lnTo>
                  <a:pt x="411" y="522"/>
                </a:lnTo>
                <a:cubicBezTo>
                  <a:pt x="415" y="524"/>
                  <a:pt x="422" y="524"/>
                  <a:pt x="429" y="519"/>
                </a:cubicBezTo>
                <a:lnTo>
                  <a:pt x="437" y="527"/>
                </a:lnTo>
                <a:lnTo>
                  <a:pt x="423" y="541"/>
                </a:lnTo>
                <a:lnTo>
                  <a:pt x="460" y="577"/>
                </a:lnTo>
                <a:cubicBezTo>
                  <a:pt x="474" y="554"/>
                  <a:pt x="462" y="520"/>
                  <a:pt x="431" y="504"/>
                </a:cubicBezTo>
                <a:cubicBezTo>
                  <a:pt x="462" y="506"/>
                  <a:pt x="502" y="542"/>
                  <a:pt x="474" y="591"/>
                </a:cubicBezTo>
                <a:lnTo>
                  <a:pt x="484" y="601"/>
                </a:lnTo>
                <a:lnTo>
                  <a:pt x="471" y="614"/>
                </a:lnTo>
                <a:lnTo>
                  <a:pt x="460" y="605"/>
                </a:lnTo>
                <a:cubicBezTo>
                  <a:pt x="434" y="619"/>
                  <a:pt x="410" y="617"/>
                  <a:pt x="391" y="602"/>
                </a:cubicBezTo>
                <a:cubicBezTo>
                  <a:pt x="392" y="606"/>
                  <a:pt x="390" y="610"/>
                  <a:pt x="387" y="612"/>
                </a:cubicBezTo>
                <a:cubicBezTo>
                  <a:pt x="383" y="615"/>
                  <a:pt x="378" y="614"/>
                  <a:pt x="375" y="610"/>
                </a:cubicBezTo>
                <a:cubicBezTo>
                  <a:pt x="371" y="603"/>
                  <a:pt x="378" y="595"/>
                  <a:pt x="385" y="597"/>
                </a:cubicBezTo>
                <a:cubicBezTo>
                  <a:pt x="382" y="594"/>
                  <a:pt x="380" y="591"/>
                  <a:pt x="377" y="587"/>
                </a:cubicBezTo>
                <a:close/>
              </a:path>
            </a:pathLst>
          </a:custGeom>
          <a:solidFill>
            <a:schemeClr val="bg2"/>
          </a:solidFill>
          <a:ln>
            <a:noFill/>
          </a:ln>
        </p:spPr>
        <p:txBody>
          <a:bodyPr/>
          <a:lstStyle/>
          <a:p>
            <a:endParaRPr lang="zh-CN" altLang="en-US" noProof="1"/>
          </a:p>
        </p:txBody>
      </p:sp>
      <p:pic>
        <p:nvPicPr>
          <p:cNvPr id="31" name="图片 30"/>
          <p:cNvPicPr>
            <a:picLocks noChangeAspect="1"/>
          </p:cNvPicPr>
          <p:nvPr/>
        </p:nvPicPr>
        <p:blipFill rotWithShape="1">
          <a:blip r:embed="rId4"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sp>
        <p:nvSpPr>
          <p:cNvPr id="33"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pic>
        <p:nvPicPr>
          <p:cNvPr id="34" name="图片 33"/>
          <p:cNvPicPr>
            <a:picLocks noChangeAspect="1"/>
          </p:cNvPicPr>
          <p:nvPr/>
        </p:nvPicPr>
        <p:blipFill rotWithShape="1">
          <a:blip r:embed="rId5"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spTree>
    <p:extLst>
      <p:ext uri="{BB962C8B-B14F-4D97-AF65-F5344CB8AC3E}">
        <p14:creationId xmlns:p14="http://schemas.microsoft.com/office/powerpoint/2010/main" val="27594066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randombar(horizontal)">
                                      <p:cBhvr>
                                        <p:cTn id="15" dur="500"/>
                                        <p:tgtEl>
                                          <p:spTgt spid="28"/>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randombar(horizontal)">
                                      <p:cBhvr>
                                        <p:cTn id="18" dur="500"/>
                                        <p:tgtEl>
                                          <p:spTgt spid="30"/>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randombar(horizontal)">
                                      <p:cBhvr>
                                        <p:cTn id="21" dur="5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down)">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down)">
                                      <p:cBhvr>
                                        <p:cTn id="50" dur="500"/>
                                        <p:tgtEl>
                                          <p:spTgt spid="12"/>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down)">
                                      <p:cBhvr>
                                        <p:cTn id="53" dur="500"/>
                                        <p:tgtEl>
                                          <p:spTgt spid="2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down)">
                                      <p:cBhvr>
                                        <p:cTn id="58" dur="500"/>
                                        <p:tgtEl>
                                          <p:spTgt spid="21"/>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down)">
                                      <p:cBhvr>
                                        <p:cTn id="61" dur="500"/>
                                        <p:tgtEl>
                                          <p:spTgt spid="13"/>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500"/>
                                        <p:tgtEl>
                                          <p:spTgt spid="14"/>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down)">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down)">
                                      <p:cBhvr>
                                        <p:cTn id="74" dur="500"/>
                                        <p:tgtEl>
                                          <p:spTgt spid="15"/>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down)">
                                      <p:cBhvr>
                                        <p:cTn id="77" dur="500"/>
                                        <p:tgtEl>
                                          <p:spTgt spid="2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wipe(down)">
                                      <p:cBhvr>
                                        <p:cTn id="82" dur="500"/>
                                        <p:tgtEl>
                                          <p:spTgt spid="16"/>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down)">
                                      <p:cBhvr>
                                        <p:cTn id="8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8" grpId="0"/>
      <p:bldP spid="29" grpId="0"/>
      <p:bldP spid="3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47012" t="62167" r="-1" b="877"/>
          <a:stretch/>
        </p:blipFill>
        <p:spPr>
          <a:xfrm>
            <a:off x="6753703" y="5298293"/>
            <a:ext cx="5438297" cy="1896208"/>
          </a:xfrm>
          <a:prstGeom prst="rect">
            <a:avLst/>
          </a:prstGeom>
        </p:spPr>
      </p:pic>
      <p:sp>
        <p:nvSpPr>
          <p:cNvPr id="4"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1.4 </a:t>
            </a:r>
            <a:r>
              <a:rPr lang="zh-CN" altLang="en-US" sz="2800" b="1" dirty="0">
                <a:solidFill>
                  <a:srgbClr val="C00000"/>
                </a:solidFill>
                <a:latin typeface="微软雅黑" panose="020B0503020204020204" pitchFamily="34" charset="-122"/>
                <a:ea typeface="微软雅黑" panose="020B0503020204020204" pitchFamily="34" charset="-122"/>
              </a:rPr>
              <a:t>党员的义务和权利</a:t>
            </a:r>
          </a:p>
        </p:txBody>
      </p:sp>
      <p:sp>
        <p:nvSpPr>
          <p:cNvPr id="33"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pic>
        <p:nvPicPr>
          <p:cNvPr id="34" name="图片 33"/>
          <p:cNvPicPr>
            <a:picLocks noChangeAspect="1"/>
          </p:cNvPicPr>
          <p:nvPr/>
        </p:nvPicPr>
        <p:blipFill rotWithShape="1">
          <a:blip r:embed="rId4" cstate="print">
            <a:extLst>
              <a:ext uri="{28A0092B-C50C-407E-A947-70E740481C1C}">
                <a14:useLocalDpi xmlns:a14="http://schemas.microsoft.com/office/drawing/2010/main" val="0"/>
              </a:ext>
            </a:extLst>
          </a:blip>
          <a:srcRect l="5706" t="53785" r="4125" b="4859"/>
          <a:stretch/>
        </p:blipFill>
        <p:spPr>
          <a:xfrm>
            <a:off x="10822054" y="140238"/>
            <a:ext cx="1341810" cy="923125"/>
          </a:xfrm>
          <a:prstGeom prst="ellipse">
            <a:avLst/>
          </a:prstGeom>
          <a:ln>
            <a:noFill/>
          </a:ln>
          <a:effectLst>
            <a:softEdge rad="112500"/>
          </a:effectLst>
        </p:spPr>
      </p:pic>
      <p:grpSp>
        <p:nvGrpSpPr>
          <p:cNvPr id="59" name="组合 62"/>
          <p:cNvGrpSpPr>
            <a:grpSpLocks/>
          </p:cNvGrpSpPr>
          <p:nvPr/>
        </p:nvGrpSpPr>
        <p:grpSpPr bwMode="auto">
          <a:xfrm>
            <a:off x="408549" y="2690813"/>
            <a:ext cx="2554287" cy="2281237"/>
            <a:chOff x="1235090" y="1108075"/>
            <a:chExt cx="2000250" cy="1785938"/>
          </a:xfrm>
          <a:solidFill>
            <a:srgbClr val="C00000"/>
          </a:solidFill>
        </p:grpSpPr>
        <p:sp>
          <p:nvSpPr>
            <p:cNvPr id="60" name="Freeform 5"/>
            <p:cNvSpPr/>
            <p:nvPr/>
          </p:nvSpPr>
          <p:spPr bwMode="auto">
            <a:xfrm>
              <a:off x="1235090" y="1108075"/>
              <a:ext cx="2000250" cy="1785938"/>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grpFill/>
            <a:ln w="38100">
              <a:solidFill>
                <a:schemeClr val="bg2"/>
              </a:solidFill>
              <a:round/>
            </a:ln>
            <a:effectLst>
              <a:outerShdw blurRad="50800" dist="38100" algn="l" rotWithShape="0">
                <a:prstClr val="black">
                  <a:alpha val="40000"/>
                </a:prstClr>
              </a:outerShdw>
            </a:effectLst>
          </p:spPr>
          <p:txBody>
            <a:bodyPr/>
            <a:lstStyle/>
            <a:p>
              <a:endParaRPr lang="zh-CN" altLang="en-US" noProof="1"/>
            </a:p>
          </p:txBody>
        </p:sp>
        <p:sp>
          <p:nvSpPr>
            <p:cNvPr id="61" name="Freeform 6"/>
            <p:cNvSpPr>
              <a:spLocks noChangeArrowheads="1"/>
            </p:cNvSpPr>
            <p:nvPr/>
          </p:nvSpPr>
          <p:spPr bwMode="auto">
            <a:xfrm>
              <a:off x="1320207" y="1186771"/>
              <a:ext cx="1830018" cy="1628548"/>
            </a:xfrm>
            <a:custGeom>
              <a:avLst/>
              <a:gdLst>
                <a:gd name="T0" fmla="*/ 2060 w 2654"/>
                <a:gd name="T1" fmla="*/ 107 h 2342"/>
                <a:gd name="T2" fmla="*/ 1880 w 2654"/>
                <a:gd name="T3" fmla="*/ 4 h 2342"/>
                <a:gd name="T4" fmla="*/ 1878 w 2654"/>
                <a:gd name="T5" fmla="*/ 4 h 2342"/>
                <a:gd name="T6" fmla="*/ 1877 w 2654"/>
                <a:gd name="T7" fmla="*/ 4 h 2342"/>
                <a:gd name="T8" fmla="*/ 1327 w 2654"/>
                <a:gd name="T9" fmla="*/ 4 h 2342"/>
                <a:gd name="T10" fmla="*/ 772 w 2654"/>
                <a:gd name="T11" fmla="*/ 4 h 2342"/>
                <a:gd name="T12" fmla="*/ 592 w 2654"/>
                <a:gd name="T13" fmla="*/ 109 h 2342"/>
                <a:gd name="T14" fmla="*/ 592 w 2654"/>
                <a:gd name="T15" fmla="*/ 110 h 2342"/>
                <a:gd name="T16" fmla="*/ 591 w 2654"/>
                <a:gd name="T17" fmla="*/ 111 h 2342"/>
                <a:gd name="T18" fmla="*/ 316 w 2654"/>
                <a:gd name="T19" fmla="*/ 588 h 2342"/>
                <a:gd name="T20" fmla="*/ 39 w 2654"/>
                <a:gd name="T21" fmla="*/ 1068 h 2342"/>
                <a:gd name="T22" fmla="*/ 39 w 2654"/>
                <a:gd name="T23" fmla="*/ 1276 h 2342"/>
                <a:gd name="T24" fmla="*/ 40 w 2654"/>
                <a:gd name="T25" fmla="*/ 1277 h 2342"/>
                <a:gd name="T26" fmla="*/ 41 w 2654"/>
                <a:gd name="T27" fmla="*/ 1278 h 2342"/>
                <a:gd name="T28" fmla="*/ 316 w 2654"/>
                <a:gd name="T29" fmla="*/ 1755 h 2342"/>
                <a:gd name="T30" fmla="*/ 593 w 2654"/>
                <a:gd name="T31" fmla="*/ 2235 h 2342"/>
                <a:gd name="T32" fmla="*/ 774 w 2654"/>
                <a:gd name="T33" fmla="*/ 2339 h 2342"/>
                <a:gd name="T34" fmla="*/ 775 w 2654"/>
                <a:gd name="T35" fmla="*/ 2338 h 2342"/>
                <a:gd name="T36" fmla="*/ 776 w 2654"/>
                <a:gd name="T37" fmla="*/ 2338 h 2342"/>
                <a:gd name="T38" fmla="*/ 1327 w 2654"/>
                <a:gd name="T39" fmla="*/ 2338 h 2342"/>
                <a:gd name="T40" fmla="*/ 1881 w 2654"/>
                <a:gd name="T41" fmla="*/ 2338 h 2342"/>
                <a:gd name="T42" fmla="*/ 2061 w 2654"/>
                <a:gd name="T43" fmla="*/ 2234 h 2342"/>
                <a:gd name="T44" fmla="*/ 2062 w 2654"/>
                <a:gd name="T45" fmla="*/ 2233 h 2342"/>
                <a:gd name="T46" fmla="*/ 2062 w 2654"/>
                <a:gd name="T47" fmla="*/ 2231 h 2342"/>
                <a:gd name="T48" fmla="*/ 2337 w 2654"/>
                <a:gd name="T49" fmla="*/ 1755 h 2342"/>
                <a:gd name="T50" fmla="*/ 2615 w 2654"/>
                <a:gd name="T51" fmla="*/ 1274 h 2342"/>
                <a:gd name="T52" fmla="*/ 2614 w 2654"/>
                <a:gd name="T53" fmla="*/ 1067 h 2342"/>
                <a:gd name="T54" fmla="*/ 2613 w 2654"/>
                <a:gd name="T55" fmla="*/ 1066 h 2342"/>
                <a:gd name="T56" fmla="*/ 2613 w 2654"/>
                <a:gd name="T57" fmla="*/ 1064 h 2342"/>
                <a:gd name="T58" fmla="*/ 2337 w 2654"/>
                <a:gd name="T59" fmla="*/ 588 h 2342"/>
                <a:gd name="T60" fmla="*/ 2060 w 2654"/>
                <a:gd name="T61" fmla="*/ 107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54" h="2342">
                  <a:moveTo>
                    <a:pt x="2060" y="107"/>
                  </a:moveTo>
                  <a:cubicBezTo>
                    <a:pt x="2023" y="46"/>
                    <a:pt x="1953" y="0"/>
                    <a:pt x="1880" y="4"/>
                  </a:cubicBezTo>
                  <a:lnTo>
                    <a:pt x="1878" y="4"/>
                  </a:lnTo>
                  <a:lnTo>
                    <a:pt x="1877" y="4"/>
                  </a:lnTo>
                  <a:cubicBezTo>
                    <a:pt x="1694" y="4"/>
                    <a:pt x="1510" y="4"/>
                    <a:pt x="1327" y="4"/>
                  </a:cubicBezTo>
                  <a:lnTo>
                    <a:pt x="772" y="4"/>
                  </a:lnTo>
                  <a:cubicBezTo>
                    <a:pt x="700" y="5"/>
                    <a:pt x="626" y="44"/>
                    <a:pt x="592" y="109"/>
                  </a:cubicBezTo>
                  <a:lnTo>
                    <a:pt x="592" y="110"/>
                  </a:lnTo>
                  <a:lnTo>
                    <a:pt x="591" y="111"/>
                  </a:lnTo>
                  <a:cubicBezTo>
                    <a:pt x="499" y="270"/>
                    <a:pt x="408" y="429"/>
                    <a:pt x="316" y="588"/>
                  </a:cubicBezTo>
                  <a:lnTo>
                    <a:pt x="39" y="1068"/>
                  </a:lnTo>
                  <a:cubicBezTo>
                    <a:pt x="4" y="1131"/>
                    <a:pt x="0" y="1215"/>
                    <a:pt x="39" y="1276"/>
                  </a:cubicBezTo>
                  <a:lnTo>
                    <a:pt x="40" y="1277"/>
                  </a:lnTo>
                  <a:lnTo>
                    <a:pt x="41" y="1278"/>
                  </a:lnTo>
                  <a:cubicBezTo>
                    <a:pt x="133" y="1437"/>
                    <a:pt x="224" y="1596"/>
                    <a:pt x="316" y="1755"/>
                  </a:cubicBezTo>
                  <a:lnTo>
                    <a:pt x="593" y="2235"/>
                  </a:lnTo>
                  <a:cubicBezTo>
                    <a:pt x="630" y="2297"/>
                    <a:pt x="701" y="2342"/>
                    <a:pt x="774" y="2339"/>
                  </a:cubicBezTo>
                  <a:lnTo>
                    <a:pt x="775" y="2338"/>
                  </a:lnTo>
                  <a:lnTo>
                    <a:pt x="776" y="2338"/>
                  </a:lnTo>
                  <a:cubicBezTo>
                    <a:pt x="960" y="2338"/>
                    <a:pt x="1143" y="2338"/>
                    <a:pt x="1327" y="2338"/>
                  </a:cubicBezTo>
                  <a:lnTo>
                    <a:pt x="1881" y="2338"/>
                  </a:lnTo>
                  <a:cubicBezTo>
                    <a:pt x="1953" y="2337"/>
                    <a:pt x="2028" y="2299"/>
                    <a:pt x="2061" y="2234"/>
                  </a:cubicBezTo>
                  <a:lnTo>
                    <a:pt x="2062" y="2233"/>
                  </a:lnTo>
                  <a:lnTo>
                    <a:pt x="2062" y="2231"/>
                  </a:lnTo>
                  <a:cubicBezTo>
                    <a:pt x="2154" y="2073"/>
                    <a:pt x="2246" y="1914"/>
                    <a:pt x="2337" y="1755"/>
                  </a:cubicBezTo>
                  <a:lnTo>
                    <a:pt x="2615" y="1274"/>
                  </a:lnTo>
                  <a:cubicBezTo>
                    <a:pt x="2650" y="1212"/>
                    <a:pt x="2654" y="1128"/>
                    <a:pt x="2614" y="1067"/>
                  </a:cubicBezTo>
                  <a:lnTo>
                    <a:pt x="2613" y="1066"/>
                  </a:lnTo>
                  <a:lnTo>
                    <a:pt x="2613" y="1064"/>
                  </a:lnTo>
                  <a:cubicBezTo>
                    <a:pt x="2521" y="906"/>
                    <a:pt x="2429" y="747"/>
                    <a:pt x="2337" y="588"/>
                  </a:cubicBezTo>
                  <a:lnTo>
                    <a:pt x="2060" y="107"/>
                  </a:lnTo>
                  <a:close/>
                </a:path>
              </a:pathLst>
            </a:custGeom>
            <a:grpFill/>
            <a:ln w="12700">
              <a:solidFill>
                <a:schemeClr val="bg2"/>
              </a:solidFill>
              <a:prstDash val="dash"/>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62" name="TextBox 54"/>
          <p:cNvSpPr txBox="1">
            <a:spLocks noChangeArrowheads="1"/>
          </p:cNvSpPr>
          <p:nvPr/>
        </p:nvSpPr>
        <p:spPr bwMode="auto">
          <a:xfrm>
            <a:off x="1033463" y="182563"/>
            <a:ext cx="8551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C00000"/>
                </a:solidFill>
                <a:latin typeface="微软雅黑" panose="020B0503020204020204" pitchFamily="34" charset="-122"/>
                <a:ea typeface="微软雅黑" panose="020B0503020204020204" pitchFamily="34" charset="-122"/>
              </a:rPr>
              <a:t>1.4 </a:t>
            </a:r>
            <a:r>
              <a:rPr lang="zh-CN" altLang="en-US" sz="2800" b="1" dirty="0">
                <a:solidFill>
                  <a:srgbClr val="C00000"/>
                </a:solidFill>
                <a:latin typeface="微软雅黑" panose="020B0503020204020204" pitchFamily="34" charset="-122"/>
                <a:ea typeface="微软雅黑" panose="020B0503020204020204" pitchFamily="34" charset="-122"/>
              </a:rPr>
              <a:t>党员的义务和权利</a:t>
            </a:r>
          </a:p>
        </p:txBody>
      </p:sp>
      <p:sp>
        <p:nvSpPr>
          <p:cNvPr id="64" name="Line 8"/>
          <p:cNvSpPr>
            <a:spLocks noChangeShapeType="1"/>
          </p:cNvSpPr>
          <p:nvPr/>
        </p:nvSpPr>
        <p:spPr bwMode="auto">
          <a:xfrm>
            <a:off x="1106488" y="703263"/>
            <a:ext cx="9791700" cy="0"/>
          </a:xfrm>
          <a:prstGeom prst="line">
            <a:avLst/>
          </a:prstGeom>
          <a:noFill/>
          <a:ln w="15875">
            <a:solidFill>
              <a:schemeClr val="tx2"/>
            </a:solidFill>
            <a:prstDash val="dash"/>
            <a:miter lim="800000"/>
            <a:headEnd/>
            <a:tailEnd/>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endParaRPr lang="zh-CN" altLang="en-US"/>
          </a:p>
        </p:txBody>
      </p:sp>
      <p:sp>
        <p:nvSpPr>
          <p:cNvPr id="65" name="矩形 34"/>
          <p:cNvSpPr>
            <a:spLocks noChangeArrowheads="1"/>
          </p:cNvSpPr>
          <p:nvPr/>
        </p:nvSpPr>
        <p:spPr bwMode="auto">
          <a:xfrm>
            <a:off x="3632761" y="1084263"/>
            <a:ext cx="7756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600" dirty="0">
                <a:latin typeface="微软雅黑" panose="020B0503020204020204" pitchFamily="34" charset="-122"/>
                <a:ea typeface="微软雅黑" panose="020B0503020204020204" pitchFamily="34" charset="-122"/>
              </a:rPr>
              <a:t>参加党的有关会议，阅读党的有关文件，接受党的教育和培训。</a:t>
            </a:r>
          </a:p>
        </p:txBody>
      </p:sp>
      <p:sp>
        <p:nvSpPr>
          <p:cNvPr id="66" name="文本框 36"/>
          <p:cNvSpPr txBox="1">
            <a:spLocks noChangeArrowheads="1"/>
          </p:cNvSpPr>
          <p:nvPr/>
        </p:nvSpPr>
        <p:spPr bwMode="auto">
          <a:xfrm>
            <a:off x="754624" y="3327400"/>
            <a:ext cx="18764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6600" b="1">
                <a:solidFill>
                  <a:schemeClr val="bg2"/>
                </a:solidFill>
                <a:latin typeface="微软雅黑" panose="020B0503020204020204" pitchFamily="34" charset="-122"/>
                <a:ea typeface="微软雅黑" panose="020B0503020204020204" pitchFamily="34" charset="-122"/>
              </a:rPr>
              <a:t>权利</a:t>
            </a:r>
          </a:p>
        </p:txBody>
      </p:sp>
      <p:sp>
        <p:nvSpPr>
          <p:cNvPr id="67" name="Oval 10"/>
          <p:cNvSpPr>
            <a:spLocks noChangeArrowheads="1"/>
          </p:cNvSpPr>
          <p:nvPr/>
        </p:nvSpPr>
        <p:spPr bwMode="auto">
          <a:xfrm>
            <a:off x="3205724" y="1095375"/>
            <a:ext cx="407987" cy="40798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400" noProof="1">
                <a:solidFill>
                  <a:schemeClr val="bg2"/>
                </a:solidFill>
                <a:latin typeface="Lifeline JL" pitchFamily="2" charset="0"/>
                <a:ea typeface="+mj-ea"/>
                <a:sym typeface="+mn-ea"/>
              </a:rPr>
              <a:t>1</a:t>
            </a:r>
            <a:endParaRPr lang="zh-CN" altLang="en-US" sz="1400" noProof="1">
              <a:solidFill>
                <a:schemeClr val="bg2"/>
              </a:solidFill>
              <a:latin typeface="Lifeline JL" pitchFamily="2" charset="0"/>
              <a:ea typeface="+mj-ea"/>
              <a:sym typeface="+mn-ea"/>
            </a:endParaRPr>
          </a:p>
        </p:txBody>
      </p:sp>
      <p:sp>
        <p:nvSpPr>
          <p:cNvPr id="68" name="Oval 10"/>
          <p:cNvSpPr>
            <a:spLocks noChangeArrowheads="1"/>
          </p:cNvSpPr>
          <p:nvPr/>
        </p:nvSpPr>
        <p:spPr bwMode="auto">
          <a:xfrm>
            <a:off x="3205724" y="1658938"/>
            <a:ext cx="407987" cy="407987"/>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400" noProof="1">
                <a:solidFill>
                  <a:schemeClr val="bg2"/>
                </a:solidFill>
                <a:latin typeface="Lifeline JL" pitchFamily="2" charset="0"/>
                <a:ea typeface="+mj-ea"/>
                <a:sym typeface="+mn-ea"/>
              </a:rPr>
              <a:t>2</a:t>
            </a:r>
            <a:endParaRPr lang="zh-CN" altLang="en-US" sz="1400" noProof="1">
              <a:solidFill>
                <a:schemeClr val="bg2"/>
              </a:solidFill>
              <a:latin typeface="Lifeline JL" pitchFamily="2" charset="0"/>
              <a:ea typeface="+mj-ea"/>
              <a:sym typeface="+mn-ea"/>
            </a:endParaRPr>
          </a:p>
        </p:txBody>
      </p:sp>
      <p:sp>
        <p:nvSpPr>
          <p:cNvPr id="69" name="Oval 10"/>
          <p:cNvSpPr>
            <a:spLocks noChangeArrowheads="1"/>
          </p:cNvSpPr>
          <p:nvPr/>
        </p:nvSpPr>
        <p:spPr bwMode="auto">
          <a:xfrm>
            <a:off x="3205724" y="2230438"/>
            <a:ext cx="407987" cy="407987"/>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400" noProof="1">
                <a:solidFill>
                  <a:schemeClr val="bg2"/>
                </a:solidFill>
                <a:latin typeface="Lifeline JL" pitchFamily="2" charset="0"/>
                <a:ea typeface="+mj-ea"/>
                <a:sym typeface="+mn-ea"/>
              </a:rPr>
              <a:t>3</a:t>
            </a:r>
            <a:endParaRPr lang="zh-CN" altLang="en-US" sz="1400" noProof="1">
              <a:solidFill>
                <a:schemeClr val="bg2"/>
              </a:solidFill>
              <a:latin typeface="Lifeline JL" pitchFamily="2" charset="0"/>
              <a:ea typeface="+mj-ea"/>
              <a:sym typeface="+mn-ea"/>
            </a:endParaRPr>
          </a:p>
        </p:txBody>
      </p:sp>
      <p:sp>
        <p:nvSpPr>
          <p:cNvPr id="70" name="Oval 10"/>
          <p:cNvSpPr>
            <a:spLocks noChangeArrowheads="1"/>
          </p:cNvSpPr>
          <p:nvPr/>
        </p:nvSpPr>
        <p:spPr bwMode="auto">
          <a:xfrm>
            <a:off x="3205724" y="2928938"/>
            <a:ext cx="407987" cy="407987"/>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400" noProof="1">
                <a:solidFill>
                  <a:schemeClr val="bg2"/>
                </a:solidFill>
                <a:latin typeface="Lifeline JL" pitchFamily="2" charset="0"/>
                <a:ea typeface="+mj-ea"/>
                <a:sym typeface="+mn-ea"/>
              </a:rPr>
              <a:t>4</a:t>
            </a:r>
            <a:endParaRPr lang="zh-CN" altLang="en-US" sz="1400" noProof="1">
              <a:solidFill>
                <a:schemeClr val="bg2"/>
              </a:solidFill>
              <a:latin typeface="Lifeline JL" pitchFamily="2" charset="0"/>
              <a:ea typeface="+mj-ea"/>
              <a:sym typeface="+mn-ea"/>
            </a:endParaRPr>
          </a:p>
        </p:txBody>
      </p:sp>
      <p:sp>
        <p:nvSpPr>
          <p:cNvPr id="71" name="Oval 10"/>
          <p:cNvSpPr>
            <a:spLocks noChangeArrowheads="1"/>
          </p:cNvSpPr>
          <p:nvPr/>
        </p:nvSpPr>
        <p:spPr bwMode="auto">
          <a:xfrm>
            <a:off x="3205724" y="3625850"/>
            <a:ext cx="407987" cy="40798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400" noProof="1">
                <a:solidFill>
                  <a:schemeClr val="bg2"/>
                </a:solidFill>
                <a:latin typeface="Lifeline JL" pitchFamily="2" charset="0"/>
                <a:ea typeface="+mj-ea"/>
                <a:sym typeface="+mn-ea"/>
              </a:rPr>
              <a:t>5</a:t>
            </a:r>
            <a:endParaRPr lang="zh-CN" altLang="en-US" sz="1400" noProof="1">
              <a:solidFill>
                <a:schemeClr val="bg2"/>
              </a:solidFill>
              <a:latin typeface="Lifeline JL" pitchFamily="2" charset="0"/>
              <a:ea typeface="+mj-ea"/>
              <a:sym typeface="+mn-ea"/>
            </a:endParaRPr>
          </a:p>
        </p:txBody>
      </p:sp>
      <p:sp>
        <p:nvSpPr>
          <p:cNvPr id="72" name="Oval 10"/>
          <p:cNvSpPr>
            <a:spLocks noChangeArrowheads="1"/>
          </p:cNvSpPr>
          <p:nvPr/>
        </p:nvSpPr>
        <p:spPr bwMode="auto">
          <a:xfrm>
            <a:off x="3205724" y="4279900"/>
            <a:ext cx="407987" cy="42068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400" noProof="1">
                <a:solidFill>
                  <a:schemeClr val="bg2"/>
                </a:solidFill>
                <a:latin typeface="Lifeline JL" pitchFamily="2" charset="0"/>
                <a:ea typeface="+mj-ea"/>
                <a:sym typeface="+mn-ea"/>
              </a:rPr>
              <a:t>6</a:t>
            </a:r>
            <a:endParaRPr lang="zh-CN" altLang="en-US" sz="1400" noProof="1">
              <a:solidFill>
                <a:schemeClr val="bg2"/>
              </a:solidFill>
              <a:latin typeface="Lifeline JL" pitchFamily="2" charset="0"/>
              <a:ea typeface="+mj-ea"/>
              <a:sym typeface="+mn-ea"/>
            </a:endParaRPr>
          </a:p>
        </p:txBody>
      </p:sp>
      <p:sp>
        <p:nvSpPr>
          <p:cNvPr id="73" name="Oval 10"/>
          <p:cNvSpPr>
            <a:spLocks noChangeArrowheads="1"/>
          </p:cNvSpPr>
          <p:nvPr/>
        </p:nvSpPr>
        <p:spPr bwMode="auto">
          <a:xfrm>
            <a:off x="3205724" y="5076825"/>
            <a:ext cx="407987" cy="420688"/>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400" noProof="1">
                <a:solidFill>
                  <a:schemeClr val="bg2"/>
                </a:solidFill>
                <a:latin typeface="Lifeline JL" pitchFamily="2" charset="0"/>
                <a:ea typeface="+mj-ea"/>
                <a:sym typeface="+mn-ea"/>
              </a:rPr>
              <a:t>7</a:t>
            </a:r>
            <a:endParaRPr lang="zh-CN" altLang="en-US" sz="1400" noProof="1">
              <a:solidFill>
                <a:schemeClr val="bg2"/>
              </a:solidFill>
              <a:latin typeface="Lifeline JL" pitchFamily="2" charset="0"/>
              <a:ea typeface="+mj-ea"/>
              <a:sym typeface="+mn-ea"/>
            </a:endParaRPr>
          </a:p>
        </p:txBody>
      </p:sp>
      <p:sp>
        <p:nvSpPr>
          <p:cNvPr id="74" name="Oval 10"/>
          <p:cNvSpPr>
            <a:spLocks noChangeArrowheads="1"/>
          </p:cNvSpPr>
          <p:nvPr/>
        </p:nvSpPr>
        <p:spPr bwMode="auto">
          <a:xfrm>
            <a:off x="3205724" y="5884863"/>
            <a:ext cx="407987" cy="420687"/>
          </a:xfrm>
          <a:prstGeom prst="ellipse">
            <a:avLst/>
          </a:prstGeom>
          <a:solidFill>
            <a:srgbClr val="C0000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a:r>
              <a:rPr lang="en-US" altLang="zh-CN" sz="1400" noProof="1">
                <a:solidFill>
                  <a:schemeClr val="bg2"/>
                </a:solidFill>
                <a:latin typeface="Lifeline JL" pitchFamily="2" charset="0"/>
                <a:ea typeface="+mj-ea"/>
                <a:sym typeface="+mn-ea"/>
              </a:rPr>
              <a:t>8</a:t>
            </a:r>
            <a:endParaRPr lang="zh-CN" altLang="en-US" sz="1400" noProof="1">
              <a:solidFill>
                <a:schemeClr val="bg2"/>
              </a:solidFill>
              <a:latin typeface="Lifeline JL" pitchFamily="2" charset="0"/>
              <a:ea typeface="+mj-ea"/>
              <a:sym typeface="+mn-ea"/>
            </a:endParaRPr>
          </a:p>
        </p:txBody>
      </p:sp>
      <p:sp>
        <p:nvSpPr>
          <p:cNvPr id="75" name="矩形 53"/>
          <p:cNvSpPr>
            <a:spLocks noChangeArrowheads="1"/>
          </p:cNvSpPr>
          <p:nvPr/>
        </p:nvSpPr>
        <p:spPr bwMode="auto">
          <a:xfrm>
            <a:off x="3632761" y="5926138"/>
            <a:ext cx="7756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600">
                <a:latin typeface="微软雅黑" panose="020B0503020204020204" pitchFamily="34" charset="-122"/>
                <a:ea typeface="微软雅黑" panose="020B0503020204020204" pitchFamily="34" charset="-122"/>
              </a:rPr>
              <a:t>向党的上级组织直至中央提出请求、申诉和控告，并要求有关组织给以负责的答复。</a:t>
            </a:r>
          </a:p>
        </p:txBody>
      </p:sp>
      <p:sp>
        <p:nvSpPr>
          <p:cNvPr id="76" name="矩形 54"/>
          <p:cNvSpPr>
            <a:spLocks noChangeArrowheads="1"/>
          </p:cNvSpPr>
          <p:nvPr/>
        </p:nvSpPr>
        <p:spPr bwMode="auto">
          <a:xfrm>
            <a:off x="3632761" y="1700213"/>
            <a:ext cx="7756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600">
                <a:latin typeface="微软雅黑" panose="020B0503020204020204" pitchFamily="34" charset="-122"/>
                <a:ea typeface="微软雅黑" panose="020B0503020204020204" pitchFamily="34" charset="-122"/>
              </a:rPr>
              <a:t>在党的会议上和党报党刊上，参加关于党的政策问题的讨论。</a:t>
            </a:r>
          </a:p>
        </p:txBody>
      </p:sp>
      <p:sp>
        <p:nvSpPr>
          <p:cNvPr id="77" name="矩形 55"/>
          <p:cNvSpPr>
            <a:spLocks noChangeArrowheads="1"/>
          </p:cNvSpPr>
          <p:nvPr/>
        </p:nvSpPr>
        <p:spPr bwMode="auto">
          <a:xfrm>
            <a:off x="3632761" y="2265363"/>
            <a:ext cx="77565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600">
                <a:latin typeface="微软雅黑" panose="020B0503020204020204" pitchFamily="34" charset="-122"/>
                <a:ea typeface="微软雅黑" panose="020B0503020204020204" pitchFamily="34" charset="-122"/>
              </a:rPr>
              <a:t>对党的工作提出建议和倡议。</a:t>
            </a:r>
          </a:p>
        </p:txBody>
      </p:sp>
      <p:sp>
        <p:nvSpPr>
          <p:cNvPr id="78" name="矩形 56"/>
          <p:cNvSpPr>
            <a:spLocks noChangeArrowheads="1"/>
          </p:cNvSpPr>
          <p:nvPr/>
        </p:nvSpPr>
        <p:spPr bwMode="auto">
          <a:xfrm>
            <a:off x="3632761" y="2714625"/>
            <a:ext cx="77565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600">
                <a:latin typeface="微软雅黑" panose="020B0503020204020204" pitchFamily="34" charset="-122"/>
                <a:ea typeface="微软雅黑" panose="020B0503020204020204" pitchFamily="34" charset="-122"/>
              </a:rPr>
              <a:t>在党的会议上有根据地批评党的任何组织和任何党员，向党负责地揭发、检举党的任何组织和任何党员违法乱纪的事实，要求处分违法乱纪的党员，要求罢免或撤换不称职的干部。</a:t>
            </a:r>
          </a:p>
        </p:txBody>
      </p:sp>
      <p:sp>
        <p:nvSpPr>
          <p:cNvPr id="79" name="矩形 57"/>
          <p:cNvSpPr>
            <a:spLocks noChangeArrowheads="1"/>
          </p:cNvSpPr>
          <p:nvPr/>
        </p:nvSpPr>
        <p:spPr bwMode="auto">
          <a:xfrm>
            <a:off x="3632761" y="3675063"/>
            <a:ext cx="77565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600">
                <a:latin typeface="微软雅黑" panose="020B0503020204020204" pitchFamily="34" charset="-122"/>
                <a:ea typeface="微软雅黑" panose="020B0503020204020204" pitchFamily="34" charset="-122"/>
              </a:rPr>
              <a:t>行使表决权、选举权，有被选举权。</a:t>
            </a:r>
          </a:p>
        </p:txBody>
      </p:sp>
      <p:sp>
        <p:nvSpPr>
          <p:cNvPr id="80" name="矩形 58"/>
          <p:cNvSpPr>
            <a:spLocks noChangeArrowheads="1"/>
          </p:cNvSpPr>
          <p:nvPr/>
        </p:nvSpPr>
        <p:spPr bwMode="auto">
          <a:xfrm>
            <a:off x="3632761" y="4197350"/>
            <a:ext cx="7756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600">
                <a:latin typeface="微软雅黑" panose="020B0503020204020204" pitchFamily="34" charset="-122"/>
                <a:ea typeface="微软雅黑" panose="020B0503020204020204" pitchFamily="34" charset="-122"/>
              </a:rPr>
              <a:t>在党组织讨论决定对党员的党纪处分或作出鉴定时，本人有权参加和进行申辩，其他党员可以为他作证和辩护。</a:t>
            </a:r>
          </a:p>
        </p:txBody>
      </p:sp>
      <p:sp>
        <p:nvSpPr>
          <p:cNvPr id="81" name="矩形 59"/>
          <p:cNvSpPr>
            <a:spLocks noChangeArrowheads="1"/>
          </p:cNvSpPr>
          <p:nvPr/>
        </p:nvSpPr>
        <p:spPr bwMode="auto">
          <a:xfrm>
            <a:off x="3632761" y="5008563"/>
            <a:ext cx="77565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hangingPunct="0"/>
            <a:r>
              <a:rPr lang="zh-CN" altLang="en-US" sz="1600" dirty="0">
                <a:latin typeface="微软雅黑" panose="020B0503020204020204" pitchFamily="34" charset="-122"/>
                <a:ea typeface="微软雅黑" panose="020B0503020204020204" pitchFamily="34" charset="-122"/>
              </a:rPr>
              <a:t>对党的决议和政策如有不同意见，在坚决执行的前提下，可以声明保留，并且可以把自己的意见向党的上级组织直至中央提出。</a:t>
            </a:r>
          </a:p>
        </p:txBody>
      </p:sp>
      <p:sp>
        <p:nvSpPr>
          <p:cNvPr id="82" name="文本框 60"/>
          <p:cNvSpPr txBox="1">
            <a:spLocks noChangeArrowheads="1"/>
          </p:cNvSpPr>
          <p:nvPr/>
        </p:nvSpPr>
        <p:spPr bwMode="auto">
          <a:xfrm>
            <a:off x="908611" y="4392613"/>
            <a:ext cx="1568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a:solidFill>
                  <a:schemeClr val="bg2"/>
                </a:solidFill>
                <a:latin typeface="微软雅黑" panose="020B0503020204020204" pitchFamily="34" charset="-122"/>
                <a:ea typeface="微软雅黑" panose="020B0503020204020204" pitchFamily="34" charset="-122"/>
              </a:rPr>
              <a:t>党员权利在后</a:t>
            </a:r>
          </a:p>
        </p:txBody>
      </p:sp>
      <p:sp>
        <p:nvSpPr>
          <p:cNvPr id="83" name="Freeform 5"/>
          <p:cNvSpPr>
            <a:spLocks noEditPoints="1"/>
          </p:cNvSpPr>
          <p:nvPr/>
        </p:nvSpPr>
        <p:spPr bwMode="auto">
          <a:xfrm>
            <a:off x="1529324" y="2930525"/>
            <a:ext cx="327025" cy="457200"/>
          </a:xfrm>
          <a:custGeom>
            <a:avLst/>
            <a:gdLst>
              <a:gd name="T0" fmla="*/ 64 w 599"/>
              <a:gd name="T1" fmla="*/ 740 h 810"/>
              <a:gd name="T2" fmla="*/ 101 w 599"/>
              <a:gd name="T3" fmla="*/ 125 h 810"/>
              <a:gd name="T4" fmla="*/ 132 w 599"/>
              <a:gd name="T5" fmla="*/ 178 h 810"/>
              <a:gd name="T6" fmla="*/ 164 w 599"/>
              <a:gd name="T7" fmla="*/ 125 h 810"/>
              <a:gd name="T8" fmla="*/ 268 w 599"/>
              <a:gd name="T9" fmla="*/ 147 h 810"/>
              <a:gd name="T10" fmla="*/ 330 w 599"/>
              <a:gd name="T11" fmla="*/ 147 h 810"/>
              <a:gd name="T12" fmla="*/ 435 w 599"/>
              <a:gd name="T13" fmla="*/ 125 h 810"/>
              <a:gd name="T14" fmla="*/ 466 w 599"/>
              <a:gd name="T15" fmla="*/ 178 h 810"/>
              <a:gd name="T16" fmla="*/ 498 w 599"/>
              <a:gd name="T17" fmla="*/ 125 h 810"/>
              <a:gd name="T18" fmla="*/ 535 w 599"/>
              <a:gd name="T19" fmla="*/ 740 h 810"/>
              <a:gd name="T20" fmla="*/ 207 w 599"/>
              <a:gd name="T21" fmla="*/ 355 h 810"/>
              <a:gd name="T22" fmla="*/ 254 w 599"/>
              <a:gd name="T23" fmla="*/ 308 h 810"/>
              <a:gd name="T24" fmla="*/ 206 w 599"/>
              <a:gd name="T25" fmla="*/ 298 h 810"/>
              <a:gd name="T26" fmla="*/ 290 w 599"/>
              <a:gd name="T27" fmla="*/ 240 h 810"/>
              <a:gd name="T28" fmla="*/ 279 w 599"/>
              <a:gd name="T29" fmla="*/ 282 h 810"/>
              <a:gd name="T30" fmla="*/ 294 w 599"/>
              <a:gd name="T31" fmla="*/ 214 h 810"/>
              <a:gd name="T32" fmla="*/ 393 w 599"/>
              <a:gd name="T33" fmla="*/ 396 h 810"/>
              <a:gd name="T34" fmla="*/ 349 w 599"/>
              <a:gd name="T35" fmla="*/ 402 h 810"/>
              <a:gd name="T36" fmla="*/ 210 w 599"/>
              <a:gd name="T37" fmla="*/ 416 h 810"/>
              <a:gd name="T38" fmla="*/ 208 w 599"/>
              <a:gd name="T39" fmla="*/ 388 h 810"/>
              <a:gd name="T40" fmla="*/ 534 w 599"/>
              <a:gd name="T41" fmla="*/ 55 h 810"/>
              <a:gd name="T42" fmla="*/ 498 w 599"/>
              <a:gd name="T43" fmla="*/ 32 h 810"/>
              <a:gd name="T44" fmla="*/ 435 w 599"/>
              <a:gd name="T45" fmla="*/ 32 h 810"/>
              <a:gd name="T46" fmla="*/ 330 w 599"/>
              <a:gd name="T47" fmla="*/ 55 h 810"/>
              <a:gd name="T48" fmla="*/ 299 w 599"/>
              <a:gd name="T49" fmla="*/ 0 h 810"/>
              <a:gd name="T50" fmla="*/ 268 w 599"/>
              <a:gd name="T51" fmla="*/ 55 h 810"/>
              <a:gd name="T52" fmla="*/ 164 w 599"/>
              <a:gd name="T53" fmla="*/ 32 h 810"/>
              <a:gd name="T54" fmla="*/ 101 w 599"/>
              <a:gd name="T55" fmla="*/ 32 h 810"/>
              <a:gd name="T56" fmla="*/ 65 w 599"/>
              <a:gd name="T57" fmla="*/ 55 h 810"/>
              <a:gd name="T58" fmla="*/ 0 w 599"/>
              <a:gd name="T59" fmla="*/ 745 h 810"/>
              <a:gd name="T60" fmla="*/ 534 w 599"/>
              <a:gd name="T61" fmla="*/ 810 h 810"/>
              <a:gd name="T62" fmla="*/ 599 w 599"/>
              <a:gd name="T63" fmla="*/ 120 h 810"/>
              <a:gd name="T64" fmla="*/ 132 w 599"/>
              <a:gd name="T65" fmla="*/ 512 h 810"/>
              <a:gd name="T66" fmla="*/ 467 w 599"/>
              <a:gd name="T67" fmla="*/ 468 h 810"/>
              <a:gd name="T68" fmla="*/ 132 w 599"/>
              <a:gd name="T69" fmla="*/ 512 h 810"/>
              <a:gd name="T70" fmla="*/ 467 w 599"/>
              <a:gd name="T71" fmla="*/ 596 h 810"/>
              <a:gd name="T72" fmla="*/ 132 w 599"/>
              <a:gd name="T73" fmla="*/ 552 h 810"/>
              <a:gd name="T74" fmla="*/ 132 w 599"/>
              <a:gd name="T75" fmla="*/ 683 h 810"/>
              <a:gd name="T76" fmla="*/ 467 w 599"/>
              <a:gd name="T77" fmla="*/ 639 h 810"/>
              <a:gd name="T78" fmla="*/ 132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40"/>
                </a:moveTo>
                <a:lnTo>
                  <a:pt x="64" y="740"/>
                </a:lnTo>
                <a:lnTo>
                  <a:pt x="64" y="125"/>
                </a:lnTo>
                <a:lnTo>
                  <a:pt x="101" y="125"/>
                </a:lnTo>
                <a:lnTo>
                  <a:pt x="101" y="147"/>
                </a:lnTo>
                <a:cubicBezTo>
                  <a:pt x="101" y="164"/>
                  <a:pt x="115" y="178"/>
                  <a:pt x="132" y="178"/>
                </a:cubicBezTo>
                <a:cubicBezTo>
                  <a:pt x="150" y="178"/>
                  <a:pt x="164" y="164"/>
                  <a:pt x="164" y="147"/>
                </a:cubicBezTo>
                <a:lnTo>
                  <a:pt x="164" y="125"/>
                </a:lnTo>
                <a:lnTo>
                  <a:pt x="268" y="125"/>
                </a:lnTo>
                <a:lnTo>
                  <a:pt x="268" y="147"/>
                </a:lnTo>
                <a:cubicBezTo>
                  <a:pt x="268" y="164"/>
                  <a:pt x="282" y="178"/>
                  <a:pt x="299" y="178"/>
                </a:cubicBezTo>
                <a:cubicBezTo>
                  <a:pt x="316" y="178"/>
                  <a:pt x="330" y="164"/>
                  <a:pt x="330" y="147"/>
                </a:cubicBezTo>
                <a:lnTo>
                  <a:pt x="330" y="125"/>
                </a:lnTo>
                <a:lnTo>
                  <a:pt x="435" y="125"/>
                </a:lnTo>
                <a:lnTo>
                  <a:pt x="435" y="147"/>
                </a:lnTo>
                <a:cubicBezTo>
                  <a:pt x="435" y="164"/>
                  <a:pt x="449" y="178"/>
                  <a:pt x="466" y="178"/>
                </a:cubicBezTo>
                <a:cubicBezTo>
                  <a:pt x="484" y="178"/>
                  <a:pt x="498" y="164"/>
                  <a:pt x="498" y="147"/>
                </a:cubicBezTo>
                <a:lnTo>
                  <a:pt x="498" y="125"/>
                </a:lnTo>
                <a:lnTo>
                  <a:pt x="535" y="125"/>
                </a:lnTo>
                <a:lnTo>
                  <a:pt x="535" y="740"/>
                </a:lnTo>
                <a:close/>
                <a:moveTo>
                  <a:pt x="193" y="370"/>
                </a:moveTo>
                <a:lnTo>
                  <a:pt x="207" y="355"/>
                </a:lnTo>
                <a:cubicBezTo>
                  <a:pt x="239" y="382"/>
                  <a:pt x="275" y="399"/>
                  <a:pt x="322" y="377"/>
                </a:cubicBezTo>
                <a:lnTo>
                  <a:pt x="254" y="308"/>
                </a:lnTo>
                <a:lnTo>
                  <a:pt x="235" y="327"/>
                </a:lnTo>
                <a:lnTo>
                  <a:pt x="206" y="298"/>
                </a:lnTo>
                <a:lnTo>
                  <a:pt x="257" y="246"/>
                </a:lnTo>
                <a:cubicBezTo>
                  <a:pt x="265" y="250"/>
                  <a:pt x="276" y="250"/>
                  <a:pt x="290" y="240"/>
                </a:cubicBezTo>
                <a:lnTo>
                  <a:pt x="305" y="255"/>
                </a:lnTo>
                <a:lnTo>
                  <a:pt x="279" y="282"/>
                </a:lnTo>
                <a:lnTo>
                  <a:pt x="348" y="351"/>
                </a:lnTo>
                <a:cubicBezTo>
                  <a:pt x="374" y="308"/>
                  <a:pt x="353" y="243"/>
                  <a:pt x="294" y="214"/>
                </a:cubicBezTo>
                <a:cubicBezTo>
                  <a:pt x="352" y="216"/>
                  <a:pt x="428" y="284"/>
                  <a:pt x="374" y="377"/>
                </a:cubicBezTo>
                <a:lnTo>
                  <a:pt x="393" y="396"/>
                </a:lnTo>
                <a:lnTo>
                  <a:pt x="368" y="420"/>
                </a:lnTo>
                <a:lnTo>
                  <a:pt x="349" y="402"/>
                </a:lnTo>
                <a:cubicBezTo>
                  <a:pt x="300" y="429"/>
                  <a:pt x="254" y="426"/>
                  <a:pt x="219" y="398"/>
                </a:cubicBezTo>
                <a:cubicBezTo>
                  <a:pt x="221" y="404"/>
                  <a:pt x="217" y="412"/>
                  <a:pt x="210" y="416"/>
                </a:cubicBezTo>
                <a:cubicBezTo>
                  <a:pt x="203" y="421"/>
                  <a:pt x="194" y="420"/>
                  <a:pt x="189" y="412"/>
                </a:cubicBezTo>
                <a:cubicBezTo>
                  <a:pt x="181" y="400"/>
                  <a:pt x="194" y="385"/>
                  <a:pt x="208" y="388"/>
                </a:cubicBezTo>
                <a:cubicBezTo>
                  <a:pt x="202" y="382"/>
                  <a:pt x="197" y="376"/>
                  <a:pt x="193" y="370"/>
                </a:cubicBezTo>
                <a:close/>
                <a:moveTo>
                  <a:pt x="534" y="55"/>
                </a:moveTo>
                <a:lnTo>
                  <a:pt x="498" y="55"/>
                </a:lnTo>
                <a:lnTo>
                  <a:pt x="498" y="32"/>
                </a:lnTo>
                <a:cubicBezTo>
                  <a:pt x="498" y="14"/>
                  <a:pt x="484" y="0"/>
                  <a:pt x="466" y="0"/>
                </a:cubicBezTo>
                <a:cubicBezTo>
                  <a:pt x="449" y="0"/>
                  <a:pt x="435" y="14"/>
                  <a:pt x="435" y="32"/>
                </a:cubicBezTo>
                <a:lnTo>
                  <a:pt x="435" y="55"/>
                </a:lnTo>
                <a:lnTo>
                  <a:pt x="330" y="55"/>
                </a:lnTo>
                <a:lnTo>
                  <a:pt x="330" y="32"/>
                </a:lnTo>
                <a:cubicBezTo>
                  <a:pt x="330" y="14"/>
                  <a:pt x="316" y="0"/>
                  <a:pt x="299" y="0"/>
                </a:cubicBezTo>
                <a:cubicBezTo>
                  <a:pt x="282" y="0"/>
                  <a:pt x="268" y="14"/>
                  <a:pt x="268" y="32"/>
                </a:cubicBezTo>
                <a:lnTo>
                  <a:pt x="268" y="55"/>
                </a:lnTo>
                <a:lnTo>
                  <a:pt x="164" y="55"/>
                </a:lnTo>
                <a:lnTo>
                  <a:pt x="164" y="32"/>
                </a:lnTo>
                <a:cubicBezTo>
                  <a:pt x="164" y="14"/>
                  <a:pt x="150" y="0"/>
                  <a:pt x="132" y="0"/>
                </a:cubicBezTo>
                <a:cubicBezTo>
                  <a:pt x="115" y="0"/>
                  <a:pt x="101" y="14"/>
                  <a:pt x="101" y="32"/>
                </a:cubicBezTo>
                <a:lnTo>
                  <a:pt x="101"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2" y="512"/>
                </a:moveTo>
                <a:lnTo>
                  <a:pt x="467" y="512"/>
                </a:lnTo>
                <a:lnTo>
                  <a:pt x="467" y="468"/>
                </a:lnTo>
                <a:lnTo>
                  <a:pt x="132" y="468"/>
                </a:lnTo>
                <a:lnTo>
                  <a:pt x="132" y="512"/>
                </a:lnTo>
                <a:close/>
                <a:moveTo>
                  <a:pt x="132" y="596"/>
                </a:moveTo>
                <a:lnTo>
                  <a:pt x="467" y="596"/>
                </a:lnTo>
                <a:lnTo>
                  <a:pt x="467" y="552"/>
                </a:lnTo>
                <a:lnTo>
                  <a:pt x="132" y="552"/>
                </a:lnTo>
                <a:lnTo>
                  <a:pt x="132" y="596"/>
                </a:lnTo>
                <a:close/>
                <a:moveTo>
                  <a:pt x="132" y="683"/>
                </a:moveTo>
                <a:lnTo>
                  <a:pt x="467" y="683"/>
                </a:lnTo>
                <a:lnTo>
                  <a:pt x="467" y="639"/>
                </a:lnTo>
                <a:lnTo>
                  <a:pt x="132" y="639"/>
                </a:lnTo>
                <a:lnTo>
                  <a:pt x="132" y="683"/>
                </a:lnTo>
                <a:close/>
              </a:path>
            </a:pathLst>
          </a:custGeom>
          <a:solidFill>
            <a:schemeClr val="bg2"/>
          </a:solidFill>
          <a:ln>
            <a:noFill/>
          </a:ln>
        </p:spPr>
        <p:txBody>
          <a:bodyPr/>
          <a:lstStyle/>
          <a:p>
            <a:endParaRPr lang="zh-CN" altLang="en-US" noProof="1"/>
          </a:p>
        </p:txBody>
      </p:sp>
      <p:pic>
        <p:nvPicPr>
          <p:cNvPr id="84" name="图片 83"/>
          <p:cNvPicPr>
            <a:picLocks noChangeAspect="1"/>
          </p:cNvPicPr>
          <p:nvPr/>
        </p:nvPicPr>
        <p:blipFill rotWithShape="1">
          <a:blip r:embed="rId5" cstate="print">
            <a:extLst>
              <a:ext uri="{28A0092B-C50C-407E-A947-70E740481C1C}">
                <a14:useLocalDpi xmlns:a14="http://schemas.microsoft.com/office/drawing/2010/main" val="0"/>
              </a:ext>
            </a:extLst>
          </a:blip>
          <a:srcRect l="26510" t="38432" r="48150" b="40392"/>
          <a:stretch/>
        </p:blipFill>
        <p:spPr>
          <a:xfrm>
            <a:off x="174829" y="31750"/>
            <a:ext cx="737611" cy="758685"/>
          </a:xfrm>
          <a:prstGeom prst="rect">
            <a:avLst/>
          </a:prstGeom>
        </p:spPr>
      </p:pic>
    </p:spTree>
    <p:extLst>
      <p:ext uri="{BB962C8B-B14F-4D97-AF65-F5344CB8AC3E}">
        <p14:creationId xmlns:p14="http://schemas.microsoft.com/office/powerpoint/2010/main" val="20462742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circle(in)">
                                      <p:cBhvr>
                                        <p:cTn id="7" dur="20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randombar(horizontal)">
                                      <p:cBhvr>
                                        <p:cTn id="12" dur="500"/>
                                        <p:tgtEl>
                                          <p:spTgt spid="83"/>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randombar(horizontal)">
                                      <p:cBhvr>
                                        <p:cTn id="15" dur="500"/>
                                        <p:tgtEl>
                                          <p:spTgt spid="6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randombar(horizontal)">
                                      <p:cBhvr>
                                        <p:cTn id="18" dur="500"/>
                                        <p:tgtEl>
                                          <p:spTgt spid="82"/>
                                        </p:tgtEl>
                                      </p:cBhvr>
                                    </p:animEffect>
                                  </p:childTnLst>
                                </p:cTn>
                              </p:par>
                              <p:par>
                                <p:cTn id="19" presetID="14" presetClass="entr" presetSubtype="10" fill="hold" nodeType="with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randombar(horizontal)">
                                      <p:cBhvr>
                                        <p:cTn id="21" dur="500"/>
                                        <p:tgtEl>
                                          <p:spTgt spid="5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wipe(down)">
                                      <p:cBhvr>
                                        <p:cTn id="26" dur="500"/>
                                        <p:tgtEl>
                                          <p:spTgt spid="6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wipe(down)">
                                      <p:cBhvr>
                                        <p:cTn id="29" dur="500"/>
                                        <p:tgtEl>
                                          <p:spTgt spid="6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wipe(down)">
                                      <p:cBhvr>
                                        <p:cTn id="34" dur="500"/>
                                        <p:tgtEl>
                                          <p:spTgt spid="68"/>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wipe(down)">
                                      <p:cBhvr>
                                        <p:cTn id="37" dur="500"/>
                                        <p:tgtEl>
                                          <p:spTgt spid="7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69"/>
                                        </p:tgtEl>
                                        <p:attrNameLst>
                                          <p:attrName>style.visibility</p:attrName>
                                        </p:attrNameLst>
                                      </p:cBhvr>
                                      <p:to>
                                        <p:strVal val="visible"/>
                                      </p:to>
                                    </p:set>
                                    <p:animEffect transition="in" filter="wipe(down)">
                                      <p:cBhvr>
                                        <p:cTn id="42" dur="500"/>
                                        <p:tgtEl>
                                          <p:spTgt spid="69"/>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wipe(down)">
                                      <p:cBhvr>
                                        <p:cTn id="45" dur="500"/>
                                        <p:tgtEl>
                                          <p:spTgt spid="7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70"/>
                                        </p:tgtEl>
                                        <p:attrNameLst>
                                          <p:attrName>style.visibility</p:attrName>
                                        </p:attrNameLst>
                                      </p:cBhvr>
                                      <p:to>
                                        <p:strVal val="visible"/>
                                      </p:to>
                                    </p:set>
                                    <p:animEffect transition="in" filter="wipe(down)">
                                      <p:cBhvr>
                                        <p:cTn id="50" dur="500"/>
                                        <p:tgtEl>
                                          <p:spTgt spid="70"/>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wipe(down)">
                                      <p:cBhvr>
                                        <p:cTn id="53" dur="500"/>
                                        <p:tgtEl>
                                          <p:spTgt spid="7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down)">
                                      <p:cBhvr>
                                        <p:cTn id="58" dur="500"/>
                                        <p:tgtEl>
                                          <p:spTgt spid="71"/>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79"/>
                                        </p:tgtEl>
                                        <p:attrNameLst>
                                          <p:attrName>style.visibility</p:attrName>
                                        </p:attrNameLst>
                                      </p:cBhvr>
                                      <p:to>
                                        <p:strVal val="visible"/>
                                      </p:to>
                                    </p:set>
                                    <p:animEffect transition="in" filter="wipe(down)">
                                      <p:cBhvr>
                                        <p:cTn id="61" dur="500"/>
                                        <p:tgtEl>
                                          <p:spTgt spid="79"/>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72"/>
                                        </p:tgtEl>
                                        <p:attrNameLst>
                                          <p:attrName>style.visibility</p:attrName>
                                        </p:attrNameLst>
                                      </p:cBhvr>
                                      <p:to>
                                        <p:strVal val="visible"/>
                                      </p:to>
                                    </p:set>
                                    <p:animEffect transition="in" filter="wipe(down)">
                                      <p:cBhvr>
                                        <p:cTn id="66" dur="500"/>
                                        <p:tgtEl>
                                          <p:spTgt spid="72"/>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80"/>
                                        </p:tgtEl>
                                        <p:attrNameLst>
                                          <p:attrName>style.visibility</p:attrName>
                                        </p:attrNameLst>
                                      </p:cBhvr>
                                      <p:to>
                                        <p:strVal val="visible"/>
                                      </p:to>
                                    </p:set>
                                    <p:animEffect transition="in" filter="wipe(down)">
                                      <p:cBhvr>
                                        <p:cTn id="69" dur="500"/>
                                        <p:tgtEl>
                                          <p:spTgt spid="80"/>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73"/>
                                        </p:tgtEl>
                                        <p:attrNameLst>
                                          <p:attrName>style.visibility</p:attrName>
                                        </p:attrNameLst>
                                      </p:cBhvr>
                                      <p:to>
                                        <p:strVal val="visible"/>
                                      </p:to>
                                    </p:set>
                                    <p:animEffect transition="in" filter="wipe(down)">
                                      <p:cBhvr>
                                        <p:cTn id="74" dur="500"/>
                                        <p:tgtEl>
                                          <p:spTgt spid="73"/>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down)">
                                      <p:cBhvr>
                                        <p:cTn id="77" dur="500"/>
                                        <p:tgtEl>
                                          <p:spTgt spid="81"/>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wipe(down)">
                                      <p:cBhvr>
                                        <p:cTn id="82" dur="500"/>
                                        <p:tgtEl>
                                          <p:spTgt spid="74"/>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wipe(down)">
                                      <p:cBhvr>
                                        <p:cTn id="8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5" grpId="0"/>
      <p:bldP spid="66" grpId="0"/>
      <p:bldP spid="67"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78" grpId="0"/>
      <p:bldP spid="79" grpId="0"/>
      <p:bldP spid="80" grpId="0"/>
      <p:bldP spid="81" grpId="0"/>
      <p:bldP spid="82" grpId="0"/>
      <p:bldP spid="8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SCORM_RATE_QUIZZES" val="0"/>
  <p:tag name="ISPRING_SCORM_PASSING_SCORE" val="0.000000"/>
  <p:tag name="ISPRING_ULTRA_SCORM_COURSE_ID" val="75C6360D-B880-47E2-8FAF-CE6FFCB0EA2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C:\Users\Administrator\Desktop"/>
  <p:tag name="ISPRING_PRESENTATION_TITLE" val="党员党务基本知识(1)"/>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988</TotalTime>
  <Words>3817</Words>
  <Application>Microsoft Office PowerPoint</Application>
  <PresentationFormat>宽屏</PresentationFormat>
  <Paragraphs>419</Paragraphs>
  <Slides>32</Slides>
  <Notes>32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32</vt:i4>
      </vt:variant>
    </vt:vector>
  </HeadingPairs>
  <TitlesOfParts>
    <vt:vector size="45" baseType="lpstr">
      <vt:lpstr>Lifeline JL</vt:lpstr>
      <vt:lpstr>方正宋三简体</vt:lpstr>
      <vt:lpstr>黑体</vt:lpstr>
      <vt:lpstr>宋体</vt:lpstr>
      <vt:lpstr>微软雅黑</vt:lpstr>
      <vt:lpstr>造字工房力黑（非商用）常规体</vt:lpstr>
      <vt:lpstr>Arial</vt:lpstr>
      <vt:lpstr>Calibri</vt:lpstr>
      <vt:lpstr>Calibri Light</vt:lpstr>
      <vt:lpstr>LilyUPC</vt:lpstr>
      <vt:lpstr>Segoe UI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党员党务基本知识(1)</dc:title>
  <dc:creator>微软用户</dc:creator>
  <cp:lastModifiedBy>xbany</cp:lastModifiedBy>
  <cp:revision>61</cp:revision>
  <dcterms:created xsi:type="dcterms:W3CDTF">2017-08-24T21:07:25Z</dcterms:created>
  <dcterms:modified xsi:type="dcterms:W3CDTF">2018-04-12T06:32:41Z</dcterms:modified>
</cp:coreProperties>
</file>