
<file path=[Content_Types].xml><?xml version="1.0" encoding="utf-8"?>
<Types xmlns="http://schemas.openxmlformats.org/package/2006/content-types">
  <Default Extension="jpeg" ContentType="image/jpeg"/>
  <Default Extension="wdp" ContentType="image/vnd.ms-photo"/>
  <Default Extension="png" ContentType="image/png"/>
  <Default Extension="wma" ContentType="audio/x-ms-wma"/>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91" r:id="rId3"/>
    <p:sldId id="392" r:id="rId5"/>
    <p:sldId id="385" r:id="rId6"/>
    <p:sldId id="341" r:id="rId7"/>
    <p:sldId id="349" r:id="rId8"/>
    <p:sldId id="363" r:id="rId9"/>
    <p:sldId id="364" r:id="rId10"/>
    <p:sldId id="386" r:id="rId11"/>
    <p:sldId id="369" r:id="rId12"/>
    <p:sldId id="370" r:id="rId13"/>
    <p:sldId id="371" r:id="rId14"/>
    <p:sldId id="372" r:id="rId15"/>
    <p:sldId id="373" r:id="rId16"/>
    <p:sldId id="374" r:id="rId17"/>
    <p:sldId id="387" r:id="rId18"/>
    <p:sldId id="355" r:id="rId19"/>
    <p:sldId id="376" r:id="rId20"/>
    <p:sldId id="377" r:id="rId21"/>
    <p:sldId id="378" r:id="rId22"/>
    <p:sldId id="379" r:id="rId23"/>
    <p:sldId id="380" r:id="rId24"/>
    <p:sldId id="388" r:id="rId25"/>
    <p:sldId id="257" r:id="rId26"/>
    <p:sldId id="310" r:id="rId27"/>
    <p:sldId id="311" r:id="rId28"/>
    <p:sldId id="312" r:id="rId29"/>
    <p:sldId id="315" r:id="rId30"/>
    <p:sldId id="316" r:id="rId31"/>
    <p:sldId id="317" r:id="rId32"/>
    <p:sldId id="318" r:id="rId33"/>
    <p:sldId id="333" r:id="rId34"/>
    <p:sldId id="319" r:id="rId35"/>
    <p:sldId id="320" r:id="rId36"/>
    <p:sldId id="322" r:id="rId37"/>
    <p:sldId id="323" r:id="rId38"/>
    <p:sldId id="324" r:id="rId39"/>
    <p:sldId id="325" r:id="rId40"/>
    <p:sldId id="328" r:id="rId41"/>
    <p:sldId id="329" r:id="rId42"/>
    <p:sldId id="330" r:id="rId43"/>
    <p:sldId id="331" r:id="rId44"/>
    <p:sldId id="332" r:id="rId45"/>
    <p:sldId id="390"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9F9F4"/>
    <a:srgbClr val="FFFEEE"/>
    <a:srgbClr val="AF0B06"/>
    <a:srgbClr val="FBE9BF"/>
    <a:srgbClr val="FFF2D0"/>
    <a:srgbClr val="C7000C"/>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104" d="100"/>
          <a:sy n="104" d="100"/>
        </p:scale>
        <p:origin x="108" y="276"/>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6DCE1DE-D8CE-4C19-B0AE-5679ED32AFB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69A5C11-345D-4B8A-9A75-9721A8037E9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t>更多模板请关注：https://haosc.taobao.com</a:t>
            </a:r>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fontAlgn="base">
              <a:spcBef>
                <a:spcPct val="0"/>
              </a:spcBef>
              <a:spcAft>
                <a:spcPct val="0"/>
              </a:spcAft>
            </a:pPr>
            <a:fld id="{77EC7FEF-DF46-428B-AE49-56F18F30D907}" type="slidenum">
              <a:rPr lang="zh-CN" altLang="en-US">
                <a:latin typeface="Calibri" pitchFamily="34" charset="0"/>
                <a:ea typeface="宋体" pitchFamily="2" charset="-122"/>
              </a:rPr>
            </a:fld>
            <a:endParaRPr lang="en-US" altLang="zh-CN">
              <a:latin typeface="Calibri" pitchFamily="34" charset="0"/>
              <a:ea typeface="宋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fontAlgn="base">
              <a:spcBef>
                <a:spcPct val="0"/>
              </a:spcBef>
              <a:spcAft>
                <a:spcPct val="0"/>
              </a:spcAft>
            </a:pPr>
            <a:fld id="{77EC7FEF-DF46-428B-AE49-56F18F30D907}" type="slidenum">
              <a:rPr lang="zh-CN" altLang="en-US">
                <a:latin typeface="Calibri" pitchFamily="34" charset="0"/>
                <a:ea typeface="宋体" pitchFamily="2" charset="-122"/>
              </a:rPr>
            </a:fld>
            <a:endParaRPr lang="en-US" altLang="zh-CN">
              <a:latin typeface="Calibri" pitchFamily="34" charset="0"/>
              <a:ea typeface="宋体"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fontAlgn="base">
              <a:spcBef>
                <a:spcPct val="0"/>
              </a:spcBef>
              <a:spcAft>
                <a:spcPct val="0"/>
              </a:spcAft>
            </a:pPr>
            <a:fld id="{77EC7FEF-DF46-428B-AE49-56F18F30D907}" type="slidenum">
              <a:rPr lang="zh-CN" altLang="en-US">
                <a:latin typeface="Calibri" pitchFamily="34" charset="0"/>
                <a:ea typeface="宋体" pitchFamily="2" charset="-122"/>
              </a:rPr>
            </a:fld>
            <a:endParaRPr lang="en-US" altLang="zh-CN">
              <a:latin typeface="Calibri" pitchFamily="34" charset="0"/>
              <a:ea typeface="宋体" pitchFamily="2" charset="-122"/>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143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smtClean="0"/>
          </a:p>
        </p:txBody>
      </p:sp>
      <p:sp>
        <p:nvSpPr>
          <p:cNvPr id="143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itchFamily="34" charset="0"/>
                <a:ea typeface="微软雅黑" pitchFamily="34" charset="-122"/>
              </a:defRPr>
            </a:lvl1pPr>
            <a:lvl2pPr marL="742950" indent="-285750">
              <a:defRPr>
                <a:solidFill>
                  <a:schemeClr val="tx1"/>
                </a:solidFill>
                <a:latin typeface="Arial" pitchFamily="34" charset="0"/>
                <a:ea typeface="微软雅黑" pitchFamily="34" charset="-122"/>
              </a:defRPr>
            </a:lvl2pPr>
            <a:lvl3pPr marL="1143000" indent="-228600">
              <a:defRPr>
                <a:solidFill>
                  <a:schemeClr val="tx1"/>
                </a:solidFill>
                <a:latin typeface="Arial" pitchFamily="34" charset="0"/>
                <a:ea typeface="微软雅黑" pitchFamily="34" charset="-122"/>
              </a:defRPr>
            </a:lvl3pPr>
            <a:lvl4pPr marL="1600200" indent="-228600">
              <a:defRPr>
                <a:solidFill>
                  <a:schemeClr val="tx1"/>
                </a:solidFill>
                <a:latin typeface="Arial" pitchFamily="34" charset="0"/>
                <a:ea typeface="微软雅黑" pitchFamily="34" charset="-122"/>
              </a:defRPr>
            </a:lvl4pPr>
            <a:lvl5pPr marL="2057400" indent="-228600">
              <a:defRPr>
                <a:solidFill>
                  <a:schemeClr val="tx1"/>
                </a:solidFill>
                <a:latin typeface="Arial" pitchFamily="34" charset="0"/>
                <a:ea typeface="微软雅黑" pitchFamily="34" charset="-122"/>
              </a:defRPr>
            </a:lvl5pPr>
            <a:lvl6pPr marL="2514600" indent="-228600" fontAlgn="base">
              <a:spcBef>
                <a:spcPct val="0"/>
              </a:spcBef>
              <a:spcAft>
                <a:spcPct val="0"/>
              </a:spcAft>
              <a:defRPr>
                <a:solidFill>
                  <a:schemeClr val="tx1"/>
                </a:solidFill>
                <a:latin typeface="Arial" pitchFamily="34" charset="0"/>
                <a:ea typeface="微软雅黑" pitchFamily="34" charset="-122"/>
              </a:defRPr>
            </a:lvl6pPr>
            <a:lvl7pPr marL="2971800" indent="-228600" fontAlgn="base">
              <a:spcBef>
                <a:spcPct val="0"/>
              </a:spcBef>
              <a:spcAft>
                <a:spcPct val="0"/>
              </a:spcAft>
              <a:defRPr>
                <a:solidFill>
                  <a:schemeClr val="tx1"/>
                </a:solidFill>
                <a:latin typeface="Arial" pitchFamily="34" charset="0"/>
                <a:ea typeface="微软雅黑" pitchFamily="34" charset="-122"/>
              </a:defRPr>
            </a:lvl7pPr>
            <a:lvl8pPr marL="3429000" indent="-228600" fontAlgn="base">
              <a:spcBef>
                <a:spcPct val="0"/>
              </a:spcBef>
              <a:spcAft>
                <a:spcPct val="0"/>
              </a:spcAft>
              <a:defRPr>
                <a:solidFill>
                  <a:schemeClr val="tx1"/>
                </a:solidFill>
                <a:latin typeface="Arial" pitchFamily="34" charset="0"/>
                <a:ea typeface="微软雅黑" pitchFamily="34" charset="-122"/>
              </a:defRPr>
            </a:lvl8pPr>
            <a:lvl9pPr marL="3886200" indent="-228600" fontAlgn="base">
              <a:spcBef>
                <a:spcPct val="0"/>
              </a:spcBef>
              <a:spcAft>
                <a:spcPct val="0"/>
              </a:spcAft>
              <a:defRPr>
                <a:solidFill>
                  <a:schemeClr val="tx1"/>
                </a:solidFill>
                <a:latin typeface="Arial" pitchFamily="34" charset="0"/>
                <a:ea typeface="微软雅黑" pitchFamily="34" charset="-122"/>
              </a:defRPr>
            </a:lvl9pPr>
          </a:lstStyle>
          <a:p>
            <a:pPr fontAlgn="base">
              <a:spcBef>
                <a:spcPct val="0"/>
              </a:spcBef>
              <a:spcAft>
                <a:spcPct val="0"/>
              </a:spcAft>
            </a:pPr>
            <a:fld id="{77EC7FEF-DF46-428B-AE49-56F18F30D907}" type="slidenum">
              <a:rPr lang="zh-CN" altLang="en-US">
                <a:latin typeface="Calibri" pitchFamily="34" charset="0"/>
                <a:ea typeface="宋体" pitchFamily="2" charset="-122"/>
              </a:rPr>
            </a:fld>
            <a:endParaRPr lang="en-US" altLang="zh-CN">
              <a:latin typeface="Calibri" pitchFamily="34" charset="0"/>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FFEEE"/>
        </a:solid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自定义版式">
    <p:bg>
      <p:bgPr>
        <a:solidFill>
          <a:srgbClr val="FFFEEE"/>
        </a:solidFill>
        <a:effectLst/>
      </p:bgPr>
    </p:bg>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8220703" cy="179690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0" y="5816009"/>
            <a:ext cx="12214316" cy="1041991"/>
          </a:xfrm>
          <a:prstGeom prst="rect">
            <a:avLst/>
          </a:prstGeom>
        </p:spPr>
      </p:pic>
      <p:pic>
        <p:nvPicPr>
          <p:cNvPr id="7" name="图片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 y="3246629"/>
            <a:ext cx="5358809" cy="3611371"/>
          </a:xfrm>
          <a:prstGeom prst="rect">
            <a:avLst/>
          </a:prstGeom>
        </p:spPr>
      </p:pic>
      <p:pic>
        <p:nvPicPr>
          <p:cNvPr id="8" name="图片 7"/>
          <p:cNvPicPr>
            <a:picLocks noChangeAspect="1"/>
          </p:cNvPicPr>
          <p:nvPr userDrawn="1"/>
        </p:nvPicPr>
        <p:blipFill>
          <a:blip r:embed="rId5" cstate="print">
            <a:extLst>
              <a:ext uri="{BEBA8EAE-BF5A-486C-A8C5-ECC9F3942E4B}">
                <a14:imgProps xmlns:a14="http://schemas.microsoft.com/office/drawing/2010/main">
                  <a14:imgLayer r:embed="rId6">
                    <a14:imgEffect>
                      <a14:artisticBlur/>
                    </a14:imgEffect>
                  </a14:imgLayer>
                </a14:imgProps>
              </a:ext>
              <a:ext uri="{28A0092B-C50C-407E-A947-70E740481C1C}">
                <a14:useLocalDpi xmlns:a14="http://schemas.microsoft.com/office/drawing/2010/main" val="0"/>
              </a:ext>
            </a:extLst>
          </a:blip>
          <a:stretch>
            <a:fillRect/>
          </a:stretch>
        </p:blipFill>
        <p:spPr>
          <a:xfrm>
            <a:off x="8963247" y="3917918"/>
            <a:ext cx="3228753" cy="294008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75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750"/>
                                        <p:tgtEl>
                                          <p:spTgt spid="4"/>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rgbClr val="FFFEEE"/>
        </a:solidFill>
        <a:effectLst/>
      </p:bgPr>
    </p:bg>
    <p:spTree>
      <p:nvGrpSpPr>
        <p:cNvPr id="1" name=""/>
        <p:cNvGrpSpPr/>
        <p:nvPr/>
      </p:nvGrpSpPr>
      <p:grpSpPr>
        <a:xfrm>
          <a:off x="0" y="0"/>
          <a:ext cx="0" cy="0"/>
          <a:chOff x="0" y="0"/>
          <a:chExt cx="0" cy="0"/>
        </a:xfrm>
      </p:grpSpPr>
      <p:sp>
        <p:nvSpPr>
          <p:cNvPr id="3" name="矩形 2"/>
          <p:cNvSpPr/>
          <p:nvPr userDrawn="1"/>
        </p:nvSpPr>
        <p:spPr>
          <a:xfrm>
            <a:off x="0" y="0"/>
            <a:ext cx="12192000" cy="8356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4" Type="http://schemas.openxmlformats.org/officeDocument/2006/relationships/theme" Target="../theme/theme1.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8A8CED-5AE7-4E66-99E5-65A25351951C}"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1875F2-EFEB-404F-8F07-038F4BAF46C8}"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9" Type="http://schemas.microsoft.com/office/2007/relationships/media" Target="../media/media1.wma"/><Relationship Id="rId8" Type="http://schemas.openxmlformats.org/officeDocument/2006/relationships/audio" Target="NULL" TargetMode="External"/><Relationship Id="rId7" Type="http://schemas.openxmlformats.org/officeDocument/2006/relationships/image" Target="../media/image6.png"/><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2" Type="http://schemas.openxmlformats.org/officeDocument/2006/relationships/notesSlide" Target="../notesSlides/notesSlide1.xml"/><Relationship Id="rId11" Type="http://schemas.openxmlformats.org/officeDocument/2006/relationships/slideLayout" Target="../slideLayouts/slideLayout1.xml"/><Relationship Id="rId10" Type="http://schemas.openxmlformats.org/officeDocument/2006/relationships/image" Target="../media/image7.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0.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0.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19.xml.rels><?xml version="1.0" encoding="UTF-8" standalone="yes"?>
<Relationships xmlns="http://schemas.openxmlformats.org/package/2006/relationships"><Relationship Id="rId5" Type="http://schemas.openxmlformats.org/officeDocument/2006/relationships/notesSlide" Target="../notesSlides/notesSlide19.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1.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2.pn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3.png"/></Relationships>
</file>

<file path=ppt/slides/_rels/slide26.xml.rels><?xml version="1.0" encoding="UTF-8" standalone="yes"?>
<Relationships xmlns="http://schemas.openxmlformats.org/package/2006/relationships"><Relationship Id="rId6" Type="http://schemas.openxmlformats.org/officeDocument/2006/relationships/notesSlide" Target="../notesSlides/notesSlide26.xml"/><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15.png"/><Relationship Id="rId1" Type="http://schemas.openxmlformats.org/officeDocument/2006/relationships/image" Target="../media/image14.png"/></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6.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7.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9.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8.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5" Type="http://schemas.openxmlformats.org/officeDocument/2006/relationships/notesSlide" Target="../notesSlides/notesSlide30.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9.png"/></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31.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20.png"/></Relationships>
</file>

<file path=ppt/slides/_rels/slide32.xml.rels><?xml version="1.0" encoding="UTF-8" standalone="yes"?>
<Relationships xmlns="http://schemas.openxmlformats.org/package/2006/relationships"><Relationship Id="rId6" Type="http://schemas.openxmlformats.org/officeDocument/2006/relationships/notesSlide" Target="../notesSlides/notesSlide32.xml"/><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2.png"/><Relationship Id="rId1" Type="http://schemas.openxmlformats.org/officeDocument/2006/relationships/image" Target="../media/image21.png"/></Relationships>
</file>

<file path=ppt/slides/_rels/slide33.xml.rels><?xml version="1.0" encoding="UTF-8" standalone="yes"?>
<Relationships xmlns="http://schemas.openxmlformats.org/package/2006/relationships"><Relationship Id="rId8" Type="http://schemas.openxmlformats.org/officeDocument/2006/relationships/notesSlide" Target="../notesSlides/notesSlide33.xml"/><Relationship Id="rId7"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26.png"/><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image" Target="../media/image23.png"/></Relationships>
</file>

<file path=ppt/slides/_rels/slide34.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27.png"/></Relationships>
</file>

<file path=ppt/slides/_rels/slide35.xml.rels><?xml version="1.0" encoding="UTF-8" standalone="yes"?>
<Relationships xmlns="http://schemas.openxmlformats.org/package/2006/relationships"><Relationship Id="rId6" Type="http://schemas.openxmlformats.org/officeDocument/2006/relationships/notesSlide" Target="../notesSlides/notesSlide35.xml"/><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9.png"/><Relationship Id="rId1" Type="http://schemas.openxmlformats.org/officeDocument/2006/relationships/image" Target="../media/image28.png"/></Relationships>
</file>

<file path=ppt/slides/_rels/slide36.xml.rels><?xml version="1.0" encoding="UTF-8" standalone="yes"?>
<Relationships xmlns="http://schemas.openxmlformats.org/package/2006/relationships"><Relationship Id="rId5" Type="http://schemas.openxmlformats.org/officeDocument/2006/relationships/notesSlide" Target="../notesSlides/notesSlide36.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0.png"/></Relationships>
</file>

<file path=ppt/slides/_rels/slide37.xml.rels><?xml version="1.0" encoding="UTF-8" standalone="yes"?>
<Relationships xmlns="http://schemas.openxmlformats.org/package/2006/relationships"><Relationship Id="rId5" Type="http://schemas.openxmlformats.org/officeDocument/2006/relationships/notesSlide" Target="../notesSlides/notesSlide37.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1.png"/></Relationships>
</file>

<file path=ppt/slides/_rels/slide38.xml.rels><?xml version="1.0" encoding="UTF-8" standalone="yes"?>
<Relationships xmlns="http://schemas.openxmlformats.org/package/2006/relationships"><Relationship Id="rId5" Type="http://schemas.openxmlformats.org/officeDocument/2006/relationships/notesSlide" Target="../notesSlides/notesSlide38.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2.png"/></Relationships>
</file>

<file path=ppt/slides/_rels/slide39.xml.rels><?xml version="1.0" encoding="UTF-8" standalone="yes"?>
<Relationships xmlns="http://schemas.openxmlformats.org/package/2006/relationships"><Relationship Id="rId5" Type="http://schemas.openxmlformats.org/officeDocument/2006/relationships/notesSlide" Target="../notesSlides/notesSlide39.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5" Type="http://schemas.openxmlformats.org/officeDocument/2006/relationships/notesSlide" Target="../notesSlides/notesSlide40.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34.png"/></Relationships>
</file>

<file path=ppt/slides/_rels/slide41.xml.rels><?xml version="1.0" encoding="UTF-8" standalone="yes"?>
<Relationships xmlns="http://schemas.openxmlformats.org/package/2006/relationships"><Relationship Id="rId6" Type="http://schemas.openxmlformats.org/officeDocument/2006/relationships/notesSlide" Target="../notesSlides/notesSlide41.xml"/><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36.png"/><Relationship Id="rId1" Type="http://schemas.openxmlformats.org/officeDocument/2006/relationships/image" Target="../media/image35.png"/></Relationships>
</file>

<file path=ppt/slides/_rels/slide42.xml.rels><?xml version="1.0" encoding="UTF-8" standalone="yes"?>
<Relationships xmlns="http://schemas.openxmlformats.org/package/2006/relationships"><Relationship Id="rId6" Type="http://schemas.openxmlformats.org/officeDocument/2006/relationships/notesSlide" Target="../notesSlides/notesSlide42.xml"/><Relationship Id="rId5" Type="http://schemas.openxmlformats.org/officeDocument/2006/relationships/slideLayout" Target="../slideLayouts/slideLayout3.xml"/><Relationship Id="rId4" Type="http://schemas.openxmlformats.org/officeDocument/2006/relationships/image" Target="../media/image9.png"/><Relationship Id="rId3" Type="http://schemas.openxmlformats.org/officeDocument/2006/relationships/image" Target="../media/image8.png"/><Relationship Id="rId2" Type="http://schemas.microsoft.com/office/2007/relationships/hdphoto" Target="../media/hdphoto2.wdp"/><Relationship Id="rId1" Type="http://schemas.openxmlformats.org/officeDocument/2006/relationships/image" Target="../media/image37.png"/></Relationships>
</file>

<file path=ppt/slides/_rels/slide43.xml.rels><?xml version="1.0" encoding="UTF-8" standalone="yes"?>
<Relationships xmlns="http://schemas.openxmlformats.org/package/2006/relationships"><Relationship Id="rId9" Type="http://schemas.openxmlformats.org/officeDocument/2006/relationships/notesSlide" Target="../notesSlides/notesSlide43.xml"/><Relationship Id="rId8" Type="http://schemas.openxmlformats.org/officeDocument/2006/relationships/slideLayout" Target="../slideLayouts/slideLayout1.xml"/><Relationship Id="rId7" Type="http://schemas.openxmlformats.org/officeDocument/2006/relationships/image" Target="../media/image6.png"/><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6.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3.xml"/><Relationship Id="rId2" Type="http://schemas.openxmlformats.org/officeDocument/2006/relationships/image" Target="../media/image9.png"/><Relationship Id="rId1"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8220703" cy="1796902"/>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16009"/>
            <a:ext cx="12214316" cy="1041991"/>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246629"/>
            <a:ext cx="5358809" cy="3611371"/>
          </a:xfrm>
          <a:prstGeom prst="rect">
            <a:avLst/>
          </a:prstGeom>
        </p:spPr>
      </p:pic>
      <p:pic>
        <p:nvPicPr>
          <p:cNvPr id="4" name="图片 3"/>
          <p:cNvPicPr>
            <a:picLocks noChangeAspect="1"/>
          </p:cNvPicPr>
          <p:nvPr/>
        </p:nvPicPr>
        <p:blipFill>
          <a:blip r:embed="rId4" cstate="print">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tretch>
            <a:fillRect/>
          </a:stretch>
        </p:blipFill>
        <p:spPr>
          <a:xfrm>
            <a:off x="8963247" y="3917918"/>
            <a:ext cx="3228753" cy="2940082"/>
          </a:xfrm>
          <a:prstGeom prst="rect">
            <a:avLst/>
          </a:prstGeom>
        </p:spPr>
      </p:pic>
      <p:sp>
        <p:nvSpPr>
          <p:cNvPr id="7" name="TextBox 51">
            <a:hlinkClick r:id="" action="ppaction://hlinkshowjump?jump=nextslide"/>
          </p:cNvPr>
          <p:cNvSpPr txBox="1">
            <a:spLocks noChangeArrowheads="1"/>
          </p:cNvSpPr>
          <p:nvPr/>
        </p:nvSpPr>
        <p:spPr bwMode="auto">
          <a:xfrm>
            <a:off x="1925540" y="4794071"/>
            <a:ext cx="8149534" cy="523220"/>
          </a:xfrm>
          <a:prstGeom prst="rect">
            <a:avLst/>
          </a:prstGeom>
          <a:noFill/>
        </p:spPr>
        <p:txBody>
          <a:bodyPr wrap="square" rtlCol="0">
            <a:spAutoFit/>
          </a:bodyPr>
          <a:lstStyle>
            <a:defPPr>
              <a:defRPr lang="zh-CN"/>
            </a:defPPr>
            <a:lvl1pPr algn="ctr">
              <a:defRPr sz="6800">
                <a:gradFill>
                  <a:gsLst>
                    <a:gs pos="0">
                      <a:srgbClr val="FFFEE6"/>
                    </a:gs>
                    <a:gs pos="100000">
                      <a:srgbClr val="FFF329"/>
                    </a:gs>
                  </a:gsLst>
                  <a:lin ang="5400000" scaled="1"/>
                </a:gradFill>
                <a:ea typeface="长城大标宋体" panose="02010609010101010101" pitchFamily="49" charset="-122"/>
              </a:defRPr>
            </a:lvl1pPr>
          </a:lstStyle>
          <a:p>
            <a:r>
              <a:rPr lang="zh-CN" altLang="en-US" sz="2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学习习总书记建军</a:t>
            </a:r>
            <a:r>
              <a:rPr lang="en-US" altLang="zh-CN" sz="2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90</a:t>
            </a:r>
            <a:r>
              <a:rPr lang="zh-CN" altLang="en-US" sz="2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周年重要讲话内容</a:t>
            </a:r>
            <a:endParaRPr lang="zh-CN" altLang="en-US" sz="2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ndParaRPr>
          </a:p>
        </p:txBody>
      </p:sp>
      <p:grpSp>
        <p:nvGrpSpPr>
          <p:cNvPr id="12" name="组合 11"/>
          <p:cNvGrpSpPr/>
          <p:nvPr/>
        </p:nvGrpSpPr>
        <p:grpSpPr>
          <a:xfrm>
            <a:off x="4228816" y="-122500"/>
            <a:ext cx="4117741" cy="3331831"/>
            <a:chOff x="4228816" y="-122500"/>
            <a:chExt cx="4117741" cy="3331831"/>
          </a:xfrm>
        </p:grpSpPr>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8816" y="-122500"/>
              <a:ext cx="4117741" cy="3331831"/>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75665" y="568284"/>
              <a:ext cx="1224043" cy="1164854"/>
            </a:xfrm>
            <a:prstGeom prst="rect">
              <a:avLst/>
            </a:prstGeom>
          </p:spPr>
        </p:pic>
      </p:grpSp>
      <p:pic>
        <p:nvPicPr>
          <p:cNvPr id="13" name="纯音乐-红旗颂">
            <a:hlinkClick r:id="" action="ppaction://media"/>
          </p:cNvPr>
          <p:cNvPicPr>
            <a:picLocks noChangeAspect="1"/>
          </p:cNvPicPr>
          <p:nvPr>
            <a:audioFile r:link="rId8"/>
            <p:extLst>
              <p:ext uri="{DAA4B4D4-6D71-4841-9C94-3DE7FCFB9230}">
                <p14:media xmlns:p14="http://schemas.microsoft.com/office/powerpoint/2010/main" r:embed="rId9">
                  <p14:trim st="57609.000000"/>
                </p14:media>
              </p:ext>
            </p:extLst>
          </p:nvPr>
        </p:nvPicPr>
        <p:blipFill>
          <a:blip r:embed="rId10"/>
          <a:stretch>
            <a:fillRect/>
          </a:stretch>
        </p:blipFill>
        <p:spPr>
          <a:xfrm>
            <a:off x="5936163" y="-1062348"/>
            <a:ext cx="609600" cy="609600"/>
          </a:xfrm>
          <a:prstGeom prst="rect">
            <a:avLst/>
          </a:prstGeom>
        </p:spPr>
      </p:pic>
      <p:sp>
        <p:nvSpPr>
          <p:cNvPr id="6" name="文本框 5"/>
          <p:cNvSpPr txBox="1"/>
          <p:nvPr/>
        </p:nvSpPr>
        <p:spPr>
          <a:xfrm>
            <a:off x="1701918" y="2008016"/>
            <a:ext cx="8854440" cy="1323439"/>
          </a:xfrm>
          <a:prstGeom prst="rect">
            <a:avLst/>
          </a:prstGeom>
          <a:noFill/>
        </p:spPr>
        <p:txBody>
          <a:bodyPr wrap="square" rtlCol="0">
            <a:spAutoFit/>
          </a:bodyPr>
          <a:lstStyle>
            <a:defPPr>
              <a:defRPr lang="zh-CN"/>
            </a:defPPr>
            <a:lvl1pPr algn="ctr">
              <a:defRPr sz="6800">
                <a:gradFill>
                  <a:gsLst>
                    <a:gs pos="0">
                      <a:srgbClr val="FFFEE6"/>
                    </a:gs>
                    <a:gs pos="100000">
                      <a:srgbClr val="FFF329"/>
                    </a:gs>
                  </a:gsLst>
                  <a:lin ang="5400000" scaled="1"/>
                </a:gradFill>
                <a:ea typeface="长城大标宋体" panose="02010609010101010101" pitchFamily="49" charset="-122"/>
              </a:defRPr>
            </a:lvl1pPr>
          </a:lstStyle>
          <a:p>
            <a:r>
              <a:rPr lang="zh-CN" altLang="en-US" sz="80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建军</a:t>
            </a:r>
            <a:r>
              <a:rPr lang="en-US" altLang="zh-CN" sz="80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90</a:t>
            </a:r>
            <a:r>
              <a:rPr lang="zh-CN" altLang="en-US" sz="80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周年</a:t>
            </a:r>
            <a:r>
              <a:rPr lang="zh-CN" altLang="en-US" sz="80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习主席</a:t>
            </a:r>
            <a:endParaRPr lang="en-US" altLang="zh-CN" sz="80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ndParaRPr>
          </a:p>
        </p:txBody>
      </p:sp>
      <p:sp>
        <p:nvSpPr>
          <p:cNvPr id="8" name="文本框 7"/>
          <p:cNvSpPr txBox="1"/>
          <p:nvPr/>
        </p:nvSpPr>
        <p:spPr>
          <a:xfrm>
            <a:off x="2805483" y="3403358"/>
            <a:ext cx="6560820" cy="1138773"/>
          </a:xfrm>
          <a:prstGeom prst="rect">
            <a:avLst/>
          </a:prstGeom>
          <a:noFill/>
        </p:spPr>
        <p:txBody>
          <a:bodyPr wrap="square" rtlCol="0">
            <a:spAutoFit/>
          </a:bodyPr>
          <a:lstStyle>
            <a:defPPr>
              <a:defRPr lang="zh-CN"/>
            </a:defPPr>
            <a:lvl1pPr algn="ctr">
              <a:defRPr sz="6800">
                <a:gradFill>
                  <a:gsLst>
                    <a:gs pos="0">
                      <a:srgbClr val="FFFEE6"/>
                    </a:gs>
                    <a:gs pos="100000">
                      <a:srgbClr val="FFF329"/>
                    </a:gs>
                  </a:gsLst>
                  <a:lin ang="5400000" scaled="1"/>
                </a:gradFill>
                <a:ea typeface="长城大标宋体" panose="02010609010101010101" pitchFamily="49" charset="-122"/>
              </a:defRPr>
            </a:lvl1pPr>
          </a:lstStyle>
          <a:p>
            <a:r>
              <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重要讲话精神</a:t>
            </a:r>
            <a:endParaRPr lang="zh-CN" altLang="en-US"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ndParaRP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childTnLst>
            <p:audio>
              <p:cMediaNode vol="80000" showWhenStopped="0" numSld="999">
                <p:cTn id="2" repeatCount="indefinite" fill="hold" display="0">
                  <p:stCondLst>
                    <p:cond delay="indefinite"/>
                  </p:stCondLst>
                  <p:endCondLst>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421700" y="886415"/>
            <a:ext cx="3668123" cy="4554181"/>
          </a:xfrm>
          <a:prstGeom prst="rect">
            <a:avLst/>
          </a:prstGeom>
        </p:spPr>
      </p:pic>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4103809" y="2030568"/>
            <a:ext cx="7440212"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sz="2800" b="0" dirty="0" smtClean="0">
                <a:solidFill>
                  <a:schemeClr val="accent1"/>
                </a:solidFill>
                <a:latin typeface="造字工房尚雅（非商用）常规体" pitchFamily="50" charset="-122"/>
                <a:ea typeface="造字工房尚雅（非商用）常规体" pitchFamily="50" charset="-122"/>
              </a:rPr>
              <a:t>人民军队的力量所在一：坚定的理想信念</a:t>
            </a:r>
            <a:endParaRPr lang="zh-CN" altLang="en-US" sz="2800"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4103809" y="2583043"/>
            <a:ext cx="7440212"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700" dirty="0"/>
              <a:t>人民军队从胜利走向胜利，彰显了理想信念的伟大力量。崇高的理想，坚定的信念，是中国共产党人的政治灵魂，是人民军队的精神支柱</a:t>
            </a:r>
            <a:r>
              <a:rPr lang="zh-CN" altLang="en-US" sz="1700" dirty="0" smtClean="0"/>
              <a:t>。</a:t>
            </a:r>
            <a:r>
              <a:rPr lang="zh-CN" altLang="en-US" sz="1700" dirty="0"/>
              <a:t>历史告诉我们，革命理想高于天，人民军队之所以能够攻坚克难、战无不胜、发展壮大，关键是人民军队有马克思主义理论武装，有崇高理想信念，有为理想信念而英勇献身的崇高追求。崇高理想信念是人民军队勇往直前的精神力量，是全军将士心中熊熊燃烧的火炬。前进道路上，人民军队必须矢志不渝坚持崇高理想信念，任何时候任何情况下都敢于为崇高理想信念而奋不顾身奋斗。</a:t>
            </a:r>
            <a:endParaRPr lang="zh-CN" altLang="en-US" sz="1700" dirty="0">
              <a:solidFill>
                <a:schemeClr val="accent1"/>
              </a:solidFill>
              <a:latin typeface="造字工房尚雅（非商用）常规体" pitchFamily="50" charset="-122"/>
              <a:ea typeface="造字工房尚雅（非商用）常规体" pitchFamily="50" charset="-122"/>
            </a:endParaRPr>
          </a:p>
        </p:txBody>
      </p:sp>
      <p:cxnSp>
        <p:nvCxnSpPr>
          <p:cNvPr id="15" name="直接连接符 14"/>
          <p:cNvCxnSpPr/>
          <p:nvPr/>
        </p:nvCxnSpPr>
        <p:spPr>
          <a:xfrm>
            <a:off x="4237075" y="1838256"/>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237075" y="5525683"/>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人民军队的力量所在</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421700" y="886415"/>
            <a:ext cx="3668123" cy="4554181"/>
          </a:xfrm>
          <a:prstGeom prst="rect">
            <a:avLst/>
          </a:prstGeom>
        </p:spPr>
      </p:pic>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4103809" y="2030568"/>
            <a:ext cx="7440212" cy="58477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b="0" dirty="0" smtClean="0">
                <a:solidFill>
                  <a:schemeClr val="accent1"/>
                </a:solidFill>
                <a:latin typeface="造字工房尚雅（非商用）常规体" pitchFamily="50" charset="-122"/>
                <a:ea typeface="造字工房尚雅（非商用）常规体" pitchFamily="50" charset="-122"/>
              </a:rPr>
              <a:t>人民军队的力量所在一：改革创新</a:t>
            </a:r>
            <a:endParaRPr lang="zh-CN" altLang="en-US"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4103809" y="2583043"/>
            <a:ext cx="7440212"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a:t>人民军队从胜利走向胜利，彰显了改革创新的伟大力量。人民军队成长发展史，就是一部改革创新史</a:t>
            </a:r>
            <a:r>
              <a:rPr lang="zh-CN" altLang="en-US" sz="1800" dirty="0" smtClean="0"/>
              <a:t>。</a:t>
            </a:r>
            <a:r>
              <a:rPr lang="zh-CN" altLang="en-US" sz="1800" dirty="0"/>
              <a:t>历史告诉我们，改革创新、与时俱进，是人民军队不断发展的康庄大道，人民军队的力量来自改革创新，人民军队的胜利来自改革创新。只有不断改革创新，才能不断获得发展进步的生机活力，才能永远立于不败之地。前进道路上，人民军队必须勇于改革、善于创新，任何时候任何情况下都永不僵化、永不停滞。</a:t>
            </a:r>
            <a:endParaRPr lang="zh-CN" altLang="en-US" sz="1700" dirty="0">
              <a:solidFill>
                <a:schemeClr val="accent1"/>
              </a:solidFill>
              <a:latin typeface="造字工房尚雅（非商用）常规体" pitchFamily="50" charset="-122"/>
              <a:ea typeface="造字工房尚雅（非商用）常规体" pitchFamily="50" charset="-122"/>
            </a:endParaRPr>
          </a:p>
        </p:txBody>
      </p:sp>
      <p:cxnSp>
        <p:nvCxnSpPr>
          <p:cNvPr id="15" name="直接连接符 14"/>
          <p:cNvCxnSpPr/>
          <p:nvPr/>
        </p:nvCxnSpPr>
        <p:spPr>
          <a:xfrm>
            <a:off x="4237075" y="1838256"/>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237075" y="5449483"/>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人民军队的力量所在</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421700" y="886415"/>
            <a:ext cx="3668123" cy="4554181"/>
          </a:xfrm>
          <a:prstGeom prst="rect">
            <a:avLst/>
          </a:prstGeom>
        </p:spPr>
      </p:pic>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4103809" y="2030568"/>
            <a:ext cx="7440212" cy="58477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b="0" dirty="0" smtClean="0">
                <a:solidFill>
                  <a:schemeClr val="accent1"/>
                </a:solidFill>
                <a:latin typeface="造字工房尚雅（非商用）常规体" pitchFamily="50" charset="-122"/>
                <a:ea typeface="造字工房尚雅（非商用）常规体" pitchFamily="50" charset="-122"/>
              </a:rPr>
              <a:t>人民军队的力量所在一：战斗精神</a:t>
            </a:r>
            <a:endParaRPr lang="zh-CN" altLang="en-US"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4103809" y="2583043"/>
            <a:ext cx="7440212"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a:t>人民军队从胜利走向胜利，彰显了战斗精神的伟大力量。敢于斗争、敢于胜利，一不怕苦、二不怕死，是人民军队血性胆魄的生动写照</a:t>
            </a:r>
            <a:r>
              <a:rPr lang="zh-CN" altLang="en-US" sz="1800" dirty="0" smtClean="0"/>
              <a:t>。</a:t>
            </a:r>
            <a:r>
              <a:rPr lang="zh-CN" altLang="en-US" sz="1800" dirty="0"/>
              <a:t>历史告诉我们，战争不仅是物质的较量，更是精神的比拼。没有顽强的意志，没有敢于牺牲的品质，再好的武器装备也不能保证胜利。一代一代革命军人正是靠着向死而生的英勇决绝，形成了压倒一切敌人而决不被敌人所屈服的伟大气概。前进道路上，人民军队必须大力弘扬敢打必胜的精神品质，任何时候任何情况下都保持革命英雄主义的昂扬斗志。</a:t>
            </a:r>
            <a:endParaRPr lang="zh-CN" altLang="en-US" sz="1700" dirty="0">
              <a:solidFill>
                <a:schemeClr val="accent1"/>
              </a:solidFill>
              <a:latin typeface="造字工房尚雅（非商用）常规体" pitchFamily="50" charset="-122"/>
              <a:ea typeface="造字工房尚雅（非商用）常规体" pitchFamily="50" charset="-122"/>
            </a:endParaRPr>
          </a:p>
        </p:txBody>
      </p:sp>
      <p:cxnSp>
        <p:nvCxnSpPr>
          <p:cNvPr id="15" name="直接连接符 14"/>
          <p:cNvCxnSpPr/>
          <p:nvPr/>
        </p:nvCxnSpPr>
        <p:spPr>
          <a:xfrm>
            <a:off x="4237075" y="1838256"/>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237075" y="5665383"/>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人民军队的力量所在</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421700" y="886415"/>
            <a:ext cx="3668123" cy="4554181"/>
          </a:xfrm>
          <a:prstGeom prst="rect">
            <a:avLst/>
          </a:prstGeom>
        </p:spPr>
      </p:pic>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4103809" y="2030568"/>
            <a:ext cx="7440212" cy="58477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b="0" dirty="0" smtClean="0">
                <a:solidFill>
                  <a:schemeClr val="accent1"/>
                </a:solidFill>
                <a:latin typeface="造字工房尚雅（非商用）常规体" pitchFamily="50" charset="-122"/>
                <a:ea typeface="造字工房尚雅（非商用）常规体" pitchFamily="50" charset="-122"/>
              </a:rPr>
              <a:t>人民军队的力量所在一：革命纪律</a:t>
            </a:r>
            <a:endParaRPr lang="zh-CN" altLang="en-US"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4103809" y="2583043"/>
            <a:ext cx="7440212"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600" dirty="0"/>
              <a:t>人民军队从胜利走向胜利，彰显了革命纪律的伟大力量。人民军队素以纪律严明著称于世，自创建之日起就把革命的坚定性、政治的自觉性、纪律的严肃性结合起来，统一意志、统一指挥、统一行动，千军万马有令必行、有禁必止，攻如猛虎、守如泰山</a:t>
            </a:r>
            <a:r>
              <a:rPr lang="zh-CN" altLang="en-US" sz="1600" dirty="0" smtClean="0"/>
              <a:t>。</a:t>
            </a:r>
            <a:r>
              <a:rPr lang="zh-CN" altLang="en-US" sz="1600" dirty="0"/>
              <a:t>历史告诉我们，加强纪律性，革命无不胜。一支军队的力量，不仅要看其人数，不仅要看其武器装备，还要看其纪律性。一支没有纪律的军队，只能是乌合之众。前进道路上，人民军队必须用铁的纪律凝聚铁的意志、锤炼铁的作风、锻造铁的队伍，任何时候任何</a:t>
            </a:r>
            <a:r>
              <a:rPr lang="zh-CN" altLang="en-US" sz="1600" dirty="0" smtClean="0"/>
              <a:t>情况都</a:t>
            </a:r>
            <a:r>
              <a:rPr lang="zh-CN" altLang="en-US" sz="1600" dirty="0"/>
              <a:t>一切行动听指挥、步调一致向前进。</a:t>
            </a:r>
            <a:endParaRPr lang="zh-CN" altLang="en-US" sz="1600" dirty="0">
              <a:solidFill>
                <a:schemeClr val="accent1"/>
              </a:solidFill>
              <a:latin typeface="造字工房尚雅（非商用）常规体" pitchFamily="50" charset="-122"/>
              <a:ea typeface="造字工房尚雅（非商用）常规体" pitchFamily="50" charset="-122"/>
            </a:endParaRPr>
          </a:p>
        </p:txBody>
      </p:sp>
      <p:cxnSp>
        <p:nvCxnSpPr>
          <p:cNvPr id="15" name="直接连接符 14"/>
          <p:cNvCxnSpPr/>
          <p:nvPr/>
        </p:nvCxnSpPr>
        <p:spPr>
          <a:xfrm>
            <a:off x="4237075" y="1838256"/>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237075" y="5449483"/>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人民军队的力量所在</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421700" y="886415"/>
            <a:ext cx="3668123" cy="4554181"/>
          </a:xfrm>
          <a:prstGeom prst="rect">
            <a:avLst/>
          </a:prstGeom>
        </p:spPr>
      </p:pic>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4103809" y="2030568"/>
            <a:ext cx="7440212" cy="58477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b="0" dirty="0" smtClean="0">
                <a:solidFill>
                  <a:schemeClr val="accent1"/>
                </a:solidFill>
                <a:latin typeface="造字工房尚雅（非商用）常规体" pitchFamily="50" charset="-122"/>
                <a:ea typeface="造字工房尚雅（非商用）常规体" pitchFamily="50" charset="-122"/>
              </a:rPr>
              <a:t>人民军队的力量所在一：军民团结</a:t>
            </a:r>
            <a:endParaRPr lang="zh-CN" altLang="en-US"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4103809" y="2583043"/>
            <a:ext cx="7440212"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a:t>人民军队从胜利走向胜利，彰显了军民团结的伟大力量。人民军队始终和人民同呼吸、共命运、心连心，完全彻底为人民奋斗，哪里有敌人，哪里有危难，哪里就有人民子弟兵</a:t>
            </a:r>
            <a:r>
              <a:rPr lang="zh-CN" altLang="en-US" sz="1800" dirty="0" smtClean="0"/>
              <a:t>。</a:t>
            </a:r>
            <a:r>
              <a:rPr lang="zh-CN" altLang="en-US" sz="1800" dirty="0"/>
              <a:t>历史告诉我们，有了民心所向、民意所归、民力所聚，人民军队就能无往而不胜、无敌于天下。只要始终站在人民立场上，赢得最广大人民衷心拥护，就能构筑起众志成城的铜墙铁壁。前进道路上，人民军队必须牢记全心全意为人民服务的根本宗旨，任何时候任何情况下都做人民子弟兵。</a:t>
            </a:r>
            <a:endParaRPr lang="zh-CN" altLang="en-US" sz="1700" dirty="0">
              <a:solidFill>
                <a:schemeClr val="accent1"/>
              </a:solidFill>
              <a:latin typeface="造字工房尚雅（非商用）常规体" pitchFamily="50" charset="-122"/>
              <a:ea typeface="造字工房尚雅（非商用）常规体" pitchFamily="50" charset="-122"/>
            </a:endParaRPr>
          </a:p>
        </p:txBody>
      </p:sp>
      <p:cxnSp>
        <p:nvCxnSpPr>
          <p:cNvPr id="15" name="直接连接符 14"/>
          <p:cNvCxnSpPr/>
          <p:nvPr/>
        </p:nvCxnSpPr>
        <p:spPr>
          <a:xfrm>
            <a:off x="4237075" y="1838256"/>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237075" y="5665383"/>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人民军队的力量所在</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51"/>
          <p:cNvSpPr txBox="1"/>
          <p:nvPr/>
        </p:nvSpPr>
        <p:spPr>
          <a:xfrm>
            <a:off x="1247685" y="2475665"/>
            <a:ext cx="9696630" cy="132343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sz="8000" b="0" dirty="0">
                <a:solidFill>
                  <a:schemeClr val="accent1"/>
                </a:solidFill>
                <a:latin typeface="Impact" pitchFamily="34" charset="0"/>
                <a:ea typeface="造字工房尚雅（非商用）常规体" pitchFamily="50" charset="-122"/>
              </a:rPr>
              <a:t>推进强军事业</a:t>
            </a:r>
            <a:endParaRPr lang="zh-CN" altLang="en-US" sz="8000" b="0" dirty="0">
              <a:solidFill>
                <a:schemeClr val="accent1"/>
              </a:solidFill>
              <a:latin typeface="Impact" pitchFamily="34" charset="0"/>
              <a:ea typeface="造字工房尚雅（非商用）常规体" pitchFamily="50" charset="-122"/>
            </a:endParaRPr>
          </a:p>
        </p:txBody>
      </p:sp>
      <p:sp>
        <p:nvSpPr>
          <p:cNvPr id="3" name="椭圆 2"/>
          <p:cNvSpPr/>
          <p:nvPr/>
        </p:nvSpPr>
        <p:spPr>
          <a:xfrm>
            <a:off x="5355336" y="553107"/>
            <a:ext cx="1481328" cy="14813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方正大标宋简体" panose="02010601030101010101" pitchFamily="2" charset="-122"/>
                <a:ea typeface="方正大标宋简体" panose="02010601030101010101" pitchFamily="2" charset="-122"/>
              </a:rPr>
              <a:t>03</a:t>
            </a:r>
            <a:endParaRPr lang="zh-CN" altLang="en-US" sz="6600" dirty="0">
              <a:latin typeface="方正大标宋简体" panose="02010601030101010101" pitchFamily="2" charset="-122"/>
              <a:ea typeface="方正大标宋简体" panose="02010601030101010101" pitchFamily="2" charset="-122"/>
            </a:endParaRPr>
          </a:p>
        </p:txBody>
      </p:sp>
      <p:cxnSp>
        <p:nvCxnSpPr>
          <p:cNvPr id="5" name="直接连接符 4"/>
          <p:cNvCxnSpPr/>
          <p:nvPr/>
        </p:nvCxnSpPr>
        <p:spPr>
          <a:xfrm>
            <a:off x="1661160" y="3780939"/>
            <a:ext cx="886968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TextBox 51">
            <a:hlinkClick r:id="" action="ppaction://hlinkshowjump?jump=nextslide"/>
          </p:cNvPr>
          <p:cNvSpPr txBox="1">
            <a:spLocks noChangeArrowheads="1"/>
          </p:cNvSpPr>
          <p:nvPr/>
        </p:nvSpPr>
        <p:spPr bwMode="auto">
          <a:xfrm>
            <a:off x="2836133" y="3840598"/>
            <a:ext cx="6519734" cy="562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altLang="en-US" sz="2600" dirty="0" smtClean="0">
                <a:solidFill>
                  <a:schemeClr val="accent1"/>
                </a:solidFill>
                <a:latin typeface="汉仪大宋简" panose="02010609000101010101" pitchFamily="49" charset="-122"/>
                <a:ea typeface="汉仪大宋简" panose="02010609000101010101" pitchFamily="49" charset="-122"/>
              </a:rPr>
              <a:t>学习习总书记建军</a:t>
            </a:r>
            <a:r>
              <a:rPr lang="en-US" altLang="zh-CN" sz="2600" dirty="0" smtClean="0">
                <a:solidFill>
                  <a:schemeClr val="accent1"/>
                </a:solidFill>
                <a:latin typeface="汉仪大宋简" panose="02010609000101010101" pitchFamily="49" charset="-122"/>
                <a:ea typeface="汉仪大宋简" panose="02010609000101010101" pitchFamily="49" charset="-122"/>
              </a:rPr>
              <a:t>90</a:t>
            </a:r>
            <a:r>
              <a:rPr lang="zh-CN" altLang="en-US" sz="2600" dirty="0" smtClean="0">
                <a:solidFill>
                  <a:schemeClr val="accent1"/>
                </a:solidFill>
                <a:latin typeface="汉仪大宋简" panose="02010609000101010101" pitchFamily="49" charset="-122"/>
                <a:ea typeface="汉仪大宋简" panose="02010609000101010101" pitchFamily="49" charset="-122"/>
              </a:rPr>
              <a:t>周年大会重要讲话内容</a:t>
            </a:r>
            <a:endParaRPr lang="zh-CN" altLang="en-US" sz="2600" dirty="0">
              <a:solidFill>
                <a:schemeClr val="accent1"/>
              </a:solidFill>
              <a:latin typeface="汉仪大宋简" panose="02010609000101010101" pitchFamily="49" charset="-122"/>
              <a:ea typeface="汉仪大宋简" panose="02010609000101010101" pitchFamily="49" charset="-122"/>
            </a:endParaRPr>
          </a:p>
        </p:txBody>
      </p:sp>
    </p:spTree>
  </p:cSld>
  <p:clrMapOvr>
    <a:masterClrMapping/>
  </p:clrMapOvr>
  <p:transition spd="slow" advClick="0" advTm="0">
    <p:random/>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3185510" y="1614064"/>
            <a:ext cx="8581061"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defRPr/>
            </a:pPr>
            <a:r>
              <a:rPr lang="zh-CN" altLang="en-US" sz="2800" b="0" dirty="0">
                <a:solidFill>
                  <a:schemeClr val="accent1"/>
                </a:solidFill>
                <a:latin typeface="造字工房尚雅（非商用）常规体" pitchFamily="50" charset="-122"/>
                <a:ea typeface="造字工房尚雅（非商用）常规体" pitchFamily="50" charset="-122"/>
              </a:rPr>
              <a:t>推进强军</a:t>
            </a:r>
            <a:r>
              <a:rPr lang="zh-CN" altLang="en-US" sz="2800" b="0" dirty="0" smtClean="0">
                <a:solidFill>
                  <a:schemeClr val="accent1"/>
                </a:solidFill>
                <a:latin typeface="造字工房尚雅（非商用）常规体" pitchFamily="50" charset="-122"/>
                <a:ea typeface="造字工房尚雅（非商用）常规体" pitchFamily="50" charset="-122"/>
              </a:rPr>
              <a:t>事业就是要坚持党对军队的绝对领导</a:t>
            </a:r>
            <a:endParaRPr lang="zh-CN" altLang="en-US" sz="2800"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3246470" y="2169550"/>
            <a:ext cx="8541514"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700" dirty="0"/>
              <a:t>推进强军事业，必须毫不动摇坚持党对军队的绝对领导，确保人民军队永远跟党走。党的领导，是人民军队始终保持强大的凝聚力、向心力、创造力、战斗力的根本保证。党对军队的绝对领导是中国特色社会主义的本质特征，是党和国家的重要政治优势，是人民军队的建军之本、强军之魂。无论时代如何发展、形势如何变化，我们这支军队永远是党的军队、人民的军队。全军要强化政治意识、大局意识、核心意识、看齐意识，坚决维护党中央权威，坚决贯彻党对军队绝对领导的根本原则和制度，坚决听从党中央和中央军委指挥。在这个重大原则问题上，头脑要特别清醒，态度要特别鲜明，行动要特别坚决，不能有任何动摇、任何迟疑、任何含糊。</a:t>
            </a:r>
            <a:endParaRPr lang="zh-CN" altLang="en-US" sz="1700" dirty="0">
              <a:solidFill>
                <a:schemeClr val="accent1"/>
              </a:solidFill>
              <a:latin typeface="造字工房尚雅（非商用）常规体" pitchFamily="50" charset="-122"/>
              <a:ea typeface="造字工房尚雅（非商用）常规体" pitchFamily="50" charset="-122"/>
            </a:endParaRPr>
          </a:p>
        </p:txBody>
      </p:sp>
      <p:sp>
        <p:nvSpPr>
          <p:cNvPr id="10" name="圆角矩形 9"/>
          <p:cNvSpPr/>
          <p:nvPr/>
        </p:nvSpPr>
        <p:spPr>
          <a:xfrm>
            <a:off x="3185510" y="1374134"/>
            <a:ext cx="8776118" cy="4159860"/>
          </a:xfrm>
          <a:prstGeom prst="roundRect">
            <a:avLst>
              <a:gd name="adj" fmla="val 3887"/>
            </a:avLst>
          </a:pr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28862" y="1581721"/>
            <a:ext cx="2481943" cy="3744686"/>
            <a:chOff x="428862" y="1581721"/>
            <a:chExt cx="2481943" cy="3744686"/>
          </a:xfrm>
        </p:grpSpPr>
        <p:sp>
          <p:nvSpPr>
            <p:cNvPr id="3" name="矩形 2"/>
            <p:cNvSpPr/>
            <p:nvPr/>
          </p:nvSpPr>
          <p:spPr>
            <a:xfrm>
              <a:off x="437573" y="1581721"/>
              <a:ext cx="2464525" cy="1872343"/>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7572" y="3454064"/>
              <a:ext cx="2464525" cy="18723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28862" y="3696381"/>
              <a:ext cx="2481943" cy="1297278"/>
            </a:xfrm>
            <a:prstGeom prst="rect">
              <a:avLst/>
            </a:prstGeom>
            <a:noFill/>
          </p:spPr>
          <p:txBody>
            <a:bodyPr wrap="square" rtlCol="0">
              <a:spAutoFit/>
            </a:bodyPr>
            <a:lstStyle/>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核心关键</a:t>
              </a:r>
              <a:endParaRPr lang="en-US" altLang="zh-CN" sz="3600" dirty="0" smtClean="0">
                <a:solidFill>
                  <a:schemeClr val="bg1"/>
                </a:solidFill>
                <a:latin typeface="造字工房尚雅（非商用）常规体" pitchFamily="50" charset="-122"/>
                <a:ea typeface="造字工房尚雅（非商用）常规体" pitchFamily="50" charset="-122"/>
              </a:endParaRPr>
            </a:p>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之一</a:t>
              </a:r>
              <a:endParaRPr lang="zh-CN" altLang="en-US" sz="3600" dirty="0">
                <a:solidFill>
                  <a:schemeClr val="bg1"/>
                </a:solidFill>
                <a:latin typeface="造字工房尚雅（非商用）常规体" pitchFamily="50" charset="-122"/>
                <a:ea typeface="造字工房尚雅（非商用）常规体" pitchFamily="50" charset="-122"/>
              </a:endParaRPr>
            </a:p>
          </p:txBody>
        </p:sp>
      </p:grpSp>
      <p:sp>
        <p:nvSpPr>
          <p:cNvPr id="17" name="文本框 16"/>
          <p:cNvSpPr txBox="1"/>
          <p:nvPr/>
        </p:nvSpPr>
        <p:spPr>
          <a:xfrm>
            <a:off x="978285" y="210653"/>
            <a:ext cx="44700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推进强军事业</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3185510" y="1614064"/>
            <a:ext cx="8581061"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defRPr/>
            </a:pPr>
            <a:r>
              <a:rPr lang="zh-CN" altLang="en-US" sz="2800" b="0" dirty="0">
                <a:solidFill>
                  <a:schemeClr val="accent1"/>
                </a:solidFill>
                <a:latin typeface="造字工房尚雅（非商用）常规体" pitchFamily="50" charset="-122"/>
                <a:ea typeface="造字工房尚雅（非商用）常规体" pitchFamily="50" charset="-122"/>
              </a:rPr>
              <a:t>推进强军</a:t>
            </a:r>
            <a:r>
              <a:rPr lang="zh-CN" altLang="en-US" sz="2800" b="0" dirty="0" smtClean="0">
                <a:solidFill>
                  <a:schemeClr val="accent1"/>
                </a:solidFill>
                <a:latin typeface="造字工房尚雅（非商用）常规体" pitchFamily="50" charset="-122"/>
                <a:ea typeface="造字工房尚雅（非商用）常规体" pitchFamily="50" charset="-122"/>
              </a:rPr>
              <a:t>事业就是要坚持和发展党的军事指导理论</a:t>
            </a:r>
            <a:endParaRPr lang="zh-CN" altLang="en-US" sz="2800"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3246470" y="2169550"/>
            <a:ext cx="8541514"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600" dirty="0"/>
              <a:t>推进强军事业，必须坚持和发展党的军事指导理论，不断开拓马克思主义军事理论和当代中国军事实践发展新境界。人民军队之所以不断发展壮大，关键在于始终坚持先进军事理论的指导。党的十八大以来，我们党围绕国防和军队建设提出一系列新思想新观点新论断新要求，形成了党在新时期的强军思想。全军要认真贯彻党的军事指导理论，坚持用党在新时期的强军思想武装官兵，引领强军事业不断取得新进步。实践发展永无止境，认识真理永无止境，理论创新永无止境。强军是具有很强开创性的事业，我们要不断适应新形势、应对新挑战、解决新问题，在实践上大胆探索，在理论上勇于突破，不断丰富和发展党在新时期的强军思想，让马克思主义军事理论在强军伟大实践中放射出更加灿烂的真理光芒。</a:t>
            </a:r>
            <a:endParaRPr lang="zh-CN" altLang="en-US" sz="1600" dirty="0">
              <a:solidFill>
                <a:schemeClr val="accent1"/>
              </a:solidFill>
              <a:latin typeface="造字工房尚雅（非商用）常规体" pitchFamily="50" charset="-122"/>
              <a:ea typeface="造字工房尚雅（非商用）常规体" pitchFamily="50" charset="-122"/>
            </a:endParaRPr>
          </a:p>
        </p:txBody>
      </p:sp>
      <p:sp>
        <p:nvSpPr>
          <p:cNvPr id="10" name="圆角矩形 9"/>
          <p:cNvSpPr/>
          <p:nvPr/>
        </p:nvSpPr>
        <p:spPr>
          <a:xfrm>
            <a:off x="3185510" y="1374134"/>
            <a:ext cx="8776118" cy="4159860"/>
          </a:xfrm>
          <a:prstGeom prst="roundRect">
            <a:avLst>
              <a:gd name="adj" fmla="val 3887"/>
            </a:avLst>
          </a:pr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28862" y="1581721"/>
            <a:ext cx="2481943" cy="3744686"/>
            <a:chOff x="428862" y="1581721"/>
            <a:chExt cx="2481943" cy="3744686"/>
          </a:xfrm>
        </p:grpSpPr>
        <p:sp>
          <p:nvSpPr>
            <p:cNvPr id="3" name="矩形 2"/>
            <p:cNvSpPr/>
            <p:nvPr/>
          </p:nvSpPr>
          <p:spPr>
            <a:xfrm>
              <a:off x="437573" y="1581721"/>
              <a:ext cx="2464525" cy="1872343"/>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7572" y="3454064"/>
              <a:ext cx="2464525" cy="18723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28862" y="3696381"/>
              <a:ext cx="2481943" cy="1311128"/>
            </a:xfrm>
            <a:prstGeom prst="rect">
              <a:avLst/>
            </a:prstGeom>
            <a:noFill/>
          </p:spPr>
          <p:txBody>
            <a:bodyPr wrap="square" rtlCol="0">
              <a:spAutoFit/>
            </a:bodyPr>
            <a:lstStyle/>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核心关键</a:t>
              </a:r>
              <a:endParaRPr lang="en-US" altLang="zh-CN" sz="3600" dirty="0" smtClean="0">
                <a:solidFill>
                  <a:schemeClr val="bg1"/>
                </a:solidFill>
                <a:latin typeface="造字工房尚雅（非商用）常规体" pitchFamily="50" charset="-122"/>
                <a:ea typeface="造字工房尚雅（非商用）常规体" pitchFamily="50" charset="-122"/>
              </a:endParaRPr>
            </a:p>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之二</a:t>
              </a:r>
              <a:endParaRPr lang="zh-CN" altLang="en-US" sz="3600" dirty="0">
                <a:solidFill>
                  <a:schemeClr val="bg1"/>
                </a:solidFill>
                <a:latin typeface="造字工房尚雅（非商用）常规体" pitchFamily="50" charset="-122"/>
                <a:ea typeface="造字工房尚雅（非商用）常规体" pitchFamily="50" charset="-122"/>
              </a:endParaRPr>
            </a:p>
          </p:txBody>
        </p:sp>
      </p:grpSp>
      <p:sp>
        <p:nvSpPr>
          <p:cNvPr id="17" name="文本框 16"/>
          <p:cNvSpPr txBox="1"/>
          <p:nvPr/>
        </p:nvSpPr>
        <p:spPr>
          <a:xfrm>
            <a:off x="978285" y="210653"/>
            <a:ext cx="4470016" cy="584775"/>
          </a:xfrm>
          <a:prstGeom prst="rect">
            <a:avLst/>
          </a:prstGeom>
          <a:noFill/>
        </p:spPr>
        <p:txBody>
          <a:bodyPr wrap="square">
            <a:spAutoFit/>
          </a:bodyPr>
          <a:lstStyle/>
          <a:p>
            <a:pPr>
              <a:defRPr/>
            </a:pPr>
            <a:r>
              <a:rPr lang="zh-CN" altLang="en-US" sz="3200" dirty="0" smtClean="0">
                <a:solidFill>
                  <a:schemeClr val="accent1"/>
                </a:solidFill>
                <a:latin typeface="造字工房尚雅（非商用）常规体" pitchFamily="50" charset="-122"/>
                <a:ea typeface="造字工房尚雅（非商用）常规体" pitchFamily="50" charset="-122"/>
              </a:rPr>
              <a:t>推进强军事业</a:t>
            </a:r>
            <a:endParaRPr lang="zh-CN" altLang="en-US" sz="3200" dirty="0">
              <a:solidFill>
                <a:schemeClr val="accent1"/>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直接连接符 18"/>
          <p:cNvCxnSpPr/>
          <p:nvPr/>
        </p:nvCxnSpPr>
        <p:spPr>
          <a:xfrm flipH="1">
            <a:off x="10014" y="840647"/>
            <a:ext cx="12168000" cy="0"/>
          </a:xfrm>
          <a:prstGeom prst="line">
            <a:avLst/>
          </a:prstGeom>
          <a:ln>
            <a:solidFill>
              <a:srgbClr val="D7000D"/>
            </a:solidFill>
          </a:ln>
        </p:spPr>
        <p:style>
          <a:lnRef idx="1">
            <a:schemeClr val="accent1"/>
          </a:lnRef>
          <a:fillRef idx="0">
            <a:schemeClr val="accent1"/>
          </a:fillRef>
          <a:effectRef idx="0">
            <a:schemeClr val="accent1"/>
          </a:effectRef>
          <a:fontRef idx="minor">
            <a:schemeClr val="tx1"/>
          </a:fontRef>
        </p:style>
      </p:cxnSp>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3185510" y="1614064"/>
            <a:ext cx="8581061"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defRPr/>
            </a:pPr>
            <a:r>
              <a:rPr lang="zh-CN" altLang="en-US" sz="2800" b="0" dirty="0">
                <a:solidFill>
                  <a:schemeClr val="accent1"/>
                </a:solidFill>
                <a:latin typeface="造字工房尚雅（非商用）常规体" pitchFamily="50" charset="-122"/>
                <a:ea typeface="造字工房尚雅（非商用）常规体" pitchFamily="50" charset="-122"/>
              </a:rPr>
              <a:t>推进强军</a:t>
            </a:r>
            <a:r>
              <a:rPr lang="zh-CN" altLang="en-US" sz="2800" b="0" dirty="0" smtClean="0">
                <a:solidFill>
                  <a:schemeClr val="accent1"/>
                </a:solidFill>
                <a:latin typeface="造字工房尚雅（非商用）常规体" pitchFamily="50" charset="-122"/>
                <a:ea typeface="造字工房尚雅（非商用）常规体" pitchFamily="50" charset="-122"/>
              </a:rPr>
              <a:t>事业就是要始终聚焦备战打仗</a:t>
            </a:r>
            <a:endParaRPr lang="zh-CN" altLang="en-US" sz="2800"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3246470" y="2131450"/>
            <a:ext cx="8541514"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400" dirty="0"/>
              <a:t>推进强军事业，必须始终聚焦备战打仗，锻造召之即来、来之能战、战之必胜的精兵劲旅。安不可以忘危，治不可以忘乱。我们捍卫和平、维护安全、慑止战争的手段和选择有多种多样，但军事手段始终是保底手段。人民军队永远是战斗队，人民军队的生命力在于战斗力，必须强化忧患意识，坚持底线思维，全部心思向打仗聚焦，各项工作向打仗用劲，确保在党和人民需要的时候拉得出、上得去、打得赢。全军要贯彻新形势下军事战略方针，认真研究军事、研究战争、研究打仗，把握现代战争规律和战争指导规律，扎扎实实做好军事斗争准备各项工作。要坚持仗怎么打兵就怎么练，打仗需要什么就苦练什么，什么问题突出就解决什么问题，全面提高军事训练实战化水平。中国人民珍爱和平，我们决不搞侵略扩张，但我们有战胜一切侵略的信心。我们绝不允许任何人、任何组织、任何政党、在任何时候、以任何形式、把任何一块中国领土从中国分裂出去，谁都不要指望我们会吞下损害我国主权、安全、发展利益的苦果。人民军队要坚决维护中国共产党领导和我国社会主义制度，坚决维护国家主权、安全、发展利益，坚决维护地区和世界和平。</a:t>
            </a:r>
            <a:endParaRPr lang="zh-CN" altLang="en-US" sz="1400" dirty="0">
              <a:solidFill>
                <a:schemeClr val="accent1"/>
              </a:solidFill>
              <a:latin typeface="造字工房尚雅（非商用）常规体" pitchFamily="50" charset="-122"/>
              <a:ea typeface="造字工房尚雅（非商用）常规体" pitchFamily="50" charset="-122"/>
            </a:endParaRPr>
          </a:p>
        </p:txBody>
      </p:sp>
      <p:sp>
        <p:nvSpPr>
          <p:cNvPr id="10" name="圆角矩形 9"/>
          <p:cNvSpPr/>
          <p:nvPr/>
        </p:nvSpPr>
        <p:spPr>
          <a:xfrm>
            <a:off x="3185510" y="1374134"/>
            <a:ext cx="8776118" cy="4159860"/>
          </a:xfrm>
          <a:prstGeom prst="roundRect">
            <a:avLst>
              <a:gd name="adj" fmla="val 3887"/>
            </a:avLst>
          </a:pr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28862" y="1581721"/>
            <a:ext cx="2481943" cy="3744686"/>
            <a:chOff x="428862" y="1581721"/>
            <a:chExt cx="2481943" cy="3744686"/>
          </a:xfrm>
        </p:grpSpPr>
        <p:sp>
          <p:nvSpPr>
            <p:cNvPr id="3" name="矩形 2"/>
            <p:cNvSpPr/>
            <p:nvPr/>
          </p:nvSpPr>
          <p:spPr>
            <a:xfrm>
              <a:off x="437573" y="1581721"/>
              <a:ext cx="2464525" cy="1872343"/>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7572" y="3454064"/>
              <a:ext cx="2464525" cy="18723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28862" y="3696381"/>
              <a:ext cx="2481943" cy="1311128"/>
            </a:xfrm>
            <a:prstGeom prst="rect">
              <a:avLst/>
            </a:prstGeom>
            <a:noFill/>
          </p:spPr>
          <p:txBody>
            <a:bodyPr wrap="square" rtlCol="0">
              <a:spAutoFit/>
            </a:bodyPr>
            <a:lstStyle/>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核心关键</a:t>
              </a:r>
              <a:endParaRPr lang="en-US" altLang="zh-CN" sz="3600" dirty="0" smtClean="0">
                <a:solidFill>
                  <a:schemeClr val="bg1"/>
                </a:solidFill>
                <a:latin typeface="造字工房尚雅（非商用）常规体" pitchFamily="50" charset="-122"/>
                <a:ea typeface="造字工房尚雅（非商用）常规体" pitchFamily="50" charset="-122"/>
              </a:endParaRPr>
            </a:p>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之三</a:t>
              </a:r>
              <a:endParaRPr lang="zh-CN" altLang="en-US" sz="3600" dirty="0">
                <a:solidFill>
                  <a:schemeClr val="bg1"/>
                </a:solidFill>
                <a:latin typeface="造字工房尚雅（非商用）常规体" pitchFamily="50" charset="-122"/>
                <a:ea typeface="造字工房尚雅（非商用）常规体" pitchFamily="50" charset="-122"/>
              </a:endParaRPr>
            </a:p>
          </p:txBody>
        </p:sp>
      </p:grpSp>
      <p:sp>
        <p:nvSpPr>
          <p:cNvPr id="17" name="文本框 16"/>
          <p:cNvSpPr txBox="1"/>
          <p:nvPr/>
        </p:nvSpPr>
        <p:spPr>
          <a:xfrm>
            <a:off x="978285" y="210653"/>
            <a:ext cx="44700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推进强军事业</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3185510" y="1614064"/>
            <a:ext cx="8581061"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defRPr/>
            </a:pPr>
            <a:r>
              <a:rPr lang="zh-CN" altLang="en-US" sz="2800" b="0" dirty="0">
                <a:solidFill>
                  <a:schemeClr val="accent1"/>
                </a:solidFill>
                <a:latin typeface="造字工房尚雅（非商用）常规体" pitchFamily="50" charset="-122"/>
                <a:ea typeface="造字工房尚雅（非商用）常规体" pitchFamily="50" charset="-122"/>
              </a:rPr>
              <a:t>坚持政治建军、改革强军、科技兴军、依法治军</a:t>
            </a:r>
            <a:endParaRPr lang="zh-CN" altLang="en-US" sz="2800"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3246470" y="2131450"/>
            <a:ext cx="8541514"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500" dirty="0"/>
              <a:t>推进强军事业，必须坚持政治建军、改革强军、科技兴军、依法治军，全面提高国防和军队现代化水平。要深入贯彻古田全军政治工作会议精神，发挥政治工作生命线作用，培养有灵魂、有本事、有血性、有品德的新一代革命军人，锻造铁一般信仰、铁一般信念、铁一般纪律、铁一般担当的过硬部队，永葆人民军队性质、宗旨、本色。全军要坚定不移深化国防和军队改革，深入解决制约国防和军队建设的体制性障碍、结构性矛盾、政策性问题，完善和发展中国特色社会主义军事制度，加快构建能够打赢信息化战争、有效履行使命任务的中国特色现代军事力量体系。要全面实施科技兴军战略，坚持自主创新的战略基点，瞄准世界军事科技前沿，加强前瞻谋划设计，加快战略性、前沿性、颠覆性技术发展，不断提高科技创新对人民军队建设和战斗力发展的贡献率。要增强全军法治意识，加快构建中国特色军事法治体系，加快实现治军方式根本性转变</a:t>
            </a:r>
            <a:endParaRPr lang="zh-CN" altLang="en-US" sz="1500" dirty="0">
              <a:solidFill>
                <a:schemeClr val="accent1"/>
              </a:solidFill>
              <a:latin typeface="造字工房尚雅（非商用）常规体" pitchFamily="50" charset="-122"/>
              <a:ea typeface="造字工房尚雅（非商用）常规体" pitchFamily="50" charset="-122"/>
            </a:endParaRPr>
          </a:p>
        </p:txBody>
      </p:sp>
      <p:sp>
        <p:nvSpPr>
          <p:cNvPr id="10" name="圆角矩形 9"/>
          <p:cNvSpPr/>
          <p:nvPr/>
        </p:nvSpPr>
        <p:spPr>
          <a:xfrm>
            <a:off x="3185510" y="1374134"/>
            <a:ext cx="8776118" cy="4159860"/>
          </a:xfrm>
          <a:prstGeom prst="roundRect">
            <a:avLst>
              <a:gd name="adj" fmla="val 3887"/>
            </a:avLst>
          </a:pr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28862" y="1581721"/>
            <a:ext cx="2481943" cy="3744686"/>
            <a:chOff x="428862" y="1581721"/>
            <a:chExt cx="2481943" cy="3744686"/>
          </a:xfrm>
        </p:grpSpPr>
        <p:sp>
          <p:nvSpPr>
            <p:cNvPr id="3" name="矩形 2"/>
            <p:cNvSpPr/>
            <p:nvPr/>
          </p:nvSpPr>
          <p:spPr>
            <a:xfrm>
              <a:off x="437573" y="1581721"/>
              <a:ext cx="2464525" cy="1872343"/>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7572" y="3454064"/>
              <a:ext cx="2464525" cy="18723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28862" y="3696381"/>
              <a:ext cx="2481943" cy="1311128"/>
            </a:xfrm>
            <a:prstGeom prst="rect">
              <a:avLst/>
            </a:prstGeom>
            <a:noFill/>
          </p:spPr>
          <p:txBody>
            <a:bodyPr wrap="square" rtlCol="0">
              <a:spAutoFit/>
            </a:bodyPr>
            <a:lstStyle/>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核心关键</a:t>
              </a:r>
              <a:endParaRPr lang="en-US" altLang="zh-CN" sz="3600" dirty="0" smtClean="0">
                <a:solidFill>
                  <a:schemeClr val="bg1"/>
                </a:solidFill>
                <a:latin typeface="造字工房尚雅（非商用）常规体" pitchFamily="50" charset="-122"/>
                <a:ea typeface="造字工房尚雅（非商用）常规体" pitchFamily="50" charset="-122"/>
              </a:endParaRPr>
            </a:p>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之四</a:t>
              </a:r>
              <a:endParaRPr lang="zh-CN" altLang="en-US" sz="3600" dirty="0">
                <a:solidFill>
                  <a:schemeClr val="bg1"/>
                </a:solidFill>
                <a:latin typeface="造字工房尚雅（非商用）常规体" pitchFamily="50" charset="-122"/>
                <a:ea typeface="造字工房尚雅（非商用）常规体" pitchFamily="50" charset="-122"/>
              </a:endParaRPr>
            </a:p>
          </p:txBody>
        </p:sp>
      </p:grpSp>
      <p:sp>
        <p:nvSpPr>
          <p:cNvPr id="17" name="文本框 16"/>
          <p:cNvSpPr txBox="1"/>
          <p:nvPr/>
        </p:nvSpPr>
        <p:spPr>
          <a:xfrm>
            <a:off x="978285" y="210653"/>
            <a:ext cx="44700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推进强军事业</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8220703" cy="1796902"/>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16009"/>
            <a:ext cx="12214316" cy="1041991"/>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246629"/>
            <a:ext cx="5358809" cy="3611371"/>
          </a:xfrm>
          <a:prstGeom prst="rect">
            <a:avLst/>
          </a:prstGeom>
        </p:spPr>
      </p:pic>
      <p:pic>
        <p:nvPicPr>
          <p:cNvPr id="4" name="图片 3"/>
          <p:cNvPicPr>
            <a:picLocks noChangeAspect="1"/>
          </p:cNvPicPr>
          <p:nvPr/>
        </p:nvPicPr>
        <p:blipFill>
          <a:blip r:embed="rId4" cstate="print">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tretch>
            <a:fillRect/>
          </a:stretch>
        </p:blipFill>
        <p:spPr>
          <a:xfrm>
            <a:off x="8963247" y="3917918"/>
            <a:ext cx="3228753" cy="2940082"/>
          </a:xfrm>
          <a:prstGeom prst="rect">
            <a:avLst/>
          </a:prstGeom>
        </p:spPr>
      </p:pic>
      <p:sp>
        <p:nvSpPr>
          <p:cNvPr id="14" name="圆角矩形 13"/>
          <p:cNvSpPr/>
          <p:nvPr/>
        </p:nvSpPr>
        <p:spPr bwMode="auto">
          <a:xfrm>
            <a:off x="3678865" y="1736614"/>
            <a:ext cx="504000" cy="504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Impact" pitchFamily="34" charset="0"/>
                <a:ea typeface="方正清刻本悦宋简体" pitchFamily="2" charset="-122"/>
              </a:rPr>
              <a:t>1</a:t>
            </a:r>
            <a:endParaRPr lang="zh-CN" altLang="en-US" sz="280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Impact" pitchFamily="34" charset="0"/>
              <a:ea typeface="方正清刻本悦宋简体" pitchFamily="2" charset="-122"/>
            </a:endParaRPr>
          </a:p>
        </p:txBody>
      </p:sp>
      <p:sp>
        <p:nvSpPr>
          <p:cNvPr id="15" name="TextBox 38">
            <a:hlinkClick r:id="" action="ppaction://hlinkshowjump?jump=nextslide"/>
          </p:cNvPr>
          <p:cNvSpPr txBox="1">
            <a:spLocks noChangeArrowheads="1"/>
          </p:cNvSpPr>
          <p:nvPr/>
        </p:nvSpPr>
        <p:spPr bwMode="auto">
          <a:xfrm>
            <a:off x="4467538" y="1719375"/>
            <a:ext cx="55153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3200" dirty="0" smtClean="0">
                <a:solidFill>
                  <a:schemeClr val="accent1"/>
                </a:solidFill>
                <a:latin typeface="造字工房尚雅（非商用）常规体" pitchFamily="50" charset="-122"/>
                <a:ea typeface="造字工房尚雅（非商用）常规体" pitchFamily="50" charset="-122"/>
              </a:rPr>
              <a:t>人民军队的历史功勋</a:t>
            </a:r>
            <a:endParaRPr lang="zh-CN" altLang="en-US" sz="3200" dirty="0">
              <a:solidFill>
                <a:schemeClr val="accent1"/>
              </a:solidFill>
              <a:latin typeface="造字工房尚雅（非商用）常规体" pitchFamily="50" charset="-122"/>
              <a:ea typeface="造字工房尚雅（非商用）常规体" pitchFamily="50" charset="-122"/>
            </a:endParaRPr>
          </a:p>
        </p:txBody>
      </p:sp>
      <p:sp>
        <p:nvSpPr>
          <p:cNvPr id="16" name="圆角矩形 15"/>
          <p:cNvSpPr/>
          <p:nvPr/>
        </p:nvSpPr>
        <p:spPr bwMode="auto">
          <a:xfrm>
            <a:off x="3678865" y="2685230"/>
            <a:ext cx="504000" cy="504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Impact" pitchFamily="34" charset="0"/>
                <a:ea typeface="方正清刻本悦宋简体" pitchFamily="2" charset="-122"/>
              </a:rPr>
              <a:t>2</a:t>
            </a:r>
            <a:endParaRPr lang="zh-CN" altLang="en-US" sz="280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Impact" pitchFamily="34" charset="0"/>
              <a:ea typeface="方正清刻本悦宋简体" pitchFamily="2" charset="-122"/>
            </a:endParaRPr>
          </a:p>
        </p:txBody>
      </p:sp>
      <p:sp>
        <p:nvSpPr>
          <p:cNvPr id="17" name="TextBox 38">
            <a:hlinkClick r:id="" action="ppaction://hlinkshowjump?jump=nextslide"/>
          </p:cNvPr>
          <p:cNvSpPr txBox="1">
            <a:spLocks noChangeArrowheads="1"/>
          </p:cNvSpPr>
          <p:nvPr/>
        </p:nvSpPr>
        <p:spPr bwMode="auto">
          <a:xfrm>
            <a:off x="4467538" y="2667991"/>
            <a:ext cx="55153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3200" dirty="0" smtClean="0">
                <a:solidFill>
                  <a:schemeClr val="accent1"/>
                </a:solidFill>
                <a:latin typeface="造字工房尚雅（非商用）常规体" pitchFamily="50" charset="-122"/>
                <a:ea typeface="造字工房尚雅（非商用）常规体" pitchFamily="50" charset="-122"/>
              </a:rPr>
              <a:t>人民军队的力量所在</a:t>
            </a:r>
            <a:endParaRPr lang="zh-CN" altLang="en-US" sz="3200" dirty="0">
              <a:solidFill>
                <a:schemeClr val="accent1"/>
              </a:solidFill>
              <a:latin typeface="造字工房尚雅（非商用）常规体" pitchFamily="50" charset="-122"/>
              <a:ea typeface="造字工房尚雅（非商用）常规体" pitchFamily="50" charset="-122"/>
            </a:endParaRPr>
          </a:p>
        </p:txBody>
      </p:sp>
      <p:sp>
        <p:nvSpPr>
          <p:cNvPr id="18" name="圆角矩形 17"/>
          <p:cNvSpPr/>
          <p:nvPr/>
        </p:nvSpPr>
        <p:spPr bwMode="auto">
          <a:xfrm>
            <a:off x="3678865" y="3633846"/>
            <a:ext cx="504000" cy="504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Impact" pitchFamily="34" charset="0"/>
                <a:ea typeface="方正清刻本悦宋简体" pitchFamily="2" charset="-122"/>
              </a:rPr>
              <a:t>3</a:t>
            </a:r>
            <a:endParaRPr lang="zh-CN" altLang="en-US" sz="280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Impact" pitchFamily="34" charset="0"/>
              <a:ea typeface="方正清刻本悦宋简体" pitchFamily="2" charset="-122"/>
            </a:endParaRPr>
          </a:p>
        </p:txBody>
      </p:sp>
      <p:sp>
        <p:nvSpPr>
          <p:cNvPr id="19" name="TextBox 38">
            <a:hlinkClick r:id="" action="ppaction://hlinkshowjump?jump=nextslide"/>
          </p:cNvPr>
          <p:cNvSpPr txBox="1">
            <a:spLocks noChangeArrowheads="1"/>
          </p:cNvSpPr>
          <p:nvPr/>
        </p:nvSpPr>
        <p:spPr bwMode="auto">
          <a:xfrm>
            <a:off x="4482775" y="3616607"/>
            <a:ext cx="55153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3200" dirty="0" smtClean="0">
                <a:solidFill>
                  <a:schemeClr val="accent1"/>
                </a:solidFill>
                <a:latin typeface="造字工房尚雅（非商用）常规体" pitchFamily="50" charset="-122"/>
                <a:ea typeface="造字工房尚雅（非商用）常规体" pitchFamily="50" charset="-122"/>
              </a:rPr>
              <a:t>推进强军事业</a:t>
            </a:r>
            <a:endParaRPr lang="zh-CN" altLang="en-US" sz="3200" dirty="0">
              <a:solidFill>
                <a:schemeClr val="accent1"/>
              </a:solidFill>
              <a:latin typeface="造字工房尚雅（非商用）常规体" pitchFamily="50" charset="-122"/>
              <a:ea typeface="造字工房尚雅（非商用）常规体" pitchFamily="50" charset="-122"/>
            </a:endParaRPr>
          </a:p>
        </p:txBody>
      </p:sp>
      <p:sp>
        <p:nvSpPr>
          <p:cNvPr id="20" name="圆角矩形 19"/>
          <p:cNvSpPr/>
          <p:nvPr/>
        </p:nvSpPr>
        <p:spPr bwMode="auto">
          <a:xfrm>
            <a:off x="3678865" y="4582463"/>
            <a:ext cx="504000" cy="50400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Impact" pitchFamily="34" charset="0"/>
                <a:ea typeface="方正清刻本悦宋简体" pitchFamily="2" charset="-122"/>
              </a:rPr>
              <a:t>4</a:t>
            </a:r>
            <a:endParaRPr lang="zh-CN" altLang="en-US" sz="2800" dirty="0">
              <a:gradFill flip="none" rotWithShape="1">
                <a:gsLst>
                  <a:gs pos="0">
                    <a:srgbClr val="FFFF00">
                      <a:tint val="66000"/>
                      <a:satMod val="160000"/>
                    </a:srgbClr>
                  </a:gs>
                  <a:gs pos="50000">
                    <a:srgbClr val="FFFF00">
                      <a:tint val="44500"/>
                      <a:satMod val="160000"/>
                    </a:srgbClr>
                  </a:gs>
                  <a:gs pos="100000">
                    <a:srgbClr val="FFFF00">
                      <a:tint val="23500"/>
                      <a:satMod val="160000"/>
                    </a:srgbClr>
                  </a:gs>
                </a:gsLst>
                <a:lin ang="16200000" scaled="1"/>
                <a:tileRect/>
              </a:gradFill>
              <a:latin typeface="Impact" pitchFamily="34" charset="0"/>
              <a:ea typeface="方正清刻本悦宋简体" pitchFamily="2" charset="-122"/>
            </a:endParaRPr>
          </a:p>
        </p:txBody>
      </p:sp>
      <p:sp>
        <p:nvSpPr>
          <p:cNvPr id="21" name="TextBox 38">
            <a:hlinkClick r:id="" action="ppaction://hlinkshowjump?jump=nextslide"/>
          </p:cNvPr>
          <p:cNvSpPr txBox="1">
            <a:spLocks noChangeArrowheads="1"/>
          </p:cNvSpPr>
          <p:nvPr/>
        </p:nvSpPr>
        <p:spPr bwMode="auto">
          <a:xfrm>
            <a:off x="4467538" y="4565224"/>
            <a:ext cx="551533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r>
              <a:rPr lang="zh-CN" altLang="en-US" sz="3200" dirty="0" smtClean="0">
                <a:solidFill>
                  <a:schemeClr val="accent1"/>
                </a:solidFill>
                <a:latin typeface="造字工房尚雅（非商用）常规体" pitchFamily="50" charset="-122"/>
                <a:ea typeface="造字工房尚雅（非商用）常规体" pitchFamily="50" charset="-122"/>
              </a:rPr>
              <a:t>中国人民解放军军史</a:t>
            </a:r>
            <a:endParaRPr lang="zh-CN" altLang="en-US" sz="3200" dirty="0">
              <a:solidFill>
                <a:schemeClr val="accent1"/>
              </a:solidFill>
              <a:latin typeface="造字工房尚雅（非商用）常规体" pitchFamily="50" charset="-122"/>
              <a:ea typeface="造字工房尚雅（非商用）常规体" pitchFamily="50" charset="-122"/>
            </a:endParaRPr>
          </a:p>
        </p:txBody>
      </p:sp>
      <p:sp>
        <p:nvSpPr>
          <p:cNvPr id="22" name="TextBox 28">
            <a:hlinkClick r:id="" action="ppaction://hlinkshowjump?jump=nextslide"/>
          </p:cNvPr>
          <p:cNvSpPr txBox="1">
            <a:spLocks noChangeArrowheads="1"/>
          </p:cNvSpPr>
          <p:nvPr/>
        </p:nvSpPr>
        <p:spPr bwMode="auto">
          <a:xfrm>
            <a:off x="735510" y="2240614"/>
            <a:ext cx="1415772"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dist" eaLnBrk="1" hangingPunct="1"/>
            <a:r>
              <a:rPr lang="zh-CN" altLang="en-US" sz="4800" dirty="0" smtClean="0">
                <a:solidFill>
                  <a:schemeClr val="accent1"/>
                </a:solidFill>
                <a:latin typeface="造字工房尚雅（非商用）常规体" pitchFamily="50" charset="-122"/>
                <a:ea typeface="造字工房尚雅（非商用）常规体" pitchFamily="50" charset="-122"/>
              </a:rPr>
              <a:t>目录</a:t>
            </a:r>
            <a:endParaRPr lang="zh-CN" altLang="en-US" sz="4800" dirty="0">
              <a:solidFill>
                <a:schemeClr val="accent1"/>
              </a:solidFill>
              <a:latin typeface="造字工房尚雅（非商用）常规体" pitchFamily="50" charset="-122"/>
              <a:ea typeface="造字工房尚雅（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6000">
        <p:random/>
      </p:transition>
    </mc:Choice>
    <mc:Fallback>
      <p:transition spd="slow">
        <p:random/>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3185510" y="1614064"/>
            <a:ext cx="8581061"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defRPr/>
            </a:pPr>
            <a:r>
              <a:rPr lang="zh-CN" altLang="en-US" sz="2800" b="0" dirty="0">
                <a:solidFill>
                  <a:schemeClr val="accent1"/>
                </a:solidFill>
                <a:latin typeface="造字工房尚雅（非商用）常规体" pitchFamily="50" charset="-122"/>
                <a:ea typeface="造字工房尚雅（非商用）常规体" pitchFamily="50" charset="-122"/>
              </a:rPr>
              <a:t>推进强军</a:t>
            </a:r>
            <a:r>
              <a:rPr lang="zh-CN" altLang="en-US" sz="2800" b="0" dirty="0" smtClean="0">
                <a:solidFill>
                  <a:schemeClr val="accent1"/>
                </a:solidFill>
                <a:latin typeface="造字工房尚雅（非商用）常规体" pitchFamily="50" charset="-122"/>
                <a:ea typeface="造字工房尚雅（非商用）常规体" pitchFamily="50" charset="-122"/>
              </a:rPr>
              <a:t>事业就是要深入推进军民融合发展</a:t>
            </a:r>
            <a:endParaRPr lang="zh-CN" altLang="en-US" sz="2800"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3246470" y="2131450"/>
            <a:ext cx="8541514"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600" dirty="0"/>
              <a:t>推进强军事业，必须深入推进军民融合发展，构建军民一体化的国家战略体系和能力。把军民融合发展上升为国家战略，是我们党长期探索经济建设和国防建设协调发展规律的重大成果，是从国家发展和安全全局出发作出的重大决策，是应对复杂安全威胁、赢得国家战略优势的重大举措。要强化顶层设计，加强需求整合，统筹增量存量，同步推进体制和机制改革、体系和要素融合、制度和标准建设，加快形成全要素、多领域、高效益的军民融合深度发展格局，努力开创经济建设和国防建设协调发展、平衡发展、兼容发展新局面。我们的国防是全民的国防，推进国防和军队现代化是全党全国人民的共同事业。中央和国家机关、地方各级党委和政府要强化国防意识，满腔热忱支持国防和军队建设改革，为强军创造良好条件、提供有力支撑。</a:t>
            </a:r>
            <a:endParaRPr lang="zh-CN" altLang="en-US" sz="1600" dirty="0">
              <a:solidFill>
                <a:schemeClr val="accent1"/>
              </a:solidFill>
              <a:latin typeface="造字工房尚雅（非商用）常规体" pitchFamily="50" charset="-122"/>
              <a:ea typeface="造字工房尚雅（非商用）常规体" pitchFamily="50" charset="-122"/>
            </a:endParaRPr>
          </a:p>
        </p:txBody>
      </p:sp>
      <p:sp>
        <p:nvSpPr>
          <p:cNvPr id="10" name="圆角矩形 9"/>
          <p:cNvSpPr/>
          <p:nvPr/>
        </p:nvSpPr>
        <p:spPr>
          <a:xfrm>
            <a:off x="3185510" y="1374134"/>
            <a:ext cx="8776118" cy="4159860"/>
          </a:xfrm>
          <a:prstGeom prst="roundRect">
            <a:avLst>
              <a:gd name="adj" fmla="val 3887"/>
            </a:avLst>
          </a:pr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28862" y="1581721"/>
            <a:ext cx="2481943" cy="3744686"/>
            <a:chOff x="428862" y="1581721"/>
            <a:chExt cx="2481943" cy="3744686"/>
          </a:xfrm>
        </p:grpSpPr>
        <p:sp>
          <p:nvSpPr>
            <p:cNvPr id="3" name="矩形 2"/>
            <p:cNvSpPr/>
            <p:nvPr/>
          </p:nvSpPr>
          <p:spPr>
            <a:xfrm>
              <a:off x="437573" y="1581721"/>
              <a:ext cx="2464525" cy="1872343"/>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7572" y="3454064"/>
              <a:ext cx="2464525" cy="18723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28862" y="3696381"/>
              <a:ext cx="2481943" cy="1311128"/>
            </a:xfrm>
            <a:prstGeom prst="rect">
              <a:avLst/>
            </a:prstGeom>
            <a:noFill/>
          </p:spPr>
          <p:txBody>
            <a:bodyPr wrap="square" rtlCol="0">
              <a:spAutoFit/>
            </a:bodyPr>
            <a:lstStyle/>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核心关键</a:t>
              </a:r>
              <a:endParaRPr lang="en-US" altLang="zh-CN" sz="3600" dirty="0" smtClean="0">
                <a:solidFill>
                  <a:schemeClr val="bg1"/>
                </a:solidFill>
                <a:latin typeface="造字工房尚雅（非商用）常规体" pitchFamily="50" charset="-122"/>
                <a:ea typeface="造字工房尚雅（非商用）常规体" pitchFamily="50" charset="-122"/>
              </a:endParaRPr>
            </a:p>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之五</a:t>
              </a:r>
              <a:endParaRPr lang="zh-CN" altLang="en-US" sz="3600" dirty="0">
                <a:solidFill>
                  <a:schemeClr val="bg1"/>
                </a:solidFill>
                <a:latin typeface="造字工房尚雅（非商用）常规体" pitchFamily="50" charset="-122"/>
                <a:ea typeface="造字工房尚雅（非商用）常规体" pitchFamily="50" charset="-122"/>
              </a:endParaRPr>
            </a:p>
          </p:txBody>
        </p:sp>
      </p:grpSp>
      <p:sp>
        <p:nvSpPr>
          <p:cNvPr id="17" name="文本框 16"/>
          <p:cNvSpPr txBox="1"/>
          <p:nvPr/>
        </p:nvSpPr>
        <p:spPr>
          <a:xfrm>
            <a:off x="978285" y="210653"/>
            <a:ext cx="44700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推进强军事业</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3185510" y="1614064"/>
            <a:ext cx="8581061"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defRPr/>
            </a:pPr>
            <a:r>
              <a:rPr lang="zh-CN" altLang="en-US" sz="2800" b="0" dirty="0" smtClean="0">
                <a:solidFill>
                  <a:schemeClr val="accent1"/>
                </a:solidFill>
                <a:latin typeface="造字工房尚雅（非商用）常规体" pitchFamily="50" charset="-122"/>
                <a:ea typeface="造字工房尚雅（非商用）常规体" pitchFamily="50" charset="-122"/>
              </a:rPr>
              <a:t>坚持</a:t>
            </a:r>
            <a:r>
              <a:rPr lang="zh-CN" altLang="en-US" sz="2800" b="0" dirty="0">
                <a:solidFill>
                  <a:schemeClr val="accent1"/>
                </a:solidFill>
                <a:latin typeface="造字工房尚雅（非商用）常规体" pitchFamily="50" charset="-122"/>
                <a:ea typeface="造字工房尚雅（非商用）常规体" pitchFamily="50" charset="-122"/>
              </a:rPr>
              <a:t>全心全意为人民服务的根本宗旨</a:t>
            </a:r>
            <a:endParaRPr lang="zh-CN" altLang="en-US" sz="2800"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3246470" y="2131450"/>
            <a:ext cx="8541514"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600" dirty="0"/>
              <a:t>推进强军事业，必须坚持全心全意为人民服务的根本宗旨，始终做人民信赖、人民拥护、人民热爱的子弟兵。军队打胜仗，人民是靠山。人民军队的根脉，深扎在人民的深厚大地；人民战争的伟力，来源于人民的伟大力量。全军要坚持把人民放在心中，牢记为人民扛枪、为人民打仗的神圣职责，坚决保卫人民和平劳动和生活。要发扬密切联系群众的优良传统，保持同人民群众水乳交融、生死与共的关系，永远做人民利益的捍卫者。要积极参加和支援地方经济社会建设，勇于承担急难险重任务，以实际行动为人民造福兴利。军政军民团结是我党我军特有的政治优势。全党全军全国各族人民要大力弘扬军爱民、民拥军的光荣传统，不断发展坚如磐石的军政军民关系。</a:t>
            </a:r>
            <a:endParaRPr lang="zh-CN" altLang="en-US" sz="1600" dirty="0">
              <a:solidFill>
                <a:schemeClr val="accent1"/>
              </a:solidFill>
              <a:latin typeface="造字工房尚雅（非商用）常规体" pitchFamily="50" charset="-122"/>
              <a:ea typeface="造字工房尚雅（非商用）常规体" pitchFamily="50" charset="-122"/>
            </a:endParaRPr>
          </a:p>
        </p:txBody>
      </p:sp>
      <p:sp>
        <p:nvSpPr>
          <p:cNvPr id="10" name="圆角矩形 9"/>
          <p:cNvSpPr/>
          <p:nvPr/>
        </p:nvSpPr>
        <p:spPr>
          <a:xfrm>
            <a:off x="3185510" y="1374134"/>
            <a:ext cx="8776118" cy="4159860"/>
          </a:xfrm>
          <a:prstGeom prst="roundRect">
            <a:avLst>
              <a:gd name="adj" fmla="val 3887"/>
            </a:avLst>
          </a:prstGeom>
          <a:noFill/>
          <a:ln>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428862" y="1581721"/>
            <a:ext cx="2481943" cy="3744686"/>
            <a:chOff x="428862" y="1581721"/>
            <a:chExt cx="2481943" cy="3744686"/>
          </a:xfrm>
        </p:grpSpPr>
        <p:sp>
          <p:nvSpPr>
            <p:cNvPr id="3" name="矩形 2"/>
            <p:cNvSpPr/>
            <p:nvPr/>
          </p:nvSpPr>
          <p:spPr>
            <a:xfrm>
              <a:off x="437573" y="1581721"/>
              <a:ext cx="2464525" cy="1872343"/>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437572" y="3454064"/>
              <a:ext cx="2464525" cy="187234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428862" y="3696381"/>
              <a:ext cx="2481943" cy="1311128"/>
            </a:xfrm>
            <a:prstGeom prst="rect">
              <a:avLst/>
            </a:prstGeom>
            <a:noFill/>
          </p:spPr>
          <p:txBody>
            <a:bodyPr wrap="square" rtlCol="0">
              <a:spAutoFit/>
            </a:bodyPr>
            <a:lstStyle/>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核心关键</a:t>
              </a:r>
              <a:endParaRPr lang="en-US" altLang="zh-CN" sz="3600" dirty="0" smtClean="0">
                <a:solidFill>
                  <a:schemeClr val="bg1"/>
                </a:solidFill>
                <a:latin typeface="造字工房尚雅（非商用）常规体" pitchFamily="50" charset="-122"/>
                <a:ea typeface="造字工房尚雅（非商用）常规体" pitchFamily="50" charset="-122"/>
              </a:endParaRPr>
            </a:p>
            <a:p>
              <a:pPr algn="ctr">
                <a:lnSpc>
                  <a:spcPct val="110000"/>
                </a:lnSpc>
              </a:pPr>
              <a:r>
                <a:rPr lang="zh-CN" altLang="en-US" sz="3600" dirty="0" smtClean="0">
                  <a:solidFill>
                    <a:schemeClr val="bg1"/>
                  </a:solidFill>
                  <a:latin typeface="造字工房尚雅（非商用）常规体" pitchFamily="50" charset="-122"/>
                  <a:ea typeface="造字工房尚雅（非商用）常规体" pitchFamily="50" charset="-122"/>
                </a:rPr>
                <a:t>之六</a:t>
              </a:r>
              <a:endParaRPr lang="zh-CN" altLang="en-US" sz="3600" dirty="0">
                <a:solidFill>
                  <a:schemeClr val="bg1"/>
                </a:solidFill>
                <a:latin typeface="造字工房尚雅（非商用）常规体" pitchFamily="50" charset="-122"/>
                <a:ea typeface="造字工房尚雅（非商用）常规体" pitchFamily="50" charset="-122"/>
              </a:endParaRPr>
            </a:p>
          </p:txBody>
        </p:sp>
      </p:grpSp>
      <p:sp>
        <p:nvSpPr>
          <p:cNvPr id="17" name="文本框 16"/>
          <p:cNvSpPr txBox="1"/>
          <p:nvPr/>
        </p:nvSpPr>
        <p:spPr>
          <a:xfrm>
            <a:off x="978285" y="210653"/>
            <a:ext cx="44700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推进强军事业</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51"/>
          <p:cNvSpPr txBox="1"/>
          <p:nvPr/>
        </p:nvSpPr>
        <p:spPr>
          <a:xfrm>
            <a:off x="1247685" y="2475665"/>
            <a:ext cx="9696630" cy="120032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sz="7200" b="0" dirty="0">
                <a:solidFill>
                  <a:schemeClr val="accent1"/>
                </a:solidFill>
                <a:latin typeface="造字工房尚雅（非商用）常规体" pitchFamily="50" charset="-122"/>
                <a:ea typeface="造字工房尚雅（非商用）常规体" pitchFamily="50" charset="-122"/>
              </a:rPr>
              <a:t>中国人民解放军军史</a:t>
            </a:r>
            <a:endParaRPr lang="zh-CN" altLang="en-US" sz="7200" b="0" dirty="0">
              <a:solidFill>
                <a:schemeClr val="accent1"/>
              </a:solidFill>
              <a:latin typeface="造字工房尚雅（非商用）常规体" pitchFamily="50" charset="-122"/>
              <a:ea typeface="造字工房尚雅（非商用）常规体" pitchFamily="50" charset="-122"/>
            </a:endParaRPr>
          </a:p>
        </p:txBody>
      </p:sp>
      <p:sp>
        <p:nvSpPr>
          <p:cNvPr id="3" name="椭圆 2"/>
          <p:cNvSpPr/>
          <p:nvPr/>
        </p:nvSpPr>
        <p:spPr>
          <a:xfrm>
            <a:off x="5355336" y="553107"/>
            <a:ext cx="1481328" cy="14813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方正大标宋简体" panose="02010601030101010101" pitchFamily="2" charset="-122"/>
                <a:ea typeface="方正大标宋简体" panose="02010601030101010101" pitchFamily="2" charset="-122"/>
              </a:rPr>
              <a:t>04</a:t>
            </a:r>
            <a:endParaRPr lang="zh-CN" altLang="en-US" sz="6600" dirty="0">
              <a:latin typeface="方正大标宋简体" panose="02010601030101010101" pitchFamily="2" charset="-122"/>
              <a:ea typeface="方正大标宋简体" panose="02010601030101010101" pitchFamily="2" charset="-122"/>
            </a:endParaRPr>
          </a:p>
        </p:txBody>
      </p:sp>
      <p:cxnSp>
        <p:nvCxnSpPr>
          <p:cNvPr id="5" name="直接连接符 4"/>
          <p:cNvCxnSpPr/>
          <p:nvPr/>
        </p:nvCxnSpPr>
        <p:spPr>
          <a:xfrm>
            <a:off x="1661160" y="3780939"/>
            <a:ext cx="886968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TextBox 51">
            <a:hlinkClick r:id="" action="ppaction://hlinkshowjump?jump=nextslide"/>
          </p:cNvPr>
          <p:cNvSpPr txBox="1">
            <a:spLocks noChangeArrowheads="1"/>
          </p:cNvSpPr>
          <p:nvPr/>
        </p:nvSpPr>
        <p:spPr bwMode="auto">
          <a:xfrm>
            <a:off x="2836133" y="3840598"/>
            <a:ext cx="6519734" cy="562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altLang="en-US" sz="2600" dirty="0" smtClean="0">
                <a:solidFill>
                  <a:schemeClr val="accent1"/>
                </a:solidFill>
                <a:latin typeface="汉仪大宋简" panose="02010609000101010101" pitchFamily="49" charset="-122"/>
                <a:ea typeface="汉仪大宋简" panose="02010609000101010101" pitchFamily="49" charset="-122"/>
              </a:rPr>
              <a:t>学习习总书记建军</a:t>
            </a:r>
            <a:r>
              <a:rPr lang="en-US" altLang="zh-CN" sz="2600" dirty="0" smtClean="0">
                <a:solidFill>
                  <a:schemeClr val="accent1"/>
                </a:solidFill>
                <a:latin typeface="汉仪大宋简" panose="02010609000101010101" pitchFamily="49" charset="-122"/>
                <a:ea typeface="汉仪大宋简" panose="02010609000101010101" pitchFamily="49" charset="-122"/>
              </a:rPr>
              <a:t>90</a:t>
            </a:r>
            <a:r>
              <a:rPr lang="zh-CN" altLang="en-US" sz="2600" dirty="0" smtClean="0">
                <a:solidFill>
                  <a:schemeClr val="accent1"/>
                </a:solidFill>
                <a:latin typeface="汉仪大宋简" panose="02010609000101010101" pitchFamily="49" charset="-122"/>
                <a:ea typeface="汉仪大宋简" panose="02010609000101010101" pitchFamily="49" charset="-122"/>
              </a:rPr>
              <a:t>周年大会重要讲话内容</a:t>
            </a:r>
            <a:endParaRPr lang="zh-CN" altLang="en-US" sz="2600" dirty="0">
              <a:solidFill>
                <a:schemeClr val="accent1"/>
              </a:solidFill>
              <a:latin typeface="汉仪大宋简" panose="02010609000101010101" pitchFamily="49" charset="-122"/>
              <a:ea typeface="汉仪大宋简" panose="02010609000101010101" pitchFamily="49" charset="-122"/>
            </a:endParaRPr>
          </a:p>
        </p:txBody>
      </p:sp>
    </p:spTree>
  </p:cSld>
  <p:clrMapOvr>
    <a:masterClrMapping/>
  </p:clrMapOvr>
  <p:transition spd="slow" advClick="0" advTm="0">
    <p:random/>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2372" y="1795890"/>
            <a:ext cx="4624189" cy="3187338"/>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5823098" y="2498908"/>
            <a:ext cx="5723859" cy="2484320"/>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en-US" altLang="zh-CN" sz="2000" dirty="0" smtClean="0">
                <a:latin typeface="+mn-ea"/>
              </a:rPr>
              <a:t>1927</a:t>
            </a:r>
            <a:r>
              <a:rPr lang="zh-CN" altLang="en-US" sz="2000" dirty="0" smtClean="0">
                <a:latin typeface="+mn-ea"/>
              </a:rPr>
              <a:t>年</a:t>
            </a:r>
            <a:r>
              <a:rPr lang="en-US" altLang="zh-CN" sz="2000" dirty="0" smtClean="0">
                <a:latin typeface="+mn-ea"/>
              </a:rPr>
              <a:t>8</a:t>
            </a:r>
            <a:r>
              <a:rPr lang="zh-CN" altLang="en-US" sz="2000" dirty="0" smtClean="0">
                <a:latin typeface="+mn-ea"/>
              </a:rPr>
              <a:t>月</a:t>
            </a:r>
            <a:r>
              <a:rPr lang="en-US" altLang="zh-CN" sz="2000" dirty="0" smtClean="0">
                <a:latin typeface="+mn-ea"/>
              </a:rPr>
              <a:t>1</a:t>
            </a:r>
            <a:r>
              <a:rPr lang="zh-CN" altLang="en-US" sz="2000" dirty="0" smtClean="0">
                <a:latin typeface="+mn-ea"/>
              </a:rPr>
              <a:t>日，周恩来、贺龙、叶挺、朱德、刘伯承等率领在中国共产党掌握和影响下的军队</a:t>
            </a:r>
            <a:r>
              <a:rPr lang="en-US" altLang="zh-CN" sz="2000" dirty="0" smtClean="0">
                <a:latin typeface="+mn-ea"/>
              </a:rPr>
              <a:t>2</a:t>
            </a:r>
            <a:r>
              <a:rPr lang="zh-CN" altLang="en-US" sz="2000" dirty="0" smtClean="0">
                <a:latin typeface="+mn-ea"/>
              </a:rPr>
              <a:t>万余人，在江西南昌宣布起义。经过</a:t>
            </a:r>
            <a:r>
              <a:rPr lang="en-US" altLang="zh-CN" sz="2000" dirty="0" smtClean="0">
                <a:latin typeface="+mn-ea"/>
              </a:rPr>
              <a:t>4</a:t>
            </a:r>
            <a:r>
              <a:rPr lang="zh-CN" altLang="en-US" sz="2000" dirty="0" smtClean="0">
                <a:latin typeface="+mn-ea"/>
              </a:rPr>
              <a:t>个多小时的激战，歼敌</a:t>
            </a:r>
            <a:r>
              <a:rPr lang="en-US" altLang="zh-CN" sz="2000" dirty="0" smtClean="0">
                <a:latin typeface="+mn-ea"/>
              </a:rPr>
              <a:t>3000</a:t>
            </a:r>
            <a:r>
              <a:rPr lang="zh-CN" altLang="en-US" sz="2000" dirty="0" smtClean="0">
                <a:latin typeface="+mn-ea"/>
              </a:rPr>
              <a:t>余人，缴获枪支</a:t>
            </a:r>
            <a:r>
              <a:rPr lang="en-US" altLang="zh-CN" sz="2000" dirty="0" smtClean="0">
                <a:latin typeface="+mn-ea"/>
              </a:rPr>
              <a:t>5000</a:t>
            </a:r>
            <a:r>
              <a:rPr lang="zh-CN" altLang="en-US" sz="2000" dirty="0" smtClean="0">
                <a:latin typeface="+mn-ea"/>
              </a:rPr>
              <a:t>余支，子弹</a:t>
            </a:r>
            <a:r>
              <a:rPr lang="en-US" altLang="zh-CN" sz="2000" dirty="0" smtClean="0">
                <a:latin typeface="+mn-ea"/>
              </a:rPr>
              <a:t>100</a:t>
            </a:r>
            <a:r>
              <a:rPr lang="zh-CN" altLang="en-US" sz="2000" dirty="0" smtClean="0">
                <a:latin typeface="+mn-ea"/>
              </a:rPr>
              <a:t>万余发，大炮数门，占领了南昌城。 </a:t>
            </a:r>
            <a:endParaRPr lang="zh-CN" altLang="en-US" sz="2000" dirty="0">
              <a:latin typeface="+mn-ea"/>
            </a:endParaRPr>
          </a:p>
        </p:txBody>
      </p:sp>
      <p:sp>
        <p:nvSpPr>
          <p:cNvPr id="35" name="Rectangle 2"/>
          <p:cNvSpPr txBox="1">
            <a:spLocks noChangeArrowheads="1"/>
          </p:cNvSpPr>
          <p:nvPr/>
        </p:nvSpPr>
        <p:spPr>
          <a:xfrm>
            <a:off x="5888531" y="1883768"/>
            <a:ext cx="4343400"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200" dirty="0" smtClean="0">
                <a:solidFill>
                  <a:schemeClr val="accent1"/>
                </a:solidFill>
                <a:latin typeface="造字工房尚雅（非商用）常规体" pitchFamily="50" charset="-122"/>
                <a:ea typeface="造字工房尚雅（非商用）常规体" pitchFamily="50" charset="-122"/>
              </a:rPr>
              <a:t>八一南昌起义的经过</a:t>
            </a:r>
            <a:endParaRPr lang="zh-CN" altLang="en-US" sz="3200" dirty="0">
              <a:solidFill>
                <a:schemeClr val="accent1"/>
              </a:solidFill>
              <a:latin typeface="造字工房尚雅（非商用）常规体" pitchFamily="50" charset="-122"/>
              <a:ea typeface="造字工房尚雅（非商用）常规体" pitchFamily="50" charset="-122"/>
            </a:endParaRPr>
          </a:p>
        </p:txBody>
      </p:sp>
      <p:sp>
        <p:nvSpPr>
          <p:cNvPr id="8" name="文本框 7"/>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南昌起义</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67587" y="2016218"/>
            <a:ext cx="7090500" cy="31873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3398" y="2016218"/>
            <a:ext cx="4624189" cy="3187338"/>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5113244" y="2238588"/>
            <a:ext cx="6993699" cy="296496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solidFill>
                  <a:schemeClr val="bg1">
                    <a:lumMod val="95000"/>
                  </a:schemeClr>
                </a:solidFill>
                <a:latin typeface="+mn-ea"/>
              </a:rPr>
              <a:t>起义的目的是反抗国民党反动派的屠杀政策，唤醒广大中国人民，表明中国共产党要把中国革命进行到底的坚定立场，并不是要通过南昌起义这样的一种起义方式来夺取国民党的政权，共产党的目的是联合愿意革命的国民党左派，挥师南下广东，建立革命根据地，实行二次北伐，实行孙中山的联俄联共扶助农工三大政策。</a:t>
            </a:r>
            <a:endParaRPr lang="zh-CN" altLang="en-US" sz="2000" dirty="0">
              <a:solidFill>
                <a:schemeClr val="bg1">
                  <a:lumMod val="95000"/>
                </a:schemeClr>
              </a:solidFill>
              <a:latin typeface="+mn-ea"/>
            </a:endParaRPr>
          </a:p>
        </p:txBody>
      </p:sp>
      <p:sp>
        <p:nvSpPr>
          <p:cNvPr id="35" name="Rectangle 2"/>
          <p:cNvSpPr txBox="1">
            <a:spLocks noChangeArrowheads="1"/>
          </p:cNvSpPr>
          <p:nvPr/>
        </p:nvSpPr>
        <p:spPr>
          <a:xfrm>
            <a:off x="3470201" y="1269323"/>
            <a:ext cx="5251598"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600" dirty="0" smtClean="0">
                <a:solidFill>
                  <a:schemeClr val="accent1"/>
                </a:solidFill>
                <a:latin typeface="造字工房尚雅（非商用）常规体" pitchFamily="50" charset="-122"/>
                <a:ea typeface="造字工房尚雅（非商用）常规体" pitchFamily="50" charset="-122"/>
              </a:rPr>
              <a:t>八一南昌起义的目的</a:t>
            </a:r>
            <a:endParaRPr lang="zh-CN" altLang="en-US" sz="3600" dirty="0">
              <a:solidFill>
                <a:schemeClr val="accent1"/>
              </a:solidFill>
              <a:latin typeface="造字工房尚雅（非商用）常规体" pitchFamily="50" charset="-122"/>
              <a:ea typeface="造字工房尚雅（非商用）常规体" pitchFamily="50" charset="-122"/>
            </a:endParaRPr>
          </a:p>
        </p:txBody>
      </p:sp>
      <p:sp>
        <p:nvSpPr>
          <p:cNvPr id="9" name="文本框 8"/>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南昌起义</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197739" y="2016218"/>
            <a:ext cx="7090500" cy="631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89969" y="2016218"/>
            <a:ext cx="3226803" cy="3187338"/>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4197739" y="2801420"/>
            <a:ext cx="6993699" cy="240213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a:solidFill>
                  <a:schemeClr val="tx1">
                    <a:lumMod val="85000"/>
                    <a:lumOff val="15000"/>
                  </a:schemeClr>
                </a:solidFill>
                <a:latin typeface="+mn-ea"/>
              </a:rPr>
              <a:t>南昌起义，是中国共产党直接领导的带有全局意义的一次武装暴动。它打响了</a:t>
            </a:r>
            <a:r>
              <a:rPr lang="zh-CN" altLang="en-US" b="1" dirty="0">
                <a:solidFill>
                  <a:schemeClr val="accent1"/>
                </a:solidFill>
                <a:latin typeface="+mn-ea"/>
              </a:rPr>
              <a:t>武装反抗国民党反动统治的第一枪</a:t>
            </a:r>
            <a:r>
              <a:rPr lang="zh-CN" altLang="en-US" sz="1800" dirty="0">
                <a:solidFill>
                  <a:schemeClr val="tx1">
                    <a:lumMod val="85000"/>
                    <a:lumOff val="15000"/>
                  </a:schemeClr>
                </a:solidFill>
                <a:latin typeface="+mn-ea"/>
              </a:rPr>
              <a:t>，宣告了中国共产党把中国革命进行到底的坚定立场，标志着中国共产党独立地创造革命军队和领导革命战争的开始，并为创建人民军队打好坚定的基础</a:t>
            </a:r>
            <a:endParaRPr lang="zh-CN" altLang="en-US" sz="1800" dirty="0">
              <a:solidFill>
                <a:schemeClr val="tx1">
                  <a:lumMod val="85000"/>
                  <a:lumOff val="15000"/>
                </a:schemeClr>
              </a:solidFill>
              <a:latin typeface="+mn-ea"/>
            </a:endParaRPr>
          </a:p>
        </p:txBody>
      </p:sp>
      <p:sp>
        <p:nvSpPr>
          <p:cNvPr id="35" name="Rectangle 2"/>
          <p:cNvSpPr txBox="1">
            <a:spLocks noChangeArrowheads="1"/>
          </p:cNvSpPr>
          <p:nvPr/>
        </p:nvSpPr>
        <p:spPr>
          <a:xfrm>
            <a:off x="4278282" y="2050874"/>
            <a:ext cx="5251598"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dirty="0" smtClean="0">
                <a:solidFill>
                  <a:schemeClr val="bg1"/>
                </a:solidFill>
                <a:latin typeface="造字工房尚雅（非商用）常规体" pitchFamily="50" charset="-122"/>
                <a:ea typeface="造字工房尚雅（非商用）常规体" pitchFamily="50" charset="-122"/>
              </a:rPr>
              <a:t>八一南昌起义的意义</a:t>
            </a:r>
            <a:endParaRPr lang="zh-CN" altLang="en-US" sz="3600" dirty="0">
              <a:solidFill>
                <a:schemeClr val="bg1"/>
              </a:solidFill>
              <a:latin typeface="造字工房尚雅（非商用）常规体" pitchFamily="50" charset="-122"/>
              <a:ea typeface="造字工房尚雅（非商用）常规体" pitchFamily="50" charset="-122"/>
            </a:endParaRPr>
          </a:p>
        </p:txBody>
      </p:sp>
      <p:sp>
        <p:nvSpPr>
          <p:cNvPr id="9" name="文本框 8"/>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南昌起义</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27283" y="1612182"/>
            <a:ext cx="2640818" cy="2608519"/>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34547" y="1612182"/>
            <a:ext cx="2640818" cy="2608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造字工房尚雅（非商用）常规体" pitchFamily="50" charset="-122"/>
                <a:ea typeface="造字工房尚雅（非商用）常规体" pitchFamily="50" charset="-122"/>
              </a:rPr>
              <a:t>中华苏维埃共和国</a:t>
            </a:r>
            <a:endParaRPr lang="zh-CN" altLang="en-US" sz="3200" dirty="0">
              <a:latin typeface="造字工房尚雅（非商用）常规体" pitchFamily="50" charset="-122"/>
              <a:ea typeface="造字工房尚雅（非商用）常规体" pitchFamily="50" charset="-122"/>
            </a:endParaRPr>
          </a:p>
        </p:txBody>
      </p:sp>
      <p:sp>
        <p:nvSpPr>
          <p:cNvPr id="10" name="矩形 9"/>
          <p:cNvSpPr/>
          <p:nvPr/>
        </p:nvSpPr>
        <p:spPr>
          <a:xfrm>
            <a:off x="6141811" y="1612182"/>
            <a:ext cx="2640818" cy="2608519"/>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949076" y="1612182"/>
            <a:ext cx="2640818" cy="2608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a:latin typeface="造字工房尚雅（非商用）常规体" pitchFamily="50" charset="-122"/>
                <a:ea typeface="造字工房尚雅（非商用）常规体" pitchFamily="50" charset="-122"/>
              </a:rPr>
              <a:t>1933</a:t>
            </a:r>
            <a:r>
              <a:rPr lang="zh-CN" altLang="en-US" sz="2400" dirty="0">
                <a:latin typeface="造字工房尚雅（非商用）常规体" pitchFamily="50" charset="-122"/>
                <a:ea typeface="造字工房尚雅（非商用）常规体" pitchFamily="50" charset="-122"/>
              </a:rPr>
              <a:t>年</a:t>
            </a:r>
            <a:r>
              <a:rPr lang="en-US" altLang="zh-CN" sz="2400" dirty="0">
                <a:latin typeface="造字工房尚雅（非商用）常规体" pitchFamily="50" charset="-122"/>
                <a:ea typeface="造字工房尚雅（非商用）常规体" pitchFamily="50" charset="-122"/>
              </a:rPr>
              <a:t>7</a:t>
            </a:r>
            <a:r>
              <a:rPr lang="zh-CN" altLang="en-US" sz="2400" dirty="0">
                <a:latin typeface="造字工房尚雅（非商用）常规体" pitchFamily="50" charset="-122"/>
                <a:ea typeface="造字工房尚雅（非商用）常规体" pitchFamily="50" charset="-122"/>
              </a:rPr>
              <a:t>月</a:t>
            </a:r>
            <a:r>
              <a:rPr lang="en-US" altLang="zh-CN" sz="2400" dirty="0">
                <a:latin typeface="造字工房尚雅（非商用）常规体" pitchFamily="50" charset="-122"/>
                <a:ea typeface="造字工房尚雅（非商用）常规体" pitchFamily="50" charset="-122"/>
              </a:rPr>
              <a:t>11</a:t>
            </a:r>
            <a:r>
              <a:rPr lang="zh-CN" altLang="en-US" sz="2400" dirty="0">
                <a:latin typeface="造字工房尚雅（非商用）常规体" pitchFamily="50" charset="-122"/>
                <a:ea typeface="造字工房尚雅（非商用）常规体" pitchFamily="50" charset="-122"/>
              </a:rPr>
              <a:t>日</a:t>
            </a:r>
            <a:endParaRPr lang="zh-CN" altLang="en-US" sz="2400" dirty="0">
              <a:latin typeface="造字工房尚雅（非商用）常规体" pitchFamily="50" charset="-122"/>
              <a:ea typeface="造字工房尚雅（非商用）常规体" pitchFamily="50" charset="-122"/>
            </a:endParaRPr>
          </a:p>
        </p:txBody>
      </p:sp>
      <p:sp>
        <p:nvSpPr>
          <p:cNvPr id="12" name="Rectangle 3"/>
          <p:cNvSpPr txBox="1">
            <a:spLocks noChangeArrowheads="1"/>
          </p:cNvSpPr>
          <p:nvPr/>
        </p:nvSpPr>
        <p:spPr>
          <a:xfrm>
            <a:off x="440587" y="4558684"/>
            <a:ext cx="11402447" cy="1828800"/>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en-US" altLang="zh-CN" sz="2400" dirty="0" smtClean="0">
                <a:latin typeface="+mn-ea"/>
              </a:rPr>
              <a:t>1933</a:t>
            </a:r>
            <a:r>
              <a:rPr lang="zh-CN" altLang="en-US" sz="2400" dirty="0" smtClean="0">
                <a:latin typeface="+mn-ea"/>
              </a:rPr>
              <a:t>年</a:t>
            </a:r>
            <a:r>
              <a:rPr lang="en-US" altLang="zh-CN" sz="2400" dirty="0" smtClean="0">
                <a:latin typeface="+mn-ea"/>
              </a:rPr>
              <a:t>7</a:t>
            </a:r>
            <a:r>
              <a:rPr lang="zh-CN" altLang="en-US" sz="2400" dirty="0" smtClean="0">
                <a:latin typeface="+mn-ea"/>
              </a:rPr>
              <a:t>月</a:t>
            </a:r>
            <a:r>
              <a:rPr lang="en-US" altLang="zh-CN" sz="2400" dirty="0" smtClean="0">
                <a:latin typeface="+mn-ea"/>
              </a:rPr>
              <a:t>11</a:t>
            </a:r>
            <a:r>
              <a:rPr lang="zh-CN" altLang="en-US" sz="2400" dirty="0" smtClean="0">
                <a:latin typeface="+mn-ea"/>
              </a:rPr>
              <a:t>日，中华苏维埃共和国临时中央政府根据中央革命军事委员会</a:t>
            </a:r>
            <a:r>
              <a:rPr lang="en-US" altLang="zh-CN" sz="2400" dirty="0" smtClean="0">
                <a:latin typeface="+mn-ea"/>
              </a:rPr>
              <a:t>6</a:t>
            </a:r>
            <a:r>
              <a:rPr lang="zh-CN" altLang="en-US" sz="2400" dirty="0" smtClean="0">
                <a:latin typeface="+mn-ea"/>
              </a:rPr>
              <a:t>月</a:t>
            </a:r>
            <a:r>
              <a:rPr lang="en-US" altLang="zh-CN" sz="2400" dirty="0" smtClean="0">
                <a:latin typeface="+mn-ea"/>
              </a:rPr>
              <a:t>30</a:t>
            </a:r>
            <a:r>
              <a:rPr lang="zh-CN" altLang="en-US" sz="2400" dirty="0" smtClean="0">
                <a:latin typeface="+mn-ea"/>
              </a:rPr>
              <a:t>日的建议，决定</a:t>
            </a:r>
            <a:r>
              <a:rPr lang="en-US" altLang="zh-CN" sz="2400" dirty="0" smtClean="0">
                <a:latin typeface="+mn-ea"/>
              </a:rPr>
              <a:t>8</a:t>
            </a:r>
            <a:r>
              <a:rPr lang="zh-CN" altLang="en-US" sz="2400" dirty="0" smtClean="0">
                <a:latin typeface="+mn-ea"/>
              </a:rPr>
              <a:t>月</a:t>
            </a:r>
            <a:r>
              <a:rPr lang="en-US" altLang="zh-CN" sz="2400" dirty="0" smtClean="0">
                <a:latin typeface="+mn-ea"/>
              </a:rPr>
              <a:t>1</a:t>
            </a:r>
            <a:r>
              <a:rPr lang="zh-CN" altLang="en-US" sz="2400" dirty="0" smtClean="0">
                <a:latin typeface="+mn-ea"/>
              </a:rPr>
              <a:t>日为中国工农红军成立纪念日。从此，</a:t>
            </a:r>
            <a:r>
              <a:rPr lang="en-US" altLang="zh-CN" sz="2400" dirty="0" smtClean="0">
                <a:latin typeface="+mn-ea"/>
              </a:rPr>
              <a:t>8</a:t>
            </a:r>
            <a:r>
              <a:rPr lang="zh-CN" altLang="en-US" sz="2400" dirty="0" smtClean="0">
                <a:latin typeface="+mn-ea"/>
              </a:rPr>
              <a:t>月</a:t>
            </a:r>
            <a:r>
              <a:rPr lang="en-US" altLang="zh-CN" sz="2400" dirty="0" smtClean="0">
                <a:latin typeface="+mn-ea"/>
              </a:rPr>
              <a:t>1</a:t>
            </a:r>
            <a:r>
              <a:rPr lang="zh-CN" altLang="en-US" sz="2400" dirty="0" smtClean="0">
                <a:latin typeface="+mn-ea"/>
              </a:rPr>
              <a:t>日成为中国工农红军和后来的中国人民解放军的建军节。 </a:t>
            </a:r>
            <a:endParaRPr lang="zh-CN" altLang="en-US" sz="2400" dirty="0">
              <a:latin typeface="+mn-ea"/>
            </a:endParaRPr>
          </a:p>
        </p:txBody>
      </p:sp>
      <p:sp>
        <p:nvSpPr>
          <p:cNvPr id="13" name="文本框 12"/>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八一建军节的确立</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4"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23283" y="2176335"/>
            <a:ext cx="7090500" cy="31873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313783" y="2176335"/>
            <a:ext cx="4624189" cy="3187338"/>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468940" y="2398705"/>
            <a:ext cx="6993699" cy="296496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solidFill>
                  <a:schemeClr val="bg1">
                    <a:lumMod val="95000"/>
                  </a:schemeClr>
                </a:solidFill>
                <a:latin typeface="+mn-ea"/>
              </a:rPr>
              <a:t>秋收起义是毛泽东在湖南东部和江西西部领导的工农革命军（即红军）举行的一次武装起义，</a:t>
            </a:r>
            <a:r>
              <a:rPr lang="en-US" altLang="zh-CN" sz="2000" dirty="0">
                <a:solidFill>
                  <a:schemeClr val="bg1">
                    <a:lumMod val="95000"/>
                  </a:schemeClr>
                </a:solidFill>
                <a:latin typeface="+mn-ea"/>
              </a:rPr>
              <a:t>1927</a:t>
            </a:r>
            <a:r>
              <a:rPr lang="zh-CN" altLang="en-US" sz="2000" dirty="0">
                <a:solidFill>
                  <a:schemeClr val="bg1">
                    <a:lumMod val="95000"/>
                  </a:schemeClr>
                </a:solidFill>
                <a:latin typeface="+mn-ea"/>
              </a:rPr>
              <a:t>年</a:t>
            </a:r>
            <a:r>
              <a:rPr lang="en-US" altLang="zh-CN" sz="2000" dirty="0">
                <a:solidFill>
                  <a:schemeClr val="bg1">
                    <a:lumMod val="95000"/>
                  </a:schemeClr>
                </a:solidFill>
                <a:latin typeface="+mn-ea"/>
              </a:rPr>
              <a:t>9</a:t>
            </a:r>
            <a:r>
              <a:rPr lang="zh-CN" altLang="en-US" sz="2000" dirty="0">
                <a:solidFill>
                  <a:schemeClr val="bg1">
                    <a:lumMod val="95000"/>
                  </a:schemeClr>
                </a:solidFill>
                <a:latin typeface="+mn-ea"/>
              </a:rPr>
              <a:t>月</a:t>
            </a:r>
            <a:r>
              <a:rPr lang="en-US" altLang="zh-CN" sz="2000" dirty="0">
                <a:solidFill>
                  <a:schemeClr val="bg1">
                    <a:lumMod val="95000"/>
                  </a:schemeClr>
                </a:solidFill>
                <a:latin typeface="+mn-ea"/>
              </a:rPr>
              <a:t>9</a:t>
            </a:r>
            <a:r>
              <a:rPr lang="zh-CN" altLang="en-US" sz="2000" dirty="0">
                <a:solidFill>
                  <a:schemeClr val="bg1">
                    <a:lumMod val="95000"/>
                  </a:schemeClr>
                </a:solidFill>
                <a:latin typeface="+mn-ea"/>
              </a:rPr>
              <a:t>日，秋收起义部队在文家市会师，毛泽东主持前委会议，及时作出从进攻大城市转向农村进军的决定，初步形成了农村包围城市的战略思想，是继南昌起义之后，中国共产党领导的又一次著名的武装起</a:t>
            </a:r>
            <a:endParaRPr lang="zh-CN" altLang="en-US" sz="2000" dirty="0">
              <a:solidFill>
                <a:schemeClr val="bg1">
                  <a:lumMod val="95000"/>
                </a:schemeClr>
              </a:solidFill>
              <a:latin typeface="+mn-ea"/>
            </a:endParaRPr>
          </a:p>
        </p:txBody>
      </p:sp>
      <p:sp>
        <p:nvSpPr>
          <p:cNvPr id="35" name="Rectangle 2"/>
          <p:cNvSpPr txBox="1">
            <a:spLocks noChangeArrowheads="1"/>
          </p:cNvSpPr>
          <p:nvPr/>
        </p:nvSpPr>
        <p:spPr>
          <a:xfrm>
            <a:off x="2365966" y="1284441"/>
            <a:ext cx="7460069"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600" dirty="0">
                <a:solidFill>
                  <a:schemeClr val="accent1"/>
                </a:solidFill>
                <a:latin typeface="造字工房尚雅（非商用）常规体" pitchFamily="50" charset="-122"/>
                <a:ea typeface="造字工房尚雅（非商用）常规体" pitchFamily="50" charset="-122"/>
              </a:rPr>
              <a:t>“秋收时节暮云沉，霹雳一声暴动”</a:t>
            </a:r>
            <a:endParaRPr lang="zh-CN" altLang="en-US" sz="3600" dirty="0">
              <a:solidFill>
                <a:schemeClr val="accent1"/>
              </a:solidFill>
              <a:latin typeface="造字工房尚雅（非商用）常规体" pitchFamily="50" charset="-122"/>
              <a:ea typeface="造字工房尚雅（非商用）常规体" pitchFamily="50" charset="-122"/>
            </a:endParaRPr>
          </a:p>
        </p:txBody>
      </p:sp>
      <p:sp>
        <p:nvSpPr>
          <p:cNvPr id="9" name="文本框 8"/>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秋收起义的爆发</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05881" y="1208129"/>
            <a:ext cx="3430775" cy="31873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造字工房尚雅（非商用）常规体" pitchFamily="50" charset="-122"/>
                <a:ea typeface="造字工房尚雅（非商用）常规体" pitchFamily="50" charset="-122"/>
              </a:rPr>
              <a:t>时间</a:t>
            </a:r>
            <a:r>
              <a:rPr lang="zh-CN" altLang="en-US" sz="2400" dirty="0">
                <a:latin typeface="造字工房尚雅（非商用）常规体" pitchFamily="50" charset="-122"/>
                <a:ea typeface="造字工房尚雅（非商用）常规体" pitchFamily="50" charset="-122"/>
              </a:rPr>
              <a:t>：</a:t>
            </a:r>
            <a:r>
              <a:rPr lang="en-US" altLang="zh-CN" sz="2400" dirty="0" smtClean="0">
                <a:latin typeface="造字工房尚雅（非商用）常规体" pitchFamily="50" charset="-122"/>
                <a:ea typeface="造字工房尚雅（非商用）常规体" pitchFamily="50" charset="-122"/>
              </a:rPr>
              <a:t>1927</a:t>
            </a:r>
            <a:r>
              <a:rPr lang="zh-CN" altLang="en-US" sz="2400" dirty="0">
                <a:latin typeface="造字工房尚雅（非商用）常规体" pitchFamily="50" charset="-122"/>
                <a:ea typeface="造字工房尚雅（非商用）常规体" pitchFamily="50" charset="-122"/>
              </a:rPr>
              <a:t>年</a:t>
            </a:r>
            <a:r>
              <a:rPr lang="en-US" altLang="zh-CN" sz="2400" dirty="0">
                <a:latin typeface="造字工房尚雅（非商用）常规体" pitchFamily="50" charset="-122"/>
                <a:ea typeface="造字工房尚雅（非商用）常规体" pitchFamily="50" charset="-122"/>
              </a:rPr>
              <a:t>9</a:t>
            </a:r>
            <a:r>
              <a:rPr lang="zh-CN" altLang="en-US" sz="2400" dirty="0">
                <a:latin typeface="造字工房尚雅（非商用）常规体" pitchFamily="50" charset="-122"/>
                <a:ea typeface="造字工房尚雅（非商用）常规体" pitchFamily="50" charset="-122"/>
              </a:rPr>
              <a:t>月</a:t>
            </a:r>
            <a:r>
              <a:rPr lang="en-US" altLang="zh-CN" sz="2400" dirty="0">
                <a:latin typeface="造字工房尚雅（非商用）常规体" pitchFamily="50" charset="-122"/>
                <a:ea typeface="造字工房尚雅（非商用）常规体" pitchFamily="50" charset="-122"/>
              </a:rPr>
              <a:t>29</a:t>
            </a:r>
            <a:r>
              <a:rPr lang="zh-CN" altLang="en-US" sz="2400" dirty="0" smtClean="0">
                <a:latin typeface="造字工房尚雅（非商用）常规体" pitchFamily="50" charset="-122"/>
                <a:ea typeface="造字工房尚雅（非商用）常规体" pitchFamily="50" charset="-122"/>
              </a:rPr>
              <a:t>日</a:t>
            </a:r>
            <a:endParaRPr lang="en-US" altLang="zh-CN" sz="2400" dirty="0" smtClean="0">
              <a:latin typeface="造字工房尚雅（非商用）常规体" pitchFamily="50" charset="-122"/>
              <a:ea typeface="造字工房尚雅（非商用）常规体" pitchFamily="50" charset="-122"/>
            </a:endParaRPr>
          </a:p>
          <a:p>
            <a:pPr algn="ctr"/>
            <a:endParaRPr lang="en-US" altLang="zh-CN" sz="2000" dirty="0" smtClean="0">
              <a:latin typeface="造字工房尚雅（非商用）常规体" pitchFamily="50" charset="-122"/>
              <a:ea typeface="造字工房尚雅（非商用）常规体" pitchFamily="50" charset="-122"/>
            </a:endParaRPr>
          </a:p>
          <a:p>
            <a:pPr algn="ctr"/>
            <a:r>
              <a:rPr lang="zh-CN" altLang="en-US" sz="2400" dirty="0">
                <a:latin typeface="造字工房尚雅（非商用）常规体" pitchFamily="50" charset="-122"/>
                <a:ea typeface="造字工房尚雅（非商用）常规体" pitchFamily="50" charset="-122"/>
              </a:rPr>
              <a:t>地点：永新县三湾村的“泰和祥”</a:t>
            </a:r>
            <a:endParaRPr lang="zh-CN" altLang="en-US" sz="2400" dirty="0">
              <a:latin typeface="造字工房尚雅（非商用）常规体" pitchFamily="50" charset="-122"/>
              <a:ea typeface="造字工房尚雅（非商用）常规体" pitchFamily="50" charset="-122"/>
            </a:endParaRPr>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0284" y="1208129"/>
            <a:ext cx="7135597" cy="3187338"/>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2"/>
          <p:cNvSpPr txBox="1">
            <a:spLocks noChangeArrowheads="1"/>
          </p:cNvSpPr>
          <p:nvPr/>
        </p:nvSpPr>
        <p:spPr>
          <a:xfrm>
            <a:off x="717119" y="4577164"/>
            <a:ext cx="5251598"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dirty="0" smtClean="0">
                <a:solidFill>
                  <a:schemeClr val="accent1"/>
                </a:solidFill>
                <a:latin typeface="造字工房尚雅（非商用）常规体" pitchFamily="50" charset="-122"/>
                <a:ea typeface="造字工房尚雅（非商用）常规体" pitchFamily="50" charset="-122"/>
              </a:rPr>
              <a:t>三湾改编的历史意义</a:t>
            </a:r>
            <a:endParaRPr lang="zh-CN" altLang="en-US" sz="360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717119" y="5164821"/>
            <a:ext cx="10712879" cy="825807"/>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sz="1600" dirty="0">
                <a:latin typeface="+mn-ea"/>
              </a:rPr>
              <a:t>毛泽东在江西永新县三湾村，领导了举世闻名的“三湾改编”。从政治上组织上保证了党对军队的绝对领导，是我党建设新型人民军队最早的一次成功探索和实践，标志着毛泽东建设人民军队思想的开始形成。</a:t>
            </a:r>
            <a:endParaRPr lang="zh-CN" altLang="en-US" sz="1600" dirty="0">
              <a:latin typeface="+mn-ea"/>
            </a:endParaRPr>
          </a:p>
          <a:p>
            <a:pPr marL="0" indent="0">
              <a:lnSpc>
                <a:spcPct val="130000"/>
              </a:lnSpc>
              <a:spcBef>
                <a:spcPts val="0"/>
              </a:spcBef>
              <a:buNone/>
            </a:pPr>
            <a:r>
              <a:rPr lang="zh-CN" altLang="en-US" sz="1600" dirty="0">
                <a:latin typeface="+mn-ea"/>
              </a:rPr>
              <a:t>三湾改编初步解决了如何把以农民及旧军人为主要成份的革命军队建设成为一支无产阶级新型人民军队的问题，保证了党对军队的绝对领导，奠定了政治建军的基础</a:t>
            </a:r>
            <a:r>
              <a:rPr lang="zh-CN" altLang="en-US" sz="1600" dirty="0" smtClean="0">
                <a:latin typeface="+mn-ea"/>
              </a:rPr>
              <a:t>。</a:t>
            </a:r>
            <a:endParaRPr lang="zh-CN" altLang="en-US" sz="1600" dirty="0">
              <a:latin typeface="+mn-ea"/>
            </a:endParaRPr>
          </a:p>
        </p:txBody>
      </p:sp>
      <p:sp>
        <p:nvSpPr>
          <p:cNvPr id="10" name="文本框 9"/>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三湾改编</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417195" y="1677620"/>
            <a:ext cx="7090500" cy="631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81480" y="1677620"/>
            <a:ext cx="3643048" cy="3982516"/>
          </a:xfrm>
          <a:prstGeom prst="rect">
            <a:avLst/>
          </a:prstGeom>
          <a:blipFill>
            <a:blip r:embed="rId1"/>
            <a:stretch>
              <a:fillRect/>
            </a:stretch>
          </a:blipFill>
          <a:ln w="57150">
            <a:solidFill>
              <a:schemeClr val="bg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4417195" y="2394657"/>
            <a:ext cx="6993699" cy="240213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en-US" altLang="zh-CN" sz="1800" dirty="0">
                <a:solidFill>
                  <a:schemeClr val="tx1">
                    <a:lumMod val="85000"/>
                    <a:lumOff val="15000"/>
                  </a:schemeClr>
                </a:solidFill>
                <a:latin typeface="+mn-ea"/>
              </a:rPr>
              <a:t>1934</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10</a:t>
            </a:r>
            <a:r>
              <a:rPr lang="zh-CN" altLang="en-US" sz="1800" dirty="0">
                <a:solidFill>
                  <a:schemeClr val="tx1">
                    <a:lumMod val="85000"/>
                    <a:lumOff val="15000"/>
                  </a:schemeClr>
                </a:solidFill>
                <a:latin typeface="+mn-ea"/>
              </a:rPr>
              <a:t>月，第五次反围剿失败后，中央主力红军为摆脱国民党军队的包围追击，被迫实行转移，退出中央根据地，进行长征。</a:t>
            </a:r>
            <a:endParaRPr lang="zh-CN" altLang="en-US" sz="1800" dirty="0">
              <a:solidFill>
                <a:schemeClr val="tx1">
                  <a:lumMod val="85000"/>
                  <a:lumOff val="15000"/>
                </a:schemeClr>
              </a:solidFill>
              <a:latin typeface="+mn-ea"/>
            </a:endParaRPr>
          </a:p>
          <a:p>
            <a:pPr marL="0" indent="0">
              <a:lnSpc>
                <a:spcPct val="130000"/>
              </a:lnSpc>
              <a:spcBef>
                <a:spcPts val="0"/>
              </a:spcBef>
              <a:buNone/>
            </a:pPr>
            <a:r>
              <a:rPr lang="zh-CN" altLang="en-US" sz="1800" dirty="0">
                <a:solidFill>
                  <a:schemeClr val="tx1">
                    <a:lumMod val="85000"/>
                    <a:lumOff val="15000"/>
                  </a:schemeClr>
                </a:solidFill>
                <a:latin typeface="+mn-ea"/>
              </a:rPr>
              <a:t>长征是人类历史上的伟大奇迹，中央红军共进行了</a:t>
            </a:r>
            <a:r>
              <a:rPr lang="en-US" altLang="zh-CN" sz="1800" dirty="0">
                <a:solidFill>
                  <a:schemeClr val="tx1">
                    <a:lumMod val="85000"/>
                    <a:lumOff val="15000"/>
                  </a:schemeClr>
                </a:solidFill>
                <a:latin typeface="+mn-ea"/>
              </a:rPr>
              <a:t>380</a:t>
            </a:r>
            <a:r>
              <a:rPr lang="zh-CN" altLang="en-US" sz="1800" dirty="0">
                <a:solidFill>
                  <a:schemeClr val="tx1">
                    <a:lumMod val="85000"/>
                    <a:lumOff val="15000"/>
                  </a:schemeClr>
                </a:solidFill>
                <a:latin typeface="+mn-ea"/>
              </a:rPr>
              <a:t>余次战斗，攻占</a:t>
            </a:r>
            <a:r>
              <a:rPr lang="en-US" altLang="zh-CN" sz="1800" dirty="0">
                <a:solidFill>
                  <a:schemeClr val="tx1">
                    <a:lumMod val="85000"/>
                    <a:lumOff val="15000"/>
                  </a:schemeClr>
                </a:solidFill>
                <a:latin typeface="+mn-ea"/>
              </a:rPr>
              <a:t>700</a:t>
            </a:r>
            <a:r>
              <a:rPr lang="zh-CN" altLang="en-US" sz="1800" dirty="0">
                <a:solidFill>
                  <a:schemeClr val="tx1">
                    <a:lumMod val="85000"/>
                    <a:lumOff val="15000"/>
                  </a:schemeClr>
                </a:solidFill>
                <a:latin typeface="+mn-ea"/>
              </a:rPr>
              <a:t>多座县城，红军牺牲了营以上干部多达</a:t>
            </a:r>
            <a:r>
              <a:rPr lang="en-US" altLang="zh-CN" sz="1800" dirty="0">
                <a:solidFill>
                  <a:schemeClr val="tx1">
                    <a:lumMod val="85000"/>
                    <a:lumOff val="15000"/>
                  </a:schemeClr>
                </a:solidFill>
                <a:latin typeface="+mn-ea"/>
              </a:rPr>
              <a:t>430</a:t>
            </a:r>
            <a:r>
              <a:rPr lang="zh-CN" altLang="en-US" sz="1800" dirty="0">
                <a:solidFill>
                  <a:schemeClr val="tx1">
                    <a:lumMod val="85000"/>
                    <a:lumOff val="15000"/>
                  </a:schemeClr>
                </a:solidFill>
                <a:latin typeface="+mn-ea"/>
              </a:rPr>
              <a:t>余人，平均年龄不到</a:t>
            </a:r>
            <a:r>
              <a:rPr lang="en-US" altLang="zh-CN" sz="1800" dirty="0">
                <a:solidFill>
                  <a:schemeClr val="tx1">
                    <a:lumMod val="85000"/>
                    <a:lumOff val="15000"/>
                  </a:schemeClr>
                </a:solidFill>
                <a:latin typeface="+mn-ea"/>
              </a:rPr>
              <a:t>30</a:t>
            </a:r>
            <a:r>
              <a:rPr lang="zh-CN" altLang="en-US" sz="1800" dirty="0">
                <a:solidFill>
                  <a:schemeClr val="tx1">
                    <a:lumMod val="85000"/>
                    <a:lumOff val="15000"/>
                  </a:schemeClr>
                </a:solidFill>
                <a:latin typeface="+mn-ea"/>
              </a:rPr>
              <a:t>岁，共击溃国民党军数百个团，其间共经过</a:t>
            </a:r>
            <a:r>
              <a:rPr lang="en-US" altLang="zh-CN" sz="1800" dirty="0">
                <a:solidFill>
                  <a:schemeClr val="tx1">
                    <a:lumMod val="85000"/>
                    <a:lumOff val="15000"/>
                  </a:schemeClr>
                </a:solidFill>
                <a:latin typeface="+mn-ea"/>
              </a:rPr>
              <a:t>14</a:t>
            </a:r>
            <a:r>
              <a:rPr lang="zh-CN" altLang="en-US" sz="1800" dirty="0">
                <a:solidFill>
                  <a:schemeClr val="tx1">
                    <a:lumMod val="85000"/>
                    <a:lumOff val="15000"/>
                  </a:schemeClr>
                </a:solidFill>
                <a:latin typeface="+mn-ea"/>
              </a:rPr>
              <a:t>个省，翻越</a:t>
            </a:r>
            <a:r>
              <a:rPr lang="en-US" altLang="zh-CN" sz="1800" dirty="0">
                <a:solidFill>
                  <a:schemeClr val="tx1">
                    <a:lumMod val="85000"/>
                    <a:lumOff val="15000"/>
                  </a:schemeClr>
                </a:solidFill>
                <a:latin typeface="+mn-ea"/>
              </a:rPr>
              <a:t>18</a:t>
            </a:r>
            <a:r>
              <a:rPr lang="zh-CN" altLang="en-US" sz="1800" dirty="0">
                <a:solidFill>
                  <a:schemeClr val="tx1">
                    <a:lumMod val="85000"/>
                    <a:lumOff val="15000"/>
                  </a:schemeClr>
                </a:solidFill>
                <a:latin typeface="+mn-ea"/>
              </a:rPr>
              <a:t>座大山，跨过</a:t>
            </a:r>
            <a:r>
              <a:rPr lang="en-US" altLang="zh-CN" sz="1800" dirty="0">
                <a:solidFill>
                  <a:schemeClr val="tx1">
                    <a:lumMod val="85000"/>
                    <a:lumOff val="15000"/>
                  </a:schemeClr>
                </a:solidFill>
                <a:latin typeface="+mn-ea"/>
              </a:rPr>
              <a:t>24</a:t>
            </a:r>
            <a:r>
              <a:rPr lang="zh-CN" altLang="en-US" sz="1800" dirty="0">
                <a:solidFill>
                  <a:schemeClr val="tx1">
                    <a:lumMod val="85000"/>
                    <a:lumOff val="15000"/>
                  </a:schemeClr>
                </a:solidFill>
                <a:latin typeface="+mn-ea"/>
              </a:rPr>
              <a:t>条大河，走过荒草地，翻过雪山，行程约二万五千里，于</a:t>
            </a:r>
            <a:r>
              <a:rPr lang="en-US" altLang="zh-CN" sz="1800" dirty="0">
                <a:solidFill>
                  <a:schemeClr val="tx1">
                    <a:lumMod val="85000"/>
                    <a:lumOff val="15000"/>
                  </a:schemeClr>
                </a:solidFill>
                <a:latin typeface="+mn-ea"/>
              </a:rPr>
              <a:t>1935</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10</a:t>
            </a:r>
            <a:r>
              <a:rPr lang="zh-CN" altLang="en-US" sz="1800" dirty="0">
                <a:solidFill>
                  <a:schemeClr val="tx1">
                    <a:lumMod val="85000"/>
                    <a:lumOff val="15000"/>
                  </a:schemeClr>
                </a:solidFill>
                <a:latin typeface="+mn-ea"/>
              </a:rPr>
              <a:t>月到达陕北，与陕北红军胜利会师。</a:t>
            </a:r>
            <a:r>
              <a:rPr lang="en-US" altLang="zh-CN" sz="1800" dirty="0">
                <a:solidFill>
                  <a:schemeClr val="tx1">
                    <a:lumMod val="85000"/>
                    <a:lumOff val="15000"/>
                  </a:schemeClr>
                </a:solidFill>
                <a:latin typeface="+mn-ea"/>
              </a:rPr>
              <a:t>1936</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10</a:t>
            </a:r>
            <a:r>
              <a:rPr lang="zh-CN" altLang="en-US" sz="1800" dirty="0">
                <a:solidFill>
                  <a:schemeClr val="tx1">
                    <a:lumMod val="85000"/>
                    <a:lumOff val="15000"/>
                  </a:schemeClr>
                </a:solidFill>
                <a:latin typeface="+mn-ea"/>
              </a:rPr>
              <a:t>月，红二、四方面军到达甘肃会宁地区，同红一方面军会师。红军三大主力会师，标志着长征的胜利结束。</a:t>
            </a:r>
            <a:endParaRPr lang="zh-CN" altLang="en-US" sz="1800" dirty="0">
              <a:solidFill>
                <a:schemeClr val="tx1">
                  <a:lumMod val="85000"/>
                  <a:lumOff val="15000"/>
                </a:schemeClr>
              </a:solidFill>
              <a:latin typeface="+mn-ea"/>
            </a:endParaRPr>
          </a:p>
        </p:txBody>
      </p:sp>
      <p:sp>
        <p:nvSpPr>
          <p:cNvPr id="35" name="Rectangle 2"/>
          <p:cNvSpPr txBox="1">
            <a:spLocks noChangeArrowheads="1"/>
          </p:cNvSpPr>
          <p:nvPr/>
        </p:nvSpPr>
        <p:spPr>
          <a:xfrm>
            <a:off x="5288245" y="1712276"/>
            <a:ext cx="5251598"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000" dirty="0" smtClean="0">
                <a:solidFill>
                  <a:schemeClr val="bg1"/>
                </a:solidFill>
                <a:latin typeface="造字工房尚雅（非商用）常规体" pitchFamily="50" charset="-122"/>
                <a:ea typeface="造字工房尚雅（非商用）常规体" pitchFamily="50" charset="-122"/>
              </a:rPr>
              <a:t>二万五千里长征</a:t>
            </a:r>
            <a:endParaRPr lang="zh-CN" altLang="en-US" sz="4000" dirty="0">
              <a:solidFill>
                <a:schemeClr val="bg1"/>
              </a:solidFill>
              <a:latin typeface="造字工房尚雅（非商用）常规体" pitchFamily="50" charset="-122"/>
              <a:ea typeface="造字工房尚雅（非商用）常规体" pitchFamily="50" charset="-122"/>
            </a:endParaRPr>
          </a:p>
        </p:txBody>
      </p:sp>
      <p:sp>
        <p:nvSpPr>
          <p:cNvPr id="10" name="文本框 9"/>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伟大的长征</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51"/>
          <p:cNvSpPr txBox="1"/>
          <p:nvPr/>
        </p:nvSpPr>
        <p:spPr>
          <a:xfrm>
            <a:off x="1247685" y="2507564"/>
            <a:ext cx="9696630" cy="120032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sz="7200" b="0" dirty="0" smtClean="0">
                <a:solidFill>
                  <a:schemeClr val="accent1"/>
                </a:solidFill>
                <a:latin typeface="Impact" pitchFamily="34" charset="0"/>
                <a:ea typeface="造字工房尚雅（非商用）常规体" pitchFamily="50" charset="-122"/>
              </a:rPr>
              <a:t>人民军队的历史功勋</a:t>
            </a:r>
            <a:endParaRPr lang="zh-CN" altLang="en-US" sz="7200" b="0" dirty="0">
              <a:solidFill>
                <a:schemeClr val="accent1"/>
              </a:solidFill>
              <a:latin typeface="Impact" pitchFamily="34" charset="0"/>
              <a:ea typeface="造字工房尚雅（非商用）常规体" pitchFamily="50" charset="-122"/>
            </a:endParaRPr>
          </a:p>
        </p:txBody>
      </p:sp>
      <p:sp>
        <p:nvSpPr>
          <p:cNvPr id="3" name="椭圆 2"/>
          <p:cNvSpPr/>
          <p:nvPr/>
        </p:nvSpPr>
        <p:spPr>
          <a:xfrm>
            <a:off x="5355336" y="638169"/>
            <a:ext cx="1481328" cy="14813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方正大标宋简体" panose="02010601030101010101" pitchFamily="2" charset="-122"/>
                <a:ea typeface="方正大标宋简体" panose="02010601030101010101" pitchFamily="2" charset="-122"/>
              </a:rPr>
              <a:t>01</a:t>
            </a:r>
            <a:endParaRPr lang="zh-CN" altLang="en-US" sz="6600" dirty="0">
              <a:latin typeface="方正大标宋简体" panose="02010601030101010101" pitchFamily="2" charset="-122"/>
              <a:ea typeface="方正大标宋简体" panose="02010601030101010101" pitchFamily="2" charset="-122"/>
            </a:endParaRPr>
          </a:p>
        </p:txBody>
      </p:sp>
      <p:cxnSp>
        <p:nvCxnSpPr>
          <p:cNvPr id="5" name="直接连接符 4"/>
          <p:cNvCxnSpPr/>
          <p:nvPr/>
        </p:nvCxnSpPr>
        <p:spPr>
          <a:xfrm>
            <a:off x="1661160" y="3780939"/>
            <a:ext cx="886968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TextBox 51">
            <a:hlinkClick r:id="" action="ppaction://hlinkshowjump?jump=nextslide"/>
          </p:cNvPr>
          <p:cNvSpPr txBox="1">
            <a:spLocks noChangeArrowheads="1"/>
          </p:cNvSpPr>
          <p:nvPr/>
        </p:nvSpPr>
        <p:spPr bwMode="auto">
          <a:xfrm>
            <a:off x="2836133" y="3840598"/>
            <a:ext cx="6519734" cy="562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altLang="en-US" sz="2600" dirty="0" smtClean="0">
                <a:solidFill>
                  <a:schemeClr val="accent1"/>
                </a:solidFill>
                <a:latin typeface="汉仪大宋简" panose="02010609000101010101" pitchFamily="49" charset="-122"/>
                <a:ea typeface="汉仪大宋简" panose="02010609000101010101" pitchFamily="49" charset="-122"/>
              </a:rPr>
              <a:t>学习习总书记建军</a:t>
            </a:r>
            <a:r>
              <a:rPr lang="en-US" altLang="zh-CN" sz="2600" dirty="0" smtClean="0">
                <a:solidFill>
                  <a:schemeClr val="accent1"/>
                </a:solidFill>
                <a:latin typeface="汉仪大宋简" panose="02010609000101010101" pitchFamily="49" charset="-122"/>
                <a:ea typeface="汉仪大宋简" panose="02010609000101010101" pitchFamily="49" charset="-122"/>
              </a:rPr>
              <a:t>90</a:t>
            </a:r>
            <a:r>
              <a:rPr lang="zh-CN" altLang="en-US" sz="2600" dirty="0" smtClean="0">
                <a:solidFill>
                  <a:schemeClr val="accent1"/>
                </a:solidFill>
                <a:latin typeface="汉仪大宋简" panose="02010609000101010101" pitchFamily="49" charset="-122"/>
                <a:ea typeface="汉仪大宋简" panose="02010609000101010101" pitchFamily="49" charset="-122"/>
              </a:rPr>
              <a:t>周年大会重要讲话内容</a:t>
            </a:r>
            <a:endParaRPr lang="zh-CN" altLang="en-US" sz="2600" dirty="0">
              <a:solidFill>
                <a:schemeClr val="accent1"/>
              </a:solidFill>
              <a:latin typeface="汉仪大宋简" panose="02010609000101010101" pitchFamily="49" charset="-122"/>
              <a:ea typeface="汉仪大宋简" panose="02010609000101010101" pitchFamily="49" charset="-122"/>
            </a:endParaRPr>
          </a:p>
        </p:txBody>
      </p:sp>
    </p:spTree>
  </p:cSld>
  <p:clrMapOvr>
    <a:masterClrMapping/>
  </p:clrMapOvr>
  <p:transition spd="slow" advClick="0" advTm="0">
    <p:random/>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12533" y="1409577"/>
            <a:ext cx="11166934" cy="3159359"/>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512533" y="4790309"/>
            <a:ext cx="11019067" cy="1288803"/>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600" dirty="0">
                <a:solidFill>
                  <a:schemeClr val="tx1">
                    <a:lumMod val="85000"/>
                    <a:lumOff val="15000"/>
                  </a:schemeClr>
                </a:solidFill>
                <a:latin typeface="+mn-ea"/>
              </a:rPr>
              <a:t>中国工农红军长征的胜利，是人类历史上的奇迹。在一年中，红军长征转战十四个省，历经曲折，战胜了重重艰难险阻，保存和锻炼了革命的基干力量，将中国革命的大本营转移到了西北，</a:t>
            </a:r>
            <a:r>
              <a:rPr lang="zh-CN" altLang="en-US" sz="2400" b="1" dirty="0">
                <a:solidFill>
                  <a:schemeClr val="accent1"/>
                </a:solidFill>
                <a:latin typeface="+mn-ea"/>
              </a:rPr>
              <a:t>为开展抗日战争和发展中国革命事业创造了条件。 </a:t>
            </a:r>
            <a:endParaRPr lang="zh-CN" altLang="en-US" sz="1600" b="1" dirty="0">
              <a:solidFill>
                <a:schemeClr val="accent1"/>
              </a:solidFill>
              <a:latin typeface="+mn-ea"/>
            </a:endParaRPr>
          </a:p>
        </p:txBody>
      </p:sp>
      <p:sp>
        <p:nvSpPr>
          <p:cNvPr id="8" name="文本框 7"/>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长征的历史意义</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9"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905881" y="1208129"/>
            <a:ext cx="3430775" cy="31873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造字工房尚雅（非商用）常规体" pitchFamily="50" charset="-122"/>
                <a:ea typeface="造字工房尚雅（非商用）常规体" pitchFamily="50" charset="-122"/>
              </a:rPr>
              <a:t>时间：</a:t>
            </a:r>
            <a:r>
              <a:rPr lang="en-US" altLang="zh-CN" sz="2400" dirty="0">
                <a:latin typeface="造字工房尚雅（非商用）常规体" pitchFamily="50" charset="-122"/>
                <a:ea typeface="造字工房尚雅（非商用）常规体" pitchFamily="50" charset="-122"/>
              </a:rPr>
              <a:t>1928</a:t>
            </a:r>
            <a:r>
              <a:rPr lang="zh-CN" altLang="en-US" sz="2400" dirty="0">
                <a:latin typeface="造字工房尚雅（非商用）常规体" pitchFamily="50" charset="-122"/>
                <a:ea typeface="造字工房尚雅（非商用）常规体" pitchFamily="50" charset="-122"/>
              </a:rPr>
              <a:t>年</a:t>
            </a:r>
            <a:r>
              <a:rPr lang="en-US" altLang="zh-CN" sz="2400" dirty="0">
                <a:latin typeface="造字工房尚雅（非商用）常规体" pitchFamily="50" charset="-122"/>
                <a:ea typeface="造字工房尚雅（非商用）常规体" pitchFamily="50" charset="-122"/>
              </a:rPr>
              <a:t>4</a:t>
            </a:r>
            <a:r>
              <a:rPr lang="zh-CN" altLang="en-US" sz="2400" dirty="0">
                <a:latin typeface="造字工房尚雅（非商用）常规体" pitchFamily="50" charset="-122"/>
                <a:ea typeface="造字工房尚雅（非商用）常规体" pitchFamily="50" charset="-122"/>
              </a:rPr>
              <a:t>月</a:t>
            </a:r>
            <a:r>
              <a:rPr lang="en-US" altLang="zh-CN" sz="2400" dirty="0" smtClean="0">
                <a:latin typeface="造字工房尚雅（非商用）常规体" pitchFamily="50" charset="-122"/>
                <a:ea typeface="造字工房尚雅（非商用）常规体" pitchFamily="50" charset="-122"/>
              </a:rPr>
              <a:t>28</a:t>
            </a:r>
            <a:endParaRPr lang="en-US" altLang="zh-CN" sz="2400" dirty="0" smtClean="0">
              <a:latin typeface="造字工房尚雅（非商用）常规体" pitchFamily="50" charset="-122"/>
              <a:ea typeface="造字工房尚雅（非商用）常规体" pitchFamily="50" charset="-122"/>
            </a:endParaRPr>
          </a:p>
          <a:p>
            <a:pPr algn="ctr"/>
            <a:endParaRPr lang="en-US" altLang="zh-CN" sz="2000" dirty="0" smtClean="0">
              <a:latin typeface="造字工房尚雅（非商用）常规体" pitchFamily="50" charset="-122"/>
              <a:ea typeface="造字工房尚雅（非商用）常规体" pitchFamily="50" charset="-122"/>
            </a:endParaRPr>
          </a:p>
          <a:p>
            <a:pPr algn="ctr"/>
            <a:r>
              <a:rPr lang="zh-CN" altLang="en-US" sz="2400" dirty="0">
                <a:latin typeface="造字工房尚雅（非商用）常规体" pitchFamily="50" charset="-122"/>
                <a:ea typeface="造字工房尚雅（非商用）常规体" pitchFamily="50" charset="-122"/>
              </a:rPr>
              <a:t>地点：井冈山（原宁冈县龙市镇）</a:t>
            </a:r>
            <a:endParaRPr lang="zh-CN" altLang="en-US" sz="2400" dirty="0">
              <a:latin typeface="造字工房尚雅（非商用）常规体" pitchFamily="50" charset="-122"/>
              <a:ea typeface="造字工房尚雅（非商用）常规体" pitchFamily="50" charset="-122"/>
            </a:endParaRPr>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0284" y="1208129"/>
            <a:ext cx="7135597" cy="3187338"/>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2"/>
          <p:cNvSpPr txBox="1">
            <a:spLocks noChangeArrowheads="1"/>
          </p:cNvSpPr>
          <p:nvPr/>
        </p:nvSpPr>
        <p:spPr>
          <a:xfrm>
            <a:off x="717119" y="4577164"/>
            <a:ext cx="5251598"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dirty="0" smtClean="0">
                <a:solidFill>
                  <a:schemeClr val="accent1"/>
                </a:solidFill>
                <a:latin typeface="造字工房尚雅（非商用）常规体" pitchFamily="50" charset="-122"/>
                <a:ea typeface="造字工房尚雅（非商用）常规体" pitchFamily="50" charset="-122"/>
              </a:rPr>
              <a:t>井冈山会师的历史意义</a:t>
            </a:r>
            <a:endParaRPr lang="zh-CN" altLang="en-US" sz="360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717119" y="5164821"/>
            <a:ext cx="10712879" cy="825807"/>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sz="1600" dirty="0">
                <a:latin typeface="+mn-ea"/>
              </a:rPr>
              <a:t>井冈山会师极大地打击了国民党反动派的嚣张气焰，保存了一大批坚定的红军政治干部和军事干部，聚集了湘赣边界武装力量的精华，壮大了井冈山革命根据地的武装力量，坚定了边界党和群众建立和发展罗霄山脉中段政权的信心和决心，在中国革命史上具有极其深远的伟大意义。</a:t>
            </a:r>
            <a:endParaRPr lang="zh-CN" altLang="en-US" sz="1600" dirty="0">
              <a:latin typeface="+mn-ea"/>
            </a:endParaRPr>
          </a:p>
        </p:txBody>
      </p:sp>
      <p:sp>
        <p:nvSpPr>
          <p:cNvPr id="10" name="文本框 9"/>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井冈山会师</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527283" y="1569650"/>
            <a:ext cx="2640818" cy="2608519"/>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34547" y="1569650"/>
            <a:ext cx="2640818" cy="2608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z="3600" dirty="0" smtClean="0">
                <a:latin typeface="造字工房尚雅（非商用）常规体" pitchFamily="50" charset="-122"/>
                <a:ea typeface="造字工房尚雅（非商用）常规体" pitchFamily="50" charset="-122"/>
              </a:rPr>
              <a:t>红军集会</a:t>
            </a:r>
            <a:endParaRPr lang="en-US" altLang="zh-CN" sz="3600" dirty="0" smtClean="0">
              <a:latin typeface="造字工房尚雅（非商用）常规体" pitchFamily="50" charset="-122"/>
              <a:ea typeface="造字工房尚雅（非商用）常规体" pitchFamily="50" charset="-122"/>
            </a:endParaRPr>
          </a:p>
          <a:p>
            <a:pPr algn="ctr">
              <a:lnSpc>
                <a:spcPct val="130000"/>
              </a:lnSpc>
            </a:pPr>
            <a:r>
              <a:rPr lang="zh-CN" altLang="en-US" sz="3600" dirty="0">
                <a:latin typeface="造字工房尚雅（非商用）常规体" pitchFamily="50" charset="-122"/>
                <a:ea typeface="造字工房尚雅（非商用）常规体" pitchFamily="50" charset="-122"/>
              </a:rPr>
              <a:t>誓师抗日</a:t>
            </a:r>
            <a:endParaRPr lang="zh-CN" altLang="en-US" sz="3600" dirty="0">
              <a:latin typeface="造字工房尚雅（非商用）常规体" pitchFamily="50" charset="-122"/>
              <a:ea typeface="造字工房尚雅（非商用）常规体" pitchFamily="50" charset="-122"/>
            </a:endParaRPr>
          </a:p>
        </p:txBody>
      </p:sp>
      <p:sp>
        <p:nvSpPr>
          <p:cNvPr id="12" name="矩形 11"/>
          <p:cNvSpPr/>
          <p:nvPr/>
        </p:nvSpPr>
        <p:spPr>
          <a:xfrm>
            <a:off x="6141811" y="1569650"/>
            <a:ext cx="2640818" cy="2608519"/>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8949076" y="1569650"/>
            <a:ext cx="2640818" cy="26085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造字工房尚雅（非商用）常规体" pitchFamily="50" charset="-122"/>
                <a:ea typeface="造字工房尚雅（非商用）常规体" pitchFamily="50" charset="-122"/>
              </a:rPr>
              <a:t>八路军</a:t>
            </a:r>
            <a:endParaRPr lang="en-US" altLang="zh-CN" sz="3200" dirty="0" smtClean="0">
              <a:latin typeface="造字工房尚雅（非商用）常规体" pitchFamily="50" charset="-122"/>
              <a:ea typeface="造字工房尚雅（非商用）常规体" pitchFamily="50" charset="-122"/>
            </a:endParaRPr>
          </a:p>
          <a:p>
            <a:pPr algn="ctr"/>
            <a:r>
              <a:rPr lang="zh-CN" altLang="en-US" sz="3000" dirty="0" smtClean="0">
                <a:latin typeface="造字工房尚雅（非商用）常规体" pitchFamily="50" charset="-122"/>
                <a:ea typeface="造字工房尚雅（非商用）常规体" pitchFamily="50" charset="-122"/>
              </a:rPr>
              <a:t>开赴抗日前线</a:t>
            </a:r>
            <a:endParaRPr lang="zh-CN" altLang="en-US" sz="3000" dirty="0">
              <a:latin typeface="造字工房尚雅（非商用）常规体" pitchFamily="50" charset="-122"/>
              <a:ea typeface="造字工房尚雅（非商用）常规体" pitchFamily="50" charset="-122"/>
            </a:endParaRPr>
          </a:p>
        </p:txBody>
      </p:sp>
      <p:sp>
        <p:nvSpPr>
          <p:cNvPr id="14" name="Rectangle 3"/>
          <p:cNvSpPr txBox="1">
            <a:spLocks noChangeArrowheads="1"/>
          </p:cNvSpPr>
          <p:nvPr/>
        </p:nvSpPr>
        <p:spPr>
          <a:xfrm>
            <a:off x="440587" y="4516152"/>
            <a:ext cx="11402447" cy="1828800"/>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en-US" altLang="zh-CN" sz="2400" dirty="0">
                <a:latin typeface="+mn-ea"/>
              </a:rPr>
              <a:t>1937</a:t>
            </a:r>
            <a:r>
              <a:rPr lang="zh-CN" altLang="en-US" sz="2400" dirty="0">
                <a:latin typeface="+mn-ea"/>
              </a:rPr>
              <a:t>年</a:t>
            </a:r>
            <a:r>
              <a:rPr lang="en-US" altLang="zh-CN" sz="2400" dirty="0">
                <a:latin typeface="+mn-ea"/>
              </a:rPr>
              <a:t>8</a:t>
            </a:r>
            <a:r>
              <a:rPr lang="zh-CN" altLang="en-US" sz="2400" dirty="0">
                <a:latin typeface="+mn-ea"/>
              </a:rPr>
              <a:t>月</a:t>
            </a:r>
            <a:r>
              <a:rPr lang="en-US" altLang="zh-CN" sz="2400" dirty="0">
                <a:latin typeface="+mn-ea"/>
              </a:rPr>
              <a:t>22</a:t>
            </a:r>
            <a:r>
              <a:rPr lang="zh-CN" altLang="en-US" sz="2400" dirty="0">
                <a:latin typeface="+mn-ea"/>
              </a:rPr>
              <a:t>日，未及改编就绪的八路军第</a:t>
            </a:r>
            <a:r>
              <a:rPr lang="en-US" altLang="zh-CN" sz="2400" dirty="0">
                <a:latin typeface="+mn-ea"/>
              </a:rPr>
              <a:t>115</a:t>
            </a:r>
            <a:r>
              <a:rPr lang="zh-CN" altLang="en-US" sz="2400" dirty="0">
                <a:latin typeface="+mn-ea"/>
              </a:rPr>
              <a:t>师即提前开赴前线。 </a:t>
            </a:r>
            <a:r>
              <a:rPr lang="en-US" altLang="zh-CN" sz="2400" dirty="0">
                <a:latin typeface="+mn-ea"/>
              </a:rPr>
              <a:t>8</a:t>
            </a:r>
            <a:r>
              <a:rPr lang="zh-CN" altLang="en-US" sz="2400" dirty="0">
                <a:latin typeface="+mn-ea"/>
              </a:rPr>
              <a:t>月</a:t>
            </a:r>
            <a:r>
              <a:rPr lang="en-US" altLang="zh-CN" sz="2400" dirty="0">
                <a:latin typeface="+mn-ea"/>
              </a:rPr>
              <a:t>30</a:t>
            </a:r>
            <a:r>
              <a:rPr lang="zh-CN" altLang="en-US" sz="2400" dirty="0">
                <a:latin typeface="+mn-ea"/>
              </a:rPr>
              <a:t>日，朱德、彭德怀、任弼时向中共中央建议第</a:t>
            </a:r>
            <a:r>
              <a:rPr lang="en-US" altLang="zh-CN" sz="2400" dirty="0">
                <a:latin typeface="+mn-ea"/>
              </a:rPr>
              <a:t>120</a:t>
            </a:r>
            <a:r>
              <a:rPr lang="zh-CN" altLang="en-US" sz="2400" dirty="0">
                <a:latin typeface="+mn-ea"/>
              </a:rPr>
              <a:t>师和</a:t>
            </a:r>
            <a:r>
              <a:rPr lang="en-US" altLang="zh-CN" sz="2400" dirty="0">
                <a:latin typeface="+mn-ea"/>
              </a:rPr>
              <a:t>129</a:t>
            </a:r>
            <a:r>
              <a:rPr lang="zh-CN" altLang="en-US" sz="2400" dirty="0">
                <a:latin typeface="+mn-ea"/>
              </a:rPr>
              <a:t>师于</a:t>
            </a:r>
            <a:r>
              <a:rPr lang="en-US" altLang="zh-CN" sz="2400" dirty="0">
                <a:latin typeface="+mn-ea"/>
              </a:rPr>
              <a:t>9</a:t>
            </a:r>
            <a:r>
              <a:rPr lang="zh-CN" altLang="en-US" sz="2400" dirty="0">
                <a:latin typeface="+mn-ea"/>
              </a:rPr>
              <a:t>月初出动。八路军</a:t>
            </a:r>
            <a:r>
              <a:rPr lang="en-US" altLang="zh-CN" sz="2400" dirty="0">
                <a:latin typeface="+mn-ea"/>
              </a:rPr>
              <a:t>129</a:t>
            </a:r>
            <a:r>
              <a:rPr lang="zh-CN" altLang="en-US" sz="2400" dirty="0">
                <a:latin typeface="+mn-ea"/>
              </a:rPr>
              <a:t>师于</a:t>
            </a:r>
            <a:r>
              <a:rPr lang="en-US" altLang="zh-CN" sz="2400" dirty="0">
                <a:latin typeface="+mn-ea"/>
              </a:rPr>
              <a:t>1937</a:t>
            </a:r>
            <a:r>
              <a:rPr lang="zh-CN" altLang="en-US" sz="2400" dirty="0">
                <a:latin typeface="+mn-ea"/>
              </a:rPr>
              <a:t>年</a:t>
            </a:r>
            <a:r>
              <a:rPr lang="en-US" altLang="zh-CN" sz="2400" dirty="0">
                <a:latin typeface="+mn-ea"/>
              </a:rPr>
              <a:t>9</a:t>
            </a:r>
            <a:r>
              <a:rPr lang="zh-CN" altLang="en-US" sz="2400" dirty="0">
                <a:latin typeface="+mn-ea"/>
              </a:rPr>
              <a:t>月</a:t>
            </a:r>
            <a:r>
              <a:rPr lang="en-US" altLang="zh-CN" sz="2400" dirty="0">
                <a:latin typeface="+mn-ea"/>
              </a:rPr>
              <a:t>6</a:t>
            </a:r>
            <a:r>
              <a:rPr lang="zh-CN" altLang="en-US" sz="2400" dirty="0">
                <a:latin typeface="+mn-ea"/>
              </a:rPr>
              <a:t>日在陕西省泾阳县石桥镇举行全师改编和东渡黄河抗日出征誓师大会。</a:t>
            </a:r>
            <a:endParaRPr lang="zh-CN" altLang="en-US" sz="2400" dirty="0">
              <a:latin typeface="+mn-ea"/>
            </a:endParaRPr>
          </a:p>
        </p:txBody>
      </p:sp>
      <p:sp>
        <p:nvSpPr>
          <p:cNvPr id="15" name="文本框 14"/>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八路军誓师大会</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569813" y="3380145"/>
            <a:ext cx="2640818" cy="2608519"/>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377077" y="3380145"/>
            <a:ext cx="2640818" cy="2608519"/>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200" dirty="0">
              <a:latin typeface="造字工房尚雅（非商用）常规体" pitchFamily="50" charset="-122"/>
              <a:ea typeface="造字工房尚雅（非商用）常规体" pitchFamily="50" charset="-122"/>
            </a:endParaRPr>
          </a:p>
        </p:txBody>
      </p:sp>
      <p:sp>
        <p:nvSpPr>
          <p:cNvPr id="10" name="矩形 9"/>
          <p:cNvSpPr/>
          <p:nvPr/>
        </p:nvSpPr>
        <p:spPr>
          <a:xfrm>
            <a:off x="6184341" y="3380145"/>
            <a:ext cx="2640818" cy="2608519"/>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8991606" y="3380145"/>
            <a:ext cx="2640818" cy="260851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latin typeface="造字工房尚雅（非商用）常规体" pitchFamily="50" charset="-122"/>
              <a:ea typeface="造字工房尚雅（非商用）常规体" pitchFamily="50" charset="-122"/>
            </a:endParaRPr>
          </a:p>
        </p:txBody>
      </p:sp>
      <p:sp>
        <p:nvSpPr>
          <p:cNvPr id="12" name="Rectangle 3"/>
          <p:cNvSpPr txBox="1">
            <a:spLocks noChangeArrowheads="1"/>
          </p:cNvSpPr>
          <p:nvPr/>
        </p:nvSpPr>
        <p:spPr>
          <a:xfrm>
            <a:off x="580313" y="1441474"/>
            <a:ext cx="11402447" cy="1828800"/>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sz="2000" dirty="0">
                <a:latin typeface="+mn-ea"/>
              </a:rPr>
              <a:t>平型关大捷（又称平型关战斗、平型关伏击战），是指</a:t>
            </a:r>
            <a:r>
              <a:rPr lang="en-US" altLang="zh-CN" sz="2000" dirty="0">
                <a:latin typeface="+mn-ea"/>
              </a:rPr>
              <a:t>1937</a:t>
            </a:r>
            <a:r>
              <a:rPr lang="zh-CN" altLang="en-US" sz="2000" dirty="0">
                <a:latin typeface="+mn-ea"/>
              </a:rPr>
              <a:t>年</a:t>
            </a:r>
            <a:r>
              <a:rPr lang="en-US" altLang="zh-CN" sz="2000" dirty="0">
                <a:latin typeface="+mn-ea"/>
              </a:rPr>
              <a:t>9</a:t>
            </a:r>
            <a:r>
              <a:rPr lang="zh-CN" altLang="en-US" sz="2000" dirty="0">
                <a:latin typeface="+mn-ea"/>
              </a:rPr>
              <a:t>月</a:t>
            </a:r>
            <a:r>
              <a:rPr lang="en-US" altLang="zh-CN" sz="2000" dirty="0">
                <a:latin typeface="+mn-ea"/>
              </a:rPr>
              <a:t>25</a:t>
            </a:r>
            <a:r>
              <a:rPr lang="zh-CN" altLang="en-US" sz="2000" dirty="0">
                <a:latin typeface="+mn-ea"/>
              </a:rPr>
              <a:t>日，八路军在山西省大同市灵丘县平型关附近，为了配合第二战区的友军作战，阻挡日军攻势，由</a:t>
            </a:r>
            <a:r>
              <a:rPr lang="en-US" altLang="zh-CN" sz="2000" dirty="0">
                <a:latin typeface="+mn-ea"/>
              </a:rPr>
              <a:t>115</a:t>
            </a:r>
            <a:r>
              <a:rPr lang="zh-CN" altLang="en-US" sz="2000" dirty="0">
                <a:latin typeface="+mn-ea"/>
              </a:rPr>
              <a:t>师师长林彪、副师长聂荣臻指挥，充分发挥近战和山地战的特长，首次集中较大兵力对日军进行的一次成功伏击战，</a:t>
            </a:r>
            <a:r>
              <a:rPr lang="zh-CN" altLang="en-US" sz="2400" b="1" dirty="0">
                <a:solidFill>
                  <a:schemeClr val="accent1"/>
                </a:solidFill>
                <a:latin typeface="+mn-ea"/>
              </a:rPr>
              <a:t>八路军在平型关取得首战大捷。</a:t>
            </a:r>
            <a:endParaRPr lang="zh-CN" altLang="en-US" sz="2000" b="1" dirty="0">
              <a:solidFill>
                <a:schemeClr val="accent1"/>
              </a:solidFill>
              <a:latin typeface="+mn-ea"/>
            </a:endParaRPr>
          </a:p>
        </p:txBody>
      </p:sp>
      <p:sp>
        <p:nvSpPr>
          <p:cNvPr id="13" name="文本框 12"/>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平型关大捷</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4"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1"/>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56521" y="1877990"/>
            <a:ext cx="6007395" cy="684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98580" y="1877989"/>
            <a:ext cx="3935196" cy="3533977"/>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ectangle 3"/>
          <p:cNvSpPr txBox="1">
            <a:spLocks noChangeArrowheads="1"/>
          </p:cNvSpPr>
          <p:nvPr/>
        </p:nvSpPr>
        <p:spPr>
          <a:xfrm>
            <a:off x="4782527" y="2683564"/>
            <a:ext cx="6993699" cy="296496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solidFill>
                  <a:schemeClr val="tx1">
                    <a:lumMod val="85000"/>
                    <a:lumOff val="15000"/>
                  </a:schemeClr>
                </a:solidFill>
                <a:latin typeface="+mn-ea"/>
              </a:rPr>
              <a:t>辽沈战役是中国近代史解放战争的“三大战役”之一，</a:t>
            </a:r>
            <a:r>
              <a:rPr lang="en-US" altLang="zh-CN" sz="2000" dirty="0">
                <a:solidFill>
                  <a:schemeClr val="tx1">
                    <a:lumMod val="85000"/>
                    <a:lumOff val="15000"/>
                  </a:schemeClr>
                </a:solidFill>
                <a:latin typeface="+mn-ea"/>
              </a:rPr>
              <a:t>1948</a:t>
            </a:r>
            <a:r>
              <a:rPr lang="zh-CN" altLang="en-US" sz="2000" dirty="0">
                <a:solidFill>
                  <a:schemeClr val="tx1">
                    <a:lumMod val="85000"/>
                    <a:lumOff val="15000"/>
                  </a:schemeClr>
                </a:solidFill>
                <a:latin typeface="+mn-ea"/>
              </a:rPr>
              <a:t>年</a:t>
            </a:r>
            <a:r>
              <a:rPr lang="en-US" altLang="zh-CN" sz="2000" dirty="0">
                <a:solidFill>
                  <a:schemeClr val="tx1">
                    <a:lumMod val="85000"/>
                    <a:lumOff val="15000"/>
                  </a:schemeClr>
                </a:solidFill>
                <a:latin typeface="+mn-ea"/>
              </a:rPr>
              <a:t>9</a:t>
            </a:r>
            <a:r>
              <a:rPr lang="zh-CN" altLang="en-US" sz="2000" dirty="0">
                <a:solidFill>
                  <a:schemeClr val="tx1">
                    <a:lumMod val="85000"/>
                    <a:lumOff val="15000"/>
                  </a:schemeClr>
                </a:solidFill>
                <a:latin typeface="+mn-ea"/>
              </a:rPr>
              <a:t>月</a:t>
            </a:r>
            <a:r>
              <a:rPr lang="en-US" altLang="zh-CN" sz="2000" dirty="0">
                <a:solidFill>
                  <a:schemeClr val="tx1">
                    <a:lumMod val="85000"/>
                    <a:lumOff val="15000"/>
                  </a:schemeClr>
                </a:solidFill>
                <a:latin typeface="+mn-ea"/>
              </a:rPr>
              <a:t>12</a:t>
            </a:r>
            <a:r>
              <a:rPr lang="zh-CN" altLang="en-US" sz="2000" dirty="0">
                <a:solidFill>
                  <a:schemeClr val="tx1">
                    <a:lumMod val="85000"/>
                    <a:lumOff val="15000"/>
                  </a:schemeClr>
                </a:solidFill>
                <a:latin typeface="+mn-ea"/>
              </a:rPr>
              <a:t>日开始，同年</a:t>
            </a:r>
            <a:r>
              <a:rPr lang="en-US" altLang="zh-CN" sz="2000" dirty="0">
                <a:solidFill>
                  <a:schemeClr val="tx1">
                    <a:lumMod val="85000"/>
                    <a:lumOff val="15000"/>
                  </a:schemeClr>
                </a:solidFill>
                <a:latin typeface="+mn-ea"/>
              </a:rPr>
              <a:t>11</a:t>
            </a:r>
            <a:r>
              <a:rPr lang="zh-CN" altLang="en-US" sz="2000" dirty="0">
                <a:solidFill>
                  <a:schemeClr val="tx1">
                    <a:lumMod val="85000"/>
                    <a:lumOff val="15000"/>
                  </a:schemeClr>
                </a:solidFill>
                <a:latin typeface="+mn-ea"/>
              </a:rPr>
              <a:t>月</a:t>
            </a:r>
            <a:r>
              <a:rPr lang="en-US" altLang="zh-CN" sz="2000" dirty="0">
                <a:solidFill>
                  <a:schemeClr val="tx1">
                    <a:lumMod val="85000"/>
                    <a:lumOff val="15000"/>
                  </a:schemeClr>
                </a:solidFill>
                <a:latin typeface="+mn-ea"/>
              </a:rPr>
              <a:t>2</a:t>
            </a:r>
            <a:r>
              <a:rPr lang="zh-CN" altLang="en-US" sz="2000" dirty="0">
                <a:solidFill>
                  <a:schemeClr val="tx1">
                    <a:lumMod val="85000"/>
                    <a:lumOff val="15000"/>
                  </a:schemeClr>
                </a:solidFill>
                <a:latin typeface="+mn-ea"/>
              </a:rPr>
              <a:t>日结束，共历时</a:t>
            </a:r>
            <a:r>
              <a:rPr lang="en-US" altLang="zh-CN" sz="2000" dirty="0">
                <a:solidFill>
                  <a:schemeClr val="tx1">
                    <a:lumMod val="85000"/>
                    <a:lumOff val="15000"/>
                  </a:schemeClr>
                </a:solidFill>
                <a:latin typeface="+mn-ea"/>
              </a:rPr>
              <a:t>52</a:t>
            </a:r>
            <a:r>
              <a:rPr lang="zh-CN" altLang="en-US" sz="2000" dirty="0">
                <a:solidFill>
                  <a:schemeClr val="tx1">
                    <a:lumMod val="85000"/>
                    <a:lumOff val="15000"/>
                  </a:schemeClr>
                </a:solidFill>
                <a:latin typeface="+mn-ea"/>
              </a:rPr>
              <a:t>天。中国共产党称之为辽沈战役，中国国民党称之为辽西会战，又作”辽沈会战“。</a:t>
            </a:r>
            <a:endParaRPr lang="zh-CN" altLang="en-US" sz="2000" dirty="0">
              <a:solidFill>
                <a:schemeClr val="tx1">
                  <a:lumMod val="85000"/>
                  <a:lumOff val="15000"/>
                </a:schemeClr>
              </a:solidFill>
              <a:latin typeface="+mn-ea"/>
            </a:endParaRPr>
          </a:p>
          <a:p>
            <a:pPr marL="0" indent="0">
              <a:lnSpc>
                <a:spcPct val="150000"/>
              </a:lnSpc>
              <a:spcBef>
                <a:spcPts val="0"/>
              </a:spcBef>
              <a:buNone/>
            </a:pPr>
            <a:r>
              <a:rPr lang="zh-CN" altLang="en-US" sz="2000" dirty="0">
                <a:solidFill>
                  <a:schemeClr val="tx1">
                    <a:lumMod val="85000"/>
                    <a:lumOff val="15000"/>
                  </a:schemeClr>
                </a:solidFill>
                <a:latin typeface="+mn-ea"/>
              </a:rPr>
              <a:t>战役结束后，中国人民解放军首次在兵力数量方面超越国民党军</a:t>
            </a:r>
            <a:endParaRPr lang="zh-CN" altLang="en-US" sz="2000" dirty="0">
              <a:solidFill>
                <a:schemeClr val="tx1">
                  <a:lumMod val="85000"/>
                  <a:lumOff val="15000"/>
                </a:schemeClr>
              </a:solidFill>
              <a:latin typeface="+mn-ea"/>
            </a:endParaRPr>
          </a:p>
        </p:txBody>
      </p:sp>
      <p:sp>
        <p:nvSpPr>
          <p:cNvPr id="8" name="矩形 7"/>
          <p:cNvSpPr/>
          <p:nvPr/>
        </p:nvSpPr>
        <p:spPr>
          <a:xfrm>
            <a:off x="4782527" y="1877990"/>
            <a:ext cx="746404" cy="684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t>1</a:t>
            </a:r>
            <a:endParaRPr lang="zh-CN" altLang="en-US" sz="3600" dirty="0"/>
          </a:p>
        </p:txBody>
      </p:sp>
      <p:sp>
        <p:nvSpPr>
          <p:cNvPr id="5" name="Rectangle 2"/>
          <p:cNvSpPr txBox="1">
            <a:spLocks noChangeArrowheads="1"/>
          </p:cNvSpPr>
          <p:nvPr/>
        </p:nvSpPr>
        <p:spPr>
          <a:xfrm>
            <a:off x="6022014" y="1917962"/>
            <a:ext cx="5251598"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a:solidFill>
                  <a:schemeClr val="bg1"/>
                </a:solidFill>
                <a:latin typeface="造字工房尚雅（非商用）常规体" pitchFamily="50" charset="-122"/>
                <a:ea typeface="造字工房尚雅（非商用）常规体" pitchFamily="50" charset="-122"/>
              </a:rPr>
              <a:t>辽沈战役</a:t>
            </a:r>
            <a:endParaRPr lang="zh-CN" altLang="en-US" dirty="0">
              <a:solidFill>
                <a:schemeClr val="bg1"/>
              </a:solidFill>
              <a:latin typeface="造字工房尚雅（非商用）常规体" pitchFamily="50" charset="-122"/>
              <a:ea typeface="造字工房尚雅（非商用）常规体" pitchFamily="50" charset="-122"/>
            </a:endParaRPr>
          </a:p>
        </p:txBody>
      </p:sp>
      <p:sp>
        <p:nvSpPr>
          <p:cNvPr id="9" name="矩形 8"/>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三大战役</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881358" y="1457421"/>
            <a:ext cx="3189768" cy="4540102"/>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478704" y="1457421"/>
            <a:ext cx="3189768" cy="454010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1600"/>
              <a:t>1948</a:t>
            </a:r>
            <a:r>
              <a:rPr lang="zh-CN" altLang="en-US" sz="1600"/>
              <a:t>年</a:t>
            </a:r>
            <a:r>
              <a:rPr lang="en-US" altLang="zh-CN" sz="1600"/>
              <a:t>9</a:t>
            </a:r>
            <a:r>
              <a:rPr lang="zh-CN" altLang="en-US" sz="1600"/>
              <a:t>月</a:t>
            </a:r>
            <a:r>
              <a:rPr lang="en-US" altLang="zh-CN" sz="1600"/>
              <a:t>12</a:t>
            </a:r>
            <a:r>
              <a:rPr lang="zh-CN" altLang="en-US" sz="1600"/>
              <a:t>日，辽沈战役开始。东北野战军在辽宁省义县至河北省滦县</a:t>
            </a:r>
            <a:r>
              <a:rPr lang="en-US" altLang="zh-CN" sz="1600"/>
              <a:t>300</a:t>
            </a:r>
            <a:r>
              <a:rPr lang="zh-CN" altLang="en-US" sz="1600"/>
              <a:t>余公里战线上向国民党军发起进攻。至</a:t>
            </a:r>
            <a:r>
              <a:rPr lang="en-US" altLang="zh-CN" sz="1600"/>
              <a:t>10</a:t>
            </a:r>
            <a:r>
              <a:rPr lang="zh-CN" altLang="en-US" sz="1600"/>
              <a:t>月</a:t>
            </a:r>
            <a:r>
              <a:rPr lang="en-US" altLang="zh-CN" sz="1600"/>
              <a:t>1</a:t>
            </a:r>
            <a:r>
              <a:rPr lang="zh-CN" altLang="en-US" sz="1600"/>
              <a:t>日，切断了北宁路，孤立了锦州。</a:t>
            </a:r>
            <a:r>
              <a:rPr lang="en-US" altLang="zh-CN" sz="1600"/>
              <a:t>1948</a:t>
            </a:r>
            <a:r>
              <a:rPr lang="zh-CN" altLang="en-US" sz="1600"/>
              <a:t>年</a:t>
            </a:r>
            <a:r>
              <a:rPr lang="en-US" altLang="zh-CN" sz="1600"/>
              <a:t>10</a:t>
            </a:r>
            <a:r>
              <a:rPr lang="zh-CN" altLang="en-US" sz="1600"/>
              <a:t>月</a:t>
            </a:r>
            <a:r>
              <a:rPr lang="en-US" altLang="zh-CN" sz="1600"/>
              <a:t>14</a:t>
            </a:r>
            <a:r>
              <a:rPr lang="zh-CN" altLang="en-US" sz="1600"/>
              <a:t>日，攻锦集团发起总攻。经</a:t>
            </a:r>
            <a:r>
              <a:rPr lang="en-US" altLang="zh-CN" sz="1600"/>
              <a:t>31</a:t>
            </a:r>
            <a:r>
              <a:rPr lang="zh-CN" altLang="en-US" sz="1600"/>
              <a:t>小时激战，于</a:t>
            </a:r>
            <a:r>
              <a:rPr lang="en-US" altLang="zh-CN" sz="1600"/>
              <a:t>15</a:t>
            </a:r>
            <a:r>
              <a:rPr lang="zh-CN" altLang="en-US" sz="1600"/>
              <a:t>日攻克锦州，全歼守军</a:t>
            </a:r>
            <a:r>
              <a:rPr lang="en-US" altLang="zh-CN" sz="1600"/>
              <a:t>10</a:t>
            </a:r>
            <a:r>
              <a:rPr lang="zh-CN" altLang="en-US" sz="1600"/>
              <a:t>万余人，俘范汉杰及第</a:t>
            </a:r>
            <a:r>
              <a:rPr lang="en-US" altLang="zh-CN" sz="1600"/>
              <a:t>6</a:t>
            </a:r>
            <a:r>
              <a:rPr lang="zh-CN" altLang="en-US" sz="1600"/>
              <a:t>兵团司令官卢浚泉等，完全封闭了东北国民党军从陆上撤向关内的大门。</a:t>
            </a:r>
            <a:endParaRPr lang="zh-CN" altLang="en-US" sz="1600"/>
          </a:p>
        </p:txBody>
      </p:sp>
      <p:sp>
        <p:nvSpPr>
          <p:cNvPr id="12" name="矩形 11"/>
          <p:cNvSpPr/>
          <p:nvPr/>
        </p:nvSpPr>
        <p:spPr>
          <a:xfrm>
            <a:off x="8076050" y="1457421"/>
            <a:ext cx="3189768" cy="4540102"/>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攻克锦州</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56521" y="1877990"/>
            <a:ext cx="6007395" cy="684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98580" y="1877989"/>
            <a:ext cx="3935196" cy="3533977"/>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ectangle 3"/>
          <p:cNvSpPr txBox="1">
            <a:spLocks noChangeArrowheads="1"/>
          </p:cNvSpPr>
          <p:nvPr/>
        </p:nvSpPr>
        <p:spPr>
          <a:xfrm>
            <a:off x="4782527" y="2683564"/>
            <a:ext cx="6993699" cy="296496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a:solidFill>
                  <a:schemeClr val="tx1">
                    <a:lumMod val="85000"/>
                    <a:lumOff val="15000"/>
                  </a:schemeClr>
                </a:solidFill>
                <a:latin typeface="+mn-ea"/>
              </a:rPr>
              <a:t>淮海战役，国民党称“徐蚌会战”，是解放战争时期中国人民解放军华东野战军、中原野战军在以徐州为中心，东起海州（连云港），西至商丘，北起临城（今枣庄市薛城），南达淮河的广大地区，对国民党军进行的战略性进攻战役。</a:t>
            </a:r>
            <a:endParaRPr lang="zh-CN" altLang="en-US" sz="1800" dirty="0">
              <a:solidFill>
                <a:schemeClr val="tx1">
                  <a:lumMod val="85000"/>
                  <a:lumOff val="15000"/>
                </a:schemeClr>
              </a:solidFill>
              <a:latin typeface="+mn-ea"/>
            </a:endParaRPr>
          </a:p>
          <a:p>
            <a:pPr marL="0" indent="0">
              <a:lnSpc>
                <a:spcPct val="150000"/>
              </a:lnSpc>
              <a:spcBef>
                <a:spcPts val="0"/>
              </a:spcBef>
              <a:buNone/>
            </a:pPr>
            <a:r>
              <a:rPr lang="zh-CN" altLang="en-US" sz="1800" dirty="0">
                <a:solidFill>
                  <a:schemeClr val="tx1">
                    <a:lumMod val="85000"/>
                    <a:lumOff val="15000"/>
                  </a:schemeClr>
                </a:solidFill>
                <a:latin typeface="+mn-ea"/>
              </a:rPr>
              <a:t>战役于</a:t>
            </a:r>
            <a:r>
              <a:rPr lang="en-US" altLang="zh-CN" sz="1800" dirty="0">
                <a:solidFill>
                  <a:schemeClr val="tx1">
                    <a:lumMod val="85000"/>
                    <a:lumOff val="15000"/>
                  </a:schemeClr>
                </a:solidFill>
                <a:latin typeface="+mn-ea"/>
              </a:rPr>
              <a:t>1948</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11</a:t>
            </a:r>
            <a:r>
              <a:rPr lang="zh-CN" altLang="en-US" sz="1800" dirty="0">
                <a:solidFill>
                  <a:schemeClr val="tx1">
                    <a:lumMod val="85000"/>
                    <a:lumOff val="15000"/>
                  </a:schemeClr>
                </a:solidFill>
                <a:latin typeface="+mn-ea"/>
              </a:rPr>
              <a:t>月</a:t>
            </a:r>
            <a:r>
              <a:rPr lang="en-US" altLang="zh-CN" sz="1800" dirty="0">
                <a:solidFill>
                  <a:schemeClr val="tx1">
                    <a:lumMod val="85000"/>
                    <a:lumOff val="15000"/>
                  </a:schemeClr>
                </a:solidFill>
                <a:latin typeface="+mn-ea"/>
              </a:rPr>
              <a:t>6</a:t>
            </a:r>
            <a:r>
              <a:rPr lang="zh-CN" altLang="en-US" sz="1800" dirty="0">
                <a:solidFill>
                  <a:schemeClr val="tx1">
                    <a:lumMod val="85000"/>
                    <a:lumOff val="15000"/>
                  </a:schemeClr>
                </a:solidFill>
                <a:latin typeface="+mn-ea"/>
              </a:rPr>
              <a:t>日开始，</a:t>
            </a:r>
            <a:r>
              <a:rPr lang="en-US" altLang="zh-CN" sz="1800" dirty="0">
                <a:solidFill>
                  <a:schemeClr val="tx1">
                    <a:lumMod val="85000"/>
                    <a:lumOff val="15000"/>
                  </a:schemeClr>
                </a:solidFill>
                <a:latin typeface="+mn-ea"/>
              </a:rPr>
              <a:t>1949</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1</a:t>
            </a:r>
            <a:r>
              <a:rPr lang="zh-CN" altLang="en-US" sz="1800" dirty="0">
                <a:solidFill>
                  <a:schemeClr val="tx1">
                    <a:lumMod val="85000"/>
                    <a:lumOff val="15000"/>
                  </a:schemeClr>
                </a:solidFill>
                <a:latin typeface="+mn-ea"/>
              </a:rPr>
              <a:t>月</a:t>
            </a:r>
            <a:r>
              <a:rPr lang="en-US" altLang="zh-CN" sz="1800" dirty="0">
                <a:solidFill>
                  <a:schemeClr val="tx1">
                    <a:lumMod val="85000"/>
                    <a:lumOff val="15000"/>
                  </a:schemeClr>
                </a:solidFill>
                <a:latin typeface="+mn-ea"/>
              </a:rPr>
              <a:t>10</a:t>
            </a:r>
            <a:r>
              <a:rPr lang="zh-CN" altLang="en-US" sz="1800" dirty="0">
                <a:solidFill>
                  <a:schemeClr val="tx1">
                    <a:lumMod val="85000"/>
                    <a:lumOff val="15000"/>
                  </a:schemeClr>
                </a:solidFill>
                <a:latin typeface="+mn-ea"/>
              </a:rPr>
              <a:t>日结束，徐州剿匪总司令部刘峙指挥中华民国国军五个兵团部、</a:t>
            </a:r>
            <a:r>
              <a:rPr lang="en-US" altLang="zh-CN" sz="1800" dirty="0">
                <a:solidFill>
                  <a:schemeClr val="tx1">
                    <a:lumMod val="85000"/>
                    <a:lumOff val="15000"/>
                  </a:schemeClr>
                </a:solidFill>
                <a:latin typeface="+mn-ea"/>
              </a:rPr>
              <a:t>22</a:t>
            </a:r>
            <a:r>
              <a:rPr lang="zh-CN" altLang="en-US" sz="1800" dirty="0">
                <a:solidFill>
                  <a:schemeClr val="tx1">
                    <a:lumMod val="85000"/>
                    <a:lumOff val="15000"/>
                  </a:schemeClr>
                </a:solidFill>
                <a:latin typeface="+mn-ea"/>
              </a:rPr>
              <a:t>个军部、</a:t>
            </a:r>
            <a:r>
              <a:rPr lang="en-US" altLang="zh-CN" sz="1800" dirty="0">
                <a:solidFill>
                  <a:schemeClr val="tx1">
                    <a:lumMod val="85000"/>
                    <a:lumOff val="15000"/>
                  </a:schemeClr>
                </a:solidFill>
                <a:latin typeface="+mn-ea"/>
              </a:rPr>
              <a:t>56</a:t>
            </a:r>
            <a:r>
              <a:rPr lang="zh-CN" altLang="en-US" sz="1800" dirty="0">
                <a:solidFill>
                  <a:schemeClr val="tx1">
                    <a:lumMod val="85000"/>
                    <a:lumOff val="15000"/>
                  </a:schemeClr>
                </a:solidFill>
                <a:latin typeface="+mn-ea"/>
              </a:rPr>
              <a:t>个师及一个绥靖区共</a:t>
            </a:r>
            <a:r>
              <a:rPr lang="en-US" altLang="zh-CN" sz="1800" dirty="0">
                <a:solidFill>
                  <a:schemeClr val="tx1">
                    <a:lumMod val="85000"/>
                    <a:lumOff val="15000"/>
                  </a:schemeClr>
                </a:solidFill>
                <a:latin typeface="+mn-ea"/>
              </a:rPr>
              <a:t>55.5</a:t>
            </a:r>
            <a:r>
              <a:rPr lang="zh-CN" altLang="en-US" sz="1800" dirty="0">
                <a:solidFill>
                  <a:schemeClr val="tx1">
                    <a:lumMod val="85000"/>
                    <a:lumOff val="15000"/>
                  </a:schemeClr>
                </a:solidFill>
                <a:latin typeface="+mn-ea"/>
              </a:rPr>
              <a:t>万人被消灭及改编，解放军总共伤亡</a:t>
            </a:r>
            <a:r>
              <a:rPr lang="en-US" altLang="zh-CN" sz="1800" dirty="0">
                <a:solidFill>
                  <a:schemeClr val="tx1">
                    <a:lumMod val="85000"/>
                    <a:lumOff val="15000"/>
                  </a:schemeClr>
                </a:solidFill>
                <a:latin typeface="+mn-ea"/>
              </a:rPr>
              <a:t>13.4</a:t>
            </a:r>
            <a:r>
              <a:rPr lang="zh-CN" altLang="en-US" sz="1800" dirty="0">
                <a:solidFill>
                  <a:schemeClr val="tx1">
                    <a:lumMod val="85000"/>
                    <a:lumOff val="15000"/>
                  </a:schemeClr>
                </a:solidFill>
                <a:latin typeface="+mn-ea"/>
              </a:rPr>
              <a:t>万人。</a:t>
            </a:r>
            <a:endParaRPr lang="zh-CN" altLang="en-US" sz="1800" dirty="0">
              <a:solidFill>
                <a:schemeClr val="tx1">
                  <a:lumMod val="85000"/>
                  <a:lumOff val="15000"/>
                </a:schemeClr>
              </a:solidFill>
              <a:latin typeface="+mn-ea"/>
            </a:endParaRPr>
          </a:p>
        </p:txBody>
      </p:sp>
      <p:sp>
        <p:nvSpPr>
          <p:cNvPr id="8" name="矩形 7"/>
          <p:cNvSpPr/>
          <p:nvPr/>
        </p:nvSpPr>
        <p:spPr>
          <a:xfrm>
            <a:off x="4782527" y="1877990"/>
            <a:ext cx="746404" cy="684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t>2</a:t>
            </a:r>
            <a:endParaRPr lang="zh-CN" altLang="en-US" sz="3600" dirty="0"/>
          </a:p>
        </p:txBody>
      </p:sp>
      <p:sp>
        <p:nvSpPr>
          <p:cNvPr id="5" name="Rectangle 2"/>
          <p:cNvSpPr txBox="1">
            <a:spLocks noChangeArrowheads="1"/>
          </p:cNvSpPr>
          <p:nvPr/>
        </p:nvSpPr>
        <p:spPr>
          <a:xfrm>
            <a:off x="6022014" y="1917962"/>
            <a:ext cx="5251598"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olidFill>
                  <a:schemeClr val="bg1"/>
                </a:solidFill>
                <a:latin typeface="造字工房尚雅（非商用）常规体" pitchFamily="50" charset="-122"/>
                <a:ea typeface="造字工房尚雅（非商用）常规体" pitchFamily="50" charset="-122"/>
              </a:rPr>
              <a:t>淮海战役</a:t>
            </a:r>
            <a:endParaRPr lang="zh-CN" altLang="en-US" dirty="0">
              <a:solidFill>
                <a:schemeClr val="bg1"/>
              </a:solidFill>
              <a:latin typeface="造字工房尚雅（非商用）常规体" pitchFamily="50" charset="-122"/>
              <a:ea typeface="造字工房尚雅（非商用）常规体" pitchFamily="50" charset="-122"/>
            </a:endParaRPr>
          </a:p>
        </p:txBody>
      </p:sp>
      <p:sp>
        <p:nvSpPr>
          <p:cNvPr id="9" name="矩形 8"/>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三大战役</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56521" y="1877990"/>
            <a:ext cx="6007395" cy="684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98580" y="1877989"/>
            <a:ext cx="3935196" cy="3533977"/>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Rectangle 3"/>
          <p:cNvSpPr txBox="1">
            <a:spLocks noChangeArrowheads="1"/>
          </p:cNvSpPr>
          <p:nvPr/>
        </p:nvSpPr>
        <p:spPr>
          <a:xfrm>
            <a:off x="4782527" y="2683564"/>
            <a:ext cx="6993699" cy="296496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a:solidFill>
                  <a:schemeClr val="tx1">
                    <a:lumMod val="85000"/>
                    <a:lumOff val="15000"/>
                  </a:schemeClr>
                </a:solidFill>
                <a:latin typeface="+mn-ea"/>
              </a:rPr>
              <a:t>平津战役（中国大陆称作平津战役，台湾称作平津会战）是国共内战“三大战役”之一，</a:t>
            </a:r>
            <a:r>
              <a:rPr lang="en-US" altLang="zh-CN" sz="1800" dirty="0">
                <a:solidFill>
                  <a:schemeClr val="tx1">
                    <a:lumMod val="85000"/>
                    <a:lumOff val="15000"/>
                  </a:schemeClr>
                </a:solidFill>
                <a:latin typeface="+mn-ea"/>
              </a:rPr>
              <a:t>1948</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11</a:t>
            </a:r>
            <a:r>
              <a:rPr lang="zh-CN" altLang="en-US" sz="1800" dirty="0">
                <a:solidFill>
                  <a:schemeClr val="tx1">
                    <a:lumMod val="85000"/>
                    <a:lumOff val="15000"/>
                  </a:schemeClr>
                </a:solidFill>
                <a:latin typeface="+mn-ea"/>
              </a:rPr>
              <a:t>月</a:t>
            </a:r>
            <a:r>
              <a:rPr lang="en-US" altLang="zh-CN" sz="1800" dirty="0">
                <a:solidFill>
                  <a:schemeClr val="tx1">
                    <a:lumMod val="85000"/>
                    <a:lumOff val="15000"/>
                  </a:schemeClr>
                </a:solidFill>
                <a:latin typeface="+mn-ea"/>
              </a:rPr>
              <a:t>29</a:t>
            </a:r>
            <a:r>
              <a:rPr lang="zh-CN" altLang="en-US" sz="1800" dirty="0">
                <a:solidFill>
                  <a:schemeClr val="tx1">
                    <a:lumMod val="85000"/>
                    <a:lumOff val="15000"/>
                  </a:schemeClr>
                </a:solidFill>
                <a:latin typeface="+mn-ea"/>
              </a:rPr>
              <a:t>日开始，</a:t>
            </a:r>
            <a:r>
              <a:rPr lang="en-US" altLang="zh-CN" sz="1800" dirty="0">
                <a:solidFill>
                  <a:schemeClr val="tx1">
                    <a:lumMod val="85000"/>
                    <a:lumOff val="15000"/>
                  </a:schemeClr>
                </a:solidFill>
                <a:latin typeface="+mn-ea"/>
              </a:rPr>
              <a:t>1949</a:t>
            </a:r>
            <a:r>
              <a:rPr lang="zh-CN" altLang="en-US" sz="1800" dirty="0">
                <a:solidFill>
                  <a:schemeClr val="tx1">
                    <a:lumMod val="85000"/>
                    <a:lumOff val="15000"/>
                  </a:schemeClr>
                </a:solidFill>
                <a:latin typeface="+mn-ea"/>
              </a:rPr>
              <a:t>年</a:t>
            </a:r>
            <a:r>
              <a:rPr lang="en-US" altLang="zh-CN" sz="1800" dirty="0">
                <a:solidFill>
                  <a:schemeClr val="tx1">
                    <a:lumMod val="85000"/>
                    <a:lumOff val="15000"/>
                  </a:schemeClr>
                </a:solidFill>
                <a:latin typeface="+mn-ea"/>
              </a:rPr>
              <a:t>1</a:t>
            </a:r>
            <a:r>
              <a:rPr lang="zh-CN" altLang="en-US" sz="1800" dirty="0">
                <a:solidFill>
                  <a:schemeClr val="tx1">
                    <a:lumMod val="85000"/>
                    <a:lumOff val="15000"/>
                  </a:schemeClr>
                </a:solidFill>
                <a:latin typeface="+mn-ea"/>
              </a:rPr>
              <a:t>月</a:t>
            </a:r>
            <a:r>
              <a:rPr lang="en-US" altLang="zh-CN" sz="1800" dirty="0">
                <a:solidFill>
                  <a:schemeClr val="tx1">
                    <a:lumMod val="85000"/>
                    <a:lumOff val="15000"/>
                  </a:schemeClr>
                </a:solidFill>
                <a:latin typeface="+mn-ea"/>
              </a:rPr>
              <a:t>31</a:t>
            </a:r>
            <a:r>
              <a:rPr lang="zh-CN" altLang="en-US" sz="1800" dirty="0">
                <a:solidFill>
                  <a:schemeClr val="tx1">
                    <a:lumMod val="85000"/>
                    <a:lumOff val="15000"/>
                  </a:schemeClr>
                </a:solidFill>
                <a:latin typeface="+mn-ea"/>
              </a:rPr>
              <a:t>日结束，共</a:t>
            </a:r>
            <a:r>
              <a:rPr lang="en-US" altLang="zh-CN" sz="1800" dirty="0">
                <a:solidFill>
                  <a:schemeClr val="tx1">
                    <a:lumMod val="85000"/>
                    <a:lumOff val="15000"/>
                  </a:schemeClr>
                </a:solidFill>
                <a:latin typeface="+mn-ea"/>
              </a:rPr>
              <a:t>63</a:t>
            </a:r>
            <a:r>
              <a:rPr lang="zh-CN" altLang="en-US" sz="1800" dirty="0">
                <a:solidFill>
                  <a:schemeClr val="tx1">
                    <a:lumMod val="85000"/>
                    <a:lumOff val="15000"/>
                  </a:schemeClr>
                </a:solidFill>
                <a:latin typeface="+mn-ea"/>
              </a:rPr>
              <a:t>天。林彪、罗荣桓、聂荣臻、刘亚楼指挥中国人民解放军东北野战军和华北军区部队共</a:t>
            </a:r>
            <a:r>
              <a:rPr lang="en-US" altLang="zh-CN" sz="1800" dirty="0">
                <a:solidFill>
                  <a:schemeClr val="tx1">
                    <a:lumMod val="85000"/>
                    <a:lumOff val="15000"/>
                  </a:schemeClr>
                </a:solidFill>
                <a:latin typeface="+mn-ea"/>
              </a:rPr>
              <a:t>100</a:t>
            </a:r>
            <a:r>
              <a:rPr lang="zh-CN" altLang="en-US" sz="1800" dirty="0">
                <a:solidFill>
                  <a:schemeClr val="tx1">
                    <a:lumMod val="85000"/>
                    <a:lumOff val="15000"/>
                  </a:schemeClr>
                </a:solidFill>
                <a:latin typeface="+mn-ea"/>
              </a:rPr>
              <a:t>万大军，以北平、天津为中心，以伤亡</a:t>
            </a:r>
            <a:r>
              <a:rPr lang="en-US" altLang="zh-CN" sz="1800" dirty="0">
                <a:solidFill>
                  <a:schemeClr val="tx1">
                    <a:lumMod val="85000"/>
                    <a:lumOff val="15000"/>
                  </a:schemeClr>
                </a:solidFill>
                <a:latin typeface="+mn-ea"/>
              </a:rPr>
              <a:t>3.9</a:t>
            </a:r>
            <a:r>
              <a:rPr lang="zh-CN" altLang="en-US" sz="1800" dirty="0">
                <a:solidFill>
                  <a:schemeClr val="tx1">
                    <a:lumMod val="85000"/>
                    <a:lumOff val="15000"/>
                  </a:schemeClr>
                </a:solidFill>
                <a:latin typeface="+mn-ea"/>
              </a:rPr>
              <a:t>万人的代价，消灭及改编中华民国国军</a:t>
            </a:r>
            <a:r>
              <a:rPr lang="en-US" altLang="zh-CN" sz="1800" dirty="0">
                <a:solidFill>
                  <a:schemeClr val="tx1">
                    <a:lumMod val="85000"/>
                    <a:lumOff val="15000"/>
                  </a:schemeClr>
                </a:solidFill>
                <a:latin typeface="+mn-ea"/>
              </a:rPr>
              <a:t>3</a:t>
            </a:r>
            <a:r>
              <a:rPr lang="zh-CN" altLang="en-US" sz="1800" dirty="0">
                <a:solidFill>
                  <a:schemeClr val="tx1">
                    <a:lumMod val="85000"/>
                    <a:lumOff val="15000"/>
                  </a:schemeClr>
                </a:solidFill>
                <a:latin typeface="+mn-ea"/>
              </a:rPr>
              <a:t>个兵团，</a:t>
            </a:r>
            <a:r>
              <a:rPr lang="en-US" altLang="zh-CN" sz="1800" dirty="0">
                <a:solidFill>
                  <a:schemeClr val="tx1">
                    <a:lumMod val="85000"/>
                    <a:lumOff val="15000"/>
                  </a:schemeClr>
                </a:solidFill>
                <a:latin typeface="+mn-ea"/>
              </a:rPr>
              <a:t>13</a:t>
            </a:r>
            <a:r>
              <a:rPr lang="zh-CN" altLang="en-US" sz="1800" dirty="0">
                <a:solidFill>
                  <a:schemeClr val="tx1">
                    <a:lumMod val="85000"/>
                    <a:lumOff val="15000"/>
                  </a:schemeClr>
                </a:solidFill>
                <a:latin typeface="+mn-ea"/>
              </a:rPr>
              <a:t>个军</a:t>
            </a:r>
            <a:r>
              <a:rPr lang="en-US" altLang="zh-CN" sz="1800" dirty="0">
                <a:solidFill>
                  <a:schemeClr val="tx1">
                    <a:lumMod val="85000"/>
                    <a:lumOff val="15000"/>
                  </a:schemeClr>
                </a:solidFill>
                <a:latin typeface="+mn-ea"/>
              </a:rPr>
              <a:t>50</a:t>
            </a:r>
            <a:r>
              <a:rPr lang="zh-CN" altLang="en-US" sz="1800" dirty="0">
                <a:solidFill>
                  <a:schemeClr val="tx1">
                    <a:lumMod val="85000"/>
                    <a:lumOff val="15000"/>
                  </a:schemeClr>
                </a:solidFill>
                <a:latin typeface="+mn-ea"/>
              </a:rPr>
              <a:t>个师共计</a:t>
            </a:r>
            <a:r>
              <a:rPr lang="en-US" altLang="zh-CN" sz="1800" dirty="0">
                <a:solidFill>
                  <a:schemeClr val="tx1">
                    <a:lumMod val="85000"/>
                    <a:lumOff val="15000"/>
                  </a:schemeClr>
                </a:solidFill>
                <a:latin typeface="+mn-ea"/>
              </a:rPr>
              <a:t>52.1</a:t>
            </a:r>
            <a:r>
              <a:rPr lang="zh-CN" altLang="en-US" sz="1800" dirty="0">
                <a:solidFill>
                  <a:schemeClr val="tx1">
                    <a:lumMod val="85000"/>
                    <a:lumOff val="15000"/>
                  </a:schemeClr>
                </a:solidFill>
                <a:latin typeface="+mn-ea"/>
              </a:rPr>
              <a:t>万人，解放了北平、天津在内的华北大片地区。</a:t>
            </a:r>
            <a:endParaRPr lang="zh-CN" altLang="en-US" sz="1800" dirty="0">
              <a:solidFill>
                <a:schemeClr val="tx1">
                  <a:lumMod val="85000"/>
                  <a:lumOff val="15000"/>
                </a:schemeClr>
              </a:solidFill>
              <a:latin typeface="+mn-ea"/>
            </a:endParaRPr>
          </a:p>
        </p:txBody>
      </p:sp>
      <p:sp>
        <p:nvSpPr>
          <p:cNvPr id="8" name="矩形 7"/>
          <p:cNvSpPr/>
          <p:nvPr/>
        </p:nvSpPr>
        <p:spPr>
          <a:xfrm>
            <a:off x="4782527" y="1877990"/>
            <a:ext cx="746404" cy="68445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smtClean="0"/>
              <a:t>3</a:t>
            </a:r>
            <a:endParaRPr lang="zh-CN" altLang="en-US" sz="3600" dirty="0"/>
          </a:p>
        </p:txBody>
      </p:sp>
      <p:sp>
        <p:nvSpPr>
          <p:cNvPr id="5" name="Rectangle 2"/>
          <p:cNvSpPr txBox="1">
            <a:spLocks noChangeArrowheads="1"/>
          </p:cNvSpPr>
          <p:nvPr/>
        </p:nvSpPr>
        <p:spPr>
          <a:xfrm>
            <a:off x="6022014" y="1917962"/>
            <a:ext cx="5251598"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dirty="0" smtClean="0">
                <a:solidFill>
                  <a:schemeClr val="bg1"/>
                </a:solidFill>
                <a:latin typeface="造字工房尚雅（非商用）常规体" pitchFamily="50" charset="-122"/>
                <a:ea typeface="造字工房尚雅（非商用）常规体" pitchFamily="50" charset="-122"/>
              </a:rPr>
              <a:t>平津战役</a:t>
            </a:r>
            <a:endParaRPr lang="zh-CN" altLang="en-US" dirty="0">
              <a:solidFill>
                <a:schemeClr val="bg1"/>
              </a:solidFill>
              <a:latin typeface="造字工房尚雅（非商用）常规体" pitchFamily="50" charset="-122"/>
              <a:ea typeface="造字工房尚雅（非商用）常规体" pitchFamily="50" charset="-122"/>
            </a:endParaRPr>
          </a:p>
        </p:txBody>
      </p:sp>
      <p:sp>
        <p:nvSpPr>
          <p:cNvPr id="9" name="矩形 8"/>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三大战役</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470361" y="1677620"/>
            <a:ext cx="7090500" cy="631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83234" y="1677620"/>
            <a:ext cx="2867863" cy="3982516"/>
          </a:xfrm>
          <a:prstGeom prst="rect">
            <a:avLst/>
          </a:prstGeom>
          <a:blipFill>
            <a:blip r:embed="rId1"/>
            <a:stretch>
              <a:fillRect/>
            </a:stretch>
          </a:blip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4470361" y="2394657"/>
            <a:ext cx="6993699" cy="240213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sz="2000" dirty="0">
                <a:solidFill>
                  <a:schemeClr val="tx1">
                    <a:lumMod val="85000"/>
                    <a:lumOff val="15000"/>
                  </a:schemeClr>
                </a:solidFill>
                <a:latin typeface="+mn-ea"/>
              </a:rPr>
              <a:t>抗美援朝，又称抗美援朝运动或抗美援朝战争，是</a:t>
            </a:r>
            <a:r>
              <a:rPr lang="en-US" altLang="zh-CN" sz="2000" dirty="0">
                <a:solidFill>
                  <a:schemeClr val="tx1">
                    <a:lumMod val="85000"/>
                    <a:lumOff val="15000"/>
                  </a:schemeClr>
                </a:solidFill>
                <a:latin typeface="+mn-ea"/>
              </a:rPr>
              <a:t>20</a:t>
            </a:r>
            <a:r>
              <a:rPr lang="zh-CN" altLang="en-US" sz="2000" dirty="0">
                <a:solidFill>
                  <a:schemeClr val="tx1">
                    <a:lumMod val="85000"/>
                    <a:lumOff val="15000"/>
                  </a:schemeClr>
                </a:solidFill>
                <a:latin typeface="+mn-ea"/>
              </a:rPr>
              <a:t>世纪</a:t>
            </a:r>
            <a:r>
              <a:rPr lang="en-US" altLang="zh-CN" sz="2000" dirty="0">
                <a:solidFill>
                  <a:schemeClr val="tx1">
                    <a:lumMod val="85000"/>
                    <a:lumOff val="15000"/>
                  </a:schemeClr>
                </a:solidFill>
                <a:latin typeface="+mn-ea"/>
              </a:rPr>
              <a:t>50</a:t>
            </a:r>
            <a:r>
              <a:rPr lang="zh-CN" altLang="en-US" sz="2000" dirty="0">
                <a:solidFill>
                  <a:schemeClr val="tx1">
                    <a:lumMod val="85000"/>
                    <a:lumOff val="15000"/>
                  </a:schemeClr>
                </a:solidFill>
                <a:latin typeface="+mn-ea"/>
              </a:rPr>
              <a:t>年代初爆发的朝鲜战争的一部分，仅指中国人民志愿军参战的阶段，也包括中国人民支援朝鲜人民抗击美国侵略的群众性运动。在抗美援朝战争中，志愿军得到了解放军全军和中国全国人民的全力支持，得到了以苏联为首的社会主义阵营的配合。</a:t>
            </a:r>
            <a:r>
              <a:rPr lang="en-US" altLang="zh-CN" sz="2000" dirty="0">
                <a:solidFill>
                  <a:schemeClr val="tx1">
                    <a:lumMod val="85000"/>
                    <a:lumOff val="15000"/>
                  </a:schemeClr>
                </a:solidFill>
                <a:latin typeface="+mn-ea"/>
              </a:rPr>
              <a:t>1953</a:t>
            </a:r>
            <a:r>
              <a:rPr lang="zh-CN" altLang="en-US" sz="2000" dirty="0">
                <a:solidFill>
                  <a:schemeClr val="tx1">
                    <a:lumMod val="85000"/>
                    <a:lumOff val="15000"/>
                  </a:schemeClr>
                </a:solidFill>
                <a:latin typeface="+mn-ea"/>
              </a:rPr>
              <a:t>年</a:t>
            </a:r>
            <a:r>
              <a:rPr lang="en-US" altLang="zh-CN" sz="2000" dirty="0">
                <a:solidFill>
                  <a:schemeClr val="tx1">
                    <a:lumMod val="85000"/>
                    <a:lumOff val="15000"/>
                  </a:schemeClr>
                </a:solidFill>
                <a:latin typeface="+mn-ea"/>
              </a:rPr>
              <a:t>7</a:t>
            </a:r>
            <a:r>
              <a:rPr lang="zh-CN" altLang="en-US" sz="2000" dirty="0">
                <a:solidFill>
                  <a:schemeClr val="tx1">
                    <a:lumMod val="85000"/>
                    <a:lumOff val="15000"/>
                  </a:schemeClr>
                </a:solidFill>
                <a:latin typeface="+mn-ea"/>
              </a:rPr>
              <a:t>月，双方签订</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朝鲜停战协定</a:t>
            </a:r>
            <a:r>
              <a:rPr lang="en-US" altLang="zh-CN" sz="2000" dirty="0">
                <a:solidFill>
                  <a:schemeClr val="tx1">
                    <a:lumMod val="85000"/>
                    <a:lumOff val="15000"/>
                  </a:schemeClr>
                </a:solidFill>
                <a:latin typeface="+mn-ea"/>
              </a:rPr>
              <a:t>》</a:t>
            </a:r>
            <a:r>
              <a:rPr lang="zh-CN" altLang="en-US" sz="2000" dirty="0">
                <a:solidFill>
                  <a:schemeClr val="tx1">
                    <a:lumMod val="85000"/>
                    <a:lumOff val="15000"/>
                  </a:schemeClr>
                </a:solidFill>
                <a:latin typeface="+mn-ea"/>
              </a:rPr>
              <a:t>，从此抗美援朝胜利结束。</a:t>
            </a:r>
            <a:r>
              <a:rPr lang="en-US" altLang="zh-CN" sz="2000" dirty="0">
                <a:solidFill>
                  <a:schemeClr val="tx1">
                    <a:lumMod val="85000"/>
                    <a:lumOff val="15000"/>
                  </a:schemeClr>
                </a:solidFill>
                <a:latin typeface="+mn-ea"/>
              </a:rPr>
              <a:t>1958</a:t>
            </a:r>
            <a:r>
              <a:rPr lang="zh-CN" altLang="en-US" sz="2000" dirty="0">
                <a:solidFill>
                  <a:schemeClr val="tx1">
                    <a:lumMod val="85000"/>
                    <a:lumOff val="15000"/>
                  </a:schemeClr>
                </a:solidFill>
                <a:latin typeface="+mn-ea"/>
              </a:rPr>
              <a:t>年，志愿军全部撤回中国。</a:t>
            </a:r>
            <a:r>
              <a:rPr lang="en-US" altLang="zh-CN" sz="2000" dirty="0">
                <a:solidFill>
                  <a:schemeClr val="tx1">
                    <a:lumMod val="85000"/>
                    <a:lumOff val="15000"/>
                  </a:schemeClr>
                </a:solidFill>
                <a:latin typeface="+mn-ea"/>
              </a:rPr>
              <a:t>10</a:t>
            </a:r>
            <a:r>
              <a:rPr lang="zh-CN" altLang="en-US" sz="2000" dirty="0">
                <a:solidFill>
                  <a:schemeClr val="tx1">
                    <a:lumMod val="85000"/>
                    <a:lumOff val="15000"/>
                  </a:schemeClr>
                </a:solidFill>
                <a:latin typeface="+mn-ea"/>
              </a:rPr>
              <a:t>月</a:t>
            </a:r>
            <a:r>
              <a:rPr lang="en-US" altLang="zh-CN" sz="2000" dirty="0">
                <a:solidFill>
                  <a:schemeClr val="tx1">
                    <a:lumMod val="85000"/>
                    <a:lumOff val="15000"/>
                  </a:schemeClr>
                </a:solidFill>
                <a:latin typeface="+mn-ea"/>
              </a:rPr>
              <a:t>25</a:t>
            </a:r>
            <a:r>
              <a:rPr lang="zh-CN" altLang="en-US" sz="2000" dirty="0">
                <a:solidFill>
                  <a:schemeClr val="tx1">
                    <a:lumMod val="85000"/>
                    <a:lumOff val="15000"/>
                  </a:schemeClr>
                </a:solidFill>
                <a:latin typeface="+mn-ea"/>
              </a:rPr>
              <a:t>日为抗美援朝纪念日。</a:t>
            </a:r>
            <a:endParaRPr lang="zh-CN" altLang="en-US" sz="2000" dirty="0">
              <a:solidFill>
                <a:schemeClr val="tx1">
                  <a:lumMod val="85000"/>
                  <a:lumOff val="15000"/>
                </a:schemeClr>
              </a:solidFill>
              <a:latin typeface="+mn-ea"/>
            </a:endParaRPr>
          </a:p>
        </p:txBody>
      </p:sp>
      <p:sp>
        <p:nvSpPr>
          <p:cNvPr id="35" name="Rectangle 2"/>
          <p:cNvSpPr txBox="1">
            <a:spLocks noChangeArrowheads="1"/>
          </p:cNvSpPr>
          <p:nvPr/>
        </p:nvSpPr>
        <p:spPr>
          <a:xfrm>
            <a:off x="5341411" y="1712276"/>
            <a:ext cx="5251598"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000" dirty="0" smtClean="0">
                <a:solidFill>
                  <a:schemeClr val="bg1"/>
                </a:solidFill>
                <a:latin typeface="造字工房尚雅（非商用）常规体" pitchFamily="50" charset="-122"/>
                <a:ea typeface="造字工房尚雅（非商用）常规体" pitchFamily="50" charset="-122"/>
              </a:rPr>
              <a:t>抗美援朝战争</a:t>
            </a:r>
            <a:endParaRPr lang="zh-CN" altLang="en-US" sz="4000" dirty="0">
              <a:solidFill>
                <a:schemeClr val="bg1"/>
              </a:solidFill>
              <a:latin typeface="造字工房尚雅（非商用）常规体" pitchFamily="50" charset="-122"/>
              <a:ea typeface="造字工房尚雅（非商用）常规体" pitchFamily="50" charset="-122"/>
            </a:endParaRPr>
          </a:p>
        </p:txBody>
      </p:sp>
      <p:sp>
        <p:nvSpPr>
          <p:cNvPr id="2" name="矩形 1"/>
          <p:cNvSpPr/>
          <p:nvPr/>
        </p:nvSpPr>
        <p:spPr>
          <a:xfrm>
            <a:off x="388813" y="1677620"/>
            <a:ext cx="694427" cy="39825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造字工房尚雅（非商用）常规体" pitchFamily="50" charset="-122"/>
                <a:ea typeface="造字工房尚雅（非商用）常规体" pitchFamily="50" charset="-122"/>
              </a:rPr>
              <a:t>保家卫国</a:t>
            </a:r>
            <a:endParaRPr lang="zh-CN" altLang="en-US" sz="3200" dirty="0">
              <a:latin typeface="造字工房尚雅（非商用）常规体" pitchFamily="50" charset="-122"/>
              <a:ea typeface="造字工房尚雅（非商用）常规体" pitchFamily="50" charset="-122"/>
            </a:endParaRPr>
          </a:p>
        </p:txBody>
      </p:sp>
      <p:sp>
        <p:nvSpPr>
          <p:cNvPr id="10" name="文本框 9"/>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现代化建设时期</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4470361" y="1677620"/>
            <a:ext cx="7090500" cy="63128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283234" y="1677620"/>
            <a:ext cx="2867863" cy="3982516"/>
          </a:xfrm>
          <a:prstGeom prst="rect">
            <a:avLst/>
          </a:prstGeom>
          <a:blipFill>
            <a:blip r:embed="rId1"/>
            <a:stretch>
              <a:fillRect/>
            </a:stretch>
          </a:blipFill>
          <a:ln w="571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4470361" y="2394657"/>
            <a:ext cx="6993699" cy="2402136"/>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sz="2000" dirty="0">
                <a:solidFill>
                  <a:schemeClr val="tx1">
                    <a:lumMod val="85000"/>
                    <a:lumOff val="15000"/>
                  </a:schemeClr>
                </a:solidFill>
                <a:latin typeface="+mn-ea"/>
              </a:rPr>
              <a:t>是指于</a:t>
            </a:r>
            <a:r>
              <a:rPr lang="en-US" altLang="zh-CN" sz="2000" dirty="0">
                <a:solidFill>
                  <a:schemeClr val="tx1">
                    <a:lumMod val="85000"/>
                    <a:lumOff val="15000"/>
                  </a:schemeClr>
                </a:solidFill>
                <a:latin typeface="+mn-ea"/>
              </a:rPr>
              <a:t>1979</a:t>
            </a:r>
            <a:r>
              <a:rPr lang="zh-CN" altLang="en-US" sz="2000" dirty="0">
                <a:solidFill>
                  <a:schemeClr val="tx1">
                    <a:lumMod val="85000"/>
                    <a:lumOff val="15000"/>
                  </a:schemeClr>
                </a:solidFill>
                <a:latin typeface="+mn-ea"/>
              </a:rPr>
              <a:t>年</a:t>
            </a:r>
            <a:r>
              <a:rPr lang="en-US" altLang="zh-CN" sz="2000" dirty="0">
                <a:solidFill>
                  <a:schemeClr val="tx1">
                    <a:lumMod val="85000"/>
                    <a:lumOff val="15000"/>
                  </a:schemeClr>
                </a:solidFill>
                <a:latin typeface="+mn-ea"/>
              </a:rPr>
              <a:t>2</a:t>
            </a:r>
            <a:r>
              <a:rPr lang="zh-CN" altLang="en-US" sz="2000" dirty="0">
                <a:solidFill>
                  <a:schemeClr val="tx1">
                    <a:lumMod val="85000"/>
                    <a:lumOff val="15000"/>
                  </a:schemeClr>
                </a:solidFill>
                <a:latin typeface="+mn-ea"/>
              </a:rPr>
              <a:t>月</a:t>
            </a:r>
            <a:r>
              <a:rPr lang="en-US" altLang="zh-CN" sz="2000" dirty="0">
                <a:solidFill>
                  <a:schemeClr val="tx1">
                    <a:lumMod val="85000"/>
                    <a:lumOff val="15000"/>
                  </a:schemeClr>
                </a:solidFill>
                <a:latin typeface="+mn-ea"/>
              </a:rPr>
              <a:t>17</a:t>
            </a:r>
            <a:r>
              <a:rPr lang="zh-CN" altLang="en-US" sz="2000" dirty="0">
                <a:solidFill>
                  <a:schemeClr val="tx1">
                    <a:lumMod val="85000"/>
                    <a:lumOff val="15000"/>
                  </a:schemeClr>
                </a:solidFill>
                <a:latin typeface="+mn-ea"/>
              </a:rPr>
              <a:t>日至</a:t>
            </a:r>
            <a:r>
              <a:rPr lang="en-US" altLang="zh-CN" sz="2000" dirty="0">
                <a:solidFill>
                  <a:schemeClr val="tx1">
                    <a:lumMod val="85000"/>
                    <a:lumOff val="15000"/>
                  </a:schemeClr>
                </a:solidFill>
                <a:latin typeface="+mn-ea"/>
              </a:rPr>
              <a:t>3</a:t>
            </a:r>
            <a:r>
              <a:rPr lang="zh-CN" altLang="en-US" sz="2000" dirty="0">
                <a:solidFill>
                  <a:schemeClr val="tx1">
                    <a:lumMod val="85000"/>
                    <a:lumOff val="15000"/>
                  </a:schemeClr>
                </a:solidFill>
                <a:latin typeface="+mn-ea"/>
              </a:rPr>
              <a:t>月</a:t>
            </a:r>
            <a:r>
              <a:rPr lang="en-US" altLang="zh-CN" sz="2000" dirty="0">
                <a:solidFill>
                  <a:schemeClr val="tx1">
                    <a:lumMod val="85000"/>
                    <a:lumOff val="15000"/>
                  </a:schemeClr>
                </a:solidFill>
                <a:latin typeface="+mn-ea"/>
              </a:rPr>
              <a:t>16</a:t>
            </a:r>
            <a:r>
              <a:rPr lang="zh-CN" altLang="en-US" sz="2000" dirty="0">
                <a:solidFill>
                  <a:schemeClr val="tx1">
                    <a:lumMod val="85000"/>
                    <a:lumOff val="15000"/>
                  </a:schemeClr>
                </a:solidFill>
                <a:latin typeface="+mn-ea"/>
              </a:rPr>
              <a:t>日爆发在中华人民共和国（以下简称中国）和越南社会主义共和国（以下简称越南）之间的战争。越南在苏联的支持下，对中国采取敌对行为。中国采取自卫措施，在短时间内占领了越南北部</a:t>
            </a:r>
            <a:r>
              <a:rPr lang="en-US" altLang="zh-CN" sz="2000" dirty="0">
                <a:solidFill>
                  <a:schemeClr val="tx1">
                    <a:lumMod val="85000"/>
                    <a:lumOff val="15000"/>
                  </a:schemeClr>
                </a:solidFill>
                <a:latin typeface="+mn-ea"/>
              </a:rPr>
              <a:t>20</a:t>
            </a:r>
            <a:r>
              <a:rPr lang="zh-CN" altLang="en-US" sz="2000" dirty="0">
                <a:solidFill>
                  <a:schemeClr val="tx1">
                    <a:lumMod val="85000"/>
                    <a:lumOff val="15000"/>
                  </a:schemeClr>
                </a:solidFill>
                <a:latin typeface="+mn-ea"/>
              </a:rPr>
              <a:t>余个重要城市和县镇，一个月之内宣布撤出越南。通过十年中越边境战争，维护了中国西南边疆的稳定。对越南方面来说战争的影响是持久的，国力遭到了长期消耗和破坏，最终不得不改弦更张。</a:t>
            </a:r>
            <a:endParaRPr lang="zh-CN" altLang="en-US" sz="2000" dirty="0">
              <a:solidFill>
                <a:schemeClr val="tx1">
                  <a:lumMod val="85000"/>
                  <a:lumOff val="15000"/>
                </a:schemeClr>
              </a:solidFill>
              <a:latin typeface="+mn-ea"/>
            </a:endParaRPr>
          </a:p>
        </p:txBody>
      </p:sp>
      <p:sp>
        <p:nvSpPr>
          <p:cNvPr id="35" name="Rectangle 2"/>
          <p:cNvSpPr txBox="1">
            <a:spLocks noChangeArrowheads="1"/>
          </p:cNvSpPr>
          <p:nvPr/>
        </p:nvSpPr>
        <p:spPr>
          <a:xfrm>
            <a:off x="4671558" y="1712276"/>
            <a:ext cx="6662747"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000" dirty="0">
                <a:solidFill>
                  <a:schemeClr val="bg1"/>
                </a:solidFill>
                <a:latin typeface="造字工房尚雅（非商用）常规体" pitchFamily="50" charset="-122"/>
                <a:ea typeface="造字工房尚雅（非商用）常规体" pitchFamily="50" charset="-122"/>
              </a:rPr>
              <a:t>中越边境自卫还击作战</a:t>
            </a:r>
            <a:endParaRPr lang="zh-CN" altLang="en-US" sz="4000" dirty="0">
              <a:solidFill>
                <a:schemeClr val="bg1"/>
              </a:solidFill>
              <a:latin typeface="造字工房尚雅（非商用）常规体" pitchFamily="50" charset="-122"/>
              <a:ea typeface="造字工房尚雅（非商用）常规体" pitchFamily="50" charset="-122"/>
            </a:endParaRPr>
          </a:p>
        </p:txBody>
      </p:sp>
      <p:sp>
        <p:nvSpPr>
          <p:cNvPr id="2" name="矩形 1"/>
          <p:cNvSpPr/>
          <p:nvPr/>
        </p:nvSpPr>
        <p:spPr>
          <a:xfrm>
            <a:off x="388813" y="1677620"/>
            <a:ext cx="694427" cy="39825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smtClean="0">
                <a:latin typeface="造字工房尚雅（非商用）常规体" pitchFamily="50" charset="-122"/>
                <a:ea typeface="造字工房尚雅（非商用）常规体" pitchFamily="50" charset="-122"/>
              </a:rPr>
              <a:t>保家卫国</a:t>
            </a:r>
            <a:endParaRPr lang="zh-CN" altLang="en-US" sz="3200" dirty="0">
              <a:latin typeface="造字工房尚雅（非商用）常规体" pitchFamily="50" charset="-122"/>
              <a:ea typeface="造字工房尚雅（非商用）常规体" pitchFamily="50" charset="-122"/>
            </a:endParaRPr>
          </a:p>
        </p:txBody>
      </p:sp>
      <p:sp>
        <p:nvSpPr>
          <p:cNvPr id="10" name="文本框 9"/>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现代化建设时期</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825500" y="1790700"/>
            <a:ext cx="10337800" cy="4102100"/>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Rectangle 2"/>
          <p:cNvSpPr txBox="1">
            <a:spLocks noChangeArrowheads="1"/>
          </p:cNvSpPr>
          <p:nvPr/>
        </p:nvSpPr>
        <p:spPr>
          <a:xfrm>
            <a:off x="1247995" y="858570"/>
            <a:ext cx="9288869" cy="1010428"/>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4800" dirty="0" smtClean="0">
                <a:solidFill>
                  <a:schemeClr val="accent1"/>
                </a:solidFill>
                <a:latin typeface="造字工房尚雅（非商用）常规体" pitchFamily="50" charset="-122"/>
                <a:ea typeface="造字工房尚雅（非商用）常规体" pitchFamily="50" charset="-122"/>
              </a:rPr>
              <a:t>学习习总书记重要讲话</a:t>
            </a:r>
            <a:endParaRPr lang="zh-CN" altLang="en-US" sz="4800" dirty="0">
              <a:solidFill>
                <a:schemeClr val="accent1"/>
              </a:solidFill>
              <a:latin typeface="造字工房尚雅（非商用）常规体" pitchFamily="50" charset="-122"/>
              <a:ea typeface="造字工房尚雅（非商用）常规体" pitchFamily="50" charset="-122"/>
            </a:endParaRPr>
          </a:p>
        </p:txBody>
      </p:sp>
      <p:sp>
        <p:nvSpPr>
          <p:cNvPr id="3" name="矩形 2"/>
          <p:cNvSpPr/>
          <p:nvPr/>
        </p:nvSpPr>
        <p:spPr>
          <a:xfrm>
            <a:off x="949842" y="1913856"/>
            <a:ext cx="10292316" cy="4093535"/>
          </a:xfrm>
          <a:prstGeom prst="rect">
            <a:avLst/>
          </a:prstGeom>
          <a:solidFill>
            <a:schemeClr val="bg1"/>
          </a:solidFill>
          <a:ln w="19050">
            <a:solidFill>
              <a:schemeClr val="accent1">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1073888" y="2211568"/>
            <a:ext cx="10168270" cy="3613297"/>
          </a:xfrm>
          <a:prstGeom prst="rect">
            <a:avLst/>
          </a:prstGeom>
          <a:noFill/>
        </p:spPr>
        <p:txBody>
          <a:bodyPr wrap="square" rtlCol="0">
            <a:spAutoFit/>
          </a:bodyPr>
          <a:lstStyle/>
          <a:p>
            <a:pPr>
              <a:lnSpc>
                <a:spcPct val="130000"/>
              </a:lnSpc>
            </a:pPr>
            <a:r>
              <a:rPr lang="zh-CN" altLang="en-US" sz="2800" dirty="0">
                <a:latin typeface="造字工房尚雅（非商用）常规体" pitchFamily="50" charset="-122"/>
                <a:ea typeface="造字工房尚雅（非商用）常规体" pitchFamily="50" charset="-122"/>
              </a:rPr>
              <a:t>　经中央军委批准，中央军委办公厅发出通知，要求全军和武警部队认真学习贯彻</a:t>
            </a:r>
            <a:r>
              <a:rPr lang="zh-CN" altLang="en-US" sz="3200" dirty="0">
                <a:solidFill>
                  <a:schemeClr val="accent1"/>
                </a:solidFill>
                <a:latin typeface="造字工房尚雅（非商用）常规体" pitchFamily="50" charset="-122"/>
                <a:ea typeface="造字工房尚雅（非商用）常规体" pitchFamily="50" charset="-122"/>
              </a:rPr>
              <a:t>习主席在庆祝建军</a:t>
            </a:r>
            <a:r>
              <a:rPr lang="en-US" altLang="zh-CN" sz="3200" dirty="0">
                <a:solidFill>
                  <a:schemeClr val="accent1"/>
                </a:solidFill>
                <a:latin typeface="造字工房尚雅（非商用）常规体" pitchFamily="50" charset="-122"/>
                <a:ea typeface="造字工房尚雅（非商用）常规体" pitchFamily="50" charset="-122"/>
              </a:rPr>
              <a:t>90</a:t>
            </a:r>
            <a:r>
              <a:rPr lang="zh-CN" altLang="en-US" sz="3200" dirty="0">
                <a:solidFill>
                  <a:schemeClr val="accent1"/>
                </a:solidFill>
                <a:latin typeface="造字工房尚雅（非商用）常规体" pitchFamily="50" charset="-122"/>
                <a:ea typeface="造字工房尚雅（非商用）常规体" pitchFamily="50" charset="-122"/>
              </a:rPr>
              <a:t>周年大会上重要讲话和阅兵时重要讲话</a:t>
            </a:r>
            <a:r>
              <a:rPr lang="zh-CN" altLang="en-US" sz="2800" dirty="0">
                <a:latin typeface="造字工房尚雅（非商用）常规体" pitchFamily="50" charset="-122"/>
                <a:ea typeface="造字工房尚雅（非商用）常规体" pitchFamily="50" charset="-122"/>
              </a:rPr>
              <a:t>，全面理解把握丰富内涵，切实掌握精神实质，进一步激发爱党爱国爱军队的热情，进一步增进维护核心、听从指挥的自觉性坚定性，进一步强化牢记使命、不负重托的责任担当。</a:t>
            </a:r>
            <a:endParaRPr lang="zh-CN" altLang="en-US" sz="2800" dirty="0">
              <a:solidFill>
                <a:schemeClr val="accent1"/>
              </a:solidFill>
              <a:latin typeface="造字工房尚雅（非商用）常规体" pitchFamily="50" charset="-122"/>
              <a:ea typeface="造字工房尚雅（非商用）常规体" pitchFamily="50"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47637" y="1208129"/>
            <a:ext cx="4989019" cy="272591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造字工房尚雅（非商用）常规体" pitchFamily="50" charset="-122"/>
                <a:ea typeface="造字工房尚雅（非商用）常规体" pitchFamily="50" charset="-122"/>
              </a:rPr>
              <a:t>时间：</a:t>
            </a:r>
            <a:r>
              <a:rPr lang="en-US" altLang="zh-CN" sz="2400" dirty="0">
                <a:latin typeface="造字工房尚雅（非商用）常规体" pitchFamily="50" charset="-122"/>
                <a:ea typeface="造字工房尚雅（非商用）常规体" pitchFamily="50" charset="-122"/>
              </a:rPr>
              <a:t>1981</a:t>
            </a:r>
            <a:r>
              <a:rPr lang="zh-CN" altLang="en-US" sz="2400" dirty="0">
                <a:latin typeface="造字工房尚雅（非商用）常规体" pitchFamily="50" charset="-122"/>
                <a:ea typeface="造字工房尚雅（非商用）常规体" pitchFamily="50" charset="-122"/>
              </a:rPr>
              <a:t>年</a:t>
            </a:r>
            <a:r>
              <a:rPr lang="en-US" altLang="zh-CN" sz="2400" dirty="0">
                <a:latin typeface="造字工房尚雅（非商用）常规体" pitchFamily="50" charset="-122"/>
                <a:ea typeface="造字工房尚雅（非商用）常规体" pitchFamily="50" charset="-122"/>
              </a:rPr>
              <a:t>9</a:t>
            </a:r>
            <a:r>
              <a:rPr lang="zh-CN" altLang="en-US" sz="2400" dirty="0">
                <a:latin typeface="造字工房尚雅（非商用）常规体" pitchFamily="50" charset="-122"/>
                <a:ea typeface="造字工房尚雅（非商用）常规体" pitchFamily="50" charset="-122"/>
              </a:rPr>
              <a:t>月</a:t>
            </a:r>
            <a:r>
              <a:rPr lang="en-US" altLang="zh-CN" sz="2400" dirty="0">
                <a:latin typeface="造字工房尚雅（非商用）常规体" pitchFamily="50" charset="-122"/>
                <a:ea typeface="造字工房尚雅（非商用）常规体" pitchFamily="50" charset="-122"/>
              </a:rPr>
              <a:t>14</a:t>
            </a:r>
            <a:r>
              <a:rPr lang="zh-CN" altLang="en-US" sz="2400" dirty="0" smtClean="0">
                <a:latin typeface="造字工房尚雅（非商用）常规体" pitchFamily="50" charset="-122"/>
                <a:ea typeface="造字工房尚雅（非商用）常规体" pitchFamily="50" charset="-122"/>
              </a:rPr>
              <a:t>日</a:t>
            </a:r>
            <a:endParaRPr lang="en-US" altLang="zh-CN" sz="2400" dirty="0" smtClean="0">
              <a:latin typeface="造字工房尚雅（非商用）常规体" pitchFamily="50" charset="-122"/>
              <a:ea typeface="造字工房尚雅（非商用）常规体" pitchFamily="50" charset="-122"/>
            </a:endParaRPr>
          </a:p>
          <a:p>
            <a:pPr algn="ctr"/>
            <a:endParaRPr lang="en-US" altLang="zh-CN" sz="2000" dirty="0" smtClean="0">
              <a:latin typeface="造字工房尚雅（非商用）常规体" pitchFamily="50" charset="-122"/>
              <a:ea typeface="造字工房尚雅（非商用）常规体" pitchFamily="50" charset="-122"/>
            </a:endParaRPr>
          </a:p>
          <a:p>
            <a:pPr algn="ctr">
              <a:lnSpc>
                <a:spcPct val="130000"/>
              </a:lnSpc>
            </a:pPr>
            <a:r>
              <a:rPr lang="zh-CN" altLang="en-US" sz="2400" dirty="0">
                <a:latin typeface="造字工房尚雅（非商用）常规体" pitchFamily="50" charset="-122"/>
                <a:ea typeface="造字工房尚雅（非商用）常规体" pitchFamily="50" charset="-122"/>
              </a:rPr>
              <a:t>人民解放军在华北某地举行了一次现代化装备的大规模军事演习</a:t>
            </a:r>
            <a:endParaRPr lang="zh-CN" altLang="en-US" sz="2400" dirty="0">
              <a:latin typeface="造字工房尚雅（非商用）常规体" pitchFamily="50" charset="-122"/>
              <a:ea typeface="造字工房尚雅（非商用）常规体" pitchFamily="50" charset="-122"/>
            </a:endParaRPr>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0284" y="1208129"/>
            <a:ext cx="5577353" cy="2725918"/>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Rectangle 2"/>
          <p:cNvSpPr txBox="1">
            <a:spLocks noChangeArrowheads="1"/>
          </p:cNvSpPr>
          <p:nvPr/>
        </p:nvSpPr>
        <p:spPr>
          <a:xfrm>
            <a:off x="770284" y="4327635"/>
            <a:ext cx="5251598"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en-US" sz="3600" dirty="0" smtClean="0">
                <a:solidFill>
                  <a:schemeClr val="accent1"/>
                </a:solidFill>
                <a:latin typeface="造字工房尚雅（非商用）常规体" pitchFamily="50" charset="-122"/>
                <a:ea typeface="造字工房尚雅（非商用）常规体" pitchFamily="50" charset="-122"/>
              </a:rPr>
              <a:t>人民解放军华北大演习</a:t>
            </a:r>
            <a:endParaRPr lang="zh-CN" altLang="en-US" sz="360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770284" y="4915292"/>
            <a:ext cx="10712879" cy="825807"/>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sz="1600" dirty="0">
                <a:latin typeface="+mn-ea"/>
              </a:rPr>
              <a:t>这次演习行动，由人民解放军北京部队和空军部队的步兵、炮兵、装甲兵、工程兵、空军航空兵、空降兵等军兵种组成演习部队，体现了现代战争的特点，摸索出现代条件下诸军兵种协同作战的经验。演习结束以后，举行了阅兵式。中央军委主席邓小平检阅了陆、海、空军受阅部队，并发表了讲话。党和国家领导人胡耀邦、赵紫阳、李先念、华国锋等观看了演习并检阅了部队。</a:t>
            </a:r>
            <a:endParaRPr lang="zh-CN" altLang="en-US" sz="1600" dirty="0">
              <a:latin typeface="+mn-ea"/>
            </a:endParaRPr>
          </a:p>
        </p:txBody>
      </p:sp>
      <p:sp>
        <p:nvSpPr>
          <p:cNvPr id="10" name="文本框 9"/>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现代化建设时期</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1"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347637" y="1208129"/>
            <a:ext cx="4989019" cy="24707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造字工房尚雅（非商用）常规体" pitchFamily="50" charset="-122"/>
                <a:ea typeface="造字工房尚雅（非商用）常规体" pitchFamily="50" charset="-122"/>
              </a:rPr>
              <a:t>时间：</a:t>
            </a:r>
            <a:r>
              <a:rPr lang="en-US" altLang="zh-CN" sz="2400" dirty="0" smtClean="0">
                <a:latin typeface="造字工房尚雅（非商用）常规体" pitchFamily="50" charset="-122"/>
                <a:ea typeface="造字工房尚雅（非商用）常规体" pitchFamily="50" charset="-122"/>
              </a:rPr>
              <a:t>1997</a:t>
            </a:r>
            <a:r>
              <a:rPr lang="zh-CN" altLang="en-US" sz="2400" dirty="0" smtClean="0">
                <a:latin typeface="造字工房尚雅（非商用）常规体" pitchFamily="50" charset="-122"/>
                <a:ea typeface="造字工房尚雅（非商用）常规体" pitchFamily="50" charset="-122"/>
              </a:rPr>
              <a:t>年</a:t>
            </a:r>
            <a:r>
              <a:rPr lang="en-US" altLang="zh-CN" sz="2400" dirty="0" smtClean="0">
                <a:latin typeface="造字工房尚雅（非商用）常规体" pitchFamily="50" charset="-122"/>
                <a:ea typeface="造字工房尚雅（非商用）常规体" pitchFamily="50" charset="-122"/>
              </a:rPr>
              <a:t>6</a:t>
            </a:r>
            <a:r>
              <a:rPr lang="zh-CN" altLang="en-US" sz="2400" dirty="0" smtClean="0">
                <a:latin typeface="造字工房尚雅（非商用）常规体" pitchFamily="50" charset="-122"/>
                <a:ea typeface="造字工房尚雅（非商用）常规体" pitchFamily="50" charset="-122"/>
              </a:rPr>
              <a:t>月</a:t>
            </a:r>
            <a:r>
              <a:rPr lang="en-US" altLang="zh-CN" sz="2400" dirty="0" smtClean="0">
                <a:latin typeface="造字工房尚雅（非商用）常规体" pitchFamily="50" charset="-122"/>
                <a:ea typeface="造字工房尚雅（非商用）常规体" pitchFamily="50" charset="-122"/>
              </a:rPr>
              <a:t>30</a:t>
            </a:r>
            <a:r>
              <a:rPr lang="zh-CN" altLang="en-US" sz="2400" dirty="0" smtClean="0">
                <a:latin typeface="造字工房尚雅（非商用）常规体" pitchFamily="50" charset="-122"/>
                <a:ea typeface="造字工房尚雅（非商用）常规体" pitchFamily="50" charset="-122"/>
              </a:rPr>
              <a:t>日</a:t>
            </a:r>
            <a:endParaRPr lang="en-US" altLang="zh-CN" sz="2400" dirty="0" smtClean="0">
              <a:latin typeface="造字工房尚雅（非商用）常规体" pitchFamily="50" charset="-122"/>
              <a:ea typeface="造字工房尚雅（非商用）常规体" pitchFamily="50" charset="-122"/>
            </a:endParaRPr>
          </a:p>
          <a:p>
            <a:pPr algn="ctr"/>
            <a:endParaRPr lang="en-US" altLang="zh-CN" sz="2000" dirty="0" smtClean="0">
              <a:latin typeface="造字工房尚雅（非商用）常规体" pitchFamily="50" charset="-122"/>
              <a:ea typeface="造字工房尚雅（非商用）常规体" pitchFamily="50" charset="-122"/>
            </a:endParaRPr>
          </a:p>
          <a:p>
            <a:pPr algn="ctr">
              <a:lnSpc>
                <a:spcPct val="130000"/>
              </a:lnSpc>
            </a:pPr>
            <a:r>
              <a:rPr lang="zh-CN" altLang="en-US" sz="2400" dirty="0" smtClean="0">
                <a:latin typeface="造字工房尚雅（非商用）常规体" pitchFamily="50" charset="-122"/>
                <a:ea typeface="造字工房尚雅（非商用）常规体" pitchFamily="50" charset="-122"/>
              </a:rPr>
              <a:t>人民解放军进驻香港特别行政区</a:t>
            </a:r>
            <a:endParaRPr lang="zh-CN" altLang="en-US" sz="2400" dirty="0">
              <a:latin typeface="造字工房尚雅（非商用）常规体" pitchFamily="50" charset="-122"/>
              <a:ea typeface="造字工房尚雅（非商用）常规体" pitchFamily="50" charset="-122"/>
            </a:endParaRPr>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770284" y="1208129"/>
            <a:ext cx="5577353" cy="2470736"/>
          </a:xfrm>
          <a:prstGeom prst="rect">
            <a:avLst/>
          </a:prstGeom>
          <a:blipFill>
            <a:blip r:embed="rId1"/>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770284" y="3858619"/>
            <a:ext cx="4989019" cy="247073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latin typeface="造字工房尚雅（非商用）常规体" pitchFamily="50" charset="-122"/>
                <a:ea typeface="造字工房尚雅（非商用）常规体" pitchFamily="50" charset="-122"/>
              </a:rPr>
              <a:t>时间：</a:t>
            </a:r>
            <a:r>
              <a:rPr lang="en-US" altLang="zh-CN" sz="2400" dirty="0" smtClean="0">
                <a:latin typeface="造字工房尚雅（非商用）常规体" pitchFamily="50" charset="-122"/>
                <a:ea typeface="造字工房尚雅（非商用）常规体" pitchFamily="50" charset="-122"/>
              </a:rPr>
              <a:t>1999</a:t>
            </a:r>
            <a:r>
              <a:rPr lang="zh-CN" altLang="en-US" sz="2400" dirty="0" smtClean="0">
                <a:latin typeface="造字工房尚雅（非商用）常规体" pitchFamily="50" charset="-122"/>
                <a:ea typeface="造字工房尚雅（非商用）常规体" pitchFamily="50" charset="-122"/>
              </a:rPr>
              <a:t>年</a:t>
            </a:r>
            <a:r>
              <a:rPr lang="en-US" altLang="zh-CN" sz="2400" dirty="0" smtClean="0">
                <a:latin typeface="造字工房尚雅（非商用）常规体" pitchFamily="50" charset="-122"/>
                <a:ea typeface="造字工房尚雅（非商用）常规体" pitchFamily="50" charset="-122"/>
              </a:rPr>
              <a:t>12</a:t>
            </a:r>
            <a:r>
              <a:rPr lang="zh-CN" altLang="en-US" sz="2400" dirty="0" smtClean="0">
                <a:latin typeface="造字工房尚雅（非商用）常规体" pitchFamily="50" charset="-122"/>
                <a:ea typeface="造字工房尚雅（非商用）常规体" pitchFamily="50" charset="-122"/>
              </a:rPr>
              <a:t>月</a:t>
            </a:r>
            <a:r>
              <a:rPr lang="en-US" altLang="zh-CN" sz="2400" dirty="0" smtClean="0">
                <a:latin typeface="造字工房尚雅（非商用）常规体" pitchFamily="50" charset="-122"/>
                <a:ea typeface="造字工房尚雅（非商用）常规体" pitchFamily="50" charset="-122"/>
              </a:rPr>
              <a:t>20</a:t>
            </a:r>
            <a:r>
              <a:rPr lang="zh-CN" altLang="en-US" sz="2400" dirty="0" smtClean="0">
                <a:latin typeface="造字工房尚雅（非商用）常规体" pitchFamily="50" charset="-122"/>
                <a:ea typeface="造字工房尚雅（非商用）常规体" pitchFamily="50" charset="-122"/>
              </a:rPr>
              <a:t>日</a:t>
            </a:r>
            <a:endParaRPr lang="en-US" altLang="zh-CN" sz="2400" dirty="0" smtClean="0">
              <a:latin typeface="造字工房尚雅（非商用）常规体" pitchFamily="50" charset="-122"/>
              <a:ea typeface="造字工房尚雅（非商用）常规体" pitchFamily="50" charset="-122"/>
            </a:endParaRPr>
          </a:p>
          <a:p>
            <a:pPr algn="ctr"/>
            <a:endParaRPr lang="en-US" altLang="zh-CN" sz="2000" dirty="0" smtClean="0">
              <a:latin typeface="造字工房尚雅（非商用）常规体" pitchFamily="50" charset="-122"/>
              <a:ea typeface="造字工房尚雅（非商用）常规体" pitchFamily="50" charset="-122"/>
            </a:endParaRPr>
          </a:p>
          <a:p>
            <a:pPr algn="ctr">
              <a:lnSpc>
                <a:spcPct val="130000"/>
              </a:lnSpc>
            </a:pPr>
            <a:r>
              <a:rPr lang="zh-CN" altLang="en-US" sz="2400" dirty="0" smtClean="0">
                <a:latin typeface="造字工房尚雅（非商用）常规体" pitchFamily="50" charset="-122"/>
                <a:ea typeface="造字工房尚雅（非商用）常规体" pitchFamily="50" charset="-122"/>
              </a:rPr>
              <a:t>人民解放军进驻澳门特别行政区</a:t>
            </a:r>
            <a:endParaRPr lang="zh-CN" altLang="en-US" sz="2400" dirty="0">
              <a:latin typeface="造字工房尚雅（非商用）常规体" pitchFamily="50" charset="-122"/>
              <a:ea typeface="造字工房尚雅（非商用）常规体" pitchFamily="50" charset="-122"/>
            </a:endParaRPr>
          </a:p>
        </p:txBody>
      </p:sp>
      <p:sp>
        <p:nvSpPr>
          <p:cNvPr id="12" name="矩形 11"/>
          <p:cNvSpPr/>
          <p:nvPr/>
        </p:nvSpPr>
        <p:spPr>
          <a:xfrm>
            <a:off x="5759303" y="3858619"/>
            <a:ext cx="5577353" cy="2470736"/>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现代化建设时期</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867587" y="2016218"/>
            <a:ext cx="7090500" cy="318733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3398" y="2016218"/>
            <a:ext cx="4624189" cy="3187338"/>
          </a:xfrm>
          <a:prstGeom prst="rect">
            <a:avLst/>
          </a:prstGeom>
          <a:blipFill>
            <a:blip r:embed="rId1">
              <a:extLst>
                <a:ext uri="{BEBA8EAE-BF5A-486C-A8C5-ECC9F3942E4B}">
                  <a14:imgProps xmlns:a14="http://schemas.microsoft.com/office/drawing/2010/main">
                    <a14:imgLayer r:embed="rId2">
                      <a14:imgEffect>
                        <a14:saturation sat="330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Rectangle 3"/>
          <p:cNvSpPr txBox="1">
            <a:spLocks noChangeArrowheads="1"/>
          </p:cNvSpPr>
          <p:nvPr/>
        </p:nvSpPr>
        <p:spPr>
          <a:xfrm>
            <a:off x="5113244" y="2238588"/>
            <a:ext cx="6752691" cy="296496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en-US" altLang="zh-CN" sz="2000" dirty="0" smtClean="0">
                <a:solidFill>
                  <a:schemeClr val="bg1">
                    <a:lumMod val="95000"/>
                  </a:schemeClr>
                </a:solidFill>
                <a:latin typeface="+mn-ea"/>
              </a:rPr>
              <a:t>2013</a:t>
            </a:r>
            <a:r>
              <a:rPr lang="zh-CN" altLang="en-US" sz="2000" dirty="0">
                <a:solidFill>
                  <a:schemeClr val="bg1">
                    <a:lumMod val="95000"/>
                  </a:schemeClr>
                </a:solidFill>
                <a:latin typeface="+mn-ea"/>
              </a:rPr>
              <a:t>年</a:t>
            </a:r>
            <a:r>
              <a:rPr lang="en-US" altLang="zh-CN" sz="2000" dirty="0">
                <a:solidFill>
                  <a:schemeClr val="bg1">
                    <a:lumMod val="95000"/>
                  </a:schemeClr>
                </a:solidFill>
                <a:latin typeface="+mn-ea"/>
              </a:rPr>
              <a:t>11</a:t>
            </a:r>
            <a:r>
              <a:rPr lang="zh-CN" altLang="en-US" sz="2000" dirty="0">
                <a:solidFill>
                  <a:schemeClr val="bg1">
                    <a:lumMod val="95000"/>
                  </a:schemeClr>
                </a:solidFill>
                <a:latin typeface="+mn-ea"/>
              </a:rPr>
              <a:t>月，辽宁舰从青岛赴中国南海展开为期</a:t>
            </a:r>
            <a:r>
              <a:rPr lang="en-US" altLang="zh-CN" sz="2000" dirty="0">
                <a:solidFill>
                  <a:schemeClr val="bg1">
                    <a:lumMod val="95000"/>
                  </a:schemeClr>
                </a:solidFill>
                <a:latin typeface="+mn-ea"/>
              </a:rPr>
              <a:t>47</a:t>
            </a:r>
            <a:r>
              <a:rPr lang="zh-CN" altLang="en-US" sz="2000" dirty="0">
                <a:solidFill>
                  <a:schemeClr val="bg1">
                    <a:lumMod val="95000"/>
                  </a:schemeClr>
                </a:solidFill>
                <a:latin typeface="+mn-ea"/>
              </a:rPr>
              <a:t>天的海上综合演练，期间中国海军以辽宁号航空母舰为主编组了大型远洋航空母舰战斗群，战斗群编列近</a:t>
            </a:r>
            <a:r>
              <a:rPr lang="en-US" altLang="zh-CN" sz="2000" dirty="0">
                <a:solidFill>
                  <a:schemeClr val="bg1">
                    <a:lumMod val="95000"/>
                  </a:schemeClr>
                </a:solidFill>
                <a:latin typeface="+mn-ea"/>
              </a:rPr>
              <a:t>20</a:t>
            </a:r>
            <a:r>
              <a:rPr lang="zh-CN" altLang="en-US" sz="2000" dirty="0">
                <a:solidFill>
                  <a:schemeClr val="bg1">
                    <a:lumMod val="95000"/>
                  </a:schemeClr>
                </a:solidFill>
                <a:latin typeface="+mn-ea"/>
              </a:rPr>
              <a:t>艘各类舰艇。这是自冷战结束以来除美国海军外西太平洋地区最大的单国海上兵力集结演练，亦标志着辽宁号航空母舰开始具备海上编队战斗群能力。</a:t>
            </a:r>
            <a:endParaRPr lang="zh-CN" altLang="en-US" sz="2000" dirty="0">
              <a:solidFill>
                <a:schemeClr val="bg1">
                  <a:lumMod val="95000"/>
                </a:schemeClr>
              </a:solidFill>
              <a:latin typeface="+mn-ea"/>
            </a:endParaRPr>
          </a:p>
        </p:txBody>
      </p:sp>
      <p:sp>
        <p:nvSpPr>
          <p:cNvPr id="35" name="Rectangle 2"/>
          <p:cNvSpPr txBox="1">
            <a:spLocks noChangeArrowheads="1"/>
          </p:cNvSpPr>
          <p:nvPr/>
        </p:nvSpPr>
        <p:spPr>
          <a:xfrm>
            <a:off x="1247995" y="1294509"/>
            <a:ext cx="9288869" cy="56197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3600" dirty="0" smtClean="0">
                <a:solidFill>
                  <a:schemeClr val="accent1"/>
                </a:solidFill>
                <a:latin typeface="造字工房尚雅（非商用）常规体" pitchFamily="50" charset="-122"/>
                <a:ea typeface="造字工房尚雅（非商用）常规体" pitchFamily="50" charset="-122"/>
              </a:rPr>
              <a:t>赴</a:t>
            </a:r>
            <a:r>
              <a:rPr lang="zh-CN" altLang="en-US" sz="3600" dirty="0">
                <a:solidFill>
                  <a:schemeClr val="accent1"/>
                </a:solidFill>
                <a:latin typeface="造字工房尚雅（非商用）常规体" pitchFamily="50" charset="-122"/>
                <a:ea typeface="造字工房尚雅（非商用）常规体" pitchFamily="50" charset="-122"/>
              </a:rPr>
              <a:t>南海海域执行训练任务</a:t>
            </a:r>
            <a:endParaRPr lang="zh-CN" altLang="en-US" sz="3600" dirty="0">
              <a:solidFill>
                <a:schemeClr val="accent1"/>
              </a:solidFill>
              <a:latin typeface="造字工房尚雅（非商用）常规体" pitchFamily="50" charset="-122"/>
              <a:ea typeface="造字工房尚雅（非商用）常规体" pitchFamily="50" charset="-122"/>
            </a:endParaRPr>
          </a:p>
        </p:txBody>
      </p:sp>
      <p:sp>
        <p:nvSpPr>
          <p:cNvPr id="9" name="文本框 8"/>
          <p:cNvSpPr txBox="1"/>
          <p:nvPr/>
        </p:nvSpPr>
        <p:spPr>
          <a:xfrm>
            <a:off x="978285" y="210653"/>
            <a:ext cx="4584316"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现代化建设时期</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0"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11"/>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Click="0" advTm="0">
        <p:random/>
      </p:transition>
    </mc:Choice>
    <mc:Fallback>
      <p:transition spd="slow" advClick="0" advTm="0">
        <p:random/>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0" y="0"/>
            <a:ext cx="8220703" cy="1796902"/>
          </a:xfrm>
          <a:prstGeom prst="rect">
            <a:avLst/>
          </a:prstGeom>
        </p:spPr>
      </p:pic>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5816009"/>
            <a:ext cx="12214316" cy="1041991"/>
          </a:xfrm>
          <a:prstGeom prst="rect">
            <a:avLst/>
          </a:prstGeom>
        </p:spPr>
      </p:pic>
      <p:pic>
        <p:nvPicPr>
          <p:cNvPr id="3" name="图片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3246629"/>
            <a:ext cx="5358809" cy="3611371"/>
          </a:xfrm>
          <a:prstGeom prst="rect">
            <a:avLst/>
          </a:prstGeom>
        </p:spPr>
      </p:pic>
      <p:pic>
        <p:nvPicPr>
          <p:cNvPr id="4" name="图片 3"/>
          <p:cNvPicPr>
            <a:picLocks noChangeAspect="1"/>
          </p:cNvPicPr>
          <p:nvPr/>
        </p:nvPicPr>
        <p:blipFill>
          <a:blip r:embed="rId4" cstate="print">
            <a:extLst>
              <a:ext uri="{BEBA8EAE-BF5A-486C-A8C5-ECC9F3942E4B}">
                <a14:imgProps xmlns:a14="http://schemas.microsoft.com/office/drawing/2010/main">
                  <a14:imgLayer r:embed="rId5">
                    <a14:imgEffect>
                      <a14:artisticBlur/>
                    </a14:imgEffect>
                  </a14:imgLayer>
                </a14:imgProps>
              </a:ext>
              <a:ext uri="{28A0092B-C50C-407E-A947-70E740481C1C}">
                <a14:useLocalDpi xmlns:a14="http://schemas.microsoft.com/office/drawing/2010/main" val="0"/>
              </a:ext>
            </a:extLst>
          </a:blip>
          <a:stretch>
            <a:fillRect/>
          </a:stretch>
        </p:blipFill>
        <p:spPr>
          <a:xfrm>
            <a:off x="8963247" y="3917918"/>
            <a:ext cx="3228753" cy="2940082"/>
          </a:xfrm>
          <a:prstGeom prst="rect">
            <a:avLst/>
          </a:prstGeom>
        </p:spPr>
      </p:pic>
      <p:sp>
        <p:nvSpPr>
          <p:cNvPr id="7" name="TextBox 51">
            <a:hlinkClick r:id="" action="ppaction://hlinkshowjump?jump=nextslide"/>
          </p:cNvPr>
          <p:cNvSpPr txBox="1">
            <a:spLocks noChangeArrowheads="1"/>
          </p:cNvSpPr>
          <p:nvPr/>
        </p:nvSpPr>
        <p:spPr bwMode="auto">
          <a:xfrm>
            <a:off x="2032391" y="3777615"/>
            <a:ext cx="8149534" cy="523220"/>
          </a:xfrm>
          <a:prstGeom prst="rect">
            <a:avLst/>
          </a:prstGeom>
          <a:noFill/>
        </p:spPr>
        <p:txBody>
          <a:bodyPr wrap="square" rtlCol="0">
            <a:spAutoFit/>
          </a:bodyPr>
          <a:lstStyle>
            <a:defPPr>
              <a:defRPr lang="zh-CN"/>
            </a:defPPr>
            <a:lvl1pPr algn="ctr">
              <a:defRPr sz="6800">
                <a:gradFill>
                  <a:gsLst>
                    <a:gs pos="0">
                      <a:srgbClr val="FFFEE6"/>
                    </a:gs>
                    <a:gs pos="100000">
                      <a:srgbClr val="FFF329"/>
                    </a:gs>
                  </a:gsLst>
                  <a:lin ang="5400000" scaled="1"/>
                </a:gradFill>
                <a:ea typeface="长城大标宋体" panose="02010609010101010101" pitchFamily="49" charset="-122"/>
              </a:defRPr>
            </a:lvl1pPr>
          </a:lstStyle>
          <a:p>
            <a:r>
              <a:rPr lang="zh-CN" altLang="en-US" sz="2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学习习总书记建军</a:t>
            </a:r>
            <a:r>
              <a:rPr lang="en-US" altLang="zh-CN" sz="2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90</a:t>
            </a:r>
            <a:r>
              <a:rPr lang="zh-CN" altLang="en-US" sz="2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周年重要讲话内容</a:t>
            </a:r>
            <a:endParaRPr lang="zh-CN" altLang="en-US" sz="28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ndParaRPr>
          </a:p>
        </p:txBody>
      </p:sp>
      <p:grpSp>
        <p:nvGrpSpPr>
          <p:cNvPr id="12" name="组合 11"/>
          <p:cNvGrpSpPr/>
          <p:nvPr/>
        </p:nvGrpSpPr>
        <p:grpSpPr>
          <a:xfrm>
            <a:off x="4228816" y="-122500"/>
            <a:ext cx="4117741" cy="3331831"/>
            <a:chOff x="4228816" y="-122500"/>
            <a:chExt cx="4117741" cy="3331831"/>
          </a:xfrm>
        </p:grpSpPr>
        <p:pic>
          <p:nvPicPr>
            <p:cNvPr id="10" name="图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228816" y="-122500"/>
              <a:ext cx="4117741" cy="3331831"/>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675665" y="568284"/>
              <a:ext cx="1224043" cy="1164854"/>
            </a:xfrm>
            <a:prstGeom prst="rect">
              <a:avLst/>
            </a:prstGeom>
          </p:spPr>
        </p:pic>
      </p:grpSp>
      <p:sp>
        <p:nvSpPr>
          <p:cNvPr id="6" name="文本框 5"/>
          <p:cNvSpPr txBox="1"/>
          <p:nvPr/>
        </p:nvSpPr>
        <p:spPr>
          <a:xfrm>
            <a:off x="1723183" y="2235555"/>
            <a:ext cx="8854440" cy="1323439"/>
          </a:xfrm>
          <a:prstGeom prst="rect">
            <a:avLst/>
          </a:prstGeom>
          <a:noFill/>
        </p:spPr>
        <p:txBody>
          <a:bodyPr wrap="square" rtlCol="0">
            <a:spAutoFit/>
          </a:bodyPr>
          <a:lstStyle>
            <a:defPPr>
              <a:defRPr lang="zh-CN"/>
            </a:defPPr>
            <a:lvl1pPr algn="ctr">
              <a:defRPr sz="6800">
                <a:gradFill>
                  <a:gsLst>
                    <a:gs pos="0">
                      <a:srgbClr val="FFFEE6"/>
                    </a:gs>
                    <a:gs pos="100000">
                      <a:srgbClr val="FFF329"/>
                    </a:gs>
                  </a:gsLst>
                  <a:lin ang="5400000" scaled="1"/>
                </a:gradFill>
                <a:ea typeface="长城大标宋体" panose="02010609010101010101" pitchFamily="49" charset="-122"/>
              </a:defRPr>
            </a:lvl1pPr>
          </a:lstStyle>
          <a:p>
            <a:r>
              <a:rPr lang="zh-CN" altLang="en-US" sz="8000" dirty="0" smtClean="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rPr>
              <a:t>谢谢大家的聆听</a:t>
            </a:r>
            <a:endParaRPr lang="en-US" altLang="zh-CN" sz="8000"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16200000" scaled="1"/>
                <a:tileRect/>
              </a:gradFill>
            </a:endParaRPr>
          </a:p>
        </p:txBody>
      </p:sp>
    </p:spTree>
  </p:cSld>
  <p:clrMapOvr>
    <a:masterClrMapping/>
  </p:clrMapOvr>
  <mc:AlternateContent xmlns:mc="http://schemas.openxmlformats.org/markup-compatibility/2006">
    <mc:Choice xmlns:p14="http://schemas.microsoft.com/office/powerpoint/2010/main" Requires="p14">
      <p:transition spd="slow" p14:dur="1600">
        <p:random/>
      </p:transition>
    </mc:Choice>
    <mc:Fallback>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83561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p:cNvGrpSpPr/>
          <p:nvPr/>
        </p:nvGrpSpPr>
        <p:grpSpPr>
          <a:xfrm>
            <a:off x="896979" y="1807029"/>
            <a:ext cx="2481943" cy="3000102"/>
            <a:chOff x="896979" y="1807029"/>
            <a:chExt cx="2481943" cy="3000102"/>
          </a:xfrm>
        </p:grpSpPr>
        <p:sp>
          <p:nvSpPr>
            <p:cNvPr id="3" name="圆角矩形 2"/>
            <p:cNvSpPr/>
            <p:nvPr/>
          </p:nvSpPr>
          <p:spPr>
            <a:xfrm>
              <a:off x="931813" y="2447109"/>
              <a:ext cx="2386149" cy="2360022"/>
            </a:xfrm>
            <a:prstGeom prst="roundRect">
              <a:avLst>
                <a:gd name="adj" fmla="val 670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497871" y="1807029"/>
              <a:ext cx="1280160" cy="12801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43"/>
            <p:cNvSpPr/>
            <p:nvPr/>
          </p:nvSpPr>
          <p:spPr bwMode="auto">
            <a:xfrm>
              <a:off x="1660219" y="1944228"/>
              <a:ext cx="1117812" cy="100576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sz="2000"/>
            </a:p>
          </p:txBody>
        </p:sp>
        <p:sp>
          <p:nvSpPr>
            <p:cNvPr id="8" name="文本框 7"/>
            <p:cNvSpPr txBox="1"/>
            <p:nvPr/>
          </p:nvSpPr>
          <p:spPr>
            <a:xfrm>
              <a:off x="896979" y="3261807"/>
              <a:ext cx="2481943" cy="1431161"/>
            </a:xfrm>
            <a:prstGeom prst="rect">
              <a:avLst/>
            </a:prstGeom>
            <a:noFill/>
          </p:spPr>
          <p:txBody>
            <a:bodyPr wrap="square" rtlCol="0">
              <a:spAutoFit/>
            </a:bodyPr>
            <a:lstStyle/>
            <a:p>
              <a:pPr algn="ctr">
                <a:lnSpc>
                  <a:spcPct val="110000"/>
                </a:lnSpc>
              </a:pPr>
              <a:r>
                <a:rPr lang="zh-CN" altLang="en-US" sz="4000" dirty="0" smtClean="0">
                  <a:solidFill>
                    <a:schemeClr val="accent1"/>
                  </a:solidFill>
                  <a:latin typeface="造字工房尚雅（非商用）常规体" pitchFamily="50" charset="-122"/>
                  <a:ea typeface="造字工房尚雅（非商用）常规体" pitchFamily="50" charset="-122"/>
                </a:rPr>
                <a:t>历史功勋之一</a:t>
              </a:r>
              <a:endParaRPr lang="zh-CN" altLang="en-US" sz="4000" dirty="0">
                <a:solidFill>
                  <a:schemeClr val="accent1"/>
                </a:solidFill>
                <a:latin typeface="造字工房尚雅（非商用）常规体" pitchFamily="50" charset="-122"/>
                <a:ea typeface="造字工房尚雅（非商用）常规体" pitchFamily="50" charset="-122"/>
              </a:endParaRPr>
            </a:p>
          </p:txBody>
        </p:sp>
      </p:grpSp>
      <p:sp>
        <p:nvSpPr>
          <p:cNvPr id="11" name="矩形 10"/>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1"/>
          <p:cNvSpPr txBox="1"/>
          <p:nvPr/>
        </p:nvSpPr>
        <p:spPr>
          <a:xfrm>
            <a:off x="4051671" y="1691326"/>
            <a:ext cx="7719626"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sz="2800" b="0" dirty="0">
                <a:solidFill>
                  <a:schemeClr val="accent1"/>
                </a:solidFill>
                <a:latin typeface="造字工房尚雅（非商用）常规体" pitchFamily="50" charset="-122"/>
                <a:ea typeface="造字工房尚雅（非商用）常规体" pitchFamily="50" charset="-122"/>
              </a:rPr>
              <a:t>以鲜血和生命为</a:t>
            </a:r>
            <a:r>
              <a:rPr lang="zh-CN" altLang="en-US" sz="2800" b="0" dirty="0" smtClean="0">
                <a:solidFill>
                  <a:schemeClr val="accent1"/>
                </a:solidFill>
                <a:latin typeface="造字工房尚雅（非商用）常规体" pitchFamily="50" charset="-122"/>
                <a:ea typeface="造字工房尚雅（非商用）常规体" pitchFamily="50" charset="-122"/>
              </a:rPr>
              <a:t>建立新中国</a:t>
            </a:r>
            <a:r>
              <a:rPr lang="zh-CN" altLang="en-US" sz="2800" b="0" dirty="0">
                <a:solidFill>
                  <a:schemeClr val="accent1"/>
                </a:solidFill>
                <a:latin typeface="造字工房尚雅（非商用）常规体" pitchFamily="50" charset="-122"/>
                <a:ea typeface="造字工房尚雅（非商用）常规体" pitchFamily="50" charset="-122"/>
              </a:rPr>
              <a:t>奠定了牢固根基</a:t>
            </a:r>
            <a:endParaRPr lang="zh-CN" altLang="en-US" sz="2800" b="0" dirty="0">
              <a:solidFill>
                <a:schemeClr val="accent1"/>
              </a:solidFill>
              <a:latin typeface="造字工房尚雅（非商用）常规体" pitchFamily="50" charset="-122"/>
              <a:ea typeface="造字工房尚雅（非商用）常规体" pitchFamily="50" charset="-122"/>
            </a:endParaRPr>
          </a:p>
        </p:txBody>
      </p:sp>
      <p:sp>
        <p:nvSpPr>
          <p:cNvPr id="13" name="Rectangle 3"/>
          <p:cNvSpPr txBox="1">
            <a:spLocks noChangeArrowheads="1"/>
          </p:cNvSpPr>
          <p:nvPr/>
        </p:nvSpPr>
        <p:spPr>
          <a:xfrm>
            <a:off x="4131858" y="2246812"/>
            <a:ext cx="7762452"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solidFill>
                  <a:schemeClr val="tx1">
                    <a:lumMod val="85000"/>
                    <a:lumOff val="15000"/>
                  </a:schemeClr>
                </a:solidFill>
                <a:latin typeface="+mn-ea"/>
              </a:rPr>
              <a:t>这个伟大的历史功勋就是，英雄的人民军队，在党领导的</a:t>
            </a:r>
            <a:r>
              <a:rPr lang="en-US" altLang="zh-CN" sz="2000" dirty="0">
                <a:solidFill>
                  <a:schemeClr val="tx1">
                    <a:lumMod val="85000"/>
                    <a:lumOff val="15000"/>
                  </a:schemeClr>
                </a:solidFill>
                <a:latin typeface="+mn-ea"/>
              </a:rPr>
              <a:t>22</a:t>
            </a:r>
            <a:r>
              <a:rPr lang="zh-CN" altLang="en-US" sz="2000" dirty="0">
                <a:solidFill>
                  <a:schemeClr val="tx1">
                    <a:lumMod val="85000"/>
                    <a:lumOff val="15000"/>
                  </a:schemeClr>
                </a:solidFill>
                <a:latin typeface="+mn-ea"/>
              </a:rPr>
              <a:t>年武装革命斗争中，以无往不胜的英雄气概、坚韧不拔的革命毅力、灵活机动的战略战术、英勇顽强的战斗作风，克服了各种难以想象的艰难困苦，打败了国内外异常凶恶的敌人，夺取了土地革命战争、抗日战争、解放战争的伟大胜利，推翻了压在中国人民头上的三座大山，以鲜血和生命为建立人民当家作主的新中国奠定了牢固根基，彻底扭转了中华民族近代以来落后挨打的被动局面。</a:t>
            </a:r>
            <a:endParaRPr lang="zh-CN" altLang="en-US" sz="2400" dirty="0">
              <a:solidFill>
                <a:schemeClr val="accent1"/>
              </a:solidFill>
              <a:latin typeface="造字工房尚雅（非商用）常规体" pitchFamily="50" charset="-122"/>
              <a:ea typeface="造字工房尚雅（非商用）常规体" pitchFamily="50" charset="-122"/>
            </a:endParaRPr>
          </a:p>
        </p:txBody>
      </p:sp>
      <p:sp>
        <p:nvSpPr>
          <p:cNvPr id="23" name="文本框 22"/>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人民军队的历史功勋</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24"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96979" y="1807029"/>
            <a:ext cx="2481943" cy="3000102"/>
            <a:chOff x="896979" y="1807029"/>
            <a:chExt cx="2481943" cy="3000102"/>
          </a:xfrm>
        </p:grpSpPr>
        <p:sp>
          <p:nvSpPr>
            <p:cNvPr id="3" name="圆角矩形 2"/>
            <p:cNvSpPr/>
            <p:nvPr/>
          </p:nvSpPr>
          <p:spPr>
            <a:xfrm>
              <a:off x="931813" y="2447109"/>
              <a:ext cx="2386149" cy="2360022"/>
            </a:xfrm>
            <a:prstGeom prst="roundRect">
              <a:avLst>
                <a:gd name="adj" fmla="val 670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497871" y="1807029"/>
              <a:ext cx="1280160" cy="12801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43"/>
            <p:cNvSpPr/>
            <p:nvPr/>
          </p:nvSpPr>
          <p:spPr bwMode="auto">
            <a:xfrm>
              <a:off x="1660219" y="1944228"/>
              <a:ext cx="1117812" cy="100576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sz="2000"/>
            </a:p>
          </p:txBody>
        </p:sp>
        <p:sp>
          <p:nvSpPr>
            <p:cNvPr id="8" name="文本框 7"/>
            <p:cNvSpPr txBox="1"/>
            <p:nvPr/>
          </p:nvSpPr>
          <p:spPr>
            <a:xfrm>
              <a:off x="896979" y="3261807"/>
              <a:ext cx="2481943" cy="1446550"/>
            </a:xfrm>
            <a:prstGeom prst="rect">
              <a:avLst/>
            </a:prstGeom>
            <a:noFill/>
          </p:spPr>
          <p:txBody>
            <a:bodyPr wrap="square" rtlCol="0">
              <a:spAutoFit/>
            </a:bodyPr>
            <a:lstStyle/>
            <a:p>
              <a:pPr algn="ctr">
                <a:lnSpc>
                  <a:spcPct val="110000"/>
                </a:lnSpc>
              </a:pPr>
              <a:r>
                <a:rPr lang="zh-CN" altLang="en-US" sz="4000" dirty="0" smtClean="0">
                  <a:solidFill>
                    <a:schemeClr val="accent1"/>
                  </a:solidFill>
                  <a:latin typeface="造字工房尚雅（非商用）常规体" pitchFamily="50" charset="-122"/>
                  <a:ea typeface="造字工房尚雅（非商用）常规体" pitchFamily="50" charset="-122"/>
                </a:rPr>
                <a:t>历史功勋之</a:t>
              </a:r>
              <a:r>
                <a:rPr lang="zh-CN" altLang="en-US" sz="4000" dirty="0">
                  <a:solidFill>
                    <a:schemeClr val="accent1"/>
                  </a:solidFill>
                  <a:latin typeface="造字工房尚雅（非商用）常规体" pitchFamily="50" charset="-122"/>
                  <a:ea typeface="造字工房尚雅（非商用）常规体" pitchFamily="50" charset="-122"/>
                </a:rPr>
                <a:t>二</a:t>
              </a:r>
              <a:endParaRPr lang="zh-CN" altLang="en-US" sz="4000" dirty="0">
                <a:solidFill>
                  <a:schemeClr val="accent1"/>
                </a:solidFill>
                <a:latin typeface="造字工房尚雅（非商用）常规体" pitchFamily="50" charset="-122"/>
                <a:ea typeface="造字工房尚雅（非商用）常规体" pitchFamily="50" charset="-122"/>
              </a:endParaRPr>
            </a:p>
          </p:txBody>
        </p:sp>
      </p:grpSp>
      <p:sp>
        <p:nvSpPr>
          <p:cNvPr id="11" name="矩形 10"/>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1"/>
          <p:cNvSpPr txBox="1"/>
          <p:nvPr/>
        </p:nvSpPr>
        <p:spPr>
          <a:xfrm>
            <a:off x="4051671" y="1691326"/>
            <a:ext cx="7719626"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sz="2800" b="0" dirty="0" smtClean="0">
                <a:solidFill>
                  <a:schemeClr val="accent1"/>
                </a:solidFill>
                <a:latin typeface="造字工房尚雅（非商用）常规体" pitchFamily="50" charset="-122"/>
                <a:ea typeface="造字工房尚雅（非商用）常规体" pitchFamily="50" charset="-122"/>
              </a:rPr>
              <a:t>为维护</a:t>
            </a:r>
            <a:r>
              <a:rPr lang="zh-CN" altLang="en-US" sz="2800" b="0" dirty="0">
                <a:solidFill>
                  <a:schemeClr val="accent1"/>
                </a:solidFill>
                <a:latin typeface="造字工房尚雅（非商用）常规体" pitchFamily="50" charset="-122"/>
                <a:ea typeface="造字工房尚雅（非商用）常规体" pitchFamily="50" charset="-122"/>
              </a:rPr>
              <a:t>中华民族尊严提供了坚强后盾</a:t>
            </a:r>
            <a:endParaRPr lang="zh-CN" altLang="en-US" sz="2800" b="0" dirty="0">
              <a:solidFill>
                <a:schemeClr val="accent1"/>
              </a:solidFill>
              <a:latin typeface="造字工房尚雅（非商用）常规体" pitchFamily="50" charset="-122"/>
              <a:ea typeface="造字工房尚雅（非商用）常规体" pitchFamily="50" charset="-122"/>
            </a:endParaRPr>
          </a:p>
        </p:txBody>
      </p:sp>
      <p:sp>
        <p:nvSpPr>
          <p:cNvPr id="13" name="Rectangle 3"/>
          <p:cNvSpPr txBox="1">
            <a:spLocks noChangeArrowheads="1"/>
          </p:cNvSpPr>
          <p:nvPr/>
        </p:nvSpPr>
        <p:spPr>
          <a:xfrm>
            <a:off x="4131858" y="2246812"/>
            <a:ext cx="7762452"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2000" dirty="0">
                <a:solidFill>
                  <a:schemeClr val="tx1">
                    <a:lumMod val="85000"/>
                    <a:lumOff val="15000"/>
                  </a:schemeClr>
                </a:solidFill>
                <a:latin typeface="+mn-ea"/>
              </a:rPr>
              <a:t>这个伟大的历史功勋就是，英雄的人民军队，积极投身社会主义革命和建设，全面履行保卫祖国、保卫人民和平劳动的职能，胜利进行抗美援朝战争和多次边境自卫作战，打出了国威军威，捍卫了祖国万里边疆和辽阔海空，为巩固新生人民政权、形成中国大国地位、维护中华民族尊严提供了坚强后盾。</a:t>
            </a:r>
            <a:endParaRPr lang="zh-CN" altLang="en-US" sz="2400" dirty="0">
              <a:solidFill>
                <a:schemeClr val="accent1"/>
              </a:solidFill>
              <a:latin typeface="造字工房尚雅（非商用）常规体" pitchFamily="50" charset="-122"/>
              <a:ea typeface="造字工房尚雅（非商用）常规体" pitchFamily="50" charset="-122"/>
            </a:endParaRPr>
          </a:p>
        </p:txBody>
      </p:sp>
      <p:sp>
        <p:nvSpPr>
          <p:cNvPr id="23" name="文本框 22"/>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人民军队的历史功勋</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24"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896979" y="1807029"/>
            <a:ext cx="2481943" cy="3000102"/>
            <a:chOff x="896979" y="1807029"/>
            <a:chExt cx="2481943" cy="3000102"/>
          </a:xfrm>
        </p:grpSpPr>
        <p:sp>
          <p:nvSpPr>
            <p:cNvPr id="3" name="圆角矩形 2"/>
            <p:cNvSpPr/>
            <p:nvPr/>
          </p:nvSpPr>
          <p:spPr>
            <a:xfrm>
              <a:off x="931813" y="2447109"/>
              <a:ext cx="2386149" cy="2360022"/>
            </a:xfrm>
            <a:prstGeom prst="roundRect">
              <a:avLst>
                <a:gd name="adj" fmla="val 6704"/>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1497871" y="1807029"/>
              <a:ext cx="1280160" cy="128016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Freeform 43"/>
            <p:cNvSpPr/>
            <p:nvPr/>
          </p:nvSpPr>
          <p:spPr bwMode="auto">
            <a:xfrm>
              <a:off x="1660219" y="1944228"/>
              <a:ext cx="1117812" cy="1005761"/>
            </a:xfrm>
            <a:custGeom>
              <a:avLst/>
              <a:gdLst>
                <a:gd name="T0" fmla="*/ 167 w 390"/>
                <a:gd name="T1" fmla="*/ 3 h 350"/>
                <a:gd name="T2" fmla="*/ 260 w 390"/>
                <a:gd name="T3" fmla="*/ 222 h 350"/>
                <a:gd name="T4" fmla="*/ 151 w 390"/>
                <a:gd name="T5" fmla="*/ 112 h 350"/>
                <a:gd name="T6" fmla="*/ 193 w 390"/>
                <a:gd name="T7" fmla="*/ 71 h 350"/>
                <a:gd name="T8" fmla="*/ 167 w 390"/>
                <a:gd name="T9" fmla="*/ 45 h 350"/>
                <a:gd name="T10" fmla="*/ 114 w 390"/>
                <a:gd name="T11" fmla="*/ 56 h 350"/>
                <a:gd name="T12" fmla="*/ 31 w 390"/>
                <a:gd name="T13" fmla="*/ 138 h 350"/>
                <a:gd name="T14" fmla="*/ 78 w 390"/>
                <a:gd name="T15" fmla="*/ 185 h 350"/>
                <a:gd name="T16" fmla="*/ 109 w 390"/>
                <a:gd name="T17" fmla="*/ 154 h 350"/>
                <a:gd name="T18" fmla="*/ 218 w 390"/>
                <a:gd name="T19" fmla="*/ 264 h 350"/>
                <a:gd name="T20" fmla="*/ 36 w 390"/>
                <a:gd name="T21" fmla="*/ 227 h 350"/>
                <a:gd name="T22" fmla="*/ 10 w 390"/>
                <a:gd name="T23" fmla="*/ 253 h 350"/>
                <a:gd name="T24" fmla="*/ 33 w 390"/>
                <a:gd name="T25" fmla="*/ 283 h 350"/>
                <a:gd name="T26" fmla="*/ 30 w 390"/>
                <a:gd name="T27" fmla="*/ 285 h 350"/>
                <a:gd name="T28" fmla="*/ 25 w 390"/>
                <a:gd name="T29" fmla="*/ 285 h 350"/>
                <a:gd name="T30" fmla="*/ 0 w 390"/>
                <a:gd name="T31" fmla="*/ 311 h 350"/>
                <a:gd name="T32" fmla="*/ 25 w 390"/>
                <a:gd name="T33" fmla="*/ 336 h 350"/>
                <a:gd name="T34" fmla="*/ 52 w 390"/>
                <a:gd name="T35" fmla="*/ 311 h 350"/>
                <a:gd name="T36" fmla="*/ 51 w 390"/>
                <a:gd name="T37" fmla="*/ 306 h 350"/>
                <a:gd name="T38" fmla="*/ 55 w 390"/>
                <a:gd name="T39" fmla="*/ 302 h 350"/>
                <a:gd name="T40" fmla="*/ 260 w 390"/>
                <a:gd name="T41" fmla="*/ 305 h 350"/>
                <a:gd name="T42" fmla="*/ 291 w 390"/>
                <a:gd name="T43" fmla="*/ 336 h 350"/>
                <a:gd name="T44" fmla="*/ 333 w 390"/>
                <a:gd name="T45" fmla="*/ 295 h 350"/>
                <a:gd name="T46" fmla="*/ 302 w 390"/>
                <a:gd name="T47" fmla="*/ 264 h 350"/>
                <a:gd name="T48" fmla="*/ 167 w 390"/>
                <a:gd name="T49" fmla="*/ 3 h 3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0" h="350">
                  <a:moveTo>
                    <a:pt x="167" y="3"/>
                  </a:moveTo>
                  <a:cubicBezTo>
                    <a:pt x="253" y="35"/>
                    <a:pt x="305" y="138"/>
                    <a:pt x="260" y="222"/>
                  </a:cubicBezTo>
                  <a:cubicBezTo>
                    <a:pt x="151" y="112"/>
                    <a:pt x="151" y="112"/>
                    <a:pt x="151" y="112"/>
                  </a:cubicBezTo>
                  <a:cubicBezTo>
                    <a:pt x="193" y="71"/>
                    <a:pt x="193" y="71"/>
                    <a:pt x="193" y="71"/>
                  </a:cubicBezTo>
                  <a:cubicBezTo>
                    <a:pt x="167" y="45"/>
                    <a:pt x="167" y="45"/>
                    <a:pt x="167" y="45"/>
                  </a:cubicBezTo>
                  <a:cubicBezTo>
                    <a:pt x="152" y="59"/>
                    <a:pt x="129" y="62"/>
                    <a:pt x="114" y="56"/>
                  </a:cubicBezTo>
                  <a:cubicBezTo>
                    <a:pt x="31" y="138"/>
                    <a:pt x="31" y="138"/>
                    <a:pt x="31" y="138"/>
                  </a:cubicBezTo>
                  <a:cubicBezTo>
                    <a:pt x="78" y="185"/>
                    <a:pt x="78" y="185"/>
                    <a:pt x="78" y="185"/>
                  </a:cubicBezTo>
                  <a:cubicBezTo>
                    <a:pt x="109" y="154"/>
                    <a:pt x="109" y="154"/>
                    <a:pt x="109" y="154"/>
                  </a:cubicBezTo>
                  <a:cubicBezTo>
                    <a:pt x="218" y="264"/>
                    <a:pt x="218" y="264"/>
                    <a:pt x="218" y="264"/>
                  </a:cubicBezTo>
                  <a:cubicBezTo>
                    <a:pt x="165" y="293"/>
                    <a:pt x="91" y="284"/>
                    <a:pt x="36" y="227"/>
                  </a:cubicBezTo>
                  <a:cubicBezTo>
                    <a:pt x="10" y="253"/>
                    <a:pt x="10" y="253"/>
                    <a:pt x="10" y="253"/>
                  </a:cubicBezTo>
                  <a:cubicBezTo>
                    <a:pt x="18" y="264"/>
                    <a:pt x="25" y="274"/>
                    <a:pt x="33" y="283"/>
                  </a:cubicBezTo>
                  <a:cubicBezTo>
                    <a:pt x="32" y="283"/>
                    <a:pt x="30" y="285"/>
                    <a:pt x="30" y="285"/>
                  </a:cubicBezTo>
                  <a:cubicBezTo>
                    <a:pt x="28" y="285"/>
                    <a:pt x="27" y="285"/>
                    <a:pt x="25" y="285"/>
                  </a:cubicBezTo>
                  <a:cubicBezTo>
                    <a:pt x="11" y="285"/>
                    <a:pt x="0" y="297"/>
                    <a:pt x="0" y="311"/>
                  </a:cubicBezTo>
                  <a:cubicBezTo>
                    <a:pt x="0" y="325"/>
                    <a:pt x="11" y="336"/>
                    <a:pt x="25" y="336"/>
                  </a:cubicBezTo>
                  <a:cubicBezTo>
                    <a:pt x="39" y="336"/>
                    <a:pt x="52" y="325"/>
                    <a:pt x="52" y="311"/>
                  </a:cubicBezTo>
                  <a:cubicBezTo>
                    <a:pt x="52" y="309"/>
                    <a:pt x="51" y="308"/>
                    <a:pt x="51" y="306"/>
                  </a:cubicBezTo>
                  <a:cubicBezTo>
                    <a:pt x="55" y="302"/>
                    <a:pt x="55" y="302"/>
                    <a:pt x="55" y="302"/>
                  </a:cubicBezTo>
                  <a:cubicBezTo>
                    <a:pt x="118" y="344"/>
                    <a:pt x="186" y="350"/>
                    <a:pt x="260" y="305"/>
                  </a:cubicBezTo>
                  <a:cubicBezTo>
                    <a:pt x="291" y="336"/>
                    <a:pt x="291" y="336"/>
                    <a:pt x="291" y="336"/>
                  </a:cubicBezTo>
                  <a:cubicBezTo>
                    <a:pt x="333" y="295"/>
                    <a:pt x="333" y="295"/>
                    <a:pt x="333" y="295"/>
                  </a:cubicBezTo>
                  <a:cubicBezTo>
                    <a:pt x="302" y="264"/>
                    <a:pt x="302" y="264"/>
                    <a:pt x="302" y="264"/>
                  </a:cubicBezTo>
                  <a:cubicBezTo>
                    <a:pt x="390" y="131"/>
                    <a:pt x="273" y="0"/>
                    <a:pt x="167" y="3"/>
                  </a:cubicBezTo>
                  <a:close/>
                </a:path>
              </a:pathLst>
            </a:custGeom>
            <a:solidFill>
              <a:schemeClr val="bg1"/>
            </a:solidFill>
            <a:ln>
              <a:noFill/>
            </a:ln>
          </p:spPr>
          <p:txBody>
            <a:bodyPr vert="horz" wrap="square" lIns="91440" tIns="45720" rIns="91440" bIns="45720" numCol="1" anchor="t" anchorCtr="0" compatLnSpc="1"/>
            <a:lstStyle/>
            <a:p>
              <a:endParaRPr lang="zh-CN" altLang="en-US" sz="2000"/>
            </a:p>
          </p:txBody>
        </p:sp>
        <p:sp>
          <p:nvSpPr>
            <p:cNvPr id="8" name="文本框 7"/>
            <p:cNvSpPr txBox="1"/>
            <p:nvPr/>
          </p:nvSpPr>
          <p:spPr>
            <a:xfrm>
              <a:off x="896979" y="3261807"/>
              <a:ext cx="2481943" cy="1446550"/>
            </a:xfrm>
            <a:prstGeom prst="rect">
              <a:avLst/>
            </a:prstGeom>
            <a:noFill/>
          </p:spPr>
          <p:txBody>
            <a:bodyPr wrap="square" rtlCol="0">
              <a:spAutoFit/>
            </a:bodyPr>
            <a:lstStyle/>
            <a:p>
              <a:pPr algn="ctr">
                <a:lnSpc>
                  <a:spcPct val="110000"/>
                </a:lnSpc>
              </a:pPr>
              <a:r>
                <a:rPr lang="zh-CN" altLang="en-US" sz="4000" dirty="0" smtClean="0">
                  <a:solidFill>
                    <a:schemeClr val="accent1"/>
                  </a:solidFill>
                  <a:latin typeface="造字工房尚雅（非商用）常规体" pitchFamily="50" charset="-122"/>
                  <a:ea typeface="造字工房尚雅（非商用）常规体" pitchFamily="50" charset="-122"/>
                </a:rPr>
                <a:t>历史功勋之</a:t>
              </a:r>
              <a:r>
                <a:rPr lang="zh-CN" altLang="en-US" sz="4000" dirty="0">
                  <a:solidFill>
                    <a:schemeClr val="accent1"/>
                  </a:solidFill>
                  <a:latin typeface="造字工房尚雅（非商用）常规体" pitchFamily="50" charset="-122"/>
                  <a:ea typeface="造字工房尚雅（非商用）常规体" pitchFamily="50" charset="-122"/>
                </a:rPr>
                <a:t>三</a:t>
              </a:r>
              <a:endParaRPr lang="zh-CN" altLang="en-US" sz="4000" dirty="0">
                <a:solidFill>
                  <a:schemeClr val="accent1"/>
                </a:solidFill>
                <a:latin typeface="造字工房尚雅（非商用）常规体" pitchFamily="50" charset="-122"/>
                <a:ea typeface="造字工房尚雅（非商用）常规体" pitchFamily="50" charset="-122"/>
              </a:endParaRPr>
            </a:p>
          </p:txBody>
        </p:sp>
      </p:grpSp>
      <p:sp>
        <p:nvSpPr>
          <p:cNvPr id="11" name="矩形 10"/>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51"/>
          <p:cNvSpPr txBox="1"/>
          <p:nvPr/>
        </p:nvSpPr>
        <p:spPr>
          <a:xfrm>
            <a:off x="4051671" y="1602426"/>
            <a:ext cx="7719626" cy="130189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lnSpc>
                <a:spcPct val="110000"/>
              </a:lnSpc>
            </a:pPr>
            <a:r>
              <a:rPr lang="zh-CN" altLang="en-US" sz="2400" b="0" dirty="0">
                <a:solidFill>
                  <a:schemeClr val="accent1"/>
                </a:solidFill>
                <a:latin typeface="造字工房尚雅（非商用）常规体" pitchFamily="50" charset="-122"/>
                <a:ea typeface="造字工房尚雅（非商用）常规体" pitchFamily="50" charset="-122"/>
              </a:rPr>
              <a:t>为维护中国共产党领导和我国社会主义制度，为维护国家主权、安全、发展利益，为维护我国发展的重要战略机遇期，为维护地区和世界和平提供了强大力量支撑。</a:t>
            </a:r>
            <a:endParaRPr lang="zh-CN" altLang="en-US" sz="2400" b="0" dirty="0">
              <a:solidFill>
                <a:schemeClr val="accent1"/>
              </a:solidFill>
              <a:latin typeface="造字工房尚雅（非商用）常规体" pitchFamily="50" charset="-122"/>
              <a:ea typeface="造字工房尚雅（非商用）常规体" pitchFamily="50" charset="-122"/>
            </a:endParaRPr>
          </a:p>
        </p:txBody>
      </p:sp>
      <p:sp>
        <p:nvSpPr>
          <p:cNvPr id="13" name="Rectangle 3"/>
          <p:cNvSpPr txBox="1">
            <a:spLocks noChangeArrowheads="1"/>
          </p:cNvSpPr>
          <p:nvPr/>
        </p:nvSpPr>
        <p:spPr>
          <a:xfrm>
            <a:off x="4051671" y="2852726"/>
            <a:ext cx="7762452"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800" dirty="0" smtClean="0">
                <a:solidFill>
                  <a:schemeClr val="tx1">
                    <a:lumMod val="85000"/>
                    <a:lumOff val="15000"/>
                  </a:schemeClr>
                </a:solidFill>
                <a:latin typeface="+mn-ea"/>
              </a:rPr>
              <a:t>这个伟大的历史功勋就是，英雄的人民军队，积极投身改革开放新的伟大革命，有力服务和保障国家改革发展稳定大局，依法履行香港、澳门防务职责，有效应对国家安全面临的各种威胁，坚决打击一切形式的分裂破坏活动，积极参与对外军事交流合作和联合国维和行动，为维护中国共产党领导和我国社会主义制度，为维护国家主权、安全、发展利益，为维护我国发展的重要战略机遇期，为维护地区和世界和平提供了强大力量支撑。</a:t>
            </a:r>
            <a:endParaRPr lang="zh-CN" altLang="en-US" sz="2000" dirty="0">
              <a:solidFill>
                <a:schemeClr val="accent1"/>
              </a:solidFill>
              <a:latin typeface="造字工房尚雅（非商用）常规体" pitchFamily="50" charset="-122"/>
              <a:ea typeface="造字工房尚雅（非商用）常规体" pitchFamily="50" charset="-122"/>
            </a:endParaRPr>
          </a:p>
        </p:txBody>
      </p:sp>
      <p:sp>
        <p:nvSpPr>
          <p:cNvPr id="23" name="文本框 22"/>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人民军队的历史功勋</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24" name="Picture 2"/>
          <p:cNvPicPr>
            <a:picLocks noChangeAspect="1" noChangeArrowheads="1"/>
          </p:cNvPicPr>
          <p:nvPr/>
        </p:nvPicPr>
        <p:blipFill>
          <a:blip r:embed="rId1"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11"/>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51"/>
          <p:cNvSpPr txBox="1"/>
          <p:nvPr/>
        </p:nvSpPr>
        <p:spPr>
          <a:xfrm>
            <a:off x="1247685" y="2507564"/>
            <a:ext cx="9696630" cy="1200329"/>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sz="7200" b="0" dirty="0">
                <a:solidFill>
                  <a:schemeClr val="accent1"/>
                </a:solidFill>
                <a:latin typeface="Impact" pitchFamily="34" charset="0"/>
                <a:ea typeface="造字工房尚雅（非商用）常规体" pitchFamily="50" charset="-122"/>
              </a:rPr>
              <a:t>人民军队的力量所在</a:t>
            </a:r>
            <a:endParaRPr lang="zh-CN" altLang="en-US" sz="7200" b="0" dirty="0">
              <a:solidFill>
                <a:schemeClr val="accent1"/>
              </a:solidFill>
              <a:latin typeface="Impact" pitchFamily="34" charset="0"/>
              <a:ea typeface="造字工房尚雅（非商用）常规体" pitchFamily="50" charset="-122"/>
            </a:endParaRPr>
          </a:p>
        </p:txBody>
      </p:sp>
      <p:sp>
        <p:nvSpPr>
          <p:cNvPr id="3" name="椭圆 2"/>
          <p:cNvSpPr/>
          <p:nvPr/>
        </p:nvSpPr>
        <p:spPr>
          <a:xfrm>
            <a:off x="5355336" y="553107"/>
            <a:ext cx="1481328" cy="148132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6600" dirty="0" smtClean="0">
                <a:latin typeface="方正大标宋简体" panose="02010601030101010101" pitchFamily="2" charset="-122"/>
                <a:ea typeface="方正大标宋简体" panose="02010601030101010101" pitchFamily="2" charset="-122"/>
              </a:rPr>
              <a:t>02</a:t>
            </a:r>
            <a:endParaRPr lang="zh-CN" altLang="en-US" sz="6600" dirty="0">
              <a:latin typeface="方正大标宋简体" panose="02010601030101010101" pitchFamily="2" charset="-122"/>
              <a:ea typeface="方正大标宋简体" panose="02010601030101010101" pitchFamily="2" charset="-122"/>
            </a:endParaRPr>
          </a:p>
        </p:txBody>
      </p:sp>
      <p:cxnSp>
        <p:nvCxnSpPr>
          <p:cNvPr id="5" name="直接连接符 4"/>
          <p:cNvCxnSpPr/>
          <p:nvPr/>
        </p:nvCxnSpPr>
        <p:spPr>
          <a:xfrm>
            <a:off x="1661160" y="3780939"/>
            <a:ext cx="8869680" cy="0"/>
          </a:xfrm>
          <a:prstGeom prst="line">
            <a:avLst/>
          </a:prstGeom>
          <a:ln w="19050"/>
        </p:spPr>
        <p:style>
          <a:lnRef idx="1">
            <a:schemeClr val="accent1"/>
          </a:lnRef>
          <a:fillRef idx="0">
            <a:schemeClr val="accent1"/>
          </a:fillRef>
          <a:effectRef idx="0">
            <a:schemeClr val="accent1"/>
          </a:effectRef>
          <a:fontRef idx="minor">
            <a:schemeClr val="tx1"/>
          </a:fontRef>
        </p:style>
      </p:cxnSp>
      <p:sp>
        <p:nvSpPr>
          <p:cNvPr id="10" name="TextBox 51">
            <a:hlinkClick r:id="" action="ppaction://hlinkshowjump?jump=nextslide"/>
          </p:cNvPr>
          <p:cNvSpPr txBox="1">
            <a:spLocks noChangeArrowheads="1"/>
          </p:cNvSpPr>
          <p:nvPr/>
        </p:nvSpPr>
        <p:spPr bwMode="auto">
          <a:xfrm>
            <a:off x="2836133" y="3840598"/>
            <a:ext cx="6519734" cy="5622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a:lnSpc>
                <a:spcPct val="130000"/>
              </a:lnSpc>
            </a:pPr>
            <a:r>
              <a:rPr lang="zh-CN" altLang="en-US" sz="2600" dirty="0" smtClean="0">
                <a:solidFill>
                  <a:schemeClr val="accent1"/>
                </a:solidFill>
                <a:latin typeface="汉仪大宋简" panose="02010609000101010101" pitchFamily="49" charset="-122"/>
                <a:ea typeface="汉仪大宋简" panose="02010609000101010101" pitchFamily="49" charset="-122"/>
              </a:rPr>
              <a:t>学习习总书记建军</a:t>
            </a:r>
            <a:r>
              <a:rPr lang="en-US" altLang="zh-CN" sz="2600" dirty="0" smtClean="0">
                <a:solidFill>
                  <a:schemeClr val="accent1"/>
                </a:solidFill>
                <a:latin typeface="汉仪大宋简" panose="02010609000101010101" pitchFamily="49" charset="-122"/>
                <a:ea typeface="汉仪大宋简" panose="02010609000101010101" pitchFamily="49" charset="-122"/>
              </a:rPr>
              <a:t>90</a:t>
            </a:r>
            <a:r>
              <a:rPr lang="zh-CN" altLang="en-US" sz="2600" dirty="0" smtClean="0">
                <a:solidFill>
                  <a:schemeClr val="accent1"/>
                </a:solidFill>
                <a:latin typeface="汉仪大宋简" panose="02010609000101010101" pitchFamily="49" charset="-122"/>
                <a:ea typeface="汉仪大宋简" panose="02010609000101010101" pitchFamily="49" charset="-122"/>
              </a:rPr>
              <a:t>周年大会重要讲话内容</a:t>
            </a:r>
            <a:endParaRPr lang="zh-CN" altLang="en-US" sz="2600" dirty="0">
              <a:solidFill>
                <a:schemeClr val="accent1"/>
              </a:solidFill>
              <a:latin typeface="汉仪大宋简" panose="02010609000101010101" pitchFamily="49" charset="-122"/>
              <a:ea typeface="汉仪大宋简" panose="02010609000101010101" pitchFamily="49" charset="-122"/>
            </a:endParaRPr>
          </a:p>
        </p:txBody>
      </p:sp>
    </p:spTree>
  </p:cSld>
  <p:clrMapOvr>
    <a:masterClrMapping/>
  </p:clrMapOvr>
  <p:transition spd="slow" advClick="0" advTm="0">
    <p:random/>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flipH="1">
            <a:off x="421700" y="886415"/>
            <a:ext cx="3668123" cy="4554181"/>
          </a:xfrm>
          <a:prstGeom prst="rect">
            <a:avLst/>
          </a:prstGeom>
        </p:spPr>
      </p:pic>
      <p:sp>
        <p:nvSpPr>
          <p:cNvPr id="7" name="矩形 6"/>
          <p:cNvSpPr/>
          <p:nvPr/>
        </p:nvSpPr>
        <p:spPr>
          <a:xfrm>
            <a:off x="0" y="6725468"/>
            <a:ext cx="12192000" cy="144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51"/>
          <p:cNvSpPr txBox="1"/>
          <p:nvPr/>
        </p:nvSpPr>
        <p:spPr>
          <a:xfrm>
            <a:off x="4103809" y="2030568"/>
            <a:ext cx="7440212" cy="584775"/>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itchFamily="34" charset="-122"/>
                <a:ea typeface="微软雅黑" pitchFamily="34" charset="-122"/>
              </a:defRPr>
            </a:lvl1pPr>
            <a:lvl2pPr fontAlgn="base">
              <a:spcBef>
                <a:spcPct val="0"/>
              </a:spcBef>
              <a:spcAft>
                <a:spcPct val="0"/>
              </a:spcAft>
              <a:defRPr>
                <a:latin typeface="Arial" pitchFamily="34" charset="0"/>
                <a:ea typeface="宋体" pitchFamily="2" charset="-122"/>
              </a:defRPr>
            </a:lvl2pPr>
            <a:lvl3pPr fontAlgn="base">
              <a:spcBef>
                <a:spcPct val="0"/>
              </a:spcBef>
              <a:spcAft>
                <a:spcPct val="0"/>
              </a:spcAft>
              <a:defRPr>
                <a:latin typeface="Arial" pitchFamily="34" charset="0"/>
                <a:ea typeface="宋体" pitchFamily="2" charset="-122"/>
              </a:defRPr>
            </a:lvl3pPr>
            <a:lvl4pPr fontAlgn="base">
              <a:spcBef>
                <a:spcPct val="0"/>
              </a:spcBef>
              <a:spcAft>
                <a:spcPct val="0"/>
              </a:spcAft>
              <a:defRPr>
                <a:latin typeface="Arial" pitchFamily="34" charset="0"/>
                <a:ea typeface="宋体" pitchFamily="2" charset="-122"/>
              </a:defRPr>
            </a:lvl4pPr>
            <a:lvl5pPr fontAlgn="base">
              <a:spcBef>
                <a:spcPct val="0"/>
              </a:spcBef>
              <a:spcAft>
                <a:spcPct val="0"/>
              </a:spcAft>
              <a:defRPr>
                <a:latin typeface="Arial" pitchFamily="34" charset="0"/>
                <a:ea typeface="宋体" pitchFamily="2" charset="-122"/>
              </a:defRPr>
            </a:lvl5pPr>
            <a:lvl6pPr>
              <a:defRPr>
                <a:latin typeface="Arial" pitchFamily="34" charset="0"/>
                <a:ea typeface="宋体" pitchFamily="2" charset="-122"/>
              </a:defRPr>
            </a:lvl6pPr>
            <a:lvl7pPr>
              <a:defRPr>
                <a:latin typeface="Arial" pitchFamily="34" charset="0"/>
                <a:ea typeface="宋体" pitchFamily="2" charset="-122"/>
              </a:defRPr>
            </a:lvl7pPr>
            <a:lvl8pPr>
              <a:defRPr>
                <a:latin typeface="Arial" pitchFamily="34" charset="0"/>
                <a:ea typeface="宋体" pitchFamily="2" charset="-122"/>
              </a:defRPr>
            </a:lvl8pPr>
            <a:lvl9pPr>
              <a:defRPr>
                <a:latin typeface="Arial" pitchFamily="34" charset="0"/>
                <a:ea typeface="宋体" pitchFamily="2" charset="-122"/>
              </a:defRPr>
            </a:lvl9pPr>
          </a:lstStyle>
          <a:p>
            <a:pPr algn="ctr"/>
            <a:r>
              <a:rPr lang="zh-CN" altLang="en-US" b="0" dirty="0">
                <a:solidFill>
                  <a:schemeClr val="accent1"/>
                </a:solidFill>
                <a:latin typeface="造字工房尚雅（非商用）常规体" pitchFamily="50" charset="-122"/>
                <a:ea typeface="造字工房尚雅（非商用）常规体" pitchFamily="50" charset="-122"/>
              </a:rPr>
              <a:t>人民军队的力量所在一：党的领导</a:t>
            </a:r>
            <a:endParaRPr lang="zh-CN" altLang="en-US" b="0" dirty="0">
              <a:solidFill>
                <a:schemeClr val="accent1"/>
              </a:solidFill>
              <a:latin typeface="造字工房尚雅（非商用）常规体" pitchFamily="50" charset="-122"/>
              <a:ea typeface="造字工房尚雅（非商用）常规体" pitchFamily="50" charset="-122"/>
            </a:endParaRPr>
          </a:p>
        </p:txBody>
      </p:sp>
      <p:sp>
        <p:nvSpPr>
          <p:cNvPr id="9" name="Rectangle 3"/>
          <p:cNvSpPr txBox="1">
            <a:spLocks noChangeArrowheads="1"/>
          </p:cNvSpPr>
          <p:nvPr/>
        </p:nvSpPr>
        <p:spPr>
          <a:xfrm>
            <a:off x="4103809" y="2583043"/>
            <a:ext cx="7440212" cy="2569028"/>
          </a:xfrm>
          <a:prstGeom prst="rect">
            <a:avLst/>
          </a:prstGeom>
        </p:spPr>
        <p:txBody>
          <a:bodyPr/>
          <a:lst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indent="0">
              <a:lnSpc>
                <a:spcPct val="150000"/>
              </a:lnSpc>
              <a:spcBef>
                <a:spcPts val="0"/>
              </a:spcBef>
              <a:buNone/>
            </a:pPr>
            <a:r>
              <a:rPr lang="zh-CN" altLang="en-US" sz="1700" dirty="0"/>
              <a:t>人民军队从胜利走向胜利，彰显了中国共产党领导的伟大力量。</a:t>
            </a:r>
            <a:r>
              <a:rPr lang="zh-CN" altLang="en-US" sz="1700" dirty="0" smtClean="0"/>
              <a:t>历史</a:t>
            </a:r>
            <a:r>
              <a:rPr lang="zh-CN" altLang="en-US" sz="1700" dirty="0"/>
              <a:t>告诉我们，党指挥枪是保持人民军队本质和宗旨的根本保障，这是我们党在血与火的斗争中得出的颠扑不破的真理。有了中国共产党，有了中国共产党的坚强领导，人民军队前进就有方向、有力量。前进道路上，人民军队必须牢牢坚持党对军队的绝对领导，把这一条当作人民军队永远不能变的军魂、永远不能丢的命根子，任何时候任何情况下都以党的旗帜为旗帜、以党的方向为方向、以党的意志为意志。</a:t>
            </a:r>
            <a:endParaRPr lang="zh-CN" altLang="en-US" sz="1700" dirty="0">
              <a:solidFill>
                <a:schemeClr val="accent1"/>
              </a:solidFill>
              <a:latin typeface="造字工房尚雅（非商用）常规体" pitchFamily="50" charset="-122"/>
              <a:ea typeface="造字工房尚雅（非商用）常规体" pitchFamily="50" charset="-122"/>
            </a:endParaRPr>
          </a:p>
        </p:txBody>
      </p:sp>
      <p:cxnSp>
        <p:nvCxnSpPr>
          <p:cNvPr id="15" name="直接连接符 14"/>
          <p:cNvCxnSpPr/>
          <p:nvPr/>
        </p:nvCxnSpPr>
        <p:spPr>
          <a:xfrm>
            <a:off x="4237075" y="1838256"/>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4237075" y="5512983"/>
            <a:ext cx="7200000" cy="0"/>
          </a:xfrm>
          <a:prstGeom prst="line">
            <a:avLst/>
          </a:prstGeom>
          <a:ln>
            <a:solidFill>
              <a:schemeClr val="tx1">
                <a:lumMod val="50000"/>
                <a:lumOff val="50000"/>
              </a:schemeClr>
            </a:solidFill>
            <a:prstDash val="dash"/>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978284" y="210653"/>
            <a:ext cx="6751585" cy="584775"/>
          </a:xfrm>
          <a:prstGeom prst="rect">
            <a:avLst/>
          </a:prstGeom>
          <a:noFill/>
        </p:spPr>
        <p:txBody>
          <a:bodyPr wrap="square">
            <a:spAutoFit/>
          </a:bodyPr>
          <a:lstStyle/>
          <a:p>
            <a:pPr>
              <a:defRPr/>
            </a:pPr>
            <a:r>
              <a:rPr lang="zh-CN" altLang="en-US" sz="3200" dirty="0" smtClean="0">
                <a:solidFill>
                  <a:srgbClr val="F9F9F4"/>
                </a:solidFill>
                <a:latin typeface="造字工房尚雅（非商用）常规体" pitchFamily="50" charset="-122"/>
                <a:ea typeface="造字工房尚雅（非商用）常规体" pitchFamily="50" charset="-122"/>
              </a:rPr>
              <a:t>人民军队的力量所在</a:t>
            </a:r>
            <a:endParaRPr lang="zh-CN" altLang="en-US" sz="3200" dirty="0">
              <a:solidFill>
                <a:srgbClr val="F9F9F4"/>
              </a:solidFill>
              <a:latin typeface="造字工房尚雅（非商用）常规体" pitchFamily="50" charset="-122"/>
              <a:ea typeface="造字工房尚雅（非商用）常规体" pitchFamily="50" charset="-122"/>
            </a:endParaRPr>
          </a:p>
        </p:txBody>
      </p:sp>
      <p:pic>
        <p:nvPicPr>
          <p:cNvPr id="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tretch>
            <a:fillRect/>
          </a:stretch>
        </p:blipFill>
        <p:spPr bwMode="auto">
          <a:xfrm>
            <a:off x="9483618" y="88758"/>
            <a:ext cx="2708382" cy="74685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11"/>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88919" y="93790"/>
            <a:ext cx="694218" cy="72230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250" advTm="0">
        <p:random/>
      </p:transition>
    </mc:Choice>
    <mc:Fallback>
      <p:transition spd="slow" advTm="0">
        <p:random/>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红色剪纸">
      <a:dk1>
        <a:srgbClr val="000000"/>
      </a:dk1>
      <a:lt1>
        <a:srgbClr val="FFFFFF"/>
      </a:lt1>
      <a:dk2>
        <a:srgbClr val="44546A"/>
      </a:dk2>
      <a:lt2>
        <a:srgbClr val="E7E6E6"/>
      </a:lt2>
      <a:accent1>
        <a:srgbClr val="D7181F"/>
      </a:accent1>
      <a:accent2>
        <a:srgbClr val="C00000"/>
      </a:accent2>
      <a:accent3>
        <a:srgbClr val="E55618"/>
      </a:accent3>
      <a:accent4>
        <a:srgbClr val="2A3D52"/>
      </a:accent4>
      <a:accent5>
        <a:srgbClr val="2A3D52"/>
      </a:accent5>
      <a:accent6>
        <a:srgbClr val="00ADEF"/>
      </a:accent6>
      <a:hlink>
        <a:srgbClr val="00ADEF"/>
      </a:hlink>
      <a:folHlink>
        <a:srgbClr val="00ADE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8049</Words>
  <Application>Kingsoft Office WPP</Application>
  <PresentationFormat>宽屏</PresentationFormat>
  <Paragraphs>320</Paragraphs>
  <Slides>43</Slides>
  <Notes>43</Notes>
  <HiddenSlides>0</HiddenSlides>
  <MMClips>1</MMClips>
  <ScaleCrop>false</ScaleCrop>
  <HeadingPairs>
    <vt:vector size="4" baseType="variant">
      <vt:variant>
        <vt:lpstr>主题</vt:lpstr>
      </vt:variant>
      <vt:variant>
        <vt:i4>1</vt:i4>
      </vt:variant>
      <vt:variant>
        <vt:lpstr>幻灯片标题</vt:lpstr>
      </vt:variant>
      <vt:variant>
        <vt:i4>43</vt:i4>
      </vt:variant>
    </vt:vector>
  </HeadingPairs>
  <TitlesOfParts>
    <vt:vector size="4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apple</cp:lastModifiedBy>
  <cp:revision>1</cp:revision>
  <dcterms:created xsi:type="dcterms:W3CDTF">2018-05-28T13:51:31Z</dcterms:created>
  <dcterms:modified xsi:type="dcterms:W3CDTF">2018-05-28T13:51:31Z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