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7.xml" ContentType="application/vnd.openxmlformats-officedocument.presentationml.tags+xml"/>
  <Override PartName="/ppt/notesSlides/notesSlide23.xml" ContentType="application/vnd.openxmlformats-officedocument.presentationml.notesSlide+xml"/>
  <Override PartName="/ppt/tags/tag18.xml" ContentType="application/vnd.openxmlformats-officedocument.presentationml.tags+xml"/>
  <Override PartName="/ppt/notesSlides/notesSlide24.xml" ContentType="application/vnd.openxmlformats-officedocument.presentationml.notesSlide+xml"/>
  <Override PartName="/ppt/tags/tag19.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80" r:id="rId4"/>
    <p:sldId id="258" r:id="rId5"/>
    <p:sldId id="259" r:id="rId6"/>
    <p:sldId id="260" r:id="rId7"/>
    <p:sldId id="261" r:id="rId8"/>
    <p:sldId id="281" r:id="rId9"/>
    <p:sldId id="263" r:id="rId10"/>
    <p:sldId id="264" r:id="rId11"/>
    <p:sldId id="265" r:id="rId12"/>
    <p:sldId id="286" r:id="rId13"/>
    <p:sldId id="266" r:id="rId14"/>
    <p:sldId id="267" r:id="rId15"/>
    <p:sldId id="268" r:id="rId16"/>
    <p:sldId id="269" r:id="rId17"/>
    <p:sldId id="270" r:id="rId18"/>
    <p:sldId id="282" r:id="rId19"/>
    <p:sldId id="272" r:id="rId20"/>
    <p:sldId id="273" r:id="rId21"/>
    <p:sldId id="274" r:id="rId22"/>
    <p:sldId id="283" r:id="rId23"/>
    <p:sldId id="276" r:id="rId24"/>
    <p:sldId id="277" r:id="rId25"/>
    <p:sldId id="278" r:id="rId26"/>
    <p:sldId id="279" r:id="rId27"/>
    <p:sldId id="285"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70" autoAdjust="0"/>
    <p:restoredTop sz="94660"/>
  </p:normalViewPr>
  <p:slideViewPr>
    <p:cSldViewPr snapToGrid="0">
      <p:cViewPr>
        <p:scale>
          <a:sx n="79" d="100"/>
          <a:sy n="79" d="100"/>
        </p:scale>
        <p:origin x="534" y="870"/>
      </p:cViewPr>
      <p:guideLst/>
    </p:cSldViewPr>
  </p:slideViewPr>
  <p:notesTextViewPr>
    <p:cViewPr>
      <p:scale>
        <a:sx n="1" d="1"/>
        <a:sy n="1" d="1"/>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4E98ED-681A-42F1-8D71-07F519179D1C}" type="datetimeFigureOut">
              <a:rPr lang="zh-CN" altLang="en-US" smtClean="0"/>
              <a:t>2017/9/14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5AD72D-62A5-4E65-9804-2DA5E13B9219}" type="slidenum">
              <a:rPr lang="zh-CN" altLang="en-US" smtClean="0"/>
              <a:t>‹#›</a:t>
            </a:fld>
            <a:endParaRPr lang="zh-CN" altLang="en-US"/>
          </a:p>
        </p:txBody>
      </p:sp>
    </p:spTree>
    <p:extLst>
      <p:ext uri="{BB962C8B-B14F-4D97-AF65-F5344CB8AC3E}">
        <p14:creationId xmlns:p14="http://schemas.microsoft.com/office/powerpoint/2010/main" val="4271631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a:t>
            </a:fld>
            <a:endParaRPr lang="zh-CN" altLang="en-US"/>
          </a:p>
        </p:txBody>
      </p:sp>
    </p:spTree>
    <p:extLst>
      <p:ext uri="{BB962C8B-B14F-4D97-AF65-F5344CB8AC3E}">
        <p14:creationId xmlns:p14="http://schemas.microsoft.com/office/powerpoint/2010/main" val="3805276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10</a:t>
            </a:fld>
            <a:endParaRPr lang="zh-CN" altLang="en-US"/>
          </a:p>
        </p:txBody>
      </p:sp>
    </p:spTree>
    <p:extLst>
      <p:ext uri="{BB962C8B-B14F-4D97-AF65-F5344CB8AC3E}">
        <p14:creationId xmlns:p14="http://schemas.microsoft.com/office/powerpoint/2010/main" val="25565110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11</a:t>
            </a:fld>
            <a:endParaRPr lang="zh-CN" altLang="en-US"/>
          </a:p>
        </p:txBody>
      </p:sp>
    </p:spTree>
    <p:extLst>
      <p:ext uri="{BB962C8B-B14F-4D97-AF65-F5344CB8AC3E}">
        <p14:creationId xmlns:p14="http://schemas.microsoft.com/office/powerpoint/2010/main" val="41172074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12</a:t>
            </a:fld>
            <a:endParaRPr lang="zh-CN" altLang="en-US"/>
          </a:p>
        </p:txBody>
      </p:sp>
    </p:spTree>
    <p:extLst>
      <p:ext uri="{BB962C8B-B14F-4D97-AF65-F5344CB8AC3E}">
        <p14:creationId xmlns:p14="http://schemas.microsoft.com/office/powerpoint/2010/main" val="3799542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13</a:t>
            </a:fld>
            <a:endParaRPr lang="zh-CN" altLang="en-US"/>
          </a:p>
        </p:txBody>
      </p:sp>
    </p:spTree>
    <p:extLst>
      <p:ext uri="{BB962C8B-B14F-4D97-AF65-F5344CB8AC3E}">
        <p14:creationId xmlns:p14="http://schemas.microsoft.com/office/powerpoint/2010/main" val="3685062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14</a:t>
            </a:fld>
            <a:endParaRPr lang="zh-CN" altLang="en-US"/>
          </a:p>
        </p:txBody>
      </p:sp>
    </p:spTree>
    <p:extLst>
      <p:ext uri="{BB962C8B-B14F-4D97-AF65-F5344CB8AC3E}">
        <p14:creationId xmlns:p14="http://schemas.microsoft.com/office/powerpoint/2010/main" val="11335711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15</a:t>
            </a:fld>
            <a:endParaRPr lang="zh-CN" altLang="en-US"/>
          </a:p>
        </p:txBody>
      </p:sp>
    </p:spTree>
    <p:extLst>
      <p:ext uri="{BB962C8B-B14F-4D97-AF65-F5344CB8AC3E}">
        <p14:creationId xmlns:p14="http://schemas.microsoft.com/office/powerpoint/2010/main" val="33184458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16</a:t>
            </a:fld>
            <a:endParaRPr lang="zh-CN" altLang="en-US"/>
          </a:p>
        </p:txBody>
      </p:sp>
    </p:spTree>
    <p:extLst>
      <p:ext uri="{BB962C8B-B14F-4D97-AF65-F5344CB8AC3E}">
        <p14:creationId xmlns:p14="http://schemas.microsoft.com/office/powerpoint/2010/main" val="28598647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17</a:t>
            </a:fld>
            <a:endParaRPr lang="zh-CN" altLang="en-US"/>
          </a:p>
        </p:txBody>
      </p:sp>
    </p:spTree>
    <p:extLst>
      <p:ext uri="{BB962C8B-B14F-4D97-AF65-F5344CB8AC3E}">
        <p14:creationId xmlns:p14="http://schemas.microsoft.com/office/powerpoint/2010/main" val="34999729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18</a:t>
            </a:fld>
            <a:endParaRPr lang="zh-CN" altLang="en-US"/>
          </a:p>
        </p:txBody>
      </p:sp>
    </p:spTree>
    <p:extLst>
      <p:ext uri="{BB962C8B-B14F-4D97-AF65-F5344CB8AC3E}">
        <p14:creationId xmlns:p14="http://schemas.microsoft.com/office/powerpoint/2010/main" val="38241311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19</a:t>
            </a:fld>
            <a:endParaRPr lang="zh-CN" altLang="en-US"/>
          </a:p>
        </p:txBody>
      </p:sp>
    </p:spTree>
    <p:extLst>
      <p:ext uri="{BB962C8B-B14F-4D97-AF65-F5344CB8AC3E}">
        <p14:creationId xmlns:p14="http://schemas.microsoft.com/office/powerpoint/2010/main" val="3758577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2</a:t>
            </a:fld>
            <a:endParaRPr lang="zh-CN" altLang="en-US"/>
          </a:p>
        </p:txBody>
      </p:sp>
    </p:spTree>
    <p:extLst>
      <p:ext uri="{BB962C8B-B14F-4D97-AF65-F5344CB8AC3E}">
        <p14:creationId xmlns:p14="http://schemas.microsoft.com/office/powerpoint/2010/main" val="17822750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20</a:t>
            </a:fld>
            <a:endParaRPr lang="zh-CN" altLang="en-US"/>
          </a:p>
        </p:txBody>
      </p:sp>
    </p:spTree>
    <p:extLst>
      <p:ext uri="{BB962C8B-B14F-4D97-AF65-F5344CB8AC3E}">
        <p14:creationId xmlns:p14="http://schemas.microsoft.com/office/powerpoint/2010/main" val="30442766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21</a:t>
            </a:fld>
            <a:endParaRPr lang="zh-CN" altLang="en-US"/>
          </a:p>
        </p:txBody>
      </p:sp>
    </p:spTree>
    <p:extLst>
      <p:ext uri="{BB962C8B-B14F-4D97-AF65-F5344CB8AC3E}">
        <p14:creationId xmlns:p14="http://schemas.microsoft.com/office/powerpoint/2010/main" val="33706397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22</a:t>
            </a:fld>
            <a:endParaRPr lang="zh-CN" altLang="en-US"/>
          </a:p>
        </p:txBody>
      </p:sp>
    </p:spTree>
    <p:extLst>
      <p:ext uri="{BB962C8B-B14F-4D97-AF65-F5344CB8AC3E}">
        <p14:creationId xmlns:p14="http://schemas.microsoft.com/office/powerpoint/2010/main" val="27738440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23</a:t>
            </a:fld>
            <a:endParaRPr lang="zh-CN" altLang="en-US"/>
          </a:p>
        </p:txBody>
      </p:sp>
    </p:spTree>
    <p:extLst>
      <p:ext uri="{BB962C8B-B14F-4D97-AF65-F5344CB8AC3E}">
        <p14:creationId xmlns:p14="http://schemas.microsoft.com/office/powerpoint/2010/main" val="13371499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24</a:t>
            </a:fld>
            <a:endParaRPr lang="zh-CN" altLang="en-US"/>
          </a:p>
        </p:txBody>
      </p:sp>
    </p:spTree>
    <p:extLst>
      <p:ext uri="{BB962C8B-B14F-4D97-AF65-F5344CB8AC3E}">
        <p14:creationId xmlns:p14="http://schemas.microsoft.com/office/powerpoint/2010/main" val="39232895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25</a:t>
            </a:fld>
            <a:endParaRPr lang="zh-CN" altLang="en-US"/>
          </a:p>
        </p:txBody>
      </p:sp>
    </p:spTree>
    <p:extLst>
      <p:ext uri="{BB962C8B-B14F-4D97-AF65-F5344CB8AC3E}">
        <p14:creationId xmlns:p14="http://schemas.microsoft.com/office/powerpoint/2010/main" val="13340804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26</a:t>
            </a:fld>
            <a:endParaRPr lang="zh-CN" altLang="en-US"/>
          </a:p>
        </p:txBody>
      </p:sp>
    </p:spTree>
    <p:extLst>
      <p:ext uri="{BB962C8B-B14F-4D97-AF65-F5344CB8AC3E}">
        <p14:creationId xmlns:p14="http://schemas.microsoft.com/office/powerpoint/2010/main" val="10477527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27</a:t>
            </a:fld>
            <a:endParaRPr lang="zh-CN" altLang="en-US"/>
          </a:p>
        </p:txBody>
      </p:sp>
    </p:spTree>
    <p:extLst>
      <p:ext uri="{BB962C8B-B14F-4D97-AF65-F5344CB8AC3E}">
        <p14:creationId xmlns:p14="http://schemas.microsoft.com/office/powerpoint/2010/main" val="3915778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3</a:t>
            </a:fld>
            <a:endParaRPr lang="zh-CN" altLang="en-US"/>
          </a:p>
        </p:txBody>
      </p:sp>
    </p:spTree>
    <p:extLst>
      <p:ext uri="{BB962C8B-B14F-4D97-AF65-F5344CB8AC3E}">
        <p14:creationId xmlns:p14="http://schemas.microsoft.com/office/powerpoint/2010/main" val="3961306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4</a:t>
            </a:fld>
            <a:endParaRPr lang="zh-CN" altLang="en-US"/>
          </a:p>
        </p:txBody>
      </p:sp>
    </p:spTree>
    <p:extLst>
      <p:ext uri="{BB962C8B-B14F-4D97-AF65-F5344CB8AC3E}">
        <p14:creationId xmlns:p14="http://schemas.microsoft.com/office/powerpoint/2010/main" val="21095072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5</a:t>
            </a:fld>
            <a:endParaRPr lang="zh-CN" altLang="en-US"/>
          </a:p>
        </p:txBody>
      </p:sp>
    </p:spTree>
    <p:extLst>
      <p:ext uri="{BB962C8B-B14F-4D97-AF65-F5344CB8AC3E}">
        <p14:creationId xmlns:p14="http://schemas.microsoft.com/office/powerpoint/2010/main" val="3038908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6</a:t>
            </a:fld>
            <a:endParaRPr lang="zh-CN" altLang="en-US"/>
          </a:p>
        </p:txBody>
      </p:sp>
    </p:spTree>
    <p:extLst>
      <p:ext uri="{BB962C8B-B14F-4D97-AF65-F5344CB8AC3E}">
        <p14:creationId xmlns:p14="http://schemas.microsoft.com/office/powerpoint/2010/main" val="36558705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7</a:t>
            </a:fld>
            <a:endParaRPr lang="zh-CN" altLang="en-US"/>
          </a:p>
        </p:txBody>
      </p:sp>
    </p:spTree>
    <p:extLst>
      <p:ext uri="{BB962C8B-B14F-4D97-AF65-F5344CB8AC3E}">
        <p14:creationId xmlns:p14="http://schemas.microsoft.com/office/powerpoint/2010/main" val="2971129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8</a:t>
            </a:fld>
            <a:endParaRPr lang="zh-CN" altLang="en-US"/>
          </a:p>
        </p:txBody>
      </p:sp>
    </p:spTree>
    <p:extLst>
      <p:ext uri="{BB962C8B-B14F-4D97-AF65-F5344CB8AC3E}">
        <p14:creationId xmlns:p14="http://schemas.microsoft.com/office/powerpoint/2010/main" val="1244928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9</a:t>
            </a:fld>
            <a:endParaRPr lang="zh-CN" altLang="en-US"/>
          </a:p>
        </p:txBody>
      </p:sp>
    </p:spTree>
    <p:extLst>
      <p:ext uri="{BB962C8B-B14F-4D97-AF65-F5344CB8AC3E}">
        <p14:creationId xmlns:p14="http://schemas.microsoft.com/office/powerpoint/2010/main" val="42542418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2017/9/14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63248" y="230214"/>
            <a:ext cx="10515600" cy="489314"/>
          </a:xfrm>
        </p:spPr>
        <p:txBody>
          <a:bodyPr>
            <a:normAutofit/>
          </a:bodyPr>
          <a:lstStyle>
            <a:lvl1pPr>
              <a:defRPr sz="3200" b="1">
                <a:solidFill>
                  <a:schemeClr val="tx2"/>
                </a:solidFill>
                <a:latin typeface="方正小标宋简体" panose="03000509000000000000" pitchFamily="65" charset="-122"/>
                <a:ea typeface="方正小标宋简体" panose="03000509000000000000" pitchFamily="65" charset="-122"/>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2017/9/14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Freeform 29"/>
          <p:cNvSpPr/>
          <p:nvPr userDrawn="1"/>
        </p:nvSpPr>
        <p:spPr bwMode="auto">
          <a:xfrm>
            <a:off x="167196" y="119921"/>
            <a:ext cx="671004" cy="59960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pPr algn="ctr"/>
            <a:endParaRPr lang="zh-CN" altLang="en-US"/>
          </a:p>
        </p:txBody>
      </p:sp>
      <p:cxnSp>
        <p:nvCxnSpPr>
          <p:cNvPr id="8" name="直接连接符 7"/>
          <p:cNvCxnSpPr/>
          <p:nvPr userDrawn="1"/>
        </p:nvCxnSpPr>
        <p:spPr>
          <a:xfrm>
            <a:off x="838200" y="749508"/>
            <a:ext cx="113538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10" name="PA_图片 7"/>
          <p:cNvPicPr>
            <a:picLocks noChangeAspect="1"/>
          </p:cNvPicPr>
          <p:nvPr userDrawn="1">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10456680" y="49378"/>
            <a:ext cx="1644336" cy="685140"/>
          </a:xfrm>
          <a:prstGeom prst="rect">
            <a:avLst/>
          </a:prstGeom>
        </p:spPr>
      </p:pic>
    </p:spTree>
    <p:extLst>
      <p:ext uri="{BB962C8B-B14F-4D97-AF65-F5344CB8AC3E}">
        <p14:creationId xmlns:p14="http://schemas.microsoft.com/office/powerpoint/2010/main" val="2904270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2516C88-1DBC-4A6F-B7E7-3EF051E8B715}" type="datetimeFigureOut">
              <a:rPr lang="zh-CN" altLang="en-US" smtClean="0"/>
              <a:t>2017/9/14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2653325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4" name="矩形 3"/>
          <p:cNvSpPr/>
          <p:nvPr userDrawn="1"/>
        </p:nvSpPr>
        <p:spPr>
          <a:xfrm>
            <a:off x="1" y="0"/>
            <a:ext cx="12226362" cy="6858000"/>
          </a:xfrm>
          <a:prstGeom prst="rect">
            <a:avLst/>
          </a:prstGeom>
          <a:solidFill>
            <a:srgbClr val="FDE6D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33" tIns="60916" rIns="121833" bIns="60916" rtlCol="0" anchor="ctr"/>
          <a:lstStyle/>
          <a:p>
            <a:pPr algn="ctr"/>
            <a:endParaRPr lang="zh-CN" altLang="en-US" sz="1800"/>
          </a:p>
        </p:txBody>
      </p:sp>
    </p:spTree>
    <p:extLst>
      <p:ext uri="{BB962C8B-B14F-4D97-AF65-F5344CB8AC3E}">
        <p14:creationId xmlns:p14="http://schemas.microsoft.com/office/powerpoint/2010/main" val="1765284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2017/9/14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audio" Target="../media/media1.mp3"/><Relationship Id="rId13" Type="http://schemas.openxmlformats.org/officeDocument/2006/relationships/image" Target="../media/image4.png"/><Relationship Id="rId3" Type="http://schemas.openxmlformats.org/officeDocument/2006/relationships/tags" Target="../tags/tag5.xml"/><Relationship Id="rId7" Type="http://schemas.microsoft.com/office/2007/relationships/media" Target="../media/media1.mp3"/><Relationship Id="rId12" Type="http://schemas.openxmlformats.org/officeDocument/2006/relationships/notesSlide" Target="../notesSlides/notesSlide1.xml"/><Relationship Id="rId2" Type="http://schemas.openxmlformats.org/officeDocument/2006/relationships/tags" Target="../tags/tag4.xml"/><Relationship Id="rId16" Type="http://schemas.openxmlformats.org/officeDocument/2006/relationships/image" Target="../media/image6.png"/><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slideLayout" Target="../slideLayouts/slideLayout1.xml"/><Relationship Id="rId5" Type="http://schemas.openxmlformats.org/officeDocument/2006/relationships/tags" Target="../tags/tag7.xml"/><Relationship Id="rId15" Type="http://schemas.openxmlformats.org/officeDocument/2006/relationships/image" Target="../media/image5.png"/><Relationship Id="rId10" Type="http://schemas.openxmlformats.org/officeDocument/2006/relationships/tags" Target="../tags/tag10.xml"/><Relationship Id="rId4" Type="http://schemas.openxmlformats.org/officeDocument/2006/relationships/tags" Target="../tags/tag6.xml"/><Relationship Id="rId9" Type="http://schemas.openxmlformats.org/officeDocument/2006/relationships/tags" Target="../tags/tag9.xml"/><Relationship Id="rId1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2.xml"/><Relationship Id="rId7" Type="http://schemas.openxmlformats.org/officeDocument/2006/relationships/image" Target="../media/image4.pn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notesSlide" Target="../notesSlides/notesSlide27.xml"/><Relationship Id="rId5" Type="http://schemas.openxmlformats.org/officeDocument/2006/relationships/slideLayout" Target="../slideLayouts/slideLayout1.xml"/><Relationship Id="rId4" Type="http://schemas.openxmlformats.org/officeDocument/2006/relationships/tags" Target="../tags/tag23.xml"/><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12" name="PA_圆角矩形 11"/>
          <p:cNvSpPr/>
          <p:nvPr>
            <p:custDataLst>
              <p:tags r:id="rId1"/>
            </p:custDataLst>
          </p:nvPr>
        </p:nvSpPr>
        <p:spPr>
          <a:xfrm>
            <a:off x="3832345" y="4112741"/>
            <a:ext cx="4706066" cy="41430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小标宋简体" panose="03000509000000000000" pitchFamily="65" charset="-122"/>
              <a:ea typeface="方正小标宋简体" panose="03000509000000000000" pitchFamily="65" charset="-122"/>
            </a:endParaRPr>
          </a:p>
        </p:txBody>
      </p:sp>
      <p:sp>
        <p:nvSpPr>
          <p:cNvPr id="11" name="PA_圆角矩形 10"/>
          <p:cNvSpPr/>
          <p:nvPr>
            <p:custDataLst>
              <p:tags r:id="rId2"/>
            </p:custDataLst>
          </p:nvPr>
        </p:nvSpPr>
        <p:spPr>
          <a:xfrm>
            <a:off x="3832345" y="3603074"/>
            <a:ext cx="4706066" cy="41430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小标宋简体" panose="03000509000000000000" pitchFamily="65" charset="-122"/>
              <a:ea typeface="方正小标宋简体" panose="03000509000000000000" pitchFamily="65" charset="-122"/>
            </a:endParaRPr>
          </a:p>
        </p:txBody>
      </p:sp>
      <p:sp>
        <p:nvSpPr>
          <p:cNvPr id="4" name="PA_矩形 3"/>
          <p:cNvSpPr/>
          <p:nvPr>
            <p:custDataLst>
              <p:tags r:id="rId3"/>
            </p:custDataLst>
          </p:nvPr>
        </p:nvSpPr>
        <p:spPr>
          <a:xfrm>
            <a:off x="1735282" y="2442215"/>
            <a:ext cx="8900192" cy="1107996"/>
          </a:xfrm>
          <a:prstGeom prst="rect">
            <a:avLst/>
          </a:prstGeom>
        </p:spPr>
        <p:txBody>
          <a:bodyPr wrap="none">
            <a:spAutoFit/>
          </a:bodyPr>
          <a:lstStyle/>
          <a:p>
            <a:pPr algn="ctr"/>
            <a:r>
              <a:rPr lang="zh-CN" altLang="en-US" sz="6600" b="1" dirty="0">
                <a:solidFill>
                  <a:schemeClr val="accent1"/>
                </a:solidFill>
                <a:latin typeface="方正小标宋简体" panose="03000509000000000000" pitchFamily="65" charset="-122"/>
                <a:ea typeface="方正小标宋简体" panose="03000509000000000000" pitchFamily="65" charset="-122"/>
              </a:rPr>
              <a:t>做合格党员 喜迎十九大</a:t>
            </a:r>
          </a:p>
        </p:txBody>
      </p:sp>
      <p:sp>
        <p:nvSpPr>
          <p:cNvPr id="6" name="PA_矩形 5"/>
          <p:cNvSpPr/>
          <p:nvPr>
            <p:custDataLst>
              <p:tags r:id="rId4"/>
            </p:custDataLst>
          </p:nvPr>
        </p:nvSpPr>
        <p:spPr>
          <a:xfrm>
            <a:off x="3912961" y="3610171"/>
            <a:ext cx="4544834" cy="400110"/>
          </a:xfrm>
          <a:prstGeom prst="rect">
            <a:avLst/>
          </a:prstGeom>
        </p:spPr>
        <p:txBody>
          <a:bodyPr wrap="none">
            <a:spAutoFit/>
          </a:bodyPr>
          <a:lstStyle/>
          <a:p>
            <a:pPr algn="ctr"/>
            <a:r>
              <a:rPr lang="zh-CN" altLang="en-US" sz="2000" dirty="0">
                <a:solidFill>
                  <a:schemeClr val="bg1"/>
                </a:solidFill>
                <a:latin typeface="方正小标宋简体" panose="03000509000000000000" pitchFamily="65" charset="-122"/>
                <a:ea typeface="方正小标宋简体" panose="03000509000000000000" pitchFamily="65" charset="-122"/>
              </a:rPr>
              <a:t>全国深入贯彻党的十八届六中全会精神</a:t>
            </a:r>
          </a:p>
        </p:txBody>
      </p:sp>
      <p:pic>
        <p:nvPicPr>
          <p:cNvPr id="8" name="PA_图片 7"/>
          <p:cNvPicPr>
            <a:picLocks noChangeAspect="1"/>
          </p:cNvPicPr>
          <p:nvPr>
            <p:custDataLst>
              <p:tags r:id="rId5"/>
            </p:custDataLst>
          </p:nvPr>
        </p:nvPicPr>
        <p:blipFill>
          <a:blip r:embed="rId14">
            <a:extLst>
              <a:ext uri="{28A0092B-C50C-407E-A947-70E740481C1C}">
                <a14:useLocalDpi xmlns:a14="http://schemas.microsoft.com/office/drawing/2010/main" val="0"/>
              </a:ext>
            </a:extLst>
          </a:blip>
          <a:stretch>
            <a:fillRect/>
          </a:stretch>
        </p:blipFill>
        <p:spPr>
          <a:xfrm>
            <a:off x="8238056" y="543854"/>
            <a:ext cx="2857500" cy="1190625"/>
          </a:xfrm>
          <a:prstGeom prst="rect">
            <a:avLst/>
          </a:prstGeom>
        </p:spPr>
      </p:pic>
      <p:sp>
        <p:nvSpPr>
          <p:cNvPr id="10" name="PA_矩形 9"/>
          <p:cNvSpPr/>
          <p:nvPr>
            <p:custDataLst>
              <p:tags r:id="rId6"/>
            </p:custDataLst>
          </p:nvPr>
        </p:nvSpPr>
        <p:spPr>
          <a:xfrm>
            <a:off x="3912961" y="4119838"/>
            <a:ext cx="4544834" cy="400110"/>
          </a:xfrm>
          <a:prstGeom prst="rect">
            <a:avLst/>
          </a:prstGeom>
        </p:spPr>
        <p:txBody>
          <a:bodyPr wrap="none">
            <a:spAutoFit/>
          </a:bodyPr>
          <a:lstStyle/>
          <a:p>
            <a:pPr algn="ctr"/>
            <a:r>
              <a:rPr lang="zh-CN" altLang="en-US" sz="2000" dirty="0">
                <a:solidFill>
                  <a:schemeClr val="bg1"/>
                </a:solidFill>
                <a:latin typeface="方正小标宋简体" panose="03000509000000000000" pitchFamily="65" charset="-122"/>
                <a:ea typeface="方正小标宋简体" panose="03000509000000000000" pitchFamily="65" charset="-122"/>
              </a:rPr>
              <a:t>以优异的成绩迎接党的十九大胜利召开</a:t>
            </a:r>
          </a:p>
        </p:txBody>
      </p:sp>
      <p:pic>
        <p:nvPicPr>
          <p:cNvPr id="13" name="PA_中国爱乐乐团 - 红旗颂 - 纯音乐版">
            <a:hlinkClick r:id="" action="ppaction://media"/>
          </p:cNvPr>
          <p:cNvPicPr>
            <a:picLocks noChangeAspect="1"/>
          </p:cNvPicPr>
          <p:nvPr>
            <a:audioFile r:link="rId8"/>
            <p:custDataLst>
              <p:tags r:id="rId9"/>
            </p:custDataLst>
            <p:extLst>
              <p:ext uri="{DAA4B4D4-6D71-4841-9C94-3DE7FCFB9230}">
                <p14:media xmlns:p14="http://schemas.microsoft.com/office/powerpoint/2010/main" r:embed="rId7"/>
              </p:ext>
            </p:extLst>
          </p:nvPr>
        </p:nvPicPr>
        <p:blipFill>
          <a:blip r:embed="rId15"/>
          <a:stretch>
            <a:fillRect/>
          </a:stretch>
        </p:blipFill>
        <p:spPr>
          <a:xfrm>
            <a:off x="8957912" y="-1007444"/>
            <a:ext cx="609600" cy="609600"/>
          </a:xfrm>
          <a:prstGeom prst="rect">
            <a:avLst/>
          </a:prstGeom>
        </p:spPr>
      </p:pic>
      <p:sp>
        <p:nvSpPr>
          <p:cNvPr id="2" name="PA_文本框 1"/>
          <p:cNvSpPr txBox="1"/>
          <p:nvPr>
            <p:custDataLst>
              <p:tags r:id="rId10"/>
            </p:custDataLst>
          </p:nvPr>
        </p:nvSpPr>
        <p:spPr>
          <a:xfrm>
            <a:off x="4428386" y="7530863"/>
            <a:ext cx="1569660" cy="369332"/>
          </a:xfrm>
          <a:prstGeom prst="rect">
            <a:avLst/>
          </a:prstGeom>
          <a:noFill/>
        </p:spPr>
        <p:txBody>
          <a:bodyPr wrap="none" rtlCol="0">
            <a:spAutoFit/>
          </a:bodyPr>
          <a:lstStyle/>
          <a:p>
            <a:r>
              <a:rPr lang="zh-CN" altLang="en-US" dirty="0"/>
              <a:t>延迟符可删除</a:t>
            </a:r>
          </a:p>
        </p:txBody>
      </p:sp>
      <p:pic>
        <p:nvPicPr>
          <p:cNvPr id="5" name="图片 4">
            <a:extLst>
              <a:ext uri="{FF2B5EF4-FFF2-40B4-BE49-F238E27FC236}">
                <a16:creationId xmlns:a16="http://schemas.microsoft.com/office/drawing/2014/main" id="{BB47D861-207B-4B51-BA80-A118A9E76ED0}"/>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838783" y="913202"/>
            <a:ext cx="2025314" cy="1264716"/>
          </a:xfrm>
          <a:prstGeom prst="rect">
            <a:avLst/>
          </a:prstGeom>
        </p:spPr>
      </p:pic>
    </p:spTree>
    <p:extLst>
      <p:ext uri="{BB962C8B-B14F-4D97-AF65-F5344CB8AC3E}">
        <p14:creationId xmlns:p14="http://schemas.microsoft.com/office/powerpoint/2010/main" val="3572473566"/>
      </p:ext>
    </p:extLst>
  </p:cSld>
  <p:clrMapOvr>
    <a:masterClrMapping/>
  </p:clrMapOvr>
  <mc:AlternateContent xmlns:mc="http://schemas.openxmlformats.org/markup-compatibility/2006">
    <mc:Choice xmlns:p14="http://schemas.microsoft.com/office/powerpoint/2010/main" Requires="p14">
      <p:transition spd="slow" p14:dur="1250" advClick="0" advTm="30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52" presetClass="entr" presetSubtype="0" fill="hold" grpId="0" nodeType="afterEffect">
                                  <p:stCondLst>
                                    <p:cond delay="0"/>
                                  </p:stCondLst>
                                  <p:iterate type="lt">
                                    <p:tmPct val="10000"/>
                                  </p:iterate>
                                  <p:childTnLst>
                                    <p:set>
                                      <p:cBhvr>
                                        <p:cTn id="9" dur="1" fill="hold">
                                          <p:stCondLst>
                                            <p:cond delay="0"/>
                                          </p:stCondLst>
                                        </p:cTn>
                                        <p:tgtEl>
                                          <p:spTgt spid="4"/>
                                        </p:tgtEl>
                                        <p:attrNameLst>
                                          <p:attrName>style.visibility</p:attrName>
                                        </p:attrNameLst>
                                      </p:cBhvr>
                                      <p:to>
                                        <p:strVal val="visible"/>
                                      </p:to>
                                    </p:set>
                                    <p:animScale>
                                      <p:cBhvr>
                                        <p:cTn id="1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 dur="1000" decel="50000" fill="hold">
                                          <p:stCondLst>
                                            <p:cond delay="0"/>
                                          </p:stCondLst>
                                        </p:cTn>
                                        <p:tgtEl>
                                          <p:spTgt spid="4"/>
                                        </p:tgtEl>
                                        <p:attrNameLst>
                                          <p:attrName>ppt_x</p:attrName>
                                          <p:attrName>ppt_y</p:attrName>
                                        </p:attrNameLst>
                                      </p:cBhvr>
                                    </p:animMotion>
                                    <p:animEffect transition="in" filter="fade">
                                      <p:cBhvr>
                                        <p:cTn id="12" dur="1000"/>
                                        <p:tgtEl>
                                          <p:spTgt spid="4"/>
                                        </p:tgtEl>
                                      </p:cBhvr>
                                    </p:animEffect>
                                  </p:childTnLst>
                                </p:cTn>
                              </p:par>
                            </p:childTnLst>
                          </p:cTn>
                        </p:par>
                        <p:par>
                          <p:cTn id="13" fill="hold">
                            <p:stCondLst>
                              <p:cond delay="1900"/>
                            </p:stCondLst>
                            <p:childTnLst>
                              <p:par>
                                <p:cTn id="14" presetID="27" presetClass="emph" presetSubtype="0" fill="remove" grpId="1" nodeType="afterEffect">
                                  <p:stCondLst>
                                    <p:cond delay="0"/>
                                  </p:stCondLst>
                                  <p:iterate type="lt">
                                    <p:tmPct val="10000"/>
                                  </p:iterate>
                                  <p:childTnLst>
                                    <p:animClr clrSpc="rgb" dir="cw">
                                      <p:cBhvr override="childStyle">
                                        <p:cTn id="15" dur="250" autoRev="1" fill="remove"/>
                                        <p:tgtEl>
                                          <p:spTgt spid="4"/>
                                        </p:tgtEl>
                                        <p:attrNameLst>
                                          <p:attrName>style.color</p:attrName>
                                        </p:attrNameLst>
                                      </p:cBhvr>
                                      <p:to>
                                        <a:schemeClr val="bg1"/>
                                      </p:to>
                                    </p:animClr>
                                    <p:animClr clrSpc="rgb" dir="cw">
                                      <p:cBhvr>
                                        <p:cTn id="16" dur="250" autoRev="1" fill="remove"/>
                                        <p:tgtEl>
                                          <p:spTgt spid="4"/>
                                        </p:tgtEl>
                                        <p:attrNameLst>
                                          <p:attrName>fillcolor</p:attrName>
                                        </p:attrNameLst>
                                      </p:cBhvr>
                                      <p:to>
                                        <a:schemeClr val="bg1"/>
                                      </p:to>
                                    </p:animClr>
                                    <p:set>
                                      <p:cBhvr>
                                        <p:cTn id="17" dur="250" autoRev="1" fill="remove"/>
                                        <p:tgtEl>
                                          <p:spTgt spid="4"/>
                                        </p:tgtEl>
                                        <p:attrNameLst>
                                          <p:attrName>fill.type</p:attrName>
                                        </p:attrNameLst>
                                      </p:cBhvr>
                                      <p:to>
                                        <p:strVal val="solid"/>
                                      </p:to>
                                    </p:set>
                                    <p:set>
                                      <p:cBhvr>
                                        <p:cTn id="18" dur="250" autoRev="1" fill="remove"/>
                                        <p:tgtEl>
                                          <p:spTgt spid="4"/>
                                        </p:tgtEl>
                                        <p:attrNameLst>
                                          <p:attrName>fill.on</p:attrName>
                                        </p:attrNameLst>
                                      </p:cBhvr>
                                      <p:to>
                                        <p:strVal val="true"/>
                                      </p:to>
                                    </p:set>
                                  </p:childTnLst>
                                </p:cTn>
                              </p:par>
                            </p:childTnLst>
                          </p:cTn>
                        </p:par>
                        <p:par>
                          <p:cTn id="19" fill="hold">
                            <p:stCondLst>
                              <p:cond delay="2850"/>
                            </p:stCondLst>
                            <p:childTnLst>
                              <p:par>
                                <p:cTn id="20" presetID="55"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strVal val="#ppt_w*0.70"/>
                                          </p:val>
                                        </p:tav>
                                        <p:tav tm="100000">
                                          <p:val>
                                            <p:strVal val="#ppt_w"/>
                                          </p:val>
                                        </p:tav>
                                      </p:tavLst>
                                    </p:anim>
                                    <p:anim calcmode="lin" valueType="num">
                                      <p:cBhvr>
                                        <p:cTn id="23" dur="1000" fill="hold"/>
                                        <p:tgtEl>
                                          <p:spTgt spid="11"/>
                                        </p:tgtEl>
                                        <p:attrNameLst>
                                          <p:attrName>ppt_h</p:attrName>
                                        </p:attrNameLst>
                                      </p:cBhvr>
                                      <p:tavLst>
                                        <p:tav tm="0">
                                          <p:val>
                                            <p:strVal val="#ppt_h"/>
                                          </p:val>
                                        </p:tav>
                                        <p:tav tm="100000">
                                          <p:val>
                                            <p:strVal val="#ppt_h"/>
                                          </p:val>
                                        </p:tav>
                                      </p:tavLst>
                                    </p:anim>
                                    <p:animEffect transition="in" filter="fade">
                                      <p:cBhvr>
                                        <p:cTn id="24" dur="1000"/>
                                        <p:tgtEl>
                                          <p:spTgt spid="11"/>
                                        </p:tgtEl>
                                      </p:cBhvr>
                                    </p:animEffect>
                                  </p:childTnLst>
                                </p:cTn>
                              </p:par>
                            </p:childTnLst>
                          </p:cTn>
                        </p:par>
                        <p:par>
                          <p:cTn id="25" fill="hold">
                            <p:stCondLst>
                              <p:cond delay="3850"/>
                            </p:stCondLst>
                            <p:childTnLst>
                              <p:par>
                                <p:cTn id="26" presetID="16" presetClass="entr" presetSubtype="37"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outVertical)">
                                      <p:cBhvr>
                                        <p:cTn id="28" dur="1000"/>
                                        <p:tgtEl>
                                          <p:spTgt spid="6"/>
                                        </p:tgtEl>
                                      </p:cBhvr>
                                    </p:animEffect>
                                  </p:childTnLst>
                                </p:cTn>
                              </p:par>
                            </p:childTnLst>
                          </p:cTn>
                        </p:par>
                        <p:par>
                          <p:cTn id="29" fill="hold">
                            <p:stCondLst>
                              <p:cond delay="4850"/>
                            </p:stCondLst>
                            <p:childTnLst>
                              <p:par>
                                <p:cTn id="30" presetID="55"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000" fill="hold"/>
                                        <p:tgtEl>
                                          <p:spTgt spid="12"/>
                                        </p:tgtEl>
                                        <p:attrNameLst>
                                          <p:attrName>ppt_w</p:attrName>
                                        </p:attrNameLst>
                                      </p:cBhvr>
                                      <p:tavLst>
                                        <p:tav tm="0">
                                          <p:val>
                                            <p:strVal val="#ppt_w*0.70"/>
                                          </p:val>
                                        </p:tav>
                                        <p:tav tm="100000">
                                          <p:val>
                                            <p:strVal val="#ppt_w"/>
                                          </p:val>
                                        </p:tav>
                                      </p:tavLst>
                                    </p:anim>
                                    <p:anim calcmode="lin" valueType="num">
                                      <p:cBhvr>
                                        <p:cTn id="33" dur="1000" fill="hold"/>
                                        <p:tgtEl>
                                          <p:spTgt spid="12"/>
                                        </p:tgtEl>
                                        <p:attrNameLst>
                                          <p:attrName>ppt_h</p:attrName>
                                        </p:attrNameLst>
                                      </p:cBhvr>
                                      <p:tavLst>
                                        <p:tav tm="0">
                                          <p:val>
                                            <p:strVal val="#ppt_h"/>
                                          </p:val>
                                        </p:tav>
                                        <p:tav tm="100000">
                                          <p:val>
                                            <p:strVal val="#ppt_h"/>
                                          </p:val>
                                        </p:tav>
                                      </p:tavLst>
                                    </p:anim>
                                    <p:animEffect transition="in" filter="fade">
                                      <p:cBhvr>
                                        <p:cTn id="34" dur="1000"/>
                                        <p:tgtEl>
                                          <p:spTgt spid="12"/>
                                        </p:tgtEl>
                                      </p:cBhvr>
                                    </p:animEffect>
                                  </p:childTnLst>
                                </p:cTn>
                              </p:par>
                            </p:childTnLst>
                          </p:cTn>
                        </p:par>
                        <p:par>
                          <p:cTn id="35" fill="hold">
                            <p:stCondLst>
                              <p:cond delay="5850"/>
                            </p:stCondLst>
                            <p:childTnLst>
                              <p:par>
                                <p:cTn id="36" presetID="16" presetClass="entr" presetSubtype="37"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outVertical)">
                                      <p:cBhvr>
                                        <p:cTn id="38" dur="1000"/>
                                        <p:tgtEl>
                                          <p:spTgt spid="10"/>
                                        </p:tgtEl>
                                      </p:cBhvr>
                                    </p:animEffect>
                                  </p:childTnLst>
                                </p:cTn>
                              </p:par>
                            </p:childTnLst>
                          </p:cTn>
                        </p:par>
                        <p:par>
                          <p:cTn id="39" fill="hold">
                            <p:stCondLst>
                              <p:cond delay="6850"/>
                            </p:stCondLst>
                            <p:childTnLst>
                              <p:par>
                                <p:cTn id="40" presetID="53" presetClass="entr" presetSubtype="16"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1000" fill="hold"/>
                                        <p:tgtEl>
                                          <p:spTgt spid="8"/>
                                        </p:tgtEl>
                                        <p:attrNameLst>
                                          <p:attrName>ppt_w</p:attrName>
                                        </p:attrNameLst>
                                      </p:cBhvr>
                                      <p:tavLst>
                                        <p:tav tm="0">
                                          <p:val>
                                            <p:fltVal val="0"/>
                                          </p:val>
                                        </p:tav>
                                        <p:tav tm="100000">
                                          <p:val>
                                            <p:strVal val="#ppt_w"/>
                                          </p:val>
                                        </p:tav>
                                      </p:tavLst>
                                    </p:anim>
                                    <p:anim calcmode="lin" valueType="num">
                                      <p:cBhvr>
                                        <p:cTn id="43" dur="1000" fill="hold"/>
                                        <p:tgtEl>
                                          <p:spTgt spid="8"/>
                                        </p:tgtEl>
                                        <p:attrNameLst>
                                          <p:attrName>ppt_h</p:attrName>
                                        </p:attrNameLst>
                                      </p:cBhvr>
                                      <p:tavLst>
                                        <p:tav tm="0">
                                          <p:val>
                                            <p:fltVal val="0"/>
                                          </p:val>
                                        </p:tav>
                                        <p:tav tm="100000">
                                          <p:val>
                                            <p:strVal val="#ppt_h"/>
                                          </p:val>
                                        </p:tav>
                                      </p:tavLst>
                                    </p:anim>
                                    <p:animEffect transition="in" filter="fade">
                                      <p:cBhvr>
                                        <p:cTn id="44" dur="1000"/>
                                        <p:tgtEl>
                                          <p:spTgt spid="8"/>
                                        </p:tgtEl>
                                      </p:cBhvr>
                                    </p:animEffect>
                                  </p:childTnLst>
                                </p:cTn>
                              </p:par>
                              <p:par>
                                <p:cTn id="45" presetID="35" presetClass="path" presetSubtype="0" accel="50000" decel="50000" fill="hold" nodeType="withEffect">
                                  <p:stCondLst>
                                    <p:cond delay="0"/>
                                  </p:stCondLst>
                                  <p:childTnLst>
                                    <p:animMotion origin="layout" path="M 1.45833E-6 -4.44444E-6 L 0.31575 -4.44444E-6 " pathEditMode="relative" rAng="0" ptsTypes="AA">
                                      <p:cBhvr>
                                        <p:cTn id="46" dur="2000" spd="-100000" fill="hold"/>
                                        <p:tgtEl>
                                          <p:spTgt spid="8"/>
                                        </p:tgtEl>
                                        <p:attrNameLst>
                                          <p:attrName>ppt_x</p:attrName>
                                          <p:attrName>ppt_y</p:attrName>
                                        </p:attrNameLst>
                                      </p:cBhvr>
                                      <p:rCtr x="15781" y="0"/>
                                    </p:animMotion>
                                  </p:childTnLst>
                                </p:cTn>
                              </p:par>
                            </p:childTnLst>
                          </p:cTn>
                        </p:par>
                        <p:par>
                          <p:cTn id="47" fill="hold">
                            <p:stCondLst>
                              <p:cond delay="8850"/>
                            </p:stCondLst>
                            <p:childTnLst>
                              <p:par>
                                <p:cTn id="48" presetID="10" presetClass="entr" presetSubtype="0" fill="hold" grpId="0"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fade">
                                      <p:cBhvr>
                                        <p:cTn id="50" dur="8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8" showWhenStopped="0">
                <p:cTn id="51" repeatCount="indefinite" fill="hold" display="0">
                  <p:stCondLst>
                    <p:cond delay="indefinite"/>
                  </p:stCondLst>
                  <p:endCondLst>
                    <p:cond evt="onStopAudio" delay="0">
                      <p:tgtEl>
                        <p:sldTgt/>
                      </p:tgtEl>
                    </p:cond>
                  </p:endCondLst>
                </p:cTn>
                <p:tgtEl>
                  <p:spTgt spid="13"/>
                </p:tgtEl>
              </p:cMediaNode>
            </p:audio>
          </p:childTnLst>
        </p:cTn>
      </p:par>
    </p:tnLst>
    <p:bldLst>
      <p:bldP spid="12" grpId="0" animBg="1"/>
      <p:bldP spid="11" grpId="0" animBg="1"/>
      <p:bldP spid="4" grpId="0"/>
      <p:bldP spid="4" grpId="1"/>
      <p:bldP spid="6" grpId="0"/>
      <p:bldP spid="10"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kern="1800" dirty="0"/>
              <a:t>做合格共产党员的三个标准</a:t>
            </a:r>
            <a:endParaRPr lang="zh-CN" altLang="en-US" dirty="0"/>
          </a:p>
        </p:txBody>
      </p:sp>
      <p:sp>
        <p:nvSpPr>
          <p:cNvPr id="5" name="任意多边形 4"/>
          <p:cNvSpPr/>
          <p:nvPr>
            <p:custDataLst>
              <p:tags r:id="rId1"/>
            </p:custDataLst>
          </p:nvPr>
        </p:nvSpPr>
        <p:spPr bwMode="auto">
          <a:xfrm>
            <a:off x="2981792" y="1221082"/>
            <a:ext cx="6370818" cy="749508"/>
          </a:xfrm>
          <a:custGeom>
            <a:avLst/>
            <a:gdLst>
              <a:gd name="connsiteX0" fmla="*/ 124920 w 6370818"/>
              <a:gd name="connsiteY0" fmla="*/ 0 h 749508"/>
              <a:gd name="connsiteX1" fmla="*/ 6245898 w 6370818"/>
              <a:gd name="connsiteY1" fmla="*/ 0 h 749508"/>
              <a:gd name="connsiteX2" fmla="*/ 6370818 w 6370818"/>
              <a:gd name="connsiteY2" fmla="*/ 124920 h 749508"/>
              <a:gd name="connsiteX3" fmla="*/ 6370818 w 6370818"/>
              <a:gd name="connsiteY3" fmla="*/ 624588 h 749508"/>
              <a:gd name="connsiteX4" fmla="*/ 6245898 w 6370818"/>
              <a:gd name="connsiteY4" fmla="*/ 749508 h 749508"/>
              <a:gd name="connsiteX5" fmla="*/ 124920 w 6370818"/>
              <a:gd name="connsiteY5" fmla="*/ 749508 h 749508"/>
              <a:gd name="connsiteX6" fmla="*/ 0 w 6370818"/>
              <a:gd name="connsiteY6" fmla="*/ 624588 h 749508"/>
              <a:gd name="connsiteX7" fmla="*/ 0 w 6370818"/>
              <a:gd name="connsiteY7" fmla="*/ 124920 h 749508"/>
              <a:gd name="connsiteX8" fmla="*/ 124920 w 6370818"/>
              <a:gd name="connsiteY8" fmla="*/ 0 h 749508"/>
              <a:gd name="connsiteX9" fmla="*/ 752320 w 6370818"/>
              <a:gd name="connsiteY9" fmla="*/ 27487 h 749508"/>
              <a:gd name="connsiteX10" fmla="*/ 941743 w 6370818"/>
              <a:gd name="connsiteY10" fmla="*/ 470305 h 749508"/>
              <a:gd name="connsiteX11" fmla="*/ 720750 w 6370818"/>
              <a:gd name="connsiteY11" fmla="*/ 248475 h 749508"/>
              <a:gd name="connsiteX12" fmla="*/ 804938 w 6370818"/>
              <a:gd name="connsiteY12" fmla="*/ 163868 h 749508"/>
              <a:gd name="connsiteX13" fmla="*/ 752320 w 6370818"/>
              <a:gd name="connsiteY13" fmla="*/ 111673 h 749508"/>
              <a:gd name="connsiteX14" fmla="*/ 645402 w 6370818"/>
              <a:gd name="connsiteY14" fmla="*/ 133561 h 749508"/>
              <a:gd name="connsiteX15" fmla="*/ 477447 w 6370818"/>
              <a:gd name="connsiteY15" fmla="*/ 301512 h 749508"/>
              <a:gd name="connsiteX16" fmla="*/ 572579 w 6370818"/>
              <a:gd name="connsiteY16" fmla="*/ 395801 h 749508"/>
              <a:gd name="connsiteX17" fmla="*/ 636141 w 6370818"/>
              <a:gd name="connsiteY17" fmla="*/ 333082 h 749508"/>
              <a:gd name="connsiteX18" fmla="*/ 857134 w 6370818"/>
              <a:gd name="connsiteY18" fmla="*/ 554070 h 749508"/>
              <a:gd name="connsiteX19" fmla="*/ 488391 w 6370818"/>
              <a:gd name="connsiteY19" fmla="*/ 479987 h 749508"/>
              <a:gd name="connsiteX20" fmla="*/ 434932 w 6370818"/>
              <a:gd name="connsiteY20" fmla="*/ 533445 h 749508"/>
              <a:gd name="connsiteX21" fmla="*/ 481235 w 6370818"/>
              <a:gd name="connsiteY21" fmla="*/ 592375 h 749508"/>
              <a:gd name="connsiteX22" fmla="*/ 474921 w 6370818"/>
              <a:gd name="connsiteY22" fmla="*/ 598268 h 749508"/>
              <a:gd name="connsiteX23" fmla="*/ 465661 w 6370818"/>
              <a:gd name="connsiteY23" fmla="*/ 596584 h 749508"/>
              <a:gd name="connsiteX24" fmla="*/ 414306 w 6370818"/>
              <a:gd name="connsiteY24" fmla="*/ 650042 h 749508"/>
              <a:gd name="connsiteX25" fmla="*/ 466082 w 6370818"/>
              <a:gd name="connsiteY25" fmla="*/ 701396 h 749508"/>
              <a:gd name="connsiteX26" fmla="*/ 519120 w 6370818"/>
              <a:gd name="connsiteY26" fmla="*/ 649621 h 749508"/>
              <a:gd name="connsiteX27" fmla="*/ 517436 w 6370818"/>
              <a:gd name="connsiteY27" fmla="*/ 639940 h 749508"/>
              <a:gd name="connsiteX28" fmla="*/ 525855 w 6370818"/>
              <a:gd name="connsiteY28" fmla="*/ 631942 h 749508"/>
              <a:gd name="connsiteX29" fmla="*/ 942585 w 6370818"/>
              <a:gd name="connsiteY29" fmla="*/ 638677 h 749508"/>
              <a:gd name="connsiteX30" fmla="*/ 1004463 w 6370818"/>
              <a:gd name="connsiteY30" fmla="*/ 700975 h 749508"/>
              <a:gd name="connsiteX31" fmla="*/ 1089072 w 6370818"/>
              <a:gd name="connsiteY31" fmla="*/ 617210 h 749508"/>
              <a:gd name="connsiteX32" fmla="*/ 1026773 w 6370818"/>
              <a:gd name="connsiteY32" fmla="*/ 554491 h 749508"/>
              <a:gd name="connsiteX33" fmla="*/ 752320 w 6370818"/>
              <a:gd name="connsiteY33" fmla="*/ 27487 h 74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370818" h="749508">
                <a:moveTo>
                  <a:pt x="124920" y="0"/>
                </a:moveTo>
                <a:lnTo>
                  <a:pt x="6245898" y="0"/>
                </a:lnTo>
                <a:cubicBezTo>
                  <a:pt x="6314889" y="0"/>
                  <a:pt x="6370818" y="55929"/>
                  <a:pt x="6370818" y="124920"/>
                </a:cubicBezTo>
                <a:lnTo>
                  <a:pt x="6370818" y="624588"/>
                </a:lnTo>
                <a:cubicBezTo>
                  <a:pt x="6370818" y="693579"/>
                  <a:pt x="6314889" y="749508"/>
                  <a:pt x="6245898" y="749508"/>
                </a:cubicBezTo>
                <a:lnTo>
                  <a:pt x="124920" y="749508"/>
                </a:lnTo>
                <a:cubicBezTo>
                  <a:pt x="55929" y="749508"/>
                  <a:pt x="0" y="693579"/>
                  <a:pt x="0" y="624588"/>
                </a:cubicBezTo>
                <a:lnTo>
                  <a:pt x="0" y="124920"/>
                </a:lnTo>
                <a:cubicBezTo>
                  <a:pt x="0" y="55929"/>
                  <a:pt x="55929" y="0"/>
                  <a:pt x="124920" y="0"/>
                </a:cubicBezTo>
                <a:close/>
                <a:moveTo>
                  <a:pt x="752320" y="27487"/>
                </a:moveTo>
                <a:cubicBezTo>
                  <a:pt x="926589" y="92731"/>
                  <a:pt x="1032245" y="301091"/>
                  <a:pt x="941743" y="470305"/>
                </a:cubicBezTo>
                <a:cubicBezTo>
                  <a:pt x="720750" y="248475"/>
                  <a:pt x="720750" y="248475"/>
                  <a:pt x="720750" y="248475"/>
                </a:cubicBezTo>
                <a:cubicBezTo>
                  <a:pt x="804938" y="163868"/>
                  <a:pt x="804938" y="163868"/>
                  <a:pt x="804938" y="163868"/>
                </a:cubicBezTo>
                <a:cubicBezTo>
                  <a:pt x="752320" y="111673"/>
                  <a:pt x="752320" y="111673"/>
                  <a:pt x="752320" y="111673"/>
                </a:cubicBezTo>
                <a:cubicBezTo>
                  <a:pt x="722855" y="139875"/>
                  <a:pt x="676551" y="146189"/>
                  <a:pt x="645402" y="133561"/>
                </a:cubicBezTo>
                <a:cubicBezTo>
                  <a:pt x="477447" y="301512"/>
                  <a:pt x="477447" y="301512"/>
                  <a:pt x="477447" y="301512"/>
                </a:cubicBezTo>
                <a:cubicBezTo>
                  <a:pt x="572579" y="395801"/>
                  <a:pt x="572579" y="395801"/>
                  <a:pt x="572579" y="395801"/>
                </a:cubicBezTo>
                <a:cubicBezTo>
                  <a:pt x="636141" y="333082"/>
                  <a:pt x="636141" y="333082"/>
                  <a:pt x="636141" y="333082"/>
                </a:cubicBezTo>
                <a:cubicBezTo>
                  <a:pt x="857134" y="554070"/>
                  <a:pt x="857134" y="554070"/>
                  <a:pt x="857134" y="554070"/>
                </a:cubicBezTo>
                <a:cubicBezTo>
                  <a:pt x="748953" y="613421"/>
                  <a:pt x="599099" y="594900"/>
                  <a:pt x="488391" y="479987"/>
                </a:cubicBezTo>
                <a:cubicBezTo>
                  <a:pt x="434932" y="533445"/>
                  <a:pt x="434932" y="533445"/>
                  <a:pt x="434932" y="533445"/>
                </a:cubicBezTo>
                <a:cubicBezTo>
                  <a:pt x="450928" y="555754"/>
                  <a:pt x="464398" y="575538"/>
                  <a:pt x="481235" y="592375"/>
                </a:cubicBezTo>
                <a:cubicBezTo>
                  <a:pt x="479552" y="594479"/>
                  <a:pt x="474921" y="598268"/>
                  <a:pt x="474921" y="598268"/>
                </a:cubicBezTo>
                <a:cubicBezTo>
                  <a:pt x="471975" y="597847"/>
                  <a:pt x="468607" y="596584"/>
                  <a:pt x="465661" y="596584"/>
                </a:cubicBezTo>
                <a:cubicBezTo>
                  <a:pt x="437458" y="596584"/>
                  <a:pt x="414306" y="621419"/>
                  <a:pt x="414306" y="650042"/>
                </a:cubicBezTo>
                <a:cubicBezTo>
                  <a:pt x="414306" y="678245"/>
                  <a:pt x="437458" y="701396"/>
                  <a:pt x="466082" y="701396"/>
                </a:cubicBezTo>
                <a:cubicBezTo>
                  <a:pt x="494706" y="701396"/>
                  <a:pt x="519120" y="678245"/>
                  <a:pt x="519120" y="649621"/>
                </a:cubicBezTo>
                <a:cubicBezTo>
                  <a:pt x="519120" y="646254"/>
                  <a:pt x="518278" y="643307"/>
                  <a:pt x="517436" y="639940"/>
                </a:cubicBezTo>
                <a:cubicBezTo>
                  <a:pt x="525855" y="631942"/>
                  <a:pt x="525855" y="631942"/>
                  <a:pt x="525855" y="631942"/>
                </a:cubicBezTo>
                <a:cubicBezTo>
                  <a:pt x="652979" y="717812"/>
                  <a:pt x="792310" y="728335"/>
                  <a:pt x="942585" y="638677"/>
                </a:cubicBezTo>
                <a:cubicBezTo>
                  <a:pt x="1004463" y="700975"/>
                  <a:pt x="1004463" y="700975"/>
                  <a:pt x="1004463" y="700975"/>
                </a:cubicBezTo>
                <a:cubicBezTo>
                  <a:pt x="1089072" y="617210"/>
                  <a:pt x="1089072" y="617210"/>
                  <a:pt x="1089072" y="617210"/>
                </a:cubicBezTo>
                <a:cubicBezTo>
                  <a:pt x="1026773" y="554491"/>
                  <a:pt x="1026773" y="554491"/>
                  <a:pt x="1026773" y="554491"/>
                </a:cubicBezTo>
                <a:cubicBezTo>
                  <a:pt x="1205672" y="285517"/>
                  <a:pt x="967000" y="21173"/>
                  <a:pt x="752320" y="27487"/>
                </a:cubicBezTo>
                <a:close/>
              </a:path>
            </a:pathLst>
          </a:custGeom>
          <a:solidFill>
            <a:schemeClr val="accent1"/>
          </a:solidFill>
          <a:ln>
            <a:noFill/>
          </a:ln>
          <a:extLst/>
        </p:spPr>
        <p:txBody>
          <a:bodyPr vert="horz" wrap="square" lIns="91440" tIns="45720" rIns="91440" bIns="45720" numCol="1" anchor="t" anchorCtr="0" compatLnSpc="1">
            <a:noAutofit/>
          </a:bodyPr>
          <a:lstStyle/>
          <a:p>
            <a:pPr algn="ctr"/>
            <a:endParaRPr lang="zh-CN" altLang="en-US"/>
          </a:p>
        </p:txBody>
      </p:sp>
      <p:sp>
        <p:nvSpPr>
          <p:cNvPr id="6" name="矩形 5"/>
          <p:cNvSpPr/>
          <p:nvPr/>
        </p:nvSpPr>
        <p:spPr>
          <a:xfrm>
            <a:off x="1411927" y="1990523"/>
            <a:ext cx="9389736" cy="553998"/>
          </a:xfrm>
          <a:prstGeom prst="rect">
            <a:avLst/>
          </a:prstGeom>
        </p:spPr>
        <p:txBody>
          <a:bodyPr wrap="square">
            <a:spAutoFit/>
          </a:bodyPr>
          <a:lstStyle/>
          <a:p>
            <a:pPr>
              <a:lnSpc>
                <a:spcPct val="150000"/>
              </a:lnSpc>
            </a:pPr>
            <a:r>
              <a:rPr lang="zh-CN" altLang="en-US" sz="2000" b="1" dirty="0">
                <a:solidFill>
                  <a:schemeClr val="tx2"/>
                </a:solidFill>
                <a:latin typeface="+mj-ea"/>
                <a:ea typeface="+mj-ea"/>
              </a:rPr>
              <a:t>践行党的群众路线，真心诚意为群众办好事、谋实事、解难事，力求做到群众满意</a:t>
            </a:r>
          </a:p>
        </p:txBody>
      </p:sp>
      <p:sp>
        <p:nvSpPr>
          <p:cNvPr id="7" name="矩形 6"/>
          <p:cNvSpPr/>
          <p:nvPr/>
        </p:nvSpPr>
        <p:spPr>
          <a:xfrm>
            <a:off x="4694395" y="1201149"/>
            <a:ext cx="3570209" cy="769441"/>
          </a:xfrm>
          <a:prstGeom prst="rect">
            <a:avLst/>
          </a:prstGeom>
        </p:spPr>
        <p:txBody>
          <a:bodyPr wrap="none">
            <a:spAutoFit/>
          </a:bodyPr>
          <a:lstStyle/>
          <a:p>
            <a:pPr algn="ctr"/>
            <a:r>
              <a:rPr lang="zh-CN" altLang="en-US" sz="4400" b="1" dirty="0">
                <a:solidFill>
                  <a:schemeClr val="bg1"/>
                </a:solidFill>
                <a:latin typeface="+mj-ea"/>
              </a:rPr>
              <a:t>以群众为评判</a:t>
            </a:r>
            <a:endParaRPr lang="zh-CN" altLang="en-US" sz="4400" b="1" dirty="0">
              <a:solidFill>
                <a:schemeClr val="bg1"/>
              </a:solidFill>
            </a:endParaRPr>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87123" y="3014737"/>
            <a:ext cx="4713088" cy="257077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47035" y="3014737"/>
            <a:ext cx="4540033" cy="257077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0" name="文本框 9"/>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151570892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400"/>
                                        <p:tgtEl>
                                          <p:spTgt spid="7"/>
                                        </p:tgtEl>
                                      </p:cBhvr>
                                    </p:animEffect>
                                  </p:childTnLst>
                                </p:cTn>
                              </p:par>
                            </p:childTnLst>
                          </p:cTn>
                        </p:par>
                        <p:par>
                          <p:cTn id="13" fill="hold">
                            <p:stCondLst>
                              <p:cond delay="24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4650"/>
                            </p:stCondLst>
                            <p:childTnLst>
                              <p:par>
                                <p:cTn id="20" presetID="4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8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645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kern="1800" dirty="0"/>
              <a:t>做合格共产党员的三个标准</a:t>
            </a:r>
            <a:endParaRPr lang="zh-CN" altLang="en-US" dirty="0"/>
          </a:p>
        </p:txBody>
      </p:sp>
      <p:sp>
        <p:nvSpPr>
          <p:cNvPr id="5" name="任意多边形 4"/>
          <p:cNvSpPr/>
          <p:nvPr>
            <p:custDataLst>
              <p:tags r:id="rId1"/>
            </p:custDataLst>
          </p:nvPr>
        </p:nvSpPr>
        <p:spPr bwMode="auto">
          <a:xfrm>
            <a:off x="2981792" y="1269850"/>
            <a:ext cx="6370818" cy="749508"/>
          </a:xfrm>
          <a:custGeom>
            <a:avLst/>
            <a:gdLst>
              <a:gd name="connsiteX0" fmla="*/ 124920 w 6370818"/>
              <a:gd name="connsiteY0" fmla="*/ 0 h 749508"/>
              <a:gd name="connsiteX1" fmla="*/ 6245898 w 6370818"/>
              <a:gd name="connsiteY1" fmla="*/ 0 h 749508"/>
              <a:gd name="connsiteX2" fmla="*/ 6370818 w 6370818"/>
              <a:gd name="connsiteY2" fmla="*/ 124920 h 749508"/>
              <a:gd name="connsiteX3" fmla="*/ 6370818 w 6370818"/>
              <a:gd name="connsiteY3" fmla="*/ 624588 h 749508"/>
              <a:gd name="connsiteX4" fmla="*/ 6245898 w 6370818"/>
              <a:gd name="connsiteY4" fmla="*/ 749508 h 749508"/>
              <a:gd name="connsiteX5" fmla="*/ 124920 w 6370818"/>
              <a:gd name="connsiteY5" fmla="*/ 749508 h 749508"/>
              <a:gd name="connsiteX6" fmla="*/ 0 w 6370818"/>
              <a:gd name="connsiteY6" fmla="*/ 624588 h 749508"/>
              <a:gd name="connsiteX7" fmla="*/ 0 w 6370818"/>
              <a:gd name="connsiteY7" fmla="*/ 124920 h 749508"/>
              <a:gd name="connsiteX8" fmla="*/ 124920 w 6370818"/>
              <a:gd name="connsiteY8" fmla="*/ 0 h 749508"/>
              <a:gd name="connsiteX9" fmla="*/ 752320 w 6370818"/>
              <a:gd name="connsiteY9" fmla="*/ 27487 h 749508"/>
              <a:gd name="connsiteX10" fmla="*/ 941743 w 6370818"/>
              <a:gd name="connsiteY10" fmla="*/ 470305 h 749508"/>
              <a:gd name="connsiteX11" fmla="*/ 720750 w 6370818"/>
              <a:gd name="connsiteY11" fmla="*/ 248475 h 749508"/>
              <a:gd name="connsiteX12" fmla="*/ 804938 w 6370818"/>
              <a:gd name="connsiteY12" fmla="*/ 163868 h 749508"/>
              <a:gd name="connsiteX13" fmla="*/ 752320 w 6370818"/>
              <a:gd name="connsiteY13" fmla="*/ 111673 h 749508"/>
              <a:gd name="connsiteX14" fmla="*/ 645402 w 6370818"/>
              <a:gd name="connsiteY14" fmla="*/ 133561 h 749508"/>
              <a:gd name="connsiteX15" fmla="*/ 477447 w 6370818"/>
              <a:gd name="connsiteY15" fmla="*/ 301512 h 749508"/>
              <a:gd name="connsiteX16" fmla="*/ 572579 w 6370818"/>
              <a:gd name="connsiteY16" fmla="*/ 395801 h 749508"/>
              <a:gd name="connsiteX17" fmla="*/ 636141 w 6370818"/>
              <a:gd name="connsiteY17" fmla="*/ 333082 h 749508"/>
              <a:gd name="connsiteX18" fmla="*/ 857134 w 6370818"/>
              <a:gd name="connsiteY18" fmla="*/ 554070 h 749508"/>
              <a:gd name="connsiteX19" fmla="*/ 488391 w 6370818"/>
              <a:gd name="connsiteY19" fmla="*/ 479987 h 749508"/>
              <a:gd name="connsiteX20" fmla="*/ 434932 w 6370818"/>
              <a:gd name="connsiteY20" fmla="*/ 533445 h 749508"/>
              <a:gd name="connsiteX21" fmla="*/ 481235 w 6370818"/>
              <a:gd name="connsiteY21" fmla="*/ 592375 h 749508"/>
              <a:gd name="connsiteX22" fmla="*/ 474921 w 6370818"/>
              <a:gd name="connsiteY22" fmla="*/ 598268 h 749508"/>
              <a:gd name="connsiteX23" fmla="*/ 465661 w 6370818"/>
              <a:gd name="connsiteY23" fmla="*/ 596584 h 749508"/>
              <a:gd name="connsiteX24" fmla="*/ 414306 w 6370818"/>
              <a:gd name="connsiteY24" fmla="*/ 650042 h 749508"/>
              <a:gd name="connsiteX25" fmla="*/ 466082 w 6370818"/>
              <a:gd name="connsiteY25" fmla="*/ 701396 h 749508"/>
              <a:gd name="connsiteX26" fmla="*/ 519120 w 6370818"/>
              <a:gd name="connsiteY26" fmla="*/ 649621 h 749508"/>
              <a:gd name="connsiteX27" fmla="*/ 517436 w 6370818"/>
              <a:gd name="connsiteY27" fmla="*/ 639940 h 749508"/>
              <a:gd name="connsiteX28" fmla="*/ 525855 w 6370818"/>
              <a:gd name="connsiteY28" fmla="*/ 631942 h 749508"/>
              <a:gd name="connsiteX29" fmla="*/ 942585 w 6370818"/>
              <a:gd name="connsiteY29" fmla="*/ 638677 h 749508"/>
              <a:gd name="connsiteX30" fmla="*/ 1004463 w 6370818"/>
              <a:gd name="connsiteY30" fmla="*/ 700975 h 749508"/>
              <a:gd name="connsiteX31" fmla="*/ 1089072 w 6370818"/>
              <a:gd name="connsiteY31" fmla="*/ 617210 h 749508"/>
              <a:gd name="connsiteX32" fmla="*/ 1026773 w 6370818"/>
              <a:gd name="connsiteY32" fmla="*/ 554491 h 749508"/>
              <a:gd name="connsiteX33" fmla="*/ 752320 w 6370818"/>
              <a:gd name="connsiteY33" fmla="*/ 27487 h 74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370818" h="749508">
                <a:moveTo>
                  <a:pt x="124920" y="0"/>
                </a:moveTo>
                <a:lnTo>
                  <a:pt x="6245898" y="0"/>
                </a:lnTo>
                <a:cubicBezTo>
                  <a:pt x="6314889" y="0"/>
                  <a:pt x="6370818" y="55929"/>
                  <a:pt x="6370818" y="124920"/>
                </a:cubicBezTo>
                <a:lnTo>
                  <a:pt x="6370818" y="624588"/>
                </a:lnTo>
                <a:cubicBezTo>
                  <a:pt x="6370818" y="693579"/>
                  <a:pt x="6314889" y="749508"/>
                  <a:pt x="6245898" y="749508"/>
                </a:cubicBezTo>
                <a:lnTo>
                  <a:pt x="124920" y="749508"/>
                </a:lnTo>
                <a:cubicBezTo>
                  <a:pt x="55929" y="749508"/>
                  <a:pt x="0" y="693579"/>
                  <a:pt x="0" y="624588"/>
                </a:cubicBezTo>
                <a:lnTo>
                  <a:pt x="0" y="124920"/>
                </a:lnTo>
                <a:cubicBezTo>
                  <a:pt x="0" y="55929"/>
                  <a:pt x="55929" y="0"/>
                  <a:pt x="124920" y="0"/>
                </a:cubicBezTo>
                <a:close/>
                <a:moveTo>
                  <a:pt x="752320" y="27487"/>
                </a:moveTo>
                <a:cubicBezTo>
                  <a:pt x="926589" y="92731"/>
                  <a:pt x="1032245" y="301091"/>
                  <a:pt x="941743" y="470305"/>
                </a:cubicBezTo>
                <a:cubicBezTo>
                  <a:pt x="720750" y="248475"/>
                  <a:pt x="720750" y="248475"/>
                  <a:pt x="720750" y="248475"/>
                </a:cubicBezTo>
                <a:cubicBezTo>
                  <a:pt x="804938" y="163868"/>
                  <a:pt x="804938" y="163868"/>
                  <a:pt x="804938" y="163868"/>
                </a:cubicBezTo>
                <a:cubicBezTo>
                  <a:pt x="752320" y="111673"/>
                  <a:pt x="752320" y="111673"/>
                  <a:pt x="752320" y="111673"/>
                </a:cubicBezTo>
                <a:cubicBezTo>
                  <a:pt x="722855" y="139875"/>
                  <a:pt x="676551" y="146189"/>
                  <a:pt x="645402" y="133561"/>
                </a:cubicBezTo>
                <a:cubicBezTo>
                  <a:pt x="477447" y="301512"/>
                  <a:pt x="477447" y="301512"/>
                  <a:pt x="477447" y="301512"/>
                </a:cubicBezTo>
                <a:cubicBezTo>
                  <a:pt x="572579" y="395801"/>
                  <a:pt x="572579" y="395801"/>
                  <a:pt x="572579" y="395801"/>
                </a:cubicBezTo>
                <a:cubicBezTo>
                  <a:pt x="636141" y="333082"/>
                  <a:pt x="636141" y="333082"/>
                  <a:pt x="636141" y="333082"/>
                </a:cubicBezTo>
                <a:cubicBezTo>
                  <a:pt x="857134" y="554070"/>
                  <a:pt x="857134" y="554070"/>
                  <a:pt x="857134" y="554070"/>
                </a:cubicBezTo>
                <a:cubicBezTo>
                  <a:pt x="748953" y="613421"/>
                  <a:pt x="599099" y="594900"/>
                  <a:pt x="488391" y="479987"/>
                </a:cubicBezTo>
                <a:cubicBezTo>
                  <a:pt x="434932" y="533445"/>
                  <a:pt x="434932" y="533445"/>
                  <a:pt x="434932" y="533445"/>
                </a:cubicBezTo>
                <a:cubicBezTo>
                  <a:pt x="450928" y="555754"/>
                  <a:pt x="464398" y="575538"/>
                  <a:pt x="481235" y="592375"/>
                </a:cubicBezTo>
                <a:cubicBezTo>
                  <a:pt x="479552" y="594479"/>
                  <a:pt x="474921" y="598268"/>
                  <a:pt x="474921" y="598268"/>
                </a:cubicBezTo>
                <a:cubicBezTo>
                  <a:pt x="471975" y="597847"/>
                  <a:pt x="468607" y="596584"/>
                  <a:pt x="465661" y="596584"/>
                </a:cubicBezTo>
                <a:cubicBezTo>
                  <a:pt x="437458" y="596584"/>
                  <a:pt x="414306" y="621419"/>
                  <a:pt x="414306" y="650042"/>
                </a:cubicBezTo>
                <a:cubicBezTo>
                  <a:pt x="414306" y="678245"/>
                  <a:pt x="437458" y="701396"/>
                  <a:pt x="466082" y="701396"/>
                </a:cubicBezTo>
                <a:cubicBezTo>
                  <a:pt x="494706" y="701396"/>
                  <a:pt x="519120" y="678245"/>
                  <a:pt x="519120" y="649621"/>
                </a:cubicBezTo>
                <a:cubicBezTo>
                  <a:pt x="519120" y="646254"/>
                  <a:pt x="518278" y="643307"/>
                  <a:pt x="517436" y="639940"/>
                </a:cubicBezTo>
                <a:cubicBezTo>
                  <a:pt x="525855" y="631942"/>
                  <a:pt x="525855" y="631942"/>
                  <a:pt x="525855" y="631942"/>
                </a:cubicBezTo>
                <a:cubicBezTo>
                  <a:pt x="652979" y="717812"/>
                  <a:pt x="792310" y="728335"/>
                  <a:pt x="942585" y="638677"/>
                </a:cubicBezTo>
                <a:cubicBezTo>
                  <a:pt x="1004463" y="700975"/>
                  <a:pt x="1004463" y="700975"/>
                  <a:pt x="1004463" y="700975"/>
                </a:cubicBezTo>
                <a:cubicBezTo>
                  <a:pt x="1089072" y="617210"/>
                  <a:pt x="1089072" y="617210"/>
                  <a:pt x="1089072" y="617210"/>
                </a:cubicBezTo>
                <a:cubicBezTo>
                  <a:pt x="1026773" y="554491"/>
                  <a:pt x="1026773" y="554491"/>
                  <a:pt x="1026773" y="554491"/>
                </a:cubicBezTo>
                <a:cubicBezTo>
                  <a:pt x="1205672" y="285517"/>
                  <a:pt x="967000" y="21173"/>
                  <a:pt x="752320" y="27487"/>
                </a:cubicBezTo>
                <a:close/>
              </a:path>
            </a:pathLst>
          </a:custGeom>
          <a:solidFill>
            <a:schemeClr val="accent1"/>
          </a:solidFill>
          <a:ln>
            <a:noFill/>
          </a:ln>
          <a:extLst/>
        </p:spPr>
        <p:txBody>
          <a:bodyPr vert="horz" wrap="square" lIns="91440" tIns="45720" rIns="91440" bIns="45720" numCol="1" anchor="t" anchorCtr="0" compatLnSpc="1">
            <a:noAutofit/>
          </a:bodyPr>
          <a:lstStyle/>
          <a:p>
            <a:pPr algn="ctr"/>
            <a:endParaRPr lang="zh-CN" altLang="en-US"/>
          </a:p>
        </p:txBody>
      </p:sp>
      <p:sp>
        <p:nvSpPr>
          <p:cNvPr id="6" name="矩形 5"/>
          <p:cNvSpPr/>
          <p:nvPr/>
        </p:nvSpPr>
        <p:spPr>
          <a:xfrm>
            <a:off x="1753849" y="2039291"/>
            <a:ext cx="9047813" cy="499624"/>
          </a:xfrm>
          <a:prstGeom prst="rect">
            <a:avLst/>
          </a:prstGeom>
        </p:spPr>
        <p:txBody>
          <a:bodyPr wrap="square">
            <a:spAutoFit/>
          </a:bodyPr>
          <a:lstStyle/>
          <a:p>
            <a:pPr algn="ctr">
              <a:lnSpc>
                <a:spcPct val="150000"/>
              </a:lnSpc>
            </a:pPr>
            <a:r>
              <a:rPr lang="zh-CN" altLang="en-US" sz="2000" b="1" dirty="0">
                <a:solidFill>
                  <a:schemeClr val="tx2"/>
                </a:solidFill>
                <a:latin typeface="+mj-ea"/>
                <a:ea typeface="+mj-ea"/>
              </a:rPr>
              <a:t>把自己从事的工作同实现党的奋斗目标紧密联系起来，努力创造一流的业绩</a:t>
            </a:r>
          </a:p>
        </p:txBody>
      </p:sp>
      <p:sp>
        <p:nvSpPr>
          <p:cNvPr id="7" name="矩形 6"/>
          <p:cNvSpPr/>
          <p:nvPr/>
        </p:nvSpPr>
        <p:spPr>
          <a:xfrm>
            <a:off x="4799323" y="1249917"/>
            <a:ext cx="3570209" cy="769441"/>
          </a:xfrm>
          <a:prstGeom prst="rect">
            <a:avLst/>
          </a:prstGeom>
        </p:spPr>
        <p:txBody>
          <a:bodyPr wrap="none">
            <a:spAutoFit/>
          </a:bodyPr>
          <a:lstStyle/>
          <a:p>
            <a:pPr algn="ctr"/>
            <a:r>
              <a:rPr lang="zh-CN" altLang="en-US" sz="4400" b="1" dirty="0">
                <a:solidFill>
                  <a:schemeClr val="bg1"/>
                </a:solidFill>
                <a:latin typeface="+mj-ea"/>
              </a:rPr>
              <a:t>以实绩为检验</a:t>
            </a:r>
            <a:endParaRPr lang="zh-CN" altLang="en-US" sz="4400" b="1" dirty="0">
              <a:solidFill>
                <a:schemeClr val="bg1"/>
              </a:solidFill>
            </a:endParaRPr>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77754" y="2951959"/>
            <a:ext cx="4734053" cy="279386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2004" y="2951959"/>
            <a:ext cx="4540033" cy="279386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0" name="文本框 9"/>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164011169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400"/>
                                        <p:tgtEl>
                                          <p:spTgt spid="7"/>
                                        </p:tgtEl>
                                      </p:cBhvr>
                                    </p:animEffect>
                                  </p:childTnLst>
                                </p:cTn>
                              </p:par>
                            </p:childTnLst>
                          </p:cTn>
                        </p:par>
                        <p:par>
                          <p:cTn id="13" fill="hold">
                            <p:stCondLst>
                              <p:cond delay="24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4500"/>
                            </p:stCondLst>
                            <p:childTnLst>
                              <p:par>
                                <p:cTn id="20" presetID="4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8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63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9"/>
          <p:cNvSpPr txBox="1"/>
          <p:nvPr/>
        </p:nvSpPr>
        <p:spPr>
          <a:xfrm>
            <a:off x="1407705" y="2401704"/>
            <a:ext cx="9488771" cy="923275"/>
          </a:xfrm>
          <a:prstGeom prst="rect">
            <a:avLst/>
          </a:prstGeom>
          <a:noFill/>
        </p:spPr>
        <p:txBody>
          <a:bodyPr wrap="square" lIns="91388" tIns="45693" rIns="91388" bIns="45693" rtlCol="0">
            <a:spAutoFit/>
          </a:bodyPr>
          <a:lstStyle>
            <a:defPPr>
              <a:defRPr lang="zh-CN"/>
            </a:defPPr>
            <a:lvl1pPr algn="ctr">
              <a:defRPr sz="6000" b="1" kern="1800">
                <a:solidFill>
                  <a:schemeClr val="tx2"/>
                </a:solidFill>
                <a:latin typeface="方正小标宋简体" panose="03000509000000000000" pitchFamily="65" charset="-122"/>
                <a:ea typeface="方正小标宋简体" panose="03000509000000000000" pitchFamily="65" charset="-122"/>
              </a:defRPr>
            </a:lvl1pPr>
          </a:lstStyle>
          <a:p>
            <a:r>
              <a:rPr lang="zh-CN" altLang="en-US" sz="5400" dirty="0"/>
              <a:t>当前新形势下合格党员的标准</a:t>
            </a:r>
          </a:p>
        </p:txBody>
      </p:sp>
      <p:cxnSp>
        <p:nvCxnSpPr>
          <p:cNvPr id="4" name="直接连接符 3"/>
          <p:cNvCxnSpPr/>
          <p:nvPr/>
        </p:nvCxnSpPr>
        <p:spPr bwMode="auto">
          <a:xfrm>
            <a:off x="1723598" y="3348488"/>
            <a:ext cx="8856984"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TextBox 16"/>
          <p:cNvSpPr txBox="1"/>
          <p:nvPr/>
        </p:nvSpPr>
        <p:spPr>
          <a:xfrm>
            <a:off x="2912959" y="3486080"/>
            <a:ext cx="6478262" cy="461610"/>
          </a:xfrm>
          <a:prstGeom prst="rect">
            <a:avLst/>
          </a:prstGeom>
          <a:noFill/>
        </p:spPr>
        <p:txBody>
          <a:bodyPr wrap="square" lIns="91388" tIns="45693" rIns="91388" bIns="45693" rtlCol="0">
            <a:spAutoFit/>
          </a:bodyPr>
          <a:lstStyle/>
          <a:p>
            <a:pPr algn="ctr"/>
            <a:r>
              <a:rPr lang="zh-CN" altLang="en-US" sz="2400" dirty="0">
                <a:solidFill>
                  <a:schemeClr val="tx2"/>
                </a:solidFill>
                <a:latin typeface="方正小标宋简体" panose="03000509000000000000" pitchFamily="65" charset="-122"/>
                <a:ea typeface="方正小标宋简体" panose="03000509000000000000" pitchFamily="65" charset="-122"/>
              </a:rPr>
              <a:t>做合格党员 喜迎十九大</a:t>
            </a:r>
          </a:p>
        </p:txBody>
      </p:sp>
      <p:grpSp>
        <p:nvGrpSpPr>
          <p:cNvPr id="6" name="组合 5"/>
          <p:cNvGrpSpPr/>
          <p:nvPr/>
        </p:nvGrpSpPr>
        <p:grpSpPr>
          <a:xfrm>
            <a:off x="5347901" y="756200"/>
            <a:ext cx="1608379" cy="1468522"/>
            <a:chOff x="5208772" y="508000"/>
            <a:chExt cx="2002971" cy="1828800"/>
          </a:xfrm>
        </p:grpSpPr>
        <p:sp>
          <p:nvSpPr>
            <p:cNvPr id="7" name="椭圆 6"/>
            <p:cNvSpPr/>
            <p:nvPr/>
          </p:nvSpPr>
          <p:spPr>
            <a:xfrm>
              <a:off x="5295857" y="508000"/>
              <a:ext cx="1828800" cy="1828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小标宋简体" panose="03000509000000000000" pitchFamily="65" charset="-122"/>
                <a:ea typeface="方正小标宋简体" panose="03000509000000000000" pitchFamily="65" charset="-122"/>
              </a:endParaRPr>
            </a:p>
          </p:txBody>
        </p:sp>
        <p:sp>
          <p:nvSpPr>
            <p:cNvPr id="8" name="文本框 7"/>
            <p:cNvSpPr txBox="1"/>
            <p:nvPr/>
          </p:nvSpPr>
          <p:spPr>
            <a:xfrm>
              <a:off x="5208772" y="699125"/>
              <a:ext cx="2002971" cy="1446550"/>
            </a:xfrm>
            <a:prstGeom prst="rect">
              <a:avLst/>
            </a:prstGeom>
            <a:noFill/>
          </p:spPr>
          <p:txBody>
            <a:bodyPr wrap="square" rtlCol="0">
              <a:spAutoFit/>
            </a:bodyPr>
            <a:lstStyle/>
            <a:p>
              <a:pPr algn="ctr"/>
              <a:r>
                <a:rPr lang="en-US" altLang="zh-CN" sz="7000" dirty="0">
                  <a:solidFill>
                    <a:schemeClr val="bg1"/>
                  </a:solidFill>
                  <a:latin typeface="方正小标宋简体" panose="03000509000000000000" pitchFamily="65" charset="-122"/>
                  <a:ea typeface="方正小标宋简体" panose="03000509000000000000" pitchFamily="65" charset="-122"/>
                </a:rPr>
                <a:t>03</a:t>
              </a:r>
              <a:endParaRPr lang="zh-CN" altLang="en-US" sz="7000" dirty="0">
                <a:solidFill>
                  <a:schemeClr val="bg1"/>
                </a:solidFill>
                <a:latin typeface="方正小标宋简体" panose="03000509000000000000" pitchFamily="65" charset="-122"/>
                <a:ea typeface="方正小标宋简体" panose="03000509000000000000" pitchFamily="65" charset="-122"/>
              </a:endParaRPr>
            </a:p>
          </p:txBody>
        </p:sp>
      </p:grpSp>
      <p:sp>
        <p:nvSpPr>
          <p:cNvPr id="10" name="文本框 9"/>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319751255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wind"/>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style.rotation</p:attrName>
                                        </p:attrNameLst>
                                      </p:cBhvr>
                                      <p:tavLst>
                                        <p:tav tm="0">
                                          <p:val>
                                            <p:fltVal val="720"/>
                                          </p:val>
                                        </p:tav>
                                        <p:tav tm="100000">
                                          <p:val>
                                            <p:fltVal val="0"/>
                                          </p:val>
                                        </p:tav>
                                      </p:tavLst>
                                    </p:anim>
                                    <p:anim calcmode="lin" valueType="num">
                                      <p:cBhvr>
                                        <p:cTn id="9" dur="2000" fill="hold"/>
                                        <p:tgtEl>
                                          <p:spTgt spid="6"/>
                                        </p:tgtEl>
                                        <p:attrNameLst>
                                          <p:attrName>ppt_h</p:attrName>
                                        </p:attrNameLst>
                                      </p:cBhvr>
                                      <p:tavLst>
                                        <p:tav tm="0">
                                          <p:val>
                                            <p:fltVal val="0"/>
                                          </p:val>
                                        </p:tav>
                                        <p:tav tm="100000">
                                          <p:val>
                                            <p:strVal val="#ppt_h"/>
                                          </p:val>
                                        </p:tav>
                                      </p:tavLst>
                                    </p:anim>
                                    <p:anim calcmode="lin" valueType="num">
                                      <p:cBhvr>
                                        <p:cTn id="10" dur="2000" fill="hold"/>
                                        <p:tgtEl>
                                          <p:spTgt spid="6"/>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anim calcmode="lin" valueType="num">
                                      <p:cBhvr>
                                        <p:cTn id="1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gtEl>
                                      </p:cBhvr>
                                    </p:animEffect>
                                  </p:childTnLst>
                                </p:cTn>
                              </p:par>
                            </p:childTnLst>
                          </p:cTn>
                        </p:par>
                        <p:par>
                          <p:cTn id="19" fill="hold">
                            <p:stCondLst>
                              <p:cond delay="3100"/>
                            </p:stCondLst>
                            <p:childTnLst>
                              <p:par>
                                <p:cTn id="20" presetID="16" presetClass="entr" presetSubtype="21"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par>
                          <p:cTn id="23" fill="hold">
                            <p:stCondLst>
                              <p:cond delay="360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additive="base">
                                        <p:cTn id="26" dur="250"/>
                                        <p:tgtEl>
                                          <p:spTgt spid="5"/>
                                        </p:tgtEl>
                                        <p:attrNameLst>
                                          <p:attrName>ppt_y</p:attrName>
                                        </p:attrNameLst>
                                      </p:cBhvr>
                                      <p:tavLst>
                                        <p:tav tm="0">
                                          <p:val>
                                            <p:strVal val="#ppt_y+#ppt_h*1.125000"/>
                                          </p:val>
                                        </p:tav>
                                        <p:tav tm="100000">
                                          <p:val>
                                            <p:strVal val="#ppt_y"/>
                                          </p:val>
                                        </p:tav>
                                      </p:tavLst>
                                    </p:anim>
                                    <p:animEffect transition="in" filter="wipe(up)">
                                      <p:cBhvr>
                                        <p:cTn id="27" dur="250"/>
                                        <p:tgtEl>
                                          <p:spTgt spid="5"/>
                                        </p:tgtEl>
                                      </p:cBhvr>
                                    </p:animEffect>
                                  </p:childTnLst>
                                </p:cTn>
                              </p:par>
                            </p:childTnLst>
                          </p:cTn>
                        </p:par>
                        <p:par>
                          <p:cTn id="28" fill="hold">
                            <p:stCondLst>
                              <p:cond delay="4075"/>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1553979" y="1708881"/>
            <a:ext cx="9293902" cy="2353456"/>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normAutofit fontScale="90000"/>
          </a:bodyPr>
          <a:lstStyle/>
          <a:p>
            <a:r>
              <a:rPr lang="zh-CN" altLang="en-US" dirty="0"/>
              <a:t>当前新形势下合格党员的标准</a:t>
            </a:r>
          </a:p>
        </p:txBody>
      </p:sp>
      <p:sp>
        <p:nvSpPr>
          <p:cNvPr id="3" name="矩形 2"/>
          <p:cNvSpPr/>
          <p:nvPr/>
        </p:nvSpPr>
        <p:spPr>
          <a:xfrm>
            <a:off x="2305986" y="2264965"/>
            <a:ext cx="7789889" cy="1477328"/>
          </a:xfrm>
          <a:prstGeom prst="rect">
            <a:avLst/>
          </a:prstGeom>
        </p:spPr>
        <p:txBody>
          <a:bodyPr wrap="square">
            <a:spAutoFit/>
          </a:bodyPr>
          <a:lstStyle/>
          <a:p>
            <a:pPr>
              <a:lnSpc>
                <a:spcPct val="150000"/>
              </a:lnSpc>
            </a:pPr>
            <a:r>
              <a:rPr lang="zh-CN" altLang="en-US" sz="2000" b="1" dirty="0">
                <a:solidFill>
                  <a:schemeClr val="tx2"/>
                </a:solidFill>
                <a:latin typeface="+mj-ea"/>
                <a:ea typeface="+mj-ea"/>
              </a:rPr>
              <a:t>最根本的就是增强政治意识、大局意识、核心意识、看齐意识，在思想上政治上行动上同以习近平同志为总书记的党中央保持高度一致，向党中央看齐、向习总书记看齐。</a:t>
            </a:r>
          </a:p>
        </p:txBody>
      </p:sp>
      <p:grpSp>
        <p:nvGrpSpPr>
          <p:cNvPr id="11" name="组合 10"/>
          <p:cNvGrpSpPr/>
          <p:nvPr/>
        </p:nvGrpSpPr>
        <p:grpSpPr>
          <a:xfrm>
            <a:off x="-266545" y="1355576"/>
            <a:ext cx="12934951" cy="661266"/>
            <a:chOff x="-266545" y="1355576"/>
            <a:chExt cx="12934951" cy="661266"/>
          </a:xfrm>
        </p:grpSpPr>
        <p:sp>
          <p:nvSpPr>
            <p:cNvPr id="5" name="圆角矩形 4"/>
            <p:cNvSpPr/>
            <p:nvPr/>
          </p:nvSpPr>
          <p:spPr>
            <a:xfrm>
              <a:off x="2251022" y="1355576"/>
              <a:ext cx="7899817" cy="64627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66545" y="1370566"/>
              <a:ext cx="12934951" cy="646276"/>
            </a:xfrm>
            <a:prstGeom prst="rect">
              <a:avLst/>
            </a:prstGeom>
            <a:noFill/>
          </p:spPr>
          <p:txBody>
            <a:bodyPr wrap="square" lIns="91388" tIns="45693" rIns="91388" bIns="45693" rtlCol="0">
              <a:spAutoFit/>
            </a:bodyPr>
            <a:lstStyle/>
            <a:p>
              <a:pPr algn="ctr"/>
              <a:r>
                <a:rPr lang="zh-CN" altLang="en-US" sz="3600" b="1" kern="1800" dirty="0">
                  <a:solidFill>
                    <a:schemeClr val="bg1"/>
                  </a:solidFill>
                  <a:latin typeface="方正小标宋简体" panose="03000509000000000000" pitchFamily="65" charset="-122"/>
                  <a:ea typeface="方正小标宋简体" panose="03000509000000000000" pitchFamily="65" charset="-122"/>
                </a:rPr>
                <a:t>当前新形势下合格党员的标准是什么</a:t>
              </a:r>
              <a:r>
                <a:rPr lang="en-US" altLang="zh-CN" sz="3600" b="1" kern="1800" dirty="0">
                  <a:solidFill>
                    <a:schemeClr val="bg1"/>
                  </a:solidFill>
                  <a:latin typeface="方正小标宋简体" panose="03000509000000000000" pitchFamily="65" charset="-122"/>
                  <a:ea typeface="方正小标宋简体" panose="03000509000000000000" pitchFamily="65" charset="-122"/>
                </a:rPr>
                <a:t>?</a:t>
              </a:r>
              <a:endParaRPr lang="zh-CN" altLang="en-US" sz="3600" b="1" kern="1800" dirty="0">
                <a:solidFill>
                  <a:schemeClr val="bg1"/>
                </a:solidFill>
                <a:latin typeface="方正小标宋简体" panose="03000509000000000000" pitchFamily="65" charset="-122"/>
                <a:ea typeface="方正小标宋简体" panose="03000509000000000000" pitchFamily="65" charset="-122"/>
              </a:endParaRPr>
            </a:p>
          </p:txBody>
        </p:sp>
      </p:grpSp>
      <p:sp>
        <p:nvSpPr>
          <p:cNvPr id="7" name="矩形 6"/>
          <p:cNvSpPr/>
          <p:nvPr/>
        </p:nvSpPr>
        <p:spPr>
          <a:xfrm>
            <a:off x="2930576" y="4811356"/>
            <a:ext cx="7205273" cy="830997"/>
          </a:xfrm>
          <a:prstGeom prst="rect">
            <a:avLst/>
          </a:prstGeom>
        </p:spPr>
        <p:txBody>
          <a:bodyPr wrap="square">
            <a:spAutoFit/>
          </a:bodyPr>
          <a:lstStyle/>
          <a:p>
            <a:pPr algn="ctr"/>
            <a:r>
              <a:rPr lang="zh-CN" altLang="en-US" sz="3200" b="1" dirty="0">
                <a:solidFill>
                  <a:schemeClr val="tx2"/>
                </a:solidFill>
                <a:latin typeface="+mj-ea"/>
              </a:rPr>
              <a:t>习总书记提出的</a:t>
            </a:r>
            <a:r>
              <a:rPr lang="zh-CN" altLang="en-US" sz="4800" b="1" dirty="0">
                <a:solidFill>
                  <a:schemeClr val="tx2"/>
                </a:solidFill>
                <a:latin typeface="+mj-ea"/>
              </a:rPr>
              <a:t>“四讲四有”</a:t>
            </a:r>
            <a:endParaRPr lang="zh-CN" altLang="en-US" sz="4800" dirty="0"/>
          </a:p>
        </p:txBody>
      </p:sp>
      <p:sp>
        <p:nvSpPr>
          <p:cNvPr id="8" name="矩形 7"/>
          <p:cNvSpPr/>
          <p:nvPr/>
        </p:nvSpPr>
        <p:spPr>
          <a:xfrm>
            <a:off x="3908476" y="4164408"/>
            <a:ext cx="4584909" cy="461665"/>
          </a:xfrm>
          <a:prstGeom prst="rect">
            <a:avLst/>
          </a:prstGeom>
        </p:spPr>
        <p:txBody>
          <a:bodyPr wrap="none">
            <a:spAutoFit/>
          </a:bodyPr>
          <a:lstStyle/>
          <a:p>
            <a:pPr algn="ctr"/>
            <a:r>
              <a:rPr lang="zh-CN" altLang="en-US" sz="2400" b="1" dirty="0">
                <a:solidFill>
                  <a:schemeClr val="tx2"/>
                </a:solidFill>
                <a:latin typeface="+mj-ea"/>
              </a:rPr>
              <a:t>具体而言，合格党员的标准就是 </a:t>
            </a:r>
            <a:endParaRPr lang="zh-CN" altLang="en-US" sz="2400" dirty="0"/>
          </a:p>
        </p:txBody>
      </p:sp>
      <p:sp>
        <p:nvSpPr>
          <p:cNvPr id="10" name="等腰三角形 9"/>
          <p:cNvSpPr/>
          <p:nvPr/>
        </p:nvSpPr>
        <p:spPr>
          <a:xfrm rot="3600000">
            <a:off x="5979561" y="4652093"/>
            <a:ext cx="442738" cy="38167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17777636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100" fill="hold"/>
                                        <p:tgtEl>
                                          <p:spTgt spid="11"/>
                                        </p:tgtEl>
                                        <p:attrNameLst>
                                          <p:attrName>ppt_w</p:attrName>
                                        </p:attrNameLst>
                                      </p:cBhvr>
                                      <p:tavLst>
                                        <p:tav tm="0">
                                          <p:val>
                                            <p:fltVal val="0"/>
                                          </p:val>
                                        </p:tav>
                                        <p:tav tm="100000">
                                          <p:val>
                                            <p:strVal val="#ppt_w"/>
                                          </p:val>
                                        </p:tav>
                                      </p:tavLst>
                                    </p:anim>
                                    <p:anim calcmode="lin" valueType="num">
                                      <p:cBhvr>
                                        <p:cTn id="8" dur="1100" fill="hold"/>
                                        <p:tgtEl>
                                          <p:spTgt spid="11"/>
                                        </p:tgtEl>
                                        <p:attrNameLst>
                                          <p:attrName>ppt_h</p:attrName>
                                        </p:attrNameLst>
                                      </p:cBhvr>
                                      <p:tavLst>
                                        <p:tav tm="0">
                                          <p:val>
                                            <p:fltVal val="0"/>
                                          </p:val>
                                        </p:tav>
                                        <p:tav tm="100000">
                                          <p:val>
                                            <p:strVal val="#ppt_h"/>
                                          </p:val>
                                        </p:tav>
                                      </p:tavLst>
                                    </p:anim>
                                    <p:animEffect transition="in" filter="fade">
                                      <p:cBhvr>
                                        <p:cTn id="9" dur="1100"/>
                                        <p:tgtEl>
                                          <p:spTgt spid="11"/>
                                        </p:tgtEl>
                                      </p:cBhvr>
                                    </p:animEffect>
                                  </p:childTnLst>
                                </p:cTn>
                              </p:par>
                            </p:childTnLst>
                          </p:cTn>
                        </p:par>
                        <p:par>
                          <p:cTn id="10" fill="hold">
                            <p:stCondLst>
                              <p:cond delay="1100"/>
                            </p:stCondLst>
                            <p:childTnLst>
                              <p:par>
                                <p:cTn id="11" presetID="16" presetClass="entr" presetSubtype="2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par>
                          <p:cTn id="14" fill="hold">
                            <p:stCondLst>
                              <p:cond delay="16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800"/>
                            </p:stCondLst>
                            <p:childTnLst>
                              <p:par>
                                <p:cTn id="21" presetID="47"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6800"/>
                            </p:stCondLst>
                            <p:childTnLst>
                              <p:par>
                                <p:cTn id="27" presetID="1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ppt_y</p:attrName>
                                        </p:attrNameLst>
                                      </p:cBhvr>
                                      <p:tavLst>
                                        <p:tav tm="0">
                                          <p:val>
                                            <p:strVal val="#ppt_y-#ppt_h*1.125000"/>
                                          </p:val>
                                        </p:tav>
                                        <p:tav tm="100000">
                                          <p:val>
                                            <p:strVal val="#ppt_y"/>
                                          </p:val>
                                        </p:tav>
                                      </p:tavLst>
                                    </p:anim>
                                    <p:animEffect transition="in" filter="wipe(down)">
                                      <p:cBhvr>
                                        <p:cTn id="30" dur="500"/>
                                        <p:tgtEl>
                                          <p:spTgt spid="10"/>
                                        </p:tgtEl>
                                      </p:cBhvr>
                                    </p:animEffect>
                                  </p:childTnLst>
                                </p:cTn>
                              </p:par>
                            </p:childTnLst>
                          </p:cTn>
                        </p:par>
                        <p:par>
                          <p:cTn id="31" fill="hold">
                            <p:stCondLst>
                              <p:cond delay="7300"/>
                            </p:stCondLst>
                            <p:childTnLst>
                              <p:par>
                                <p:cTn id="32" presetID="52" presetClass="entr" presetSubtype="0" fill="hold" grpId="0" nodeType="afterEffect">
                                  <p:stCondLst>
                                    <p:cond delay="0"/>
                                  </p:stCondLst>
                                  <p:iterate type="lt">
                                    <p:tmPct val="10000"/>
                                  </p:iterate>
                                  <p:childTnLst>
                                    <p:set>
                                      <p:cBhvr>
                                        <p:cTn id="33" dur="1" fill="hold">
                                          <p:stCondLst>
                                            <p:cond delay="0"/>
                                          </p:stCondLst>
                                        </p:cTn>
                                        <p:tgtEl>
                                          <p:spTgt spid="7"/>
                                        </p:tgtEl>
                                        <p:attrNameLst>
                                          <p:attrName>style.visibility</p:attrName>
                                        </p:attrNameLst>
                                      </p:cBhvr>
                                      <p:to>
                                        <p:strVal val="visible"/>
                                      </p:to>
                                    </p:set>
                                    <p:animScale>
                                      <p:cBhvr>
                                        <p:cTn id="34"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7"/>
                                        </p:tgtEl>
                                        <p:attrNameLst>
                                          <p:attrName>ppt_x</p:attrName>
                                          <p:attrName>ppt_y</p:attrName>
                                        </p:attrNameLst>
                                      </p:cBhvr>
                                    </p:animMotion>
                                    <p:animEffect transition="in" filter="fade">
                                      <p:cBhvr>
                                        <p:cTn id="36" dur="1000"/>
                                        <p:tgtEl>
                                          <p:spTgt spid="7"/>
                                        </p:tgtEl>
                                      </p:cBhvr>
                                    </p:animEffect>
                                  </p:childTnLst>
                                </p:cTn>
                              </p:par>
                            </p:childTnLst>
                          </p:cTn>
                        </p:par>
                        <p:par>
                          <p:cTn id="37" fill="hold">
                            <p:stCondLst>
                              <p:cond delay="9500"/>
                            </p:stCondLst>
                            <p:childTnLst>
                              <p:par>
                                <p:cTn id="38" presetID="27" presetClass="emph" presetSubtype="0" fill="remove" grpId="1" nodeType="afterEffect">
                                  <p:stCondLst>
                                    <p:cond delay="0"/>
                                  </p:stCondLst>
                                  <p:iterate type="lt">
                                    <p:tmPct val="10000"/>
                                  </p:iterate>
                                  <p:childTnLst>
                                    <p:animClr clrSpc="rgb" dir="cw">
                                      <p:cBhvr override="childStyle">
                                        <p:cTn id="39" dur="250" autoRev="1" fill="remove"/>
                                        <p:tgtEl>
                                          <p:spTgt spid="7"/>
                                        </p:tgtEl>
                                        <p:attrNameLst>
                                          <p:attrName>style.color</p:attrName>
                                        </p:attrNameLst>
                                      </p:cBhvr>
                                      <p:to>
                                        <a:schemeClr val="bg1"/>
                                      </p:to>
                                    </p:animClr>
                                    <p:animClr clrSpc="rgb" dir="cw">
                                      <p:cBhvr>
                                        <p:cTn id="40" dur="250" autoRev="1" fill="remove"/>
                                        <p:tgtEl>
                                          <p:spTgt spid="7"/>
                                        </p:tgtEl>
                                        <p:attrNameLst>
                                          <p:attrName>fillcolor</p:attrName>
                                        </p:attrNameLst>
                                      </p:cBhvr>
                                      <p:to>
                                        <a:schemeClr val="bg1"/>
                                      </p:to>
                                    </p:animClr>
                                    <p:set>
                                      <p:cBhvr>
                                        <p:cTn id="41" dur="250" autoRev="1" fill="remove"/>
                                        <p:tgtEl>
                                          <p:spTgt spid="7"/>
                                        </p:tgtEl>
                                        <p:attrNameLst>
                                          <p:attrName>fill.type</p:attrName>
                                        </p:attrNameLst>
                                      </p:cBhvr>
                                      <p:to>
                                        <p:strVal val="solid"/>
                                      </p:to>
                                    </p:set>
                                    <p:set>
                                      <p:cBhvr>
                                        <p:cTn id="42" dur="250" autoRev="1" fill="remove"/>
                                        <p:tgtEl>
                                          <p:spTgt spid="7"/>
                                        </p:tgtEl>
                                        <p:attrNameLst>
                                          <p:attrName>fill.on</p:attrName>
                                        </p:attrNameLst>
                                      </p:cBhvr>
                                      <p:to>
                                        <p:strVal val="true"/>
                                      </p:to>
                                    </p:set>
                                  </p:childTnLst>
                                </p:cTn>
                              </p:par>
                            </p:childTnLst>
                          </p:cTn>
                        </p:par>
                        <p:par>
                          <p:cTn id="43" fill="hold">
                            <p:stCondLst>
                              <p:cond delay="10600"/>
                            </p:stCondLst>
                            <p:childTnLst>
                              <p:par>
                                <p:cTn id="44" presetID="10"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8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P spid="7" grpId="0"/>
      <p:bldP spid="7" grpId="1"/>
      <p:bldP spid="8" grpId="0"/>
      <p:bldP spid="10" grpId="0" animBg="1"/>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3801974" y="2484187"/>
            <a:ext cx="7476874" cy="17280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p:txBody>
          <a:bodyPr>
            <a:normAutofit fontScale="90000"/>
          </a:bodyPr>
          <a:lstStyle/>
          <a:p>
            <a:r>
              <a:rPr lang="zh-CN" altLang="en-US" dirty="0"/>
              <a:t>当前新形势下合格党员的标准</a:t>
            </a:r>
          </a:p>
        </p:txBody>
      </p:sp>
      <p:sp>
        <p:nvSpPr>
          <p:cNvPr id="3" name="矩形 2"/>
          <p:cNvSpPr/>
          <p:nvPr/>
        </p:nvSpPr>
        <p:spPr>
          <a:xfrm>
            <a:off x="4058586" y="2609547"/>
            <a:ext cx="7220262" cy="1477328"/>
          </a:xfrm>
          <a:prstGeom prst="rect">
            <a:avLst/>
          </a:prstGeom>
        </p:spPr>
        <p:txBody>
          <a:bodyPr wrap="square">
            <a:spAutoFit/>
          </a:bodyPr>
          <a:lstStyle/>
          <a:p>
            <a:pPr>
              <a:lnSpc>
                <a:spcPct val="150000"/>
              </a:lnSpc>
            </a:pPr>
            <a:r>
              <a:rPr lang="zh-CN" altLang="en-US" sz="2000" dirty="0">
                <a:solidFill>
                  <a:schemeClr val="bg1"/>
                </a:solidFill>
                <a:latin typeface="+mj-ea"/>
                <a:ea typeface="+mj-ea"/>
              </a:rPr>
              <a:t>强调的是政治合格，就是始终坚持党的政治路线、政治立场、政治方向和政治道路，保持共产党人的理想信念，对党忠诚，做到在党言党、在党忧党、在党为党、在党爱党。</a:t>
            </a:r>
          </a:p>
        </p:txBody>
      </p:sp>
      <p:grpSp>
        <p:nvGrpSpPr>
          <p:cNvPr id="14" name="组合 13"/>
          <p:cNvGrpSpPr/>
          <p:nvPr/>
        </p:nvGrpSpPr>
        <p:grpSpPr>
          <a:xfrm>
            <a:off x="3758783" y="1743386"/>
            <a:ext cx="3502702" cy="646331"/>
            <a:chOff x="3758783" y="1743386"/>
            <a:chExt cx="3502702" cy="646331"/>
          </a:xfrm>
        </p:grpSpPr>
        <p:sp>
          <p:nvSpPr>
            <p:cNvPr id="2" name="圆角矩形 1"/>
            <p:cNvSpPr/>
            <p:nvPr/>
          </p:nvSpPr>
          <p:spPr>
            <a:xfrm>
              <a:off x="3758783" y="1766749"/>
              <a:ext cx="3502702" cy="569626"/>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801974" y="1743386"/>
              <a:ext cx="3416320" cy="646331"/>
            </a:xfrm>
            <a:prstGeom prst="rect">
              <a:avLst/>
            </a:prstGeom>
          </p:spPr>
          <p:txBody>
            <a:bodyPr wrap="none">
              <a:spAutoFit/>
            </a:bodyPr>
            <a:lstStyle/>
            <a:p>
              <a:pPr algn="ctr"/>
              <a:r>
                <a:rPr lang="zh-CN" altLang="en-US" sz="3600" b="1" dirty="0">
                  <a:solidFill>
                    <a:schemeClr val="tx2"/>
                  </a:solidFill>
                  <a:latin typeface="+mj-ea"/>
                  <a:ea typeface="+mj-ea"/>
                </a:rPr>
                <a:t>讲政治、有信念</a:t>
              </a:r>
            </a:p>
          </p:txBody>
        </p:sp>
      </p:grpSp>
      <p:grpSp>
        <p:nvGrpSpPr>
          <p:cNvPr id="11" name="组合 10"/>
          <p:cNvGrpSpPr/>
          <p:nvPr/>
        </p:nvGrpSpPr>
        <p:grpSpPr>
          <a:xfrm>
            <a:off x="974674" y="1948722"/>
            <a:ext cx="2143592" cy="2143592"/>
            <a:chOff x="558538" y="2008681"/>
            <a:chExt cx="2623280" cy="2623280"/>
          </a:xfrm>
        </p:grpSpPr>
        <p:sp>
          <p:nvSpPr>
            <p:cNvPr id="10" name="椭圆 9"/>
            <p:cNvSpPr/>
            <p:nvPr/>
          </p:nvSpPr>
          <p:spPr>
            <a:xfrm>
              <a:off x="558538" y="2008681"/>
              <a:ext cx="2623280" cy="26232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29"/>
            <p:cNvSpPr/>
            <p:nvPr/>
          </p:nvSpPr>
          <p:spPr bwMode="auto">
            <a:xfrm>
              <a:off x="1067373" y="2425681"/>
              <a:ext cx="1935238" cy="17293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a:extLst/>
          </p:spPr>
          <p:txBody>
            <a:bodyPr vert="horz" wrap="square" lIns="91440" tIns="45720" rIns="91440" bIns="45720" numCol="1" anchor="t" anchorCtr="0" compatLnSpc="1"/>
            <a:lstStyle/>
            <a:p>
              <a:pPr algn="ctr"/>
              <a:endParaRPr lang="zh-CN" altLang="en-US"/>
            </a:p>
          </p:txBody>
        </p:sp>
      </p:grpSp>
      <p:sp>
        <p:nvSpPr>
          <p:cNvPr id="9" name="矩形 8"/>
          <p:cNvSpPr/>
          <p:nvPr/>
        </p:nvSpPr>
        <p:spPr>
          <a:xfrm>
            <a:off x="3415665" y="1766749"/>
            <a:ext cx="45719" cy="24454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40781" y="3507698"/>
            <a:ext cx="3571518" cy="357689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7" descr="E:\我图PPT\00001PNG素材\01党委政府\丝带03444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0898" y="3950225"/>
            <a:ext cx="11721633" cy="2919488"/>
          </a:xfrm>
          <a:prstGeom prst="rect">
            <a:avLst/>
          </a:prstGeom>
          <a:noFill/>
          <a:extLst>
            <a:ext uri="{909E8E84-426E-40DD-AFC4-6F175D3DCCD1}">
              <a14:hiddenFill xmlns:a14="http://schemas.microsoft.com/office/drawing/2010/main">
                <a:solidFill>
                  <a:srgbClr val="FFFFFF"/>
                </a:solidFill>
              </a14:hiddenFill>
            </a:ext>
          </a:extLst>
        </p:spPr>
      </p:pic>
      <p:sp>
        <p:nvSpPr>
          <p:cNvPr id="17" name="文本框 16"/>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41997026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childTnLst>
                          </p:cTn>
                        </p:par>
                        <p:par>
                          <p:cTn id="18" fill="hold">
                            <p:stCondLst>
                              <p:cond delay="1500"/>
                            </p:stCondLst>
                            <p:childTnLst>
                              <p:par>
                                <p:cTn id="19" presetID="16" presetClass="entr" presetSubtype="42"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outHorizontal)">
                                      <p:cBhvr>
                                        <p:cTn id="21" dur="500"/>
                                        <p:tgtEl>
                                          <p:spTgt spid="9"/>
                                        </p:tgtEl>
                                      </p:cBhvr>
                                    </p:animEffect>
                                  </p:childTnLst>
                                </p:cTn>
                              </p:par>
                            </p:childTnLst>
                          </p:cTn>
                        </p:par>
                        <p:par>
                          <p:cTn id="22" fill="hold">
                            <p:stCondLst>
                              <p:cond delay="2000"/>
                            </p:stCondLst>
                            <p:childTnLst>
                              <p:par>
                                <p:cTn id="23" presetID="2" presetClass="entr" presetSubtype="2" decel="8000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1000" fill="hold"/>
                                        <p:tgtEl>
                                          <p:spTgt spid="14"/>
                                        </p:tgtEl>
                                        <p:attrNameLst>
                                          <p:attrName>ppt_x</p:attrName>
                                        </p:attrNameLst>
                                      </p:cBhvr>
                                      <p:tavLst>
                                        <p:tav tm="0">
                                          <p:val>
                                            <p:strVal val="1+#ppt_w/2"/>
                                          </p:val>
                                        </p:tav>
                                        <p:tav tm="100000">
                                          <p:val>
                                            <p:strVal val="#ppt_x"/>
                                          </p:val>
                                        </p:tav>
                                      </p:tavLst>
                                    </p:anim>
                                    <p:anim calcmode="lin" valueType="num">
                                      <p:cBhvr additive="base">
                                        <p:cTn id="26" dur="10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2" decel="80000" fill="hold" grpId="0" nodeType="withEffect">
                                  <p:stCondLst>
                                    <p:cond delay="80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1000" fill="hold"/>
                                        <p:tgtEl>
                                          <p:spTgt spid="8"/>
                                        </p:tgtEl>
                                        <p:attrNameLst>
                                          <p:attrName>ppt_x</p:attrName>
                                        </p:attrNameLst>
                                      </p:cBhvr>
                                      <p:tavLst>
                                        <p:tav tm="0">
                                          <p:val>
                                            <p:strVal val="1+#ppt_w/2"/>
                                          </p:val>
                                        </p:tav>
                                        <p:tav tm="100000">
                                          <p:val>
                                            <p:strVal val="#ppt_x"/>
                                          </p:val>
                                        </p:tav>
                                      </p:tavLst>
                                    </p:anim>
                                    <p:anim calcmode="lin" valueType="num">
                                      <p:cBhvr additive="base">
                                        <p:cTn id="30" dur="10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3800"/>
                            </p:stCondLst>
                            <p:childTnLst>
                              <p:par>
                                <p:cTn id="32" presetID="53" presetClass="entr" presetSubtype="16" fill="hold" grpId="0" nodeType="afterEffect">
                                  <p:stCondLst>
                                    <p:cond delay="0"/>
                                  </p:stCondLst>
                                  <p:iterate type="lt">
                                    <p:tmPct val="10000"/>
                                  </p:iterate>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childTnLst>
                          </p:cTn>
                        </p:par>
                        <p:par>
                          <p:cTn id="37" fill="hold">
                            <p:stCondLst>
                              <p:cond delay="8050"/>
                            </p:stCondLst>
                            <p:childTnLst>
                              <p:par>
                                <p:cTn id="38" presetID="10" presetClass="entr" presetSubtype="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8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p:bldP spid="9" grpId="0" animBg="1"/>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a:t>当前新形势下合格党员的标准</a:t>
            </a:r>
            <a:endParaRPr lang="zh-CN" altLang="en-US" dirty="0"/>
          </a:p>
        </p:txBody>
      </p:sp>
      <p:sp>
        <p:nvSpPr>
          <p:cNvPr id="5" name="矩形 4"/>
          <p:cNvSpPr/>
          <p:nvPr/>
        </p:nvSpPr>
        <p:spPr>
          <a:xfrm>
            <a:off x="3801974" y="2484187"/>
            <a:ext cx="7476874" cy="17280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058586" y="2609547"/>
            <a:ext cx="7220262" cy="1419619"/>
          </a:xfrm>
          <a:prstGeom prst="rect">
            <a:avLst/>
          </a:prstGeom>
        </p:spPr>
        <p:txBody>
          <a:bodyPr wrap="square">
            <a:spAutoFit/>
          </a:bodyPr>
          <a:lstStyle/>
          <a:p>
            <a:pPr>
              <a:lnSpc>
                <a:spcPct val="150000"/>
              </a:lnSpc>
            </a:pPr>
            <a:r>
              <a:rPr lang="zh-CN" altLang="en-US" sz="2000" dirty="0">
                <a:solidFill>
                  <a:schemeClr val="bg1"/>
                </a:solidFill>
                <a:latin typeface="+mj-ea"/>
                <a:ea typeface="+mj-ea"/>
              </a:rPr>
              <a:t>强调的是执行纪律合格，就是严守党的政治纪律、组织纪律、工作纪律、生活纪律，坚决防止“七个有之”，坚决维护党中央权威，令行禁止，服从组织决定，知敬畏、明底线、守规矩</a:t>
            </a:r>
          </a:p>
        </p:txBody>
      </p:sp>
      <p:grpSp>
        <p:nvGrpSpPr>
          <p:cNvPr id="7" name="组合 6"/>
          <p:cNvGrpSpPr/>
          <p:nvPr/>
        </p:nvGrpSpPr>
        <p:grpSpPr>
          <a:xfrm>
            <a:off x="3758783" y="1743386"/>
            <a:ext cx="3502702" cy="646331"/>
            <a:chOff x="3758783" y="1743386"/>
            <a:chExt cx="3502702" cy="646331"/>
          </a:xfrm>
        </p:grpSpPr>
        <p:sp>
          <p:nvSpPr>
            <p:cNvPr id="8" name="圆角矩形 7"/>
            <p:cNvSpPr/>
            <p:nvPr/>
          </p:nvSpPr>
          <p:spPr>
            <a:xfrm>
              <a:off x="3758783" y="1766749"/>
              <a:ext cx="3502702" cy="569626"/>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01972" y="1743386"/>
              <a:ext cx="3416320" cy="646331"/>
            </a:xfrm>
            <a:prstGeom prst="rect">
              <a:avLst/>
            </a:prstGeom>
          </p:spPr>
          <p:txBody>
            <a:bodyPr wrap="none">
              <a:spAutoFit/>
            </a:bodyPr>
            <a:lstStyle/>
            <a:p>
              <a:pPr algn="ctr"/>
              <a:r>
                <a:rPr lang="zh-CN" altLang="en-US" sz="3600" b="1" dirty="0">
                  <a:solidFill>
                    <a:schemeClr val="tx2"/>
                  </a:solidFill>
                  <a:latin typeface="+mj-ea"/>
                  <a:ea typeface="+mj-ea"/>
                </a:rPr>
                <a:t>讲规矩、有纪律</a:t>
              </a:r>
            </a:p>
          </p:txBody>
        </p:sp>
      </p:grpSp>
      <p:grpSp>
        <p:nvGrpSpPr>
          <p:cNvPr id="10" name="组合 9"/>
          <p:cNvGrpSpPr/>
          <p:nvPr/>
        </p:nvGrpSpPr>
        <p:grpSpPr>
          <a:xfrm>
            <a:off x="974674" y="1948722"/>
            <a:ext cx="2143592" cy="2143592"/>
            <a:chOff x="558538" y="2008681"/>
            <a:chExt cx="2623280" cy="2623280"/>
          </a:xfrm>
        </p:grpSpPr>
        <p:sp>
          <p:nvSpPr>
            <p:cNvPr id="11" name="椭圆 10"/>
            <p:cNvSpPr/>
            <p:nvPr/>
          </p:nvSpPr>
          <p:spPr>
            <a:xfrm>
              <a:off x="558538" y="2008681"/>
              <a:ext cx="2623280" cy="26232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29"/>
            <p:cNvSpPr/>
            <p:nvPr/>
          </p:nvSpPr>
          <p:spPr bwMode="auto">
            <a:xfrm>
              <a:off x="1067373" y="2425681"/>
              <a:ext cx="1935238" cy="17293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a:extLst/>
          </p:spPr>
          <p:txBody>
            <a:bodyPr vert="horz" wrap="square" lIns="91440" tIns="45720" rIns="91440" bIns="45720" numCol="1" anchor="t" anchorCtr="0" compatLnSpc="1"/>
            <a:lstStyle/>
            <a:p>
              <a:pPr algn="ctr"/>
              <a:endParaRPr lang="zh-CN" altLang="en-US"/>
            </a:p>
          </p:txBody>
        </p:sp>
      </p:grpSp>
      <p:sp>
        <p:nvSpPr>
          <p:cNvPr id="13" name="矩形 12"/>
          <p:cNvSpPr/>
          <p:nvPr/>
        </p:nvSpPr>
        <p:spPr>
          <a:xfrm>
            <a:off x="3415665" y="1766749"/>
            <a:ext cx="45719" cy="24454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40781" y="3507698"/>
            <a:ext cx="3571518" cy="357689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E:\我图PPT\00001PNG素材\01党委政府\丝带03444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0898" y="3950225"/>
            <a:ext cx="11721633" cy="2919488"/>
          </a:xfrm>
          <a:prstGeom prst="rect">
            <a:avLst/>
          </a:prstGeom>
          <a:noFill/>
          <a:extLst>
            <a:ext uri="{909E8E84-426E-40DD-AFC4-6F175D3DCCD1}">
              <a14:hiddenFill xmlns:a14="http://schemas.microsoft.com/office/drawing/2010/main">
                <a:solidFill>
                  <a:srgbClr val="FFFFFF"/>
                </a:solidFill>
              </a14:hiddenFill>
            </a:ext>
          </a:extLst>
        </p:spPr>
      </p:pic>
      <p:sp>
        <p:nvSpPr>
          <p:cNvPr id="16" name="文本框 15"/>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2270422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childTnLst>
                          </p:cTn>
                        </p:par>
                        <p:par>
                          <p:cTn id="18" fill="hold">
                            <p:stCondLst>
                              <p:cond delay="1500"/>
                            </p:stCondLst>
                            <p:childTnLst>
                              <p:par>
                                <p:cTn id="19" presetID="16" presetClass="entr" presetSubtype="4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outHorizontal)">
                                      <p:cBhvr>
                                        <p:cTn id="21" dur="500"/>
                                        <p:tgtEl>
                                          <p:spTgt spid="13"/>
                                        </p:tgtEl>
                                      </p:cBhvr>
                                    </p:animEffect>
                                  </p:childTnLst>
                                </p:cTn>
                              </p:par>
                            </p:childTnLst>
                          </p:cTn>
                        </p:par>
                        <p:par>
                          <p:cTn id="22" fill="hold">
                            <p:stCondLst>
                              <p:cond delay="2000"/>
                            </p:stCondLst>
                            <p:childTnLst>
                              <p:par>
                                <p:cTn id="23" presetID="2" presetClass="entr" presetSubtype="2" decel="8000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1000" fill="hold"/>
                                        <p:tgtEl>
                                          <p:spTgt spid="7"/>
                                        </p:tgtEl>
                                        <p:attrNameLst>
                                          <p:attrName>ppt_x</p:attrName>
                                        </p:attrNameLst>
                                      </p:cBhvr>
                                      <p:tavLst>
                                        <p:tav tm="0">
                                          <p:val>
                                            <p:strVal val="1+#ppt_w/2"/>
                                          </p:val>
                                        </p:tav>
                                        <p:tav tm="100000">
                                          <p:val>
                                            <p:strVal val="#ppt_x"/>
                                          </p:val>
                                        </p:tav>
                                      </p:tavLst>
                                    </p:anim>
                                    <p:anim calcmode="lin" valueType="num">
                                      <p:cBhvr additive="base">
                                        <p:cTn id="26" dur="10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2" decel="80000" fill="hold" grpId="0" nodeType="withEffect">
                                  <p:stCondLst>
                                    <p:cond delay="8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1000" fill="hold"/>
                                        <p:tgtEl>
                                          <p:spTgt spid="5"/>
                                        </p:tgtEl>
                                        <p:attrNameLst>
                                          <p:attrName>ppt_x</p:attrName>
                                        </p:attrNameLst>
                                      </p:cBhvr>
                                      <p:tavLst>
                                        <p:tav tm="0">
                                          <p:val>
                                            <p:strVal val="1+#ppt_w/2"/>
                                          </p:val>
                                        </p:tav>
                                        <p:tav tm="100000">
                                          <p:val>
                                            <p:strVal val="#ppt_x"/>
                                          </p:val>
                                        </p:tav>
                                      </p:tavLst>
                                    </p:anim>
                                    <p:anim calcmode="lin" valueType="num">
                                      <p:cBhvr additive="base">
                                        <p:cTn id="30" dur="1000" fill="hold"/>
                                        <p:tgtEl>
                                          <p:spTgt spid="5"/>
                                        </p:tgtEl>
                                        <p:attrNameLst>
                                          <p:attrName>ppt_y</p:attrName>
                                        </p:attrNameLst>
                                      </p:cBhvr>
                                      <p:tavLst>
                                        <p:tav tm="0">
                                          <p:val>
                                            <p:strVal val="#ppt_y"/>
                                          </p:val>
                                        </p:tav>
                                        <p:tav tm="100000">
                                          <p:val>
                                            <p:strVal val="#ppt_y"/>
                                          </p:val>
                                        </p:tav>
                                      </p:tavLst>
                                    </p:anim>
                                  </p:childTnLst>
                                </p:cTn>
                              </p:par>
                            </p:childTnLst>
                          </p:cTn>
                        </p:par>
                        <p:par>
                          <p:cTn id="31" fill="hold">
                            <p:stCondLst>
                              <p:cond delay="3800"/>
                            </p:stCondLst>
                            <p:childTnLst>
                              <p:par>
                                <p:cTn id="32" presetID="53" presetClass="entr" presetSubtype="16" fill="hold" grpId="0" nodeType="afterEffect">
                                  <p:stCondLst>
                                    <p:cond delay="0"/>
                                  </p:stCondLst>
                                  <p:iterate type="lt">
                                    <p:tmPct val="10000"/>
                                  </p:iterate>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8300"/>
                            </p:stCondLst>
                            <p:childTnLst>
                              <p:par>
                                <p:cTn id="38" presetID="10"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8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3" grpId="0" animBg="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a:t>当前新形势下合格党员的标准</a:t>
            </a:r>
            <a:endParaRPr lang="zh-CN" altLang="en-US" dirty="0"/>
          </a:p>
        </p:txBody>
      </p:sp>
      <p:sp>
        <p:nvSpPr>
          <p:cNvPr id="5" name="矩形 4"/>
          <p:cNvSpPr/>
          <p:nvPr/>
        </p:nvSpPr>
        <p:spPr>
          <a:xfrm>
            <a:off x="3801974" y="2484187"/>
            <a:ext cx="7476874" cy="17280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058586" y="2609547"/>
            <a:ext cx="7220262" cy="1477328"/>
          </a:xfrm>
          <a:prstGeom prst="rect">
            <a:avLst/>
          </a:prstGeom>
        </p:spPr>
        <p:txBody>
          <a:bodyPr wrap="square">
            <a:spAutoFit/>
          </a:bodyPr>
          <a:lstStyle/>
          <a:p>
            <a:pPr>
              <a:lnSpc>
                <a:spcPct val="150000"/>
              </a:lnSpc>
            </a:pPr>
            <a:r>
              <a:rPr lang="zh-CN" altLang="en-US" sz="2000" dirty="0">
                <a:solidFill>
                  <a:schemeClr val="bg1"/>
                </a:solidFill>
                <a:latin typeface="+mj-ea"/>
                <a:ea typeface="+mj-ea"/>
              </a:rPr>
              <a:t>强调的是品德合格，就是明大德、守公德、严私德，传承党的优良作风，弘扬中华民族传统美德，践行社会主义核心价值观，坚守共产党人的精神高地</a:t>
            </a:r>
          </a:p>
        </p:txBody>
      </p:sp>
      <p:grpSp>
        <p:nvGrpSpPr>
          <p:cNvPr id="7" name="组合 6"/>
          <p:cNvGrpSpPr/>
          <p:nvPr/>
        </p:nvGrpSpPr>
        <p:grpSpPr>
          <a:xfrm>
            <a:off x="3758783" y="1743386"/>
            <a:ext cx="3502702" cy="646331"/>
            <a:chOff x="3758783" y="1743386"/>
            <a:chExt cx="3502702" cy="646331"/>
          </a:xfrm>
        </p:grpSpPr>
        <p:sp>
          <p:nvSpPr>
            <p:cNvPr id="8" name="圆角矩形 7"/>
            <p:cNvSpPr/>
            <p:nvPr/>
          </p:nvSpPr>
          <p:spPr>
            <a:xfrm>
              <a:off x="3758783" y="1766749"/>
              <a:ext cx="3502702" cy="569626"/>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01971" y="1743386"/>
              <a:ext cx="3416320" cy="646331"/>
            </a:xfrm>
            <a:prstGeom prst="rect">
              <a:avLst/>
            </a:prstGeom>
          </p:spPr>
          <p:txBody>
            <a:bodyPr wrap="none">
              <a:spAutoFit/>
            </a:bodyPr>
            <a:lstStyle/>
            <a:p>
              <a:pPr algn="ctr"/>
              <a:r>
                <a:rPr lang="zh-CN" altLang="en-US" sz="3600" b="1" dirty="0">
                  <a:solidFill>
                    <a:schemeClr val="tx2"/>
                  </a:solidFill>
                  <a:latin typeface="+mj-ea"/>
                  <a:ea typeface="+mj-ea"/>
                </a:rPr>
                <a:t>讲品德、有品行</a:t>
              </a:r>
            </a:p>
          </p:txBody>
        </p:sp>
      </p:grpSp>
      <p:grpSp>
        <p:nvGrpSpPr>
          <p:cNvPr id="10" name="组合 9"/>
          <p:cNvGrpSpPr/>
          <p:nvPr/>
        </p:nvGrpSpPr>
        <p:grpSpPr>
          <a:xfrm>
            <a:off x="974674" y="1948722"/>
            <a:ext cx="2143592" cy="2143592"/>
            <a:chOff x="558538" y="2008681"/>
            <a:chExt cx="2623280" cy="2623280"/>
          </a:xfrm>
        </p:grpSpPr>
        <p:sp>
          <p:nvSpPr>
            <p:cNvPr id="11" name="椭圆 10"/>
            <p:cNvSpPr/>
            <p:nvPr/>
          </p:nvSpPr>
          <p:spPr>
            <a:xfrm>
              <a:off x="558538" y="2008681"/>
              <a:ext cx="2623280" cy="26232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29"/>
            <p:cNvSpPr/>
            <p:nvPr/>
          </p:nvSpPr>
          <p:spPr bwMode="auto">
            <a:xfrm>
              <a:off x="1067373" y="2425681"/>
              <a:ext cx="1935238" cy="17293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a:extLst/>
          </p:spPr>
          <p:txBody>
            <a:bodyPr vert="horz" wrap="square" lIns="91440" tIns="45720" rIns="91440" bIns="45720" numCol="1" anchor="t" anchorCtr="0" compatLnSpc="1"/>
            <a:lstStyle/>
            <a:p>
              <a:pPr algn="ctr"/>
              <a:endParaRPr lang="zh-CN" altLang="en-US"/>
            </a:p>
          </p:txBody>
        </p:sp>
      </p:grpSp>
      <p:sp>
        <p:nvSpPr>
          <p:cNvPr id="13" name="矩形 12"/>
          <p:cNvSpPr/>
          <p:nvPr/>
        </p:nvSpPr>
        <p:spPr>
          <a:xfrm>
            <a:off x="3415665" y="1766749"/>
            <a:ext cx="45719" cy="24454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40781" y="3507698"/>
            <a:ext cx="3571518" cy="357689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E:\我图PPT\00001PNG素材\01党委政府\丝带03444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0898" y="3950225"/>
            <a:ext cx="11721633" cy="2919488"/>
          </a:xfrm>
          <a:prstGeom prst="rect">
            <a:avLst/>
          </a:prstGeom>
          <a:noFill/>
          <a:extLst>
            <a:ext uri="{909E8E84-426E-40DD-AFC4-6F175D3DCCD1}">
              <a14:hiddenFill xmlns:a14="http://schemas.microsoft.com/office/drawing/2010/main">
                <a:solidFill>
                  <a:srgbClr val="FFFFFF"/>
                </a:solidFill>
              </a14:hiddenFill>
            </a:ext>
          </a:extLst>
        </p:spPr>
      </p:pic>
      <p:sp>
        <p:nvSpPr>
          <p:cNvPr id="17" name="文本框 16"/>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24825298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childTnLst>
                          </p:cTn>
                        </p:par>
                        <p:par>
                          <p:cTn id="18" fill="hold">
                            <p:stCondLst>
                              <p:cond delay="1500"/>
                            </p:stCondLst>
                            <p:childTnLst>
                              <p:par>
                                <p:cTn id="19" presetID="16" presetClass="entr" presetSubtype="4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outHorizontal)">
                                      <p:cBhvr>
                                        <p:cTn id="21" dur="500"/>
                                        <p:tgtEl>
                                          <p:spTgt spid="13"/>
                                        </p:tgtEl>
                                      </p:cBhvr>
                                    </p:animEffect>
                                  </p:childTnLst>
                                </p:cTn>
                              </p:par>
                            </p:childTnLst>
                          </p:cTn>
                        </p:par>
                        <p:par>
                          <p:cTn id="22" fill="hold">
                            <p:stCondLst>
                              <p:cond delay="2000"/>
                            </p:stCondLst>
                            <p:childTnLst>
                              <p:par>
                                <p:cTn id="23" presetID="2" presetClass="entr" presetSubtype="2" decel="8000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1000" fill="hold"/>
                                        <p:tgtEl>
                                          <p:spTgt spid="7"/>
                                        </p:tgtEl>
                                        <p:attrNameLst>
                                          <p:attrName>ppt_x</p:attrName>
                                        </p:attrNameLst>
                                      </p:cBhvr>
                                      <p:tavLst>
                                        <p:tav tm="0">
                                          <p:val>
                                            <p:strVal val="1+#ppt_w/2"/>
                                          </p:val>
                                        </p:tav>
                                        <p:tav tm="100000">
                                          <p:val>
                                            <p:strVal val="#ppt_x"/>
                                          </p:val>
                                        </p:tav>
                                      </p:tavLst>
                                    </p:anim>
                                    <p:anim calcmode="lin" valueType="num">
                                      <p:cBhvr additive="base">
                                        <p:cTn id="26" dur="10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2" decel="80000" fill="hold" grpId="0" nodeType="withEffect">
                                  <p:stCondLst>
                                    <p:cond delay="8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1000" fill="hold"/>
                                        <p:tgtEl>
                                          <p:spTgt spid="5"/>
                                        </p:tgtEl>
                                        <p:attrNameLst>
                                          <p:attrName>ppt_x</p:attrName>
                                        </p:attrNameLst>
                                      </p:cBhvr>
                                      <p:tavLst>
                                        <p:tav tm="0">
                                          <p:val>
                                            <p:strVal val="1+#ppt_w/2"/>
                                          </p:val>
                                        </p:tav>
                                        <p:tav tm="100000">
                                          <p:val>
                                            <p:strVal val="#ppt_x"/>
                                          </p:val>
                                        </p:tav>
                                      </p:tavLst>
                                    </p:anim>
                                    <p:anim calcmode="lin" valueType="num">
                                      <p:cBhvr additive="base">
                                        <p:cTn id="30" dur="1000" fill="hold"/>
                                        <p:tgtEl>
                                          <p:spTgt spid="5"/>
                                        </p:tgtEl>
                                        <p:attrNameLst>
                                          <p:attrName>ppt_y</p:attrName>
                                        </p:attrNameLst>
                                      </p:cBhvr>
                                      <p:tavLst>
                                        <p:tav tm="0">
                                          <p:val>
                                            <p:strVal val="#ppt_y"/>
                                          </p:val>
                                        </p:tav>
                                        <p:tav tm="100000">
                                          <p:val>
                                            <p:strVal val="#ppt_y"/>
                                          </p:val>
                                        </p:tav>
                                      </p:tavLst>
                                    </p:anim>
                                  </p:childTnLst>
                                </p:cTn>
                              </p:par>
                            </p:childTnLst>
                          </p:cTn>
                        </p:par>
                        <p:par>
                          <p:cTn id="31" fill="hold">
                            <p:stCondLst>
                              <p:cond delay="3800"/>
                            </p:stCondLst>
                            <p:childTnLst>
                              <p:par>
                                <p:cTn id="32" presetID="53" presetClass="entr" presetSubtype="16" fill="hold" grpId="0" nodeType="afterEffect">
                                  <p:stCondLst>
                                    <p:cond delay="0"/>
                                  </p:stCondLst>
                                  <p:iterate type="lt">
                                    <p:tmPct val="10000"/>
                                  </p:iterate>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7550"/>
                            </p:stCondLst>
                            <p:childTnLst>
                              <p:par>
                                <p:cTn id="38" presetID="10" presetClass="entr" presetSubtype="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8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3" grpId="0" animBg="1"/>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a:t>当前新形势下合格党员的标准</a:t>
            </a:r>
            <a:endParaRPr lang="zh-CN" altLang="en-US" dirty="0"/>
          </a:p>
        </p:txBody>
      </p:sp>
      <p:sp>
        <p:nvSpPr>
          <p:cNvPr id="5" name="矩形 4"/>
          <p:cNvSpPr/>
          <p:nvPr/>
        </p:nvSpPr>
        <p:spPr>
          <a:xfrm>
            <a:off x="3801974" y="2484187"/>
            <a:ext cx="7476874" cy="17280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058586" y="2609547"/>
            <a:ext cx="7220262" cy="1419619"/>
          </a:xfrm>
          <a:prstGeom prst="rect">
            <a:avLst/>
          </a:prstGeom>
        </p:spPr>
        <p:txBody>
          <a:bodyPr wrap="square">
            <a:spAutoFit/>
          </a:bodyPr>
          <a:lstStyle/>
          <a:p>
            <a:pPr>
              <a:lnSpc>
                <a:spcPct val="150000"/>
              </a:lnSpc>
            </a:pPr>
            <a:r>
              <a:rPr lang="zh-CN" altLang="en-US" sz="2000" dirty="0">
                <a:solidFill>
                  <a:schemeClr val="bg1"/>
                </a:solidFill>
                <a:latin typeface="+mj-ea"/>
                <a:ea typeface="+mj-ea"/>
              </a:rPr>
              <a:t>强调的是发挥作用合格，就是践行党全心全意为民服务的宗旨，敢于担当、攻坚克难，勇于奉献、主动作为，干在实处、走在前列，在推进改革发展稳定中当标兵、做模范</a:t>
            </a:r>
          </a:p>
        </p:txBody>
      </p:sp>
      <p:grpSp>
        <p:nvGrpSpPr>
          <p:cNvPr id="7" name="组合 6"/>
          <p:cNvGrpSpPr/>
          <p:nvPr/>
        </p:nvGrpSpPr>
        <p:grpSpPr>
          <a:xfrm>
            <a:off x="3758783" y="1743386"/>
            <a:ext cx="3502702" cy="646331"/>
            <a:chOff x="3758783" y="1743386"/>
            <a:chExt cx="3502702" cy="646331"/>
          </a:xfrm>
        </p:grpSpPr>
        <p:sp>
          <p:nvSpPr>
            <p:cNvPr id="8" name="圆角矩形 7"/>
            <p:cNvSpPr/>
            <p:nvPr/>
          </p:nvSpPr>
          <p:spPr>
            <a:xfrm>
              <a:off x="3758783" y="1766749"/>
              <a:ext cx="3502702" cy="569626"/>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801971" y="1743386"/>
              <a:ext cx="3416320" cy="646331"/>
            </a:xfrm>
            <a:prstGeom prst="rect">
              <a:avLst/>
            </a:prstGeom>
          </p:spPr>
          <p:txBody>
            <a:bodyPr wrap="none">
              <a:spAutoFit/>
            </a:bodyPr>
            <a:lstStyle/>
            <a:p>
              <a:pPr algn="ctr"/>
              <a:r>
                <a:rPr lang="zh-CN" altLang="en-US" sz="3600" b="1" dirty="0">
                  <a:solidFill>
                    <a:schemeClr val="tx2"/>
                  </a:solidFill>
                  <a:latin typeface="+mj-ea"/>
                  <a:ea typeface="+mj-ea"/>
                </a:rPr>
                <a:t>讲奉献、有作为</a:t>
              </a:r>
            </a:p>
          </p:txBody>
        </p:sp>
      </p:grpSp>
      <p:grpSp>
        <p:nvGrpSpPr>
          <p:cNvPr id="10" name="组合 9"/>
          <p:cNvGrpSpPr/>
          <p:nvPr/>
        </p:nvGrpSpPr>
        <p:grpSpPr>
          <a:xfrm>
            <a:off x="974674" y="1948722"/>
            <a:ext cx="2143592" cy="2143592"/>
            <a:chOff x="558538" y="2008681"/>
            <a:chExt cx="2623280" cy="2623280"/>
          </a:xfrm>
        </p:grpSpPr>
        <p:sp>
          <p:nvSpPr>
            <p:cNvPr id="11" name="椭圆 10"/>
            <p:cNvSpPr/>
            <p:nvPr/>
          </p:nvSpPr>
          <p:spPr>
            <a:xfrm>
              <a:off x="558538" y="2008681"/>
              <a:ext cx="2623280" cy="26232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29"/>
            <p:cNvSpPr/>
            <p:nvPr/>
          </p:nvSpPr>
          <p:spPr bwMode="auto">
            <a:xfrm>
              <a:off x="1067373" y="2425681"/>
              <a:ext cx="1935238" cy="1729323"/>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a:extLst/>
          </p:spPr>
          <p:txBody>
            <a:bodyPr vert="horz" wrap="square" lIns="91440" tIns="45720" rIns="91440" bIns="45720" numCol="1" anchor="t" anchorCtr="0" compatLnSpc="1"/>
            <a:lstStyle/>
            <a:p>
              <a:pPr algn="ctr"/>
              <a:endParaRPr lang="zh-CN" altLang="en-US"/>
            </a:p>
          </p:txBody>
        </p:sp>
      </p:grpSp>
      <p:sp>
        <p:nvSpPr>
          <p:cNvPr id="13" name="矩形 12"/>
          <p:cNvSpPr/>
          <p:nvPr/>
        </p:nvSpPr>
        <p:spPr>
          <a:xfrm>
            <a:off x="3415665" y="1766749"/>
            <a:ext cx="45719" cy="24454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40781" y="3507698"/>
            <a:ext cx="3571518" cy="357689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E:\我图PPT\00001PNG素材\01党委政府\丝带03444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0898" y="3950225"/>
            <a:ext cx="11721633" cy="2919488"/>
          </a:xfrm>
          <a:prstGeom prst="rect">
            <a:avLst/>
          </a:prstGeom>
          <a:noFill/>
          <a:extLst>
            <a:ext uri="{909E8E84-426E-40DD-AFC4-6F175D3DCCD1}">
              <a14:hiddenFill xmlns:a14="http://schemas.microsoft.com/office/drawing/2010/main">
                <a:solidFill>
                  <a:srgbClr val="FFFFFF"/>
                </a:solidFill>
              </a14:hiddenFill>
            </a:ext>
          </a:extLst>
        </p:spPr>
      </p:pic>
      <p:sp>
        <p:nvSpPr>
          <p:cNvPr id="17" name="文本框 16"/>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390406031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childTnLst>
                          </p:cTn>
                        </p:par>
                        <p:par>
                          <p:cTn id="18" fill="hold">
                            <p:stCondLst>
                              <p:cond delay="1500"/>
                            </p:stCondLst>
                            <p:childTnLst>
                              <p:par>
                                <p:cTn id="19" presetID="16" presetClass="entr" presetSubtype="4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outHorizontal)">
                                      <p:cBhvr>
                                        <p:cTn id="21" dur="500"/>
                                        <p:tgtEl>
                                          <p:spTgt spid="13"/>
                                        </p:tgtEl>
                                      </p:cBhvr>
                                    </p:animEffect>
                                  </p:childTnLst>
                                </p:cTn>
                              </p:par>
                            </p:childTnLst>
                          </p:cTn>
                        </p:par>
                        <p:par>
                          <p:cTn id="22" fill="hold">
                            <p:stCondLst>
                              <p:cond delay="2000"/>
                            </p:stCondLst>
                            <p:childTnLst>
                              <p:par>
                                <p:cTn id="23" presetID="2" presetClass="entr" presetSubtype="2" decel="8000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1000" fill="hold"/>
                                        <p:tgtEl>
                                          <p:spTgt spid="7"/>
                                        </p:tgtEl>
                                        <p:attrNameLst>
                                          <p:attrName>ppt_x</p:attrName>
                                        </p:attrNameLst>
                                      </p:cBhvr>
                                      <p:tavLst>
                                        <p:tav tm="0">
                                          <p:val>
                                            <p:strVal val="1+#ppt_w/2"/>
                                          </p:val>
                                        </p:tav>
                                        <p:tav tm="100000">
                                          <p:val>
                                            <p:strVal val="#ppt_x"/>
                                          </p:val>
                                        </p:tav>
                                      </p:tavLst>
                                    </p:anim>
                                    <p:anim calcmode="lin" valueType="num">
                                      <p:cBhvr additive="base">
                                        <p:cTn id="26" dur="10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2" decel="80000" fill="hold" grpId="0" nodeType="withEffect">
                                  <p:stCondLst>
                                    <p:cond delay="8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1000" fill="hold"/>
                                        <p:tgtEl>
                                          <p:spTgt spid="5"/>
                                        </p:tgtEl>
                                        <p:attrNameLst>
                                          <p:attrName>ppt_x</p:attrName>
                                        </p:attrNameLst>
                                      </p:cBhvr>
                                      <p:tavLst>
                                        <p:tav tm="0">
                                          <p:val>
                                            <p:strVal val="1+#ppt_w/2"/>
                                          </p:val>
                                        </p:tav>
                                        <p:tav tm="100000">
                                          <p:val>
                                            <p:strVal val="#ppt_x"/>
                                          </p:val>
                                        </p:tav>
                                      </p:tavLst>
                                    </p:anim>
                                    <p:anim calcmode="lin" valueType="num">
                                      <p:cBhvr additive="base">
                                        <p:cTn id="30" dur="1000" fill="hold"/>
                                        <p:tgtEl>
                                          <p:spTgt spid="5"/>
                                        </p:tgtEl>
                                        <p:attrNameLst>
                                          <p:attrName>ppt_y</p:attrName>
                                        </p:attrNameLst>
                                      </p:cBhvr>
                                      <p:tavLst>
                                        <p:tav tm="0">
                                          <p:val>
                                            <p:strVal val="#ppt_y"/>
                                          </p:val>
                                        </p:tav>
                                        <p:tav tm="100000">
                                          <p:val>
                                            <p:strVal val="#ppt_y"/>
                                          </p:val>
                                        </p:tav>
                                      </p:tavLst>
                                    </p:anim>
                                  </p:childTnLst>
                                </p:cTn>
                              </p:par>
                            </p:childTnLst>
                          </p:cTn>
                        </p:par>
                        <p:par>
                          <p:cTn id="31" fill="hold">
                            <p:stCondLst>
                              <p:cond delay="3800"/>
                            </p:stCondLst>
                            <p:childTnLst>
                              <p:par>
                                <p:cTn id="32" presetID="53" presetClass="entr" presetSubtype="16" fill="hold" grpId="0" nodeType="afterEffect">
                                  <p:stCondLst>
                                    <p:cond delay="0"/>
                                  </p:stCondLst>
                                  <p:iterate type="lt">
                                    <p:tmPct val="10000"/>
                                  </p:iterate>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8000"/>
                            </p:stCondLst>
                            <p:childTnLst>
                              <p:par>
                                <p:cTn id="38" presetID="10" presetClass="entr" presetSubtype="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8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3" grpId="0" animBg="1"/>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9"/>
          <p:cNvSpPr txBox="1"/>
          <p:nvPr/>
        </p:nvSpPr>
        <p:spPr>
          <a:xfrm>
            <a:off x="1421326" y="2439058"/>
            <a:ext cx="9506503" cy="830942"/>
          </a:xfrm>
          <a:prstGeom prst="rect">
            <a:avLst/>
          </a:prstGeom>
          <a:noFill/>
        </p:spPr>
        <p:txBody>
          <a:bodyPr wrap="square" lIns="91388" tIns="45693" rIns="91388" bIns="45693" rtlCol="0">
            <a:spAutoFit/>
          </a:bodyPr>
          <a:lstStyle/>
          <a:p>
            <a:pPr algn="ctr"/>
            <a:r>
              <a:rPr lang="zh-CN" altLang="en-US" sz="4800" b="1" kern="1800" dirty="0">
                <a:solidFill>
                  <a:schemeClr val="tx2"/>
                </a:solidFill>
                <a:latin typeface="方正小标宋简体" panose="03000509000000000000" pitchFamily="65" charset="-122"/>
                <a:ea typeface="方正小标宋简体" panose="03000509000000000000" pitchFamily="65" charset="-122"/>
              </a:rPr>
              <a:t>如何才能成为一名合格的共产党员</a:t>
            </a:r>
            <a:endParaRPr lang="zh-CN" altLang="en-US" sz="4800" b="1" dirty="0">
              <a:solidFill>
                <a:schemeClr val="tx2"/>
              </a:solidFill>
              <a:latin typeface="方正小标宋简体" panose="03000509000000000000" pitchFamily="65" charset="-122"/>
              <a:ea typeface="方正小标宋简体" panose="03000509000000000000" pitchFamily="65" charset="-122"/>
            </a:endParaRPr>
          </a:p>
        </p:txBody>
      </p:sp>
      <p:cxnSp>
        <p:nvCxnSpPr>
          <p:cNvPr id="5" name="直接连接符 4"/>
          <p:cNvCxnSpPr/>
          <p:nvPr/>
        </p:nvCxnSpPr>
        <p:spPr bwMode="auto">
          <a:xfrm>
            <a:off x="1746085" y="3348488"/>
            <a:ext cx="8856984"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Box 16"/>
          <p:cNvSpPr txBox="1"/>
          <p:nvPr/>
        </p:nvSpPr>
        <p:spPr>
          <a:xfrm>
            <a:off x="2935446" y="3486080"/>
            <a:ext cx="6478262" cy="461610"/>
          </a:xfrm>
          <a:prstGeom prst="rect">
            <a:avLst/>
          </a:prstGeom>
          <a:noFill/>
        </p:spPr>
        <p:txBody>
          <a:bodyPr wrap="square" lIns="91388" tIns="45693" rIns="91388" bIns="45693" rtlCol="0">
            <a:spAutoFit/>
          </a:bodyPr>
          <a:lstStyle/>
          <a:p>
            <a:pPr algn="ctr"/>
            <a:r>
              <a:rPr lang="zh-CN" altLang="en-US" sz="2400" dirty="0">
                <a:solidFill>
                  <a:schemeClr val="tx2"/>
                </a:solidFill>
                <a:latin typeface="方正小标宋简体" panose="03000509000000000000" pitchFamily="65" charset="-122"/>
                <a:ea typeface="方正小标宋简体" panose="03000509000000000000" pitchFamily="65" charset="-122"/>
              </a:rPr>
              <a:t>做合格党员 喜迎十九大</a:t>
            </a:r>
          </a:p>
        </p:txBody>
      </p:sp>
      <p:grpSp>
        <p:nvGrpSpPr>
          <p:cNvPr id="7" name="组合 6"/>
          <p:cNvGrpSpPr/>
          <p:nvPr/>
        </p:nvGrpSpPr>
        <p:grpSpPr>
          <a:xfrm>
            <a:off x="5370388" y="756200"/>
            <a:ext cx="1608379" cy="1468522"/>
            <a:chOff x="5208772" y="508000"/>
            <a:chExt cx="2002971" cy="1828800"/>
          </a:xfrm>
        </p:grpSpPr>
        <p:sp>
          <p:nvSpPr>
            <p:cNvPr id="8" name="椭圆 7"/>
            <p:cNvSpPr/>
            <p:nvPr/>
          </p:nvSpPr>
          <p:spPr>
            <a:xfrm>
              <a:off x="5295857" y="508000"/>
              <a:ext cx="1828800" cy="1828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小标宋简体" panose="03000509000000000000" pitchFamily="65" charset="-122"/>
                <a:ea typeface="方正小标宋简体" panose="03000509000000000000" pitchFamily="65" charset="-122"/>
              </a:endParaRPr>
            </a:p>
          </p:txBody>
        </p:sp>
        <p:sp>
          <p:nvSpPr>
            <p:cNvPr id="9" name="文本框 8"/>
            <p:cNvSpPr txBox="1"/>
            <p:nvPr/>
          </p:nvSpPr>
          <p:spPr>
            <a:xfrm>
              <a:off x="5208772" y="699125"/>
              <a:ext cx="2002971" cy="1446550"/>
            </a:xfrm>
            <a:prstGeom prst="rect">
              <a:avLst/>
            </a:prstGeom>
            <a:noFill/>
          </p:spPr>
          <p:txBody>
            <a:bodyPr wrap="square" rtlCol="0">
              <a:spAutoFit/>
            </a:bodyPr>
            <a:lstStyle/>
            <a:p>
              <a:pPr algn="ctr"/>
              <a:r>
                <a:rPr lang="en-US" altLang="zh-CN" sz="7000" dirty="0">
                  <a:solidFill>
                    <a:schemeClr val="bg1"/>
                  </a:solidFill>
                  <a:latin typeface="方正小标宋简体" panose="03000509000000000000" pitchFamily="65" charset="-122"/>
                  <a:ea typeface="方正小标宋简体" panose="03000509000000000000" pitchFamily="65" charset="-122"/>
                </a:rPr>
                <a:t>04</a:t>
              </a:r>
              <a:endParaRPr lang="zh-CN" altLang="en-US" sz="7000" dirty="0">
                <a:solidFill>
                  <a:schemeClr val="bg1"/>
                </a:solidFill>
                <a:latin typeface="方正小标宋简体" panose="03000509000000000000" pitchFamily="65" charset="-122"/>
                <a:ea typeface="方正小标宋简体" panose="03000509000000000000" pitchFamily="65" charset="-122"/>
              </a:endParaRPr>
            </a:p>
          </p:txBody>
        </p:sp>
      </p:grpSp>
      <p:sp>
        <p:nvSpPr>
          <p:cNvPr id="10" name="文本框 9"/>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339637299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wind"/>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
                                        </p:tgtEl>
                                        <p:attrNameLst>
                                          <p:attrName>ppt_y</p:attrName>
                                        </p:attrNameLst>
                                      </p:cBhvr>
                                      <p:tavLst>
                                        <p:tav tm="0">
                                          <p:val>
                                            <p:strVal val="#ppt_y"/>
                                          </p:val>
                                        </p:tav>
                                        <p:tav tm="100000">
                                          <p:val>
                                            <p:strVal val="#ppt_y"/>
                                          </p:val>
                                        </p:tav>
                                      </p:tavLst>
                                    </p:anim>
                                    <p:anim calcmode="lin" valueType="num">
                                      <p:cBhvr>
                                        <p:cTn id="1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
                                        </p:tgtEl>
                                      </p:cBhvr>
                                    </p:animEffect>
                                  </p:childTnLst>
                                </p:cTn>
                              </p:par>
                            </p:childTnLst>
                          </p:cTn>
                        </p:par>
                        <p:par>
                          <p:cTn id="19" fill="hold">
                            <p:stCondLst>
                              <p:cond delay="3200"/>
                            </p:stCondLst>
                            <p:childTnLst>
                              <p:par>
                                <p:cTn id="20" presetID="16" presetClass="entr" presetSubtype="2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par>
                          <p:cTn id="23" fill="hold">
                            <p:stCondLst>
                              <p:cond delay="370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250"/>
                                        <p:tgtEl>
                                          <p:spTgt spid="6"/>
                                        </p:tgtEl>
                                        <p:attrNameLst>
                                          <p:attrName>ppt_y</p:attrName>
                                        </p:attrNameLst>
                                      </p:cBhvr>
                                      <p:tavLst>
                                        <p:tav tm="0">
                                          <p:val>
                                            <p:strVal val="#ppt_y+#ppt_h*1.125000"/>
                                          </p:val>
                                        </p:tav>
                                        <p:tav tm="100000">
                                          <p:val>
                                            <p:strVal val="#ppt_y"/>
                                          </p:val>
                                        </p:tav>
                                      </p:tavLst>
                                    </p:anim>
                                    <p:animEffect transition="in" filter="wipe(up)">
                                      <p:cBhvr>
                                        <p:cTn id="27" dur="250"/>
                                        <p:tgtEl>
                                          <p:spTgt spid="6"/>
                                        </p:tgtEl>
                                      </p:cBhvr>
                                    </p:animEffect>
                                  </p:childTnLst>
                                </p:cTn>
                              </p:par>
                            </p:childTnLst>
                          </p:cTn>
                        </p:par>
                        <p:par>
                          <p:cTn id="28" fill="hold">
                            <p:stCondLst>
                              <p:cond delay="4175"/>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a:t>如何才能成为一名合格的共产党员</a:t>
            </a:r>
            <a:endParaRPr lang="zh-CN" altLang="en-US" dirty="0"/>
          </a:p>
        </p:txBody>
      </p:sp>
      <p:sp>
        <p:nvSpPr>
          <p:cNvPr id="3" name="矩形 2"/>
          <p:cNvSpPr/>
          <p:nvPr/>
        </p:nvSpPr>
        <p:spPr>
          <a:xfrm>
            <a:off x="1354110" y="2417415"/>
            <a:ext cx="9648670" cy="2120902"/>
          </a:xfrm>
          <a:prstGeom prst="rect">
            <a:avLst/>
          </a:prstGeom>
        </p:spPr>
        <p:txBody>
          <a:bodyPr wrap="square">
            <a:spAutoFit/>
          </a:bodyPr>
          <a:lstStyle/>
          <a:p>
            <a:pPr>
              <a:lnSpc>
                <a:spcPct val="150000"/>
              </a:lnSpc>
            </a:pPr>
            <a:r>
              <a:rPr lang="zh-CN" altLang="en-US" dirty="0">
                <a:solidFill>
                  <a:schemeClr val="tx2"/>
                </a:solidFill>
                <a:latin typeface="+mj-ea"/>
                <a:ea typeface="+mj-ea"/>
              </a:rPr>
              <a:t>理想信念是灯塔，能给人以明确的人生方向和无穷力量。坚定理想信念，坚守共产党人精神追求，始终是共产党人安身立命的根本。对马克思主义的信仰，对社会主义和共产主义的信念，是共产党人的政治灵魂，是共产党人经受住任何考验的精神支柱。不忘初心，方得始终。每名共产党员都要把对党绝对忠诚放在首位，始终做到对党的理论、路线、方针、政策虔诚而执着，忧党忧在深处、担当担在难处、守土守在实处，“亦余心之所善兮，虽九死其犹未悔。”</a:t>
            </a:r>
          </a:p>
        </p:txBody>
      </p:sp>
      <p:grpSp>
        <p:nvGrpSpPr>
          <p:cNvPr id="8" name="组合 7"/>
          <p:cNvGrpSpPr/>
          <p:nvPr/>
        </p:nvGrpSpPr>
        <p:grpSpPr>
          <a:xfrm>
            <a:off x="1004341" y="1479057"/>
            <a:ext cx="5321508" cy="605344"/>
            <a:chOff x="1004341" y="1235217"/>
            <a:chExt cx="5321508" cy="605344"/>
          </a:xfrm>
        </p:grpSpPr>
        <p:sp>
          <p:nvSpPr>
            <p:cNvPr id="7" name="圆角矩形 6"/>
            <p:cNvSpPr/>
            <p:nvPr/>
          </p:nvSpPr>
          <p:spPr>
            <a:xfrm>
              <a:off x="1004341" y="1235217"/>
              <a:ext cx="5321508" cy="60534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任意多边形 29"/>
            <p:cNvSpPr/>
            <p:nvPr>
              <p:custDataLst>
                <p:tags r:id="rId1"/>
              </p:custDataLst>
            </p:nvPr>
          </p:nvSpPr>
          <p:spPr bwMode="auto">
            <a:xfrm>
              <a:off x="1079329" y="1261968"/>
              <a:ext cx="617552" cy="55184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a:extLst/>
          </p:spPr>
          <p:txBody>
            <a:bodyPr vert="horz" wrap="square" lIns="91440" tIns="45720" rIns="91440" bIns="45720" numCol="1" anchor="t" anchorCtr="0" compatLnSpc="1"/>
            <a:lstStyle/>
            <a:p>
              <a:pPr algn="ctr"/>
              <a:endParaRPr lang="zh-CN" altLang="en-US"/>
            </a:p>
          </p:txBody>
        </p:sp>
        <p:sp>
          <p:nvSpPr>
            <p:cNvPr id="2" name="矩形 1"/>
            <p:cNvSpPr/>
            <p:nvPr/>
          </p:nvSpPr>
          <p:spPr>
            <a:xfrm>
              <a:off x="1915711" y="1302888"/>
              <a:ext cx="4185761" cy="461665"/>
            </a:xfrm>
            <a:prstGeom prst="rect">
              <a:avLst/>
            </a:prstGeom>
          </p:spPr>
          <p:txBody>
            <a:bodyPr wrap="none">
              <a:spAutoFit/>
            </a:bodyPr>
            <a:lstStyle/>
            <a:p>
              <a:r>
                <a:rPr lang="zh-CN" altLang="en-US" sz="2400" b="1" dirty="0">
                  <a:solidFill>
                    <a:schemeClr val="bg1"/>
                  </a:solidFill>
                  <a:latin typeface="+mj-ea"/>
                  <a:ea typeface="+mj-ea"/>
                </a:rPr>
                <a:t>坚定理想信念，对党忠贞不渝</a:t>
              </a:r>
              <a:endParaRPr lang="zh-CN" altLang="en-US" sz="2400" dirty="0">
                <a:solidFill>
                  <a:schemeClr val="bg1"/>
                </a:solidFill>
                <a:latin typeface="+mj-ea"/>
                <a:ea typeface="+mj-ea"/>
              </a:endParaRPr>
            </a:p>
          </p:txBody>
        </p:sp>
      </p:grpSp>
      <p:sp>
        <p:nvSpPr>
          <p:cNvPr id="9" name="矩形 8"/>
          <p:cNvSpPr/>
          <p:nvPr/>
        </p:nvSpPr>
        <p:spPr>
          <a:xfrm>
            <a:off x="1079329" y="2267512"/>
            <a:ext cx="10088343" cy="2694632"/>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348269482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16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8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圆角矩形 3"/>
          <p:cNvSpPr/>
          <p:nvPr/>
        </p:nvSpPr>
        <p:spPr>
          <a:xfrm>
            <a:off x="1547449" y="1783446"/>
            <a:ext cx="8829376" cy="2955628"/>
          </a:xfrm>
          <a:prstGeom prst="roundRect">
            <a:avLst/>
          </a:prstGeom>
          <a:solidFill>
            <a:schemeClr val="bg1">
              <a:alpha val="43000"/>
            </a:schemeClr>
          </a:solidFill>
          <a:ln>
            <a:solidFill>
              <a:schemeClr val="accent6">
                <a:lumMod val="20000"/>
                <a:lumOff val="80000"/>
              </a:schemeClr>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spc="-200" dirty="0">
              <a:solidFill>
                <a:srgbClr val="C00000"/>
              </a:solidFill>
              <a:latin typeface="方正小标宋简体" panose="03000509000000000000" pitchFamily="65" charset="-122"/>
              <a:ea typeface="方正小标宋简体" panose="03000509000000000000" pitchFamily="65" charset="-122"/>
            </a:endParaRPr>
          </a:p>
        </p:txBody>
      </p:sp>
      <p:sp>
        <p:nvSpPr>
          <p:cNvPr id="5" name="矩形 4"/>
          <p:cNvSpPr/>
          <p:nvPr/>
        </p:nvSpPr>
        <p:spPr>
          <a:xfrm>
            <a:off x="2073705" y="2128834"/>
            <a:ext cx="7969705" cy="1938992"/>
          </a:xfrm>
          <a:prstGeom prst="rect">
            <a:avLst/>
          </a:prstGeom>
          <a:noFill/>
          <a:ln>
            <a:noFill/>
          </a:ln>
          <a:effectLst>
            <a:outerShdw blurRad="76200" dir="18900000" sy="23000" kx="-1200000" algn="bl" rotWithShape="0">
              <a:prstClr val="black">
                <a:alpha val="20000"/>
              </a:prstClr>
            </a:outerShdw>
          </a:effectLst>
        </p:spPr>
        <p:txBody>
          <a:bodyPr wrap="square">
            <a:spAutoFit/>
          </a:bodyPr>
          <a:lstStyle/>
          <a:p>
            <a:pP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 党的十八届六中全会决定，党的十九大于</a:t>
            </a:r>
            <a:r>
              <a:rPr lang="en-US" altLang="zh-CN" sz="1600" dirty="0">
                <a:solidFill>
                  <a:schemeClr val="accent1"/>
                </a:solidFill>
                <a:latin typeface="微软雅黑" panose="020B0503020204020204" pitchFamily="34" charset="-122"/>
                <a:ea typeface="微软雅黑" panose="020B0503020204020204" pitchFamily="34" charset="-122"/>
              </a:rPr>
              <a:t>2017</a:t>
            </a:r>
            <a:r>
              <a:rPr lang="zh-CN" altLang="en-US" sz="1600" dirty="0">
                <a:solidFill>
                  <a:schemeClr val="accent1"/>
                </a:solidFill>
                <a:latin typeface="微软雅黑" panose="020B0503020204020204" pitchFamily="34" charset="-122"/>
                <a:ea typeface="微软雅黑" panose="020B0503020204020204" pitchFamily="34" charset="-122"/>
              </a:rPr>
              <a:t>年下半年在北京召开。党的十九大是在我国全面建成小康社会决胜阶段召开的一次十分重要的代表大会，是党和国家政治生活中的一件大事。</a:t>
            </a:r>
            <a:endParaRPr lang="en-US" altLang="zh-CN" sz="1600"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accent1"/>
                </a:solidFill>
                <a:latin typeface="微软雅黑" panose="020B0503020204020204" pitchFamily="34" charset="-122"/>
                <a:ea typeface="微软雅黑" panose="020B0503020204020204" pitchFamily="34" charset="-122"/>
              </a:rPr>
              <a:t>       展望</a:t>
            </a:r>
            <a:r>
              <a:rPr lang="en-US" altLang="zh-CN" sz="1600" dirty="0">
                <a:solidFill>
                  <a:schemeClr val="accent1"/>
                </a:solidFill>
                <a:latin typeface="微软雅黑" panose="020B0503020204020204" pitchFamily="34" charset="-122"/>
                <a:ea typeface="微软雅黑" panose="020B0503020204020204" pitchFamily="34" charset="-122"/>
              </a:rPr>
              <a:t>2017</a:t>
            </a:r>
            <a:r>
              <a:rPr lang="zh-CN" altLang="en-US" sz="1600" dirty="0">
                <a:solidFill>
                  <a:schemeClr val="accent1"/>
                </a:solidFill>
                <a:latin typeface="微软雅黑" panose="020B0503020204020204" pitchFamily="34" charset="-122"/>
                <a:ea typeface="微软雅黑" panose="020B0503020204020204" pitchFamily="34" charset="-122"/>
              </a:rPr>
              <a:t>年，尽管前行路上困难多多，但只要坚定信心，深化改革，狠抓落实，中国经济必将在新的一年稳中求进，开创新局，迎接党的十九大胜利召开！</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5428284" y="584468"/>
            <a:ext cx="1877437" cy="1077218"/>
          </a:xfrm>
          <a:prstGeom prst="rect">
            <a:avLst/>
          </a:prstGeom>
        </p:spPr>
        <p:txBody>
          <a:bodyPr wrap="none">
            <a:spAutoFit/>
          </a:bodyPr>
          <a:lstStyle/>
          <a:p>
            <a:r>
              <a:rPr lang="zh-CN" altLang="en-US" sz="6400" kern="900" spc="-400" dirty="0">
                <a:solidFill>
                  <a:srgbClr val="C00000"/>
                </a:solidFill>
                <a:latin typeface="方正小标宋简体" pitchFamily="65" charset="-122"/>
                <a:ea typeface="方正小标宋简体" pitchFamily="65" charset="-122"/>
              </a:rPr>
              <a:t>前 言</a:t>
            </a:r>
            <a:endParaRPr lang="zh-CN" altLang="en-US" sz="8800" kern="900" spc="-400" dirty="0">
              <a:solidFill>
                <a:srgbClr val="C00000"/>
              </a:solidFill>
              <a:latin typeface="方正小标宋简体" pitchFamily="65" charset="-122"/>
              <a:ea typeface="方正小标宋简体" pitchFamily="65" charset="-122"/>
            </a:endParaRPr>
          </a:p>
        </p:txBody>
      </p:sp>
      <p:sp>
        <p:nvSpPr>
          <p:cNvPr id="7" name="TextBox 19"/>
          <p:cNvSpPr txBox="1"/>
          <p:nvPr/>
        </p:nvSpPr>
        <p:spPr>
          <a:xfrm>
            <a:off x="5532891" y="1469856"/>
            <a:ext cx="1688283" cy="235898"/>
          </a:xfrm>
          <a:prstGeom prst="rect">
            <a:avLst/>
          </a:prstGeom>
          <a:noFill/>
          <a:effectLst/>
        </p:spPr>
        <p:txBody>
          <a:bodyPr wrap="none" rtlCol="0">
            <a:spAutoFit/>
          </a:bodyPr>
          <a:lstStyle/>
          <a:p>
            <a:pPr algn="ctr"/>
            <a:r>
              <a:rPr lang="en-US" altLang="zh-CN" sz="933" dirty="0">
                <a:solidFill>
                  <a:srgbClr val="C00000"/>
                </a:solidFill>
                <a:latin typeface="微软雅黑" panose="020B0503020204020204" pitchFamily="34" charset="-122"/>
                <a:ea typeface="微软雅黑" panose="020B0503020204020204" pitchFamily="34" charset="-122"/>
              </a:rPr>
              <a:t>Communist Party of China</a:t>
            </a:r>
            <a:endParaRPr lang="zh-CN" altLang="en-US" sz="933" dirty="0">
              <a:solidFill>
                <a:srgbClr val="C00000"/>
              </a:solidFill>
              <a:latin typeface="微软雅黑" panose="020B0503020204020204" pitchFamily="34" charset="-122"/>
              <a:ea typeface="微软雅黑" panose="020B0503020204020204" pitchFamily="34" charset="-122"/>
            </a:endParaRPr>
          </a:p>
        </p:txBody>
      </p:sp>
      <p:sp>
        <p:nvSpPr>
          <p:cNvPr id="9" name="Freeform 29"/>
          <p:cNvSpPr/>
          <p:nvPr/>
        </p:nvSpPr>
        <p:spPr bwMode="auto">
          <a:xfrm>
            <a:off x="4512310" y="725124"/>
            <a:ext cx="968277" cy="86524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pPr algn="ctr"/>
            <a:endParaRPr lang="zh-CN" altLang="en-US"/>
          </a:p>
        </p:txBody>
      </p:sp>
      <p:sp>
        <p:nvSpPr>
          <p:cNvPr id="8" name="文本框 7"/>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37180516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curtains"/>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6*min(max(#ppt_w*#ppt_h,.3),1)-7.4)/-.7*#ppt_w"/>
                                          </p:val>
                                        </p:tav>
                                        <p:tav tm="100000">
                                          <p:val>
                                            <p:strVal val="#ppt_w"/>
                                          </p:val>
                                        </p:tav>
                                      </p:tavLst>
                                    </p:anim>
                                    <p:anim calcmode="lin" valueType="num">
                                      <p:cBhvr>
                                        <p:cTn id="8" dur="1000" fill="hold"/>
                                        <p:tgtEl>
                                          <p:spTgt spid="9"/>
                                        </p:tgtEl>
                                        <p:attrNameLst>
                                          <p:attrName>ppt_h</p:attrName>
                                        </p:attrNameLst>
                                      </p:cBhvr>
                                      <p:tavLst>
                                        <p:tav tm="0">
                                          <p:val>
                                            <p:strVal val="(6*min(max(#ppt_w*#ppt_h,.3),1)-7.4)/-.7*#ppt_h"/>
                                          </p:val>
                                        </p:tav>
                                        <p:tav tm="100000">
                                          <p:val>
                                            <p:strVal val="#ppt_h"/>
                                          </p:val>
                                        </p:tav>
                                      </p:tavLst>
                                    </p:anim>
                                    <p:anim calcmode="lin" valueType="num">
                                      <p:cBhvr>
                                        <p:cTn id="9" dur="1000" fill="hold"/>
                                        <p:tgtEl>
                                          <p:spTgt spid="9"/>
                                        </p:tgtEl>
                                        <p:attrNameLst>
                                          <p:attrName>ppt_x</p:attrName>
                                        </p:attrNameLst>
                                      </p:cBhvr>
                                      <p:tavLst>
                                        <p:tav tm="0">
                                          <p:val>
                                            <p:fltVal val="0.5"/>
                                          </p:val>
                                        </p:tav>
                                        <p:tav tm="100000">
                                          <p:val>
                                            <p:strVal val="#ppt_x"/>
                                          </p:val>
                                        </p:tav>
                                      </p:tavLst>
                                    </p:anim>
                                    <p:anim calcmode="lin" valueType="num">
                                      <p:cBhvr>
                                        <p:cTn id="10" dur="10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 presetClass="entr" presetSubtype="2" decel="8000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900" fill="hold"/>
                                        <p:tgtEl>
                                          <p:spTgt spid="4"/>
                                        </p:tgtEl>
                                        <p:attrNameLst>
                                          <p:attrName>ppt_x</p:attrName>
                                        </p:attrNameLst>
                                      </p:cBhvr>
                                      <p:tavLst>
                                        <p:tav tm="0">
                                          <p:val>
                                            <p:strVal val="1+#ppt_w/2"/>
                                          </p:val>
                                        </p:tav>
                                        <p:tav tm="100000">
                                          <p:val>
                                            <p:strVal val="#ppt_x"/>
                                          </p:val>
                                        </p:tav>
                                      </p:tavLst>
                                    </p:anim>
                                    <p:anim calcmode="lin" valueType="num">
                                      <p:cBhvr additive="base">
                                        <p:cTn id="26" dur="900" fill="hold"/>
                                        <p:tgtEl>
                                          <p:spTgt spid="4"/>
                                        </p:tgtEl>
                                        <p:attrNameLst>
                                          <p:attrName>ppt_y</p:attrName>
                                        </p:attrNameLst>
                                      </p:cBhvr>
                                      <p:tavLst>
                                        <p:tav tm="0">
                                          <p:val>
                                            <p:strVal val="#ppt_y"/>
                                          </p:val>
                                        </p:tav>
                                        <p:tav tm="100000">
                                          <p:val>
                                            <p:strVal val="#ppt_y"/>
                                          </p:val>
                                        </p:tav>
                                      </p:tavLst>
                                    </p:anim>
                                  </p:childTnLst>
                                </p:cTn>
                              </p:par>
                            </p:childTnLst>
                          </p:cTn>
                        </p:par>
                        <p:par>
                          <p:cTn id="27" fill="hold">
                            <p:stCondLst>
                              <p:cond delay="29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gtEl>
                                        <p:attrNameLst>
                                          <p:attrName>ppt_y</p:attrName>
                                        </p:attrNameLst>
                                      </p:cBhvr>
                                      <p:tavLst>
                                        <p:tav tm="0">
                                          <p:val>
                                            <p:strVal val="#ppt_y"/>
                                          </p:val>
                                        </p:tav>
                                        <p:tav tm="100000">
                                          <p:val>
                                            <p:strVal val="#ppt_y"/>
                                          </p:val>
                                        </p:tav>
                                      </p:tavLst>
                                    </p:anim>
                                    <p:anim calcmode="lin" valueType="num">
                                      <p:cBhvr>
                                        <p:cTn id="3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gtEl>
                                      </p:cBhvr>
                                    </p:animEffect>
                                  </p:childTnLst>
                                </p:cTn>
                              </p:par>
                            </p:childTnLst>
                          </p:cTn>
                        </p:par>
                        <p:par>
                          <p:cTn id="35" fill="hold">
                            <p:stCondLst>
                              <p:cond delay="11050"/>
                            </p:stCondLst>
                            <p:childTnLst>
                              <p:par>
                                <p:cTn id="36" presetID="10"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8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9" grpId="0" animBg="1"/>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kern="1800" dirty="0"/>
              <a:t>如何才能成为一名合格的共产党员</a:t>
            </a:r>
            <a:endParaRPr lang="zh-CN" altLang="en-US" dirty="0"/>
          </a:p>
        </p:txBody>
      </p:sp>
      <p:sp>
        <p:nvSpPr>
          <p:cNvPr id="5" name="矩形 4"/>
          <p:cNvSpPr/>
          <p:nvPr/>
        </p:nvSpPr>
        <p:spPr>
          <a:xfrm>
            <a:off x="1354110" y="2173575"/>
            <a:ext cx="9648670" cy="2031325"/>
          </a:xfrm>
          <a:prstGeom prst="rect">
            <a:avLst/>
          </a:prstGeom>
        </p:spPr>
        <p:txBody>
          <a:bodyPr wrap="square">
            <a:spAutoFit/>
          </a:bodyPr>
          <a:lstStyle/>
          <a:p>
            <a:r>
              <a:rPr lang="zh-CN" altLang="en-US" dirty="0">
                <a:solidFill>
                  <a:schemeClr val="tx2"/>
                </a:solidFill>
                <a:latin typeface="+mj-ea"/>
                <a:ea typeface="+mj-ea"/>
              </a:rPr>
              <a:t>我们党的力量在人民，根基在人民，血脉在人民。共产党员只有把全心全意为人民服务作为毕生的价值追求，才会真正做到亲民爱民、富民惠民，才会真正做到甘当公仆、无私奉献。有了公仆意识，就能坚持深入实际，主动问计于民，不会高高在上；有了公仆意识，就能耐心倾听群众意见，真心服务群众，不会自说自话；有了公仆意识，就能做人清正、为政清廉，不会以权谋私。每名共产党员都要尊重人民主体地位，尊重人民首创精神，把政治智慧的增长、执政本领的增强深深扎根于人民的创造性实践之中，始终保持党同人民群众的血肉联系，从人民群众中汲取智慧和力量。</a:t>
            </a:r>
          </a:p>
        </p:txBody>
      </p:sp>
      <p:grpSp>
        <p:nvGrpSpPr>
          <p:cNvPr id="6" name="组合 5"/>
          <p:cNvGrpSpPr/>
          <p:nvPr/>
        </p:nvGrpSpPr>
        <p:grpSpPr>
          <a:xfrm>
            <a:off x="1004341" y="1235217"/>
            <a:ext cx="5321508" cy="605344"/>
            <a:chOff x="1004341" y="1235217"/>
            <a:chExt cx="5321508" cy="605344"/>
          </a:xfrm>
        </p:grpSpPr>
        <p:sp>
          <p:nvSpPr>
            <p:cNvPr id="7" name="圆角矩形 6"/>
            <p:cNvSpPr/>
            <p:nvPr/>
          </p:nvSpPr>
          <p:spPr>
            <a:xfrm>
              <a:off x="1004341" y="1235217"/>
              <a:ext cx="5321508" cy="60534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任意多边形 29"/>
            <p:cNvSpPr/>
            <p:nvPr>
              <p:custDataLst>
                <p:tags r:id="rId1"/>
              </p:custDataLst>
            </p:nvPr>
          </p:nvSpPr>
          <p:spPr bwMode="auto">
            <a:xfrm>
              <a:off x="1079329" y="1261968"/>
              <a:ext cx="617552" cy="55184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a:extLst/>
          </p:spPr>
          <p:txBody>
            <a:bodyPr vert="horz" wrap="square" lIns="91440" tIns="45720" rIns="91440" bIns="45720" numCol="1" anchor="t" anchorCtr="0" compatLnSpc="1"/>
            <a:lstStyle/>
            <a:p>
              <a:pPr algn="ctr"/>
              <a:endParaRPr lang="zh-CN" altLang="en-US"/>
            </a:p>
          </p:txBody>
        </p:sp>
        <p:sp>
          <p:nvSpPr>
            <p:cNvPr id="9" name="矩形 8"/>
            <p:cNvSpPr/>
            <p:nvPr/>
          </p:nvSpPr>
          <p:spPr>
            <a:xfrm>
              <a:off x="1915711" y="1302888"/>
              <a:ext cx="4206601" cy="461665"/>
            </a:xfrm>
            <a:prstGeom prst="rect">
              <a:avLst/>
            </a:prstGeom>
          </p:spPr>
          <p:txBody>
            <a:bodyPr wrap="none">
              <a:spAutoFit/>
            </a:bodyPr>
            <a:lstStyle/>
            <a:p>
              <a:r>
                <a:rPr lang="zh-CN" altLang="en-US" sz="2400" b="1" dirty="0">
                  <a:solidFill>
                    <a:schemeClr val="bg1"/>
                  </a:solidFill>
                  <a:latin typeface="+mj-ea"/>
                  <a:ea typeface="+mj-ea"/>
                </a:rPr>
                <a:t>践行根本宗旨，保持公仆意识</a:t>
              </a:r>
              <a:endParaRPr lang="zh-CN" altLang="en-US" sz="2400" dirty="0">
                <a:solidFill>
                  <a:schemeClr val="bg1"/>
                </a:solidFill>
                <a:latin typeface="+mj-ea"/>
                <a:ea typeface="+mj-ea"/>
              </a:endParaRPr>
            </a:p>
          </p:txBody>
        </p:sp>
      </p:grpSp>
      <p:sp>
        <p:nvSpPr>
          <p:cNvPr id="11" name="矩形 10"/>
          <p:cNvSpPr/>
          <p:nvPr/>
        </p:nvSpPr>
        <p:spPr>
          <a:xfrm>
            <a:off x="1079329" y="2023672"/>
            <a:ext cx="10088343" cy="2487368"/>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39025088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425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8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kern="1800" dirty="0"/>
              <a:t>如何才能成为一名合格的共产党员</a:t>
            </a:r>
            <a:endParaRPr lang="zh-CN" altLang="en-US" dirty="0"/>
          </a:p>
        </p:txBody>
      </p:sp>
      <p:sp>
        <p:nvSpPr>
          <p:cNvPr id="5" name="矩形 4"/>
          <p:cNvSpPr/>
          <p:nvPr/>
        </p:nvSpPr>
        <p:spPr>
          <a:xfrm>
            <a:off x="1354110" y="2173575"/>
            <a:ext cx="9648670" cy="2120902"/>
          </a:xfrm>
          <a:prstGeom prst="rect">
            <a:avLst/>
          </a:prstGeom>
        </p:spPr>
        <p:txBody>
          <a:bodyPr wrap="square">
            <a:spAutoFit/>
          </a:bodyPr>
          <a:lstStyle/>
          <a:p>
            <a:pPr>
              <a:lnSpc>
                <a:spcPct val="150000"/>
              </a:lnSpc>
            </a:pPr>
            <a:r>
              <a:rPr lang="zh-CN" altLang="en-US" dirty="0">
                <a:solidFill>
                  <a:schemeClr val="tx2"/>
                </a:solidFill>
                <a:latin typeface="+mj-ea"/>
                <a:ea typeface="+mj-ea"/>
              </a:rPr>
              <a:t>“万事皆归于一，百度皆准于法。”“三严三实”是党员安身立命和干事创业的根本法度，也是我们党的价值取向和发展路径。每名党员要以“三严三实”为行为规范和人生律条，做人做事在严上要求、在实处着力，通过不断自我修炼、自我养成、自我塑造，将“三严三实”涵养为品格、习惯、作风，做到立身不忘做人之本、为政不移公仆之心、用权不谋一己之私，达到“事已立而迹不见，功已成而人不知”，无愧于共产党员这一光荣称号。</a:t>
            </a:r>
          </a:p>
        </p:txBody>
      </p:sp>
      <p:grpSp>
        <p:nvGrpSpPr>
          <p:cNvPr id="6" name="组合 5"/>
          <p:cNvGrpSpPr/>
          <p:nvPr/>
        </p:nvGrpSpPr>
        <p:grpSpPr>
          <a:xfrm>
            <a:off x="1004341" y="1235217"/>
            <a:ext cx="5321508" cy="605344"/>
            <a:chOff x="1004341" y="1235217"/>
            <a:chExt cx="5321508" cy="605344"/>
          </a:xfrm>
        </p:grpSpPr>
        <p:sp>
          <p:nvSpPr>
            <p:cNvPr id="7" name="圆角矩形 6"/>
            <p:cNvSpPr/>
            <p:nvPr/>
          </p:nvSpPr>
          <p:spPr>
            <a:xfrm>
              <a:off x="1004341" y="1235217"/>
              <a:ext cx="5321508" cy="60534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任意多边形 29"/>
            <p:cNvSpPr/>
            <p:nvPr>
              <p:custDataLst>
                <p:tags r:id="rId1"/>
              </p:custDataLst>
            </p:nvPr>
          </p:nvSpPr>
          <p:spPr bwMode="auto">
            <a:xfrm>
              <a:off x="1079329" y="1261968"/>
              <a:ext cx="617552" cy="55184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a:noFill/>
            </a:ln>
            <a:extLst/>
          </p:spPr>
          <p:txBody>
            <a:bodyPr vert="horz" wrap="square" lIns="91440" tIns="45720" rIns="91440" bIns="45720" numCol="1" anchor="t" anchorCtr="0" compatLnSpc="1"/>
            <a:lstStyle/>
            <a:p>
              <a:pPr algn="ctr"/>
              <a:endParaRPr lang="zh-CN" altLang="en-US"/>
            </a:p>
          </p:txBody>
        </p:sp>
        <p:sp>
          <p:nvSpPr>
            <p:cNvPr id="9" name="矩形 8"/>
            <p:cNvSpPr/>
            <p:nvPr/>
          </p:nvSpPr>
          <p:spPr>
            <a:xfrm>
              <a:off x="1915711" y="1302888"/>
              <a:ext cx="4206601" cy="461665"/>
            </a:xfrm>
            <a:prstGeom prst="rect">
              <a:avLst/>
            </a:prstGeom>
          </p:spPr>
          <p:txBody>
            <a:bodyPr wrap="none">
              <a:spAutoFit/>
            </a:bodyPr>
            <a:lstStyle/>
            <a:p>
              <a:r>
                <a:rPr lang="zh-CN" altLang="en-US" sz="2400" b="1" dirty="0">
                  <a:solidFill>
                    <a:schemeClr val="bg1"/>
                  </a:solidFill>
                  <a:latin typeface="+mj-ea"/>
                  <a:ea typeface="+mj-ea"/>
                </a:rPr>
                <a:t>秉持严实作风，夯实成事根基</a:t>
              </a:r>
              <a:endParaRPr lang="zh-CN" altLang="en-US" sz="2400" dirty="0">
                <a:solidFill>
                  <a:schemeClr val="bg1"/>
                </a:solidFill>
                <a:latin typeface="+mj-ea"/>
                <a:ea typeface="+mj-ea"/>
              </a:endParaRPr>
            </a:p>
          </p:txBody>
        </p:sp>
      </p:grpSp>
      <p:sp>
        <p:nvSpPr>
          <p:cNvPr id="11" name="矩形 10"/>
          <p:cNvSpPr/>
          <p:nvPr/>
        </p:nvSpPr>
        <p:spPr>
          <a:xfrm>
            <a:off x="1079329" y="2023672"/>
            <a:ext cx="10088343" cy="2670248"/>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26930045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12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8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9"/>
          <p:cNvSpPr txBox="1"/>
          <p:nvPr/>
        </p:nvSpPr>
        <p:spPr>
          <a:xfrm>
            <a:off x="2020933" y="2323771"/>
            <a:ext cx="8262317" cy="1015608"/>
          </a:xfrm>
          <a:prstGeom prst="rect">
            <a:avLst/>
          </a:prstGeom>
          <a:noFill/>
        </p:spPr>
        <p:txBody>
          <a:bodyPr wrap="square" lIns="91388" tIns="45693" rIns="91388" bIns="45693" rtlCol="0">
            <a:spAutoFit/>
          </a:bodyPr>
          <a:lstStyle/>
          <a:p>
            <a:pPr algn="ctr"/>
            <a:r>
              <a:rPr lang="zh-CN" altLang="en-US" sz="6000" b="1" kern="1800" dirty="0">
                <a:solidFill>
                  <a:schemeClr val="tx2"/>
                </a:solidFill>
                <a:latin typeface="方正小标宋简体" panose="03000509000000000000" pitchFamily="65" charset="-122"/>
                <a:ea typeface="方正小标宋简体" panose="03000509000000000000" pitchFamily="65" charset="-122"/>
              </a:rPr>
              <a:t>做合格党员 喜迎十九大</a:t>
            </a:r>
            <a:endParaRPr lang="zh-CN" altLang="en-US" sz="6000" b="1" dirty="0">
              <a:solidFill>
                <a:schemeClr val="tx2"/>
              </a:solidFill>
              <a:latin typeface="方正小标宋简体" panose="03000509000000000000" pitchFamily="65" charset="-122"/>
              <a:ea typeface="方正小标宋简体" panose="03000509000000000000" pitchFamily="65" charset="-122"/>
            </a:endParaRPr>
          </a:p>
        </p:txBody>
      </p:sp>
      <p:cxnSp>
        <p:nvCxnSpPr>
          <p:cNvPr id="5" name="直接连接符 4"/>
          <p:cNvCxnSpPr/>
          <p:nvPr/>
        </p:nvCxnSpPr>
        <p:spPr bwMode="auto">
          <a:xfrm>
            <a:off x="1723599" y="3348488"/>
            <a:ext cx="8856984"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Box 16"/>
          <p:cNvSpPr txBox="1"/>
          <p:nvPr/>
        </p:nvSpPr>
        <p:spPr>
          <a:xfrm>
            <a:off x="2912960" y="3486080"/>
            <a:ext cx="6478262" cy="461610"/>
          </a:xfrm>
          <a:prstGeom prst="rect">
            <a:avLst/>
          </a:prstGeom>
          <a:noFill/>
        </p:spPr>
        <p:txBody>
          <a:bodyPr wrap="square" lIns="91388" tIns="45693" rIns="91388" bIns="45693" rtlCol="0">
            <a:spAutoFit/>
          </a:bodyPr>
          <a:lstStyle/>
          <a:p>
            <a:pPr algn="ctr"/>
            <a:r>
              <a:rPr lang="zh-CN" altLang="en-US" sz="2400" dirty="0">
                <a:solidFill>
                  <a:schemeClr val="tx2"/>
                </a:solidFill>
                <a:latin typeface="方正小标宋简体" panose="03000509000000000000" pitchFamily="65" charset="-122"/>
                <a:ea typeface="方正小标宋简体" panose="03000509000000000000" pitchFamily="65" charset="-122"/>
              </a:rPr>
              <a:t>做合格党员 喜迎十九大</a:t>
            </a:r>
          </a:p>
        </p:txBody>
      </p:sp>
      <p:grpSp>
        <p:nvGrpSpPr>
          <p:cNvPr id="7" name="组合 6"/>
          <p:cNvGrpSpPr/>
          <p:nvPr/>
        </p:nvGrpSpPr>
        <p:grpSpPr>
          <a:xfrm>
            <a:off x="5347902" y="756200"/>
            <a:ext cx="1608379" cy="1468522"/>
            <a:chOff x="5208772" y="508000"/>
            <a:chExt cx="2002971" cy="1828800"/>
          </a:xfrm>
        </p:grpSpPr>
        <p:sp>
          <p:nvSpPr>
            <p:cNvPr id="8" name="椭圆 7"/>
            <p:cNvSpPr/>
            <p:nvPr/>
          </p:nvSpPr>
          <p:spPr>
            <a:xfrm>
              <a:off x="5295857" y="508000"/>
              <a:ext cx="1828800" cy="1828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小标宋简体" panose="03000509000000000000" pitchFamily="65" charset="-122"/>
                <a:ea typeface="方正小标宋简体" panose="03000509000000000000" pitchFamily="65" charset="-122"/>
              </a:endParaRPr>
            </a:p>
          </p:txBody>
        </p:sp>
        <p:sp>
          <p:nvSpPr>
            <p:cNvPr id="9" name="文本框 8"/>
            <p:cNvSpPr txBox="1"/>
            <p:nvPr/>
          </p:nvSpPr>
          <p:spPr>
            <a:xfrm>
              <a:off x="5208772" y="699125"/>
              <a:ext cx="2002971" cy="1446550"/>
            </a:xfrm>
            <a:prstGeom prst="rect">
              <a:avLst/>
            </a:prstGeom>
            <a:noFill/>
          </p:spPr>
          <p:txBody>
            <a:bodyPr wrap="square" rtlCol="0">
              <a:spAutoFit/>
            </a:bodyPr>
            <a:lstStyle/>
            <a:p>
              <a:pPr algn="ctr"/>
              <a:r>
                <a:rPr lang="en-US" altLang="zh-CN" sz="7000" dirty="0">
                  <a:solidFill>
                    <a:schemeClr val="bg1"/>
                  </a:solidFill>
                  <a:latin typeface="方正小标宋简体" panose="03000509000000000000" pitchFamily="65" charset="-122"/>
                  <a:ea typeface="方正小标宋简体" panose="03000509000000000000" pitchFamily="65" charset="-122"/>
                </a:rPr>
                <a:t>05</a:t>
              </a:r>
              <a:endParaRPr lang="zh-CN" altLang="en-US" sz="7000" dirty="0">
                <a:solidFill>
                  <a:schemeClr val="bg1"/>
                </a:solidFill>
                <a:latin typeface="方正小标宋简体" panose="03000509000000000000" pitchFamily="65" charset="-122"/>
                <a:ea typeface="方正小标宋简体" panose="03000509000000000000" pitchFamily="65" charset="-122"/>
              </a:endParaRPr>
            </a:p>
          </p:txBody>
        </p:sp>
      </p:grpSp>
      <p:sp>
        <p:nvSpPr>
          <p:cNvPr id="10" name="文本框 9"/>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233828908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wind"/>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
                                        </p:tgtEl>
                                        <p:attrNameLst>
                                          <p:attrName>ppt_y</p:attrName>
                                        </p:attrNameLst>
                                      </p:cBhvr>
                                      <p:tavLst>
                                        <p:tav tm="0">
                                          <p:val>
                                            <p:strVal val="#ppt_y"/>
                                          </p:val>
                                        </p:tav>
                                        <p:tav tm="100000">
                                          <p:val>
                                            <p:strVal val="#ppt_y"/>
                                          </p:val>
                                        </p:tav>
                                      </p:tavLst>
                                    </p:anim>
                                    <p:anim calcmode="lin" valueType="num">
                                      <p:cBhvr>
                                        <p:cTn id="1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
                                        </p:tgtEl>
                                      </p:cBhvr>
                                    </p:animEffect>
                                  </p:childTnLst>
                                </p:cTn>
                              </p:par>
                            </p:childTnLst>
                          </p:cTn>
                        </p:par>
                        <p:par>
                          <p:cTn id="19" fill="hold">
                            <p:stCondLst>
                              <p:cond delay="2950"/>
                            </p:stCondLst>
                            <p:childTnLst>
                              <p:par>
                                <p:cTn id="20" presetID="16" presetClass="entr" presetSubtype="2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par>
                          <p:cTn id="23" fill="hold">
                            <p:stCondLst>
                              <p:cond delay="345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250"/>
                                        <p:tgtEl>
                                          <p:spTgt spid="6"/>
                                        </p:tgtEl>
                                        <p:attrNameLst>
                                          <p:attrName>ppt_y</p:attrName>
                                        </p:attrNameLst>
                                      </p:cBhvr>
                                      <p:tavLst>
                                        <p:tav tm="0">
                                          <p:val>
                                            <p:strVal val="#ppt_y+#ppt_h*1.125000"/>
                                          </p:val>
                                        </p:tav>
                                        <p:tav tm="100000">
                                          <p:val>
                                            <p:strVal val="#ppt_y"/>
                                          </p:val>
                                        </p:tav>
                                      </p:tavLst>
                                    </p:anim>
                                    <p:animEffect transition="in" filter="wipe(up)">
                                      <p:cBhvr>
                                        <p:cTn id="27" dur="250"/>
                                        <p:tgtEl>
                                          <p:spTgt spid="6"/>
                                        </p:tgtEl>
                                      </p:cBhvr>
                                    </p:animEffect>
                                  </p:childTnLst>
                                </p:cTn>
                              </p:par>
                            </p:childTnLst>
                          </p:cTn>
                        </p:par>
                        <p:par>
                          <p:cTn id="28" fill="hold">
                            <p:stCondLst>
                              <p:cond delay="3925"/>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kern="1800" dirty="0"/>
              <a:t>做合格党员 喜迎十九大</a:t>
            </a:r>
            <a:endParaRPr lang="zh-CN" altLang="en-US" dirty="0"/>
          </a:p>
        </p:txBody>
      </p:sp>
      <p:sp>
        <p:nvSpPr>
          <p:cNvPr id="3" name="矩形 2"/>
          <p:cNvSpPr/>
          <p:nvPr/>
        </p:nvSpPr>
        <p:spPr>
          <a:xfrm>
            <a:off x="5754745" y="1196141"/>
            <a:ext cx="6096000" cy="4662815"/>
          </a:xfrm>
          <a:prstGeom prst="rect">
            <a:avLst/>
          </a:prstGeom>
        </p:spPr>
        <p:txBody>
          <a:bodyPr wrap="square">
            <a:spAutoFit/>
          </a:bodyPr>
          <a:lstStyle/>
          <a:p>
            <a:pPr>
              <a:lnSpc>
                <a:spcPct val="150000"/>
              </a:lnSpc>
            </a:pPr>
            <a:r>
              <a:rPr lang="zh-CN" altLang="en-US" dirty="0">
                <a:solidFill>
                  <a:schemeClr val="tx2"/>
                </a:solidFill>
                <a:latin typeface="+mj-ea"/>
              </a:rPr>
              <a:t>做一名合格党员，要增强忧患意识，</a:t>
            </a:r>
            <a:r>
              <a:rPr lang="zh-CN" altLang="en-US" dirty="0">
                <a:solidFill>
                  <a:schemeClr val="tx2"/>
                </a:solidFill>
                <a:latin typeface="+mj-ea"/>
                <a:ea typeface="+mj-ea"/>
              </a:rPr>
              <a:t>时刻牢记自己的使命，来迎接十九大的到来。总书记系列讲话的背景，是我们党和国家取得了举世瞩目的伟大成就，同时又面临许多严峻挑战，党内存在许多亟待解决的问题这种现实。总书记的讲话有着强烈的忧患意识，特别是对腐败问题认识非常清醒，学习领会讲话，就是要在党忧党，清醒看到我们前进道路上的困难、问题和风险，清醒看到反腐败斗争的严峻形势，深刻吸取世界上一些大党老党垮台的教训，牢记作为一名党员、一名纪检监察干部肩负的责任和使命，努力做好本职工作，坚决把党风廉政建设和反腐败斗争进行到底。</a:t>
            </a:r>
          </a:p>
        </p:txBody>
      </p:sp>
      <p:sp>
        <p:nvSpPr>
          <p:cNvPr id="2" name="矩形 1"/>
          <p:cNvSpPr/>
          <p:nvPr/>
        </p:nvSpPr>
        <p:spPr>
          <a:xfrm>
            <a:off x="194360" y="3144620"/>
            <a:ext cx="5411222" cy="923330"/>
          </a:xfrm>
          <a:prstGeom prst="rect">
            <a:avLst/>
          </a:prstGeom>
        </p:spPr>
        <p:txBody>
          <a:bodyPr wrap="square">
            <a:spAutoFit/>
          </a:bodyPr>
          <a:lstStyle/>
          <a:p>
            <a:pPr algn="ctr"/>
            <a:r>
              <a:rPr lang="zh-CN" altLang="en-US" sz="5400" b="1" dirty="0">
                <a:solidFill>
                  <a:schemeClr val="tx2"/>
                </a:solidFill>
                <a:latin typeface="微软雅黑" panose="020B0503020204020204" pitchFamily="34" charset="-122"/>
                <a:ea typeface="微软雅黑" panose="020B0503020204020204" pitchFamily="34" charset="-122"/>
              </a:rPr>
              <a:t>要增强忧患意识</a:t>
            </a:r>
            <a:endParaRPr lang="zh-CN" altLang="en-US" sz="5400" b="1" dirty="0">
              <a:solidFill>
                <a:schemeClr val="tx2"/>
              </a:solidFill>
            </a:endParaRPr>
          </a:p>
        </p:txBody>
      </p:sp>
      <p:sp>
        <p:nvSpPr>
          <p:cNvPr id="6" name="任意多边形 5"/>
          <p:cNvSpPr/>
          <p:nvPr>
            <p:custDataLst>
              <p:tags r:id="rId1"/>
            </p:custDataLst>
          </p:nvPr>
        </p:nvSpPr>
        <p:spPr bwMode="auto">
          <a:xfrm>
            <a:off x="448454" y="2567792"/>
            <a:ext cx="4903034" cy="576828"/>
          </a:xfrm>
          <a:custGeom>
            <a:avLst/>
            <a:gdLst>
              <a:gd name="connsiteX0" fmla="*/ 124920 w 6370818"/>
              <a:gd name="connsiteY0" fmla="*/ 0 h 749508"/>
              <a:gd name="connsiteX1" fmla="*/ 6245898 w 6370818"/>
              <a:gd name="connsiteY1" fmla="*/ 0 h 749508"/>
              <a:gd name="connsiteX2" fmla="*/ 6370818 w 6370818"/>
              <a:gd name="connsiteY2" fmla="*/ 124920 h 749508"/>
              <a:gd name="connsiteX3" fmla="*/ 6370818 w 6370818"/>
              <a:gd name="connsiteY3" fmla="*/ 624588 h 749508"/>
              <a:gd name="connsiteX4" fmla="*/ 6245898 w 6370818"/>
              <a:gd name="connsiteY4" fmla="*/ 749508 h 749508"/>
              <a:gd name="connsiteX5" fmla="*/ 124920 w 6370818"/>
              <a:gd name="connsiteY5" fmla="*/ 749508 h 749508"/>
              <a:gd name="connsiteX6" fmla="*/ 0 w 6370818"/>
              <a:gd name="connsiteY6" fmla="*/ 624588 h 749508"/>
              <a:gd name="connsiteX7" fmla="*/ 0 w 6370818"/>
              <a:gd name="connsiteY7" fmla="*/ 124920 h 749508"/>
              <a:gd name="connsiteX8" fmla="*/ 124920 w 6370818"/>
              <a:gd name="connsiteY8" fmla="*/ 0 h 749508"/>
              <a:gd name="connsiteX9" fmla="*/ 752320 w 6370818"/>
              <a:gd name="connsiteY9" fmla="*/ 27487 h 749508"/>
              <a:gd name="connsiteX10" fmla="*/ 941743 w 6370818"/>
              <a:gd name="connsiteY10" fmla="*/ 470305 h 749508"/>
              <a:gd name="connsiteX11" fmla="*/ 720750 w 6370818"/>
              <a:gd name="connsiteY11" fmla="*/ 248475 h 749508"/>
              <a:gd name="connsiteX12" fmla="*/ 804938 w 6370818"/>
              <a:gd name="connsiteY12" fmla="*/ 163868 h 749508"/>
              <a:gd name="connsiteX13" fmla="*/ 752320 w 6370818"/>
              <a:gd name="connsiteY13" fmla="*/ 111673 h 749508"/>
              <a:gd name="connsiteX14" fmla="*/ 645402 w 6370818"/>
              <a:gd name="connsiteY14" fmla="*/ 133561 h 749508"/>
              <a:gd name="connsiteX15" fmla="*/ 477447 w 6370818"/>
              <a:gd name="connsiteY15" fmla="*/ 301512 h 749508"/>
              <a:gd name="connsiteX16" fmla="*/ 572579 w 6370818"/>
              <a:gd name="connsiteY16" fmla="*/ 395801 h 749508"/>
              <a:gd name="connsiteX17" fmla="*/ 636141 w 6370818"/>
              <a:gd name="connsiteY17" fmla="*/ 333082 h 749508"/>
              <a:gd name="connsiteX18" fmla="*/ 857134 w 6370818"/>
              <a:gd name="connsiteY18" fmla="*/ 554070 h 749508"/>
              <a:gd name="connsiteX19" fmla="*/ 488391 w 6370818"/>
              <a:gd name="connsiteY19" fmla="*/ 479987 h 749508"/>
              <a:gd name="connsiteX20" fmla="*/ 434932 w 6370818"/>
              <a:gd name="connsiteY20" fmla="*/ 533445 h 749508"/>
              <a:gd name="connsiteX21" fmla="*/ 481235 w 6370818"/>
              <a:gd name="connsiteY21" fmla="*/ 592375 h 749508"/>
              <a:gd name="connsiteX22" fmla="*/ 474921 w 6370818"/>
              <a:gd name="connsiteY22" fmla="*/ 598268 h 749508"/>
              <a:gd name="connsiteX23" fmla="*/ 465661 w 6370818"/>
              <a:gd name="connsiteY23" fmla="*/ 596584 h 749508"/>
              <a:gd name="connsiteX24" fmla="*/ 414306 w 6370818"/>
              <a:gd name="connsiteY24" fmla="*/ 650042 h 749508"/>
              <a:gd name="connsiteX25" fmla="*/ 466082 w 6370818"/>
              <a:gd name="connsiteY25" fmla="*/ 701396 h 749508"/>
              <a:gd name="connsiteX26" fmla="*/ 519120 w 6370818"/>
              <a:gd name="connsiteY26" fmla="*/ 649621 h 749508"/>
              <a:gd name="connsiteX27" fmla="*/ 517436 w 6370818"/>
              <a:gd name="connsiteY27" fmla="*/ 639940 h 749508"/>
              <a:gd name="connsiteX28" fmla="*/ 525855 w 6370818"/>
              <a:gd name="connsiteY28" fmla="*/ 631942 h 749508"/>
              <a:gd name="connsiteX29" fmla="*/ 942585 w 6370818"/>
              <a:gd name="connsiteY29" fmla="*/ 638677 h 749508"/>
              <a:gd name="connsiteX30" fmla="*/ 1004463 w 6370818"/>
              <a:gd name="connsiteY30" fmla="*/ 700975 h 749508"/>
              <a:gd name="connsiteX31" fmla="*/ 1089072 w 6370818"/>
              <a:gd name="connsiteY31" fmla="*/ 617210 h 749508"/>
              <a:gd name="connsiteX32" fmla="*/ 1026773 w 6370818"/>
              <a:gd name="connsiteY32" fmla="*/ 554491 h 749508"/>
              <a:gd name="connsiteX33" fmla="*/ 752320 w 6370818"/>
              <a:gd name="connsiteY33" fmla="*/ 27487 h 74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370818" h="749508">
                <a:moveTo>
                  <a:pt x="124920" y="0"/>
                </a:moveTo>
                <a:lnTo>
                  <a:pt x="6245898" y="0"/>
                </a:lnTo>
                <a:cubicBezTo>
                  <a:pt x="6314889" y="0"/>
                  <a:pt x="6370818" y="55929"/>
                  <a:pt x="6370818" y="124920"/>
                </a:cubicBezTo>
                <a:lnTo>
                  <a:pt x="6370818" y="624588"/>
                </a:lnTo>
                <a:cubicBezTo>
                  <a:pt x="6370818" y="693579"/>
                  <a:pt x="6314889" y="749508"/>
                  <a:pt x="6245898" y="749508"/>
                </a:cubicBezTo>
                <a:lnTo>
                  <a:pt x="124920" y="749508"/>
                </a:lnTo>
                <a:cubicBezTo>
                  <a:pt x="55929" y="749508"/>
                  <a:pt x="0" y="693579"/>
                  <a:pt x="0" y="624588"/>
                </a:cubicBezTo>
                <a:lnTo>
                  <a:pt x="0" y="124920"/>
                </a:lnTo>
                <a:cubicBezTo>
                  <a:pt x="0" y="55929"/>
                  <a:pt x="55929" y="0"/>
                  <a:pt x="124920" y="0"/>
                </a:cubicBezTo>
                <a:close/>
                <a:moveTo>
                  <a:pt x="752320" y="27487"/>
                </a:moveTo>
                <a:cubicBezTo>
                  <a:pt x="926589" y="92731"/>
                  <a:pt x="1032245" y="301091"/>
                  <a:pt x="941743" y="470305"/>
                </a:cubicBezTo>
                <a:cubicBezTo>
                  <a:pt x="720750" y="248475"/>
                  <a:pt x="720750" y="248475"/>
                  <a:pt x="720750" y="248475"/>
                </a:cubicBezTo>
                <a:cubicBezTo>
                  <a:pt x="804938" y="163868"/>
                  <a:pt x="804938" y="163868"/>
                  <a:pt x="804938" y="163868"/>
                </a:cubicBezTo>
                <a:cubicBezTo>
                  <a:pt x="752320" y="111673"/>
                  <a:pt x="752320" y="111673"/>
                  <a:pt x="752320" y="111673"/>
                </a:cubicBezTo>
                <a:cubicBezTo>
                  <a:pt x="722855" y="139875"/>
                  <a:pt x="676551" y="146189"/>
                  <a:pt x="645402" y="133561"/>
                </a:cubicBezTo>
                <a:cubicBezTo>
                  <a:pt x="477447" y="301512"/>
                  <a:pt x="477447" y="301512"/>
                  <a:pt x="477447" y="301512"/>
                </a:cubicBezTo>
                <a:cubicBezTo>
                  <a:pt x="572579" y="395801"/>
                  <a:pt x="572579" y="395801"/>
                  <a:pt x="572579" y="395801"/>
                </a:cubicBezTo>
                <a:cubicBezTo>
                  <a:pt x="636141" y="333082"/>
                  <a:pt x="636141" y="333082"/>
                  <a:pt x="636141" y="333082"/>
                </a:cubicBezTo>
                <a:cubicBezTo>
                  <a:pt x="857134" y="554070"/>
                  <a:pt x="857134" y="554070"/>
                  <a:pt x="857134" y="554070"/>
                </a:cubicBezTo>
                <a:cubicBezTo>
                  <a:pt x="748953" y="613421"/>
                  <a:pt x="599099" y="594900"/>
                  <a:pt x="488391" y="479987"/>
                </a:cubicBezTo>
                <a:cubicBezTo>
                  <a:pt x="434932" y="533445"/>
                  <a:pt x="434932" y="533445"/>
                  <a:pt x="434932" y="533445"/>
                </a:cubicBezTo>
                <a:cubicBezTo>
                  <a:pt x="450928" y="555754"/>
                  <a:pt x="464398" y="575538"/>
                  <a:pt x="481235" y="592375"/>
                </a:cubicBezTo>
                <a:cubicBezTo>
                  <a:pt x="479552" y="594479"/>
                  <a:pt x="474921" y="598268"/>
                  <a:pt x="474921" y="598268"/>
                </a:cubicBezTo>
                <a:cubicBezTo>
                  <a:pt x="471975" y="597847"/>
                  <a:pt x="468607" y="596584"/>
                  <a:pt x="465661" y="596584"/>
                </a:cubicBezTo>
                <a:cubicBezTo>
                  <a:pt x="437458" y="596584"/>
                  <a:pt x="414306" y="621419"/>
                  <a:pt x="414306" y="650042"/>
                </a:cubicBezTo>
                <a:cubicBezTo>
                  <a:pt x="414306" y="678245"/>
                  <a:pt x="437458" y="701396"/>
                  <a:pt x="466082" y="701396"/>
                </a:cubicBezTo>
                <a:cubicBezTo>
                  <a:pt x="494706" y="701396"/>
                  <a:pt x="519120" y="678245"/>
                  <a:pt x="519120" y="649621"/>
                </a:cubicBezTo>
                <a:cubicBezTo>
                  <a:pt x="519120" y="646254"/>
                  <a:pt x="518278" y="643307"/>
                  <a:pt x="517436" y="639940"/>
                </a:cubicBezTo>
                <a:cubicBezTo>
                  <a:pt x="525855" y="631942"/>
                  <a:pt x="525855" y="631942"/>
                  <a:pt x="525855" y="631942"/>
                </a:cubicBezTo>
                <a:cubicBezTo>
                  <a:pt x="652979" y="717812"/>
                  <a:pt x="792310" y="728335"/>
                  <a:pt x="942585" y="638677"/>
                </a:cubicBezTo>
                <a:cubicBezTo>
                  <a:pt x="1004463" y="700975"/>
                  <a:pt x="1004463" y="700975"/>
                  <a:pt x="1004463" y="700975"/>
                </a:cubicBezTo>
                <a:cubicBezTo>
                  <a:pt x="1089072" y="617210"/>
                  <a:pt x="1089072" y="617210"/>
                  <a:pt x="1089072" y="617210"/>
                </a:cubicBezTo>
                <a:cubicBezTo>
                  <a:pt x="1026773" y="554491"/>
                  <a:pt x="1026773" y="554491"/>
                  <a:pt x="1026773" y="554491"/>
                </a:cubicBezTo>
                <a:cubicBezTo>
                  <a:pt x="1205672" y="285517"/>
                  <a:pt x="967000" y="21173"/>
                  <a:pt x="752320" y="27487"/>
                </a:cubicBezTo>
                <a:close/>
              </a:path>
            </a:pathLst>
          </a:custGeom>
          <a:solidFill>
            <a:schemeClr val="accent1"/>
          </a:solidFill>
          <a:ln>
            <a:noFill/>
          </a:ln>
          <a:extLst/>
        </p:spPr>
        <p:txBody>
          <a:bodyPr vert="horz" wrap="square" lIns="91440" tIns="45720" rIns="91440" bIns="45720" numCol="1" anchor="t" anchorCtr="0" compatLnSpc="1">
            <a:noAutofit/>
          </a:bodyPr>
          <a:lstStyle/>
          <a:p>
            <a:pPr algn="ctr"/>
            <a:endParaRPr lang="zh-CN" altLang="en-US"/>
          </a:p>
        </p:txBody>
      </p:sp>
      <p:sp>
        <p:nvSpPr>
          <p:cNvPr id="7" name="矩形 6"/>
          <p:cNvSpPr/>
          <p:nvPr/>
        </p:nvSpPr>
        <p:spPr>
          <a:xfrm>
            <a:off x="1818806" y="2594596"/>
            <a:ext cx="2698175" cy="523220"/>
          </a:xfrm>
          <a:prstGeom prst="rect">
            <a:avLst/>
          </a:prstGeom>
        </p:spPr>
        <p:txBody>
          <a:bodyPr wrap="none">
            <a:spAutoFit/>
          </a:bodyPr>
          <a:lstStyle/>
          <a:p>
            <a:pPr algn="ctr"/>
            <a:r>
              <a:rPr lang="zh-CN" altLang="en-US" sz="2800" b="1" dirty="0">
                <a:solidFill>
                  <a:schemeClr val="bg1"/>
                </a:solidFill>
                <a:latin typeface="+mj-ea"/>
              </a:rPr>
              <a:t>做一名合格党员</a:t>
            </a:r>
            <a:endParaRPr lang="zh-CN" altLang="en-US" sz="2800" b="1" dirty="0">
              <a:solidFill>
                <a:schemeClr val="bg1"/>
              </a:solidFill>
            </a:endParaRPr>
          </a:p>
        </p:txBody>
      </p:sp>
      <p:sp>
        <p:nvSpPr>
          <p:cNvPr id="8" name="矩形 7"/>
          <p:cNvSpPr/>
          <p:nvPr/>
        </p:nvSpPr>
        <p:spPr>
          <a:xfrm>
            <a:off x="5605582" y="1137055"/>
            <a:ext cx="6245163" cy="472190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3363865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400"/>
                                        <p:tgtEl>
                                          <p:spTgt spid="7"/>
                                        </p:tgtEl>
                                      </p:cBhvr>
                                    </p:animEffect>
                                  </p:childTnLst>
                                </p:cTn>
                              </p:par>
                            </p:childTnLst>
                          </p:cTn>
                        </p:par>
                        <p:par>
                          <p:cTn id="13" fill="hold">
                            <p:stCondLst>
                              <p:cond delay="2400"/>
                            </p:stCondLst>
                            <p:childTnLst>
                              <p:par>
                                <p:cTn id="14" presetID="12" presetClass="entr" presetSubtype="1"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ppt_y</p:attrName>
                                        </p:attrNameLst>
                                      </p:cBhvr>
                                      <p:tavLst>
                                        <p:tav tm="0">
                                          <p:val>
                                            <p:strVal val="#ppt_y-#ppt_h*1.125000"/>
                                          </p:val>
                                        </p:tav>
                                        <p:tav tm="100000">
                                          <p:val>
                                            <p:strVal val="#ppt_y"/>
                                          </p:val>
                                        </p:tav>
                                      </p:tavLst>
                                    </p:anim>
                                    <p:animEffect transition="in" filter="wipe(down)">
                                      <p:cBhvr>
                                        <p:cTn id="17" dur="500"/>
                                        <p:tgtEl>
                                          <p:spTgt spid="2"/>
                                        </p:tgtEl>
                                      </p:cBhvr>
                                    </p:animEffect>
                                  </p:childTnLst>
                                </p:cTn>
                              </p:par>
                            </p:childTnLst>
                          </p:cTn>
                        </p:par>
                        <p:par>
                          <p:cTn id="18" fill="hold">
                            <p:stCondLst>
                              <p:cond delay="3200"/>
                            </p:stCondLst>
                            <p:childTnLst>
                              <p:par>
                                <p:cTn id="19" presetID="16" presetClass="entr" presetSubtype="2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par>
                          <p:cTn id="22" fill="hold">
                            <p:stCondLst>
                              <p:cond delay="3700"/>
                            </p:stCondLst>
                            <p:childTnLst>
                              <p:par>
                                <p:cTn id="23" presetID="53" presetClass="entr" presetSubtype="16" fill="hold" grpId="0" nodeType="afterEffect">
                                  <p:stCondLst>
                                    <p:cond delay="0"/>
                                  </p:stCondLst>
                                  <p:iterate type="lt">
                                    <p:tmPct val="4000"/>
                                  </p:iterate>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p:stCondLst>
                              <p:cond delay="924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8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6" grpId="0" animBg="1"/>
      <p:bldP spid="7" grpId="0"/>
      <p:bldP spid="8" grpId="0" animBg="1"/>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kern="1800" dirty="0"/>
              <a:t>做合格党员 喜迎十九大</a:t>
            </a:r>
            <a:endParaRPr lang="zh-CN" altLang="en-US" dirty="0"/>
          </a:p>
        </p:txBody>
      </p:sp>
      <p:sp>
        <p:nvSpPr>
          <p:cNvPr id="5" name="矩形 4"/>
          <p:cNvSpPr/>
          <p:nvPr/>
        </p:nvSpPr>
        <p:spPr>
          <a:xfrm>
            <a:off x="5754745" y="1358908"/>
            <a:ext cx="6096000" cy="4197944"/>
          </a:xfrm>
          <a:prstGeom prst="rect">
            <a:avLst/>
          </a:prstGeom>
        </p:spPr>
        <p:txBody>
          <a:bodyPr wrap="square">
            <a:spAutoFit/>
          </a:bodyPr>
          <a:lstStyle/>
          <a:p>
            <a:pPr>
              <a:lnSpc>
                <a:spcPct val="150000"/>
              </a:lnSpc>
            </a:pPr>
            <a:r>
              <a:rPr lang="zh-CN" altLang="en-US" dirty="0">
                <a:solidFill>
                  <a:schemeClr val="tx2"/>
                </a:solidFill>
                <a:latin typeface="+mj-ea"/>
                <a:ea typeface="+mj-ea"/>
              </a:rPr>
              <a:t>做一名合格党员，要坚定理想信念，修身养性，来迎接十九大的到来。总书记重要讲话谈的是治党治国治军的韬略，贯穿的是对党员干部理想信念和党性修养的要求。他强调：理想信念是共产党人的精神之“钙”，精神上缺了“钙”，就会得“软骨病”，就会导致政治上变质、经济上贪婪、道德上堕落、生活上腐化。学习领会讲话，就是要不断提高党性修养，解决好世界观、人生观、价值观这个“总开关”问题，把对纪检监察事业的热爱、为人民服务的热忱作为坚定不移的价值追求，把理想信念融入到反腐败斗争的职责和使命中。</a:t>
            </a:r>
          </a:p>
        </p:txBody>
      </p:sp>
      <p:sp>
        <p:nvSpPr>
          <p:cNvPr id="6" name="矩形 5"/>
          <p:cNvSpPr/>
          <p:nvPr/>
        </p:nvSpPr>
        <p:spPr>
          <a:xfrm>
            <a:off x="194360" y="3095852"/>
            <a:ext cx="5411222" cy="923330"/>
          </a:xfrm>
          <a:prstGeom prst="rect">
            <a:avLst/>
          </a:prstGeom>
        </p:spPr>
        <p:txBody>
          <a:bodyPr wrap="square">
            <a:spAutoFit/>
          </a:bodyPr>
          <a:lstStyle/>
          <a:p>
            <a:pPr algn="ctr"/>
            <a:r>
              <a:rPr lang="zh-CN" altLang="en-US" sz="5400" b="1" dirty="0">
                <a:solidFill>
                  <a:schemeClr val="tx2"/>
                </a:solidFill>
                <a:latin typeface="微软雅黑" panose="020B0503020204020204" pitchFamily="34" charset="-122"/>
                <a:ea typeface="微软雅黑" panose="020B0503020204020204" pitchFamily="34" charset="-122"/>
              </a:rPr>
              <a:t>坚定理想信念</a:t>
            </a:r>
          </a:p>
        </p:txBody>
      </p:sp>
      <p:sp>
        <p:nvSpPr>
          <p:cNvPr id="7" name="任意多边形 6"/>
          <p:cNvSpPr/>
          <p:nvPr>
            <p:custDataLst>
              <p:tags r:id="rId1"/>
            </p:custDataLst>
          </p:nvPr>
        </p:nvSpPr>
        <p:spPr bwMode="auto">
          <a:xfrm>
            <a:off x="448454" y="2519024"/>
            <a:ext cx="4903034" cy="576828"/>
          </a:xfrm>
          <a:custGeom>
            <a:avLst/>
            <a:gdLst>
              <a:gd name="connsiteX0" fmla="*/ 124920 w 6370818"/>
              <a:gd name="connsiteY0" fmla="*/ 0 h 749508"/>
              <a:gd name="connsiteX1" fmla="*/ 6245898 w 6370818"/>
              <a:gd name="connsiteY1" fmla="*/ 0 h 749508"/>
              <a:gd name="connsiteX2" fmla="*/ 6370818 w 6370818"/>
              <a:gd name="connsiteY2" fmla="*/ 124920 h 749508"/>
              <a:gd name="connsiteX3" fmla="*/ 6370818 w 6370818"/>
              <a:gd name="connsiteY3" fmla="*/ 624588 h 749508"/>
              <a:gd name="connsiteX4" fmla="*/ 6245898 w 6370818"/>
              <a:gd name="connsiteY4" fmla="*/ 749508 h 749508"/>
              <a:gd name="connsiteX5" fmla="*/ 124920 w 6370818"/>
              <a:gd name="connsiteY5" fmla="*/ 749508 h 749508"/>
              <a:gd name="connsiteX6" fmla="*/ 0 w 6370818"/>
              <a:gd name="connsiteY6" fmla="*/ 624588 h 749508"/>
              <a:gd name="connsiteX7" fmla="*/ 0 w 6370818"/>
              <a:gd name="connsiteY7" fmla="*/ 124920 h 749508"/>
              <a:gd name="connsiteX8" fmla="*/ 124920 w 6370818"/>
              <a:gd name="connsiteY8" fmla="*/ 0 h 749508"/>
              <a:gd name="connsiteX9" fmla="*/ 752320 w 6370818"/>
              <a:gd name="connsiteY9" fmla="*/ 27487 h 749508"/>
              <a:gd name="connsiteX10" fmla="*/ 941743 w 6370818"/>
              <a:gd name="connsiteY10" fmla="*/ 470305 h 749508"/>
              <a:gd name="connsiteX11" fmla="*/ 720750 w 6370818"/>
              <a:gd name="connsiteY11" fmla="*/ 248475 h 749508"/>
              <a:gd name="connsiteX12" fmla="*/ 804938 w 6370818"/>
              <a:gd name="connsiteY12" fmla="*/ 163868 h 749508"/>
              <a:gd name="connsiteX13" fmla="*/ 752320 w 6370818"/>
              <a:gd name="connsiteY13" fmla="*/ 111673 h 749508"/>
              <a:gd name="connsiteX14" fmla="*/ 645402 w 6370818"/>
              <a:gd name="connsiteY14" fmla="*/ 133561 h 749508"/>
              <a:gd name="connsiteX15" fmla="*/ 477447 w 6370818"/>
              <a:gd name="connsiteY15" fmla="*/ 301512 h 749508"/>
              <a:gd name="connsiteX16" fmla="*/ 572579 w 6370818"/>
              <a:gd name="connsiteY16" fmla="*/ 395801 h 749508"/>
              <a:gd name="connsiteX17" fmla="*/ 636141 w 6370818"/>
              <a:gd name="connsiteY17" fmla="*/ 333082 h 749508"/>
              <a:gd name="connsiteX18" fmla="*/ 857134 w 6370818"/>
              <a:gd name="connsiteY18" fmla="*/ 554070 h 749508"/>
              <a:gd name="connsiteX19" fmla="*/ 488391 w 6370818"/>
              <a:gd name="connsiteY19" fmla="*/ 479987 h 749508"/>
              <a:gd name="connsiteX20" fmla="*/ 434932 w 6370818"/>
              <a:gd name="connsiteY20" fmla="*/ 533445 h 749508"/>
              <a:gd name="connsiteX21" fmla="*/ 481235 w 6370818"/>
              <a:gd name="connsiteY21" fmla="*/ 592375 h 749508"/>
              <a:gd name="connsiteX22" fmla="*/ 474921 w 6370818"/>
              <a:gd name="connsiteY22" fmla="*/ 598268 h 749508"/>
              <a:gd name="connsiteX23" fmla="*/ 465661 w 6370818"/>
              <a:gd name="connsiteY23" fmla="*/ 596584 h 749508"/>
              <a:gd name="connsiteX24" fmla="*/ 414306 w 6370818"/>
              <a:gd name="connsiteY24" fmla="*/ 650042 h 749508"/>
              <a:gd name="connsiteX25" fmla="*/ 466082 w 6370818"/>
              <a:gd name="connsiteY25" fmla="*/ 701396 h 749508"/>
              <a:gd name="connsiteX26" fmla="*/ 519120 w 6370818"/>
              <a:gd name="connsiteY26" fmla="*/ 649621 h 749508"/>
              <a:gd name="connsiteX27" fmla="*/ 517436 w 6370818"/>
              <a:gd name="connsiteY27" fmla="*/ 639940 h 749508"/>
              <a:gd name="connsiteX28" fmla="*/ 525855 w 6370818"/>
              <a:gd name="connsiteY28" fmla="*/ 631942 h 749508"/>
              <a:gd name="connsiteX29" fmla="*/ 942585 w 6370818"/>
              <a:gd name="connsiteY29" fmla="*/ 638677 h 749508"/>
              <a:gd name="connsiteX30" fmla="*/ 1004463 w 6370818"/>
              <a:gd name="connsiteY30" fmla="*/ 700975 h 749508"/>
              <a:gd name="connsiteX31" fmla="*/ 1089072 w 6370818"/>
              <a:gd name="connsiteY31" fmla="*/ 617210 h 749508"/>
              <a:gd name="connsiteX32" fmla="*/ 1026773 w 6370818"/>
              <a:gd name="connsiteY32" fmla="*/ 554491 h 749508"/>
              <a:gd name="connsiteX33" fmla="*/ 752320 w 6370818"/>
              <a:gd name="connsiteY33" fmla="*/ 27487 h 74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370818" h="749508">
                <a:moveTo>
                  <a:pt x="124920" y="0"/>
                </a:moveTo>
                <a:lnTo>
                  <a:pt x="6245898" y="0"/>
                </a:lnTo>
                <a:cubicBezTo>
                  <a:pt x="6314889" y="0"/>
                  <a:pt x="6370818" y="55929"/>
                  <a:pt x="6370818" y="124920"/>
                </a:cubicBezTo>
                <a:lnTo>
                  <a:pt x="6370818" y="624588"/>
                </a:lnTo>
                <a:cubicBezTo>
                  <a:pt x="6370818" y="693579"/>
                  <a:pt x="6314889" y="749508"/>
                  <a:pt x="6245898" y="749508"/>
                </a:cubicBezTo>
                <a:lnTo>
                  <a:pt x="124920" y="749508"/>
                </a:lnTo>
                <a:cubicBezTo>
                  <a:pt x="55929" y="749508"/>
                  <a:pt x="0" y="693579"/>
                  <a:pt x="0" y="624588"/>
                </a:cubicBezTo>
                <a:lnTo>
                  <a:pt x="0" y="124920"/>
                </a:lnTo>
                <a:cubicBezTo>
                  <a:pt x="0" y="55929"/>
                  <a:pt x="55929" y="0"/>
                  <a:pt x="124920" y="0"/>
                </a:cubicBezTo>
                <a:close/>
                <a:moveTo>
                  <a:pt x="752320" y="27487"/>
                </a:moveTo>
                <a:cubicBezTo>
                  <a:pt x="926589" y="92731"/>
                  <a:pt x="1032245" y="301091"/>
                  <a:pt x="941743" y="470305"/>
                </a:cubicBezTo>
                <a:cubicBezTo>
                  <a:pt x="720750" y="248475"/>
                  <a:pt x="720750" y="248475"/>
                  <a:pt x="720750" y="248475"/>
                </a:cubicBezTo>
                <a:cubicBezTo>
                  <a:pt x="804938" y="163868"/>
                  <a:pt x="804938" y="163868"/>
                  <a:pt x="804938" y="163868"/>
                </a:cubicBezTo>
                <a:cubicBezTo>
                  <a:pt x="752320" y="111673"/>
                  <a:pt x="752320" y="111673"/>
                  <a:pt x="752320" y="111673"/>
                </a:cubicBezTo>
                <a:cubicBezTo>
                  <a:pt x="722855" y="139875"/>
                  <a:pt x="676551" y="146189"/>
                  <a:pt x="645402" y="133561"/>
                </a:cubicBezTo>
                <a:cubicBezTo>
                  <a:pt x="477447" y="301512"/>
                  <a:pt x="477447" y="301512"/>
                  <a:pt x="477447" y="301512"/>
                </a:cubicBezTo>
                <a:cubicBezTo>
                  <a:pt x="572579" y="395801"/>
                  <a:pt x="572579" y="395801"/>
                  <a:pt x="572579" y="395801"/>
                </a:cubicBezTo>
                <a:cubicBezTo>
                  <a:pt x="636141" y="333082"/>
                  <a:pt x="636141" y="333082"/>
                  <a:pt x="636141" y="333082"/>
                </a:cubicBezTo>
                <a:cubicBezTo>
                  <a:pt x="857134" y="554070"/>
                  <a:pt x="857134" y="554070"/>
                  <a:pt x="857134" y="554070"/>
                </a:cubicBezTo>
                <a:cubicBezTo>
                  <a:pt x="748953" y="613421"/>
                  <a:pt x="599099" y="594900"/>
                  <a:pt x="488391" y="479987"/>
                </a:cubicBezTo>
                <a:cubicBezTo>
                  <a:pt x="434932" y="533445"/>
                  <a:pt x="434932" y="533445"/>
                  <a:pt x="434932" y="533445"/>
                </a:cubicBezTo>
                <a:cubicBezTo>
                  <a:pt x="450928" y="555754"/>
                  <a:pt x="464398" y="575538"/>
                  <a:pt x="481235" y="592375"/>
                </a:cubicBezTo>
                <a:cubicBezTo>
                  <a:pt x="479552" y="594479"/>
                  <a:pt x="474921" y="598268"/>
                  <a:pt x="474921" y="598268"/>
                </a:cubicBezTo>
                <a:cubicBezTo>
                  <a:pt x="471975" y="597847"/>
                  <a:pt x="468607" y="596584"/>
                  <a:pt x="465661" y="596584"/>
                </a:cubicBezTo>
                <a:cubicBezTo>
                  <a:pt x="437458" y="596584"/>
                  <a:pt x="414306" y="621419"/>
                  <a:pt x="414306" y="650042"/>
                </a:cubicBezTo>
                <a:cubicBezTo>
                  <a:pt x="414306" y="678245"/>
                  <a:pt x="437458" y="701396"/>
                  <a:pt x="466082" y="701396"/>
                </a:cubicBezTo>
                <a:cubicBezTo>
                  <a:pt x="494706" y="701396"/>
                  <a:pt x="519120" y="678245"/>
                  <a:pt x="519120" y="649621"/>
                </a:cubicBezTo>
                <a:cubicBezTo>
                  <a:pt x="519120" y="646254"/>
                  <a:pt x="518278" y="643307"/>
                  <a:pt x="517436" y="639940"/>
                </a:cubicBezTo>
                <a:cubicBezTo>
                  <a:pt x="525855" y="631942"/>
                  <a:pt x="525855" y="631942"/>
                  <a:pt x="525855" y="631942"/>
                </a:cubicBezTo>
                <a:cubicBezTo>
                  <a:pt x="652979" y="717812"/>
                  <a:pt x="792310" y="728335"/>
                  <a:pt x="942585" y="638677"/>
                </a:cubicBezTo>
                <a:cubicBezTo>
                  <a:pt x="1004463" y="700975"/>
                  <a:pt x="1004463" y="700975"/>
                  <a:pt x="1004463" y="700975"/>
                </a:cubicBezTo>
                <a:cubicBezTo>
                  <a:pt x="1089072" y="617210"/>
                  <a:pt x="1089072" y="617210"/>
                  <a:pt x="1089072" y="617210"/>
                </a:cubicBezTo>
                <a:cubicBezTo>
                  <a:pt x="1026773" y="554491"/>
                  <a:pt x="1026773" y="554491"/>
                  <a:pt x="1026773" y="554491"/>
                </a:cubicBezTo>
                <a:cubicBezTo>
                  <a:pt x="1205672" y="285517"/>
                  <a:pt x="967000" y="21173"/>
                  <a:pt x="752320" y="27487"/>
                </a:cubicBezTo>
                <a:close/>
              </a:path>
            </a:pathLst>
          </a:custGeom>
          <a:solidFill>
            <a:schemeClr val="accent1"/>
          </a:solidFill>
          <a:ln>
            <a:noFill/>
          </a:ln>
          <a:extLst/>
        </p:spPr>
        <p:txBody>
          <a:bodyPr vert="horz" wrap="square" lIns="91440" tIns="45720" rIns="91440" bIns="45720" numCol="1" anchor="t" anchorCtr="0" compatLnSpc="1">
            <a:noAutofit/>
          </a:bodyPr>
          <a:lstStyle/>
          <a:p>
            <a:pPr algn="ctr"/>
            <a:endParaRPr lang="zh-CN" altLang="en-US"/>
          </a:p>
        </p:txBody>
      </p:sp>
      <p:sp>
        <p:nvSpPr>
          <p:cNvPr id="8" name="矩形 7"/>
          <p:cNvSpPr/>
          <p:nvPr/>
        </p:nvSpPr>
        <p:spPr>
          <a:xfrm>
            <a:off x="1818806" y="2545828"/>
            <a:ext cx="2698175" cy="523220"/>
          </a:xfrm>
          <a:prstGeom prst="rect">
            <a:avLst/>
          </a:prstGeom>
        </p:spPr>
        <p:txBody>
          <a:bodyPr wrap="none">
            <a:spAutoFit/>
          </a:bodyPr>
          <a:lstStyle/>
          <a:p>
            <a:pPr algn="ctr"/>
            <a:r>
              <a:rPr lang="zh-CN" altLang="en-US" sz="2800" b="1" dirty="0">
                <a:solidFill>
                  <a:schemeClr val="bg1"/>
                </a:solidFill>
                <a:latin typeface="+mj-ea"/>
              </a:rPr>
              <a:t>做一名合格党员</a:t>
            </a:r>
            <a:endParaRPr lang="zh-CN" altLang="en-US" sz="2800" b="1" dirty="0">
              <a:solidFill>
                <a:schemeClr val="bg1"/>
              </a:solidFill>
            </a:endParaRPr>
          </a:p>
        </p:txBody>
      </p:sp>
      <p:sp>
        <p:nvSpPr>
          <p:cNvPr id="9" name="矩形 8"/>
          <p:cNvSpPr/>
          <p:nvPr/>
        </p:nvSpPr>
        <p:spPr>
          <a:xfrm>
            <a:off x="5605582" y="1088287"/>
            <a:ext cx="6245163" cy="472190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412868324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1400"/>
                                        <p:tgtEl>
                                          <p:spTgt spid="8"/>
                                        </p:tgtEl>
                                      </p:cBhvr>
                                    </p:animEffect>
                                  </p:childTnLst>
                                </p:cTn>
                              </p:par>
                            </p:childTnLst>
                          </p:cTn>
                        </p:par>
                        <p:par>
                          <p:cTn id="13" fill="hold">
                            <p:stCondLst>
                              <p:cond delay="2400"/>
                            </p:stCondLst>
                            <p:childTnLst>
                              <p:par>
                                <p:cTn id="14" presetID="12" presetClass="entr" presetSubtype="1"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ppt_y</p:attrName>
                                        </p:attrNameLst>
                                      </p:cBhvr>
                                      <p:tavLst>
                                        <p:tav tm="0">
                                          <p:val>
                                            <p:strVal val="#ppt_y-#ppt_h*1.125000"/>
                                          </p:val>
                                        </p:tav>
                                        <p:tav tm="100000">
                                          <p:val>
                                            <p:strVal val="#ppt_y"/>
                                          </p:val>
                                        </p:tav>
                                      </p:tavLst>
                                    </p:anim>
                                    <p:animEffect transition="in" filter="wipe(down)">
                                      <p:cBhvr>
                                        <p:cTn id="17" dur="500"/>
                                        <p:tgtEl>
                                          <p:spTgt spid="6"/>
                                        </p:tgtEl>
                                      </p:cBhvr>
                                    </p:animEffect>
                                  </p:childTnLst>
                                </p:cTn>
                              </p:par>
                            </p:childTnLst>
                          </p:cTn>
                        </p:par>
                        <p:par>
                          <p:cTn id="18" fill="hold">
                            <p:stCondLst>
                              <p:cond delay="3150"/>
                            </p:stCondLst>
                            <p:childTnLst>
                              <p:par>
                                <p:cTn id="19" presetID="16" presetClass="entr" presetSubtype="2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3650"/>
                            </p:stCondLst>
                            <p:childTnLst>
                              <p:par>
                                <p:cTn id="23" presetID="53" presetClass="entr" presetSubtype="16" fill="hold" grpId="0" nodeType="afterEffect">
                                  <p:stCondLst>
                                    <p:cond delay="0"/>
                                  </p:stCondLst>
                                  <p:iterate type="lt">
                                    <p:tmPct val="4000"/>
                                  </p:iterate>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885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8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P spid="9" grpId="0" animBg="1"/>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kern="1800" dirty="0"/>
              <a:t>做合格党员 喜迎十九大</a:t>
            </a:r>
            <a:endParaRPr lang="zh-CN" altLang="en-US" dirty="0"/>
          </a:p>
        </p:txBody>
      </p:sp>
      <p:sp>
        <p:nvSpPr>
          <p:cNvPr id="5" name="矩形 4"/>
          <p:cNvSpPr/>
          <p:nvPr/>
        </p:nvSpPr>
        <p:spPr>
          <a:xfrm>
            <a:off x="5754745" y="1831198"/>
            <a:ext cx="6096000" cy="2951449"/>
          </a:xfrm>
          <a:prstGeom prst="rect">
            <a:avLst/>
          </a:prstGeom>
        </p:spPr>
        <p:txBody>
          <a:bodyPr wrap="square">
            <a:spAutoFit/>
          </a:bodyPr>
          <a:lstStyle/>
          <a:p>
            <a:pPr>
              <a:lnSpc>
                <a:spcPct val="150000"/>
              </a:lnSpc>
            </a:pPr>
            <a:r>
              <a:rPr lang="zh-CN" altLang="en-US" dirty="0">
                <a:solidFill>
                  <a:schemeClr val="tx2"/>
                </a:solidFill>
                <a:latin typeface="+mj-ea"/>
                <a:ea typeface="+mj-ea"/>
              </a:rPr>
              <a:t>做一名合格党员，要强化责任担当，敢想敢做，迎接十九大的到来。总书记指出：坚持原则、敢于担当是党的干部必须具备的基本素质。“为官避事平生耻”。担当大小，体现着干部的胸怀、勇气、格调，有多大担当才能干多大事业。要结合群众路线教育实践活动，在作风上、形象上来一次大检修、大清扫、大提升，牢固树立监督者首先要接受监督、执纪者自身要遵纪守法的理念。</a:t>
            </a:r>
          </a:p>
        </p:txBody>
      </p:sp>
      <p:sp>
        <p:nvSpPr>
          <p:cNvPr id="6" name="矩形 5"/>
          <p:cNvSpPr/>
          <p:nvPr/>
        </p:nvSpPr>
        <p:spPr>
          <a:xfrm>
            <a:off x="194360" y="3193388"/>
            <a:ext cx="5411222" cy="923330"/>
          </a:xfrm>
          <a:prstGeom prst="rect">
            <a:avLst/>
          </a:prstGeom>
        </p:spPr>
        <p:txBody>
          <a:bodyPr wrap="square">
            <a:spAutoFit/>
          </a:bodyPr>
          <a:lstStyle/>
          <a:p>
            <a:pPr algn="ctr"/>
            <a:r>
              <a:rPr lang="zh-CN" altLang="en-US" sz="5400" b="1" dirty="0">
                <a:solidFill>
                  <a:schemeClr val="tx2"/>
                </a:solidFill>
                <a:latin typeface="微软雅黑" panose="020B0503020204020204" pitchFamily="34" charset="-122"/>
                <a:ea typeface="微软雅黑" panose="020B0503020204020204" pitchFamily="34" charset="-122"/>
              </a:rPr>
              <a:t>强化责任担当</a:t>
            </a:r>
          </a:p>
        </p:txBody>
      </p:sp>
      <p:sp>
        <p:nvSpPr>
          <p:cNvPr id="7" name="任意多边形 6"/>
          <p:cNvSpPr/>
          <p:nvPr>
            <p:custDataLst>
              <p:tags r:id="rId1"/>
            </p:custDataLst>
          </p:nvPr>
        </p:nvSpPr>
        <p:spPr bwMode="auto">
          <a:xfrm>
            <a:off x="448454" y="2616560"/>
            <a:ext cx="4903034" cy="576828"/>
          </a:xfrm>
          <a:custGeom>
            <a:avLst/>
            <a:gdLst>
              <a:gd name="connsiteX0" fmla="*/ 124920 w 6370818"/>
              <a:gd name="connsiteY0" fmla="*/ 0 h 749508"/>
              <a:gd name="connsiteX1" fmla="*/ 6245898 w 6370818"/>
              <a:gd name="connsiteY1" fmla="*/ 0 h 749508"/>
              <a:gd name="connsiteX2" fmla="*/ 6370818 w 6370818"/>
              <a:gd name="connsiteY2" fmla="*/ 124920 h 749508"/>
              <a:gd name="connsiteX3" fmla="*/ 6370818 w 6370818"/>
              <a:gd name="connsiteY3" fmla="*/ 624588 h 749508"/>
              <a:gd name="connsiteX4" fmla="*/ 6245898 w 6370818"/>
              <a:gd name="connsiteY4" fmla="*/ 749508 h 749508"/>
              <a:gd name="connsiteX5" fmla="*/ 124920 w 6370818"/>
              <a:gd name="connsiteY5" fmla="*/ 749508 h 749508"/>
              <a:gd name="connsiteX6" fmla="*/ 0 w 6370818"/>
              <a:gd name="connsiteY6" fmla="*/ 624588 h 749508"/>
              <a:gd name="connsiteX7" fmla="*/ 0 w 6370818"/>
              <a:gd name="connsiteY7" fmla="*/ 124920 h 749508"/>
              <a:gd name="connsiteX8" fmla="*/ 124920 w 6370818"/>
              <a:gd name="connsiteY8" fmla="*/ 0 h 749508"/>
              <a:gd name="connsiteX9" fmla="*/ 752320 w 6370818"/>
              <a:gd name="connsiteY9" fmla="*/ 27487 h 749508"/>
              <a:gd name="connsiteX10" fmla="*/ 941743 w 6370818"/>
              <a:gd name="connsiteY10" fmla="*/ 470305 h 749508"/>
              <a:gd name="connsiteX11" fmla="*/ 720750 w 6370818"/>
              <a:gd name="connsiteY11" fmla="*/ 248475 h 749508"/>
              <a:gd name="connsiteX12" fmla="*/ 804938 w 6370818"/>
              <a:gd name="connsiteY12" fmla="*/ 163868 h 749508"/>
              <a:gd name="connsiteX13" fmla="*/ 752320 w 6370818"/>
              <a:gd name="connsiteY13" fmla="*/ 111673 h 749508"/>
              <a:gd name="connsiteX14" fmla="*/ 645402 w 6370818"/>
              <a:gd name="connsiteY14" fmla="*/ 133561 h 749508"/>
              <a:gd name="connsiteX15" fmla="*/ 477447 w 6370818"/>
              <a:gd name="connsiteY15" fmla="*/ 301512 h 749508"/>
              <a:gd name="connsiteX16" fmla="*/ 572579 w 6370818"/>
              <a:gd name="connsiteY16" fmla="*/ 395801 h 749508"/>
              <a:gd name="connsiteX17" fmla="*/ 636141 w 6370818"/>
              <a:gd name="connsiteY17" fmla="*/ 333082 h 749508"/>
              <a:gd name="connsiteX18" fmla="*/ 857134 w 6370818"/>
              <a:gd name="connsiteY18" fmla="*/ 554070 h 749508"/>
              <a:gd name="connsiteX19" fmla="*/ 488391 w 6370818"/>
              <a:gd name="connsiteY19" fmla="*/ 479987 h 749508"/>
              <a:gd name="connsiteX20" fmla="*/ 434932 w 6370818"/>
              <a:gd name="connsiteY20" fmla="*/ 533445 h 749508"/>
              <a:gd name="connsiteX21" fmla="*/ 481235 w 6370818"/>
              <a:gd name="connsiteY21" fmla="*/ 592375 h 749508"/>
              <a:gd name="connsiteX22" fmla="*/ 474921 w 6370818"/>
              <a:gd name="connsiteY22" fmla="*/ 598268 h 749508"/>
              <a:gd name="connsiteX23" fmla="*/ 465661 w 6370818"/>
              <a:gd name="connsiteY23" fmla="*/ 596584 h 749508"/>
              <a:gd name="connsiteX24" fmla="*/ 414306 w 6370818"/>
              <a:gd name="connsiteY24" fmla="*/ 650042 h 749508"/>
              <a:gd name="connsiteX25" fmla="*/ 466082 w 6370818"/>
              <a:gd name="connsiteY25" fmla="*/ 701396 h 749508"/>
              <a:gd name="connsiteX26" fmla="*/ 519120 w 6370818"/>
              <a:gd name="connsiteY26" fmla="*/ 649621 h 749508"/>
              <a:gd name="connsiteX27" fmla="*/ 517436 w 6370818"/>
              <a:gd name="connsiteY27" fmla="*/ 639940 h 749508"/>
              <a:gd name="connsiteX28" fmla="*/ 525855 w 6370818"/>
              <a:gd name="connsiteY28" fmla="*/ 631942 h 749508"/>
              <a:gd name="connsiteX29" fmla="*/ 942585 w 6370818"/>
              <a:gd name="connsiteY29" fmla="*/ 638677 h 749508"/>
              <a:gd name="connsiteX30" fmla="*/ 1004463 w 6370818"/>
              <a:gd name="connsiteY30" fmla="*/ 700975 h 749508"/>
              <a:gd name="connsiteX31" fmla="*/ 1089072 w 6370818"/>
              <a:gd name="connsiteY31" fmla="*/ 617210 h 749508"/>
              <a:gd name="connsiteX32" fmla="*/ 1026773 w 6370818"/>
              <a:gd name="connsiteY32" fmla="*/ 554491 h 749508"/>
              <a:gd name="connsiteX33" fmla="*/ 752320 w 6370818"/>
              <a:gd name="connsiteY33" fmla="*/ 27487 h 74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370818" h="749508">
                <a:moveTo>
                  <a:pt x="124920" y="0"/>
                </a:moveTo>
                <a:lnTo>
                  <a:pt x="6245898" y="0"/>
                </a:lnTo>
                <a:cubicBezTo>
                  <a:pt x="6314889" y="0"/>
                  <a:pt x="6370818" y="55929"/>
                  <a:pt x="6370818" y="124920"/>
                </a:cubicBezTo>
                <a:lnTo>
                  <a:pt x="6370818" y="624588"/>
                </a:lnTo>
                <a:cubicBezTo>
                  <a:pt x="6370818" y="693579"/>
                  <a:pt x="6314889" y="749508"/>
                  <a:pt x="6245898" y="749508"/>
                </a:cubicBezTo>
                <a:lnTo>
                  <a:pt x="124920" y="749508"/>
                </a:lnTo>
                <a:cubicBezTo>
                  <a:pt x="55929" y="749508"/>
                  <a:pt x="0" y="693579"/>
                  <a:pt x="0" y="624588"/>
                </a:cubicBezTo>
                <a:lnTo>
                  <a:pt x="0" y="124920"/>
                </a:lnTo>
                <a:cubicBezTo>
                  <a:pt x="0" y="55929"/>
                  <a:pt x="55929" y="0"/>
                  <a:pt x="124920" y="0"/>
                </a:cubicBezTo>
                <a:close/>
                <a:moveTo>
                  <a:pt x="752320" y="27487"/>
                </a:moveTo>
                <a:cubicBezTo>
                  <a:pt x="926589" y="92731"/>
                  <a:pt x="1032245" y="301091"/>
                  <a:pt x="941743" y="470305"/>
                </a:cubicBezTo>
                <a:cubicBezTo>
                  <a:pt x="720750" y="248475"/>
                  <a:pt x="720750" y="248475"/>
                  <a:pt x="720750" y="248475"/>
                </a:cubicBezTo>
                <a:cubicBezTo>
                  <a:pt x="804938" y="163868"/>
                  <a:pt x="804938" y="163868"/>
                  <a:pt x="804938" y="163868"/>
                </a:cubicBezTo>
                <a:cubicBezTo>
                  <a:pt x="752320" y="111673"/>
                  <a:pt x="752320" y="111673"/>
                  <a:pt x="752320" y="111673"/>
                </a:cubicBezTo>
                <a:cubicBezTo>
                  <a:pt x="722855" y="139875"/>
                  <a:pt x="676551" y="146189"/>
                  <a:pt x="645402" y="133561"/>
                </a:cubicBezTo>
                <a:cubicBezTo>
                  <a:pt x="477447" y="301512"/>
                  <a:pt x="477447" y="301512"/>
                  <a:pt x="477447" y="301512"/>
                </a:cubicBezTo>
                <a:cubicBezTo>
                  <a:pt x="572579" y="395801"/>
                  <a:pt x="572579" y="395801"/>
                  <a:pt x="572579" y="395801"/>
                </a:cubicBezTo>
                <a:cubicBezTo>
                  <a:pt x="636141" y="333082"/>
                  <a:pt x="636141" y="333082"/>
                  <a:pt x="636141" y="333082"/>
                </a:cubicBezTo>
                <a:cubicBezTo>
                  <a:pt x="857134" y="554070"/>
                  <a:pt x="857134" y="554070"/>
                  <a:pt x="857134" y="554070"/>
                </a:cubicBezTo>
                <a:cubicBezTo>
                  <a:pt x="748953" y="613421"/>
                  <a:pt x="599099" y="594900"/>
                  <a:pt x="488391" y="479987"/>
                </a:cubicBezTo>
                <a:cubicBezTo>
                  <a:pt x="434932" y="533445"/>
                  <a:pt x="434932" y="533445"/>
                  <a:pt x="434932" y="533445"/>
                </a:cubicBezTo>
                <a:cubicBezTo>
                  <a:pt x="450928" y="555754"/>
                  <a:pt x="464398" y="575538"/>
                  <a:pt x="481235" y="592375"/>
                </a:cubicBezTo>
                <a:cubicBezTo>
                  <a:pt x="479552" y="594479"/>
                  <a:pt x="474921" y="598268"/>
                  <a:pt x="474921" y="598268"/>
                </a:cubicBezTo>
                <a:cubicBezTo>
                  <a:pt x="471975" y="597847"/>
                  <a:pt x="468607" y="596584"/>
                  <a:pt x="465661" y="596584"/>
                </a:cubicBezTo>
                <a:cubicBezTo>
                  <a:pt x="437458" y="596584"/>
                  <a:pt x="414306" y="621419"/>
                  <a:pt x="414306" y="650042"/>
                </a:cubicBezTo>
                <a:cubicBezTo>
                  <a:pt x="414306" y="678245"/>
                  <a:pt x="437458" y="701396"/>
                  <a:pt x="466082" y="701396"/>
                </a:cubicBezTo>
                <a:cubicBezTo>
                  <a:pt x="494706" y="701396"/>
                  <a:pt x="519120" y="678245"/>
                  <a:pt x="519120" y="649621"/>
                </a:cubicBezTo>
                <a:cubicBezTo>
                  <a:pt x="519120" y="646254"/>
                  <a:pt x="518278" y="643307"/>
                  <a:pt x="517436" y="639940"/>
                </a:cubicBezTo>
                <a:cubicBezTo>
                  <a:pt x="525855" y="631942"/>
                  <a:pt x="525855" y="631942"/>
                  <a:pt x="525855" y="631942"/>
                </a:cubicBezTo>
                <a:cubicBezTo>
                  <a:pt x="652979" y="717812"/>
                  <a:pt x="792310" y="728335"/>
                  <a:pt x="942585" y="638677"/>
                </a:cubicBezTo>
                <a:cubicBezTo>
                  <a:pt x="1004463" y="700975"/>
                  <a:pt x="1004463" y="700975"/>
                  <a:pt x="1004463" y="700975"/>
                </a:cubicBezTo>
                <a:cubicBezTo>
                  <a:pt x="1089072" y="617210"/>
                  <a:pt x="1089072" y="617210"/>
                  <a:pt x="1089072" y="617210"/>
                </a:cubicBezTo>
                <a:cubicBezTo>
                  <a:pt x="1026773" y="554491"/>
                  <a:pt x="1026773" y="554491"/>
                  <a:pt x="1026773" y="554491"/>
                </a:cubicBezTo>
                <a:cubicBezTo>
                  <a:pt x="1205672" y="285517"/>
                  <a:pt x="967000" y="21173"/>
                  <a:pt x="752320" y="27487"/>
                </a:cubicBezTo>
                <a:close/>
              </a:path>
            </a:pathLst>
          </a:custGeom>
          <a:solidFill>
            <a:schemeClr val="accent1"/>
          </a:solidFill>
          <a:ln>
            <a:noFill/>
          </a:ln>
          <a:extLst/>
        </p:spPr>
        <p:txBody>
          <a:bodyPr vert="horz" wrap="square" lIns="91440" tIns="45720" rIns="91440" bIns="45720" numCol="1" anchor="t" anchorCtr="0" compatLnSpc="1">
            <a:noAutofit/>
          </a:bodyPr>
          <a:lstStyle/>
          <a:p>
            <a:pPr algn="ctr"/>
            <a:endParaRPr lang="zh-CN" altLang="en-US"/>
          </a:p>
        </p:txBody>
      </p:sp>
      <p:sp>
        <p:nvSpPr>
          <p:cNvPr id="8" name="矩形 7"/>
          <p:cNvSpPr/>
          <p:nvPr/>
        </p:nvSpPr>
        <p:spPr>
          <a:xfrm>
            <a:off x="1818806" y="2643364"/>
            <a:ext cx="2698175" cy="523220"/>
          </a:xfrm>
          <a:prstGeom prst="rect">
            <a:avLst/>
          </a:prstGeom>
        </p:spPr>
        <p:txBody>
          <a:bodyPr wrap="none">
            <a:spAutoFit/>
          </a:bodyPr>
          <a:lstStyle/>
          <a:p>
            <a:pPr algn="ctr"/>
            <a:r>
              <a:rPr lang="zh-CN" altLang="en-US" sz="2800" b="1" dirty="0">
                <a:solidFill>
                  <a:schemeClr val="bg1"/>
                </a:solidFill>
                <a:latin typeface="+mj-ea"/>
              </a:rPr>
              <a:t>做一名合格党员</a:t>
            </a:r>
            <a:endParaRPr lang="zh-CN" altLang="en-US" sz="2800" b="1" dirty="0">
              <a:solidFill>
                <a:schemeClr val="bg1"/>
              </a:solidFill>
            </a:endParaRPr>
          </a:p>
        </p:txBody>
      </p:sp>
      <p:sp>
        <p:nvSpPr>
          <p:cNvPr id="9" name="矩形 8"/>
          <p:cNvSpPr/>
          <p:nvPr/>
        </p:nvSpPr>
        <p:spPr>
          <a:xfrm>
            <a:off x="5605582" y="1185823"/>
            <a:ext cx="6245163" cy="4721901"/>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40065588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1400"/>
                                        <p:tgtEl>
                                          <p:spTgt spid="8"/>
                                        </p:tgtEl>
                                      </p:cBhvr>
                                    </p:animEffect>
                                  </p:childTnLst>
                                </p:cTn>
                              </p:par>
                            </p:childTnLst>
                          </p:cTn>
                        </p:par>
                        <p:par>
                          <p:cTn id="13" fill="hold">
                            <p:stCondLst>
                              <p:cond delay="2400"/>
                            </p:stCondLst>
                            <p:childTnLst>
                              <p:par>
                                <p:cTn id="14" presetID="12" presetClass="entr" presetSubtype="1"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ppt_y</p:attrName>
                                        </p:attrNameLst>
                                      </p:cBhvr>
                                      <p:tavLst>
                                        <p:tav tm="0">
                                          <p:val>
                                            <p:strVal val="#ppt_y-#ppt_h*1.125000"/>
                                          </p:val>
                                        </p:tav>
                                        <p:tav tm="100000">
                                          <p:val>
                                            <p:strVal val="#ppt_y"/>
                                          </p:val>
                                        </p:tav>
                                      </p:tavLst>
                                    </p:anim>
                                    <p:animEffect transition="in" filter="wipe(down)">
                                      <p:cBhvr>
                                        <p:cTn id="17" dur="500"/>
                                        <p:tgtEl>
                                          <p:spTgt spid="6"/>
                                        </p:tgtEl>
                                      </p:cBhvr>
                                    </p:animEffect>
                                  </p:childTnLst>
                                </p:cTn>
                              </p:par>
                            </p:childTnLst>
                          </p:cTn>
                        </p:par>
                        <p:par>
                          <p:cTn id="18" fill="hold">
                            <p:stCondLst>
                              <p:cond delay="3150"/>
                            </p:stCondLst>
                            <p:childTnLst>
                              <p:par>
                                <p:cTn id="19" presetID="16" presetClass="entr" presetSubtype="2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3650"/>
                            </p:stCondLst>
                            <p:childTnLst>
                              <p:par>
                                <p:cTn id="23" presetID="53" presetClass="entr" presetSubtype="16" fill="hold" grpId="0" nodeType="afterEffect">
                                  <p:stCondLst>
                                    <p:cond delay="0"/>
                                  </p:stCondLst>
                                  <p:iterate type="lt">
                                    <p:tmPct val="4000"/>
                                  </p:iterate>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751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P spid="9" grpId="0" animBg="1"/>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kern="1800" dirty="0"/>
              <a:t>做合格党员 喜迎十九大</a:t>
            </a:r>
            <a:endParaRPr lang="zh-CN" altLang="en-US" dirty="0"/>
          </a:p>
        </p:txBody>
      </p:sp>
      <p:sp>
        <p:nvSpPr>
          <p:cNvPr id="6" name="TextBox 21"/>
          <p:cNvSpPr txBox="1"/>
          <p:nvPr/>
        </p:nvSpPr>
        <p:spPr>
          <a:xfrm>
            <a:off x="1730074" y="1606037"/>
            <a:ext cx="8581947" cy="2809548"/>
          </a:xfrm>
          <a:prstGeom prst="rect">
            <a:avLst/>
          </a:prstGeom>
          <a:noFill/>
        </p:spPr>
        <p:txBody>
          <a:bodyPr wrap="square" lIns="121917" tIns="60958" rIns="121917" bIns="60958">
            <a:spAutoFit/>
          </a:bodyPr>
          <a:lstStyle>
            <a:defPPr>
              <a:defRPr lang="zh-CN"/>
            </a:defPPr>
            <a:lvl1pPr algn="just">
              <a:lnSpc>
                <a:spcPct val="200000"/>
              </a:lnSpc>
              <a:defRPr b="1">
                <a:solidFill>
                  <a:schemeClr val="accent1"/>
                </a:solidFill>
                <a:latin typeface="微软雅黑" panose="020B0503020204020204" pitchFamily="34" charset="-122"/>
                <a:ea typeface="微软雅黑" panose="020B0503020204020204" pitchFamily="34" charset="-122"/>
              </a:defRPr>
            </a:lvl1pPr>
          </a:lstStyle>
          <a:p>
            <a:r>
              <a:rPr lang="zh-CN" altLang="en-US" dirty="0"/>
              <a:t>一名合格党员一定要做到对党老实，忠于党、忠于祖国；对群众老实，设身处地为群众切身利益着想；对工作老实，坚决反对做表面文章、虚张声势；对同志老实，就是要用真诚、宽容的心，要求别人做到的自己首先做到，要求别人不做的自己坚决不做；对自己老实，就要正确对待名与利，正确对待苦与乐，矫正心态，把握自己。不忘初心，立身修德，以一名合格党员的面貌来迎接党的十九大的胜利召开</a:t>
            </a:r>
          </a:p>
        </p:txBody>
      </p:sp>
      <p:pic>
        <p:nvPicPr>
          <p:cNvPr id="10" name="Picture 4" descr="C:\Users\Administrator\Desktop\线稿长城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65686" y="4304208"/>
            <a:ext cx="1203830" cy="1050868"/>
          </a:xfrm>
          <a:prstGeom prst="rect">
            <a:avLst/>
          </a:prstGeom>
          <a:noFill/>
          <a:extLst>
            <a:ext uri="{909E8E84-426E-40DD-AFC4-6F175D3DCCD1}">
              <a14:hiddenFill xmlns:a14="http://schemas.microsoft.com/office/drawing/2010/main">
                <a:solidFill>
                  <a:srgbClr val="FFFFFF"/>
                </a:solidFill>
              </a14:hiddenFill>
            </a:ext>
          </a:extLst>
        </p:spPr>
      </p:pic>
      <p:sp>
        <p:nvSpPr>
          <p:cNvPr id="14" name="文本框 13"/>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
        <p:nvSpPr>
          <p:cNvPr id="8" name="矩形 7">
            <a:extLst>
              <a:ext uri="{FF2B5EF4-FFF2-40B4-BE49-F238E27FC236}">
                <a16:creationId xmlns:a16="http://schemas.microsoft.com/office/drawing/2014/main" id="{0D5DE244-7773-423C-98D2-398BC2274950}"/>
              </a:ext>
            </a:extLst>
          </p:cNvPr>
          <p:cNvSpPr/>
          <p:nvPr/>
        </p:nvSpPr>
        <p:spPr>
          <a:xfrm>
            <a:off x="1449657" y="1414272"/>
            <a:ext cx="9157383" cy="3425952"/>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4890280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200" fill="hold"/>
                                        <p:tgtEl>
                                          <p:spTgt spid="10"/>
                                        </p:tgtEl>
                                        <p:attrNameLst>
                                          <p:attrName>ppt_x</p:attrName>
                                        </p:attrNameLst>
                                      </p:cBhvr>
                                      <p:tavLst>
                                        <p:tav tm="0">
                                          <p:val>
                                            <p:strVal val="1+#ppt_w/2"/>
                                          </p:val>
                                        </p:tav>
                                        <p:tav tm="100000">
                                          <p:val>
                                            <p:strVal val="#ppt_x"/>
                                          </p:val>
                                        </p:tav>
                                      </p:tavLst>
                                    </p:anim>
                                    <p:anim calcmode="lin" valueType="num">
                                      <p:cBhvr additive="base">
                                        <p:cTn id="8" dur="12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200"/>
                            </p:stCondLst>
                            <p:childTnLst>
                              <p:par>
                                <p:cTn id="10" presetID="22" presetClass="entr" presetSubtype="4" fill="hold" grpId="0" nodeType="afterEffect">
                                  <p:stCondLst>
                                    <p:cond delay="0"/>
                                  </p:stCondLst>
                                  <p:iterate type="lt">
                                    <p:tmPct val="6299"/>
                                  </p:iterate>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par>
                          <p:cTn id="13" fill="hold">
                            <p:stCondLst>
                              <p:cond delay="7306"/>
                            </p:stCondLst>
                            <p:childTnLst>
                              <p:par>
                                <p:cTn id="14" presetID="10"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800"/>
                                        <p:tgtEl>
                                          <p:spTgt spid="14"/>
                                        </p:tgtEl>
                                      </p:cBhvr>
                                    </p:animEffect>
                                  </p:childTnLst>
                                </p:cTn>
                              </p:par>
                            </p:childTnLst>
                          </p:cTn>
                        </p:par>
                        <p:par>
                          <p:cTn id="17" fill="hold">
                            <p:stCondLst>
                              <p:cond delay="8106"/>
                            </p:stCondLst>
                            <p:childTnLst>
                              <p:par>
                                <p:cTn id="18" presetID="16" presetClass="entr" presetSubtype="21"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12" name="PA_圆角矩形 10">
            <a:extLst>
              <a:ext uri="{FF2B5EF4-FFF2-40B4-BE49-F238E27FC236}">
                <a16:creationId xmlns:a16="http://schemas.microsoft.com/office/drawing/2014/main" id="{033323B3-9015-40AE-B6E6-71CE201C26B8}"/>
              </a:ext>
            </a:extLst>
          </p:cNvPr>
          <p:cNvSpPr/>
          <p:nvPr>
            <p:custDataLst>
              <p:tags r:id="rId1"/>
            </p:custDataLst>
          </p:nvPr>
        </p:nvSpPr>
        <p:spPr>
          <a:xfrm>
            <a:off x="3832345" y="3883490"/>
            <a:ext cx="4706066" cy="414304"/>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小标宋简体" panose="03000509000000000000" pitchFamily="65" charset="-122"/>
              <a:ea typeface="方正小标宋简体" panose="03000509000000000000" pitchFamily="65" charset="-122"/>
            </a:endParaRPr>
          </a:p>
        </p:txBody>
      </p:sp>
      <p:sp>
        <p:nvSpPr>
          <p:cNvPr id="13" name="PA_矩形 3">
            <a:extLst>
              <a:ext uri="{FF2B5EF4-FFF2-40B4-BE49-F238E27FC236}">
                <a16:creationId xmlns:a16="http://schemas.microsoft.com/office/drawing/2014/main" id="{91B5C7F3-A77A-4127-AD2C-6EBAA731B417}"/>
              </a:ext>
            </a:extLst>
          </p:cNvPr>
          <p:cNvSpPr/>
          <p:nvPr>
            <p:custDataLst>
              <p:tags r:id="rId2"/>
            </p:custDataLst>
          </p:nvPr>
        </p:nvSpPr>
        <p:spPr>
          <a:xfrm>
            <a:off x="1735282" y="2722631"/>
            <a:ext cx="8900192" cy="1107996"/>
          </a:xfrm>
          <a:prstGeom prst="rect">
            <a:avLst/>
          </a:prstGeom>
        </p:spPr>
        <p:txBody>
          <a:bodyPr wrap="none">
            <a:spAutoFit/>
          </a:bodyPr>
          <a:lstStyle/>
          <a:p>
            <a:pPr algn="ctr"/>
            <a:r>
              <a:rPr lang="zh-CN" altLang="en-US" sz="6600" b="1" dirty="0">
                <a:solidFill>
                  <a:schemeClr val="accent1"/>
                </a:solidFill>
                <a:latin typeface="方正小标宋简体" panose="03000509000000000000" pitchFamily="65" charset="-122"/>
                <a:ea typeface="方正小标宋简体" panose="03000509000000000000" pitchFamily="65" charset="-122"/>
              </a:rPr>
              <a:t>做合格党员 喜迎十九大</a:t>
            </a:r>
          </a:p>
        </p:txBody>
      </p:sp>
      <p:sp>
        <p:nvSpPr>
          <p:cNvPr id="14" name="PA_矩形 5">
            <a:extLst>
              <a:ext uri="{FF2B5EF4-FFF2-40B4-BE49-F238E27FC236}">
                <a16:creationId xmlns:a16="http://schemas.microsoft.com/office/drawing/2014/main" id="{E5795C43-2656-478D-B1AE-82BA292BB57B}"/>
              </a:ext>
            </a:extLst>
          </p:cNvPr>
          <p:cNvSpPr/>
          <p:nvPr>
            <p:custDataLst>
              <p:tags r:id="rId3"/>
            </p:custDataLst>
          </p:nvPr>
        </p:nvSpPr>
        <p:spPr>
          <a:xfrm>
            <a:off x="5195362" y="3890587"/>
            <a:ext cx="1980029" cy="400110"/>
          </a:xfrm>
          <a:prstGeom prst="rect">
            <a:avLst/>
          </a:prstGeom>
        </p:spPr>
        <p:txBody>
          <a:bodyPr wrap="none">
            <a:spAutoFit/>
          </a:bodyPr>
          <a:lstStyle/>
          <a:p>
            <a:pPr algn="ctr"/>
            <a:r>
              <a:rPr lang="zh-CN" altLang="en-US" sz="2000" dirty="0">
                <a:solidFill>
                  <a:schemeClr val="bg1"/>
                </a:solidFill>
                <a:latin typeface="方正小标宋简体" panose="03000509000000000000" pitchFamily="65" charset="-122"/>
                <a:ea typeface="方正小标宋简体" panose="03000509000000000000" pitchFamily="65" charset="-122"/>
              </a:rPr>
              <a:t>汇报人：李奉献</a:t>
            </a:r>
          </a:p>
        </p:txBody>
      </p:sp>
      <p:pic>
        <p:nvPicPr>
          <p:cNvPr id="15" name="PA_图片 7">
            <a:extLst>
              <a:ext uri="{FF2B5EF4-FFF2-40B4-BE49-F238E27FC236}">
                <a16:creationId xmlns:a16="http://schemas.microsoft.com/office/drawing/2014/main" id="{9BDBABF9-4E0D-4935-8069-38889A908241}"/>
              </a:ext>
            </a:extLst>
          </p:cNvPr>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8238056" y="824270"/>
            <a:ext cx="2857500" cy="1190625"/>
          </a:xfrm>
          <a:prstGeom prst="rect">
            <a:avLst/>
          </a:prstGeom>
        </p:spPr>
      </p:pic>
      <p:pic>
        <p:nvPicPr>
          <p:cNvPr id="20" name="图片 19">
            <a:extLst>
              <a:ext uri="{FF2B5EF4-FFF2-40B4-BE49-F238E27FC236}">
                <a16:creationId xmlns:a16="http://schemas.microsoft.com/office/drawing/2014/main" id="{4110A583-CD58-4C90-AA6F-2E3BF7743BF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38783" y="1193618"/>
            <a:ext cx="2025314" cy="1264716"/>
          </a:xfrm>
          <a:prstGeom prst="rect">
            <a:avLst/>
          </a:prstGeom>
        </p:spPr>
      </p:pic>
    </p:spTree>
    <p:extLst>
      <p:ext uri="{BB962C8B-B14F-4D97-AF65-F5344CB8AC3E}">
        <p14:creationId xmlns:p14="http://schemas.microsoft.com/office/powerpoint/2010/main" val="329578796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wind"/>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childTnLst>
                          </p:cTn>
                        </p:par>
                        <p:par>
                          <p:cTn id="10" fill="hold">
                            <p:stCondLst>
                              <p:cond delay="1900"/>
                            </p:stCondLst>
                            <p:childTnLst>
                              <p:par>
                                <p:cTn id="11" presetID="27" presetClass="emph" presetSubtype="0" fill="remove" grpId="1" nodeType="afterEffect">
                                  <p:stCondLst>
                                    <p:cond delay="0"/>
                                  </p:stCondLst>
                                  <p:iterate type="lt">
                                    <p:tmPct val="10000"/>
                                  </p:iterate>
                                  <p:childTnLst>
                                    <p:animClr clrSpc="rgb" dir="cw">
                                      <p:cBhvr override="childStyle">
                                        <p:cTn id="12" dur="250" autoRev="1" fill="remove"/>
                                        <p:tgtEl>
                                          <p:spTgt spid="13"/>
                                        </p:tgtEl>
                                        <p:attrNameLst>
                                          <p:attrName>style.color</p:attrName>
                                        </p:attrNameLst>
                                      </p:cBhvr>
                                      <p:to>
                                        <a:schemeClr val="bg1"/>
                                      </p:to>
                                    </p:animClr>
                                    <p:animClr clrSpc="rgb" dir="cw">
                                      <p:cBhvr>
                                        <p:cTn id="13" dur="250" autoRev="1" fill="remove"/>
                                        <p:tgtEl>
                                          <p:spTgt spid="13"/>
                                        </p:tgtEl>
                                        <p:attrNameLst>
                                          <p:attrName>fillcolor</p:attrName>
                                        </p:attrNameLst>
                                      </p:cBhvr>
                                      <p:to>
                                        <a:schemeClr val="bg1"/>
                                      </p:to>
                                    </p:animClr>
                                    <p:set>
                                      <p:cBhvr>
                                        <p:cTn id="14" dur="250" autoRev="1" fill="remove"/>
                                        <p:tgtEl>
                                          <p:spTgt spid="13"/>
                                        </p:tgtEl>
                                        <p:attrNameLst>
                                          <p:attrName>fill.type</p:attrName>
                                        </p:attrNameLst>
                                      </p:cBhvr>
                                      <p:to>
                                        <p:strVal val="solid"/>
                                      </p:to>
                                    </p:set>
                                    <p:set>
                                      <p:cBhvr>
                                        <p:cTn id="15" dur="250" autoRev="1" fill="remove"/>
                                        <p:tgtEl>
                                          <p:spTgt spid="13"/>
                                        </p:tgtEl>
                                        <p:attrNameLst>
                                          <p:attrName>fill.on</p:attrName>
                                        </p:attrNameLst>
                                      </p:cBhvr>
                                      <p:to>
                                        <p:strVal val="true"/>
                                      </p:to>
                                    </p:set>
                                  </p:childTnLst>
                                </p:cTn>
                              </p:par>
                            </p:childTnLst>
                          </p:cTn>
                        </p:par>
                        <p:par>
                          <p:cTn id="16" fill="hold">
                            <p:stCondLst>
                              <p:cond delay="2850"/>
                            </p:stCondLst>
                            <p:childTnLst>
                              <p:par>
                                <p:cTn id="17" presetID="55"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strVal val="#ppt_w*0.70"/>
                                          </p:val>
                                        </p:tav>
                                        <p:tav tm="100000">
                                          <p:val>
                                            <p:strVal val="#ppt_w"/>
                                          </p:val>
                                        </p:tav>
                                      </p:tavLst>
                                    </p:anim>
                                    <p:anim calcmode="lin" valueType="num">
                                      <p:cBhvr>
                                        <p:cTn id="20" dur="1000" fill="hold"/>
                                        <p:tgtEl>
                                          <p:spTgt spid="12"/>
                                        </p:tgtEl>
                                        <p:attrNameLst>
                                          <p:attrName>ppt_h</p:attrName>
                                        </p:attrNameLst>
                                      </p:cBhvr>
                                      <p:tavLst>
                                        <p:tav tm="0">
                                          <p:val>
                                            <p:strVal val="#ppt_h"/>
                                          </p:val>
                                        </p:tav>
                                        <p:tav tm="100000">
                                          <p:val>
                                            <p:strVal val="#ppt_h"/>
                                          </p:val>
                                        </p:tav>
                                      </p:tavLst>
                                    </p:anim>
                                    <p:animEffect transition="in" filter="fade">
                                      <p:cBhvr>
                                        <p:cTn id="21" dur="1000"/>
                                        <p:tgtEl>
                                          <p:spTgt spid="12"/>
                                        </p:tgtEl>
                                      </p:cBhvr>
                                    </p:animEffect>
                                  </p:childTnLst>
                                </p:cTn>
                              </p:par>
                            </p:childTnLst>
                          </p:cTn>
                        </p:par>
                        <p:par>
                          <p:cTn id="22" fill="hold">
                            <p:stCondLst>
                              <p:cond delay="3850"/>
                            </p:stCondLst>
                            <p:childTnLst>
                              <p:par>
                                <p:cTn id="23" presetID="16" presetClass="entr" presetSubtype="37"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outVertical)">
                                      <p:cBhvr>
                                        <p:cTn id="25" dur="1000"/>
                                        <p:tgtEl>
                                          <p:spTgt spid="14"/>
                                        </p:tgtEl>
                                      </p:cBhvr>
                                    </p:animEffect>
                                  </p:childTnLst>
                                </p:cTn>
                              </p:par>
                            </p:childTnLst>
                          </p:cTn>
                        </p:par>
                        <p:par>
                          <p:cTn id="26" fill="hold">
                            <p:stCondLst>
                              <p:cond delay="4850"/>
                            </p:stCondLst>
                            <p:childTnLst>
                              <p:par>
                                <p:cTn id="27" presetID="53" presetClass="entr" presetSubtype="16"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fltVal val="0"/>
                                          </p:val>
                                        </p:tav>
                                        <p:tav tm="100000">
                                          <p:val>
                                            <p:strVal val="#ppt_w"/>
                                          </p:val>
                                        </p:tav>
                                      </p:tavLst>
                                    </p:anim>
                                    <p:anim calcmode="lin" valueType="num">
                                      <p:cBhvr>
                                        <p:cTn id="30" dur="1000" fill="hold"/>
                                        <p:tgtEl>
                                          <p:spTgt spid="15"/>
                                        </p:tgtEl>
                                        <p:attrNameLst>
                                          <p:attrName>ppt_h</p:attrName>
                                        </p:attrNameLst>
                                      </p:cBhvr>
                                      <p:tavLst>
                                        <p:tav tm="0">
                                          <p:val>
                                            <p:fltVal val="0"/>
                                          </p:val>
                                        </p:tav>
                                        <p:tav tm="100000">
                                          <p:val>
                                            <p:strVal val="#ppt_h"/>
                                          </p:val>
                                        </p:tav>
                                      </p:tavLst>
                                    </p:anim>
                                    <p:animEffect transition="in" filter="fade">
                                      <p:cBhvr>
                                        <p:cTn id="31" dur="1000"/>
                                        <p:tgtEl>
                                          <p:spTgt spid="15"/>
                                        </p:tgtEl>
                                      </p:cBhvr>
                                    </p:animEffect>
                                  </p:childTnLst>
                                </p:cTn>
                              </p:par>
                              <p:par>
                                <p:cTn id="32" presetID="35" presetClass="path" presetSubtype="0" accel="50000" decel="50000" fill="hold" nodeType="withEffect">
                                  <p:stCondLst>
                                    <p:cond delay="0"/>
                                  </p:stCondLst>
                                  <p:childTnLst>
                                    <p:animMotion origin="layout" path="M 1.45833E-6 -4.44444E-6 L 0.31575 -4.44444E-6 " pathEditMode="relative" rAng="0" ptsTypes="AA">
                                      <p:cBhvr>
                                        <p:cTn id="33" dur="2000" spd="-100000" fill="hold"/>
                                        <p:tgtEl>
                                          <p:spTgt spid="15"/>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3" grpId="1"/>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 name="圆角矩形 15"/>
          <p:cNvSpPr/>
          <p:nvPr/>
        </p:nvSpPr>
        <p:spPr>
          <a:xfrm>
            <a:off x="5503694" y="924034"/>
            <a:ext cx="5604520" cy="648072"/>
          </a:xfrm>
          <a:prstGeom prst="roundRect">
            <a:avLst>
              <a:gd name="adj" fmla="val 16109"/>
            </a:avLst>
          </a:prstGeom>
          <a:solidFill>
            <a:schemeClr val="bg1">
              <a:alpha val="68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dirty="0">
              <a:solidFill>
                <a:schemeClr val="tx2"/>
              </a:solidFill>
              <a:latin typeface="方正小标宋简体" panose="03000509000000000000" pitchFamily="65" charset="-122"/>
              <a:ea typeface="方正小标宋简体" panose="03000509000000000000" pitchFamily="65" charset="-122"/>
            </a:endParaRPr>
          </a:p>
        </p:txBody>
      </p:sp>
      <p:sp>
        <p:nvSpPr>
          <p:cNvPr id="17" name="圆角矩形 16"/>
          <p:cNvSpPr/>
          <p:nvPr/>
        </p:nvSpPr>
        <p:spPr>
          <a:xfrm>
            <a:off x="5491590" y="1836474"/>
            <a:ext cx="5604520" cy="648072"/>
          </a:xfrm>
          <a:prstGeom prst="roundRect">
            <a:avLst>
              <a:gd name="adj" fmla="val 16109"/>
            </a:avLst>
          </a:prstGeom>
          <a:solidFill>
            <a:schemeClr val="bg1">
              <a:alpha val="68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dirty="0">
              <a:solidFill>
                <a:schemeClr val="tx2"/>
              </a:solidFill>
              <a:latin typeface="方正小标宋简体" panose="03000509000000000000" pitchFamily="65" charset="-122"/>
              <a:ea typeface="方正小标宋简体" panose="03000509000000000000" pitchFamily="65" charset="-122"/>
            </a:endParaRPr>
          </a:p>
        </p:txBody>
      </p:sp>
      <p:sp>
        <p:nvSpPr>
          <p:cNvPr id="18" name="圆角矩形 17"/>
          <p:cNvSpPr/>
          <p:nvPr/>
        </p:nvSpPr>
        <p:spPr>
          <a:xfrm>
            <a:off x="5491590" y="3680127"/>
            <a:ext cx="5604520" cy="648072"/>
          </a:xfrm>
          <a:prstGeom prst="roundRect">
            <a:avLst>
              <a:gd name="adj" fmla="val 16109"/>
            </a:avLst>
          </a:prstGeom>
          <a:solidFill>
            <a:schemeClr val="bg1">
              <a:alpha val="68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dirty="0">
              <a:solidFill>
                <a:schemeClr val="tx2"/>
              </a:solidFill>
              <a:latin typeface="方正小标宋简体" panose="03000509000000000000" pitchFamily="65" charset="-122"/>
              <a:ea typeface="方正小标宋简体" panose="03000509000000000000" pitchFamily="65" charset="-122"/>
            </a:endParaRPr>
          </a:p>
        </p:txBody>
      </p:sp>
      <p:sp>
        <p:nvSpPr>
          <p:cNvPr id="19" name="圆角矩形 18"/>
          <p:cNvSpPr/>
          <p:nvPr/>
        </p:nvSpPr>
        <p:spPr>
          <a:xfrm>
            <a:off x="5491590" y="4594232"/>
            <a:ext cx="5604520" cy="648072"/>
          </a:xfrm>
          <a:prstGeom prst="roundRect">
            <a:avLst>
              <a:gd name="adj" fmla="val 16109"/>
            </a:avLst>
          </a:prstGeom>
          <a:solidFill>
            <a:schemeClr val="bg1">
              <a:alpha val="68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dirty="0">
              <a:solidFill>
                <a:schemeClr val="tx2"/>
              </a:solidFill>
              <a:latin typeface="方正小标宋简体" panose="03000509000000000000" pitchFamily="65" charset="-122"/>
              <a:ea typeface="方正小标宋简体" panose="03000509000000000000" pitchFamily="65" charset="-122"/>
            </a:endParaRPr>
          </a:p>
        </p:txBody>
      </p:sp>
      <p:sp>
        <p:nvSpPr>
          <p:cNvPr id="8" name="圆角矩形 7"/>
          <p:cNvSpPr/>
          <p:nvPr/>
        </p:nvSpPr>
        <p:spPr>
          <a:xfrm>
            <a:off x="3403358" y="895384"/>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方正小标宋简体" panose="03000509000000000000" pitchFamily="65" charset="-122"/>
                <a:ea typeface="方正小标宋简体" panose="03000509000000000000" pitchFamily="65" charset="-122"/>
              </a:rPr>
              <a:t>第一部分</a:t>
            </a:r>
          </a:p>
        </p:txBody>
      </p:sp>
      <p:sp>
        <p:nvSpPr>
          <p:cNvPr id="9" name="矩形 8"/>
          <p:cNvSpPr/>
          <p:nvPr/>
        </p:nvSpPr>
        <p:spPr>
          <a:xfrm>
            <a:off x="5577551" y="1017238"/>
            <a:ext cx="2954655" cy="461665"/>
          </a:xfrm>
          <a:prstGeom prst="rect">
            <a:avLst/>
          </a:prstGeom>
        </p:spPr>
        <p:txBody>
          <a:bodyPr wrap="none">
            <a:spAutoFit/>
          </a:bodyPr>
          <a:lstStyle/>
          <a:p>
            <a:r>
              <a:rPr lang="zh-CN" altLang="en-US" sz="2400" dirty="0">
                <a:solidFill>
                  <a:schemeClr val="tx2"/>
                </a:solidFill>
                <a:latin typeface="方正小标宋简体" panose="03000509000000000000" pitchFamily="65" charset="-122"/>
                <a:ea typeface="方正小标宋简体" panose="03000509000000000000" pitchFamily="65" charset="-122"/>
              </a:rPr>
              <a:t>中共十九大</a:t>
            </a:r>
            <a:r>
              <a:rPr lang="zh-CN" altLang="en-US" sz="2400" kern="1800" dirty="0">
                <a:solidFill>
                  <a:schemeClr val="tx2"/>
                </a:solidFill>
                <a:latin typeface="方正小标宋简体" panose="03000509000000000000" pitchFamily="65" charset="-122"/>
                <a:ea typeface="方正小标宋简体" panose="03000509000000000000" pitchFamily="65" charset="-122"/>
              </a:rPr>
              <a:t>会议简介</a:t>
            </a:r>
            <a:endParaRPr lang="zh-CN" altLang="en-US" sz="2400" dirty="0">
              <a:solidFill>
                <a:schemeClr val="tx2"/>
              </a:solidFill>
              <a:latin typeface="方正小标宋简体" panose="03000509000000000000" pitchFamily="65" charset="-122"/>
              <a:ea typeface="方正小标宋简体" panose="03000509000000000000" pitchFamily="65" charset="-122"/>
            </a:endParaRPr>
          </a:p>
        </p:txBody>
      </p:sp>
      <p:sp>
        <p:nvSpPr>
          <p:cNvPr id="10" name="圆角矩形 9"/>
          <p:cNvSpPr/>
          <p:nvPr/>
        </p:nvSpPr>
        <p:spPr>
          <a:xfrm>
            <a:off x="3439176" y="1831488"/>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方正小标宋简体" panose="03000509000000000000" pitchFamily="65" charset="-122"/>
                <a:ea typeface="方正小标宋简体" panose="03000509000000000000" pitchFamily="65" charset="-122"/>
              </a:rPr>
              <a:t>第二部分</a:t>
            </a:r>
          </a:p>
        </p:txBody>
      </p:sp>
      <p:sp>
        <p:nvSpPr>
          <p:cNvPr id="11" name="矩形 10"/>
          <p:cNvSpPr/>
          <p:nvPr/>
        </p:nvSpPr>
        <p:spPr>
          <a:xfrm>
            <a:off x="5604984" y="1929678"/>
            <a:ext cx="3877985" cy="461665"/>
          </a:xfrm>
          <a:prstGeom prst="rect">
            <a:avLst/>
          </a:prstGeom>
        </p:spPr>
        <p:txBody>
          <a:bodyPr wrap="none">
            <a:spAutoFit/>
          </a:bodyPr>
          <a:lstStyle/>
          <a:p>
            <a:r>
              <a:rPr lang="zh-CN" altLang="en-US" sz="2400" kern="1800" dirty="0">
                <a:solidFill>
                  <a:schemeClr val="tx2"/>
                </a:solidFill>
                <a:latin typeface="方正小标宋简体" panose="03000509000000000000" pitchFamily="65" charset="-122"/>
                <a:ea typeface="方正小标宋简体" panose="03000509000000000000" pitchFamily="65" charset="-122"/>
              </a:rPr>
              <a:t>做合格共产党员的三个标准</a:t>
            </a:r>
            <a:endParaRPr lang="zh-CN" altLang="en-US" sz="2400" dirty="0">
              <a:solidFill>
                <a:schemeClr val="tx2"/>
              </a:solidFill>
              <a:latin typeface="方正小标宋简体" panose="03000509000000000000" pitchFamily="65" charset="-122"/>
              <a:ea typeface="方正小标宋简体" panose="03000509000000000000" pitchFamily="65" charset="-122"/>
            </a:endParaRPr>
          </a:p>
        </p:txBody>
      </p:sp>
      <p:sp>
        <p:nvSpPr>
          <p:cNvPr id="12" name="圆角矩形 11"/>
          <p:cNvSpPr/>
          <p:nvPr/>
        </p:nvSpPr>
        <p:spPr>
          <a:xfrm>
            <a:off x="3439176" y="3685934"/>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方正小标宋简体" panose="03000509000000000000" pitchFamily="65" charset="-122"/>
                <a:ea typeface="方正小标宋简体" panose="03000509000000000000" pitchFamily="65" charset="-122"/>
              </a:rPr>
              <a:t>第四部分</a:t>
            </a:r>
          </a:p>
        </p:txBody>
      </p:sp>
      <p:sp>
        <p:nvSpPr>
          <p:cNvPr id="13" name="矩形 12"/>
          <p:cNvSpPr/>
          <p:nvPr/>
        </p:nvSpPr>
        <p:spPr>
          <a:xfrm>
            <a:off x="5652489" y="3773331"/>
            <a:ext cx="4801314" cy="461665"/>
          </a:xfrm>
          <a:prstGeom prst="rect">
            <a:avLst/>
          </a:prstGeom>
        </p:spPr>
        <p:txBody>
          <a:bodyPr wrap="none">
            <a:spAutoFit/>
          </a:bodyPr>
          <a:lstStyle/>
          <a:p>
            <a:r>
              <a:rPr lang="zh-CN" altLang="en-US" sz="2400" kern="1800" dirty="0">
                <a:solidFill>
                  <a:schemeClr val="tx2"/>
                </a:solidFill>
                <a:latin typeface="方正小标宋简体" panose="03000509000000000000" pitchFamily="65" charset="-122"/>
                <a:ea typeface="方正小标宋简体" panose="03000509000000000000" pitchFamily="65" charset="-122"/>
              </a:rPr>
              <a:t>如何才能成为一名合格的共产党员</a:t>
            </a:r>
            <a:endParaRPr lang="zh-CN" altLang="en-US" sz="2400" dirty="0">
              <a:solidFill>
                <a:schemeClr val="tx2"/>
              </a:solidFill>
              <a:latin typeface="方正小标宋简体" panose="03000509000000000000" pitchFamily="65" charset="-122"/>
              <a:ea typeface="方正小标宋简体" panose="03000509000000000000" pitchFamily="65" charset="-122"/>
            </a:endParaRPr>
          </a:p>
        </p:txBody>
      </p:sp>
      <p:sp>
        <p:nvSpPr>
          <p:cNvPr id="14" name="圆角矩形 13"/>
          <p:cNvSpPr/>
          <p:nvPr/>
        </p:nvSpPr>
        <p:spPr>
          <a:xfrm>
            <a:off x="3403358" y="4622038"/>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方正小标宋简体" panose="03000509000000000000" pitchFamily="65" charset="-122"/>
                <a:ea typeface="方正小标宋简体" panose="03000509000000000000" pitchFamily="65" charset="-122"/>
              </a:rPr>
              <a:t>第五部分</a:t>
            </a:r>
          </a:p>
        </p:txBody>
      </p:sp>
      <p:sp>
        <p:nvSpPr>
          <p:cNvPr id="15" name="矩形 14"/>
          <p:cNvSpPr/>
          <p:nvPr/>
        </p:nvSpPr>
        <p:spPr>
          <a:xfrm>
            <a:off x="5616671" y="4687436"/>
            <a:ext cx="3570208" cy="461665"/>
          </a:xfrm>
          <a:prstGeom prst="rect">
            <a:avLst/>
          </a:prstGeom>
        </p:spPr>
        <p:txBody>
          <a:bodyPr wrap="none">
            <a:spAutoFit/>
          </a:bodyPr>
          <a:lstStyle/>
          <a:p>
            <a:r>
              <a:rPr lang="zh-CN" altLang="en-US" sz="2400" kern="1800" dirty="0">
                <a:solidFill>
                  <a:schemeClr val="tx2"/>
                </a:solidFill>
                <a:latin typeface="方正小标宋简体" panose="03000509000000000000" pitchFamily="65" charset="-122"/>
                <a:ea typeface="方正小标宋简体" panose="03000509000000000000" pitchFamily="65" charset="-122"/>
              </a:rPr>
              <a:t>做合格党员，喜迎十九大</a:t>
            </a:r>
            <a:endParaRPr lang="zh-CN" altLang="en-US" sz="2400" dirty="0">
              <a:solidFill>
                <a:schemeClr val="tx2"/>
              </a:solidFill>
              <a:latin typeface="方正小标宋简体" panose="03000509000000000000" pitchFamily="65" charset="-122"/>
              <a:ea typeface="方正小标宋简体" panose="03000509000000000000" pitchFamily="65" charset="-122"/>
            </a:endParaRPr>
          </a:p>
        </p:txBody>
      </p:sp>
      <p:sp>
        <p:nvSpPr>
          <p:cNvPr id="20" name="矩形 19"/>
          <p:cNvSpPr/>
          <p:nvPr/>
        </p:nvSpPr>
        <p:spPr>
          <a:xfrm>
            <a:off x="1540099" y="2710781"/>
            <a:ext cx="877163" cy="1754326"/>
          </a:xfrm>
          <a:prstGeom prst="rect">
            <a:avLst/>
          </a:prstGeom>
        </p:spPr>
        <p:txBody>
          <a:bodyPr wrap="none">
            <a:spAutoFit/>
          </a:bodyPr>
          <a:lstStyle/>
          <a:p>
            <a:r>
              <a:rPr lang="zh-CN" altLang="en-US" sz="5400" b="1" dirty="0">
                <a:solidFill>
                  <a:srgbClr val="C00000"/>
                </a:solidFill>
                <a:latin typeface="方正小标宋简体" panose="03000509000000000000" pitchFamily="65" charset="-122"/>
                <a:ea typeface="方正小标宋简体" panose="03000509000000000000" pitchFamily="65" charset="-122"/>
              </a:rPr>
              <a:t>目</a:t>
            </a:r>
            <a:endParaRPr lang="en-US" altLang="zh-CN" sz="5400" b="1" dirty="0">
              <a:solidFill>
                <a:srgbClr val="C00000"/>
              </a:solidFill>
              <a:latin typeface="方正小标宋简体" panose="03000509000000000000" pitchFamily="65" charset="-122"/>
              <a:ea typeface="方正小标宋简体" panose="03000509000000000000" pitchFamily="65" charset="-122"/>
            </a:endParaRPr>
          </a:p>
          <a:p>
            <a:r>
              <a:rPr lang="zh-CN" altLang="en-US" sz="5400" b="1" dirty="0">
                <a:solidFill>
                  <a:srgbClr val="C00000"/>
                </a:solidFill>
                <a:latin typeface="方正小标宋简体" panose="03000509000000000000" pitchFamily="65" charset="-122"/>
                <a:ea typeface="方正小标宋简体" panose="03000509000000000000" pitchFamily="65" charset="-122"/>
              </a:rPr>
              <a:t>录</a:t>
            </a:r>
          </a:p>
        </p:txBody>
      </p:sp>
      <p:sp>
        <p:nvSpPr>
          <p:cNvPr id="21" name="Freeform 29"/>
          <p:cNvSpPr/>
          <p:nvPr/>
        </p:nvSpPr>
        <p:spPr bwMode="auto">
          <a:xfrm>
            <a:off x="1357233" y="1599104"/>
            <a:ext cx="1283336" cy="114678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pPr algn="ctr"/>
            <a:endParaRPr lang="zh-CN" altLang="en-US">
              <a:latin typeface="方正小标宋简体" panose="03000509000000000000" pitchFamily="65" charset="-122"/>
              <a:ea typeface="方正小标宋简体" panose="03000509000000000000" pitchFamily="65" charset="-122"/>
            </a:endParaRPr>
          </a:p>
        </p:txBody>
      </p:sp>
      <p:sp>
        <p:nvSpPr>
          <p:cNvPr id="22" name="圆角矩形 21"/>
          <p:cNvSpPr/>
          <p:nvPr/>
        </p:nvSpPr>
        <p:spPr>
          <a:xfrm>
            <a:off x="5491590" y="2750874"/>
            <a:ext cx="5604520" cy="648072"/>
          </a:xfrm>
          <a:prstGeom prst="roundRect">
            <a:avLst>
              <a:gd name="adj" fmla="val 16109"/>
            </a:avLst>
          </a:prstGeom>
          <a:solidFill>
            <a:schemeClr val="bg1">
              <a:alpha val="68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zh-CN" altLang="en-US" sz="2400" dirty="0">
              <a:solidFill>
                <a:schemeClr val="tx2"/>
              </a:solidFill>
              <a:latin typeface="方正小标宋简体" panose="03000509000000000000" pitchFamily="65" charset="-122"/>
              <a:ea typeface="方正小标宋简体" panose="03000509000000000000" pitchFamily="65" charset="-122"/>
            </a:endParaRPr>
          </a:p>
        </p:txBody>
      </p:sp>
      <p:sp>
        <p:nvSpPr>
          <p:cNvPr id="23" name="圆角矩形 22"/>
          <p:cNvSpPr/>
          <p:nvPr/>
        </p:nvSpPr>
        <p:spPr>
          <a:xfrm>
            <a:off x="3439176" y="2745888"/>
            <a:ext cx="1858094" cy="648072"/>
          </a:xfrm>
          <a:prstGeom prst="roundRect">
            <a:avLst>
              <a:gd name="adj" fmla="val 1610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方正小标宋简体" panose="03000509000000000000" pitchFamily="65" charset="-122"/>
                <a:ea typeface="方正小标宋简体" panose="03000509000000000000" pitchFamily="65" charset="-122"/>
              </a:rPr>
              <a:t>第三部分</a:t>
            </a:r>
          </a:p>
        </p:txBody>
      </p:sp>
      <p:sp>
        <p:nvSpPr>
          <p:cNvPr id="24" name="矩形 23"/>
          <p:cNvSpPr/>
          <p:nvPr/>
        </p:nvSpPr>
        <p:spPr>
          <a:xfrm>
            <a:off x="5604984" y="2874058"/>
            <a:ext cx="4185761" cy="461665"/>
          </a:xfrm>
          <a:prstGeom prst="rect">
            <a:avLst/>
          </a:prstGeom>
        </p:spPr>
        <p:txBody>
          <a:bodyPr wrap="none">
            <a:spAutoFit/>
          </a:bodyPr>
          <a:lstStyle/>
          <a:p>
            <a:r>
              <a:rPr lang="zh-CN" altLang="en-US" sz="2400" kern="1800" dirty="0">
                <a:solidFill>
                  <a:schemeClr val="tx2"/>
                </a:solidFill>
                <a:latin typeface="方正小标宋简体" panose="03000509000000000000" pitchFamily="65" charset="-122"/>
                <a:ea typeface="方正小标宋简体" panose="03000509000000000000" pitchFamily="65" charset="-122"/>
              </a:rPr>
              <a:t>当前新形势下合格党员的标准</a:t>
            </a:r>
          </a:p>
        </p:txBody>
      </p:sp>
      <p:sp>
        <p:nvSpPr>
          <p:cNvPr id="25" name="文本框 24"/>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30729341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eelOff"/>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6*min(max(#ppt_w*#ppt_h,.3),1)-7.4)/-.7*#ppt_w"/>
                                          </p:val>
                                        </p:tav>
                                        <p:tav tm="100000">
                                          <p:val>
                                            <p:strVal val="#ppt_w"/>
                                          </p:val>
                                        </p:tav>
                                      </p:tavLst>
                                    </p:anim>
                                    <p:anim calcmode="lin" valueType="num">
                                      <p:cBhvr>
                                        <p:cTn id="8" dur="1000" fill="hold"/>
                                        <p:tgtEl>
                                          <p:spTgt spid="21"/>
                                        </p:tgtEl>
                                        <p:attrNameLst>
                                          <p:attrName>ppt_h</p:attrName>
                                        </p:attrNameLst>
                                      </p:cBhvr>
                                      <p:tavLst>
                                        <p:tav tm="0">
                                          <p:val>
                                            <p:strVal val="(6*min(max(#ppt_w*#ppt_h,.3),1)-7.4)/-.7*#ppt_h"/>
                                          </p:val>
                                        </p:tav>
                                        <p:tav tm="100000">
                                          <p:val>
                                            <p:strVal val="#ppt_h"/>
                                          </p:val>
                                        </p:tav>
                                      </p:tavLst>
                                    </p:anim>
                                    <p:anim calcmode="lin" valueType="num">
                                      <p:cBhvr>
                                        <p:cTn id="9" dur="1000" fill="hold"/>
                                        <p:tgtEl>
                                          <p:spTgt spid="21"/>
                                        </p:tgtEl>
                                        <p:attrNameLst>
                                          <p:attrName>ppt_x</p:attrName>
                                        </p:attrNameLst>
                                      </p:cBhvr>
                                      <p:tavLst>
                                        <p:tav tm="0">
                                          <p:val>
                                            <p:fltVal val="0.5"/>
                                          </p:val>
                                        </p:tav>
                                        <p:tav tm="100000">
                                          <p:val>
                                            <p:strVal val="#ppt_x"/>
                                          </p:val>
                                        </p:tav>
                                      </p:tavLst>
                                    </p:anim>
                                    <p:anim calcmode="lin" valueType="num">
                                      <p:cBhvr>
                                        <p:cTn id="10" dur="100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23" presetClass="entr" presetSubtype="528" fill="hold" grpId="0" nodeType="afterEffect">
                                  <p:stCondLst>
                                    <p:cond delay="0"/>
                                  </p:stCondLst>
                                  <p:iterate type="lt">
                                    <p:tmPct val="10000"/>
                                  </p:iterate>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 calcmode="lin" valueType="num">
                                      <p:cBhvr>
                                        <p:cTn id="16" dur="500" fill="hold"/>
                                        <p:tgtEl>
                                          <p:spTgt spid="20"/>
                                        </p:tgtEl>
                                        <p:attrNameLst>
                                          <p:attrName>ppt_x</p:attrName>
                                        </p:attrNameLst>
                                      </p:cBhvr>
                                      <p:tavLst>
                                        <p:tav tm="0">
                                          <p:val>
                                            <p:fltVal val="0.5"/>
                                          </p:val>
                                        </p:tav>
                                        <p:tav tm="100000">
                                          <p:val>
                                            <p:strVal val="#ppt_x"/>
                                          </p:val>
                                        </p:tav>
                                      </p:tavLst>
                                    </p:anim>
                                    <p:anim calcmode="lin" valueType="num">
                                      <p:cBhvr>
                                        <p:cTn id="17" dur="500" fill="hold"/>
                                        <p:tgtEl>
                                          <p:spTgt spid="20"/>
                                        </p:tgtEl>
                                        <p:attrNameLst>
                                          <p:attrName>ppt_y</p:attrName>
                                        </p:attrNameLst>
                                      </p:cBhvr>
                                      <p:tavLst>
                                        <p:tav tm="0">
                                          <p:val>
                                            <p:fltVal val="0.5"/>
                                          </p:val>
                                        </p:tav>
                                        <p:tav tm="100000">
                                          <p:val>
                                            <p:strVal val="#ppt_y"/>
                                          </p:val>
                                        </p:tav>
                                      </p:tavLst>
                                    </p:anim>
                                  </p:childTnLst>
                                </p:cTn>
                              </p:par>
                            </p:childTnLst>
                          </p:cTn>
                        </p:par>
                        <p:par>
                          <p:cTn id="18" fill="hold">
                            <p:stCondLst>
                              <p:cond delay="1550"/>
                            </p:stCondLst>
                            <p:childTnLst>
                              <p:par>
                                <p:cTn id="19" presetID="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0-#ppt_w/2"/>
                                          </p:val>
                                        </p:tav>
                                        <p:tav tm="100000">
                                          <p:val>
                                            <p:strVal val="#ppt_x"/>
                                          </p:val>
                                        </p:tav>
                                      </p:tavLst>
                                    </p:anim>
                                    <p:anim calcmode="lin" valueType="num">
                                      <p:cBhvr additive="base">
                                        <p:cTn id="22" dur="500" fill="hold"/>
                                        <p:tgtEl>
                                          <p:spTgt spid="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1+#ppt_w/2"/>
                                          </p:val>
                                        </p:tav>
                                        <p:tav tm="100000">
                                          <p:val>
                                            <p:strVal val="#ppt_x"/>
                                          </p:val>
                                        </p:tav>
                                      </p:tavLst>
                                    </p:anim>
                                    <p:anim calcmode="lin" valueType="num">
                                      <p:cBhvr additive="base">
                                        <p:cTn id="26" dur="500" fill="hold"/>
                                        <p:tgtEl>
                                          <p:spTgt spid="16"/>
                                        </p:tgtEl>
                                        <p:attrNameLst>
                                          <p:attrName>ppt_y</p:attrName>
                                        </p:attrNameLst>
                                      </p:cBhvr>
                                      <p:tavLst>
                                        <p:tav tm="0">
                                          <p:val>
                                            <p:strVal val="#ppt_y"/>
                                          </p:val>
                                        </p:tav>
                                        <p:tav tm="100000">
                                          <p:val>
                                            <p:strVal val="#ppt_y"/>
                                          </p:val>
                                        </p:tav>
                                      </p:tavLst>
                                    </p:anim>
                                  </p:childTnLst>
                                </p:cTn>
                              </p:par>
                            </p:childTnLst>
                          </p:cTn>
                        </p:par>
                        <p:par>
                          <p:cTn id="27" fill="hold">
                            <p:stCondLst>
                              <p:cond delay="2050"/>
                            </p:stCondLst>
                            <p:childTnLst>
                              <p:par>
                                <p:cTn id="28" presetID="55" presetClass="entr" presetSubtype="0" fill="hold" grpId="0" nodeType="afterEffect">
                                  <p:stCondLst>
                                    <p:cond delay="0"/>
                                  </p:stCondLst>
                                  <p:iterate type="lt">
                                    <p:tmPct val="10000"/>
                                  </p:iterate>
                                  <p:childTnLst>
                                    <p:set>
                                      <p:cBhvr>
                                        <p:cTn id="29" dur="1" fill="hold">
                                          <p:stCondLst>
                                            <p:cond delay="0"/>
                                          </p:stCondLst>
                                        </p:cTn>
                                        <p:tgtEl>
                                          <p:spTgt spid="9"/>
                                        </p:tgtEl>
                                        <p:attrNameLst>
                                          <p:attrName>style.visibility</p:attrName>
                                        </p:attrNameLst>
                                      </p:cBhvr>
                                      <p:to>
                                        <p:strVal val="visible"/>
                                      </p:to>
                                    </p:set>
                                    <p:anim calcmode="lin" valueType="num">
                                      <p:cBhvr>
                                        <p:cTn id="30" dur="750" fill="hold"/>
                                        <p:tgtEl>
                                          <p:spTgt spid="9"/>
                                        </p:tgtEl>
                                        <p:attrNameLst>
                                          <p:attrName>ppt_w</p:attrName>
                                        </p:attrNameLst>
                                      </p:cBhvr>
                                      <p:tavLst>
                                        <p:tav tm="0">
                                          <p:val>
                                            <p:strVal val="#ppt_w*0.70"/>
                                          </p:val>
                                        </p:tav>
                                        <p:tav tm="100000">
                                          <p:val>
                                            <p:strVal val="#ppt_w"/>
                                          </p:val>
                                        </p:tav>
                                      </p:tavLst>
                                    </p:anim>
                                    <p:anim calcmode="lin" valueType="num">
                                      <p:cBhvr>
                                        <p:cTn id="31" dur="750" fill="hold"/>
                                        <p:tgtEl>
                                          <p:spTgt spid="9"/>
                                        </p:tgtEl>
                                        <p:attrNameLst>
                                          <p:attrName>ppt_h</p:attrName>
                                        </p:attrNameLst>
                                      </p:cBhvr>
                                      <p:tavLst>
                                        <p:tav tm="0">
                                          <p:val>
                                            <p:strVal val="#ppt_h"/>
                                          </p:val>
                                        </p:tav>
                                        <p:tav tm="100000">
                                          <p:val>
                                            <p:strVal val="#ppt_h"/>
                                          </p:val>
                                        </p:tav>
                                      </p:tavLst>
                                    </p:anim>
                                    <p:animEffect transition="in" filter="fade">
                                      <p:cBhvr>
                                        <p:cTn id="32" dur="750"/>
                                        <p:tgtEl>
                                          <p:spTgt spid="9"/>
                                        </p:tgtEl>
                                      </p:cBhvr>
                                    </p:animEffect>
                                  </p:childTnLst>
                                </p:cTn>
                              </p:par>
                            </p:childTnLst>
                          </p:cTn>
                        </p:par>
                        <p:par>
                          <p:cTn id="33" fill="hold">
                            <p:stCondLst>
                              <p:cond delay="34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childTnLst>
                          </p:cTn>
                        </p:par>
                        <p:par>
                          <p:cTn id="42" fill="hold">
                            <p:stCondLst>
                              <p:cond delay="3900"/>
                            </p:stCondLst>
                            <p:childTnLst>
                              <p:par>
                                <p:cTn id="43" presetID="55" presetClass="entr" presetSubtype="0" fill="hold" grpId="0" nodeType="afterEffect">
                                  <p:stCondLst>
                                    <p:cond delay="0"/>
                                  </p:stCondLst>
                                  <p:iterate type="lt">
                                    <p:tmPct val="10000"/>
                                  </p:iterate>
                                  <p:childTnLst>
                                    <p:set>
                                      <p:cBhvr>
                                        <p:cTn id="44" dur="1" fill="hold">
                                          <p:stCondLst>
                                            <p:cond delay="0"/>
                                          </p:stCondLst>
                                        </p:cTn>
                                        <p:tgtEl>
                                          <p:spTgt spid="11"/>
                                        </p:tgtEl>
                                        <p:attrNameLst>
                                          <p:attrName>style.visibility</p:attrName>
                                        </p:attrNameLst>
                                      </p:cBhvr>
                                      <p:to>
                                        <p:strVal val="visible"/>
                                      </p:to>
                                    </p:set>
                                    <p:anim calcmode="lin" valueType="num">
                                      <p:cBhvr>
                                        <p:cTn id="45" dur="750" fill="hold"/>
                                        <p:tgtEl>
                                          <p:spTgt spid="11"/>
                                        </p:tgtEl>
                                        <p:attrNameLst>
                                          <p:attrName>ppt_w</p:attrName>
                                        </p:attrNameLst>
                                      </p:cBhvr>
                                      <p:tavLst>
                                        <p:tav tm="0">
                                          <p:val>
                                            <p:strVal val="#ppt_w*0.70"/>
                                          </p:val>
                                        </p:tav>
                                        <p:tav tm="100000">
                                          <p:val>
                                            <p:strVal val="#ppt_w"/>
                                          </p:val>
                                        </p:tav>
                                      </p:tavLst>
                                    </p:anim>
                                    <p:anim calcmode="lin" valueType="num">
                                      <p:cBhvr>
                                        <p:cTn id="46" dur="750" fill="hold"/>
                                        <p:tgtEl>
                                          <p:spTgt spid="11"/>
                                        </p:tgtEl>
                                        <p:attrNameLst>
                                          <p:attrName>ppt_h</p:attrName>
                                        </p:attrNameLst>
                                      </p:cBhvr>
                                      <p:tavLst>
                                        <p:tav tm="0">
                                          <p:val>
                                            <p:strVal val="#ppt_h"/>
                                          </p:val>
                                        </p:tav>
                                        <p:tav tm="100000">
                                          <p:val>
                                            <p:strVal val="#ppt_h"/>
                                          </p:val>
                                        </p:tav>
                                      </p:tavLst>
                                    </p:anim>
                                    <p:animEffect transition="in" filter="fade">
                                      <p:cBhvr>
                                        <p:cTn id="47" dur="750"/>
                                        <p:tgtEl>
                                          <p:spTgt spid="11"/>
                                        </p:tgtEl>
                                      </p:cBhvr>
                                    </p:animEffect>
                                  </p:childTnLst>
                                </p:cTn>
                              </p:par>
                            </p:childTnLst>
                          </p:cTn>
                        </p:par>
                        <p:par>
                          <p:cTn id="48" fill="hold">
                            <p:stCondLst>
                              <p:cond delay="5475"/>
                            </p:stCondLst>
                            <p:childTnLst>
                              <p:par>
                                <p:cTn id="49" presetID="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0-#ppt_w/2"/>
                                          </p:val>
                                        </p:tav>
                                        <p:tav tm="100000">
                                          <p:val>
                                            <p:strVal val="#ppt_x"/>
                                          </p:val>
                                        </p:tav>
                                      </p:tavLst>
                                    </p:anim>
                                    <p:anim calcmode="lin" valueType="num">
                                      <p:cBhvr additive="base">
                                        <p:cTn id="52" dur="500" fill="hold"/>
                                        <p:tgtEl>
                                          <p:spTgt spid="23"/>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500" fill="hold"/>
                                        <p:tgtEl>
                                          <p:spTgt spid="22"/>
                                        </p:tgtEl>
                                        <p:attrNameLst>
                                          <p:attrName>ppt_x</p:attrName>
                                        </p:attrNameLst>
                                      </p:cBhvr>
                                      <p:tavLst>
                                        <p:tav tm="0">
                                          <p:val>
                                            <p:strVal val="1+#ppt_w/2"/>
                                          </p:val>
                                        </p:tav>
                                        <p:tav tm="100000">
                                          <p:val>
                                            <p:strVal val="#ppt_x"/>
                                          </p:val>
                                        </p:tav>
                                      </p:tavLst>
                                    </p:anim>
                                    <p:anim calcmode="lin" valueType="num">
                                      <p:cBhvr additive="base">
                                        <p:cTn id="56" dur="500" fill="hold"/>
                                        <p:tgtEl>
                                          <p:spTgt spid="22"/>
                                        </p:tgtEl>
                                        <p:attrNameLst>
                                          <p:attrName>ppt_y</p:attrName>
                                        </p:attrNameLst>
                                      </p:cBhvr>
                                      <p:tavLst>
                                        <p:tav tm="0">
                                          <p:val>
                                            <p:strVal val="#ppt_y"/>
                                          </p:val>
                                        </p:tav>
                                        <p:tav tm="100000">
                                          <p:val>
                                            <p:strVal val="#ppt_y"/>
                                          </p:val>
                                        </p:tav>
                                      </p:tavLst>
                                    </p:anim>
                                  </p:childTnLst>
                                </p:cTn>
                              </p:par>
                            </p:childTnLst>
                          </p:cTn>
                        </p:par>
                        <p:par>
                          <p:cTn id="57" fill="hold">
                            <p:stCondLst>
                              <p:cond delay="5975"/>
                            </p:stCondLst>
                            <p:childTnLst>
                              <p:par>
                                <p:cTn id="58" presetID="55" presetClass="entr" presetSubtype="0" fill="hold" grpId="0" nodeType="afterEffect">
                                  <p:stCondLst>
                                    <p:cond delay="0"/>
                                  </p:stCondLst>
                                  <p:iterate type="lt">
                                    <p:tmPct val="10000"/>
                                  </p:iterate>
                                  <p:childTnLst>
                                    <p:set>
                                      <p:cBhvr>
                                        <p:cTn id="59" dur="1" fill="hold">
                                          <p:stCondLst>
                                            <p:cond delay="0"/>
                                          </p:stCondLst>
                                        </p:cTn>
                                        <p:tgtEl>
                                          <p:spTgt spid="24"/>
                                        </p:tgtEl>
                                        <p:attrNameLst>
                                          <p:attrName>style.visibility</p:attrName>
                                        </p:attrNameLst>
                                      </p:cBhvr>
                                      <p:to>
                                        <p:strVal val="visible"/>
                                      </p:to>
                                    </p:set>
                                    <p:anim calcmode="lin" valueType="num">
                                      <p:cBhvr>
                                        <p:cTn id="60" dur="750" fill="hold"/>
                                        <p:tgtEl>
                                          <p:spTgt spid="24"/>
                                        </p:tgtEl>
                                        <p:attrNameLst>
                                          <p:attrName>ppt_w</p:attrName>
                                        </p:attrNameLst>
                                      </p:cBhvr>
                                      <p:tavLst>
                                        <p:tav tm="0">
                                          <p:val>
                                            <p:strVal val="#ppt_w*0.70"/>
                                          </p:val>
                                        </p:tav>
                                        <p:tav tm="100000">
                                          <p:val>
                                            <p:strVal val="#ppt_w"/>
                                          </p:val>
                                        </p:tav>
                                      </p:tavLst>
                                    </p:anim>
                                    <p:anim calcmode="lin" valueType="num">
                                      <p:cBhvr>
                                        <p:cTn id="61" dur="750" fill="hold"/>
                                        <p:tgtEl>
                                          <p:spTgt spid="24"/>
                                        </p:tgtEl>
                                        <p:attrNameLst>
                                          <p:attrName>ppt_h</p:attrName>
                                        </p:attrNameLst>
                                      </p:cBhvr>
                                      <p:tavLst>
                                        <p:tav tm="0">
                                          <p:val>
                                            <p:strVal val="#ppt_h"/>
                                          </p:val>
                                        </p:tav>
                                        <p:tav tm="100000">
                                          <p:val>
                                            <p:strVal val="#ppt_h"/>
                                          </p:val>
                                        </p:tav>
                                      </p:tavLst>
                                    </p:anim>
                                    <p:animEffect transition="in" filter="fade">
                                      <p:cBhvr>
                                        <p:cTn id="62" dur="750"/>
                                        <p:tgtEl>
                                          <p:spTgt spid="24"/>
                                        </p:tgtEl>
                                      </p:cBhvr>
                                    </p:animEffect>
                                  </p:childTnLst>
                                </p:cTn>
                              </p:par>
                            </p:childTnLst>
                          </p:cTn>
                        </p:par>
                        <p:par>
                          <p:cTn id="63" fill="hold">
                            <p:stCondLst>
                              <p:cond delay="7625"/>
                            </p:stCondLst>
                            <p:childTnLst>
                              <p:par>
                                <p:cTn id="64" presetID="2" presetClass="entr" presetSubtype="8"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additive="base">
                                        <p:cTn id="66" dur="500" fill="hold"/>
                                        <p:tgtEl>
                                          <p:spTgt spid="12"/>
                                        </p:tgtEl>
                                        <p:attrNameLst>
                                          <p:attrName>ppt_x</p:attrName>
                                        </p:attrNameLst>
                                      </p:cBhvr>
                                      <p:tavLst>
                                        <p:tav tm="0">
                                          <p:val>
                                            <p:strVal val="0-#ppt_w/2"/>
                                          </p:val>
                                        </p:tav>
                                        <p:tav tm="100000">
                                          <p:val>
                                            <p:strVal val="#ppt_x"/>
                                          </p:val>
                                        </p:tav>
                                      </p:tavLst>
                                    </p:anim>
                                    <p:anim calcmode="lin" valueType="num">
                                      <p:cBhvr additive="base">
                                        <p:cTn id="67" dur="500" fill="hold"/>
                                        <p:tgtEl>
                                          <p:spTgt spid="12"/>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fill="hold"/>
                                        <p:tgtEl>
                                          <p:spTgt spid="18"/>
                                        </p:tgtEl>
                                        <p:attrNameLst>
                                          <p:attrName>ppt_x</p:attrName>
                                        </p:attrNameLst>
                                      </p:cBhvr>
                                      <p:tavLst>
                                        <p:tav tm="0">
                                          <p:val>
                                            <p:strVal val="1+#ppt_w/2"/>
                                          </p:val>
                                        </p:tav>
                                        <p:tav tm="100000">
                                          <p:val>
                                            <p:strVal val="#ppt_x"/>
                                          </p:val>
                                        </p:tav>
                                      </p:tavLst>
                                    </p:anim>
                                    <p:anim calcmode="lin" valueType="num">
                                      <p:cBhvr additive="base">
                                        <p:cTn id="71" dur="500" fill="hold"/>
                                        <p:tgtEl>
                                          <p:spTgt spid="18"/>
                                        </p:tgtEl>
                                        <p:attrNameLst>
                                          <p:attrName>ppt_y</p:attrName>
                                        </p:attrNameLst>
                                      </p:cBhvr>
                                      <p:tavLst>
                                        <p:tav tm="0">
                                          <p:val>
                                            <p:strVal val="#ppt_y"/>
                                          </p:val>
                                        </p:tav>
                                        <p:tav tm="100000">
                                          <p:val>
                                            <p:strVal val="#ppt_y"/>
                                          </p:val>
                                        </p:tav>
                                      </p:tavLst>
                                    </p:anim>
                                  </p:childTnLst>
                                </p:cTn>
                              </p:par>
                            </p:childTnLst>
                          </p:cTn>
                        </p:par>
                        <p:par>
                          <p:cTn id="72" fill="hold">
                            <p:stCondLst>
                              <p:cond delay="8125"/>
                            </p:stCondLst>
                            <p:childTnLst>
                              <p:par>
                                <p:cTn id="73" presetID="55" presetClass="entr" presetSubtype="0" fill="hold" grpId="0" nodeType="afterEffect">
                                  <p:stCondLst>
                                    <p:cond delay="0"/>
                                  </p:stCondLst>
                                  <p:iterate type="lt">
                                    <p:tmPct val="10000"/>
                                  </p:iterate>
                                  <p:childTnLst>
                                    <p:set>
                                      <p:cBhvr>
                                        <p:cTn id="74" dur="1" fill="hold">
                                          <p:stCondLst>
                                            <p:cond delay="0"/>
                                          </p:stCondLst>
                                        </p:cTn>
                                        <p:tgtEl>
                                          <p:spTgt spid="13"/>
                                        </p:tgtEl>
                                        <p:attrNameLst>
                                          <p:attrName>style.visibility</p:attrName>
                                        </p:attrNameLst>
                                      </p:cBhvr>
                                      <p:to>
                                        <p:strVal val="visible"/>
                                      </p:to>
                                    </p:set>
                                    <p:anim calcmode="lin" valueType="num">
                                      <p:cBhvr>
                                        <p:cTn id="75" dur="750" fill="hold"/>
                                        <p:tgtEl>
                                          <p:spTgt spid="13"/>
                                        </p:tgtEl>
                                        <p:attrNameLst>
                                          <p:attrName>ppt_w</p:attrName>
                                        </p:attrNameLst>
                                      </p:cBhvr>
                                      <p:tavLst>
                                        <p:tav tm="0">
                                          <p:val>
                                            <p:strVal val="#ppt_w*0.70"/>
                                          </p:val>
                                        </p:tav>
                                        <p:tav tm="100000">
                                          <p:val>
                                            <p:strVal val="#ppt_w"/>
                                          </p:val>
                                        </p:tav>
                                      </p:tavLst>
                                    </p:anim>
                                    <p:anim calcmode="lin" valueType="num">
                                      <p:cBhvr>
                                        <p:cTn id="76" dur="750" fill="hold"/>
                                        <p:tgtEl>
                                          <p:spTgt spid="13"/>
                                        </p:tgtEl>
                                        <p:attrNameLst>
                                          <p:attrName>ppt_h</p:attrName>
                                        </p:attrNameLst>
                                      </p:cBhvr>
                                      <p:tavLst>
                                        <p:tav tm="0">
                                          <p:val>
                                            <p:strVal val="#ppt_h"/>
                                          </p:val>
                                        </p:tav>
                                        <p:tav tm="100000">
                                          <p:val>
                                            <p:strVal val="#ppt_h"/>
                                          </p:val>
                                        </p:tav>
                                      </p:tavLst>
                                    </p:anim>
                                    <p:animEffect transition="in" filter="fade">
                                      <p:cBhvr>
                                        <p:cTn id="77" dur="750"/>
                                        <p:tgtEl>
                                          <p:spTgt spid="13"/>
                                        </p:tgtEl>
                                      </p:cBhvr>
                                    </p:animEffect>
                                  </p:childTnLst>
                                </p:cTn>
                              </p:par>
                            </p:childTnLst>
                          </p:cTn>
                        </p:par>
                        <p:par>
                          <p:cTn id="78" fill="hold">
                            <p:stCondLst>
                              <p:cond delay="9925"/>
                            </p:stCondLst>
                            <p:childTnLst>
                              <p:par>
                                <p:cTn id="79" presetID="2" presetClass="entr" presetSubtype="8" fill="hold" grpId="0" nodeType="afterEffect">
                                  <p:stCondLst>
                                    <p:cond delay="0"/>
                                  </p:stCondLst>
                                  <p:childTnLst>
                                    <p:set>
                                      <p:cBhvr>
                                        <p:cTn id="80" dur="1" fill="hold">
                                          <p:stCondLst>
                                            <p:cond delay="0"/>
                                          </p:stCondLst>
                                        </p:cTn>
                                        <p:tgtEl>
                                          <p:spTgt spid="14"/>
                                        </p:tgtEl>
                                        <p:attrNameLst>
                                          <p:attrName>style.visibility</p:attrName>
                                        </p:attrNameLst>
                                      </p:cBhvr>
                                      <p:to>
                                        <p:strVal val="visible"/>
                                      </p:to>
                                    </p:set>
                                    <p:anim calcmode="lin" valueType="num">
                                      <p:cBhvr additive="base">
                                        <p:cTn id="81" dur="500" fill="hold"/>
                                        <p:tgtEl>
                                          <p:spTgt spid="14"/>
                                        </p:tgtEl>
                                        <p:attrNameLst>
                                          <p:attrName>ppt_x</p:attrName>
                                        </p:attrNameLst>
                                      </p:cBhvr>
                                      <p:tavLst>
                                        <p:tav tm="0">
                                          <p:val>
                                            <p:strVal val="0-#ppt_w/2"/>
                                          </p:val>
                                        </p:tav>
                                        <p:tav tm="100000">
                                          <p:val>
                                            <p:strVal val="#ppt_x"/>
                                          </p:val>
                                        </p:tav>
                                      </p:tavLst>
                                    </p:anim>
                                    <p:anim calcmode="lin" valueType="num">
                                      <p:cBhvr additive="base">
                                        <p:cTn id="82" dur="500" fill="hold"/>
                                        <p:tgtEl>
                                          <p:spTgt spid="14"/>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1+#ppt_w/2"/>
                                          </p:val>
                                        </p:tav>
                                        <p:tav tm="100000">
                                          <p:val>
                                            <p:strVal val="#ppt_x"/>
                                          </p:val>
                                        </p:tav>
                                      </p:tavLst>
                                    </p:anim>
                                    <p:anim calcmode="lin" valueType="num">
                                      <p:cBhvr additive="base">
                                        <p:cTn id="86" dur="500" fill="hold"/>
                                        <p:tgtEl>
                                          <p:spTgt spid="19"/>
                                        </p:tgtEl>
                                        <p:attrNameLst>
                                          <p:attrName>ppt_y</p:attrName>
                                        </p:attrNameLst>
                                      </p:cBhvr>
                                      <p:tavLst>
                                        <p:tav tm="0">
                                          <p:val>
                                            <p:strVal val="#ppt_y"/>
                                          </p:val>
                                        </p:tav>
                                        <p:tav tm="100000">
                                          <p:val>
                                            <p:strVal val="#ppt_y"/>
                                          </p:val>
                                        </p:tav>
                                      </p:tavLst>
                                    </p:anim>
                                  </p:childTnLst>
                                </p:cTn>
                              </p:par>
                            </p:childTnLst>
                          </p:cTn>
                        </p:par>
                        <p:par>
                          <p:cTn id="87" fill="hold">
                            <p:stCondLst>
                              <p:cond delay="10425"/>
                            </p:stCondLst>
                            <p:childTnLst>
                              <p:par>
                                <p:cTn id="88" presetID="55" presetClass="entr" presetSubtype="0" fill="hold" grpId="0" nodeType="afterEffect">
                                  <p:stCondLst>
                                    <p:cond delay="0"/>
                                  </p:stCondLst>
                                  <p:iterate type="lt">
                                    <p:tmPct val="10000"/>
                                  </p:iterate>
                                  <p:childTnLst>
                                    <p:set>
                                      <p:cBhvr>
                                        <p:cTn id="89" dur="1" fill="hold">
                                          <p:stCondLst>
                                            <p:cond delay="0"/>
                                          </p:stCondLst>
                                        </p:cTn>
                                        <p:tgtEl>
                                          <p:spTgt spid="15"/>
                                        </p:tgtEl>
                                        <p:attrNameLst>
                                          <p:attrName>style.visibility</p:attrName>
                                        </p:attrNameLst>
                                      </p:cBhvr>
                                      <p:to>
                                        <p:strVal val="visible"/>
                                      </p:to>
                                    </p:set>
                                    <p:anim calcmode="lin" valueType="num">
                                      <p:cBhvr>
                                        <p:cTn id="90" dur="750" fill="hold"/>
                                        <p:tgtEl>
                                          <p:spTgt spid="15"/>
                                        </p:tgtEl>
                                        <p:attrNameLst>
                                          <p:attrName>ppt_w</p:attrName>
                                        </p:attrNameLst>
                                      </p:cBhvr>
                                      <p:tavLst>
                                        <p:tav tm="0">
                                          <p:val>
                                            <p:strVal val="#ppt_w*0.70"/>
                                          </p:val>
                                        </p:tav>
                                        <p:tav tm="100000">
                                          <p:val>
                                            <p:strVal val="#ppt_w"/>
                                          </p:val>
                                        </p:tav>
                                      </p:tavLst>
                                    </p:anim>
                                    <p:anim calcmode="lin" valueType="num">
                                      <p:cBhvr>
                                        <p:cTn id="91" dur="750" fill="hold"/>
                                        <p:tgtEl>
                                          <p:spTgt spid="15"/>
                                        </p:tgtEl>
                                        <p:attrNameLst>
                                          <p:attrName>ppt_h</p:attrName>
                                        </p:attrNameLst>
                                      </p:cBhvr>
                                      <p:tavLst>
                                        <p:tav tm="0">
                                          <p:val>
                                            <p:strVal val="#ppt_h"/>
                                          </p:val>
                                        </p:tav>
                                        <p:tav tm="100000">
                                          <p:val>
                                            <p:strVal val="#ppt_h"/>
                                          </p:val>
                                        </p:tav>
                                      </p:tavLst>
                                    </p:anim>
                                    <p:animEffect transition="in" filter="fade">
                                      <p:cBhvr>
                                        <p:cTn id="92" dur="750"/>
                                        <p:tgtEl>
                                          <p:spTgt spid="15"/>
                                        </p:tgtEl>
                                      </p:cBhvr>
                                    </p:animEffect>
                                  </p:childTnLst>
                                </p:cTn>
                              </p:par>
                            </p:childTnLst>
                          </p:cTn>
                        </p:par>
                        <p:par>
                          <p:cTn id="93" fill="hold">
                            <p:stCondLst>
                              <p:cond delay="11925"/>
                            </p:stCondLst>
                            <p:childTnLst>
                              <p:par>
                                <p:cTn id="94" presetID="10" presetClass="entr" presetSubtype="0" fill="hold" grpId="0" nodeType="afterEffect">
                                  <p:stCondLst>
                                    <p:cond delay="0"/>
                                  </p:stCondLst>
                                  <p:childTnLst>
                                    <p:set>
                                      <p:cBhvr>
                                        <p:cTn id="95" dur="1" fill="hold">
                                          <p:stCondLst>
                                            <p:cond delay="0"/>
                                          </p:stCondLst>
                                        </p:cTn>
                                        <p:tgtEl>
                                          <p:spTgt spid="25"/>
                                        </p:tgtEl>
                                        <p:attrNameLst>
                                          <p:attrName>style.visibility</p:attrName>
                                        </p:attrNameLst>
                                      </p:cBhvr>
                                      <p:to>
                                        <p:strVal val="visible"/>
                                      </p:to>
                                    </p:set>
                                    <p:animEffect transition="in" filter="fade">
                                      <p:cBhvr>
                                        <p:cTn id="96" dur="8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8" grpId="0" animBg="1"/>
      <p:bldP spid="9" grpId="0"/>
      <p:bldP spid="10" grpId="0" animBg="1"/>
      <p:bldP spid="11" grpId="0"/>
      <p:bldP spid="12" grpId="0" animBg="1"/>
      <p:bldP spid="13" grpId="0"/>
      <p:bldP spid="14" grpId="0" animBg="1"/>
      <p:bldP spid="15" grpId="0"/>
      <p:bldP spid="20" grpId="0"/>
      <p:bldP spid="21" grpId="0" animBg="1"/>
      <p:bldP spid="22" grpId="0" animBg="1"/>
      <p:bldP spid="23" grpId="0" animBg="1"/>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9"/>
          <p:cNvSpPr txBox="1"/>
          <p:nvPr/>
        </p:nvSpPr>
        <p:spPr>
          <a:xfrm>
            <a:off x="2020933" y="2323771"/>
            <a:ext cx="8262317" cy="1015608"/>
          </a:xfrm>
          <a:prstGeom prst="rect">
            <a:avLst/>
          </a:prstGeom>
          <a:noFill/>
        </p:spPr>
        <p:txBody>
          <a:bodyPr wrap="square" lIns="91388" tIns="45693" rIns="91388" bIns="45693" rtlCol="0">
            <a:spAutoFit/>
          </a:bodyPr>
          <a:lstStyle/>
          <a:p>
            <a:pPr algn="ctr"/>
            <a:r>
              <a:rPr lang="zh-CN" altLang="en-US" sz="6000" b="1" dirty="0">
                <a:solidFill>
                  <a:schemeClr val="tx2"/>
                </a:solidFill>
                <a:latin typeface="方正小标宋简体" panose="03000509000000000000" pitchFamily="65" charset="-122"/>
                <a:ea typeface="方正小标宋简体" panose="03000509000000000000" pitchFamily="65" charset="-122"/>
              </a:rPr>
              <a:t>中共十九大</a:t>
            </a:r>
            <a:r>
              <a:rPr lang="zh-CN" altLang="en-US" sz="6000" b="1" kern="1800" dirty="0">
                <a:solidFill>
                  <a:schemeClr val="tx2"/>
                </a:solidFill>
                <a:latin typeface="方正小标宋简体" panose="03000509000000000000" pitchFamily="65" charset="-122"/>
                <a:ea typeface="方正小标宋简体" panose="03000509000000000000" pitchFamily="65" charset="-122"/>
              </a:rPr>
              <a:t>会议简介</a:t>
            </a:r>
            <a:endParaRPr lang="zh-CN" altLang="en-US" sz="6000" dirty="0">
              <a:solidFill>
                <a:schemeClr val="tx2"/>
              </a:solidFill>
              <a:latin typeface="方正小标宋简体" panose="03000509000000000000" pitchFamily="65" charset="-122"/>
              <a:ea typeface="方正小标宋简体" panose="03000509000000000000" pitchFamily="65" charset="-122"/>
            </a:endParaRPr>
          </a:p>
        </p:txBody>
      </p:sp>
      <p:cxnSp>
        <p:nvCxnSpPr>
          <p:cNvPr id="5" name="直接连接符 4"/>
          <p:cNvCxnSpPr/>
          <p:nvPr/>
        </p:nvCxnSpPr>
        <p:spPr bwMode="auto">
          <a:xfrm>
            <a:off x="1723599" y="3348488"/>
            <a:ext cx="8856984"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Box 16"/>
          <p:cNvSpPr txBox="1"/>
          <p:nvPr/>
        </p:nvSpPr>
        <p:spPr>
          <a:xfrm>
            <a:off x="2912960" y="3486080"/>
            <a:ext cx="6478262" cy="461610"/>
          </a:xfrm>
          <a:prstGeom prst="rect">
            <a:avLst/>
          </a:prstGeom>
          <a:noFill/>
        </p:spPr>
        <p:txBody>
          <a:bodyPr wrap="square" lIns="91388" tIns="45693" rIns="91388" bIns="45693" rtlCol="0">
            <a:spAutoFit/>
          </a:bodyPr>
          <a:lstStyle/>
          <a:p>
            <a:pPr algn="ctr"/>
            <a:r>
              <a:rPr lang="zh-CN" altLang="en-US" sz="2400" dirty="0">
                <a:solidFill>
                  <a:schemeClr val="tx2"/>
                </a:solidFill>
                <a:latin typeface="方正小标宋简体" panose="03000509000000000000" pitchFamily="65" charset="-122"/>
                <a:ea typeface="方正小标宋简体" panose="03000509000000000000" pitchFamily="65" charset="-122"/>
              </a:rPr>
              <a:t>做合格党员 喜迎十九大</a:t>
            </a:r>
          </a:p>
        </p:txBody>
      </p:sp>
      <p:grpSp>
        <p:nvGrpSpPr>
          <p:cNvPr id="7" name="组合 6"/>
          <p:cNvGrpSpPr/>
          <p:nvPr/>
        </p:nvGrpSpPr>
        <p:grpSpPr>
          <a:xfrm>
            <a:off x="5347902" y="756200"/>
            <a:ext cx="1608379" cy="1468522"/>
            <a:chOff x="5208772" y="508000"/>
            <a:chExt cx="2002971" cy="1828800"/>
          </a:xfrm>
        </p:grpSpPr>
        <p:sp>
          <p:nvSpPr>
            <p:cNvPr id="8" name="椭圆 7"/>
            <p:cNvSpPr/>
            <p:nvPr/>
          </p:nvSpPr>
          <p:spPr>
            <a:xfrm>
              <a:off x="5295857" y="508000"/>
              <a:ext cx="1828800" cy="1828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小标宋简体" panose="03000509000000000000" pitchFamily="65" charset="-122"/>
                <a:ea typeface="方正小标宋简体" panose="03000509000000000000" pitchFamily="65" charset="-122"/>
              </a:endParaRPr>
            </a:p>
          </p:txBody>
        </p:sp>
        <p:sp>
          <p:nvSpPr>
            <p:cNvPr id="9" name="文本框 8"/>
            <p:cNvSpPr txBox="1"/>
            <p:nvPr/>
          </p:nvSpPr>
          <p:spPr>
            <a:xfrm>
              <a:off x="5208772" y="699125"/>
              <a:ext cx="2002971" cy="1446550"/>
            </a:xfrm>
            <a:prstGeom prst="rect">
              <a:avLst/>
            </a:prstGeom>
            <a:noFill/>
          </p:spPr>
          <p:txBody>
            <a:bodyPr wrap="square" rtlCol="0">
              <a:spAutoFit/>
            </a:bodyPr>
            <a:lstStyle/>
            <a:p>
              <a:pPr algn="ctr"/>
              <a:r>
                <a:rPr lang="en-US" altLang="zh-CN" sz="7000" dirty="0">
                  <a:solidFill>
                    <a:schemeClr val="bg1"/>
                  </a:solidFill>
                  <a:latin typeface="方正小标宋简体" panose="03000509000000000000" pitchFamily="65" charset="-122"/>
                  <a:ea typeface="方正小标宋简体" panose="03000509000000000000" pitchFamily="65" charset="-122"/>
                </a:rPr>
                <a:t>01</a:t>
              </a:r>
              <a:endParaRPr lang="zh-CN" altLang="en-US" sz="7000" dirty="0">
                <a:solidFill>
                  <a:schemeClr val="bg1"/>
                </a:solidFill>
                <a:latin typeface="方正小标宋简体" panose="03000509000000000000" pitchFamily="65" charset="-122"/>
                <a:ea typeface="方正小标宋简体" panose="03000509000000000000" pitchFamily="65" charset="-122"/>
              </a:endParaRPr>
            </a:p>
          </p:txBody>
        </p:sp>
      </p:grpSp>
      <p:sp>
        <p:nvSpPr>
          <p:cNvPr id="10" name="文本框 9"/>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308975656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wind"/>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
                                        </p:tgtEl>
                                        <p:attrNameLst>
                                          <p:attrName>ppt_y</p:attrName>
                                        </p:attrNameLst>
                                      </p:cBhvr>
                                      <p:tavLst>
                                        <p:tav tm="0">
                                          <p:val>
                                            <p:strVal val="#ppt_y"/>
                                          </p:val>
                                        </p:tav>
                                        <p:tav tm="100000">
                                          <p:val>
                                            <p:strVal val="#ppt_y"/>
                                          </p:val>
                                        </p:tav>
                                      </p:tavLst>
                                    </p:anim>
                                    <p:anim calcmode="lin" valueType="num">
                                      <p:cBhvr>
                                        <p:cTn id="1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
                                        </p:tgtEl>
                                      </p:cBhvr>
                                    </p:animEffect>
                                  </p:childTnLst>
                                </p:cTn>
                              </p:par>
                            </p:childTnLst>
                          </p:cTn>
                        </p:par>
                        <p:par>
                          <p:cTn id="19" fill="hold">
                            <p:stCondLst>
                              <p:cond delay="2900"/>
                            </p:stCondLst>
                            <p:childTnLst>
                              <p:par>
                                <p:cTn id="20" presetID="16" presetClass="entr" presetSubtype="2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par>
                          <p:cTn id="23" fill="hold">
                            <p:stCondLst>
                              <p:cond delay="340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250"/>
                                        <p:tgtEl>
                                          <p:spTgt spid="6"/>
                                        </p:tgtEl>
                                        <p:attrNameLst>
                                          <p:attrName>ppt_y</p:attrName>
                                        </p:attrNameLst>
                                      </p:cBhvr>
                                      <p:tavLst>
                                        <p:tav tm="0">
                                          <p:val>
                                            <p:strVal val="#ppt_y+#ppt_h*1.125000"/>
                                          </p:val>
                                        </p:tav>
                                        <p:tav tm="100000">
                                          <p:val>
                                            <p:strVal val="#ppt_y"/>
                                          </p:val>
                                        </p:tav>
                                      </p:tavLst>
                                    </p:anim>
                                    <p:animEffect transition="in" filter="wipe(up)">
                                      <p:cBhvr>
                                        <p:cTn id="27" dur="250"/>
                                        <p:tgtEl>
                                          <p:spTgt spid="6"/>
                                        </p:tgtEl>
                                      </p:cBhvr>
                                    </p:animEffect>
                                  </p:childTnLst>
                                </p:cTn>
                              </p:par>
                            </p:childTnLst>
                          </p:cTn>
                        </p:par>
                        <p:par>
                          <p:cTn id="28" fill="hold">
                            <p:stCondLst>
                              <p:cond delay="3875"/>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a:t>中共十九大会议简介</a:t>
            </a:r>
          </a:p>
        </p:txBody>
      </p:sp>
      <p:sp>
        <p:nvSpPr>
          <p:cNvPr id="3" name="矩形 2"/>
          <p:cNvSpPr/>
          <p:nvPr/>
        </p:nvSpPr>
        <p:spPr>
          <a:xfrm>
            <a:off x="7422630" y="3045874"/>
            <a:ext cx="3997377" cy="1015663"/>
          </a:xfrm>
          <a:prstGeom prst="rect">
            <a:avLst/>
          </a:prstGeom>
        </p:spPr>
        <p:txBody>
          <a:bodyPr wrap="square">
            <a:spAutoFit/>
          </a:bodyPr>
          <a:lstStyle/>
          <a:p>
            <a:r>
              <a:rPr lang="zh-CN" altLang="en-US" sz="2000" dirty="0">
                <a:solidFill>
                  <a:srgbClr val="333333"/>
                </a:solidFill>
                <a:latin typeface="+mj-ea"/>
                <a:ea typeface="+mj-ea"/>
              </a:rPr>
              <a:t>中国共产党第十九次全国代表大会，简称中共十九大，于</a:t>
            </a:r>
            <a:r>
              <a:rPr lang="en-US" altLang="zh-CN" sz="2000" b="1" dirty="0">
                <a:solidFill>
                  <a:schemeClr val="tx2"/>
                </a:solidFill>
                <a:latin typeface="+mj-ea"/>
                <a:ea typeface="+mj-ea"/>
              </a:rPr>
              <a:t>2017</a:t>
            </a:r>
            <a:r>
              <a:rPr lang="zh-CN" altLang="en-US" sz="2000" b="1" dirty="0">
                <a:solidFill>
                  <a:schemeClr val="tx2"/>
                </a:solidFill>
                <a:latin typeface="+mj-ea"/>
                <a:ea typeface="+mj-ea"/>
              </a:rPr>
              <a:t>年下半年在北京召开</a:t>
            </a:r>
            <a:r>
              <a:rPr lang="zh-CN" altLang="en-US" sz="2000" dirty="0">
                <a:solidFill>
                  <a:srgbClr val="333333"/>
                </a:solidFill>
                <a:latin typeface="+mj-ea"/>
                <a:ea typeface="+mj-ea"/>
              </a:rPr>
              <a:t>。</a:t>
            </a:r>
            <a:endParaRPr lang="zh-CN" altLang="en-US" sz="2000" dirty="0">
              <a:latin typeface="+mj-ea"/>
              <a:ea typeface="+mj-ea"/>
            </a:endParaRPr>
          </a:p>
        </p:txBody>
      </p:sp>
      <p:pic>
        <p:nvPicPr>
          <p:cNvPr id="2" name="图片 1"/>
          <p:cNvPicPr>
            <a:picLocks noChangeAspect="1"/>
          </p:cNvPicPr>
          <p:nvPr/>
        </p:nvPicPr>
        <p:blipFill>
          <a:blip r:embed="rId4"/>
          <a:stretch>
            <a:fillRect/>
          </a:stretch>
        </p:blipFill>
        <p:spPr>
          <a:xfrm>
            <a:off x="1318537" y="2017298"/>
            <a:ext cx="5447619" cy="304761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矩形 4"/>
          <p:cNvSpPr/>
          <p:nvPr/>
        </p:nvSpPr>
        <p:spPr>
          <a:xfrm>
            <a:off x="7285220" y="2940944"/>
            <a:ext cx="4302177" cy="1200329"/>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61532393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15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p:cTn id="17" dur="600" fill="hold"/>
                                        <p:tgtEl>
                                          <p:spTgt spid="3"/>
                                        </p:tgtEl>
                                        <p:attrNameLst>
                                          <p:attrName>ppt_w</p:attrName>
                                        </p:attrNameLst>
                                      </p:cBhvr>
                                      <p:tavLst>
                                        <p:tav tm="0">
                                          <p:val>
                                            <p:fltVal val="0"/>
                                          </p:val>
                                        </p:tav>
                                        <p:tav tm="100000">
                                          <p:val>
                                            <p:strVal val="#ppt_w"/>
                                          </p:val>
                                        </p:tav>
                                      </p:tavLst>
                                    </p:anim>
                                    <p:anim calcmode="lin" valueType="num">
                                      <p:cBhvr>
                                        <p:cTn id="18" dur="600" fill="hold"/>
                                        <p:tgtEl>
                                          <p:spTgt spid="3"/>
                                        </p:tgtEl>
                                        <p:attrNameLst>
                                          <p:attrName>ppt_h</p:attrName>
                                        </p:attrNameLst>
                                      </p:cBhvr>
                                      <p:tavLst>
                                        <p:tav tm="0">
                                          <p:val>
                                            <p:fltVal val="0"/>
                                          </p:val>
                                        </p:tav>
                                        <p:tav tm="100000">
                                          <p:val>
                                            <p:strVal val="#ppt_h"/>
                                          </p:val>
                                        </p:tav>
                                      </p:tavLst>
                                    </p:anim>
                                    <p:animEffect transition="in" filter="fade">
                                      <p:cBhvr>
                                        <p:cTn id="19" dur="600"/>
                                        <p:tgtEl>
                                          <p:spTgt spid="3"/>
                                        </p:tgtEl>
                                      </p:cBhvr>
                                    </p:animEffect>
                                  </p:childTnLst>
                                </p:cTn>
                              </p:par>
                            </p:childTnLst>
                          </p:cTn>
                        </p:par>
                        <p:par>
                          <p:cTn id="20" fill="hold">
                            <p:stCondLst>
                              <p:cond delay="438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8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a:t>中共十九大会议简介</a:t>
            </a:r>
          </a:p>
        </p:txBody>
      </p:sp>
      <p:sp>
        <p:nvSpPr>
          <p:cNvPr id="3" name="矩形 2"/>
          <p:cNvSpPr/>
          <p:nvPr/>
        </p:nvSpPr>
        <p:spPr>
          <a:xfrm>
            <a:off x="2436985" y="5090523"/>
            <a:ext cx="7318029" cy="461665"/>
          </a:xfrm>
          <a:prstGeom prst="rect">
            <a:avLst/>
          </a:prstGeom>
        </p:spPr>
        <p:txBody>
          <a:bodyPr wrap="square">
            <a:spAutoFit/>
          </a:bodyPr>
          <a:lstStyle/>
          <a:p>
            <a:pPr algn="ctr"/>
            <a:r>
              <a:rPr lang="zh-CN" altLang="en-US" sz="2400" dirty="0">
                <a:solidFill>
                  <a:srgbClr val="333333"/>
                </a:solidFill>
                <a:latin typeface="+mj-ea"/>
                <a:ea typeface="+mj-ea"/>
              </a:rPr>
              <a:t>中共十九大代表名额由</a:t>
            </a:r>
            <a:r>
              <a:rPr lang="zh-CN" altLang="en-US" sz="2400" b="1" dirty="0">
                <a:solidFill>
                  <a:schemeClr val="tx2"/>
                </a:solidFill>
                <a:latin typeface="+mj-ea"/>
                <a:ea typeface="+mj-ea"/>
              </a:rPr>
              <a:t>全国</a:t>
            </a:r>
            <a:r>
              <a:rPr lang="en-US" altLang="zh-CN" sz="2400" b="1" dirty="0">
                <a:solidFill>
                  <a:schemeClr val="tx2"/>
                </a:solidFill>
                <a:latin typeface="+mj-ea"/>
                <a:ea typeface="+mj-ea"/>
              </a:rPr>
              <a:t>40</a:t>
            </a:r>
            <a:r>
              <a:rPr lang="zh-CN" altLang="en-US" sz="2400" b="1" dirty="0">
                <a:solidFill>
                  <a:schemeClr val="tx2"/>
                </a:solidFill>
                <a:latin typeface="+mj-ea"/>
                <a:ea typeface="+mj-ea"/>
              </a:rPr>
              <a:t>个选举单位</a:t>
            </a:r>
            <a:r>
              <a:rPr lang="zh-CN" altLang="en-US" sz="2400" dirty="0">
                <a:solidFill>
                  <a:srgbClr val="333333"/>
                </a:solidFill>
                <a:latin typeface="+mj-ea"/>
                <a:ea typeface="+mj-ea"/>
              </a:rPr>
              <a:t>选举产生。</a:t>
            </a:r>
          </a:p>
        </p:txBody>
      </p:sp>
      <p:sp>
        <p:nvSpPr>
          <p:cNvPr id="5" name="矩形 4"/>
          <p:cNvSpPr/>
          <p:nvPr/>
        </p:nvSpPr>
        <p:spPr>
          <a:xfrm>
            <a:off x="2453390" y="4952024"/>
            <a:ext cx="7285219" cy="761628"/>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stretch>
            <a:fillRect/>
          </a:stretch>
        </p:blipFill>
        <p:spPr>
          <a:xfrm>
            <a:off x="767428" y="1165125"/>
            <a:ext cx="10657143" cy="333333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6" name="文本框 5"/>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274717081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15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p:cTn id="17" dur="600" fill="hold"/>
                                        <p:tgtEl>
                                          <p:spTgt spid="3"/>
                                        </p:tgtEl>
                                        <p:attrNameLst>
                                          <p:attrName>ppt_w</p:attrName>
                                        </p:attrNameLst>
                                      </p:cBhvr>
                                      <p:tavLst>
                                        <p:tav tm="0">
                                          <p:val>
                                            <p:fltVal val="0"/>
                                          </p:val>
                                        </p:tav>
                                        <p:tav tm="100000">
                                          <p:val>
                                            <p:strVal val="#ppt_w"/>
                                          </p:val>
                                        </p:tav>
                                      </p:tavLst>
                                    </p:anim>
                                    <p:anim calcmode="lin" valueType="num">
                                      <p:cBhvr>
                                        <p:cTn id="18" dur="600" fill="hold"/>
                                        <p:tgtEl>
                                          <p:spTgt spid="3"/>
                                        </p:tgtEl>
                                        <p:attrNameLst>
                                          <p:attrName>ppt_h</p:attrName>
                                        </p:attrNameLst>
                                      </p:cBhvr>
                                      <p:tavLst>
                                        <p:tav tm="0">
                                          <p:val>
                                            <p:fltVal val="0"/>
                                          </p:val>
                                        </p:tav>
                                        <p:tav tm="100000">
                                          <p:val>
                                            <p:strVal val="#ppt_h"/>
                                          </p:val>
                                        </p:tav>
                                      </p:tavLst>
                                    </p:anim>
                                    <p:animEffect transition="in" filter="fade">
                                      <p:cBhvr>
                                        <p:cTn id="19" dur="600"/>
                                        <p:tgtEl>
                                          <p:spTgt spid="3"/>
                                        </p:tgtEl>
                                      </p:cBhvr>
                                    </p:animEffect>
                                  </p:childTnLst>
                                </p:cTn>
                              </p:par>
                            </p:childTnLst>
                          </p:cTn>
                        </p:par>
                        <p:par>
                          <p:cTn id="20" fill="hold">
                            <p:stCondLst>
                              <p:cond delay="348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8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zh-CN" altLang="en-US" dirty="0"/>
              <a:t>中共十九大会议简介</a:t>
            </a:r>
          </a:p>
        </p:txBody>
      </p:sp>
      <p:sp>
        <p:nvSpPr>
          <p:cNvPr id="3" name="矩形 2"/>
          <p:cNvSpPr/>
          <p:nvPr/>
        </p:nvSpPr>
        <p:spPr>
          <a:xfrm>
            <a:off x="7088473" y="1535715"/>
            <a:ext cx="4349022" cy="1477328"/>
          </a:xfrm>
          <a:prstGeom prst="rect">
            <a:avLst/>
          </a:prstGeom>
        </p:spPr>
        <p:txBody>
          <a:bodyPr wrap="square">
            <a:spAutoFit/>
          </a:bodyPr>
          <a:lstStyle/>
          <a:p>
            <a:pPr>
              <a:lnSpc>
                <a:spcPct val="150000"/>
              </a:lnSpc>
            </a:pPr>
            <a:r>
              <a:rPr lang="zh-CN" altLang="en-US" sz="2000" dirty="0">
                <a:solidFill>
                  <a:srgbClr val="333333"/>
                </a:solidFill>
                <a:latin typeface="+mj-ea"/>
                <a:ea typeface="+mj-ea"/>
              </a:rPr>
              <a:t>大会将选举新一届的中共中央领导层，包括</a:t>
            </a:r>
            <a:r>
              <a:rPr lang="zh-CN" altLang="en-US" sz="2000" b="1" dirty="0">
                <a:solidFill>
                  <a:schemeClr val="tx2"/>
                </a:solidFill>
                <a:latin typeface="+mj-ea"/>
                <a:ea typeface="+mj-ea"/>
              </a:rPr>
              <a:t>中央委员会委员、中央候补委员、中央纪律检查委员会委员</a:t>
            </a:r>
            <a:r>
              <a:rPr lang="zh-CN" altLang="en-US" sz="2000" dirty="0">
                <a:solidFill>
                  <a:srgbClr val="333333"/>
                </a:solidFill>
                <a:latin typeface="+mj-ea"/>
                <a:ea typeface="+mj-ea"/>
              </a:rPr>
              <a:t>。</a:t>
            </a:r>
            <a:endParaRPr lang="en-US" altLang="zh-CN" sz="2000" dirty="0">
              <a:solidFill>
                <a:srgbClr val="333333"/>
              </a:solidFill>
              <a:latin typeface="+mj-ea"/>
              <a:ea typeface="+mj-ea"/>
            </a:endParaRPr>
          </a:p>
        </p:txBody>
      </p:sp>
      <p:sp>
        <p:nvSpPr>
          <p:cNvPr id="6" name="矩形 5"/>
          <p:cNvSpPr/>
          <p:nvPr/>
        </p:nvSpPr>
        <p:spPr>
          <a:xfrm>
            <a:off x="7088473" y="3522547"/>
            <a:ext cx="4349022" cy="1938992"/>
          </a:xfrm>
          <a:prstGeom prst="rect">
            <a:avLst/>
          </a:prstGeom>
        </p:spPr>
        <p:txBody>
          <a:bodyPr wrap="square">
            <a:spAutoFit/>
          </a:bodyPr>
          <a:lstStyle/>
          <a:p>
            <a:pPr>
              <a:lnSpc>
                <a:spcPct val="150000"/>
              </a:lnSpc>
            </a:pPr>
            <a:r>
              <a:rPr lang="zh-CN" altLang="en-US" sz="2000" dirty="0">
                <a:solidFill>
                  <a:srgbClr val="333333"/>
                </a:solidFill>
                <a:latin typeface="+mj-ea"/>
                <a:ea typeface="+mj-ea"/>
              </a:rPr>
              <a:t>在之后召开的中央委员会全会上选举</a:t>
            </a:r>
            <a:r>
              <a:rPr lang="zh-CN" altLang="en-US" sz="2000" b="1" dirty="0">
                <a:solidFill>
                  <a:schemeClr val="tx2"/>
                </a:solidFill>
                <a:latin typeface="+mj-ea"/>
                <a:ea typeface="+mj-ea"/>
              </a:rPr>
              <a:t>中央委员会总书记、中央政治局、中央政治局常务委员会、中央书记处、中共中央军委</a:t>
            </a:r>
            <a:r>
              <a:rPr lang="zh-CN" altLang="en-US" sz="2000" dirty="0">
                <a:solidFill>
                  <a:srgbClr val="333333"/>
                </a:solidFill>
                <a:latin typeface="+mj-ea"/>
                <a:ea typeface="+mj-ea"/>
              </a:rPr>
              <a:t>等。</a:t>
            </a:r>
          </a:p>
        </p:txBody>
      </p:sp>
      <p:cxnSp>
        <p:nvCxnSpPr>
          <p:cNvPr id="7" name="直接连接符 6"/>
          <p:cNvCxnSpPr/>
          <p:nvPr/>
        </p:nvCxnSpPr>
        <p:spPr>
          <a:xfrm>
            <a:off x="6976671" y="3335012"/>
            <a:ext cx="4565755"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976671" y="1401281"/>
            <a:ext cx="4565755" cy="1746197"/>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76671" y="3503250"/>
            <a:ext cx="4565755" cy="203531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4"/>
          <a:stretch>
            <a:fillRect/>
          </a:stretch>
        </p:blipFill>
        <p:spPr>
          <a:xfrm>
            <a:off x="1179849" y="1180982"/>
            <a:ext cx="5106650" cy="468313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2" name="文本框 11"/>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4048484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par>
                          <p:cTn id="14" fill="hold">
                            <p:stCondLst>
                              <p:cond delay="15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p:cTn id="17" dur="600" fill="hold"/>
                                        <p:tgtEl>
                                          <p:spTgt spid="3"/>
                                        </p:tgtEl>
                                        <p:attrNameLst>
                                          <p:attrName>ppt_w</p:attrName>
                                        </p:attrNameLst>
                                      </p:cBhvr>
                                      <p:tavLst>
                                        <p:tav tm="0">
                                          <p:val>
                                            <p:fltVal val="0"/>
                                          </p:val>
                                        </p:tav>
                                        <p:tav tm="100000">
                                          <p:val>
                                            <p:strVal val="#ppt_w"/>
                                          </p:val>
                                        </p:tav>
                                      </p:tavLst>
                                    </p:anim>
                                    <p:anim calcmode="lin" valueType="num">
                                      <p:cBhvr>
                                        <p:cTn id="18" dur="600" fill="hold"/>
                                        <p:tgtEl>
                                          <p:spTgt spid="3"/>
                                        </p:tgtEl>
                                        <p:attrNameLst>
                                          <p:attrName>ppt_h</p:attrName>
                                        </p:attrNameLst>
                                      </p:cBhvr>
                                      <p:tavLst>
                                        <p:tav tm="0">
                                          <p:val>
                                            <p:fltVal val="0"/>
                                          </p:val>
                                        </p:tav>
                                        <p:tav tm="100000">
                                          <p:val>
                                            <p:strVal val="#ppt_h"/>
                                          </p:val>
                                        </p:tav>
                                      </p:tavLst>
                                    </p:anim>
                                    <p:animEffect transition="in" filter="fade">
                                      <p:cBhvr>
                                        <p:cTn id="19" dur="600"/>
                                        <p:tgtEl>
                                          <p:spTgt spid="3"/>
                                        </p:tgtEl>
                                      </p:cBhvr>
                                    </p:animEffect>
                                  </p:childTnLst>
                                </p:cTn>
                              </p:par>
                            </p:childTnLst>
                          </p:cTn>
                        </p:par>
                        <p:par>
                          <p:cTn id="20" fill="hold">
                            <p:stCondLst>
                              <p:cond delay="4800"/>
                            </p:stCondLst>
                            <p:childTnLst>
                              <p:par>
                                <p:cTn id="21" presetID="16" presetClass="entr" presetSubtype="2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par>
                          <p:cTn id="24" fill="hold">
                            <p:stCondLst>
                              <p:cond delay="5300"/>
                            </p:stCondLst>
                            <p:childTnLst>
                              <p:par>
                                <p:cTn id="25" presetID="16" presetClass="entr" presetSubtype="2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inVertical)">
                                      <p:cBhvr>
                                        <p:cTn id="27" dur="500"/>
                                        <p:tgtEl>
                                          <p:spTgt spid="9"/>
                                        </p:tgtEl>
                                      </p:cBhvr>
                                    </p:animEffect>
                                  </p:childTnLst>
                                </p:cTn>
                              </p:par>
                            </p:childTnLst>
                          </p:cTn>
                        </p:par>
                        <p:par>
                          <p:cTn id="28" fill="hold">
                            <p:stCondLst>
                              <p:cond delay="580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6"/>
                                        </p:tgtEl>
                                        <p:attrNameLst>
                                          <p:attrName>style.visibility</p:attrName>
                                        </p:attrNameLst>
                                      </p:cBhvr>
                                      <p:to>
                                        <p:strVal val="visible"/>
                                      </p:to>
                                    </p:set>
                                    <p:anim calcmode="lin" valueType="num">
                                      <p:cBhvr>
                                        <p:cTn id="31" dur="600" fill="hold"/>
                                        <p:tgtEl>
                                          <p:spTgt spid="6"/>
                                        </p:tgtEl>
                                        <p:attrNameLst>
                                          <p:attrName>ppt_w</p:attrName>
                                        </p:attrNameLst>
                                      </p:cBhvr>
                                      <p:tavLst>
                                        <p:tav tm="0">
                                          <p:val>
                                            <p:fltVal val="0"/>
                                          </p:val>
                                        </p:tav>
                                        <p:tav tm="100000">
                                          <p:val>
                                            <p:strVal val="#ppt_w"/>
                                          </p:val>
                                        </p:tav>
                                      </p:tavLst>
                                    </p:anim>
                                    <p:anim calcmode="lin" valueType="num">
                                      <p:cBhvr>
                                        <p:cTn id="32" dur="600" fill="hold"/>
                                        <p:tgtEl>
                                          <p:spTgt spid="6"/>
                                        </p:tgtEl>
                                        <p:attrNameLst>
                                          <p:attrName>ppt_h</p:attrName>
                                        </p:attrNameLst>
                                      </p:cBhvr>
                                      <p:tavLst>
                                        <p:tav tm="0">
                                          <p:val>
                                            <p:fltVal val="0"/>
                                          </p:val>
                                        </p:tav>
                                        <p:tav tm="100000">
                                          <p:val>
                                            <p:strVal val="#ppt_h"/>
                                          </p:val>
                                        </p:tav>
                                      </p:tavLst>
                                    </p:anim>
                                    <p:animEffect transition="in" filter="fade">
                                      <p:cBhvr>
                                        <p:cTn id="33" dur="600"/>
                                        <p:tgtEl>
                                          <p:spTgt spid="6"/>
                                        </p:tgtEl>
                                      </p:cBhvr>
                                    </p:animEffect>
                                  </p:childTnLst>
                                </p:cTn>
                              </p:par>
                            </p:childTnLst>
                          </p:cTn>
                        </p:par>
                        <p:par>
                          <p:cTn id="34" fill="hold">
                            <p:stCondLst>
                              <p:cond delay="97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8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animBg="1"/>
      <p:bldP spid="9" grpId="0" animBg="1"/>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9"/>
          <p:cNvSpPr txBox="1"/>
          <p:nvPr/>
        </p:nvSpPr>
        <p:spPr>
          <a:xfrm>
            <a:off x="1407705" y="2323771"/>
            <a:ext cx="9488771" cy="1015608"/>
          </a:xfrm>
          <a:prstGeom prst="rect">
            <a:avLst/>
          </a:prstGeom>
          <a:noFill/>
        </p:spPr>
        <p:txBody>
          <a:bodyPr wrap="square" lIns="91388" tIns="45693" rIns="91388" bIns="45693" rtlCol="0">
            <a:spAutoFit/>
          </a:bodyPr>
          <a:lstStyle/>
          <a:p>
            <a:pPr algn="ctr"/>
            <a:r>
              <a:rPr lang="zh-CN" altLang="en-US" sz="6000" b="1" kern="1800" dirty="0">
                <a:solidFill>
                  <a:schemeClr val="tx2"/>
                </a:solidFill>
                <a:latin typeface="方正小标宋简体" panose="03000509000000000000" pitchFamily="65" charset="-122"/>
                <a:ea typeface="方正小标宋简体" panose="03000509000000000000" pitchFamily="65" charset="-122"/>
              </a:rPr>
              <a:t>做合格共产党员的三个标准</a:t>
            </a:r>
            <a:endParaRPr lang="zh-CN" altLang="en-US" sz="6000" b="1" dirty="0">
              <a:solidFill>
                <a:schemeClr val="tx2"/>
              </a:solidFill>
              <a:latin typeface="方正小标宋简体" panose="03000509000000000000" pitchFamily="65" charset="-122"/>
              <a:ea typeface="方正小标宋简体" panose="03000509000000000000" pitchFamily="65" charset="-122"/>
            </a:endParaRPr>
          </a:p>
        </p:txBody>
      </p:sp>
      <p:cxnSp>
        <p:nvCxnSpPr>
          <p:cNvPr id="5" name="直接连接符 4"/>
          <p:cNvCxnSpPr/>
          <p:nvPr/>
        </p:nvCxnSpPr>
        <p:spPr bwMode="auto">
          <a:xfrm>
            <a:off x="1723598" y="3348488"/>
            <a:ext cx="8856984" cy="0"/>
          </a:xfrm>
          <a:prstGeom prst="line">
            <a:avLst/>
          </a:prstGeom>
          <a:solidFill>
            <a:schemeClr val="accent1"/>
          </a:solidFill>
          <a:ln w="952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Box 16"/>
          <p:cNvSpPr txBox="1"/>
          <p:nvPr/>
        </p:nvSpPr>
        <p:spPr>
          <a:xfrm>
            <a:off x="2912959" y="3486080"/>
            <a:ext cx="6478262" cy="461610"/>
          </a:xfrm>
          <a:prstGeom prst="rect">
            <a:avLst/>
          </a:prstGeom>
          <a:noFill/>
        </p:spPr>
        <p:txBody>
          <a:bodyPr wrap="square" lIns="91388" tIns="45693" rIns="91388" bIns="45693" rtlCol="0">
            <a:spAutoFit/>
          </a:bodyPr>
          <a:lstStyle/>
          <a:p>
            <a:pPr algn="ctr"/>
            <a:r>
              <a:rPr lang="zh-CN" altLang="en-US" sz="2400" dirty="0">
                <a:solidFill>
                  <a:schemeClr val="tx2"/>
                </a:solidFill>
                <a:latin typeface="方正小标宋简体" panose="03000509000000000000" pitchFamily="65" charset="-122"/>
                <a:ea typeface="方正小标宋简体" panose="03000509000000000000" pitchFamily="65" charset="-122"/>
              </a:rPr>
              <a:t>做合格党员 喜迎十九大</a:t>
            </a:r>
          </a:p>
        </p:txBody>
      </p:sp>
      <p:grpSp>
        <p:nvGrpSpPr>
          <p:cNvPr id="7" name="组合 6"/>
          <p:cNvGrpSpPr/>
          <p:nvPr/>
        </p:nvGrpSpPr>
        <p:grpSpPr>
          <a:xfrm>
            <a:off x="5347901" y="756200"/>
            <a:ext cx="1608379" cy="1468522"/>
            <a:chOff x="5208772" y="508000"/>
            <a:chExt cx="2002971" cy="1828800"/>
          </a:xfrm>
        </p:grpSpPr>
        <p:sp>
          <p:nvSpPr>
            <p:cNvPr id="8" name="椭圆 7"/>
            <p:cNvSpPr/>
            <p:nvPr/>
          </p:nvSpPr>
          <p:spPr>
            <a:xfrm>
              <a:off x="5295857" y="508000"/>
              <a:ext cx="1828800" cy="18288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小标宋简体" panose="03000509000000000000" pitchFamily="65" charset="-122"/>
                <a:ea typeface="方正小标宋简体" panose="03000509000000000000" pitchFamily="65" charset="-122"/>
              </a:endParaRPr>
            </a:p>
          </p:txBody>
        </p:sp>
        <p:sp>
          <p:nvSpPr>
            <p:cNvPr id="9" name="文本框 8"/>
            <p:cNvSpPr txBox="1"/>
            <p:nvPr/>
          </p:nvSpPr>
          <p:spPr>
            <a:xfrm>
              <a:off x="5208772" y="699125"/>
              <a:ext cx="2002971" cy="1446550"/>
            </a:xfrm>
            <a:prstGeom prst="rect">
              <a:avLst/>
            </a:prstGeom>
            <a:noFill/>
          </p:spPr>
          <p:txBody>
            <a:bodyPr wrap="square" rtlCol="0">
              <a:spAutoFit/>
            </a:bodyPr>
            <a:lstStyle/>
            <a:p>
              <a:pPr algn="ctr"/>
              <a:r>
                <a:rPr lang="en-US" altLang="zh-CN" sz="7000" dirty="0">
                  <a:solidFill>
                    <a:schemeClr val="bg1"/>
                  </a:solidFill>
                  <a:latin typeface="方正小标宋简体" panose="03000509000000000000" pitchFamily="65" charset="-122"/>
                  <a:ea typeface="方正小标宋简体" panose="03000509000000000000" pitchFamily="65" charset="-122"/>
                </a:rPr>
                <a:t>02</a:t>
              </a:r>
              <a:endParaRPr lang="zh-CN" altLang="en-US" sz="7000" dirty="0">
                <a:solidFill>
                  <a:schemeClr val="bg1"/>
                </a:solidFill>
                <a:latin typeface="方正小标宋简体" panose="03000509000000000000" pitchFamily="65" charset="-122"/>
                <a:ea typeface="方正小标宋简体" panose="03000509000000000000" pitchFamily="65" charset="-122"/>
              </a:endParaRPr>
            </a:p>
          </p:txBody>
        </p:sp>
      </p:grpSp>
      <p:sp>
        <p:nvSpPr>
          <p:cNvPr id="10" name="文本框 9"/>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399205728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wind"/>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
                                        </p:tgtEl>
                                        <p:attrNameLst>
                                          <p:attrName>ppt_y</p:attrName>
                                        </p:attrNameLst>
                                      </p:cBhvr>
                                      <p:tavLst>
                                        <p:tav tm="0">
                                          <p:val>
                                            <p:strVal val="#ppt_y"/>
                                          </p:val>
                                        </p:tav>
                                        <p:tav tm="100000">
                                          <p:val>
                                            <p:strVal val="#ppt_y"/>
                                          </p:val>
                                        </p:tav>
                                      </p:tavLst>
                                    </p:anim>
                                    <p:anim calcmode="lin" valueType="num">
                                      <p:cBhvr>
                                        <p:cTn id="1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
                                        </p:tgtEl>
                                      </p:cBhvr>
                                    </p:animEffect>
                                  </p:childTnLst>
                                </p:cTn>
                              </p:par>
                            </p:childTnLst>
                          </p:cTn>
                        </p:par>
                        <p:par>
                          <p:cTn id="19" fill="hold">
                            <p:stCondLst>
                              <p:cond delay="3050"/>
                            </p:stCondLst>
                            <p:childTnLst>
                              <p:par>
                                <p:cTn id="20" presetID="16" presetClass="entr" presetSubtype="2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par>
                          <p:cTn id="23" fill="hold">
                            <p:stCondLst>
                              <p:cond delay="3550"/>
                            </p:stCondLst>
                            <p:childTnLst>
                              <p:par>
                                <p:cTn id="24" presetID="12" presetClass="entr" presetSubtype="4" fill="hold" grpId="0" nodeType="after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250"/>
                                        <p:tgtEl>
                                          <p:spTgt spid="6"/>
                                        </p:tgtEl>
                                        <p:attrNameLst>
                                          <p:attrName>ppt_y</p:attrName>
                                        </p:attrNameLst>
                                      </p:cBhvr>
                                      <p:tavLst>
                                        <p:tav tm="0">
                                          <p:val>
                                            <p:strVal val="#ppt_y+#ppt_h*1.125000"/>
                                          </p:val>
                                        </p:tav>
                                        <p:tav tm="100000">
                                          <p:val>
                                            <p:strVal val="#ppt_y"/>
                                          </p:val>
                                        </p:tav>
                                      </p:tavLst>
                                    </p:anim>
                                    <p:animEffect transition="in" filter="wipe(up)">
                                      <p:cBhvr>
                                        <p:cTn id="27" dur="250"/>
                                        <p:tgtEl>
                                          <p:spTgt spid="6"/>
                                        </p:tgtEl>
                                      </p:cBhvr>
                                    </p:animEffect>
                                  </p:childTnLst>
                                </p:cTn>
                              </p:par>
                            </p:childTnLst>
                          </p:cTn>
                        </p:par>
                        <p:par>
                          <p:cTn id="28" fill="hold">
                            <p:stCondLst>
                              <p:cond delay="4025"/>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7" name="任意多边形 6"/>
          <p:cNvSpPr/>
          <p:nvPr>
            <p:custDataLst>
              <p:tags r:id="rId1"/>
            </p:custDataLst>
          </p:nvPr>
        </p:nvSpPr>
        <p:spPr bwMode="auto">
          <a:xfrm>
            <a:off x="2981792" y="1111354"/>
            <a:ext cx="6370818" cy="749508"/>
          </a:xfrm>
          <a:custGeom>
            <a:avLst/>
            <a:gdLst>
              <a:gd name="connsiteX0" fmla="*/ 124920 w 6370818"/>
              <a:gd name="connsiteY0" fmla="*/ 0 h 749508"/>
              <a:gd name="connsiteX1" fmla="*/ 6245898 w 6370818"/>
              <a:gd name="connsiteY1" fmla="*/ 0 h 749508"/>
              <a:gd name="connsiteX2" fmla="*/ 6370818 w 6370818"/>
              <a:gd name="connsiteY2" fmla="*/ 124920 h 749508"/>
              <a:gd name="connsiteX3" fmla="*/ 6370818 w 6370818"/>
              <a:gd name="connsiteY3" fmla="*/ 624588 h 749508"/>
              <a:gd name="connsiteX4" fmla="*/ 6245898 w 6370818"/>
              <a:gd name="connsiteY4" fmla="*/ 749508 h 749508"/>
              <a:gd name="connsiteX5" fmla="*/ 124920 w 6370818"/>
              <a:gd name="connsiteY5" fmla="*/ 749508 h 749508"/>
              <a:gd name="connsiteX6" fmla="*/ 0 w 6370818"/>
              <a:gd name="connsiteY6" fmla="*/ 624588 h 749508"/>
              <a:gd name="connsiteX7" fmla="*/ 0 w 6370818"/>
              <a:gd name="connsiteY7" fmla="*/ 124920 h 749508"/>
              <a:gd name="connsiteX8" fmla="*/ 124920 w 6370818"/>
              <a:gd name="connsiteY8" fmla="*/ 0 h 749508"/>
              <a:gd name="connsiteX9" fmla="*/ 752320 w 6370818"/>
              <a:gd name="connsiteY9" fmla="*/ 27487 h 749508"/>
              <a:gd name="connsiteX10" fmla="*/ 941743 w 6370818"/>
              <a:gd name="connsiteY10" fmla="*/ 470305 h 749508"/>
              <a:gd name="connsiteX11" fmla="*/ 720750 w 6370818"/>
              <a:gd name="connsiteY11" fmla="*/ 248475 h 749508"/>
              <a:gd name="connsiteX12" fmla="*/ 804938 w 6370818"/>
              <a:gd name="connsiteY12" fmla="*/ 163868 h 749508"/>
              <a:gd name="connsiteX13" fmla="*/ 752320 w 6370818"/>
              <a:gd name="connsiteY13" fmla="*/ 111673 h 749508"/>
              <a:gd name="connsiteX14" fmla="*/ 645402 w 6370818"/>
              <a:gd name="connsiteY14" fmla="*/ 133561 h 749508"/>
              <a:gd name="connsiteX15" fmla="*/ 477447 w 6370818"/>
              <a:gd name="connsiteY15" fmla="*/ 301512 h 749508"/>
              <a:gd name="connsiteX16" fmla="*/ 572579 w 6370818"/>
              <a:gd name="connsiteY16" fmla="*/ 395801 h 749508"/>
              <a:gd name="connsiteX17" fmla="*/ 636141 w 6370818"/>
              <a:gd name="connsiteY17" fmla="*/ 333082 h 749508"/>
              <a:gd name="connsiteX18" fmla="*/ 857134 w 6370818"/>
              <a:gd name="connsiteY18" fmla="*/ 554070 h 749508"/>
              <a:gd name="connsiteX19" fmla="*/ 488391 w 6370818"/>
              <a:gd name="connsiteY19" fmla="*/ 479987 h 749508"/>
              <a:gd name="connsiteX20" fmla="*/ 434932 w 6370818"/>
              <a:gd name="connsiteY20" fmla="*/ 533445 h 749508"/>
              <a:gd name="connsiteX21" fmla="*/ 481235 w 6370818"/>
              <a:gd name="connsiteY21" fmla="*/ 592375 h 749508"/>
              <a:gd name="connsiteX22" fmla="*/ 474921 w 6370818"/>
              <a:gd name="connsiteY22" fmla="*/ 598268 h 749508"/>
              <a:gd name="connsiteX23" fmla="*/ 465661 w 6370818"/>
              <a:gd name="connsiteY23" fmla="*/ 596584 h 749508"/>
              <a:gd name="connsiteX24" fmla="*/ 414306 w 6370818"/>
              <a:gd name="connsiteY24" fmla="*/ 650042 h 749508"/>
              <a:gd name="connsiteX25" fmla="*/ 466082 w 6370818"/>
              <a:gd name="connsiteY25" fmla="*/ 701396 h 749508"/>
              <a:gd name="connsiteX26" fmla="*/ 519120 w 6370818"/>
              <a:gd name="connsiteY26" fmla="*/ 649621 h 749508"/>
              <a:gd name="connsiteX27" fmla="*/ 517436 w 6370818"/>
              <a:gd name="connsiteY27" fmla="*/ 639940 h 749508"/>
              <a:gd name="connsiteX28" fmla="*/ 525855 w 6370818"/>
              <a:gd name="connsiteY28" fmla="*/ 631942 h 749508"/>
              <a:gd name="connsiteX29" fmla="*/ 942585 w 6370818"/>
              <a:gd name="connsiteY29" fmla="*/ 638677 h 749508"/>
              <a:gd name="connsiteX30" fmla="*/ 1004463 w 6370818"/>
              <a:gd name="connsiteY30" fmla="*/ 700975 h 749508"/>
              <a:gd name="connsiteX31" fmla="*/ 1089072 w 6370818"/>
              <a:gd name="connsiteY31" fmla="*/ 617210 h 749508"/>
              <a:gd name="connsiteX32" fmla="*/ 1026773 w 6370818"/>
              <a:gd name="connsiteY32" fmla="*/ 554491 h 749508"/>
              <a:gd name="connsiteX33" fmla="*/ 752320 w 6370818"/>
              <a:gd name="connsiteY33" fmla="*/ 27487 h 74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370818" h="749508">
                <a:moveTo>
                  <a:pt x="124920" y="0"/>
                </a:moveTo>
                <a:lnTo>
                  <a:pt x="6245898" y="0"/>
                </a:lnTo>
                <a:cubicBezTo>
                  <a:pt x="6314889" y="0"/>
                  <a:pt x="6370818" y="55929"/>
                  <a:pt x="6370818" y="124920"/>
                </a:cubicBezTo>
                <a:lnTo>
                  <a:pt x="6370818" y="624588"/>
                </a:lnTo>
                <a:cubicBezTo>
                  <a:pt x="6370818" y="693579"/>
                  <a:pt x="6314889" y="749508"/>
                  <a:pt x="6245898" y="749508"/>
                </a:cubicBezTo>
                <a:lnTo>
                  <a:pt x="124920" y="749508"/>
                </a:lnTo>
                <a:cubicBezTo>
                  <a:pt x="55929" y="749508"/>
                  <a:pt x="0" y="693579"/>
                  <a:pt x="0" y="624588"/>
                </a:cubicBezTo>
                <a:lnTo>
                  <a:pt x="0" y="124920"/>
                </a:lnTo>
                <a:cubicBezTo>
                  <a:pt x="0" y="55929"/>
                  <a:pt x="55929" y="0"/>
                  <a:pt x="124920" y="0"/>
                </a:cubicBezTo>
                <a:close/>
                <a:moveTo>
                  <a:pt x="752320" y="27487"/>
                </a:moveTo>
                <a:cubicBezTo>
                  <a:pt x="926589" y="92731"/>
                  <a:pt x="1032245" y="301091"/>
                  <a:pt x="941743" y="470305"/>
                </a:cubicBezTo>
                <a:cubicBezTo>
                  <a:pt x="720750" y="248475"/>
                  <a:pt x="720750" y="248475"/>
                  <a:pt x="720750" y="248475"/>
                </a:cubicBezTo>
                <a:cubicBezTo>
                  <a:pt x="804938" y="163868"/>
                  <a:pt x="804938" y="163868"/>
                  <a:pt x="804938" y="163868"/>
                </a:cubicBezTo>
                <a:cubicBezTo>
                  <a:pt x="752320" y="111673"/>
                  <a:pt x="752320" y="111673"/>
                  <a:pt x="752320" y="111673"/>
                </a:cubicBezTo>
                <a:cubicBezTo>
                  <a:pt x="722855" y="139875"/>
                  <a:pt x="676551" y="146189"/>
                  <a:pt x="645402" y="133561"/>
                </a:cubicBezTo>
                <a:cubicBezTo>
                  <a:pt x="477447" y="301512"/>
                  <a:pt x="477447" y="301512"/>
                  <a:pt x="477447" y="301512"/>
                </a:cubicBezTo>
                <a:cubicBezTo>
                  <a:pt x="572579" y="395801"/>
                  <a:pt x="572579" y="395801"/>
                  <a:pt x="572579" y="395801"/>
                </a:cubicBezTo>
                <a:cubicBezTo>
                  <a:pt x="636141" y="333082"/>
                  <a:pt x="636141" y="333082"/>
                  <a:pt x="636141" y="333082"/>
                </a:cubicBezTo>
                <a:cubicBezTo>
                  <a:pt x="857134" y="554070"/>
                  <a:pt x="857134" y="554070"/>
                  <a:pt x="857134" y="554070"/>
                </a:cubicBezTo>
                <a:cubicBezTo>
                  <a:pt x="748953" y="613421"/>
                  <a:pt x="599099" y="594900"/>
                  <a:pt x="488391" y="479987"/>
                </a:cubicBezTo>
                <a:cubicBezTo>
                  <a:pt x="434932" y="533445"/>
                  <a:pt x="434932" y="533445"/>
                  <a:pt x="434932" y="533445"/>
                </a:cubicBezTo>
                <a:cubicBezTo>
                  <a:pt x="450928" y="555754"/>
                  <a:pt x="464398" y="575538"/>
                  <a:pt x="481235" y="592375"/>
                </a:cubicBezTo>
                <a:cubicBezTo>
                  <a:pt x="479552" y="594479"/>
                  <a:pt x="474921" y="598268"/>
                  <a:pt x="474921" y="598268"/>
                </a:cubicBezTo>
                <a:cubicBezTo>
                  <a:pt x="471975" y="597847"/>
                  <a:pt x="468607" y="596584"/>
                  <a:pt x="465661" y="596584"/>
                </a:cubicBezTo>
                <a:cubicBezTo>
                  <a:pt x="437458" y="596584"/>
                  <a:pt x="414306" y="621419"/>
                  <a:pt x="414306" y="650042"/>
                </a:cubicBezTo>
                <a:cubicBezTo>
                  <a:pt x="414306" y="678245"/>
                  <a:pt x="437458" y="701396"/>
                  <a:pt x="466082" y="701396"/>
                </a:cubicBezTo>
                <a:cubicBezTo>
                  <a:pt x="494706" y="701396"/>
                  <a:pt x="519120" y="678245"/>
                  <a:pt x="519120" y="649621"/>
                </a:cubicBezTo>
                <a:cubicBezTo>
                  <a:pt x="519120" y="646254"/>
                  <a:pt x="518278" y="643307"/>
                  <a:pt x="517436" y="639940"/>
                </a:cubicBezTo>
                <a:cubicBezTo>
                  <a:pt x="525855" y="631942"/>
                  <a:pt x="525855" y="631942"/>
                  <a:pt x="525855" y="631942"/>
                </a:cubicBezTo>
                <a:cubicBezTo>
                  <a:pt x="652979" y="717812"/>
                  <a:pt x="792310" y="728335"/>
                  <a:pt x="942585" y="638677"/>
                </a:cubicBezTo>
                <a:cubicBezTo>
                  <a:pt x="1004463" y="700975"/>
                  <a:pt x="1004463" y="700975"/>
                  <a:pt x="1004463" y="700975"/>
                </a:cubicBezTo>
                <a:cubicBezTo>
                  <a:pt x="1089072" y="617210"/>
                  <a:pt x="1089072" y="617210"/>
                  <a:pt x="1089072" y="617210"/>
                </a:cubicBezTo>
                <a:cubicBezTo>
                  <a:pt x="1026773" y="554491"/>
                  <a:pt x="1026773" y="554491"/>
                  <a:pt x="1026773" y="554491"/>
                </a:cubicBezTo>
                <a:cubicBezTo>
                  <a:pt x="1205672" y="285517"/>
                  <a:pt x="967000" y="21173"/>
                  <a:pt x="752320" y="27487"/>
                </a:cubicBezTo>
                <a:close/>
              </a:path>
            </a:pathLst>
          </a:custGeom>
          <a:solidFill>
            <a:schemeClr val="accent1"/>
          </a:solidFill>
          <a:ln>
            <a:noFill/>
          </a:ln>
          <a:extLst/>
        </p:spPr>
        <p:txBody>
          <a:bodyPr vert="horz" wrap="square" lIns="91440" tIns="45720" rIns="91440" bIns="45720" numCol="1" anchor="t" anchorCtr="0" compatLnSpc="1">
            <a:noAutofit/>
          </a:bodyPr>
          <a:lstStyle/>
          <a:p>
            <a:pPr algn="ctr"/>
            <a:endParaRPr lang="zh-CN" altLang="en-US"/>
          </a:p>
        </p:txBody>
      </p:sp>
      <p:sp>
        <p:nvSpPr>
          <p:cNvPr id="4" name="标题 3"/>
          <p:cNvSpPr>
            <a:spLocks noGrp="1"/>
          </p:cNvSpPr>
          <p:nvPr>
            <p:ph type="title"/>
          </p:nvPr>
        </p:nvSpPr>
        <p:spPr/>
        <p:txBody>
          <a:bodyPr>
            <a:normAutofit fontScale="90000"/>
          </a:bodyPr>
          <a:lstStyle/>
          <a:p>
            <a:r>
              <a:rPr lang="zh-CN" altLang="en-US" kern="1800" dirty="0"/>
              <a:t>做合格共产党员的三个标准</a:t>
            </a:r>
            <a:endParaRPr lang="zh-CN" altLang="en-US" dirty="0"/>
          </a:p>
        </p:txBody>
      </p:sp>
      <p:sp>
        <p:nvSpPr>
          <p:cNvPr id="3" name="矩形 2"/>
          <p:cNvSpPr/>
          <p:nvPr/>
        </p:nvSpPr>
        <p:spPr>
          <a:xfrm>
            <a:off x="2367195" y="1880795"/>
            <a:ext cx="8434467" cy="553998"/>
          </a:xfrm>
          <a:prstGeom prst="rect">
            <a:avLst/>
          </a:prstGeom>
        </p:spPr>
        <p:txBody>
          <a:bodyPr wrap="square">
            <a:spAutoFit/>
          </a:bodyPr>
          <a:lstStyle/>
          <a:p>
            <a:pPr>
              <a:lnSpc>
                <a:spcPct val="150000"/>
              </a:lnSpc>
            </a:pPr>
            <a:r>
              <a:rPr lang="zh-CN" altLang="en-US" sz="2000" b="1" dirty="0">
                <a:solidFill>
                  <a:schemeClr val="tx2"/>
                </a:solidFill>
                <a:latin typeface="+mj-ea"/>
                <a:ea typeface="+mj-ea"/>
              </a:rPr>
              <a:t>把党章规定的党员条件、义务、权利作为加强党性修养的根本准则</a:t>
            </a:r>
          </a:p>
        </p:txBody>
      </p:sp>
      <p:sp>
        <p:nvSpPr>
          <p:cNvPr id="5" name="矩形 4"/>
          <p:cNvSpPr/>
          <p:nvPr/>
        </p:nvSpPr>
        <p:spPr>
          <a:xfrm>
            <a:off x="4694395" y="1091421"/>
            <a:ext cx="3570209" cy="769441"/>
          </a:xfrm>
          <a:prstGeom prst="rect">
            <a:avLst/>
          </a:prstGeom>
        </p:spPr>
        <p:txBody>
          <a:bodyPr wrap="none">
            <a:spAutoFit/>
          </a:bodyPr>
          <a:lstStyle/>
          <a:p>
            <a:pPr algn="ctr"/>
            <a:r>
              <a:rPr lang="zh-CN" altLang="en-US" sz="4400" b="1" dirty="0">
                <a:solidFill>
                  <a:schemeClr val="bg1"/>
                </a:solidFill>
                <a:latin typeface="+mj-ea"/>
              </a:rPr>
              <a:t>以党章为遵循</a:t>
            </a:r>
            <a:endParaRPr lang="zh-CN" altLang="en-US" sz="4400" b="1" dirty="0">
              <a:solidFill>
                <a:schemeClr val="bg1"/>
              </a:solidFill>
            </a:endParaRPr>
          </a:p>
        </p:txBody>
      </p:sp>
      <p:pic>
        <p:nvPicPr>
          <p:cNvPr id="9" name="图片 8"/>
          <p:cNvPicPr>
            <a:picLocks noChangeAspect="1"/>
          </p:cNvPicPr>
          <p:nvPr/>
        </p:nvPicPr>
        <p:blipFill>
          <a:blip r:embed="rId5"/>
          <a:stretch>
            <a:fillRect/>
          </a:stretch>
        </p:blipFill>
        <p:spPr>
          <a:xfrm>
            <a:off x="6584428" y="2769203"/>
            <a:ext cx="4286292" cy="283983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 name="图片 9"/>
          <p:cNvPicPr>
            <a:picLocks noChangeAspect="1"/>
          </p:cNvPicPr>
          <p:nvPr/>
        </p:nvPicPr>
        <p:blipFill>
          <a:blip r:embed="rId6"/>
          <a:stretch>
            <a:fillRect/>
          </a:stretch>
        </p:blipFill>
        <p:spPr>
          <a:xfrm>
            <a:off x="1411926" y="2769203"/>
            <a:ext cx="4540033" cy="284238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1" name="文本框 10"/>
          <p:cNvSpPr txBox="1"/>
          <p:nvPr/>
        </p:nvSpPr>
        <p:spPr>
          <a:xfrm>
            <a:off x="4428386" y="7530863"/>
            <a:ext cx="1569660" cy="369332"/>
          </a:xfrm>
          <a:prstGeom prst="rect">
            <a:avLst/>
          </a:prstGeom>
          <a:noFill/>
        </p:spPr>
        <p:txBody>
          <a:bodyPr wrap="none" rtlCol="0">
            <a:spAutoFit/>
          </a:bodyPr>
          <a:lstStyle/>
          <a:p>
            <a:r>
              <a:rPr lang="zh-CN" altLang="en-US" dirty="0"/>
              <a:t>延迟符可删除</a:t>
            </a:r>
          </a:p>
        </p:txBody>
      </p:sp>
    </p:spTree>
    <p:extLst>
      <p:ext uri="{BB962C8B-B14F-4D97-AF65-F5344CB8AC3E}">
        <p14:creationId xmlns:p14="http://schemas.microsoft.com/office/powerpoint/2010/main" val="33692749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3000">
        <p15:prstTrans prst="pageCurlDoub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400"/>
                                        <p:tgtEl>
                                          <p:spTgt spid="5"/>
                                        </p:tgtEl>
                                      </p:cBhvr>
                                    </p:animEffect>
                                  </p:childTnLst>
                                </p:cTn>
                              </p:par>
                            </p:childTnLst>
                          </p:cTn>
                        </p:par>
                        <p:par>
                          <p:cTn id="13" fill="hold">
                            <p:stCondLst>
                              <p:cond delay="24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4300"/>
                            </p:stCondLst>
                            <p:childTnLst>
                              <p:par>
                                <p:cTn id="20" presetID="42"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8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61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8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5"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SWF"/>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C00000"/>
      </a:dk2>
      <a:lt2>
        <a:srgbClr val="E3DED1"/>
      </a:lt2>
      <a:accent1>
        <a:srgbClr val="C00000"/>
      </a:accent1>
      <a:accent2>
        <a:srgbClr val="C00000"/>
      </a:accent2>
      <a:accent3>
        <a:srgbClr val="C00000"/>
      </a:accent3>
      <a:accent4>
        <a:srgbClr val="C00000"/>
      </a:accent4>
      <a:accent5>
        <a:srgbClr val="C00000"/>
      </a:accent5>
      <a:accent6>
        <a:srgbClr val="C00000"/>
      </a:accent6>
      <a:hlink>
        <a:srgbClr val="6B9F25"/>
      </a:hlink>
      <a:folHlink>
        <a:srgbClr val="BA690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TotalTime>
  <Words>1952</Words>
  <Application>Microsoft Office PowerPoint</Application>
  <PresentationFormat>宽屏</PresentationFormat>
  <Paragraphs>145</Paragraphs>
  <Slides>27</Slides>
  <Notes>27</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27</vt:i4>
      </vt:variant>
    </vt:vector>
  </HeadingPairs>
  <TitlesOfParts>
    <vt:vector size="34" baseType="lpstr">
      <vt:lpstr>方正小标宋简体</vt:lpstr>
      <vt:lpstr>宋体</vt:lpstr>
      <vt:lpstr>微软雅黑</vt:lpstr>
      <vt:lpstr>Arial</vt:lpstr>
      <vt:lpstr>Arial Black</vt:lpstr>
      <vt:lpstr>Calibri</vt:lpstr>
      <vt:lpstr>Office 主题</vt:lpstr>
      <vt:lpstr>PowerPoint 演示文稿</vt:lpstr>
      <vt:lpstr>PowerPoint 演示文稿</vt:lpstr>
      <vt:lpstr>PowerPoint 演示文稿</vt:lpstr>
      <vt:lpstr>PowerPoint 演示文稿</vt:lpstr>
      <vt:lpstr>中共十九大会议简介</vt:lpstr>
      <vt:lpstr>中共十九大会议简介</vt:lpstr>
      <vt:lpstr>中共十九大会议简介</vt:lpstr>
      <vt:lpstr>PowerPoint 演示文稿</vt:lpstr>
      <vt:lpstr>做合格共产党员的三个标准</vt:lpstr>
      <vt:lpstr>做合格共产党员的三个标准</vt:lpstr>
      <vt:lpstr>做合格共产党员的三个标准</vt:lpstr>
      <vt:lpstr>PowerPoint 演示文稿</vt:lpstr>
      <vt:lpstr>当前新形势下合格党员的标准</vt:lpstr>
      <vt:lpstr>当前新形势下合格党员的标准</vt:lpstr>
      <vt:lpstr>当前新形势下合格党员的标准</vt:lpstr>
      <vt:lpstr>当前新形势下合格党员的标准</vt:lpstr>
      <vt:lpstr>当前新形势下合格党员的标准</vt:lpstr>
      <vt:lpstr>PowerPoint 演示文稿</vt:lpstr>
      <vt:lpstr>如何才能成为一名合格的共产党员</vt:lpstr>
      <vt:lpstr>如何才能成为一名合格的共产党员</vt:lpstr>
      <vt:lpstr>如何才能成为一名合格的共产党员</vt:lpstr>
      <vt:lpstr>PowerPoint 演示文稿</vt:lpstr>
      <vt:lpstr>做合格党员 喜迎十九大</vt:lpstr>
      <vt:lpstr>做合格党员 喜迎十九大</vt:lpstr>
      <vt:lpstr>做合格党员 喜迎十九大</vt:lpstr>
      <vt:lpstr>做合格党员 喜迎十九大</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SWF</dc:title>
  <dc:creator>MICHAEL</dc:creator>
  <cp:lastModifiedBy>Dell</cp:lastModifiedBy>
  <cp:revision>55</cp:revision>
  <dcterms:created xsi:type="dcterms:W3CDTF">2015-05-05T08:02:14Z</dcterms:created>
  <dcterms:modified xsi:type="dcterms:W3CDTF">2017-09-14T06:37:33Z</dcterms:modified>
</cp:coreProperties>
</file>