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notesSlides/notesSlide38.xml" ContentType="application/vnd.openxmlformats-officedocument.presentationml.notes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tags/tag7.xml" ContentType="application/vnd.openxmlformats-officedocument.presentationml.tags+xml"/>
  <Default Extension="mp3" ContentType="audio/mpe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tags/tag5.xml" ContentType="application/vnd.openxmlformats-officedocument.presentationml.tags+xml"/>
  <Override PartName="/ppt/notesSlides/notesSlide39.xml" ContentType="application/vnd.openxmlformats-officedocument.presentationml.notesSlide+xml"/>
  <Override PartName="/ppt/revisionInfo.xml" ContentType="application/vnd.ms-powerpoint.revisioninfo+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Default Extension="wdp" ContentType="image/vnd.ms-photo"/>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tags/tag2.xml" ContentType="application/vnd.openxmlformats-officedocument.presentationml.tags+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notesSlides/notesSlide2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 id="2147483654" r:id="rId2"/>
  </p:sldMasterIdLst>
  <p:notesMasterIdLst>
    <p:notesMasterId r:id="rId43"/>
  </p:notesMasterIdLst>
  <p:handoutMasterIdLst>
    <p:handoutMasterId r:id="rId44"/>
  </p:handoutMasterIdLst>
  <p:sldIdLst>
    <p:sldId id="580" r:id="rId3"/>
    <p:sldId id="742" r:id="rId4"/>
    <p:sldId id="369" r:id="rId5"/>
    <p:sldId id="832" r:id="rId6"/>
    <p:sldId id="809" r:id="rId7"/>
    <p:sldId id="813" r:id="rId8"/>
    <p:sldId id="810" r:id="rId9"/>
    <p:sldId id="811" r:id="rId10"/>
    <p:sldId id="812" r:id="rId11"/>
    <p:sldId id="834" r:id="rId12"/>
    <p:sldId id="807" r:id="rId13"/>
    <p:sldId id="797" r:id="rId14"/>
    <p:sldId id="784" r:id="rId15"/>
    <p:sldId id="800" r:id="rId16"/>
    <p:sldId id="801" r:id="rId17"/>
    <p:sldId id="802" r:id="rId18"/>
    <p:sldId id="803" r:id="rId19"/>
    <p:sldId id="804" r:id="rId20"/>
    <p:sldId id="805" r:id="rId21"/>
    <p:sldId id="835" r:id="rId22"/>
    <p:sldId id="782" r:id="rId23"/>
    <p:sldId id="823" r:id="rId24"/>
    <p:sldId id="815" r:id="rId25"/>
    <p:sldId id="816" r:id="rId26"/>
    <p:sldId id="818" r:id="rId27"/>
    <p:sldId id="824" r:id="rId28"/>
    <p:sldId id="819" r:id="rId29"/>
    <p:sldId id="820" r:id="rId30"/>
    <p:sldId id="821" r:id="rId31"/>
    <p:sldId id="822" r:id="rId32"/>
    <p:sldId id="836" r:id="rId33"/>
    <p:sldId id="825" r:id="rId34"/>
    <p:sldId id="826" r:id="rId35"/>
    <p:sldId id="827" r:id="rId36"/>
    <p:sldId id="828" r:id="rId37"/>
    <p:sldId id="829" r:id="rId38"/>
    <p:sldId id="830" r:id="rId39"/>
    <p:sldId id="762" r:id="rId40"/>
    <p:sldId id="831" r:id="rId41"/>
    <p:sldId id="833" r:id="rId42"/>
  </p:sldIdLst>
  <p:sldSz cx="12192000" cy="6858000"/>
  <p:notesSz cx="6858000" cy="9144000"/>
  <p:custDataLst>
    <p:tags r:id="rId45"/>
  </p:custDataLst>
  <p:defaultTextStyle>
    <a:defPPr>
      <a:defRPr lang="zh-CN"/>
    </a:defPPr>
    <a:lvl1pPr algn="l" rtl="0" fontAlgn="base">
      <a:spcBef>
        <a:spcPct val="0"/>
      </a:spcBef>
      <a:spcAft>
        <a:spcPct val="0"/>
      </a:spcAft>
      <a:defRPr sz="1600"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sz="1600"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sz="1600" kern="1200">
        <a:solidFill>
          <a:schemeClr val="tx1"/>
        </a:solidFill>
        <a:latin typeface="Arial" panose="020B0604020202020204" pitchFamily="34" charset="0"/>
        <a:ea typeface="宋体" panose="02010600030101010101" pitchFamily="2" charset="-122"/>
        <a:cs typeface="+mn-cs"/>
      </a:defRPr>
    </a:lvl3pPr>
    <a:lvl4pPr marL="1370965" algn="l" rtl="0" fontAlgn="base">
      <a:spcBef>
        <a:spcPct val="0"/>
      </a:spcBef>
      <a:spcAft>
        <a:spcPct val="0"/>
      </a:spcAft>
      <a:defRPr sz="1600" kern="1200">
        <a:solidFill>
          <a:schemeClr val="tx1"/>
        </a:solidFill>
        <a:latin typeface="Arial" panose="020B0604020202020204" pitchFamily="34" charset="0"/>
        <a:ea typeface="宋体" panose="02010600030101010101" pitchFamily="2" charset="-122"/>
        <a:cs typeface="+mn-cs"/>
      </a:defRPr>
    </a:lvl4pPr>
    <a:lvl5pPr marL="1828165" algn="l" rtl="0" fontAlgn="base">
      <a:spcBef>
        <a:spcPct val="0"/>
      </a:spcBef>
      <a:spcAft>
        <a:spcPct val="0"/>
      </a:spcAft>
      <a:defRPr sz="1600" kern="1200">
        <a:solidFill>
          <a:schemeClr val="tx1"/>
        </a:solidFill>
        <a:latin typeface="Arial" panose="020B0604020202020204" pitchFamily="34" charset="0"/>
        <a:ea typeface="宋体" panose="02010600030101010101" pitchFamily="2" charset="-122"/>
        <a:cs typeface="+mn-cs"/>
      </a:defRPr>
    </a:lvl5pPr>
    <a:lvl6pPr marL="2285365" algn="l" defTabSz="913765" rtl="0" eaLnBrk="1" latinLnBrk="0" hangingPunct="1">
      <a:defRPr sz="1600" kern="1200">
        <a:solidFill>
          <a:schemeClr val="tx1"/>
        </a:solidFill>
        <a:latin typeface="Arial" panose="020B0604020202020204" pitchFamily="34" charset="0"/>
        <a:ea typeface="宋体" panose="02010600030101010101" pitchFamily="2" charset="-122"/>
        <a:cs typeface="+mn-cs"/>
      </a:defRPr>
    </a:lvl6pPr>
    <a:lvl7pPr marL="2742565" algn="l" defTabSz="913765" rtl="0" eaLnBrk="1" latinLnBrk="0" hangingPunct="1">
      <a:defRPr sz="1600" kern="1200">
        <a:solidFill>
          <a:schemeClr val="tx1"/>
        </a:solidFill>
        <a:latin typeface="Arial" panose="020B0604020202020204" pitchFamily="34" charset="0"/>
        <a:ea typeface="宋体" panose="02010600030101010101" pitchFamily="2" charset="-122"/>
        <a:cs typeface="+mn-cs"/>
      </a:defRPr>
    </a:lvl7pPr>
    <a:lvl8pPr marL="3199130" algn="l" defTabSz="913765" rtl="0" eaLnBrk="1" latinLnBrk="0" hangingPunct="1">
      <a:defRPr sz="1600" kern="1200">
        <a:solidFill>
          <a:schemeClr val="tx1"/>
        </a:solidFill>
        <a:latin typeface="Arial" panose="020B0604020202020204" pitchFamily="34" charset="0"/>
        <a:ea typeface="宋体" panose="02010600030101010101" pitchFamily="2" charset="-122"/>
        <a:cs typeface="+mn-cs"/>
      </a:defRPr>
    </a:lvl8pPr>
    <a:lvl9pPr marL="3656330" algn="l" defTabSz="913765" rtl="0" eaLnBrk="1" latinLnBrk="0" hangingPunct="1">
      <a:defRPr sz="1600"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C000C"/>
    <a:srgbClr val="FFE2C5"/>
    <a:srgbClr val="FFD7AF"/>
    <a:srgbClr val="FFCC99"/>
    <a:srgbClr val="FFECA7"/>
    <a:srgbClr val="5C0007"/>
    <a:srgbClr val="FFA401"/>
    <a:srgbClr val="FF9900"/>
    <a:srgbClr val="FF6600"/>
    <a:srgbClr val="DDA06D"/>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747" autoAdjust="0"/>
    <p:restoredTop sz="82222" autoAdjust="0"/>
  </p:normalViewPr>
  <p:slideViewPr>
    <p:cSldViewPr>
      <p:cViewPr varScale="1">
        <p:scale>
          <a:sx n="70" d="100"/>
          <a:sy n="70" d="100"/>
        </p:scale>
        <p:origin x="-714" y="-96"/>
      </p:cViewPr>
      <p:guideLst>
        <p:guide orient="horz" pos="2160"/>
        <p:guide pos="3840"/>
      </p:guideLst>
    </p:cSldViewPr>
  </p:slideViewPr>
  <p:outlineViewPr>
    <p:cViewPr>
      <p:scale>
        <a:sx n="33" d="100"/>
        <a:sy n="33" d="100"/>
      </p:scale>
      <p:origin x="252" y="0"/>
    </p:cViewPr>
  </p:outlineViewPr>
  <p:notesTextViewPr>
    <p:cViewPr>
      <p:scale>
        <a:sx n="100" d="100"/>
        <a:sy n="100" d="100"/>
      </p:scale>
      <p:origin x="0" y="0"/>
    </p:cViewPr>
  </p:notesTextViewPr>
  <p:sorterViewPr>
    <p:cViewPr>
      <p:scale>
        <a:sx n="75" d="100"/>
        <a:sy n="75" d="100"/>
      </p:scale>
      <p:origin x="0" y="0"/>
    </p:cViewPr>
  </p:sorterViewPr>
  <p:notesViewPr>
    <p:cSldViewPr>
      <p:cViewPr varScale="1">
        <p:scale>
          <a:sx n="68" d="100"/>
          <a:sy n="68" d="100"/>
        </p:scale>
        <p:origin x="-3288" y="-90"/>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tags" Target="tags/tag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notesMaster" Target="notesMasters/notesMaster1.xml"/><Relationship Id="rId48" Type="http://schemas.openxmlformats.org/officeDocument/2006/relationships/theme" Target="theme/theme1.xml"/><Relationship Id="rId8" Type="http://schemas.openxmlformats.org/officeDocument/2006/relationships/slide" Target="slides/slide6.xml"/><Relationship Id="rId51" Type="http://schemas.microsoft.com/office/2015/10/relationships/revisionInfo" Target="revisionInfo.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BADFD04-829E-4169-980B-C02525F090FB}" type="datetimeFigureOut">
              <a:rPr lang="zh-CN" altLang="en-US" smtClean="0"/>
              <a:pPr/>
              <a:t>2018/2/24</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22282DD-D857-4926-B1E5-03349FB69B3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0A379909-C4F5-49F8-B55B-31B8FB7C7462}" type="datetimeFigureOut">
              <a:rPr lang="zh-CN" altLang="en-US"/>
              <a:pPr>
                <a:defRPr/>
              </a:pPr>
              <a:t>2018/2/24</a:t>
            </a:fld>
            <a:endParaRPr lang="zh-CN" altLang="en-US"/>
          </a:p>
        </p:txBody>
      </p:sp>
      <p:sp>
        <p:nvSpPr>
          <p:cNvPr id="4" name="幻灯片图像占位符 3"/>
          <p:cNvSpPr>
            <a:spLocks noGrp="1" noRot="1" noChangeAspect="1"/>
          </p:cNvSpPr>
          <p:nvPr>
            <p:ph type="sldImg" idx="2"/>
          </p:nvPr>
        </p:nvSpPr>
        <p:spPr>
          <a:xfrm>
            <a:off x="380700" y="685800"/>
            <a:ext cx="60966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FC003C05-DDB8-4EFC-AE3F-FA01E549277C}"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0965" algn="l" rtl="0" eaLnBrk="0" fontAlgn="base" hangingPunct="0">
      <a:spcBef>
        <a:spcPct val="30000"/>
      </a:spcBef>
      <a:spcAft>
        <a:spcPct val="0"/>
      </a:spcAft>
      <a:defRPr sz="1200" kern="1200">
        <a:solidFill>
          <a:schemeClr val="tx1"/>
        </a:solidFill>
        <a:latin typeface="+mn-lt"/>
        <a:ea typeface="+mn-ea"/>
        <a:cs typeface="+mn-cs"/>
      </a:defRPr>
    </a:lvl4pPr>
    <a:lvl5pPr marL="1828165" algn="l" rtl="0" eaLnBrk="0" fontAlgn="base" hangingPunct="0">
      <a:spcBef>
        <a:spcPct val="30000"/>
      </a:spcBef>
      <a:spcAft>
        <a:spcPct val="0"/>
      </a:spcAft>
      <a:defRPr sz="1200" kern="1200">
        <a:solidFill>
          <a:schemeClr val="tx1"/>
        </a:solidFill>
        <a:latin typeface="+mn-lt"/>
        <a:ea typeface="+mn-ea"/>
        <a:cs typeface="+mn-cs"/>
      </a:defRPr>
    </a:lvl5pPr>
    <a:lvl6pPr marL="2285365" algn="l" defTabSz="913765" rtl="0" eaLnBrk="1" latinLnBrk="0" hangingPunct="1">
      <a:defRPr sz="1200" kern="1200">
        <a:solidFill>
          <a:schemeClr val="tx1"/>
        </a:solidFill>
        <a:latin typeface="+mn-lt"/>
        <a:ea typeface="+mn-ea"/>
        <a:cs typeface="+mn-cs"/>
      </a:defRPr>
    </a:lvl6pPr>
    <a:lvl7pPr marL="2742565" algn="l" defTabSz="913765" rtl="0" eaLnBrk="1" latinLnBrk="0" hangingPunct="1">
      <a:defRPr sz="1200" kern="1200">
        <a:solidFill>
          <a:schemeClr val="tx1"/>
        </a:solidFill>
        <a:latin typeface="+mn-lt"/>
        <a:ea typeface="+mn-ea"/>
        <a:cs typeface="+mn-cs"/>
      </a:defRPr>
    </a:lvl7pPr>
    <a:lvl8pPr marL="3199130" algn="l" defTabSz="913765" rtl="0" eaLnBrk="1" latinLnBrk="0" hangingPunct="1">
      <a:defRPr sz="1200" kern="1200">
        <a:solidFill>
          <a:schemeClr val="tx1"/>
        </a:solidFill>
        <a:latin typeface="+mn-lt"/>
        <a:ea typeface="+mn-ea"/>
        <a:cs typeface="+mn-cs"/>
      </a:defRPr>
    </a:lvl8pPr>
    <a:lvl9pPr marL="3656330" algn="l" defTabSz="913765"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xmlns="">
                <a:solidFill>
                  <a:srgbClr val="FFFFFF"/>
                </a:solidFill>
              </a14:hiddenFill>
            </a:ext>
          </a:extLst>
        </p:spPr>
      </p:sp>
      <p:sp>
        <p:nvSpPr>
          <p:cNvPr id="122883" name="Rectangle 3"/>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xmlns="">
                <a:solidFill>
                  <a:srgbClr val="FFFFFF"/>
                </a:solidFill>
              </a14:hiddenFill>
            </a:ext>
          </a:extLst>
        </p:spPr>
      </p:sp>
      <p:sp>
        <p:nvSpPr>
          <p:cNvPr id="125955" name="Rectangle 3"/>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pPr>
                <a:defRPr/>
              </a:pPr>
              <a:t>11</a:t>
            </a:fld>
            <a:endParaRPr lang="zh-CN" altLang="en-US"/>
          </a:p>
        </p:txBody>
      </p:sp>
    </p:spTree>
    <p:extLst>
      <p:ext uri="{BB962C8B-B14F-4D97-AF65-F5344CB8AC3E}">
        <p14:creationId xmlns:p14="http://schemas.microsoft.com/office/powerpoint/2010/main" xmlns="" val="37050725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pPr>
                <a:defRPr/>
              </a:pPr>
              <a:t>12</a:t>
            </a:fld>
            <a:endParaRPr lang="zh-CN" altLang="en-US"/>
          </a:p>
        </p:txBody>
      </p:sp>
    </p:spTree>
    <p:extLst>
      <p:ext uri="{BB962C8B-B14F-4D97-AF65-F5344CB8AC3E}">
        <p14:creationId xmlns:p14="http://schemas.microsoft.com/office/powerpoint/2010/main" xmlns="" val="16322575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pPr>
                <a:defRPr/>
              </a:pPr>
              <a:t>13</a:t>
            </a:fld>
            <a:endParaRPr lang="zh-CN" altLang="en-US"/>
          </a:p>
        </p:txBody>
      </p:sp>
    </p:spTree>
    <p:extLst>
      <p:ext uri="{BB962C8B-B14F-4D97-AF65-F5344CB8AC3E}">
        <p14:creationId xmlns:p14="http://schemas.microsoft.com/office/powerpoint/2010/main" xmlns="" val="2356736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pPr>
                <a:defRPr/>
              </a:pPr>
              <a:t>14</a:t>
            </a:fld>
            <a:endParaRPr lang="zh-CN" altLang="en-US"/>
          </a:p>
        </p:txBody>
      </p:sp>
    </p:spTree>
    <p:extLst>
      <p:ext uri="{BB962C8B-B14F-4D97-AF65-F5344CB8AC3E}">
        <p14:creationId xmlns:p14="http://schemas.microsoft.com/office/powerpoint/2010/main" xmlns="" val="34717031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pPr>
                <a:defRPr/>
              </a:pPr>
              <a:t>15</a:t>
            </a:fld>
            <a:endParaRPr lang="zh-CN" altLang="en-US"/>
          </a:p>
        </p:txBody>
      </p:sp>
    </p:spTree>
    <p:extLst>
      <p:ext uri="{BB962C8B-B14F-4D97-AF65-F5344CB8AC3E}">
        <p14:creationId xmlns:p14="http://schemas.microsoft.com/office/powerpoint/2010/main" xmlns="" val="12923244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pPr>
                <a:defRPr/>
              </a:pPr>
              <a:t>16</a:t>
            </a:fld>
            <a:endParaRPr lang="zh-CN" altLang="en-US"/>
          </a:p>
        </p:txBody>
      </p:sp>
    </p:spTree>
    <p:extLst>
      <p:ext uri="{BB962C8B-B14F-4D97-AF65-F5344CB8AC3E}">
        <p14:creationId xmlns:p14="http://schemas.microsoft.com/office/powerpoint/2010/main" xmlns="" val="18995212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pPr>
                <a:defRPr/>
              </a:pPr>
              <a:t>17</a:t>
            </a:fld>
            <a:endParaRPr lang="zh-CN" altLang="en-US"/>
          </a:p>
        </p:txBody>
      </p:sp>
    </p:spTree>
    <p:extLst>
      <p:ext uri="{BB962C8B-B14F-4D97-AF65-F5344CB8AC3E}">
        <p14:creationId xmlns:p14="http://schemas.microsoft.com/office/powerpoint/2010/main" xmlns="" val="4218970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pPr>
                <a:defRPr/>
              </a:pPr>
              <a:t>18</a:t>
            </a:fld>
            <a:endParaRPr lang="zh-CN" altLang="en-US"/>
          </a:p>
        </p:txBody>
      </p:sp>
    </p:spTree>
    <p:extLst>
      <p:ext uri="{BB962C8B-B14F-4D97-AF65-F5344CB8AC3E}">
        <p14:creationId xmlns:p14="http://schemas.microsoft.com/office/powerpoint/2010/main" xmlns="" val="23452821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pPr>
                <a:defRPr/>
              </a:pPr>
              <a:t>19</a:t>
            </a:fld>
            <a:endParaRPr lang="zh-CN" altLang="en-US"/>
          </a:p>
        </p:txBody>
      </p:sp>
    </p:spTree>
    <p:extLst>
      <p:ext uri="{BB962C8B-B14F-4D97-AF65-F5344CB8AC3E}">
        <p14:creationId xmlns:p14="http://schemas.microsoft.com/office/powerpoint/2010/main" xmlns="" val="28162359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pPr>
                <a:defRPr/>
              </a:pPr>
              <a:t>2</a:t>
            </a:fld>
            <a:endParaRPr lang="zh-CN" altLang="en-US"/>
          </a:p>
        </p:txBody>
      </p:sp>
    </p:spTree>
    <p:extLst>
      <p:ext uri="{BB962C8B-B14F-4D97-AF65-F5344CB8AC3E}">
        <p14:creationId xmlns:p14="http://schemas.microsoft.com/office/powerpoint/2010/main" xmlns="" val="27472339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xmlns="">
                <a:solidFill>
                  <a:srgbClr val="FFFFFF"/>
                </a:solidFill>
              </a14:hiddenFill>
            </a:ext>
          </a:extLst>
        </p:spPr>
      </p:sp>
      <p:sp>
        <p:nvSpPr>
          <p:cNvPr id="125955" name="Rectangle 3"/>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lstStyle/>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pPr>
                <a:defRPr/>
              </a:pPr>
              <a:t>21</a:t>
            </a:fld>
            <a:endParaRPr lang="zh-CN" altLang="en-US"/>
          </a:p>
        </p:txBody>
      </p:sp>
    </p:spTree>
    <p:extLst>
      <p:ext uri="{BB962C8B-B14F-4D97-AF65-F5344CB8AC3E}">
        <p14:creationId xmlns:p14="http://schemas.microsoft.com/office/powerpoint/2010/main" xmlns="" val="131519270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pPr>
                <a:defRPr/>
              </a:pPr>
              <a:t>22</a:t>
            </a:fld>
            <a:endParaRPr lang="zh-CN" altLang="en-US"/>
          </a:p>
        </p:txBody>
      </p:sp>
    </p:spTree>
    <p:extLst>
      <p:ext uri="{BB962C8B-B14F-4D97-AF65-F5344CB8AC3E}">
        <p14:creationId xmlns:p14="http://schemas.microsoft.com/office/powerpoint/2010/main" xmlns="" val="183313601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pPr>
                <a:defRPr/>
              </a:pPr>
              <a:t>23</a:t>
            </a:fld>
            <a:endParaRPr lang="zh-CN" altLang="en-US"/>
          </a:p>
        </p:txBody>
      </p:sp>
    </p:spTree>
    <p:extLst>
      <p:ext uri="{BB962C8B-B14F-4D97-AF65-F5344CB8AC3E}">
        <p14:creationId xmlns:p14="http://schemas.microsoft.com/office/powerpoint/2010/main" xmlns="" val="265843590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pPr>
                <a:defRPr/>
              </a:pPr>
              <a:t>24</a:t>
            </a:fld>
            <a:endParaRPr lang="zh-CN" altLang="en-US"/>
          </a:p>
        </p:txBody>
      </p:sp>
    </p:spTree>
    <p:extLst>
      <p:ext uri="{BB962C8B-B14F-4D97-AF65-F5344CB8AC3E}">
        <p14:creationId xmlns:p14="http://schemas.microsoft.com/office/powerpoint/2010/main" xmlns="" val="380286765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pPr>
                <a:defRPr/>
              </a:pPr>
              <a:t>25</a:t>
            </a:fld>
            <a:endParaRPr lang="zh-CN" altLang="en-US"/>
          </a:p>
        </p:txBody>
      </p:sp>
    </p:spTree>
    <p:extLst>
      <p:ext uri="{BB962C8B-B14F-4D97-AF65-F5344CB8AC3E}">
        <p14:creationId xmlns:p14="http://schemas.microsoft.com/office/powerpoint/2010/main" xmlns="" val="335494503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pPr>
                <a:defRPr/>
              </a:pPr>
              <a:t>26</a:t>
            </a:fld>
            <a:endParaRPr lang="zh-CN" altLang="en-US"/>
          </a:p>
        </p:txBody>
      </p:sp>
    </p:spTree>
    <p:extLst>
      <p:ext uri="{BB962C8B-B14F-4D97-AF65-F5344CB8AC3E}">
        <p14:creationId xmlns:p14="http://schemas.microsoft.com/office/powerpoint/2010/main" xmlns="" val="118747503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pPr>
                <a:defRPr/>
              </a:pPr>
              <a:t>27</a:t>
            </a:fld>
            <a:endParaRPr lang="zh-CN" altLang="en-US"/>
          </a:p>
        </p:txBody>
      </p:sp>
    </p:spTree>
    <p:extLst>
      <p:ext uri="{BB962C8B-B14F-4D97-AF65-F5344CB8AC3E}">
        <p14:creationId xmlns:p14="http://schemas.microsoft.com/office/powerpoint/2010/main" xmlns="" val="133673627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pPr>
                <a:defRPr/>
              </a:pPr>
              <a:t>28</a:t>
            </a:fld>
            <a:endParaRPr lang="zh-CN" altLang="en-US"/>
          </a:p>
        </p:txBody>
      </p:sp>
    </p:spTree>
    <p:extLst>
      <p:ext uri="{BB962C8B-B14F-4D97-AF65-F5344CB8AC3E}">
        <p14:creationId xmlns:p14="http://schemas.microsoft.com/office/powerpoint/2010/main" xmlns="" val="364721200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pPr>
                <a:defRPr/>
              </a:pPr>
              <a:t>29</a:t>
            </a:fld>
            <a:endParaRPr lang="zh-CN" altLang="en-US"/>
          </a:p>
        </p:txBody>
      </p:sp>
    </p:spTree>
    <p:extLst>
      <p:ext uri="{BB962C8B-B14F-4D97-AF65-F5344CB8AC3E}">
        <p14:creationId xmlns:p14="http://schemas.microsoft.com/office/powerpoint/2010/main" xmlns="" val="12068089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xmlns="">
                <a:solidFill>
                  <a:srgbClr val="FFFFFF"/>
                </a:solidFill>
              </a14:hiddenFill>
            </a:ext>
          </a:extLst>
        </p:spPr>
      </p:sp>
      <p:sp>
        <p:nvSpPr>
          <p:cNvPr id="124931" name="Rectangle 3"/>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lstStyle/>
          <a:p>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pPr>
                <a:defRPr/>
              </a:pPr>
              <a:t>30</a:t>
            </a:fld>
            <a:endParaRPr lang="zh-CN" altLang="en-US"/>
          </a:p>
        </p:txBody>
      </p:sp>
    </p:spTree>
    <p:extLst>
      <p:ext uri="{BB962C8B-B14F-4D97-AF65-F5344CB8AC3E}">
        <p14:creationId xmlns:p14="http://schemas.microsoft.com/office/powerpoint/2010/main" xmlns="" val="414636351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xmlns="">
                <a:solidFill>
                  <a:srgbClr val="FFFFFF"/>
                </a:solidFill>
              </a14:hiddenFill>
            </a:ext>
          </a:extLst>
        </p:spPr>
      </p:sp>
      <p:sp>
        <p:nvSpPr>
          <p:cNvPr id="125955" name="Rectangle 3"/>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lstStyle/>
          <a:p>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pPr>
                <a:defRPr/>
              </a:pPr>
              <a:t>32</a:t>
            </a:fld>
            <a:endParaRPr lang="zh-CN" altLang="en-US"/>
          </a:p>
        </p:txBody>
      </p:sp>
    </p:spTree>
    <p:extLst>
      <p:ext uri="{BB962C8B-B14F-4D97-AF65-F5344CB8AC3E}">
        <p14:creationId xmlns:p14="http://schemas.microsoft.com/office/powerpoint/2010/main" xmlns="" val="329163073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pPr>
                <a:defRPr/>
              </a:pPr>
              <a:t>33</a:t>
            </a:fld>
            <a:endParaRPr lang="zh-CN" altLang="en-US"/>
          </a:p>
        </p:txBody>
      </p:sp>
    </p:spTree>
    <p:extLst>
      <p:ext uri="{BB962C8B-B14F-4D97-AF65-F5344CB8AC3E}">
        <p14:creationId xmlns:p14="http://schemas.microsoft.com/office/powerpoint/2010/main" xmlns="" val="358550521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pPr>
                <a:defRPr/>
              </a:pPr>
              <a:t>34</a:t>
            </a:fld>
            <a:endParaRPr lang="zh-CN" altLang="en-US"/>
          </a:p>
        </p:txBody>
      </p:sp>
    </p:spTree>
    <p:extLst>
      <p:ext uri="{BB962C8B-B14F-4D97-AF65-F5344CB8AC3E}">
        <p14:creationId xmlns:p14="http://schemas.microsoft.com/office/powerpoint/2010/main" xmlns="" val="34734228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pPr>
                <a:defRPr/>
              </a:pPr>
              <a:t>35</a:t>
            </a:fld>
            <a:endParaRPr lang="zh-CN" altLang="en-US"/>
          </a:p>
        </p:txBody>
      </p:sp>
    </p:spTree>
    <p:extLst>
      <p:ext uri="{BB962C8B-B14F-4D97-AF65-F5344CB8AC3E}">
        <p14:creationId xmlns:p14="http://schemas.microsoft.com/office/powerpoint/2010/main" xmlns="" val="256007363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pPr>
                <a:defRPr/>
              </a:pPr>
              <a:t>36</a:t>
            </a:fld>
            <a:endParaRPr lang="zh-CN" altLang="en-US"/>
          </a:p>
        </p:txBody>
      </p:sp>
    </p:spTree>
    <p:extLst>
      <p:ext uri="{BB962C8B-B14F-4D97-AF65-F5344CB8AC3E}">
        <p14:creationId xmlns:p14="http://schemas.microsoft.com/office/powerpoint/2010/main" xmlns="" val="291117196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pPr>
                <a:defRPr/>
              </a:pPr>
              <a:t>37</a:t>
            </a:fld>
            <a:endParaRPr lang="zh-CN" altLang="en-US"/>
          </a:p>
        </p:txBody>
      </p:sp>
    </p:spTree>
    <p:extLst>
      <p:ext uri="{BB962C8B-B14F-4D97-AF65-F5344CB8AC3E}">
        <p14:creationId xmlns:p14="http://schemas.microsoft.com/office/powerpoint/2010/main" xmlns="" val="92869577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pPr>
                <a:defRPr/>
              </a:pPr>
              <a:t>38</a:t>
            </a:fld>
            <a:endParaRPr lang="zh-CN" altLang="en-US"/>
          </a:p>
        </p:txBody>
      </p:sp>
    </p:spTree>
    <p:extLst>
      <p:ext uri="{BB962C8B-B14F-4D97-AF65-F5344CB8AC3E}">
        <p14:creationId xmlns:p14="http://schemas.microsoft.com/office/powerpoint/2010/main" xmlns="" val="207905460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pPr>
                <a:defRPr/>
              </a:pPr>
              <a:t>39</a:t>
            </a:fld>
            <a:endParaRPr lang="zh-CN" altLang="en-US"/>
          </a:p>
        </p:txBody>
      </p:sp>
    </p:spTree>
    <p:extLst>
      <p:ext uri="{BB962C8B-B14F-4D97-AF65-F5344CB8AC3E}">
        <p14:creationId xmlns:p14="http://schemas.microsoft.com/office/powerpoint/2010/main" xmlns="" val="2042250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xmlns="">
                <a:solidFill>
                  <a:srgbClr val="FFFFFF"/>
                </a:solidFill>
              </a14:hiddenFill>
            </a:ext>
          </a:extLst>
        </p:spPr>
      </p:sp>
      <p:sp>
        <p:nvSpPr>
          <p:cNvPr id="125955" name="Rectangle 3"/>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lstStyle/>
          <a:p>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xmlns="">
                <a:solidFill>
                  <a:srgbClr val="FFFFFF"/>
                </a:solidFill>
              </a14:hiddenFill>
            </a:ext>
          </a:extLst>
        </p:spPr>
      </p:sp>
      <p:sp>
        <p:nvSpPr>
          <p:cNvPr id="125955" name="Rectangle 3"/>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pPr>
                <a:defRPr/>
              </a:pPr>
              <a:t>5</a:t>
            </a:fld>
            <a:endParaRPr lang="zh-CN" altLang="en-US"/>
          </a:p>
        </p:txBody>
      </p:sp>
    </p:spTree>
    <p:extLst>
      <p:ext uri="{BB962C8B-B14F-4D97-AF65-F5344CB8AC3E}">
        <p14:creationId xmlns:p14="http://schemas.microsoft.com/office/powerpoint/2010/main" xmlns="" val="2091525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pPr>
                <a:defRPr/>
              </a:pPr>
              <a:t>6</a:t>
            </a:fld>
            <a:endParaRPr lang="zh-CN" altLang="en-US"/>
          </a:p>
        </p:txBody>
      </p:sp>
    </p:spTree>
    <p:extLst>
      <p:ext uri="{BB962C8B-B14F-4D97-AF65-F5344CB8AC3E}">
        <p14:creationId xmlns:p14="http://schemas.microsoft.com/office/powerpoint/2010/main" xmlns="" val="1461466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pPr>
                <a:defRPr/>
              </a:pPr>
              <a:t>7</a:t>
            </a:fld>
            <a:endParaRPr lang="zh-CN" altLang="en-US"/>
          </a:p>
        </p:txBody>
      </p:sp>
    </p:spTree>
    <p:extLst>
      <p:ext uri="{BB962C8B-B14F-4D97-AF65-F5344CB8AC3E}">
        <p14:creationId xmlns:p14="http://schemas.microsoft.com/office/powerpoint/2010/main" xmlns="" val="8579229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pPr>
                <a:defRPr/>
              </a:pPr>
              <a:t>8</a:t>
            </a:fld>
            <a:endParaRPr lang="zh-CN" altLang="en-US"/>
          </a:p>
        </p:txBody>
      </p:sp>
    </p:spTree>
    <p:extLst>
      <p:ext uri="{BB962C8B-B14F-4D97-AF65-F5344CB8AC3E}">
        <p14:creationId xmlns:p14="http://schemas.microsoft.com/office/powerpoint/2010/main" xmlns="" val="4532653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pPr>
                <a:defRPr/>
              </a:pPr>
              <a:t>9</a:t>
            </a:fld>
            <a:endParaRPr lang="zh-CN" altLang="en-US"/>
          </a:p>
        </p:txBody>
      </p:sp>
    </p:spTree>
    <p:extLst>
      <p:ext uri="{BB962C8B-B14F-4D97-AF65-F5344CB8AC3E}">
        <p14:creationId xmlns:p14="http://schemas.microsoft.com/office/powerpoint/2010/main" xmlns="" val="35345547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0" y="-21590"/>
            <a:ext cx="12193270" cy="810895"/>
          </a:xfrm>
          <a:prstGeom prst="rect">
            <a:avLst/>
          </a:prstGeom>
        </p:spPr>
      </p:pic>
      <p:sp>
        <p:nvSpPr>
          <p:cNvPr id="3" name="矩形 2"/>
          <p:cNvSpPr/>
          <p:nvPr userDrawn="1"/>
        </p:nvSpPr>
        <p:spPr>
          <a:xfrm>
            <a:off x="-20169" y="789143"/>
            <a:ext cx="12213583" cy="48000"/>
          </a:xfrm>
          <a:prstGeom prst="rect">
            <a:avLst/>
          </a:prstGeom>
          <a:solidFill>
            <a:srgbClr val="C00000"/>
          </a:solidFill>
          <a:ln w="19050" cap="flat" cmpd="sng" algn="ctr">
            <a:noFill/>
            <a:prstDash val="solid"/>
          </a:ln>
          <a:effectLst/>
        </p:spPr>
        <p:txBody>
          <a:bodyPr lIns="121862" tIns="60930" rIns="121862" bIns="60930" rtlCol="0" anchor="ctr"/>
          <a:lstStyle/>
          <a:p>
            <a:pPr algn="ctr" defTabSz="913765">
              <a:defRPr/>
            </a:pPr>
            <a:endParaRPr lang="zh-CN" altLang="en-US" sz="1800" kern="0">
              <a:solidFill>
                <a:srgbClr val="FFFFFF"/>
              </a:solidFill>
              <a:latin typeface="微软雅黑" panose="020B0503020204020204" pitchFamily="34" charset="-122"/>
              <a:ea typeface="微软雅黑" panose="020B0503020204020204" pitchFamily="34" charset="-122"/>
            </a:endParaRPr>
          </a:p>
        </p:txBody>
      </p:sp>
      <p:pic>
        <p:nvPicPr>
          <p:cNvPr id="4" name="Picture 11" descr="E:\素材\国庆\f710bc5b55c2e227594fffe34bcb5165.pngf710bc5b55c2e227594fffe34bcb5165"/>
          <p:cNvPicPr>
            <a:picLocks noChangeAspect="1" noChangeArrowheads="1"/>
          </p:cNvPicPr>
          <p:nvPr userDrawn="1"/>
        </p:nvPicPr>
        <p:blipFill>
          <a:blip r:embed="rId3" cstate="print"/>
          <a:srcRect/>
          <a:stretch>
            <a:fillRect/>
          </a:stretch>
        </p:blipFill>
        <p:spPr bwMode="auto">
          <a:xfrm>
            <a:off x="0" y="93980"/>
            <a:ext cx="744855" cy="579120"/>
          </a:xfrm>
          <a:prstGeom prst="rect">
            <a:avLst/>
          </a:prstGeom>
          <a:noFill/>
          <a:extLst>
            <a:ext uri="{909E8E84-426E-40DD-AFC4-6F175D3DCCD1}">
              <a14:hiddenFill xmlns:a14="http://schemas.microsoft.com/office/drawing/2010/main" xmlns="">
                <a:solidFill>
                  <a:srgbClr val="FFFFFF"/>
                </a:solidFill>
              </a14:hiddenFill>
            </a:ext>
          </a:extLst>
        </p:spPr>
      </p:pic>
      <p:pic>
        <p:nvPicPr>
          <p:cNvPr id="5" name="Picture 2" descr="E:\素材\国庆\包图网_12500老兵走好军人队伍欢送展板\3.png3"/>
          <p:cNvPicPr>
            <a:picLocks noChangeAspect="1" noChangeArrowheads="1"/>
          </p:cNvPicPr>
          <p:nvPr userDrawn="1"/>
        </p:nvPicPr>
        <p:blipFill>
          <a:blip r:embed="rId4" cstate="print"/>
          <a:srcRect/>
          <a:stretch>
            <a:fillRect/>
          </a:stretch>
        </p:blipFill>
        <p:spPr bwMode="auto">
          <a:xfrm>
            <a:off x="11036300" y="-226060"/>
            <a:ext cx="1156970" cy="1087120"/>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ransition spd="slow" advClick="0" advTm="0">
    <p:pull/>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0" y="-21590"/>
            <a:ext cx="12193270" cy="810895"/>
          </a:xfrm>
          <a:prstGeom prst="rect">
            <a:avLst/>
          </a:prstGeom>
        </p:spPr>
      </p:pic>
      <p:sp>
        <p:nvSpPr>
          <p:cNvPr id="3" name="矩形 2"/>
          <p:cNvSpPr/>
          <p:nvPr userDrawn="1"/>
        </p:nvSpPr>
        <p:spPr>
          <a:xfrm>
            <a:off x="-20169" y="789143"/>
            <a:ext cx="12213583" cy="48000"/>
          </a:xfrm>
          <a:prstGeom prst="rect">
            <a:avLst/>
          </a:prstGeom>
          <a:solidFill>
            <a:srgbClr val="C00000"/>
          </a:solidFill>
          <a:ln w="19050" cap="flat" cmpd="sng" algn="ctr">
            <a:noFill/>
            <a:prstDash val="solid"/>
          </a:ln>
          <a:effectLst/>
        </p:spPr>
        <p:txBody>
          <a:bodyPr lIns="121862" tIns="60930" rIns="121862" bIns="60930" rtlCol="0" anchor="ctr"/>
          <a:lstStyle/>
          <a:p>
            <a:pPr algn="ctr" defTabSz="913765">
              <a:defRPr/>
            </a:pPr>
            <a:endParaRPr lang="zh-CN" altLang="en-US" sz="1800" kern="0">
              <a:solidFill>
                <a:srgbClr val="FFFFFF"/>
              </a:solidFill>
              <a:latin typeface="微软雅黑" panose="020B0503020204020204" pitchFamily="34" charset="-122"/>
              <a:ea typeface="微软雅黑" panose="020B0503020204020204" pitchFamily="34" charset="-122"/>
            </a:endParaRPr>
          </a:p>
        </p:txBody>
      </p:sp>
      <p:pic>
        <p:nvPicPr>
          <p:cNvPr id="4" name="Picture 11" descr="E:\素材\国庆\f710bc5b55c2e227594fffe34bcb5165.pngf710bc5b55c2e227594fffe34bcb5165"/>
          <p:cNvPicPr>
            <a:picLocks noChangeAspect="1" noChangeArrowheads="1"/>
          </p:cNvPicPr>
          <p:nvPr userDrawn="1"/>
        </p:nvPicPr>
        <p:blipFill>
          <a:blip r:embed="rId3" cstate="print"/>
          <a:srcRect/>
          <a:stretch>
            <a:fillRect/>
          </a:stretch>
        </p:blipFill>
        <p:spPr bwMode="auto">
          <a:xfrm>
            <a:off x="108585" y="93980"/>
            <a:ext cx="744855" cy="579120"/>
          </a:xfrm>
          <a:prstGeom prst="rect">
            <a:avLst/>
          </a:prstGeom>
          <a:noFill/>
          <a:extLst>
            <a:ext uri="{909E8E84-426E-40DD-AFC4-6F175D3DCCD1}">
              <a14:hiddenFill xmlns:a14="http://schemas.microsoft.com/office/drawing/2010/main" xmlns="">
                <a:solidFill>
                  <a:srgbClr val="FFFFFF"/>
                </a:solidFill>
              </a14:hiddenFill>
            </a:ext>
          </a:extLst>
        </p:spPr>
      </p:pic>
      <p:pic>
        <p:nvPicPr>
          <p:cNvPr id="5" name="Picture 2" descr="E:\素材\国庆\包图网_12500老兵走好军人队伍欢送展板\3.png3"/>
          <p:cNvPicPr>
            <a:picLocks noChangeAspect="1" noChangeArrowheads="1"/>
          </p:cNvPicPr>
          <p:nvPr userDrawn="1"/>
        </p:nvPicPr>
        <p:blipFill>
          <a:blip r:embed="rId4" cstate="print"/>
          <a:srcRect/>
          <a:stretch>
            <a:fillRect/>
          </a:stretch>
        </p:blipFill>
        <p:spPr bwMode="auto">
          <a:xfrm>
            <a:off x="11036300" y="-226060"/>
            <a:ext cx="1156970" cy="1087120"/>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ransition spd="slow" advClick="0" advTm="0">
    <p:pull/>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ransition spd="slow" advClick="0" advTm="0">
    <p:pull/>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Tree>
  </p:cSld>
  <p:clrMapOvr>
    <a:masterClrMapping/>
  </p:clrMapOvr>
  <p:transition spd="slow" advClick="0" advTm="0">
    <p:pull/>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p:transition spd="slow" advClick="0" advTm="0">
    <p:pull/>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slow" advClick="0" advTm="0">
    <p:pull/>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6" cstate="print"/>
          <a:stretch>
            <a:fillRect l="-6000" r="-6000"/>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ransition spd="slow" advClick="0" advTm="0">
    <p:pull/>
  </p:transition>
  <p:hf hdr="0" ftr="0" dt="0"/>
  <p:txStyles>
    <p:titleStyle>
      <a:lvl1pPr algn="l" defTabSz="1087120" rtl="0" eaLnBrk="0" fontAlgn="base" hangingPunct="0">
        <a:spcBef>
          <a:spcPct val="0"/>
        </a:spcBef>
        <a:spcAft>
          <a:spcPct val="0"/>
        </a:spcAft>
        <a:defRPr sz="3735"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p:titleStyle>
    <p:bodyStyle>
      <a:lvl1pPr marL="408305" indent="-408305" algn="l" defTabSz="1087120" rtl="0" eaLnBrk="0" fontAlgn="base" hangingPunct="0">
        <a:spcBef>
          <a:spcPts val="130"/>
        </a:spcBef>
        <a:spcAft>
          <a:spcPct val="0"/>
        </a:spcAft>
        <a:buFont typeface="Arial" panose="020B0604020202020204" pitchFamily="34" charset="0"/>
        <a:buChar char="•"/>
        <a:defRPr sz="2800" kern="1200">
          <a:solidFill>
            <a:schemeClr val="tx1"/>
          </a:solidFill>
          <a:latin typeface="华文细黑" panose="02010600040101010101" pitchFamily="2" charset="-122"/>
          <a:ea typeface="华文细黑" panose="02010600040101010101" pitchFamily="2" charset="-122"/>
          <a:cs typeface="+mn-cs"/>
        </a:defRPr>
      </a:lvl1pPr>
      <a:lvl2pPr marL="884555" indent="-340360" algn="l" defTabSz="1087120" rtl="0" eaLnBrk="0" fontAlgn="base" hangingPunct="0">
        <a:spcBef>
          <a:spcPts val="130"/>
        </a:spcBef>
        <a:spcAft>
          <a:spcPct val="0"/>
        </a:spcAft>
        <a:buFont typeface="Arial" panose="020B0604020202020204" pitchFamily="34" charset="0"/>
        <a:buChar char="–"/>
        <a:defRPr kern="1200">
          <a:solidFill>
            <a:schemeClr val="tx1"/>
          </a:solidFill>
          <a:latin typeface="华文细黑" panose="02010600040101010101" pitchFamily="2" charset="-122"/>
          <a:ea typeface="华文细黑" panose="02010600040101010101" pitchFamily="2" charset="-122"/>
          <a:cs typeface="+mn-cs"/>
        </a:defRPr>
      </a:lvl2pPr>
      <a:lvl3pPr marL="1360805" indent="-272415" algn="l" defTabSz="1087120" rtl="0" eaLnBrk="0" fontAlgn="base" hangingPunct="0">
        <a:spcBef>
          <a:spcPts val="130"/>
        </a:spcBef>
        <a:spcAft>
          <a:spcPct val="0"/>
        </a:spcAft>
        <a:buFont typeface="Arial" panose="020B0604020202020204" pitchFamily="34" charset="0"/>
        <a:buChar char="•"/>
        <a:defRPr sz="2800" kern="1200">
          <a:solidFill>
            <a:schemeClr val="tx1"/>
          </a:solidFill>
          <a:latin typeface="华文细黑" panose="02010600040101010101" pitchFamily="2" charset="-122"/>
          <a:ea typeface="华文细黑" panose="02010600040101010101" pitchFamily="2" charset="-122"/>
          <a:cs typeface="+mn-cs"/>
        </a:defRPr>
      </a:lvl3pPr>
      <a:lvl4pPr marL="1904365" indent="-272415" algn="l" defTabSz="1087120" rtl="0" eaLnBrk="0" fontAlgn="base" hangingPunct="0">
        <a:spcBef>
          <a:spcPts val="130"/>
        </a:spcBef>
        <a:spcAft>
          <a:spcPct val="0"/>
        </a:spcAft>
        <a:buFont typeface="Arial" panose="020B0604020202020204" pitchFamily="34" charset="0"/>
        <a:buChar char="–"/>
        <a:defRPr sz="1865" kern="1200">
          <a:solidFill>
            <a:schemeClr val="tx1"/>
          </a:solidFill>
          <a:latin typeface="华文细黑" panose="02010600040101010101" pitchFamily="2" charset="-122"/>
          <a:ea typeface="华文细黑" panose="02010600040101010101" pitchFamily="2" charset="-122"/>
          <a:cs typeface="+mn-cs"/>
        </a:defRPr>
      </a:lvl4pPr>
      <a:lvl5pPr marL="2448560" indent="-272415" algn="l" defTabSz="1087120" rtl="0" eaLnBrk="0" fontAlgn="base" hangingPunct="0">
        <a:spcBef>
          <a:spcPts val="130"/>
        </a:spcBef>
        <a:spcAft>
          <a:spcPct val="0"/>
        </a:spcAft>
        <a:buFont typeface="Arial" panose="020B0604020202020204" pitchFamily="34" charset="0"/>
        <a:buChar char="»"/>
        <a:defRPr sz="1865" kern="1200">
          <a:solidFill>
            <a:schemeClr val="tx1"/>
          </a:solidFill>
          <a:latin typeface="华文细黑" panose="02010600040101010101" pitchFamily="2" charset="-122"/>
          <a:ea typeface="华文细黑" panose="02010600040101010101" pitchFamily="2" charset="-122"/>
          <a:cs typeface="+mn-cs"/>
        </a:defRPr>
      </a:lvl5pPr>
      <a:lvl6pPr marL="3352165" indent="-304800" algn="l" defTabSz="1218565"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6pPr>
      <a:lvl7pPr marL="3961765" indent="-304800" algn="l" defTabSz="1218565"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7pPr>
      <a:lvl8pPr marL="4570095" indent="-304800" algn="l" defTabSz="1218565"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8pPr>
      <a:lvl9pPr marL="5179695" indent="-304800" algn="l" defTabSz="1218565"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9pPr>
    </p:bodyStyle>
    <p:other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165" algn="l" defTabSz="1218565" rtl="0" eaLnBrk="1" latinLnBrk="0" hangingPunct="1">
        <a:defRPr sz="2400" kern="1200">
          <a:solidFill>
            <a:schemeClr val="tx1"/>
          </a:solidFill>
          <a:latin typeface="+mn-lt"/>
          <a:ea typeface="+mn-ea"/>
          <a:cs typeface="+mn-cs"/>
        </a:defRPr>
      </a:lvl4pPr>
      <a:lvl5pPr marL="2437765" algn="l" defTabSz="1218565" rtl="0" eaLnBrk="1" latinLnBrk="0" hangingPunct="1">
        <a:defRPr sz="2400" kern="1200">
          <a:solidFill>
            <a:schemeClr val="tx1"/>
          </a:solidFill>
          <a:latin typeface="+mn-lt"/>
          <a:ea typeface="+mn-ea"/>
          <a:cs typeface="+mn-cs"/>
        </a:defRPr>
      </a:lvl5pPr>
      <a:lvl6pPr marL="3047365" algn="l" defTabSz="1218565" rtl="0" eaLnBrk="1" latinLnBrk="0" hangingPunct="1">
        <a:defRPr sz="2400" kern="1200">
          <a:solidFill>
            <a:schemeClr val="tx1"/>
          </a:solidFill>
          <a:latin typeface="+mn-lt"/>
          <a:ea typeface="+mn-ea"/>
          <a:cs typeface="+mn-cs"/>
        </a:defRPr>
      </a:lvl6pPr>
      <a:lvl7pPr marL="3656965" algn="l" defTabSz="1218565" rtl="0" eaLnBrk="1" latinLnBrk="0" hangingPunct="1">
        <a:defRPr sz="2400" kern="1200">
          <a:solidFill>
            <a:schemeClr val="tx1"/>
          </a:solidFill>
          <a:latin typeface="+mn-lt"/>
          <a:ea typeface="+mn-ea"/>
          <a:cs typeface="+mn-cs"/>
        </a:defRPr>
      </a:lvl7pPr>
      <a:lvl8pPr marL="4265295" algn="l" defTabSz="1218565" rtl="0" eaLnBrk="1" latinLnBrk="0" hangingPunct="1">
        <a:defRPr sz="2400" kern="1200">
          <a:solidFill>
            <a:schemeClr val="tx1"/>
          </a:solidFill>
          <a:latin typeface="+mn-lt"/>
          <a:ea typeface="+mn-ea"/>
          <a:cs typeface="+mn-cs"/>
        </a:defRPr>
      </a:lvl8pPr>
      <a:lvl9pPr marL="4874895" algn="l" defTabSz="1218565"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4" cstate="print"/>
          <a:stretch>
            <a:fillRect l="-6000" r="-6000"/>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6" r:id="rId2"/>
  </p:sldLayoutIdLst>
  <p:transition spd="slow" advClick="0" advTm="0">
    <p:pull/>
  </p:transition>
  <p:hf hdr="0" ftr="0" dt="0"/>
  <p:txStyles>
    <p:titleStyle>
      <a:lvl1pPr algn="l" defTabSz="1087120" rtl="0" eaLnBrk="0" fontAlgn="base" hangingPunct="0">
        <a:spcBef>
          <a:spcPct val="0"/>
        </a:spcBef>
        <a:spcAft>
          <a:spcPct val="0"/>
        </a:spcAft>
        <a:defRPr sz="3735"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p:titleStyle>
    <p:bodyStyle>
      <a:lvl1pPr marL="408305" indent="-408305" algn="l" defTabSz="1087120" rtl="0" eaLnBrk="0" fontAlgn="base" hangingPunct="0">
        <a:spcBef>
          <a:spcPts val="130"/>
        </a:spcBef>
        <a:spcAft>
          <a:spcPct val="0"/>
        </a:spcAft>
        <a:buFont typeface="Arial" panose="020B0604020202020204" pitchFamily="34" charset="0"/>
        <a:buChar char="•"/>
        <a:defRPr sz="2800" kern="1200">
          <a:solidFill>
            <a:schemeClr val="tx1"/>
          </a:solidFill>
          <a:latin typeface="华文细黑" panose="02010600040101010101" pitchFamily="2" charset="-122"/>
          <a:ea typeface="华文细黑" panose="02010600040101010101" pitchFamily="2" charset="-122"/>
          <a:cs typeface="+mn-cs"/>
        </a:defRPr>
      </a:lvl1pPr>
      <a:lvl2pPr marL="884555" indent="-340360" algn="l" defTabSz="1087120" rtl="0" eaLnBrk="0" fontAlgn="base" hangingPunct="0">
        <a:spcBef>
          <a:spcPts val="130"/>
        </a:spcBef>
        <a:spcAft>
          <a:spcPct val="0"/>
        </a:spcAft>
        <a:buFont typeface="Arial" panose="020B0604020202020204" pitchFamily="34" charset="0"/>
        <a:buChar char="–"/>
        <a:defRPr kern="1200">
          <a:solidFill>
            <a:schemeClr val="tx1"/>
          </a:solidFill>
          <a:latin typeface="华文细黑" panose="02010600040101010101" pitchFamily="2" charset="-122"/>
          <a:ea typeface="华文细黑" panose="02010600040101010101" pitchFamily="2" charset="-122"/>
          <a:cs typeface="+mn-cs"/>
        </a:defRPr>
      </a:lvl2pPr>
      <a:lvl3pPr marL="1360805" indent="-272415" algn="l" defTabSz="1087120" rtl="0" eaLnBrk="0" fontAlgn="base" hangingPunct="0">
        <a:spcBef>
          <a:spcPts val="130"/>
        </a:spcBef>
        <a:spcAft>
          <a:spcPct val="0"/>
        </a:spcAft>
        <a:buFont typeface="Arial" panose="020B0604020202020204" pitchFamily="34" charset="0"/>
        <a:buChar char="•"/>
        <a:defRPr sz="2800" kern="1200">
          <a:solidFill>
            <a:schemeClr val="tx1"/>
          </a:solidFill>
          <a:latin typeface="华文细黑" panose="02010600040101010101" pitchFamily="2" charset="-122"/>
          <a:ea typeface="华文细黑" panose="02010600040101010101" pitchFamily="2" charset="-122"/>
          <a:cs typeface="+mn-cs"/>
        </a:defRPr>
      </a:lvl3pPr>
      <a:lvl4pPr marL="1904365" indent="-272415" algn="l" defTabSz="1087120" rtl="0" eaLnBrk="0" fontAlgn="base" hangingPunct="0">
        <a:spcBef>
          <a:spcPts val="130"/>
        </a:spcBef>
        <a:spcAft>
          <a:spcPct val="0"/>
        </a:spcAft>
        <a:buFont typeface="Arial" panose="020B0604020202020204" pitchFamily="34" charset="0"/>
        <a:buChar char="–"/>
        <a:defRPr sz="1865" kern="1200">
          <a:solidFill>
            <a:schemeClr val="tx1"/>
          </a:solidFill>
          <a:latin typeface="华文细黑" panose="02010600040101010101" pitchFamily="2" charset="-122"/>
          <a:ea typeface="华文细黑" panose="02010600040101010101" pitchFamily="2" charset="-122"/>
          <a:cs typeface="+mn-cs"/>
        </a:defRPr>
      </a:lvl4pPr>
      <a:lvl5pPr marL="2448560" indent="-272415" algn="l" defTabSz="1087120" rtl="0" eaLnBrk="0" fontAlgn="base" hangingPunct="0">
        <a:spcBef>
          <a:spcPts val="130"/>
        </a:spcBef>
        <a:spcAft>
          <a:spcPct val="0"/>
        </a:spcAft>
        <a:buFont typeface="Arial" panose="020B0604020202020204" pitchFamily="34" charset="0"/>
        <a:buChar char="»"/>
        <a:defRPr sz="1865" kern="1200">
          <a:solidFill>
            <a:schemeClr val="tx1"/>
          </a:solidFill>
          <a:latin typeface="华文细黑" panose="02010600040101010101" pitchFamily="2" charset="-122"/>
          <a:ea typeface="华文细黑" panose="02010600040101010101" pitchFamily="2" charset="-122"/>
          <a:cs typeface="+mn-cs"/>
        </a:defRPr>
      </a:lvl5pPr>
      <a:lvl6pPr marL="3352165" indent="-304800" algn="l" defTabSz="1218565"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6pPr>
      <a:lvl7pPr marL="3961765" indent="-304800" algn="l" defTabSz="1218565"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7pPr>
      <a:lvl8pPr marL="4570095" indent="-304800" algn="l" defTabSz="1218565"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8pPr>
      <a:lvl9pPr marL="5179695" indent="-304800" algn="l" defTabSz="1218565"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9pPr>
    </p:bodyStyle>
    <p:other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165" algn="l" defTabSz="1218565" rtl="0" eaLnBrk="1" latinLnBrk="0" hangingPunct="1">
        <a:defRPr sz="2400" kern="1200">
          <a:solidFill>
            <a:schemeClr val="tx1"/>
          </a:solidFill>
          <a:latin typeface="+mn-lt"/>
          <a:ea typeface="+mn-ea"/>
          <a:cs typeface="+mn-cs"/>
        </a:defRPr>
      </a:lvl4pPr>
      <a:lvl5pPr marL="2437765" algn="l" defTabSz="1218565" rtl="0" eaLnBrk="1" latinLnBrk="0" hangingPunct="1">
        <a:defRPr sz="2400" kern="1200">
          <a:solidFill>
            <a:schemeClr val="tx1"/>
          </a:solidFill>
          <a:latin typeface="+mn-lt"/>
          <a:ea typeface="+mn-ea"/>
          <a:cs typeface="+mn-cs"/>
        </a:defRPr>
      </a:lvl5pPr>
      <a:lvl6pPr marL="3047365" algn="l" defTabSz="1218565" rtl="0" eaLnBrk="1" latinLnBrk="0" hangingPunct="1">
        <a:defRPr sz="2400" kern="1200">
          <a:solidFill>
            <a:schemeClr val="tx1"/>
          </a:solidFill>
          <a:latin typeface="+mn-lt"/>
          <a:ea typeface="+mn-ea"/>
          <a:cs typeface="+mn-cs"/>
        </a:defRPr>
      </a:lvl6pPr>
      <a:lvl7pPr marL="3656965" algn="l" defTabSz="1218565" rtl="0" eaLnBrk="1" latinLnBrk="0" hangingPunct="1">
        <a:defRPr sz="2400" kern="1200">
          <a:solidFill>
            <a:schemeClr val="tx1"/>
          </a:solidFill>
          <a:latin typeface="+mn-lt"/>
          <a:ea typeface="+mn-ea"/>
          <a:cs typeface="+mn-cs"/>
        </a:defRPr>
      </a:lvl7pPr>
      <a:lvl8pPr marL="4265295" algn="l" defTabSz="1218565" rtl="0" eaLnBrk="1" latinLnBrk="0" hangingPunct="1">
        <a:defRPr sz="2400" kern="1200">
          <a:solidFill>
            <a:schemeClr val="tx1"/>
          </a:solidFill>
          <a:latin typeface="+mn-lt"/>
          <a:ea typeface="+mn-ea"/>
          <a:cs typeface="+mn-cs"/>
        </a:defRPr>
      </a:lvl8pPr>
      <a:lvl9pPr marL="4874895" algn="l" defTabSz="121856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notesSlide" Target="../notesSlides/notesSlide1.xml"/><Relationship Id="rId7" Type="http://schemas.microsoft.com/office/2007/relationships/media" Target="../media/media1.mp3"/><Relationship Id="rId2" Type="http://schemas.openxmlformats.org/officeDocument/2006/relationships/slideLayout" Target="../slideLayouts/slideLayout5.xml"/><Relationship Id="rId1" Type="http://schemas.openxmlformats.org/officeDocument/2006/relationships/audio" Target="../media/media1.mp3"/><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0.xml"/><Relationship Id="rId1" Type="http://schemas.openxmlformats.org/officeDocument/2006/relationships/slideLayout" Target="../slideLayouts/slideLayout4.xml"/><Relationship Id="rId5" Type="http://schemas.openxmlformats.org/officeDocument/2006/relationships/image" Target="../media/image10.png"/><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2.xml"/><Relationship Id="rId5" Type="http://schemas.openxmlformats.org/officeDocument/2006/relationships/image" Target="../media/image13.png"/><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4.xml"/><Relationship Id="rId6" Type="http://schemas.openxmlformats.org/officeDocument/2006/relationships/image" Target="../media/image13.png"/><Relationship Id="rId5" Type="http://schemas.microsoft.com/office/2007/relationships/hdphoto" Target="../media/hdphoto1.wdp"/><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0.xml"/><Relationship Id="rId1" Type="http://schemas.openxmlformats.org/officeDocument/2006/relationships/slideLayout" Target="../slideLayouts/slideLayout4.xml"/><Relationship Id="rId5" Type="http://schemas.openxmlformats.org/officeDocument/2006/relationships/image" Target="../media/image10.png"/><Relationship Id="rId4" Type="http://schemas.openxmlformats.org/officeDocument/2006/relationships/image" Target="../media/image9.png"/></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1.xml"/><Relationship Id="rId1" Type="http://schemas.openxmlformats.org/officeDocument/2006/relationships/slideLayout" Target="../slideLayouts/slideLayout1.xml"/><Relationship Id="rId5" Type="http://schemas.openxmlformats.org/officeDocument/2006/relationships/image" Target="../media/image13.png"/><Relationship Id="rId4" Type="http://schemas.microsoft.com/office/2007/relationships/hdphoto" Target="../media/hdphoto1.wdp"/></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20.png"/></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ags" Target="../tags/tag5.xml"/><Relationship Id="rId5" Type="http://schemas.openxmlformats.org/officeDocument/2006/relationships/image" Target="../media/image13.png"/><Relationship Id="rId4" Type="http://schemas.openxmlformats.org/officeDocument/2006/relationships/image" Target="../media/image21.png"/></Relationships>
</file>

<file path=ppt/slides/_rels/slide2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2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2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2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xml"/><Relationship Id="rId1" Type="http://schemas.openxmlformats.org/officeDocument/2006/relationships/tags" Target="../tags/tag6.xml"/><Relationship Id="rId5" Type="http://schemas.openxmlformats.org/officeDocument/2006/relationships/image" Target="../media/image13.png"/><Relationship Id="rId4" Type="http://schemas.openxmlformats.org/officeDocument/2006/relationships/image" Target="../media/image26.png"/></Relationships>
</file>

<file path=ppt/slides/_rels/slide3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1.xml"/><Relationship Id="rId1" Type="http://schemas.openxmlformats.org/officeDocument/2006/relationships/slideLayout" Target="../slideLayouts/slideLayout4.xml"/><Relationship Id="rId5" Type="http://schemas.openxmlformats.org/officeDocument/2006/relationships/image" Target="../media/image10.png"/><Relationship Id="rId4" Type="http://schemas.openxmlformats.org/officeDocument/2006/relationships/image" Target="../media/image9.png"/></Relationships>
</file>

<file path=ppt/slides/_rels/slide3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3.xml"/><Relationship Id="rId1" Type="http://schemas.openxmlformats.org/officeDocument/2006/relationships/slideLayout" Target="../slideLayouts/slideLayout1.xml"/><Relationship Id="rId5" Type="http://schemas.openxmlformats.org/officeDocument/2006/relationships/image" Target="../media/image13.png"/><Relationship Id="rId4" Type="http://schemas.microsoft.com/office/2007/relationships/hdphoto" Target="../media/hdphoto1.wdp"/></Relationships>
</file>

<file path=ppt/slides/_rels/slide3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4.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3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6.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3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7.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3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8.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3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4.xml"/><Relationship Id="rId5" Type="http://schemas.openxmlformats.org/officeDocument/2006/relationships/image" Target="../media/image10.png"/><Relationship Id="rId4" Type="http://schemas.openxmlformats.org/officeDocument/2006/relationships/image" Target="../media/image9.png"/></Relationships>
</file>

<file path=ppt/slides/_rels/slide40.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slideLayout" Target="../slideLayouts/slideLayout4.xml"/><Relationship Id="rId7" Type="http://schemas.microsoft.com/office/2007/relationships/media" Target="../media/media2.mp3"/><Relationship Id="rId2" Type="http://schemas.openxmlformats.org/officeDocument/2006/relationships/audio" Target="../media/media2.mp3"/><Relationship Id="rId1" Type="http://schemas.openxmlformats.org/officeDocument/2006/relationships/tags" Target="../tags/tag7.xml"/><Relationship Id="rId6" Type="http://schemas.openxmlformats.org/officeDocument/2006/relationships/image" Target="../media/image6.png"/><Relationship Id="rId5" Type="http://schemas.openxmlformats.org/officeDocument/2006/relationships/image" Target="../media/image5.jpeg"/><Relationship Id="rId4" Type="http://schemas.openxmlformats.org/officeDocument/2006/relationships/notesSlide" Target="../notesSlides/notesSlide40.xml"/><Relationship Id="rId9"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7" name="图片 6"/>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10" name="图片 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1638055" y="1764671"/>
            <a:ext cx="3022222" cy="1828571"/>
          </a:xfrm>
          <a:prstGeom prst="rect">
            <a:avLst/>
          </a:prstGeom>
        </p:spPr>
      </p:pic>
      <p:pic>
        <p:nvPicPr>
          <p:cNvPr id="34" name="图片 33"/>
          <p:cNvPicPr>
            <a:picLocks noChangeAspect="1"/>
          </p:cNvPicPr>
          <p:nvPr/>
        </p:nvPicPr>
        <p:blipFill rotWithShape="1">
          <a:blip r:embed="rId6" cstate="print"/>
          <a:srcRect/>
          <a:stretch>
            <a:fillRect/>
          </a:stretch>
        </p:blipFill>
        <p:spPr>
          <a:xfrm>
            <a:off x="9833197" y="0"/>
            <a:ext cx="2328945" cy="2637580"/>
          </a:xfrm>
          <a:prstGeom prst="rect">
            <a:avLst/>
          </a:prstGeom>
        </p:spPr>
      </p:pic>
      <p:sp>
        <p:nvSpPr>
          <p:cNvPr id="36" name="文本框 35"/>
          <p:cNvSpPr txBox="1"/>
          <p:nvPr/>
        </p:nvSpPr>
        <p:spPr>
          <a:xfrm>
            <a:off x="1772799" y="1764423"/>
            <a:ext cx="8758753" cy="2553335"/>
          </a:xfrm>
          <a:prstGeom prst="rect">
            <a:avLst/>
          </a:prstGeom>
          <a:noFill/>
        </p:spPr>
        <p:txBody>
          <a:bodyPr wrap="square" rtlCol="0">
            <a:spAutoFit/>
          </a:bodyPr>
          <a:lstStyle/>
          <a:p>
            <a:pPr algn="ctr"/>
            <a:r>
              <a:rPr lang="zh-CN" altLang="en-US" sz="8000" dirty="0">
                <a:ln w="38100">
                  <a:gradFill>
                    <a:gsLst>
                      <a:gs pos="29000">
                        <a:srgbClr val="FCFEB6"/>
                      </a:gs>
                      <a:gs pos="59000">
                        <a:srgbClr val="F8EC02"/>
                      </a:gs>
                      <a:gs pos="83000">
                        <a:srgbClr val="F8EC02"/>
                      </a:gs>
                      <a:gs pos="100000">
                        <a:srgbClr val="FCE95A"/>
                      </a:gs>
                    </a:gsLst>
                    <a:lin ang="5400000" scaled="1"/>
                  </a:gradFill>
                </a:ln>
                <a:gradFill>
                  <a:gsLst>
                    <a:gs pos="29000">
                      <a:srgbClr val="FCFEB6"/>
                    </a:gs>
                    <a:gs pos="59000">
                      <a:srgbClr val="F8EC02"/>
                    </a:gs>
                    <a:gs pos="83000">
                      <a:srgbClr val="F8EC02"/>
                    </a:gs>
                    <a:gs pos="100000">
                      <a:srgbClr val="FCE95A"/>
                    </a:gs>
                  </a:gsLst>
                  <a:lin ang="5400000" scaled="1"/>
                </a:gradFill>
                <a:effectLst>
                  <a:outerShdw blurRad="50800" dist="38100" dir="18900000" algn="bl" rotWithShape="0">
                    <a:prstClr val="black">
                      <a:alpha val="40000"/>
                    </a:prstClr>
                  </a:outerShdw>
                </a:effectLst>
                <a:latin typeface="方正大标宋简体" panose="02010601030101010101" charset="-122"/>
                <a:ea typeface="方正大标宋简体" panose="02010601030101010101" charset="-122"/>
              </a:rPr>
              <a:t>全面从严治党</a:t>
            </a:r>
          </a:p>
          <a:p>
            <a:pPr algn="ctr"/>
            <a:r>
              <a:rPr lang="zh-CN" altLang="en-US" sz="8000" dirty="0">
                <a:ln w="38100">
                  <a:gradFill>
                    <a:gsLst>
                      <a:gs pos="29000">
                        <a:srgbClr val="FCFEB6"/>
                      </a:gs>
                      <a:gs pos="59000">
                        <a:srgbClr val="F8EC02"/>
                      </a:gs>
                      <a:gs pos="83000">
                        <a:srgbClr val="F8EC02"/>
                      </a:gs>
                      <a:gs pos="100000">
                        <a:srgbClr val="FCE95A"/>
                      </a:gs>
                    </a:gsLst>
                    <a:lin ang="5400000" scaled="1"/>
                  </a:gradFill>
                </a:ln>
                <a:gradFill>
                  <a:gsLst>
                    <a:gs pos="29000">
                      <a:srgbClr val="FCFEB6"/>
                    </a:gs>
                    <a:gs pos="59000">
                      <a:srgbClr val="F8EC02"/>
                    </a:gs>
                    <a:gs pos="83000">
                      <a:srgbClr val="F8EC02"/>
                    </a:gs>
                    <a:gs pos="100000">
                      <a:srgbClr val="FCE95A"/>
                    </a:gs>
                  </a:gsLst>
                  <a:lin ang="5400000" scaled="1"/>
                </a:gradFill>
                <a:effectLst>
                  <a:outerShdw blurRad="50800" dist="38100" dir="18900000" algn="bl" rotWithShape="0">
                    <a:prstClr val="black">
                      <a:alpha val="40000"/>
                    </a:prstClr>
                  </a:outerShdw>
                </a:effectLst>
                <a:latin typeface="方正大标宋简体" panose="02010601030101010101" charset="-122"/>
                <a:ea typeface="方正大标宋简体" panose="02010601030101010101" charset="-122"/>
              </a:rPr>
              <a:t>抓好党风廉政建设</a:t>
            </a:r>
          </a:p>
        </p:txBody>
      </p:sp>
      <p:sp>
        <p:nvSpPr>
          <p:cNvPr id="37" name="矩形 36"/>
          <p:cNvSpPr/>
          <p:nvPr/>
        </p:nvSpPr>
        <p:spPr>
          <a:xfrm>
            <a:off x="2152946" y="4243730"/>
            <a:ext cx="7998460" cy="321945"/>
          </a:xfrm>
          <a:prstGeom prst="rect">
            <a:avLst/>
          </a:prstGeom>
        </p:spPr>
        <p:txBody>
          <a:bodyPr wrap="none">
            <a:spAutoFit/>
          </a:bodyPr>
          <a:lstStyle/>
          <a:p>
            <a:pPr algn="ctr"/>
            <a:r>
              <a:rPr lang="en-US" altLang="zh-CN" sz="1500" b="1" spc="1000" dirty="0">
                <a:solidFill>
                  <a:srgbClr val="FFFF00"/>
                </a:solidFill>
                <a:latin typeface="微软雅黑" panose="020B0503020204020204" pitchFamily="34" charset="-122"/>
                <a:ea typeface="微软雅黑" panose="020B0503020204020204" pitchFamily="34" charset="-122"/>
              </a:rPr>
              <a:t>——</a:t>
            </a:r>
            <a:r>
              <a:rPr lang="zh-CN" altLang="en-US" sz="1500" b="1" spc="1000" dirty="0">
                <a:solidFill>
                  <a:srgbClr val="FFFF00"/>
                </a:solidFill>
                <a:latin typeface="微软雅黑" panose="020B0503020204020204" pitchFamily="34" charset="-122"/>
                <a:ea typeface="微软雅黑" panose="020B0503020204020204" pitchFamily="34" charset="-122"/>
              </a:rPr>
              <a:t>[在此输入您的党组织名称  汇报人：通用名]</a:t>
            </a:r>
            <a:r>
              <a:rPr lang="en-US" altLang="zh-CN" sz="1500" b="1" spc="1000" dirty="0">
                <a:solidFill>
                  <a:srgbClr val="FFFF00"/>
                </a:solidFill>
                <a:latin typeface="微软雅黑" panose="020B0503020204020204" pitchFamily="34" charset="-122"/>
                <a:ea typeface="微软雅黑" panose="020B0503020204020204" pitchFamily="34" charset="-122"/>
              </a:rPr>
              <a:t>——</a:t>
            </a:r>
            <a:endParaRPr lang="zh-CN" altLang="en-US" sz="1500" b="1" spc="1000" dirty="0">
              <a:solidFill>
                <a:srgbClr val="FFFF00"/>
              </a:solidFill>
              <a:latin typeface="微软雅黑" panose="020B0503020204020204" pitchFamily="34" charset="-122"/>
              <a:ea typeface="微软雅黑" panose="020B0503020204020204" pitchFamily="34" charset="-122"/>
            </a:endParaRPr>
          </a:p>
        </p:txBody>
      </p:sp>
      <p:pic>
        <p:nvPicPr>
          <p:cNvPr id="2" name="谭晶 - 贴心人 (伴奏)">
            <a:hlinkClick r:id="" action="ppaction://media"/>
            <a:extLst>
              <a:ext uri="{FF2B5EF4-FFF2-40B4-BE49-F238E27FC236}">
                <a16:creationId xmlns:a16="http://schemas.microsoft.com/office/drawing/2014/main" xmlns="" id="{609560A6-06AF-40A7-9BFB-3AC725C6407A}"/>
              </a:ext>
            </a:extLst>
          </p:cNvPr>
          <p:cNvPicPr>
            <a:picLocks noChangeAspect="1"/>
          </p:cNvPicPr>
          <p:nvPr>
            <a:audioFile r:link="rId1"/>
            <p:extLst>
              <p:ext uri="{DAA4B4D4-6D71-4841-9C94-3DE7FCFB9230}">
                <p14:media xmlns:p14="http://schemas.microsoft.com/office/powerpoint/2010/main" xmlns="" r:embed="rId7"/>
              </p:ext>
            </p:extLst>
          </p:nvPr>
        </p:nvPicPr>
        <p:blipFill>
          <a:blip r:embed="rId8" cstate="print"/>
          <a:stretch>
            <a:fillRect/>
          </a:stretch>
        </p:blipFill>
        <p:spPr>
          <a:xfrm>
            <a:off x="-651116" y="188640"/>
            <a:ext cx="609600" cy="60960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med" p14:dur="700" advClick="0" advTm="8845">
        <p:fade/>
      </p:transition>
    </mc:Choice>
    <mc:Fallback>
      <p:transition spd="med" advClick="0" advTm="884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par>
                                <p:cTn id="7" presetID="2" presetClass="entr" presetSubtype="4" fill="hold" nodeType="withEffect">
                                  <p:stCondLst>
                                    <p:cond delay="0"/>
                                  </p:stCondLst>
                                  <p:childTnLst>
                                    <p:set>
                                      <p:cBhvr>
                                        <p:cTn id="8" dur="1" fill="hold">
                                          <p:stCondLst>
                                            <p:cond delay="0"/>
                                          </p:stCondLst>
                                        </p:cTn>
                                        <p:tgtEl>
                                          <p:spTgt spid="34"/>
                                        </p:tgtEl>
                                        <p:attrNameLst>
                                          <p:attrName>style.visibility</p:attrName>
                                        </p:attrNameLst>
                                      </p:cBhvr>
                                      <p:to>
                                        <p:strVal val="visible"/>
                                      </p:to>
                                    </p:set>
                                    <p:anim calcmode="lin" valueType="num">
                                      <p:cBhvr additive="base">
                                        <p:cTn id="9" dur="3500" fill="hold"/>
                                        <p:tgtEl>
                                          <p:spTgt spid="34"/>
                                        </p:tgtEl>
                                        <p:attrNameLst>
                                          <p:attrName>ppt_x</p:attrName>
                                        </p:attrNameLst>
                                      </p:cBhvr>
                                      <p:tavLst>
                                        <p:tav tm="0">
                                          <p:val>
                                            <p:strVal val="#ppt_x"/>
                                          </p:val>
                                        </p:tav>
                                        <p:tav tm="100000">
                                          <p:val>
                                            <p:strVal val="#ppt_x"/>
                                          </p:val>
                                        </p:tav>
                                      </p:tavLst>
                                    </p:anim>
                                    <p:anim calcmode="lin" valueType="num">
                                      <p:cBhvr additive="base">
                                        <p:cTn id="10" dur="3500" fill="hold"/>
                                        <p:tgtEl>
                                          <p:spTgt spid="34"/>
                                        </p:tgtEl>
                                        <p:attrNameLst>
                                          <p:attrName>ppt_y</p:attrName>
                                        </p:attrNameLst>
                                      </p:cBhvr>
                                      <p:tavLst>
                                        <p:tav tm="0">
                                          <p:val>
                                            <p:strVal val="1+#ppt_h/2"/>
                                          </p:val>
                                        </p:tav>
                                        <p:tav tm="100000">
                                          <p:val>
                                            <p:strVal val="#ppt_y"/>
                                          </p:val>
                                        </p:tav>
                                      </p:tavLst>
                                    </p:anim>
                                  </p:childTnLst>
                                </p:cTn>
                              </p:par>
                            </p:childTnLst>
                          </p:cTn>
                        </p:par>
                        <p:par>
                          <p:cTn id="11" fill="hold">
                            <p:stCondLst>
                              <p:cond delay="3500"/>
                            </p:stCondLst>
                            <p:childTnLst>
                              <p:par>
                                <p:cTn id="12" presetID="42" presetClass="entr" presetSubtype="0" fill="hold" grpId="0" nodeType="afterEffect">
                                  <p:stCondLst>
                                    <p:cond delay="0"/>
                                  </p:stCondLst>
                                  <p:childTnLst>
                                    <p:set>
                                      <p:cBhvr>
                                        <p:cTn id="13" dur="1" fill="hold">
                                          <p:stCondLst>
                                            <p:cond delay="0"/>
                                          </p:stCondLst>
                                        </p:cTn>
                                        <p:tgtEl>
                                          <p:spTgt spid="36"/>
                                        </p:tgtEl>
                                        <p:attrNameLst>
                                          <p:attrName>style.visibility</p:attrName>
                                        </p:attrNameLst>
                                      </p:cBhvr>
                                      <p:to>
                                        <p:strVal val="visible"/>
                                      </p:to>
                                    </p:set>
                                    <p:animEffect transition="in" filter="fade">
                                      <p:cBhvr>
                                        <p:cTn id="14" dur="1000"/>
                                        <p:tgtEl>
                                          <p:spTgt spid="36"/>
                                        </p:tgtEl>
                                      </p:cBhvr>
                                    </p:animEffect>
                                    <p:anim calcmode="lin" valueType="num">
                                      <p:cBhvr>
                                        <p:cTn id="15" dur="1000" fill="hold"/>
                                        <p:tgtEl>
                                          <p:spTgt spid="36"/>
                                        </p:tgtEl>
                                        <p:attrNameLst>
                                          <p:attrName>ppt_x</p:attrName>
                                        </p:attrNameLst>
                                      </p:cBhvr>
                                      <p:tavLst>
                                        <p:tav tm="0">
                                          <p:val>
                                            <p:strVal val="#ppt_x"/>
                                          </p:val>
                                        </p:tav>
                                        <p:tav tm="100000">
                                          <p:val>
                                            <p:strVal val="#ppt_x"/>
                                          </p:val>
                                        </p:tav>
                                      </p:tavLst>
                                    </p:anim>
                                    <p:anim calcmode="lin" valueType="num">
                                      <p:cBhvr>
                                        <p:cTn id="16" dur="1000" fill="hold"/>
                                        <p:tgtEl>
                                          <p:spTgt spid="36"/>
                                        </p:tgtEl>
                                        <p:attrNameLst>
                                          <p:attrName>ppt_y</p:attrName>
                                        </p:attrNameLst>
                                      </p:cBhvr>
                                      <p:tavLst>
                                        <p:tav tm="0">
                                          <p:val>
                                            <p:strVal val="#ppt_y+.1"/>
                                          </p:val>
                                        </p:tav>
                                        <p:tav tm="100000">
                                          <p:val>
                                            <p:strVal val="#ppt_y"/>
                                          </p:val>
                                        </p:tav>
                                      </p:tavLst>
                                    </p:anim>
                                  </p:childTnLst>
                                </p:cTn>
                              </p:par>
                            </p:childTnLst>
                          </p:cTn>
                        </p:par>
                        <p:par>
                          <p:cTn id="17" fill="hold">
                            <p:stCondLst>
                              <p:cond delay="4500"/>
                            </p:stCondLst>
                            <p:childTnLst>
                              <p:par>
                                <p:cTn id="18" presetID="16" presetClass="entr" presetSubtype="37" fill="hold" grpId="0" nodeType="after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barn(outVertical)">
                                      <p:cBhvr>
                                        <p:cTn id="20" dur="1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1" repeatCount="indefinite" fill="hold" display="0">
                  <p:stCondLst>
                    <p:cond delay="indefinite"/>
                  </p:stCondLst>
                  <p:endCondLst>
                    <p:cond evt="onStopAudio" delay="0">
                      <p:tgtEl>
                        <p:sldTgt/>
                      </p:tgtEl>
                    </p:cond>
                  </p:endCondLst>
                </p:cTn>
                <p:tgtEl>
                  <p:spTgt spid="2"/>
                </p:tgtEl>
              </p:cMediaNode>
            </p:audio>
          </p:childTnLst>
        </p:cTn>
      </p:par>
    </p:tnLst>
    <p:bldLst>
      <p:bldP spid="36" grpId="0"/>
      <p:bldP spid="37" grpId="0"/>
    </p:bldLst>
  </p:timing>
  <p:extLst mod="1">
    <p:ext uri="{E180D4A7-C9FB-4DFB-919C-405C955672EB}">
      <p14:showEvtLst xmlns:p14="http://schemas.microsoft.com/office/powerpoint/2010/main" xmlns="">
        <p14:playEvt time="17" objId="2"/>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13335"/>
            <a:ext cx="12192000" cy="6871335"/>
          </a:xfrm>
          <a:prstGeom prst="rect">
            <a:avLst/>
          </a:prstGeom>
        </p:spPr>
      </p:pic>
      <p:sp>
        <p:nvSpPr>
          <p:cNvPr id="3" name="标题 4"/>
          <p:cNvSpPr txBox="1"/>
          <p:nvPr/>
        </p:nvSpPr>
        <p:spPr>
          <a:xfrm>
            <a:off x="4713605" y="1313815"/>
            <a:ext cx="2764790" cy="1856105"/>
          </a:xfrm>
          <a:prstGeom prst="rect">
            <a:avLst/>
          </a:prstGeom>
        </p:spPr>
        <p:txBody>
          <a:bodyPr vert="horz" lIns="121920" tIns="60960" rIns="121920"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ctr"/>
            <a:r>
              <a:rPr lang="en-US" altLang="zh-CN" sz="3200" b="1" dirty="0">
                <a:gradFill>
                  <a:gsLst>
                    <a:gs pos="29000">
                      <a:srgbClr val="FCFEB6"/>
                    </a:gs>
                    <a:gs pos="59000">
                      <a:srgbClr val="F8EC02"/>
                    </a:gs>
                    <a:gs pos="83000">
                      <a:srgbClr val="F8EC02"/>
                    </a:gs>
                    <a:gs pos="100000">
                      <a:srgbClr val="FCE95A"/>
                    </a:gs>
                  </a:gsLst>
                  <a:lin ang="5400000" scaled="0"/>
                </a:gra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rPr>
              <a:t>    </a:t>
            </a:r>
            <a:r>
              <a:rPr lang="zh-CN" altLang="en-US" sz="3200" b="1" dirty="0">
                <a:gradFill>
                  <a:gsLst>
                    <a:gs pos="29000">
                      <a:srgbClr val="FCFEB6"/>
                    </a:gs>
                    <a:gs pos="59000">
                      <a:srgbClr val="F8EC02"/>
                    </a:gs>
                    <a:gs pos="83000">
                      <a:srgbClr val="F8EC02"/>
                    </a:gs>
                    <a:gs pos="100000">
                      <a:srgbClr val="FCE95A"/>
                    </a:gs>
                  </a:gsLst>
                  <a:lin ang="5400000" scaled="0"/>
                </a:gra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rPr>
              <a:t>第二部分</a:t>
            </a:r>
          </a:p>
        </p:txBody>
      </p:sp>
      <p:pic>
        <p:nvPicPr>
          <p:cNvPr id="4" name="图片 3"/>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9713544" y="909839"/>
            <a:ext cx="1752553" cy="1538627"/>
          </a:xfrm>
          <a:prstGeom prst="rect">
            <a:avLst/>
          </a:prstGeom>
        </p:spPr>
      </p:pic>
      <p:pic>
        <p:nvPicPr>
          <p:cNvPr id="5" name="图片 4"/>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863301" y="909769"/>
            <a:ext cx="1718465" cy="1538627"/>
          </a:xfrm>
          <a:prstGeom prst="rect">
            <a:avLst/>
          </a:prstGeom>
        </p:spPr>
      </p:pic>
      <p:sp>
        <p:nvSpPr>
          <p:cNvPr id="6" name="TextBox 479"/>
          <p:cNvSpPr txBox="1"/>
          <p:nvPr/>
        </p:nvSpPr>
        <p:spPr>
          <a:xfrm>
            <a:off x="1535493" y="2448314"/>
            <a:ext cx="9121013" cy="1351280"/>
          </a:xfrm>
          <a:prstGeom prst="rect">
            <a:avLst/>
          </a:prstGeom>
          <a:noFill/>
        </p:spPr>
        <p:txBody>
          <a:bodyPr wrap="square" lIns="121792" tIns="60896" rIns="121792" bIns="60896" rtlCol="0">
            <a:spAutoFit/>
          </a:bodyPr>
          <a:lstStyle>
            <a:defPPr>
              <a:defRPr lang="zh-CN"/>
            </a:defPPr>
            <a:lvl1pPr>
              <a:lnSpc>
                <a:spcPct val="125000"/>
              </a:lnSpc>
              <a:defRPr sz="4000" b="1">
                <a:solidFill>
                  <a:schemeClr val="accent2"/>
                </a:solidFill>
                <a:latin typeface="微软雅黑" panose="020B0503020204020204" pitchFamily="34" charset="-122"/>
                <a:ea typeface="微软雅黑" panose="020B0503020204020204" pitchFamily="34" charset="-122"/>
              </a:defRPr>
            </a:lvl1pPr>
          </a:lstStyle>
          <a:p>
            <a:pPr algn="ctr" fontAlgn="auto">
              <a:spcBef>
                <a:spcPts val="0"/>
              </a:spcBef>
              <a:spcAft>
                <a:spcPts val="0"/>
              </a:spcAft>
              <a:defRPr/>
            </a:pPr>
            <a:r>
              <a:rPr lang="zh-CN" altLang="en-US" sz="6400" dirty="0">
                <a:gradFill>
                  <a:gsLst>
                    <a:gs pos="29000">
                      <a:srgbClr val="FCFEB6"/>
                    </a:gs>
                    <a:gs pos="59000">
                      <a:srgbClr val="F8EC02"/>
                    </a:gs>
                    <a:gs pos="83000">
                      <a:srgbClr val="F8EC02"/>
                    </a:gs>
                    <a:gs pos="100000">
                      <a:srgbClr val="FCE95A"/>
                    </a:gs>
                  </a:gsLst>
                  <a:lin ang="5400000" scaled="0"/>
                </a:gradFill>
                <a:effectLst>
                  <a:outerShdw blurRad="38100" dist="38100" dir="2700000" algn="tl">
                    <a:srgbClr val="000000">
                      <a:alpha val="43137"/>
                    </a:srgbClr>
                  </a:outerShdw>
                </a:effectLst>
              </a:rPr>
              <a:t>如何抓好党风廉政建设</a:t>
            </a:r>
          </a:p>
        </p:txBody>
      </p:sp>
      <p:sp>
        <p:nvSpPr>
          <p:cNvPr id="7" name="TextBox 480"/>
          <p:cNvSpPr txBox="1"/>
          <p:nvPr/>
        </p:nvSpPr>
        <p:spPr>
          <a:xfrm>
            <a:off x="3993515" y="3799890"/>
            <a:ext cx="4204970" cy="489585"/>
          </a:xfrm>
          <a:prstGeom prst="rect">
            <a:avLst/>
          </a:prstGeom>
          <a:noFill/>
        </p:spPr>
        <p:txBody>
          <a:bodyPr wrap="none" lIns="121792" tIns="60896" rIns="121792" bIns="60896" rtlCol="0">
            <a:spAutoFit/>
          </a:bodyPr>
          <a:lstStyle/>
          <a:p>
            <a:pPr algn="ctr" fontAlgn="auto">
              <a:spcBef>
                <a:spcPts val="0"/>
              </a:spcBef>
              <a:spcAft>
                <a:spcPts val="0"/>
              </a:spcAft>
              <a:defRPr/>
            </a:pPr>
            <a:r>
              <a:rPr lang="zh-CN" altLang="en-US" sz="2400">
                <a:gradFill>
                  <a:gsLst>
                    <a:gs pos="29000">
                      <a:srgbClr val="FCFEB6"/>
                    </a:gs>
                    <a:gs pos="59000">
                      <a:srgbClr val="F8EC02"/>
                    </a:gs>
                    <a:gs pos="83000">
                      <a:srgbClr val="F8EC02"/>
                    </a:gs>
                    <a:gs pos="100000">
                      <a:srgbClr val="FCE95A"/>
                    </a:gs>
                  </a:gsLst>
                  <a:lin ang="5400000" scaled="0"/>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党风建设与反腐关系国家存亡</a:t>
            </a:r>
            <a:endParaRPr lang="zh-CN" altLang="en-US" sz="2400" dirty="0">
              <a:gradFill>
                <a:gsLst>
                  <a:gs pos="29000">
                    <a:srgbClr val="FCFEB6"/>
                  </a:gs>
                  <a:gs pos="59000">
                    <a:srgbClr val="F8EC02"/>
                  </a:gs>
                  <a:gs pos="83000">
                    <a:srgbClr val="F8EC02"/>
                  </a:gs>
                  <a:gs pos="100000">
                    <a:srgbClr val="FCE95A"/>
                  </a:gs>
                </a:gsLst>
                <a:lin ang="5400000" scaled="0"/>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4128">
        <p15:prstTrans prst="peelOff"/>
      </p:transition>
    </mc:Choice>
    <mc:Fallback>
      <p:transition spd="slow" advClick="0" advTm="412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par>
                          <p:cTn id="12" fill="hold">
                            <p:stCondLst>
                              <p:cond delay="85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6"/>
                                        </p:tgtEl>
                                        <p:attrNameLst>
                                          <p:attrName>ppt_y</p:attrName>
                                        </p:attrNameLst>
                                      </p:cBhvr>
                                      <p:tavLst>
                                        <p:tav tm="0">
                                          <p:val>
                                            <p:strVal val="#ppt_y"/>
                                          </p:val>
                                        </p:tav>
                                        <p:tav tm="100000">
                                          <p:val>
                                            <p:strVal val="#ppt_y"/>
                                          </p:val>
                                        </p:tav>
                                      </p:tavLst>
                                    </p:anim>
                                    <p:anim calcmode="lin" valueType="num">
                                      <p:cBhvr>
                                        <p:cTn id="17"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6"/>
                                        </p:tgtEl>
                                      </p:cBhvr>
                                    </p:animEffect>
                                  </p:childTnLst>
                                </p:cTn>
                              </p:par>
                            </p:childTnLst>
                          </p:cTn>
                        </p:par>
                        <p:par>
                          <p:cTn id="20" fill="hold">
                            <p:stCondLst>
                              <p:cond delay="1799"/>
                            </p:stCondLst>
                            <p:childTnLst>
                              <p:par>
                                <p:cTn id="21" presetID="42"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anim calcmode="lin" valueType="num">
                                      <p:cBhvr>
                                        <p:cTn id="24" dur="1000" fill="hold"/>
                                        <p:tgtEl>
                                          <p:spTgt spid="7"/>
                                        </p:tgtEl>
                                        <p:attrNameLst>
                                          <p:attrName>ppt_x</p:attrName>
                                        </p:attrNameLst>
                                      </p:cBhvr>
                                      <p:tavLst>
                                        <p:tav tm="0">
                                          <p:val>
                                            <p:strVal val="#ppt_x"/>
                                          </p:val>
                                        </p:tav>
                                        <p:tav tm="100000">
                                          <p:val>
                                            <p:strVal val="#ppt_x"/>
                                          </p:val>
                                        </p:tav>
                                      </p:tavLst>
                                    </p:anim>
                                    <p:anim calcmode="lin" valueType="num">
                                      <p:cBhvr>
                                        <p:cTn id="2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5131435" y="1700530"/>
            <a:ext cx="6630035" cy="4032250"/>
          </a:xfrm>
          <a:prstGeom prst="roundRect">
            <a:avLst>
              <a:gd name="adj" fmla="val 7906"/>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3" name="TextBox 9">
            <a:hlinkClick r:id="" action="ppaction://hlinkshowjump?jump=nextslide"/>
          </p:cNvPr>
          <p:cNvSpPr txBox="1"/>
          <p:nvPr/>
        </p:nvSpPr>
        <p:spPr>
          <a:xfrm>
            <a:off x="577746" y="2059299"/>
            <a:ext cx="4554220" cy="666115"/>
          </a:xfrm>
          <a:prstGeom prst="rect">
            <a:avLst/>
          </a:prstGeom>
        </p:spPr>
        <p:txBody>
          <a:bodyPr wrap="non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marL="571500" indent="-571500" fontAlgn="auto">
              <a:spcBef>
                <a:spcPts val="0"/>
              </a:spcBef>
              <a:spcAft>
                <a:spcPts val="0"/>
              </a:spcAft>
              <a:buFont typeface="Wingdings" panose="05000000000000000000" pitchFamily="2" charset="2"/>
              <a:buChar char="Ø"/>
              <a:defRPr/>
            </a:pPr>
            <a:r>
              <a:rPr lang="zh-CN" altLang="en-US" sz="3735">
                <a:solidFill>
                  <a:schemeClr val="accent2"/>
                </a:solidFill>
              </a:rPr>
              <a:t>新形势下要如何？</a:t>
            </a:r>
            <a:endParaRPr lang="zh-CN" altLang="en-US" sz="3735" dirty="0">
              <a:solidFill>
                <a:schemeClr val="accent2"/>
              </a:solidFill>
            </a:endParaRPr>
          </a:p>
        </p:txBody>
      </p:sp>
      <p:sp>
        <p:nvSpPr>
          <p:cNvPr id="9" name="标题 5"/>
          <p:cNvSpPr txBox="1"/>
          <p:nvPr/>
        </p:nvSpPr>
        <p:spPr>
          <a:xfrm>
            <a:off x="1364494" y="260648"/>
            <a:ext cx="5404181" cy="672075"/>
          </a:xfrm>
          <a:prstGeom prst="rect">
            <a:avLst/>
          </a:prstGeom>
        </p:spPr>
        <p:txBody>
          <a:bodyPr>
            <a:normAutofit/>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r>
              <a:rPr lang="zh-CN" altLang="en-US" sz="2400" dirty="0">
                <a:solidFill>
                  <a:schemeClr val="accent2"/>
                </a:solidFill>
                <a:latin typeface="微软雅黑" panose="020B0503020204020204" pitchFamily="34" charset="-122"/>
                <a:ea typeface="微软雅黑" panose="020B0503020204020204" pitchFamily="34" charset="-122"/>
              </a:rPr>
              <a:t>如何抓好党风廉政建设</a:t>
            </a:r>
          </a:p>
        </p:txBody>
      </p:sp>
      <p:sp>
        <p:nvSpPr>
          <p:cNvPr id="4" name="矩形 3"/>
          <p:cNvSpPr/>
          <p:nvPr/>
        </p:nvSpPr>
        <p:spPr>
          <a:xfrm>
            <a:off x="4272398" y="1971027"/>
            <a:ext cx="7296811" cy="3547110"/>
          </a:xfrm>
          <a:prstGeom prst="rect">
            <a:avLst/>
          </a:prstGeom>
        </p:spPr>
        <p:txBody>
          <a:bodyPr wrap="square">
            <a:spAutoFit/>
          </a:bodyPr>
          <a:lstStyle/>
          <a:p>
            <a:pPr lvl="2" algn="just">
              <a:lnSpc>
                <a:spcPct val="150000"/>
              </a:lnSpc>
            </a:pPr>
            <a:r>
              <a:rPr lang="zh-CN" altLang="en-US" sz="2135" b="1" dirty="0">
                <a:solidFill>
                  <a:schemeClr val="accent1">
                    <a:lumMod val="75000"/>
                  </a:schemeClr>
                </a:solidFill>
                <a:latin typeface="微软雅黑" panose="020B0503020204020204" pitchFamily="34" charset="-122"/>
                <a:ea typeface="微软雅黑" panose="020B0503020204020204" pitchFamily="34" charset="-122"/>
              </a:rPr>
              <a:t>需要进一步坚定理想信念，加强道德修养，发展党内民主，严明政治纪律，强化制约监督。</a:t>
            </a:r>
            <a:r>
              <a:rPr lang="zh-CN" altLang="en-US" sz="2135" dirty="0">
                <a:solidFill>
                  <a:schemeClr val="tx1">
                    <a:lumMod val="95000"/>
                    <a:lumOff val="5000"/>
                  </a:schemeClr>
                </a:solidFill>
                <a:latin typeface="微软雅黑" panose="020B0503020204020204" pitchFamily="34" charset="-122"/>
                <a:ea typeface="微软雅黑" panose="020B0503020204020204" pitchFamily="34" charset="-122"/>
              </a:rPr>
              <a:t>我们要适应新形势新任务的要求，加强以党章为核心的党内法规制度体系建设，着力提高制度的科学性、系统性、权威性，做到用制度管权、用制度管事、用制度管人，着力推进党风廉政建设和反腐败工作不断深化。</a:t>
            </a:r>
            <a:endParaRPr lang="en-US" altLang="zh-CN" sz="2400" dirty="0">
              <a:solidFill>
                <a:schemeClr val="tx1">
                  <a:lumMod val="95000"/>
                  <a:lumOff val="5000"/>
                </a:schemeClr>
              </a:solidFill>
              <a:latin typeface="微软雅黑" panose="020B0503020204020204" pitchFamily="34" charset="-122"/>
              <a:ea typeface="微软雅黑" panose="020B0503020204020204" pitchFamily="34" charset="-122"/>
            </a:endParaRPr>
          </a:p>
        </p:txBody>
      </p:sp>
      <p:pic>
        <p:nvPicPr>
          <p:cNvPr id="28" name="图片 27"/>
          <p:cNvPicPr>
            <a:picLocks noChangeAspect="1"/>
          </p:cNvPicPr>
          <p:nvPr/>
        </p:nvPicPr>
        <p:blipFill rotWithShape="1">
          <a:blip r:embed="rId3" cstate="print">
            <a:extLst>
              <a:ext uri="{28A0092B-C50C-407E-A947-70E740481C1C}">
                <a14:useLocalDpi xmlns:a14="http://schemas.microsoft.com/office/drawing/2010/main" xmlns="" val="0"/>
              </a:ext>
            </a:extLst>
          </a:blip>
          <a:srcRect r="51556" b="14098"/>
          <a:stretch>
            <a:fillRect/>
          </a:stretch>
        </p:blipFill>
        <p:spPr>
          <a:xfrm>
            <a:off x="848964" y="2428846"/>
            <a:ext cx="4012741" cy="3474382"/>
          </a:xfrm>
          <a:prstGeom prst="rect">
            <a:avLst/>
          </a:prstGeom>
        </p:spPr>
      </p:pic>
      <p:pic>
        <p:nvPicPr>
          <p:cNvPr id="17" name="图片 16"/>
          <p:cNvPicPr>
            <a:picLocks noChangeAspect="1"/>
          </p:cNvPicPr>
          <p:nvPr/>
        </p:nvPicPr>
        <p:blipFill rotWithShape="1">
          <a:blip r:embed="rId4" cstate="print">
            <a:extLst>
              <a:ext uri="{28A0092B-C50C-407E-A947-70E740481C1C}">
                <a14:useLocalDpi xmlns:a14="http://schemas.microsoft.com/office/drawing/2010/main" xmlns="" val="0"/>
              </a:ext>
            </a:extLst>
          </a:blip>
          <a:srcRect t="79333"/>
          <a:stretch>
            <a:fillRect/>
          </a:stretch>
        </p:blipFill>
        <p:spPr>
          <a:xfrm>
            <a:off x="0" y="5579705"/>
            <a:ext cx="12192000" cy="1259879"/>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med" p14:dur="700" advClick="0" advTm="5224">
        <p:fade/>
      </p:transition>
    </mc:Choice>
    <mc:Fallback>
      <p:transition spd="med" advClick="0" advTm="522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anim calcmode="lin" valueType="num">
                                      <p:cBhvr>
                                        <p:cTn id="8" dur="750" fill="hold"/>
                                        <p:tgtEl>
                                          <p:spTgt spid="3"/>
                                        </p:tgtEl>
                                        <p:attrNameLst>
                                          <p:attrName>ppt_x</p:attrName>
                                        </p:attrNameLst>
                                      </p:cBhvr>
                                      <p:tavLst>
                                        <p:tav tm="0">
                                          <p:val>
                                            <p:strVal val="#ppt_x"/>
                                          </p:val>
                                        </p:tav>
                                        <p:tav tm="100000">
                                          <p:val>
                                            <p:strVal val="#ppt_x"/>
                                          </p:val>
                                        </p:tav>
                                      </p:tavLst>
                                    </p:anim>
                                    <p:anim calcmode="lin" valueType="num">
                                      <p:cBhvr>
                                        <p:cTn id="9" dur="750" fill="hold"/>
                                        <p:tgtEl>
                                          <p:spTgt spid="3"/>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up)">
                                      <p:cBhvr>
                                        <p:cTn id="16" dur="750"/>
                                        <p:tgtEl>
                                          <p:spTgt spid="4"/>
                                        </p:tgtEl>
                                      </p:cBhvr>
                                    </p:animEffect>
                                  </p:childTnLst>
                                </p:cTn>
                              </p:par>
                            </p:childTnLst>
                          </p:cTn>
                        </p:par>
                        <p:par>
                          <p:cTn id="17" fill="hold">
                            <p:stCondLst>
                              <p:cond delay="2000"/>
                            </p:stCondLst>
                            <p:childTnLst>
                              <p:par>
                                <p:cTn id="18" presetID="10" presetClass="entr" presetSubtype="0" fill="hold" nodeType="after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fade">
                                      <p:cBhvr>
                                        <p:cTn id="20"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3" grpId="0"/>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38184" y="1771080"/>
            <a:ext cx="7466661" cy="3530032"/>
          </a:xfrm>
          <a:prstGeom prst="rect">
            <a:avLst/>
          </a:prstGeom>
          <a:solidFill>
            <a:schemeClr val="bg1">
              <a:alpha val="48000"/>
            </a:schemeClr>
          </a:solidFill>
          <a:ln w="9525">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3" name="矩形 2"/>
          <p:cNvSpPr/>
          <p:nvPr/>
        </p:nvSpPr>
        <p:spPr>
          <a:xfrm>
            <a:off x="-48082" y="1887443"/>
            <a:ext cx="8064896" cy="3082925"/>
          </a:xfrm>
          <a:prstGeom prst="rect">
            <a:avLst/>
          </a:prstGeom>
        </p:spPr>
        <p:txBody>
          <a:bodyPr wrap="square" lIns="121884" tIns="60941" rIns="121884" bIns="60941">
            <a:spAutoFit/>
          </a:bodyPr>
          <a:lstStyle/>
          <a:p>
            <a:pPr lvl="2" algn="just">
              <a:lnSpc>
                <a:spcPct val="150000"/>
              </a:lnSpc>
            </a:pPr>
            <a:endParaRPr lang="zh-CN" altLang="en-US" sz="2135" b="1" dirty="0">
              <a:solidFill>
                <a:schemeClr val="accent2"/>
              </a:solidFill>
              <a:latin typeface="微软雅黑" panose="020B0503020204020204" pitchFamily="34" charset="-122"/>
              <a:ea typeface="微软雅黑" panose="020B0503020204020204" pitchFamily="34" charset="-122"/>
            </a:endParaRPr>
          </a:p>
          <a:p>
            <a:pPr lvl="2" algn="just">
              <a:lnSpc>
                <a:spcPct val="150000"/>
              </a:lnSpc>
            </a:pPr>
            <a:r>
              <a:rPr lang="zh-CN" altLang="en-US" sz="2135" dirty="0">
                <a:solidFill>
                  <a:schemeClr val="tx2">
                    <a:lumMod val="75000"/>
                    <a:lumOff val="25000"/>
                  </a:schemeClr>
                </a:solidFill>
                <a:latin typeface="微软雅黑" panose="020B0503020204020204" pitchFamily="34" charset="-122"/>
                <a:ea typeface="微软雅黑" panose="020B0503020204020204" pitchFamily="34" charset="-122"/>
              </a:rPr>
              <a:t>面对现在的工作和生活，要不断加强自我修养，这样才能经得起金钱、权力、美色的考验，才能提高拒腐防败和抵御风险的能力；从历史中汲取实现中国梦的养分。</a:t>
            </a:r>
            <a:r>
              <a:rPr lang="zh-CN" altLang="en-US" sz="2135" b="1" dirty="0">
                <a:solidFill>
                  <a:schemeClr val="accent2"/>
                </a:solidFill>
                <a:latin typeface="微软雅黑" panose="020B0503020204020204" pitchFamily="34" charset="-122"/>
                <a:ea typeface="微软雅黑" panose="020B0503020204020204" pitchFamily="34" charset="-122"/>
              </a:rPr>
              <a:t>勿忘入党初心，牢记党的宗旨，时刻不忘自己对党作出的庄重承诺。</a:t>
            </a:r>
          </a:p>
        </p:txBody>
      </p:sp>
      <p:sp>
        <p:nvSpPr>
          <p:cNvPr id="4" name="Freeform 5"/>
          <p:cNvSpPr/>
          <p:nvPr/>
        </p:nvSpPr>
        <p:spPr bwMode="auto">
          <a:xfrm flipH="1">
            <a:off x="742392" y="1412776"/>
            <a:ext cx="4298091" cy="883333"/>
          </a:xfrm>
          <a:custGeom>
            <a:avLst/>
            <a:gdLst>
              <a:gd name="T0" fmla="*/ 51 w 14043"/>
              <a:gd name="T1" fmla="*/ 2108 h 2636"/>
              <a:gd name="T2" fmla="*/ 1152 w 14043"/>
              <a:gd name="T3" fmla="*/ 1085 h 2636"/>
              <a:gd name="T4" fmla="*/ 0 w 14043"/>
              <a:gd name="T5" fmla="*/ 0 h 2636"/>
              <a:gd name="T6" fmla="*/ 13490 w 14043"/>
              <a:gd name="T7" fmla="*/ 22 h 2636"/>
              <a:gd name="T8" fmla="*/ 14043 w 14043"/>
              <a:gd name="T9" fmla="*/ 421 h 2636"/>
              <a:gd name="T10" fmla="*/ 14021 w 14043"/>
              <a:gd name="T11" fmla="*/ 2304 h 2636"/>
              <a:gd name="T12" fmla="*/ 13689 w 14043"/>
              <a:gd name="T13" fmla="*/ 2636 h 2636"/>
              <a:gd name="T14" fmla="*/ 13689 w 14043"/>
              <a:gd name="T15" fmla="*/ 2108 h 2636"/>
              <a:gd name="T16" fmla="*/ 51 w 14043"/>
              <a:gd name="T17" fmla="*/ 2108 h 2636"/>
              <a:gd name="connsiteX0" fmla="*/ 36 w 10002"/>
              <a:gd name="connsiteY0" fmla="*/ 7997 h 10000"/>
              <a:gd name="connsiteX1" fmla="*/ 820 w 10002"/>
              <a:gd name="connsiteY1" fmla="*/ 4116 h 10000"/>
              <a:gd name="connsiteX2" fmla="*/ 0 w 10002"/>
              <a:gd name="connsiteY2" fmla="*/ 0 h 10000"/>
              <a:gd name="connsiteX3" fmla="*/ 9606 w 10002"/>
              <a:gd name="connsiteY3" fmla="*/ 83 h 10000"/>
              <a:gd name="connsiteX4" fmla="*/ 10000 w 10002"/>
              <a:gd name="connsiteY4" fmla="*/ 1597 h 10000"/>
              <a:gd name="connsiteX5" fmla="*/ 9984 w 10002"/>
              <a:gd name="connsiteY5" fmla="*/ 8741 h 10000"/>
              <a:gd name="connsiteX6" fmla="*/ 9748 w 10002"/>
              <a:gd name="connsiteY6" fmla="*/ 10000 h 10000"/>
              <a:gd name="connsiteX7" fmla="*/ 9748 w 10002"/>
              <a:gd name="connsiteY7" fmla="*/ 7997 h 10000"/>
              <a:gd name="connsiteX8" fmla="*/ 36 w 10002"/>
              <a:gd name="connsiteY8" fmla="*/ 7997 h 10000"/>
              <a:gd name="connsiteX0-1" fmla="*/ 36 w 10002"/>
              <a:gd name="connsiteY0-2" fmla="*/ 7997 h 10000"/>
              <a:gd name="connsiteX1-3" fmla="*/ 865 w 10002"/>
              <a:gd name="connsiteY1-4" fmla="*/ 4068 h 10000"/>
              <a:gd name="connsiteX2-5" fmla="*/ 0 w 10002"/>
              <a:gd name="connsiteY2-6" fmla="*/ 0 h 10000"/>
              <a:gd name="connsiteX3-7" fmla="*/ 9606 w 10002"/>
              <a:gd name="connsiteY3-8" fmla="*/ 83 h 10000"/>
              <a:gd name="connsiteX4-9" fmla="*/ 10000 w 10002"/>
              <a:gd name="connsiteY4-10" fmla="*/ 1597 h 10000"/>
              <a:gd name="connsiteX5-11" fmla="*/ 9984 w 10002"/>
              <a:gd name="connsiteY5-12" fmla="*/ 8741 h 10000"/>
              <a:gd name="connsiteX6-13" fmla="*/ 9748 w 10002"/>
              <a:gd name="connsiteY6-14" fmla="*/ 10000 h 10000"/>
              <a:gd name="connsiteX7-15" fmla="*/ 9748 w 10002"/>
              <a:gd name="connsiteY7-16" fmla="*/ 7997 h 10000"/>
              <a:gd name="connsiteX8-17" fmla="*/ 36 w 10002"/>
              <a:gd name="connsiteY8-18" fmla="*/ 7997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0002" h="10000">
                <a:moveTo>
                  <a:pt x="36" y="7997"/>
                </a:moveTo>
                <a:lnTo>
                  <a:pt x="865" y="4068"/>
                </a:lnTo>
                <a:lnTo>
                  <a:pt x="0" y="0"/>
                </a:lnTo>
                <a:lnTo>
                  <a:pt x="9606" y="83"/>
                </a:lnTo>
                <a:cubicBezTo>
                  <a:pt x="9606" y="83"/>
                  <a:pt x="9988" y="-141"/>
                  <a:pt x="10000" y="1597"/>
                </a:cubicBezTo>
                <a:cubicBezTo>
                  <a:pt x="10012" y="3335"/>
                  <a:pt x="9984" y="8741"/>
                  <a:pt x="9984" y="8741"/>
                </a:cubicBezTo>
                <a:cubicBezTo>
                  <a:pt x="9984" y="8741"/>
                  <a:pt x="9969" y="10000"/>
                  <a:pt x="9748" y="10000"/>
                </a:cubicBezTo>
                <a:lnTo>
                  <a:pt x="9748" y="7997"/>
                </a:lnTo>
                <a:lnTo>
                  <a:pt x="36" y="7997"/>
                </a:lnTo>
                <a:close/>
              </a:path>
            </a:pathLst>
          </a:custGeom>
          <a:solidFill>
            <a:schemeClr val="accent2"/>
          </a:solidFill>
          <a:ln w="7938" cap="flat">
            <a:noFill/>
            <a:prstDash val="solid"/>
            <a:miter lim="800000"/>
          </a:ln>
        </p:spPr>
        <p:txBody>
          <a:bodyPr vert="horz" wrap="square" lIns="121920" tIns="60960" rIns="121920" bIns="60960" numCol="1" anchor="t" anchorCtr="0" compatLnSpc="1"/>
          <a:lstStyle/>
          <a:p>
            <a:endParaRPr lang="zh-CN" altLang="en-US" sz="2135"/>
          </a:p>
        </p:txBody>
      </p:sp>
      <p:sp>
        <p:nvSpPr>
          <p:cNvPr id="5" name="TextBox 9">
            <a:hlinkClick r:id="" action="ppaction://hlinkshowjump?jump=nextslide"/>
          </p:cNvPr>
          <p:cNvSpPr txBox="1"/>
          <p:nvPr/>
        </p:nvSpPr>
        <p:spPr>
          <a:xfrm>
            <a:off x="1053258" y="1463303"/>
            <a:ext cx="3555365" cy="583565"/>
          </a:xfrm>
          <a:prstGeom prst="rect">
            <a:avLst/>
          </a:prstGeom>
        </p:spPr>
        <p:txBody>
          <a:bodyPr wrap="non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fontAlgn="auto">
              <a:spcBef>
                <a:spcPts val="0"/>
              </a:spcBef>
              <a:spcAft>
                <a:spcPts val="0"/>
              </a:spcAft>
              <a:defRPr/>
            </a:pPr>
            <a:r>
              <a:rPr lang="zh-CN" altLang="en-US" sz="3200" dirty="0">
                <a:solidFill>
                  <a:schemeClr val="bg1"/>
                </a:solidFill>
              </a:rPr>
              <a:t>不忘初心 坚定信念</a:t>
            </a:r>
          </a:p>
        </p:txBody>
      </p:sp>
      <p:sp>
        <p:nvSpPr>
          <p:cNvPr id="9" name="标题 5"/>
          <p:cNvSpPr txBox="1"/>
          <p:nvPr/>
        </p:nvSpPr>
        <p:spPr>
          <a:xfrm>
            <a:off x="1364494" y="260648"/>
            <a:ext cx="5404181" cy="672075"/>
          </a:xfrm>
          <a:prstGeom prst="rect">
            <a:avLst/>
          </a:prstGeom>
        </p:spPr>
        <p:txBody>
          <a:bodyPr>
            <a:normAutofit/>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r>
              <a:rPr lang="zh-CN" altLang="en-US" sz="2400" dirty="0">
                <a:solidFill>
                  <a:schemeClr val="accent2"/>
                </a:solidFill>
                <a:latin typeface="微软雅黑" panose="020B0503020204020204" pitchFamily="34" charset="-122"/>
                <a:ea typeface="微软雅黑" panose="020B0503020204020204" pitchFamily="34" charset="-122"/>
              </a:rPr>
              <a:t>如何抓好党风廉政建设</a:t>
            </a:r>
          </a:p>
        </p:txBody>
      </p:sp>
      <p:pic>
        <p:nvPicPr>
          <p:cNvPr id="17" name="图片 16"/>
          <p:cNvPicPr>
            <a:picLocks noChangeAspect="1"/>
          </p:cNvPicPr>
          <p:nvPr/>
        </p:nvPicPr>
        <p:blipFill rotWithShape="1">
          <a:blip r:embed="rId3" cstate="print">
            <a:extLst>
              <a:ext uri="{28A0092B-C50C-407E-A947-70E740481C1C}">
                <a14:useLocalDpi xmlns:a14="http://schemas.microsoft.com/office/drawing/2010/main" xmlns="" val="0"/>
              </a:ext>
            </a:extLst>
          </a:blip>
          <a:srcRect t="79333"/>
          <a:stretch>
            <a:fillRect/>
          </a:stretch>
        </p:blipFill>
        <p:spPr>
          <a:xfrm>
            <a:off x="0" y="5579705"/>
            <a:ext cx="12192000" cy="1259879"/>
          </a:xfrm>
          <a:prstGeom prst="rect">
            <a:avLst/>
          </a:prstGeom>
        </p:spPr>
      </p:pic>
      <p:pic>
        <p:nvPicPr>
          <p:cNvPr id="28" name="图片 27"/>
          <p:cNvPicPr>
            <a:picLocks noChangeAspect="1"/>
          </p:cNvPicPr>
          <p:nvPr/>
        </p:nvPicPr>
        <p:blipFill rotWithShape="1">
          <a:blip r:embed="rId4" cstate="print">
            <a:extLst>
              <a:ext uri="{28A0092B-C50C-407E-A947-70E740481C1C}">
                <a14:useLocalDpi xmlns:a14="http://schemas.microsoft.com/office/drawing/2010/main" xmlns="" val="0"/>
              </a:ext>
            </a:extLst>
          </a:blip>
          <a:srcRect r="51556" b="14098"/>
          <a:stretch>
            <a:fillRect/>
          </a:stretch>
        </p:blipFill>
        <p:spPr>
          <a:xfrm>
            <a:off x="7912704" y="1691611"/>
            <a:ext cx="4012741" cy="3474382"/>
          </a:xfrm>
          <a:prstGeom prst="rect">
            <a:avLst/>
          </a:prstGeom>
        </p:spPr>
      </p:pic>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5872">
        <p15:prstTrans prst="airplane"/>
      </p:transition>
    </mc:Choice>
    <mc:Fallback>
      <p:transition spd="slow" advClick="0" advTm="587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750"/>
                                        <p:tgtEl>
                                          <p:spTgt spid="5"/>
                                        </p:tgtEl>
                                      </p:cBhvr>
                                    </p:animEffect>
                                    <p:anim calcmode="lin" valueType="num">
                                      <p:cBhvr>
                                        <p:cTn id="16" dur="750" fill="hold"/>
                                        <p:tgtEl>
                                          <p:spTgt spid="5"/>
                                        </p:tgtEl>
                                        <p:attrNameLst>
                                          <p:attrName>ppt_x</p:attrName>
                                        </p:attrNameLst>
                                      </p:cBhvr>
                                      <p:tavLst>
                                        <p:tav tm="0">
                                          <p:val>
                                            <p:strVal val="#ppt_x"/>
                                          </p:val>
                                        </p:tav>
                                        <p:tav tm="100000">
                                          <p:val>
                                            <p:strVal val="#ppt_x"/>
                                          </p:val>
                                        </p:tav>
                                      </p:tavLst>
                                    </p:anim>
                                    <p:anim calcmode="lin" valueType="num">
                                      <p:cBhvr>
                                        <p:cTn id="17" dur="750" fill="hold"/>
                                        <p:tgtEl>
                                          <p:spTgt spid="5"/>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12" presetClass="entr" presetSubtype="4"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2250"/>
                                        <p:tgtEl>
                                          <p:spTgt spid="3"/>
                                        </p:tgtEl>
                                        <p:attrNameLst>
                                          <p:attrName>ppt_y</p:attrName>
                                        </p:attrNameLst>
                                      </p:cBhvr>
                                      <p:tavLst>
                                        <p:tav tm="0">
                                          <p:val>
                                            <p:strVal val="#ppt_y+#ppt_h*1.125000"/>
                                          </p:val>
                                        </p:tav>
                                        <p:tav tm="100000">
                                          <p:val>
                                            <p:strVal val="#ppt_y"/>
                                          </p:val>
                                        </p:tav>
                                      </p:tavLst>
                                    </p:anim>
                                    <p:animEffect transition="in" filter="wipe(up)">
                                      <p:cBhvr>
                                        <p:cTn id="22" dur="2250"/>
                                        <p:tgtEl>
                                          <p:spTgt spid="3"/>
                                        </p:tgtEl>
                                      </p:cBhvr>
                                    </p:animEffect>
                                  </p:childTnLst>
                                </p:cTn>
                              </p:par>
                            </p:childTnLst>
                          </p:cTn>
                        </p:par>
                        <p:par>
                          <p:cTn id="23" fill="hold">
                            <p:stCondLst>
                              <p:cond delay="4500"/>
                            </p:stCondLst>
                            <p:childTnLst>
                              <p:par>
                                <p:cTn id="24" presetID="10" presetClass="entr" presetSubtype="0" fill="hold" nodeType="after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fade">
                                      <p:cBhvr>
                                        <p:cTn id="26"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P spid="4" grpId="0" bldLvl="0" animBg="1"/>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488088" y="1412776"/>
            <a:ext cx="9101599" cy="697627"/>
            <a:chOff x="-490853" y="4767566"/>
            <a:chExt cx="4970294" cy="711907"/>
          </a:xfrm>
        </p:grpSpPr>
        <p:sp>
          <p:nvSpPr>
            <p:cNvPr id="5" name="矩形: 圆角 11"/>
            <p:cNvSpPr/>
            <p:nvPr/>
          </p:nvSpPr>
          <p:spPr>
            <a:xfrm>
              <a:off x="-490853" y="4767566"/>
              <a:ext cx="4970294" cy="711907"/>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294323" y="4880631"/>
              <a:ext cx="4593973" cy="469799"/>
            </a:xfrm>
            <a:prstGeom prst="rect">
              <a:avLst/>
            </a:prstGeom>
            <a:noFill/>
          </p:spPr>
          <p:txBody>
            <a:bodyPr wrap="none" rtlCol="0">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一、以加强党性党风党纪教育为先导，夯实勤政廉政思想基础</a:t>
              </a:r>
            </a:p>
          </p:txBody>
        </p:sp>
      </p:grpSp>
      <p:sp>
        <p:nvSpPr>
          <p:cNvPr id="25" name="圆角矩形 24"/>
          <p:cNvSpPr/>
          <p:nvPr/>
        </p:nvSpPr>
        <p:spPr>
          <a:xfrm>
            <a:off x="1507502" y="2276872"/>
            <a:ext cx="6701332" cy="671957"/>
          </a:xfrm>
          <a:prstGeom prst="round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dirty="0">
                <a:solidFill>
                  <a:schemeClr val="accent2"/>
                </a:solidFill>
                <a:latin typeface="微软雅黑" panose="020B0503020204020204" pitchFamily="34" charset="-122"/>
                <a:ea typeface="微软雅黑" panose="020B0503020204020204" pitchFamily="34" charset="-122"/>
              </a:rPr>
              <a:t>突出三个重点，把握教育内容。</a:t>
            </a:r>
          </a:p>
        </p:txBody>
      </p:sp>
      <p:sp>
        <p:nvSpPr>
          <p:cNvPr id="26" name="矩形 25"/>
          <p:cNvSpPr/>
          <p:nvPr/>
        </p:nvSpPr>
        <p:spPr>
          <a:xfrm>
            <a:off x="1507503" y="3147933"/>
            <a:ext cx="5741225" cy="2680335"/>
          </a:xfrm>
          <a:prstGeom prst="rect">
            <a:avLst/>
          </a:prstGeom>
        </p:spPr>
        <p:txBody>
          <a:bodyPr wrap="square">
            <a:spAutoFit/>
          </a:bodyPr>
          <a:lstStyle/>
          <a:p>
            <a:pPr algn="just">
              <a:lnSpc>
                <a:spcPct val="150000"/>
              </a:lnSpc>
            </a:pPr>
            <a:r>
              <a:rPr lang="zh-CN" altLang="en-US" sz="1865" b="1"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突出宗旨教育</a:t>
            </a:r>
            <a:r>
              <a:rPr lang="zh-CN" altLang="en-US" sz="1865" dirty="0">
                <a:solidFill>
                  <a:schemeClr val="tx2">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，增强全体干部特别是机关干部的服务意识，切实转变工作作风，方便群众办事；</a:t>
            </a:r>
            <a:endParaRPr lang="en-US" altLang="zh-CN" sz="1865" dirty="0">
              <a:solidFill>
                <a:schemeClr val="tx2">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en-US" sz="1865" b="1"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突出岗位廉政教育</a:t>
            </a:r>
            <a:r>
              <a:rPr lang="zh-CN" altLang="en-US" sz="1865" dirty="0">
                <a:solidFill>
                  <a:schemeClr val="tx2">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，让干部知道危险、查找风险、不敢冒险、力求保险；</a:t>
            </a:r>
            <a:endParaRPr lang="en-US" altLang="zh-CN" sz="1865" dirty="0">
              <a:solidFill>
                <a:schemeClr val="tx2">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en-US" sz="1865" b="1"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突出示范教育</a:t>
            </a:r>
            <a:r>
              <a:rPr lang="zh-CN" altLang="en-US" sz="1865" dirty="0">
                <a:solidFill>
                  <a:schemeClr val="tx2">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，加大对各级干部身边勤政廉政典型的宣传力度，形成典型示范带动的良好氛围。</a:t>
            </a:r>
          </a:p>
        </p:txBody>
      </p:sp>
      <p:cxnSp>
        <p:nvCxnSpPr>
          <p:cNvPr id="27" name="直接连接符 26"/>
          <p:cNvCxnSpPr/>
          <p:nvPr/>
        </p:nvCxnSpPr>
        <p:spPr>
          <a:xfrm>
            <a:off x="1603514" y="3027343"/>
            <a:ext cx="8813567" cy="0"/>
          </a:xfrm>
          <a:prstGeom prst="line">
            <a:avLst/>
          </a:prstGeom>
          <a:ln>
            <a:solidFill>
              <a:schemeClr val="accent2"/>
            </a:solidFill>
            <a:prstDash val="dash"/>
          </a:ln>
        </p:spPr>
        <p:style>
          <a:lnRef idx="1">
            <a:schemeClr val="accent1"/>
          </a:lnRef>
          <a:fillRef idx="0">
            <a:schemeClr val="accent1"/>
          </a:fillRef>
          <a:effectRef idx="0">
            <a:schemeClr val="accent1"/>
          </a:effectRef>
          <a:fontRef idx="minor">
            <a:schemeClr val="tx1"/>
          </a:fontRef>
        </p:style>
      </p:cxnSp>
      <p:pic>
        <p:nvPicPr>
          <p:cNvPr id="34" name="图片 3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7583758" y="3332989"/>
            <a:ext cx="2795851" cy="2518076"/>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0" name="标题 5"/>
          <p:cNvSpPr txBox="1"/>
          <p:nvPr/>
        </p:nvSpPr>
        <p:spPr>
          <a:xfrm>
            <a:off x="1364494" y="260648"/>
            <a:ext cx="5404181" cy="672075"/>
          </a:xfrm>
          <a:prstGeom prst="rect">
            <a:avLst/>
          </a:prstGeom>
        </p:spPr>
        <p:txBody>
          <a:bodyPr>
            <a:normAutofit/>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r>
              <a:rPr lang="zh-CN" altLang="en-US" sz="2400" dirty="0">
                <a:solidFill>
                  <a:schemeClr val="accent2"/>
                </a:solidFill>
                <a:latin typeface="微软雅黑" panose="020B0503020204020204" pitchFamily="34" charset="-122"/>
                <a:ea typeface="微软雅黑" panose="020B0503020204020204" pitchFamily="34" charset="-122"/>
              </a:rPr>
              <a:t>如何抓好党风廉政建设</a:t>
            </a:r>
          </a:p>
        </p:txBody>
      </p:sp>
      <p:pic>
        <p:nvPicPr>
          <p:cNvPr id="17" name="图片 16"/>
          <p:cNvPicPr>
            <a:picLocks noChangeAspect="1"/>
          </p:cNvPicPr>
          <p:nvPr/>
        </p:nvPicPr>
        <p:blipFill rotWithShape="1">
          <a:blip r:embed="rId4" cstate="print">
            <a:extLst>
              <a:ext uri="{28A0092B-C50C-407E-A947-70E740481C1C}">
                <a14:useLocalDpi xmlns:a14="http://schemas.microsoft.com/office/drawing/2010/main" xmlns="" val="0"/>
              </a:ext>
            </a:extLst>
          </a:blip>
          <a:srcRect t="79333"/>
          <a:stretch>
            <a:fillRect/>
          </a:stretch>
        </p:blipFill>
        <p:spPr>
          <a:xfrm>
            <a:off x="0" y="5579705"/>
            <a:ext cx="12192000" cy="1259879"/>
          </a:xfrm>
          <a:prstGeom prst="rect">
            <a:avLst/>
          </a:prstGeom>
        </p:spPr>
      </p:pic>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5539">
        <p15:prstTrans prst="pageCurlDouble"/>
      </p:transition>
    </mc:Choice>
    <mc:Fallback>
      <p:transition spd="slow" advClick="0" advTm="553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5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42" presetClass="entr" presetSubtype="0" fill="hold" grpId="0" nodeType="after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1000"/>
                                        <p:tgtEl>
                                          <p:spTgt spid="25"/>
                                        </p:tgtEl>
                                      </p:cBhvr>
                                    </p:animEffect>
                                    <p:anim calcmode="lin" valueType="num">
                                      <p:cBhvr>
                                        <p:cTn id="13" dur="1000" fill="hold"/>
                                        <p:tgtEl>
                                          <p:spTgt spid="25"/>
                                        </p:tgtEl>
                                        <p:attrNameLst>
                                          <p:attrName>ppt_x</p:attrName>
                                        </p:attrNameLst>
                                      </p:cBhvr>
                                      <p:tavLst>
                                        <p:tav tm="0">
                                          <p:val>
                                            <p:strVal val="#ppt_x"/>
                                          </p:val>
                                        </p:tav>
                                        <p:tav tm="100000">
                                          <p:val>
                                            <p:strVal val="#ppt_x"/>
                                          </p:val>
                                        </p:tav>
                                      </p:tavLst>
                                    </p:anim>
                                    <p:anim calcmode="lin" valueType="num">
                                      <p:cBhvr>
                                        <p:cTn id="14" dur="1000" fill="hold"/>
                                        <p:tgtEl>
                                          <p:spTgt spid="25"/>
                                        </p:tgtEl>
                                        <p:attrNameLst>
                                          <p:attrName>ppt_y</p:attrName>
                                        </p:attrNameLst>
                                      </p:cBhvr>
                                      <p:tavLst>
                                        <p:tav tm="0">
                                          <p:val>
                                            <p:strVal val="#ppt_y+.1"/>
                                          </p:val>
                                        </p:tav>
                                        <p:tav tm="100000">
                                          <p:val>
                                            <p:strVal val="#ppt_y"/>
                                          </p:val>
                                        </p:tav>
                                      </p:tavLst>
                                    </p:anim>
                                  </p:childTnLst>
                                </p:cTn>
                              </p:par>
                            </p:childTnLst>
                          </p:cTn>
                        </p:par>
                        <p:par>
                          <p:cTn id="15" fill="hold">
                            <p:stCondLst>
                              <p:cond delay="2000"/>
                            </p:stCondLst>
                            <p:childTnLst>
                              <p:par>
                                <p:cTn id="16" presetID="16" presetClass="entr" presetSubtype="21" fill="hold" nodeType="after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barn(inVertical)">
                                      <p:cBhvr>
                                        <p:cTn id="18" dur="500"/>
                                        <p:tgtEl>
                                          <p:spTgt spid="27"/>
                                        </p:tgtEl>
                                      </p:cBhvr>
                                    </p:animEffect>
                                  </p:childTnLst>
                                </p:cTn>
                              </p:par>
                            </p:childTnLst>
                          </p:cTn>
                        </p:par>
                        <p:par>
                          <p:cTn id="19" fill="hold">
                            <p:stCondLst>
                              <p:cond delay="2500"/>
                            </p:stCondLst>
                            <p:childTnLst>
                              <p:par>
                                <p:cTn id="20" presetID="12" presetClass="entr" presetSubtype="4" fill="hold" grpId="0" nodeType="afterEffect">
                                  <p:stCondLst>
                                    <p:cond delay="0"/>
                                  </p:stCondLst>
                                  <p:childTnLst>
                                    <p:set>
                                      <p:cBhvr>
                                        <p:cTn id="21" dur="1" fill="hold">
                                          <p:stCondLst>
                                            <p:cond delay="0"/>
                                          </p:stCondLst>
                                        </p:cTn>
                                        <p:tgtEl>
                                          <p:spTgt spid="26"/>
                                        </p:tgtEl>
                                        <p:attrNameLst>
                                          <p:attrName>style.visibility</p:attrName>
                                        </p:attrNameLst>
                                      </p:cBhvr>
                                      <p:to>
                                        <p:strVal val="visible"/>
                                      </p:to>
                                    </p:set>
                                    <p:anim calcmode="lin" valueType="num">
                                      <p:cBhvr additive="base">
                                        <p:cTn id="22" dur="1500"/>
                                        <p:tgtEl>
                                          <p:spTgt spid="26"/>
                                        </p:tgtEl>
                                        <p:attrNameLst>
                                          <p:attrName>ppt_y</p:attrName>
                                        </p:attrNameLst>
                                      </p:cBhvr>
                                      <p:tavLst>
                                        <p:tav tm="0">
                                          <p:val>
                                            <p:strVal val="#ppt_y+#ppt_h*1.125000"/>
                                          </p:val>
                                        </p:tav>
                                        <p:tav tm="100000">
                                          <p:val>
                                            <p:strVal val="#ppt_y"/>
                                          </p:val>
                                        </p:tav>
                                      </p:tavLst>
                                    </p:anim>
                                    <p:animEffect transition="in" filter="wipe(up)">
                                      <p:cBhvr>
                                        <p:cTn id="23" dur="1500"/>
                                        <p:tgtEl>
                                          <p:spTgt spid="26"/>
                                        </p:tgtEl>
                                      </p:cBhvr>
                                    </p:animEffect>
                                  </p:childTnLst>
                                </p:cTn>
                              </p:par>
                            </p:childTnLst>
                          </p:cTn>
                        </p:par>
                        <p:par>
                          <p:cTn id="24" fill="hold">
                            <p:stCondLst>
                              <p:cond delay="4000"/>
                            </p:stCondLst>
                            <p:childTnLst>
                              <p:par>
                                <p:cTn id="25" presetID="12" presetClass="entr" presetSubtype="8" fill="hold" nodeType="after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additive="base">
                                        <p:cTn id="27" dur="1000"/>
                                        <p:tgtEl>
                                          <p:spTgt spid="34"/>
                                        </p:tgtEl>
                                        <p:attrNameLst>
                                          <p:attrName>ppt_x</p:attrName>
                                        </p:attrNameLst>
                                      </p:cBhvr>
                                      <p:tavLst>
                                        <p:tav tm="0">
                                          <p:val>
                                            <p:strVal val="#ppt_x-#ppt_w*1.125000"/>
                                          </p:val>
                                        </p:tav>
                                        <p:tav tm="100000">
                                          <p:val>
                                            <p:strVal val="#ppt_x"/>
                                          </p:val>
                                        </p:tav>
                                      </p:tavLst>
                                    </p:anim>
                                    <p:animEffect transition="in" filter="wipe(right)">
                                      <p:cBhvr>
                                        <p:cTn id="28"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圆角矩形 24"/>
          <p:cNvSpPr/>
          <p:nvPr/>
        </p:nvSpPr>
        <p:spPr>
          <a:xfrm>
            <a:off x="1200056" y="1124744"/>
            <a:ext cx="6528725" cy="671957"/>
          </a:xfrm>
          <a:prstGeom prst="round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3200" b="1" dirty="0">
              <a:solidFill>
                <a:schemeClr val="accent2"/>
              </a:solidFill>
              <a:latin typeface="微软雅黑" panose="020B0503020204020204" pitchFamily="34" charset="-122"/>
              <a:ea typeface="微软雅黑" panose="020B0503020204020204" pitchFamily="34" charset="-122"/>
            </a:endParaRPr>
          </a:p>
          <a:p>
            <a:r>
              <a:rPr lang="zh-CN" altLang="en-US" sz="3200" b="1" dirty="0">
                <a:solidFill>
                  <a:schemeClr val="accent2"/>
                </a:solidFill>
                <a:latin typeface="微软雅黑" panose="020B0503020204020204" pitchFamily="34" charset="-122"/>
                <a:ea typeface="微软雅黑" panose="020B0503020204020204" pitchFamily="34" charset="-122"/>
              </a:rPr>
              <a:t>开展三项活动，改进教育方式。</a:t>
            </a:r>
          </a:p>
        </p:txBody>
      </p:sp>
      <p:sp>
        <p:nvSpPr>
          <p:cNvPr id="26" name="矩形 25"/>
          <p:cNvSpPr/>
          <p:nvPr/>
        </p:nvSpPr>
        <p:spPr>
          <a:xfrm>
            <a:off x="1200056" y="2382169"/>
            <a:ext cx="6336704" cy="3415030"/>
          </a:xfrm>
          <a:prstGeom prst="rect">
            <a:avLst/>
          </a:prstGeom>
        </p:spPr>
        <p:txBody>
          <a:bodyPr wrap="square">
            <a:spAutoFit/>
          </a:bodyPr>
          <a:lstStyle/>
          <a:p>
            <a:pPr algn="just">
              <a:lnSpc>
                <a:spcPct val="150000"/>
              </a:lnSpc>
            </a:pPr>
            <a:r>
              <a:rPr lang="zh-CN" altLang="en-US" b="1"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全面开展一把手讲廉政党课活动</a:t>
            </a:r>
            <a:r>
              <a:rPr lang="zh-CN" altLang="en-US" dirty="0">
                <a:solidFill>
                  <a:schemeClr val="tx1">
                    <a:lumMod val="95000"/>
                    <a:lumOff val="5000"/>
                  </a:schemeClr>
                </a:solidFill>
                <a:latin typeface="微软雅黑" panose="020B0503020204020204" pitchFamily="34" charset="-122"/>
                <a:ea typeface="微软雅黑" panose="020B0503020204020204" pitchFamily="34" charset="-122"/>
                <a:cs typeface="Times New Roman" panose="02020603050405020304" pitchFamily="18" charset="0"/>
              </a:rPr>
              <a:t>，在干部遵纪守法的同时，促进领导干部廉洁自律、知行统一；</a:t>
            </a:r>
            <a:endParaRPr lang="en-US" altLang="zh-CN" dirty="0">
              <a:solidFill>
                <a:schemeClr val="tx1">
                  <a:lumMod val="95000"/>
                  <a:lumOff val="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en-US" b="1"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全面开展廉政教育活动</a:t>
            </a:r>
            <a:r>
              <a:rPr lang="zh-CN" altLang="en-US" dirty="0">
                <a:solidFill>
                  <a:schemeClr val="tx1">
                    <a:lumMod val="95000"/>
                    <a:lumOff val="5000"/>
                  </a:schemeClr>
                </a:solidFill>
                <a:latin typeface="微软雅黑" panose="020B0503020204020204" pitchFamily="34" charset="-122"/>
                <a:ea typeface="微软雅黑" panose="020B0503020204020204" pitchFamily="34" charset="-122"/>
                <a:cs typeface="Times New Roman" panose="02020603050405020304" pitchFamily="18" charset="0"/>
              </a:rPr>
              <a:t>，通过组织广大干部开展警示教育、举办廉政知识测试、签订廉政承诺书、进行廉政宣誓、任前廉政谈话等一系列活动，增强廉政教育的有效性；</a:t>
            </a:r>
            <a:endParaRPr lang="en-US" altLang="zh-CN" dirty="0">
              <a:solidFill>
                <a:schemeClr val="tx1">
                  <a:lumMod val="95000"/>
                  <a:lumOff val="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en-US" b="1"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全面开展廉政文化进机关活动</a:t>
            </a:r>
            <a:r>
              <a:rPr lang="zh-CN" altLang="en-US" dirty="0">
                <a:solidFill>
                  <a:schemeClr val="tx1">
                    <a:lumMod val="95000"/>
                    <a:lumOff val="5000"/>
                  </a:schemeClr>
                </a:solidFill>
                <a:latin typeface="微软雅黑" panose="020B0503020204020204" pitchFamily="34" charset="-122"/>
                <a:ea typeface="微软雅黑" panose="020B0503020204020204" pitchFamily="34" charset="-122"/>
                <a:cs typeface="Times New Roman" panose="02020603050405020304" pitchFamily="18" charset="0"/>
              </a:rPr>
              <a:t>，做到每个部门有廉政宣传专栏、有警示标牌、每个干部办公桌上有廉政格言警句、重要时段和节假日给领导干部发送廉政短信，让廉政文化上机关墙面、上办公桌面、上网络页面，使机关干部在潜移默化中把廉政教育入脑入心。</a:t>
            </a:r>
          </a:p>
        </p:txBody>
      </p:sp>
      <p:cxnSp>
        <p:nvCxnSpPr>
          <p:cNvPr id="27" name="直接连接符 26"/>
          <p:cNvCxnSpPr/>
          <p:nvPr/>
        </p:nvCxnSpPr>
        <p:spPr>
          <a:xfrm>
            <a:off x="1200056" y="2190305"/>
            <a:ext cx="9889099" cy="0"/>
          </a:xfrm>
          <a:prstGeom prst="line">
            <a:avLst/>
          </a:prstGeom>
          <a:ln>
            <a:solidFill>
              <a:schemeClr val="accent2"/>
            </a:solidFill>
            <a:prstDash val="dash"/>
          </a:ln>
        </p:spPr>
        <p:style>
          <a:lnRef idx="1">
            <a:schemeClr val="accent1"/>
          </a:lnRef>
          <a:fillRef idx="0">
            <a:schemeClr val="accent1"/>
          </a:fillRef>
          <a:effectRef idx="0">
            <a:schemeClr val="accent1"/>
          </a:effectRef>
          <a:fontRef idx="minor">
            <a:schemeClr val="tx1"/>
          </a:fontRef>
        </p:style>
      </p:cxnSp>
      <p:pic>
        <p:nvPicPr>
          <p:cNvPr id="9" name="图片 8"/>
          <p:cNvPicPr>
            <a:picLocks noChangeAspect="1"/>
          </p:cNvPicPr>
          <p:nvPr/>
        </p:nvPicPr>
        <p:blipFill>
          <a:blip r:embed="rId4" cstate="print"/>
          <a:stretch>
            <a:fillRect/>
          </a:stretch>
        </p:blipFill>
        <p:spPr>
          <a:xfrm>
            <a:off x="8016814" y="2382169"/>
            <a:ext cx="2976331" cy="3462263"/>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标题 5"/>
          <p:cNvSpPr txBox="1"/>
          <p:nvPr/>
        </p:nvSpPr>
        <p:spPr>
          <a:xfrm>
            <a:off x="1364494" y="260648"/>
            <a:ext cx="5404181" cy="672075"/>
          </a:xfrm>
          <a:prstGeom prst="rect">
            <a:avLst/>
          </a:prstGeom>
        </p:spPr>
        <p:txBody>
          <a:bodyPr>
            <a:normAutofit/>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r>
              <a:rPr lang="zh-CN" altLang="en-US" sz="2400" dirty="0">
                <a:solidFill>
                  <a:schemeClr val="accent2"/>
                </a:solidFill>
                <a:latin typeface="微软雅黑" panose="020B0503020204020204" pitchFamily="34" charset="-122"/>
                <a:ea typeface="微软雅黑" panose="020B0503020204020204" pitchFamily="34" charset="-122"/>
              </a:rPr>
              <a:t>如何抓好党风廉政建设</a:t>
            </a:r>
          </a:p>
        </p:txBody>
      </p:sp>
      <p:pic>
        <p:nvPicPr>
          <p:cNvPr id="17" name="图片 16"/>
          <p:cNvPicPr>
            <a:picLocks noChangeAspect="1"/>
          </p:cNvPicPr>
          <p:nvPr/>
        </p:nvPicPr>
        <p:blipFill rotWithShape="1">
          <a:blip r:embed="rId5" cstate="print">
            <a:extLst>
              <a:ext uri="{28A0092B-C50C-407E-A947-70E740481C1C}">
                <a14:useLocalDpi xmlns:a14="http://schemas.microsoft.com/office/drawing/2010/main" xmlns="" val="0"/>
              </a:ext>
            </a:extLst>
          </a:blip>
          <a:srcRect t="79333"/>
          <a:stretch>
            <a:fillRect/>
          </a:stretch>
        </p:blipFill>
        <p:spPr>
          <a:xfrm>
            <a:off x="0" y="5579705"/>
            <a:ext cx="12192000" cy="1259879"/>
          </a:xfrm>
          <a:prstGeom prst="rect">
            <a:avLst/>
          </a:prstGeom>
        </p:spPr>
      </p:pic>
    </p:spTree>
    <p:custDataLst>
      <p:tags r:id="rId1"/>
    </p:custData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5769">
        <p15:prstTrans prst="pageCurlDouble"/>
      </p:transition>
    </mc:Choice>
    <mc:Fallback>
      <p:transition spd="slow" advClick="0" advTm="576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barn(inVertical)">
                                      <p:cBhvr>
                                        <p:cTn id="13" dur="500"/>
                                        <p:tgtEl>
                                          <p:spTgt spid="27"/>
                                        </p:tgtEl>
                                      </p:cBhvr>
                                    </p:animEffect>
                                  </p:childTnLst>
                                </p:cTn>
                              </p:par>
                            </p:childTnLst>
                          </p:cTn>
                        </p:par>
                        <p:par>
                          <p:cTn id="14" fill="hold">
                            <p:stCondLst>
                              <p:cond delay="1500"/>
                            </p:stCondLst>
                            <p:childTnLst>
                              <p:par>
                                <p:cTn id="15" presetID="12" presetClass="entr" presetSubtype="4" fill="hold" grpId="0" nodeType="afterEffect">
                                  <p:stCondLst>
                                    <p:cond delay="0"/>
                                  </p:stCondLst>
                                  <p:childTnLst>
                                    <p:set>
                                      <p:cBhvr>
                                        <p:cTn id="16" dur="1" fill="hold">
                                          <p:stCondLst>
                                            <p:cond delay="0"/>
                                          </p:stCondLst>
                                        </p:cTn>
                                        <p:tgtEl>
                                          <p:spTgt spid="26"/>
                                        </p:tgtEl>
                                        <p:attrNameLst>
                                          <p:attrName>style.visibility</p:attrName>
                                        </p:attrNameLst>
                                      </p:cBhvr>
                                      <p:to>
                                        <p:strVal val="visible"/>
                                      </p:to>
                                    </p:set>
                                    <p:anim calcmode="lin" valueType="num">
                                      <p:cBhvr additive="base">
                                        <p:cTn id="17" dur="1500"/>
                                        <p:tgtEl>
                                          <p:spTgt spid="26"/>
                                        </p:tgtEl>
                                        <p:attrNameLst>
                                          <p:attrName>ppt_y</p:attrName>
                                        </p:attrNameLst>
                                      </p:cBhvr>
                                      <p:tavLst>
                                        <p:tav tm="0">
                                          <p:val>
                                            <p:strVal val="#ppt_y+#ppt_h*1.125000"/>
                                          </p:val>
                                        </p:tav>
                                        <p:tav tm="100000">
                                          <p:val>
                                            <p:strVal val="#ppt_y"/>
                                          </p:val>
                                        </p:tav>
                                      </p:tavLst>
                                    </p:anim>
                                    <p:animEffect transition="in" filter="wipe(up)">
                                      <p:cBhvr>
                                        <p:cTn id="18" dur="1500"/>
                                        <p:tgtEl>
                                          <p:spTgt spid="26"/>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1000" fill="hold"/>
                                        <p:tgtEl>
                                          <p:spTgt spid="9"/>
                                        </p:tgtEl>
                                        <p:attrNameLst>
                                          <p:attrName>ppt_w</p:attrName>
                                        </p:attrNameLst>
                                      </p:cBhvr>
                                      <p:tavLst>
                                        <p:tav tm="0">
                                          <p:val>
                                            <p:fltVal val="0"/>
                                          </p:val>
                                        </p:tav>
                                        <p:tav tm="100000">
                                          <p:val>
                                            <p:strVal val="#ppt_w"/>
                                          </p:val>
                                        </p:tav>
                                      </p:tavLst>
                                    </p:anim>
                                    <p:anim calcmode="lin" valueType="num">
                                      <p:cBhvr>
                                        <p:cTn id="24" dur="1000" fill="hold"/>
                                        <p:tgtEl>
                                          <p:spTgt spid="9"/>
                                        </p:tgtEl>
                                        <p:attrNameLst>
                                          <p:attrName>ppt_h</p:attrName>
                                        </p:attrNameLst>
                                      </p:cBhvr>
                                      <p:tavLst>
                                        <p:tav tm="0">
                                          <p:val>
                                            <p:fltVal val="0"/>
                                          </p:val>
                                        </p:tav>
                                        <p:tav tm="100000">
                                          <p:val>
                                            <p:strVal val="#ppt_h"/>
                                          </p:val>
                                        </p:tav>
                                      </p:tavLst>
                                    </p:anim>
                                    <p:anim calcmode="lin" valueType="num">
                                      <p:cBhvr>
                                        <p:cTn id="25" dur="1000" fill="hold"/>
                                        <p:tgtEl>
                                          <p:spTgt spid="9"/>
                                        </p:tgtEl>
                                        <p:attrNameLst>
                                          <p:attrName>style.rotation</p:attrName>
                                        </p:attrNameLst>
                                      </p:cBhvr>
                                      <p:tavLst>
                                        <p:tav tm="0">
                                          <p:val>
                                            <p:fltVal val="90"/>
                                          </p:val>
                                        </p:tav>
                                        <p:tav tm="100000">
                                          <p:val>
                                            <p:fltVal val="0"/>
                                          </p:val>
                                        </p:tav>
                                      </p:tavLst>
                                    </p:anim>
                                    <p:animEffect transition="in" filter="fade">
                                      <p:cBhvr>
                                        <p:cTn id="26"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773251" y="1604797"/>
            <a:ext cx="10674283" cy="4512501"/>
          </a:xfrm>
          <a:prstGeom prst="rect">
            <a:avLst/>
          </a:prstGeom>
          <a:noFill/>
          <a:ln w="635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grpSp>
        <p:nvGrpSpPr>
          <p:cNvPr id="4" name="组合 3"/>
          <p:cNvGrpSpPr/>
          <p:nvPr/>
        </p:nvGrpSpPr>
        <p:grpSpPr>
          <a:xfrm>
            <a:off x="1488088" y="1291213"/>
            <a:ext cx="9101599" cy="697627"/>
            <a:chOff x="-490853" y="4767566"/>
            <a:chExt cx="4970294" cy="711907"/>
          </a:xfrm>
        </p:grpSpPr>
        <p:sp>
          <p:nvSpPr>
            <p:cNvPr id="5" name="矩形: 圆角 11"/>
            <p:cNvSpPr/>
            <p:nvPr/>
          </p:nvSpPr>
          <p:spPr>
            <a:xfrm>
              <a:off x="-490853" y="4767566"/>
              <a:ext cx="4970294" cy="711907"/>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294324" y="4880629"/>
              <a:ext cx="4593973" cy="469799"/>
            </a:xfrm>
            <a:prstGeom prst="rect">
              <a:avLst/>
            </a:prstGeom>
            <a:noFill/>
          </p:spPr>
          <p:txBody>
            <a:bodyPr wrap="none" rtlCol="0">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二、以规范权力运行为核心，扎实推进腐败风险预警防控工作</a:t>
              </a:r>
            </a:p>
          </p:txBody>
        </p:sp>
      </p:grpSp>
      <p:sp>
        <p:nvSpPr>
          <p:cNvPr id="10" name="矩形 9"/>
          <p:cNvSpPr/>
          <p:nvPr/>
        </p:nvSpPr>
        <p:spPr>
          <a:xfrm>
            <a:off x="1164003" y="740701"/>
            <a:ext cx="10021163" cy="6240693"/>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en-US" sz="2400" b="1" dirty="0">
                <a:solidFill>
                  <a:schemeClr val="accent2"/>
                </a:solidFill>
                <a:latin typeface="微软雅黑" panose="020B0503020204020204" pitchFamily="34" charset="-122"/>
                <a:ea typeface="微软雅黑" panose="020B0503020204020204" pitchFamily="34" charset="-122"/>
              </a:rPr>
              <a:t>一是全面开展清权查险。</a:t>
            </a:r>
            <a:endParaRPr lang="en-US" altLang="zh-CN" sz="2400" b="1" dirty="0">
              <a:solidFill>
                <a:schemeClr val="accent2"/>
              </a:solidFill>
              <a:latin typeface="微软雅黑" panose="020B0503020204020204" pitchFamily="34" charset="-122"/>
              <a:ea typeface="微软雅黑" panose="020B0503020204020204" pitchFamily="34" charset="-122"/>
            </a:endParaRPr>
          </a:p>
          <a:p>
            <a:pPr algn="just">
              <a:lnSpc>
                <a:spcPct val="150000"/>
              </a:lnSpc>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认真清理人财物管理、设计代表管理、设计变更、造价核查、工程清单调整等重点岗位和关键环节人员的权力，采取自己找、群众帮、领导提、集中评、组织审五步法，深入查找个人、部门、单位存在的腐败风险。</a:t>
            </a:r>
          </a:p>
          <a:p>
            <a:pPr algn="just">
              <a:lnSpc>
                <a:spcPct val="150000"/>
              </a:lnSpc>
            </a:pPr>
            <a:r>
              <a:rPr lang="zh-CN" altLang="en-US" sz="2400" b="1" dirty="0">
                <a:solidFill>
                  <a:schemeClr val="accent2"/>
                </a:solidFill>
                <a:latin typeface="微软雅黑" panose="020B0503020204020204" pitchFamily="34" charset="-122"/>
                <a:ea typeface="微软雅黑" panose="020B0503020204020204" pitchFamily="34" charset="-122"/>
              </a:rPr>
              <a:t>二是切实制定防范措施。</a:t>
            </a:r>
            <a:endParaRPr lang="en-US" altLang="zh-CN" sz="2400" b="1" dirty="0">
              <a:solidFill>
                <a:schemeClr val="accent2"/>
              </a:solidFill>
              <a:latin typeface="微软雅黑" panose="020B0503020204020204" pitchFamily="34" charset="-122"/>
              <a:ea typeface="微软雅黑" panose="020B0503020204020204" pitchFamily="34" charset="-122"/>
            </a:endParaRPr>
          </a:p>
          <a:p>
            <a:pPr algn="just">
              <a:lnSpc>
                <a:spcPct val="150000"/>
              </a:lnSpc>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加强班子成员之间、部门之间、内设机构之间权力运行的监督制约，防止腐败问题发生。在部门之间合理分权，解决一些部门既当“导演”，又当“演员”、“评委”，自己定规自己执行等问题；在领导班子成员之间合理分权，防止权力过分集中于个别人或少数人手中；在内设机构之间合理分权，将决策与执行、审核与批复、调配与使用、调查与处理等各项权力分由不同的内设机构行使，加强内部牵制。同时，规范自由裁量权的使用，分级分档固化裁量标准，缩小自由裁量空间，消除腐败隐患。</a:t>
            </a:r>
          </a:p>
        </p:txBody>
      </p:sp>
      <p:sp>
        <p:nvSpPr>
          <p:cNvPr id="8" name="标题 5"/>
          <p:cNvSpPr txBox="1"/>
          <p:nvPr/>
        </p:nvSpPr>
        <p:spPr>
          <a:xfrm>
            <a:off x="1364494" y="260648"/>
            <a:ext cx="5404181" cy="672075"/>
          </a:xfrm>
          <a:prstGeom prst="rect">
            <a:avLst/>
          </a:prstGeom>
        </p:spPr>
        <p:txBody>
          <a:bodyPr>
            <a:normAutofit/>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r>
              <a:rPr lang="zh-CN" altLang="en-US" sz="2400" dirty="0">
                <a:solidFill>
                  <a:schemeClr val="accent2"/>
                </a:solidFill>
                <a:latin typeface="微软雅黑" panose="020B0503020204020204" pitchFamily="34" charset="-122"/>
                <a:ea typeface="微软雅黑" panose="020B0503020204020204" pitchFamily="34" charset="-122"/>
              </a:rPr>
              <a:t>如何抓好党风廉政建设</a:t>
            </a:r>
          </a:p>
        </p:txBody>
      </p:sp>
      <p:pic>
        <p:nvPicPr>
          <p:cNvPr id="17" name="图片 16"/>
          <p:cNvPicPr>
            <a:picLocks noChangeAspect="1"/>
          </p:cNvPicPr>
          <p:nvPr/>
        </p:nvPicPr>
        <p:blipFill rotWithShape="1">
          <a:blip r:embed="rId4" cstate="print">
            <a:extLst>
              <a:ext uri="{28A0092B-C50C-407E-A947-70E740481C1C}">
                <a14:useLocalDpi xmlns:a14="http://schemas.microsoft.com/office/drawing/2010/main" xmlns="" val="0"/>
              </a:ext>
            </a:extLst>
          </a:blip>
          <a:srcRect t="79333"/>
          <a:stretch>
            <a:fillRect/>
          </a:stretch>
        </p:blipFill>
        <p:spPr>
          <a:xfrm>
            <a:off x="0" y="5579705"/>
            <a:ext cx="12192000" cy="1259879"/>
          </a:xfrm>
          <a:prstGeom prst="rect">
            <a:avLst/>
          </a:prstGeom>
        </p:spPr>
      </p:pic>
    </p:spTree>
    <p:custDataLst>
      <p:tags r:id="rId1"/>
    </p:custData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4316">
        <p15:prstTrans prst="pageCurlDouble"/>
      </p:transition>
    </mc:Choice>
    <mc:Fallback>
      <p:transition spd="slow" advClick="0" advTm="431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5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1" presetClass="entr" presetSubtype="1"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heel(1)">
                                      <p:cBhvr>
                                        <p:cTn id="13" dur="1250"/>
                                        <p:tgtEl>
                                          <p:spTgt spid="9"/>
                                        </p:tgtEl>
                                      </p:cBhvr>
                                    </p:animEffect>
                                  </p:childTnLst>
                                </p:cTn>
                              </p:par>
                            </p:childTnLst>
                          </p:cTn>
                        </p:par>
                        <p:par>
                          <p:cTn id="14" fill="hold">
                            <p:stCondLst>
                              <p:cond delay="1500"/>
                            </p:stCondLst>
                            <p:childTnLst>
                              <p:par>
                                <p:cTn id="15" presetID="12" presetClass="entr" presetSubtype="4"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1500"/>
                                        <p:tgtEl>
                                          <p:spTgt spid="10"/>
                                        </p:tgtEl>
                                        <p:attrNameLst>
                                          <p:attrName>ppt_y</p:attrName>
                                        </p:attrNameLst>
                                      </p:cBhvr>
                                      <p:tavLst>
                                        <p:tav tm="0">
                                          <p:val>
                                            <p:strVal val="#ppt_y+#ppt_h*1.125000"/>
                                          </p:val>
                                        </p:tav>
                                        <p:tav tm="100000">
                                          <p:val>
                                            <p:strVal val="#ppt_y"/>
                                          </p:val>
                                        </p:tav>
                                      </p:tavLst>
                                    </p:anim>
                                    <p:animEffect transition="in" filter="wipe(up)">
                                      <p:cBhvr>
                                        <p:cTn id="18" dur="1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794382" y="1508787"/>
            <a:ext cx="9334667" cy="4263227"/>
          </a:xfrm>
          <a:prstGeom prst="rect">
            <a:avLst/>
          </a:prstGeom>
          <a:noFill/>
          <a:ln w="635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10" name="矩形 9"/>
          <p:cNvSpPr/>
          <p:nvPr/>
        </p:nvSpPr>
        <p:spPr>
          <a:xfrm>
            <a:off x="1047115" y="1316990"/>
            <a:ext cx="8169910" cy="4455160"/>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en-US" sz="2400" b="1" dirty="0">
                <a:solidFill>
                  <a:schemeClr val="accent2"/>
                </a:solidFill>
                <a:latin typeface="微软雅黑" panose="020B0503020204020204" pitchFamily="34" charset="-122"/>
                <a:ea typeface="微软雅黑" panose="020B0503020204020204" pitchFamily="34" charset="-122"/>
              </a:rPr>
              <a:t>三是加大监督控制力度。</a:t>
            </a:r>
            <a:endParaRPr lang="en-US" altLang="zh-CN" sz="2400" b="1" dirty="0">
              <a:solidFill>
                <a:schemeClr val="accent2"/>
              </a:solidFill>
              <a:latin typeface="微软雅黑" panose="020B0503020204020204" pitchFamily="34" charset="-122"/>
              <a:ea typeface="微软雅黑" panose="020B0503020204020204" pitchFamily="34" charset="-122"/>
            </a:endParaRPr>
          </a:p>
          <a:p>
            <a:pPr algn="just">
              <a:lnSpc>
                <a:spcPct val="150000"/>
              </a:lnSpc>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运用现代信息技术，全面推行工作流程计算机管理，减少人为因素的干扰，防范违纪违法行为。</a:t>
            </a:r>
            <a:endParaRPr lang="en-US" altLang="zh-CN" dirty="0">
              <a:solidFill>
                <a:schemeClr val="tx1">
                  <a:lumMod val="85000"/>
                  <a:lumOff val="1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2400" b="1" dirty="0">
                <a:solidFill>
                  <a:schemeClr val="accent2"/>
                </a:solidFill>
                <a:latin typeface="微软雅黑" panose="020B0503020204020204" pitchFamily="34" charset="-122"/>
                <a:ea typeface="微软雅黑" panose="020B0503020204020204" pitchFamily="34" charset="-122"/>
              </a:rPr>
              <a:t>四是及时实施预警处置。</a:t>
            </a:r>
            <a:endParaRPr lang="en-US" altLang="zh-CN" sz="2400" b="1" dirty="0">
              <a:solidFill>
                <a:schemeClr val="accent2"/>
              </a:solidFill>
              <a:latin typeface="微软雅黑" panose="020B0503020204020204" pitchFamily="34" charset="-122"/>
              <a:ea typeface="微软雅黑" panose="020B0503020204020204" pitchFamily="34" charset="-122"/>
            </a:endParaRPr>
          </a:p>
          <a:p>
            <a:pPr algn="just">
              <a:lnSpc>
                <a:spcPct val="150000"/>
              </a:lnSpc>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建立风险信息收集，对收集的信息分门别类进行整理、甄别、分析，存在问题但又不构成违纪的，及时发出预警通知书，以谈心疏导、批评教育、限期整改等处置方式，预防腐败行为发生。</a:t>
            </a:r>
            <a:endParaRPr lang="en-US" altLang="zh-CN" dirty="0">
              <a:solidFill>
                <a:schemeClr val="tx1">
                  <a:lumMod val="85000"/>
                  <a:lumOff val="1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2400" b="1" dirty="0">
                <a:solidFill>
                  <a:schemeClr val="accent2"/>
                </a:solidFill>
                <a:latin typeface="微软雅黑" panose="020B0503020204020204" pitchFamily="34" charset="-122"/>
                <a:ea typeface="微软雅黑" panose="020B0503020204020204" pitchFamily="34" charset="-122"/>
              </a:rPr>
              <a:t>五是积极营造激励氛围。</a:t>
            </a:r>
            <a:endParaRPr lang="en-US" altLang="zh-CN" sz="2400" b="1" dirty="0">
              <a:solidFill>
                <a:schemeClr val="accent2"/>
              </a:solidFill>
              <a:latin typeface="微软雅黑" panose="020B0503020204020204" pitchFamily="34" charset="-122"/>
              <a:ea typeface="微软雅黑" panose="020B0503020204020204" pitchFamily="34" charset="-122"/>
            </a:endParaRPr>
          </a:p>
          <a:p>
            <a:pPr algn="just">
              <a:lnSpc>
                <a:spcPct val="150000"/>
              </a:lnSpc>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正确运用和把握政策，充分调动和保护党员干部改革创新、敢闯敢干的积极性，建设干事创业的“安全区”。对勤廉兼优、实绩突出的先进典型给予表彰和奖励，树立正确导向。</a:t>
            </a:r>
          </a:p>
        </p:txBody>
      </p:sp>
      <p:sp>
        <p:nvSpPr>
          <p:cNvPr id="6" name="标题 5"/>
          <p:cNvSpPr txBox="1"/>
          <p:nvPr/>
        </p:nvSpPr>
        <p:spPr>
          <a:xfrm>
            <a:off x="1364494" y="260648"/>
            <a:ext cx="5404181" cy="672075"/>
          </a:xfrm>
          <a:prstGeom prst="rect">
            <a:avLst/>
          </a:prstGeom>
        </p:spPr>
        <p:txBody>
          <a:bodyPr>
            <a:normAutofit/>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r>
              <a:rPr lang="zh-CN" altLang="en-US" sz="2400" dirty="0">
                <a:solidFill>
                  <a:schemeClr val="accent2"/>
                </a:solidFill>
                <a:latin typeface="微软雅黑" panose="020B0503020204020204" pitchFamily="34" charset="-122"/>
                <a:ea typeface="微软雅黑" panose="020B0503020204020204" pitchFamily="34" charset="-122"/>
              </a:rPr>
              <a:t>如何抓好党风廉政建设</a:t>
            </a:r>
          </a:p>
        </p:txBody>
      </p:sp>
      <p:pic>
        <p:nvPicPr>
          <p:cNvPr id="9" name="图片 8" descr="liangxueyizuo2.png"/>
          <p:cNvPicPr>
            <a:picLocks noChangeAspect="1"/>
          </p:cNvPicPr>
          <p:nvPr/>
        </p:nvPicPr>
        <p:blipFill>
          <a:blip r:embed="rId4" cstate="print">
            <a:extLst>
              <a:ext uri="{BEBA8EAE-BF5A-486C-A8C5-ECC9F3942E4B}">
                <a14:imgProps xmlns:a14="http://schemas.microsoft.com/office/drawing/2010/main" xmlns="">
                  <a14:imgLayer r:embed="rId5">
                    <a14:imgEffect>
                      <a14:brightnessContrast bright="20000" contrast="25000"/>
                    </a14:imgEffect>
                    <a14:imgEffect>
                      <a14:colorTemperature colorTemp="11500"/>
                    </a14:imgEffect>
                  </a14:imgLayer>
                </a14:imgProps>
              </a:ext>
            </a:extLst>
          </a:blip>
          <a:stretch>
            <a:fillRect/>
          </a:stretch>
        </p:blipFill>
        <p:spPr>
          <a:xfrm>
            <a:off x="8998585" y="1344295"/>
            <a:ext cx="3248660" cy="5551805"/>
          </a:xfrm>
          <a:prstGeom prst="rect">
            <a:avLst/>
          </a:prstGeom>
        </p:spPr>
      </p:pic>
      <p:pic>
        <p:nvPicPr>
          <p:cNvPr id="17" name="图片 16"/>
          <p:cNvPicPr>
            <a:picLocks noChangeAspect="1"/>
          </p:cNvPicPr>
          <p:nvPr/>
        </p:nvPicPr>
        <p:blipFill rotWithShape="1">
          <a:blip r:embed="rId6" cstate="print">
            <a:extLst>
              <a:ext uri="{28A0092B-C50C-407E-A947-70E740481C1C}">
                <a14:useLocalDpi xmlns:a14="http://schemas.microsoft.com/office/drawing/2010/main" xmlns="" val="0"/>
              </a:ext>
            </a:extLst>
          </a:blip>
          <a:srcRect t="79333"/>
          <a:stretch>
            <a:fillRect/>
          </a:stretch>
        </p:blipFill>
        <p:spPr>
          <a:xfrm>
            <a:off x="0" y="5579705"/>
            <a:ext cx="12192000" cy="1259879"/>
          </a:xfrm>
          <a:prstGeom prst="rect">
            <a:avLst/>
          </a:prstGeom>
        </p:spPr>
      </p:pic>
    </p:spTree>
    <p:custDataLst>
      <p:tags r:id="rId1"/>
    </p:custDataLst>
  </p:cSld>
  <p:clrMapOvr>
    <a:masterClrMapping/>
  </p:clrMapOvr>
  <p:transition spd="slow" advClick="0" advTm="5481">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1500"/>
                                        <p:tgtEl>
                                          <p:spTgt spid="10"/>
                                        </p:tgtEl>
                                        <p:attrNameLst>
                                          <p:attrName>ppt_y</p:attrName>
                                        </p:attrNameLst>
                                      </p:cBhvr>
                                      <p:tavLst>
                                        <p:tav tm="0">
                                          <p:val>
                                            <p:strVal val="#ppt_y+#ppt_h*1.125000"/>
                                          </p:val>
                                        </p:tav>
                                        <p:tav tm="100000">
                                          <p:val>
                                            <p:strVal val="#ppt_y"/>
                                          </p:val>
                                        </p:tav>
                                      </p:tavLst>
                                    </p:anim>
                                    <p:animEffect transition="in" filter="wipe(up)">
                                      <p:cBhvr>
                                        <p:cTn id="12" dur="1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0"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773251" y="1604797"/>
            <a:ext cx="10674283" cy="4512501"/>
          </a:xfrm>
          <a:prstGeom prst="rect">
            <a:avLst/>
          </a:prstGeom>
          <a:noFill/>
          <a:ln w="635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grpSp>
        <p:nvGrpSpPr>
          <p:cNvPr id="4" name="组合 3"/>
          <p:cNvGrpSpPr/>
          <p:nvPr/>
        </p:nvGrpSpPr>
        <p:grpSpPr>
          <a:xfrm>
            <a:off x="1488089" y="1291213"/>
            <a:ext cx="9101599" cy="697627"/>
            <a:chOff x="-490853" y="4767566"/>
            <a:chExt cx="4970294" cy="711907"/>
          </a:xfrm>
        </p:grpSpPr>
        <p:sp>
          <p:nvSpPr>
            <p:cNvPr id="5" name="矩形: 圆角 11"/>
            <p:cNvSpPr/>
            <p:nvPr/>
          </p:nvSpPr>
          <p:spPr>
            <a:xfrm>
              <a:off x="-490853" y="4767566"/>
              <a:ext cx="4970294" cy="711907"/>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460772" y="4880629"/>
              <a:ext cx="4926869" cy="469799"/>
            </a:xfrm>
            <a:prstGeom prst="rect">
              <a:avLst/>
            </a:prstGeom>
            <a:noFill/>
          </p:spPr>
          <p:txBody>
            <a:bodyPr wrap="none" rtlCol="0">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三、以健全反腐倡廉制度为根本，努力构建党风廉政建设长效机制</a:t>
              </a:r>
            </a:p>
          </p:txBody>
        </p:sp>
      </p:grpSp>
      <p:sp>
        <p:nvSpPr>
          <p:cNvPr id="10" name="矩形 9"/>
          <p:cNvSpPr/>
          <p:nvPr/>
        </p:nvSpPr>
        <p:spPr>
          <a:xfrm>
            <a:off x="1164003" y="1988840"/>
            <a:ext cx="10021163" cy="3924048"/>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en-US" sz="1865" b="1" dirty="0">
                <a:solidFill>
                  <a:schemeClr val="accent2"/>
                </a:solidFill>
                <a:latin typeface="微软雅黑" panose="020B0503020204020204" pitchFamily="34" charset="-122"/>
                <a:ea typeface="微软雅黑" panose="020B0503020204020204" pitchFamily="34" charset="-122"/>
              </a:rPr>
              <a:t>一是健全公务接待制度。</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明确接待对象，制定接待标准，限定陪餐人员，严禁用公款相互吃请。</a:t>
            </a:r>
          </a:p>
          <a:p>
            <a:pPr algn="just">
              <a:lnSpc>
                <a:spcPct val="150000"/>
              </a:lnSpc>
            </a:pPr>
            <a:r>
              <a:rPr lang="zh-CN" altLang="en-US" sz="1865" b="1" dirty="0">
                <a:solidFill>
                  <a:schemeClr val="accent2"/>
                </a:solidFill>
                <a:latin typeface="微软雅黑" panose="020B0503020204020204" pitchFamily="34" charset="-122"/>
                <a:ea typeface="微软雅黑" panose="020B0503020204020204" pitchFamily="34" charset="-122"/>
              </a:rPr>
              <a:t>二是健全财务联签审批制度。</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违反程序规定的票据，会计不得入帐。</a:t>
            </a:r>
          </a:p>
          <a:p>
            <a:pPr algn="just">
              <a:lnSpc>
                <a:spcPct val="150000"/>
              </a:lnSpc>
            </a:pPr>
            <a:r>
              <a:rPr lang="zh-CN" altLang="en-US" sz="1865" b="1" dirty="0">
                <a:solidFill>
                  <a:schemeClr val="accent2"/>
                </a:solidFill>
                <a:latin typeface="微软雅黑" panose="020B0503020204020204" pitchFamily="34" charset="-122"/>
                <a:ea typeface="微软雅黑" panose="020B0503020204020204" pitchFamily="34" charset="-122"/>
              </a:rPr>
              <a:t>三是健全干部选拔任用制度。</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干部选拔任用实行差额推荐、差额考察、差额票决，党委推荐干部必须如实写出推荐材料并署名。加大公开选拔、竞争上岗和轮岗交流力度，机关从事人、财、物管理等重点岗位的人员必须定期进行轮岗交流。</a:t>
            </a:r>
          </a:p>
          <a:p>
            <a:pPr algn="just">
              <a:lnSpc>
                <a:spcPct val="150000"/>
              </a:lnSpc>
            </a:pPr>
            <a:r>
              <a:rPr lang="zh-CN" altLang="en-US" sz="1865" b="1" dirty="0">
                <a:solidFill>
                  <a:schemeClr val="accent2"/>
                </a:solidFill>
                <a:latin typeface="微软雅黑" panose="020B0503020204020204" pitchFamily="34" charset="-122"/>
                <a:ea typeface="微软雅黑" panose="020B0503020204020204" pitchFamily="34" charset="-122"/>
              </a:rPr>
              <a:t>四是健全个人重大事项报告制度。</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领导干部应如实申报个人婚姻变化、住房、投资和配偶、子女从业及其出国（境）定居、留学等有关事项，并进行公示。</a:t>
            </a:r>
            <a:endParaRPr lang="en-US" altLang="zh-CN" dirty="0">
              <a:solidFill>
                <a:schemeClr val="tx1">
                  <a:lumMod val="85000"/>
                  <a:lumOff val="1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1865" b="1" dirty="0">
                <a:solidFill>
                  <a:schemeClr val="accent2"/>
                </a:solidFill>
                <a:latin typeface="微软雅黑" panose="020B0503020204020204" pitchFamily="34" charset="-122"/>
                <a:ea typeface="微软雅黑" panose="020B0503020204020204" pitchFamily="34" charset="-122"/>
              </a:rPr>
              <a:t>五是健全党务政务公开制度</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。重点公开党委重要决策决议、干部选拔任用、财务收支、经费使用以及涉及职工群众切身利益的其他重大问题，做到真公开、常公开、全公开。切实保障群众的知情权、参与权和监督权。</a:t>
            </a:r>
          </a:p>
        </p:txBody>
      </p:sp>
      <p:sp>
        <p:nvSpPr>
          <p:cNvPr id="8" name="标题 5"/>
          <p:cNvSpPr txBox="1"/>
          <p:nvPr/>
        </p:nvSpPr>
        <p:spPr>
          <a:xfrm>
            <a:off x="1364494" y="260648"/>
            <a:ext cx="5404181" cy="672075"/>
          </a:xfrm>
          <a:prstGeom prst="rect">
            <a:avLst/>
          </a:prstGeom>
        </p:spPr>
        <p:txBody>
          <a:bodyPr>
            <a:normAutofit/>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r>
              <a:rPr lang="zh-CN" altLang="en-US" sz="2400" dirty="0">
                <a:solidFill>
                  <a:schemeClr val="accent2"/>
                </a:solidFill>
                <a:latin typeface="微软雅黑" panose="020B0503020204020204" pitchFamily="34" charset="-122"/>
                <a:ea typeface="微软雅黑" panose="020B0503020204020204" pitchFamily="34" charset="-122"/>
              </a:rPr>
              <a:t>如何抓好党风廉政建设</a:t>
            </a:r>
          </a:p>
        </p:txBody>
      </p:sp>
      <p:pic>
        <p:nvPicPr>
          <p:cNvPr id="17" name="图片 16"/>
          <p:cNvPicPr>
            <a:picLocks noChangeAspect="1"/>
          </p:cNvPicPr>
          <p:nvPr/>
        </p:nvPicPr>
        <p:blipFill rotWithShape="1">
          <a:blip r:embed="rId3" cstate="print">
            <a:extLst>
              <a:ext uri="{28A0092B-C50C-407E-A947-70E740481C1C}">
                <a14:useLocalDpi xmlns:a14="http://schemas.microsoft.com/office/drawing/2010/main" xmlns="" val="0"/>
              </a:ext>
            </a:extLst>
          </a:blip>
          <a:srcRect t="79333"/>
          <a:stretch>
            <a:fillRect/>
          </a:stretch>
        </p:blipFill>
        <p:spPr>
          <a:xfrm>
            <a:off x="0" y="5579705"/>
            <a:ext cx="12192000" cy="1259879"/>
          </a:xfrm>
          <a:prstGeom prst="rect">
            <a:avLst/>
          </a:prstGeom>
        </p:spPr>
      </p:pic>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3569">
        <p15:prstTrans prst="pageCurlDouble"/>
      </p:transition>
    </mc:Choice>
    <mc:Fallback>
      <p:transition spd="slow" advClick="0" advTm="356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5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par>
                                <p:cTn id="9" presetID="21" presetClass="entr" presetSubtype="1"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heel(1)">
                                      <p:cBhvr>
                                        <p:cTn id="11" dur="1250"/>
                                        <p:tgtEl>
                                          <p:spTgt spid="9"/>
                                        </p:tgtEl>
                                      </p:cBhvr>
                                    </p:animEffect>
                                  </p:childTnLst>
                                </p:cTn>
                              </p:par>
                            </p:childTnLst>
                          </p:cTn>
                        </p:par>
                        <p:par>
                          <p:cTn id="12" fill="hold">
                            <p:stCondLst>
                              <p:cond delay="1000"/>
                            </p:stCondLst>
                            <p:childTnLst>
                              <p:par>
                                <p:cTn id="13" presetID="12" presetClass="entr" presetSubtype="4"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1500"/>
                                        <p:tgtEl>
                                          <p:spTgt spid="10"/>
                                        </p:tgtEl>
                                        <p:attrNameLst>
                                          <p:attrName>ppt_y</p:attrName>
                                        </p:attrNameLst>
                                      </p:cBhvr>
                                      <p:tavLst>
                                        <p:tav tm="0">
                                          <p:val>
                                            <p:strVal val="#ppt_y+#ppt_h*1.125000"/>
                                          </p:val>
                                        </p:tav>
                                        <p:tav tm="100000">
                                          <p:val>
                                            <p:strVal val="#ppt_y"/>
                                          </p:val>
                                        </p:tav>
                                      </p:tavLst>
                                    </p:anim>
                                    <p:animEffect transition="in" filter="wipe(up)">
                                      <p:cBhvr>
                                        <p:cTn id="16" dur="1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488088" y="1399613"/>
            <a:ext cx="9217024" cy="697627"/>
            <a:chOff x="-490853" y="4767566"/>
            <a:chExt cx="5033327" cy="711907"/>
          </a:xfrm>
        </p:grpSpPr>
        <p:sp>
          <p:nvSpPr>
            <p:cNvPr id="5" name="矩形: 圆角 11"/>
            <p:cNvSpPr/>
            <p:nvPr/>
          </p:nvSpPr>
          <p:spPr>
            <a:xfrm>
              <a:off x="-490853" y="4767566"/>
              <a:ext cx="5033327" cy="711907"/>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400482" y="4852051"/>
              <a:ext cx="4789550" cy="554039"/>
            </a:xfrm>
            <a:prstGeom prst="rect">
              <a:avLst/>
            </a:prstGeom>
            <a:noFill/>
          </p:spPr>
          <p:txBody>
            <a:bodyPr wrap="none" rtlCol="0">
              <a:spAutoFit/>
            </a:bodyPr>
            <a:lstStyle/>
            <a:p>
              <a:pPr algn="ctr"/>
              <a:r>
                <a:rPr lang="zh-CN" altLang="en-US" sz="2935" b="1" dirty="0">
                  <a:solidFill>
                    <a:schemeClr val="bg1"/>
                  </a:solidFill>
                  <a:latin typeface="微软雅黑" panose="020B0503020204020204" pitchFamily="34" charset="-122"/>
                  <a:ea typeface="微软雅黑" panose="020B0503020204020204" pitchFamily="34" charset="-122"/>
                </a:rPr>
                <a:t>四、以严肃党纪政纪为目标，坚决查处违纪违法案件</a:t>
              </a:r>
            </a:p>
          </p:txBody>
        </p:sp>
      </p:grpSp>
      <p:grpSp>
        <p:nvGrpSpPr>
          <p:cNvPr id="2" name="组合 1"/>
          <p:cNvGrpSpPr/>
          <p:nvPr/>
        </p:nvGrpSpPr>
        <p:grpSpPr>
          <a:xfrm>
            <a:off x="1488088" y="2468893"/>
            <a:ext cx="4416492" cy="3052665"/>
            <a:chOff x="1115616" y="1851670"/>
            <a:chExt cx="3312369" cy="2289499"/>
          </a:xfrm>
        </p:grpSpPr>
        <p:sp>
          <p:nvSpPr>
            <p:cNvPr id="18" name="矩形 17"/>
            <p:cNvSpPr/>
            <p:nvPr/>
          </p:nvSpPr>
          <p:spPr>
            <a:xfrm>
              <a:off x="1115616" y="2050357"/>
              <a:ext cx="3312369" cy="2090812"/>
            </a:xfrm>
            <a:prstGeom prst="rect">
              <a:avLst/>
            </a:prstGeom>
            <a:noFill/>
            <a:ln w="635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10" name="矩形 9"/>
            <p:cNvSpPr/>
            <p:nvPr/>
          </p:nvSpPr>
          <p:spPr>
            <a:xfrm>
              <a:off x="1187625" y="2148993"/>
              <a:ext cx="3168353" cy="1934925"/>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在当前腐败现象易发多发的严峻形势下，惩治这一手决不能软。党组织和纪委对违纪违法行为，发现一起坚决查处一起，决不姑息迁就。</a:t>
              </a:r>
            </a:p>
          </p:txBody>
        </p:sp>
        <p:grpSp>
          <p:nvGrpSpPr>
            <p:cNvPr id="11" name="组合 10"/>
            <p:cNvGrpSpPr/>
            <p:nvPr/>
          </p:nvGrpSpPr>
          <p:grpSpPr>
            <a:xfrm>
              <a:off x="1624409" y="1851670"/>
              <a:ext cx="2260985" cy="408969"/>
              <a:chOff x="771679" y="4767565"/>
              <a:chExt cx="2401420" cy="1006813"/>
            </a:xfrm>
          </p:grpSpPr>
          <p:sp>
            <p:nvSpPr>
              <p:cNvPr id="12" name="矩形: 圆角 11"/>
              <p:cNvSpPr/>
              <p:nvPr/>
            </p:nvSpPr>
            <p:spPr>
              <a:xfrm>
                <a:off x="771679" y="4767565"/>
                <a:ext cx="2396359" cy="1006813"/>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dirty="0">
                  <a:solidFill>
                    <a:schemeClr val="bg1"/>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842230" y="4816354"/>
                <a:ext cx="2330869" cy="850024"/>
              </a:xfrm>
              <a:prstGeom prst="rect">
                <a:avLst/>
              </a:prstGeom>
              <a:noFill/>
            </p:spPr>
            <p:txBody>
              <a:bodyPr wrap="none" rtlCol="0">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一是加大办案力度。</a:t>
                </a:r>
              </a:p>
            </p:txBody>
          </p:sp>
        </p:grpSp>
      </p:grpSp>
      <p:grpSp>
        <p:nvGrpSpPr>
          <p:cNvPr id="3" name="组合 2"/>
          <p:cNvGrpSpPr/>
          <p:nvPr/>
        </p:nvGrpSpPr>
        <p:grpSpPr>
          <a:xfrm>
            <a:off x="6288622" y="2468893"/>
            <a:ext cx="4416492" cy="3059953"/>
            <a:chOff x="4716016" y="1851670"/>
            <a:chExt cx="3312369" cy="2294965"/>
          </a:xfrm>
        </p:grpSpPr>
        <p:sp>
          <p:nvSpPr>
            <p:cNvPr id="20" name="矩形 19"/>
            <p:cNvSpPr/>
            <p:nvPr/>
          </p:nvSpPr>
          <p:spPr>
            <a:xfrm>
              <a:off x="4716016" y="2050357"/>
              <a:ext cx="3312369" cy="2090812"/>
            </a:xfrm>
            <a:prstGeom prst="rect">
              <a:avLst/>
            </a:prstGeom>
            <a:noFill/>
            <a:ln w="635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grpSp>
          <p:nvGrpSpPr>
            <p:cNvPr id="14" name="组合 13"/>
            <p:cNvGrpSpPr/>
            <p:nvPr/>
          </p:nvGrpSpPr>
          <p:grpSpPr>
            <a:xfrm>
              <a:off x="5229545" y="1851670"/>
              <a:ext cx="2260985" cy="408969"/>
              <a:chOff x="771679" y="4767565"/>
              <a:chExt cx="2401420" cy="1006813"/>
            </a:xfrm>
          </p:grpSpPr>
          <p:sp>
            <p:nvSpPr>
              <p:cNvPr id="15" name="矩形: 圆角 11"/>
              <p:cNvSpPr/>
              <p:nvPr/>
            </p:nvSpPr>
            <p:spPr>
              <a:xfrm>
                <a:off x="771679" y="4767565"/>
                <a:ext cx="2396359" cy="1006813"/>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dirty="0">
                  <a:solidFill>
                    <a:schemeClr val="bg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842230" y="4816354"/>
                <a:ext cx="2330869" cy="850024"/>
              </a:xfrm>
              <a:prstGeom prst="rect">
                <a:avLst/>
              </a:prstGeom>
              <a:noFill/>
            </p:spPr>
            <p:txBody>
              <a:bodyPr wrap="none" rtlCol="0">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二是加强监督检查。</a:t>
                </a:r>
              </a:p>
            </p:txBody>
          </p:sp>
        </p:grpSp>
        <p:sp>
          <p:nvSpPr>
            <p:cNvPr id="17" name="矩形 16"/>
            <p:cNvSpPr/>
            <p:nvPr/>
          </p:nvSpPr>
          <p:spPr>
            <a:xfrm>
              <a:off x="4806868" y="2211710"/>
              <a:ext cx="3077501" cy="1934925"/>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注重在专项清理、民主评议、信访调查、监督检查等工作中发现线索，严肃查处不作为、乱作为、慢作为的情况，严肃查处贪污贿赂、腐化堕落、失职渎职的案件。</a:t>
              </a:r>
            </a:p>
          </p:txBody>
        </p:sp>
      </p:grpSp>
      <p:sp>
        <p:nvSpPr>
          <p:cNvPr id="19" name="标题 5"/>
          <p:cNvSpPr txBox="1"/>
          <p:nvPr/>
        </p:nvSpPr>
        <p:spPr>
          <a:xfrm>
            <a:off x="1364494" y="260648"/>
            <a:ext cx="5404181" cy="672075"/>
          </a:xfrm>
          <a:prstGeom prst="rect">
            <a:avLst/>
          </a:prstGeom>
        </p:spPr>
        <p:txBody>
          <a:bodyPr>
            <a:normAutofit/>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r>
              <a:rPr lang="zh-CN" altLang="en-US" sz="2400" dirty="0">
                <a:solidFill>
                  <a:schemeClr val="accent2"/>
                </a:solidFill>
                <a:latin typeface="微软雅黑" panose="020B0503020204020204" pitchFamily="34" charset="-122"/>
                <a:ea typeface="微软雅黑" panose="020B0503020204020204" pitchFamily="34" charset="-122"/>
              </a:rPr>
              <a:t>如何抓好党风廉政建设</a:t>
            </a:r>
          </a:p>
        </p:txBody>
      </p:sp>
      <p:pic>
        <p:nvPicPr>
          <p:cNvPr id="7" name="图片 6"/>
          <p:cNvPicPr>
            <a:picLocks noChangeAspect="1"/>
          </p:cNvPicPr>
          <p:nvPr/>
        </p:nvPicPr>
        <p:blipFill rotWithShape="1">
          <a:blip r:embed="rId3" cstate="print">
            <a:extLst>
              <a:ext uri="{28A0092B-C50C-407E-A947-70E740481C1C}">
                <a14:useLocalDpi xmlns:a14="http://schemas.microsoft.com/office/drawing/2010/main" xmlns="" val="0"/>
              </a:ext>
            </a:extLst>
          </a:blip>
          <a:srcRect t="79333"/>
          <a:stretch>
            <a:fillRect/>
          </a:stretch>
        </p:blipFill>
        <p:spPr>
          <a:xfrm>
            <a:off x="0" y="5579705"/>
            <a:ext cx="12192000" cy="1259879"/>
          </a:xfrm>
          <a:prstGeom prst="rect">
            <a:avLst/>
          </a:prstGeom>
        </p:spPr>
      </p:pic>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1982">
        <p15:prstTrans prst="pageCurlDouble"/>
      </p:transition>
    </mc:Choice>
    <mc:Fallback>
      <p:transition spd="slow" advClick="0" advTm="198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5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2" presetClass="entr" presetSubtype="4"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1250"/>
                                        <p:tgtEl>
                                          <p:spTgt spid="2"/>
                                        </p:tgtEl>
                                        <p:attrNameLst>
                                          <p:attrName>ppt_y</p:attrName>
                                        </p:attrNameLst>
                                      </p:cBhvr>
                                      <p:tavLst>
                                        <p:tav tm="0">
                                          <p:val>
                                            <p:strVal val="#ppt_y+#ppt_h*1.125000"/>
                                          </p:val>
                                        </p:tav>
                                        <p:tav tm="100000">
                                          <p:val>
                                            <p:strVal val="#ppt_y"/>
                                          </p:val>
                                        </p:tav>
                                      </p:tavLst>
                                    </p:anim>
                                    <p:animEffect transition="in" filter="wipe(up)">
                                      <p:cBhvr>
                                        <p:cTn id="13" dur="1250"/>
                                        <p:tgtEl>
                                          <p:spTgt spid="2"/>
                                        </p:tgtEl>
                                      </p:cBhvr>
                                    </p:animEffect>
                                  </p:childTnLst>
                                </p:cTn>
                              </p:par>
                            </p:childTnLst>
                          </p:cTn>
                        </p:par>
                        <p:par>
                          <p:cTn id="14" fill="hold">
                            <p:stCondLst>
                              <p:cond delay="2500"/>
                            </p:stCondLst>
                            <p:childTnLst>
                              <p:par>
                                <p:cTn id="15" presetID="12" presetClass="entr" presetSubtype="4"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1250"/>
                                        <p:tgtEl>
                                          <p:spTgt spid="3"/>
                                        </p:tgtEl>
                                        <p:attrNameLst>
                                          <p:attrName>ppt_y</p:attrName>
                                        </p:attrNameLst>
                                      </p:cBhvr>
                                      <p:tavLst>
                                        <p:tav tm="0">
                                          <p:val>
                                            <p:strVal val="#ppt_y+#ppt_h*1.125000"/>
                                          </p:val>
                                        </p:tav>
                                        <p:tav tm="100000">
                                          <p:val>
                                            <p:strVal val="#ppt_y"/>
                                          </p:val>
                                        </p:tav>
                                      </p:tavLst>
                                    </p:anim>
                                    <p:animEffect transition="in" filter="wipe(up)">
                                      <p:cBhvr>
                                        <p:cTn id="18" dur="12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773251" y="1533042"/>
            <a:ext cx="10674283" cy="4512501"/>
          </a:xfrm>
          <a:prstGeom prst="rect">
            <a:avLst/>
          </a:prstGeom>
          <a:noFill/>
          <a:ln w="635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grpSp>
        <p:nvGrpSpPr>
          <p:cNvPr id="4" name="组合 3"/>
          <p:cNvGrpSpPr/>
          <p:nvPr/>
        </p:nvGrpSpPr>
        <p:grpSpPr>
          <a:xfrm>
            <a:off x="985842" y="1219458"/>
            <a:ext cx="10106093" cy="697627"/>
            <a:chOff x="-765125" y="4767566"/>
            <a:chExt cx="5518838" cy="711907"/>
          </a:xfrm>
        </p:grpSpPr>
        <p:sp>
          <p:nvSpPr>
            <p:cNvPr id="5" name="矩形: 圆角 11"/>
            <p:cNvSpPr/>
            <p:nvPr/>
          </p:nvSpPr>
          <p:spPr>
            <a:xfrm>
              <a:off x="-765125" y="4767566"/>
              <a:ext cx="5518838" cy="711907"/>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718767" y="4880629"/>
              <a:ext cx="5442859" cy="428975"/>
            </a:xfrm>
            <a:prstGeom prst="rect">
              <a:avLst/>
            </a:prstGeom>
            <a:noFill/>
          </p:spPr>
          <p:txBody>
            <a:bodyPr wrap="none" rtlCol="0">
              <a:spAutoFit/>
            </a:bodyPr>
            <a:lstStyle/>
            <a:p>
              <a:pPr algn="ctr"/>
              <a:r>
                <a:rPr lang="zh-CN" altLang="en-US" sz="2135" b="1" dirty="0">
                  <a:solidFill>
                    <a:schemeClr val="bg1"/>
                  </a:solidFill>
                  <a:latin typeface="微软雅黑" panose="020B0503020204020204" pitchFamily="34" charset="-122"/>
                  <a:ea typeface="微软雅黑" panose="020B0503020204020204" pitchFamily="34" charset="-122"/>
                </a:rPr>
                <a:t>五、以落实党风廉政建设责任制为抓手，促进机关党风廉政建设各项工作深入开展</a:t>
              </a:r>
            </a:p>
          </p:txBody>
        </p:sp>
      </p:grpSp>
      <p:sp>
        <p:nvSpPr>
          <p:cNvPr id="10" name="矩形 9"/>
          <p:cNvSpPr/>
          <p:nvPr/>
        </p:nvSpPr>
        <p:spPr>
          <a:xfrm>
            <a:off x="1164003" y="1917085"/>
            <a:ext cx="9733131" cy="3924048"/>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en-US" sz="2400" b="1" dirty="0">
                <a:solidFill>
                  <a:schemeClr val="accent2"/>
                </a:solidFill>
                <a:latin typeface="微软雅黑" panose="020B0503020204020204" pitchFamily="34" charset="-122"/>
                <a:ea typeface="微软雅黑" panose="020B0503020204020204" pitchFamily="34" charset="-122"/>
              </a:rPr>
              <a:t>将党风廉政建设任务进一步细化分解，突出重点，量化考核。</a:t>
            </a:r>
          </a:p>
          <a:p>
            <a:pPr algn="just">
              <a:lnSpc>
                <a:spcPct val="150000"/>
              </a:lnSpc>
            </a:pPr>
            <a:r>
              <a:rPr lang="zh-CN" altLang="en-US" b="1" dirty="0">
                <a:solidFill>
                  <a:schemeClr val="accent2"/>
                </a:solidFill>
                <a:latin typeface="微软雅黑" panose="020B0503020204020204" pitchFamily="34" charset="-122"/>
                <a:ea typeface="微软雅黑" panose="020B0503020204020204" pitchFamily="34" charset="-122"/>
              </a:rPr>
              <a:t>一查一岗双责落实情况</a:t>
            </a:r>
            <a:r>
              <a:rPr lang="zh-CN" altLang="en-US" dirty="0">
                <a:solidFill>
                  <a:schemeClr val="accent2"/>
                </a:solidFill>
                <a:latin typeface="微软雅黑" panose="020B0503020204020204" pitchFamily="34" charset="-122"/>
                <a:ea typeface="微软雅黑" panose="020B0503020204020204" pitchFamily="34" charset="-122"/>
              </a:rPr>
              <a:t>，</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重点查领导班子成员和科室负责人是否做到两手抓、两不误，责任是否明确、任务是否分解、措施是否落实；</a:t>
            </a:r>
          </a:p>
          <a:p>
            <a:pPr algn="just">
              <a:lnSpc>
                <a:spcPct val="150000"/>
              </a:lnSpc>
            </a:pPr>
            <a:r>
              <a:rPr lang="zh-CN" altLang="en-US" b="1" dirty="0">
                <a:solidFill>
                  <a:schemeClr val="accent2"/>
                </a:solidFill>
                <a:latin typeface="微软雅黑" panose="020B0503020204020204" pitchFamily="34" charset="-122"/>
                <a:ea typeface="微软雅黑" panose="020B0503020204020204" pitchFamily="34" charset="-122"/>
              </a:rPr>
              <a:t>二查民主集中制执行情况，</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重点查议事规则和决策程序是否健全，三重一大问题是否集体研究决定；</a:t>
            </a:r>
          </a:p>
          <a:p>
            <a:pPr algn="just">
              <a:lnSpc>
                <a:spcPct val="150000"/>
              </a:lnSpc>
            </a:pPr>
            <a:r>
              <a:rPr lang="zh-CN" altLang="en-US" b="1" dirty="0">
                <a:solidFill>
                  <a:schemeClr val="accent2"/>
                </a:solidFill>
                <a:latin typeface="微软雅黑" panose="020B0503020204020204" pitchFamily="34" charset="-122"/>
                <a:ea typeface="微软雅黑" panose="020B0503020204020204" pitchFamily="34" charset="-122"/>
              </a:rPr>
              <a:t>三查领导干部是否带头讲廉政党课，</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机关干部是否参加警示教育、签定廉政承诺书、举行廉政宣誓、廉政知识测试活动；</a:t>
            </a:r>
          </a:p>
          <a:p>
            <a:pPr algn="just">
              <a:lnSpc>
                <a:spcPct val="150000"/>
              </a:lnSpc>
            </a:pPr>
            <a:r>
              <a:rPr lang="zh-CN" altLang="en-US" b="1" dirty="0">
                <a:solidFill>
                  <a:schemeClr val="accent2"/>
                </a:solidFill>
                <a:latin typeface="微软雅黑" panose="020B0503020204020204" pitchFamily="34" charset="-122"/>
                <a:ea typeface="微软雅黑" panose="020B0503020204020204" pitchFamily="34" charset="-122"/>
              </a:rPr>
              <a:t>四查腐败风险预警防控情况，</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重点查机关干部是否开展了风险查找活动、制定了防范措施、加强了监督控制、实施了预警处置；</a:t>
            </a:r>
            <a:endParaRPr lang="en-US" altLang="zh-CN" dirty="0">
              <a:solidFill>
                <a:schemeClr val="tx1">
                  <a:lumMod val="85000"/>
                  <a:lumOff val="1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b="1" dirty="0">
                <a:solidFill>
                  <a:schemeClr val="accent2"/>
                </a:solidFill>
                <a:latin typeface="微软雅黑" panose="020B0503020204020204" pitchFamily="34" charset="-122"/>
                <a:ea typeface="微软雅黑" panose="020B0503020204020204" pitchFamily="34" charset="-122"/>
              </a:rPr>
              <a:t>五查建章立制和责任追究情况，</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重点查反腐倡廉制度是否健全并得到执行，对违反规定的是否实行责任追究等问题。</a:t>
            </a:r>
            <a:endParaRPr lang="zh-CN" altLang="en-US" sz="1465"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 name="标题 5"/>
          <p:cNvSpPr txBox="1"/>
          <p:nvPr/>
        </p:nvSpPr>
        <p:spPr>
          <a:xfrm>
            <a:off x="1364494" y="260648"/>
            <a:ext cx="5404181" cy="672075"/>
          </a:xfrm>
          <a:prstGeom prst="rect">
            <a:avLst/>
          </a:prstGeom>
        </p:spPr>
        <p:txBody>
          <a:bodyPr>
            <a:normAutofit/>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r>
              <a:rPr lang="zh-CN" altLang="en-US" sz="2400" dirty="0">
                <a:solidFill>
                  <a:schemeClr val="accent2"/>
                </a:solidFill>
                <a:latin typeface="微软雅黑" panose="020B0503020204020204" pitchFamily="34" charset="-122"/>
                <a:ea typeface="微软雅黑" panose="020B0503020204020204" pitchFamily="34" charset="-122"/>
              </a:rPr>
              <a:t>如何抓好党风廉政建设</a:t>
            </a:r>
          </a:p>
        </p:txBody>
      </p:sp>
      <p:pic>
        <p:nvPicPr>
          <p:cNvPr id="17" name="图片 16"/>
          <p:cNvPicPr>
            <a:picLocks noChangeAspect="1"/>
          </p:cNvPicPr>
          <p:nvPr/>
        </p:nvPicPr>
        <p:blipFill rotWithShape="1">
          <a:blip r:embed="rId3" cstate="print">
            <a:extLst>
              <a:ext uri="{28A0092B-C50C-407E-A947-70E740481C1C}">
                <a14:useLocalDpi xmlns:a14="http://schemas.microsoft.com/office/drawing/2010/main" xmlns="" val="0"/>
              </a:ext>
            </a:extLst>
          </a:blip>
          <a:srcRect t="79333"/>
          <a:stretch>
            <a:fillRect/>
          </a:stretch>
        </p:blipFill>
        <p:spPr>
          <a:xfrm>
            <a:off x="0" y="5579705"/>
            <a:ext cx="12192000" cy="1259879"/>
          </a:xfrm>
          <a:prstGeom prst="rect">
            <a:avLst/>
          </a:prstGeom>
        </p:spPr>
      </p:pic>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2402">
        <p15:prstTrans prst="pageCurlDouble"/>
      </p:transition>
    </mc:Choice>
    <mc:Fallback>
      <p:transition spd="slow" advClick="0" advTm="240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500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par>
                                <p:cTn id="9" presetID="21" presetClass="entr" presetSubtype="1"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heel(1)">
                                      <p:cBhvr>
                                        <p:cTn id="11" dur="1250"/>
                                        <p:tgtEl>
                                          <p:spTgt spid="9"/>
                                        </p:tgtEl>
                                      </p:cBhvr>
                                    </p:animEffect>
                                  </p:childTnLst>
                                </p:cTn>
                              </p:par>
                              <p:par>
                                <p:cTn id="12" presetID="12" presetClass="entr" presetSubtype="4" fill="hold" grpId="0" nodeType="with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1500"/>
                                        <p:tgtEl>
                                          <p:spTgt spid="10"/>
                                        </p:tgtEl>
                                        <p:attrNameLst>
                                          <p:attrName>ppt_y</p:attrName>
                                        </p:attrNameLst>
                                      </p:cBhvr>
                                      <p:tavLst>
                                        <p:tav tm="0">
                                          <p:val>
                                            <p:strVal val="#ppt_y+#ppt_h*1.125000"/>
                                          </p:val>
                                        </p:tav>
                                        <p:tav tm="100000">
                                          <p:val>
                                            <p:strVal val="#ppt_y"/>
                                          </p:val>
                                        </p:tav>
                                      </p:tavLst>
                                    </p:anim>
                                    <p:animEffect transition="in" filter="wipe(up)">
                                      <p:cBhvr>
                                        <p:cTn id="15" dur="1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flipH="1">
            <a:off x="0" y="0"/>
            <a:ext cx="12192000" cy="6858000"/>
          </a:xfrm>
          <a:prstGeom prst="rect">
            <a:avLst/>
          </a:prstGeom>
        </p:spPr>
      </p:pic>
      <p:sp>
        <p:nvSpPr>
          <p:cNvPr id="34" name="TextBox 46"/>
          <p:cNvSpPr txBox="1"/>
          <p:nvPr/>
        </p:nvSpPr>
        <p:spPr>
          <a:xfrm>
            <a:off x="3695065" y="1878330"/>
            <a:ext cx="6421120" cy="3192780"/>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nSpc>
                <a:spcPct val="120000"/>
              </a:lnSpc>
            </a:pPr>
            <a:r>
              <a:rPr lang="zh-CN" altLang="en-US" sz="2400" dirty="0">
                <a:gradFill>
                  <a:gsLst>
                    <a:gs pos="29000">
                      <a:srgbClr val="FCFEB6"/>
                    </a:gs>
                    <a:gs pos="59000">
                      <a:srgbClr val="F8EC02"/>
                    </a:gs>
                    <a:gs pos="83000">
                      <a:srgbClr val="F8EC02"/>
                    </a:gs>
                    <a:gs pos="100000">
                      <a:srgbClr val="FCE95A"/>
                    </a:gs>
                  </a:gsLst>
                  <a:lin ang="5400000" scaled="0"/>
                </a:gradFill>
                <a:effectLst>
                  <a:outerShdw blurRad="38100" dist="38100" dir="2700000" algn="tl">
                    <a:srgbClr val="000000">
                      <a:alpha val="43137"/>
                    </a:srgbClr>
                  </a:outerShdw>
                </a:effectLst>
              </a:rPr>
              <a:t>十八大以来，中共中央总书记、国家主席、中央军委主席习近平站在党和国家工作全局的高度，全面推进党的建设，坚持全面从严治党，发表了一系列重要论述，深刻阐释了党风廉政建设和反腐败斗争的重大理论问题和实践问题，为新形势下深入推进党风廉政建设和反腐败斗争提供了思想指导和行动指南。</a:t>
            </a:r>
          </a:p>
        </p:txBody>
      </p:sp>
      <p:grpSp>
        <p:nvGrpSpPr>
          <p:cNvPr id="29" name="组合 28"/>
          <p:cNvGrpSpPr/>
          <p:nvPr/>
        </p:nvGrpSpPr>
        <p:grpSpPr>
          <a:xfrm>
            <a:off x="2223504" y="1508787"/>
            <a:ext cx="1399526" cy="2217044"/>
            <a:chOff x="787224" y="1342594"/>
            <a:chExt cx="1115977" cy="1745923"/>
          </a:xfrm>
        </p:grpSpPr>
        <p:sp>
          <p:nvSpPr>
            <p:cNvPr id="30" name="TextBox 26"/>
            <p:cNvSpPr txBox="1"/>
            <p:nvPr/>
          </p:nvSpPr>
          <p:spPr>
            <a:xfrm>
              <a:off x="787224" y="1342594"/>
              <a:ext cx="931171" cy="1465184"/>
            </a:xfrm>
            <a:prstGeom prst="rect">
              <a:avLst/>
            </a:prstGeom>
            <a:noFill/>
          </p:spPr>
          <p:txBody>
            <a:bodyPr vert="eaVert" wrap="none" rtlCol="0">
              <a:spAutoFit/>
            </a:bodyPr>
            <a:lstStyle/>
            <a:p>
              <a:pPr algn="l"/>
              <a:r>
                <a:rPr lang="zh-CN" altLang="en-US" sz="6400" b="1" spc="567" dirty="0">
                  <a:gradFill>
                    <a:gsLst>
                      <a:gs pos="29000">
                        <a:srgbClr val="FCFEB6"/>
                      </a:gs>
                      <a:gs pos="59000">
                        <a:srgbClr val="F8EC02"/>
                      </a:gs>
                      <a:gs pos="83000">
                        <a:srgbClr val="F8EC02"/>
                      </a:gs>
                      <a:gs pos="100000">
                        <a:srgbClr val="FCE95A"/>
                      </a:gs>
                    </a:gsLst>
                    <a:lin ang="5400000" scaled="0"/>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前言</a:t>
              </a:r>
            </a:p>
          </p:txBody>
        </p:sp>
        <p:sp>
          <p:nvSpPr>
            <p:cNvPr id="20" name="TextBox 27"/>
            <p:cNvSpPr txBox="1"/>
            <p:nvPr/>
          </p:nvSpPr>
          <p:spPr>
            <a:xfrm>
              <a:off x="1495086" y="2116895"/>
              <a:ext cx="408115" cy="971622"/>
            </a:xfrm>
            <a:prstGeom prst="rect">
              <a:avLst/>
            </a:prstGeom>
            <a:noFill/>
          </p:spPr>
          <p:txBody>
            <a:bodyPr vert="eaVert" wrap="none" rtlCol="0">
              <a:spAutoFit/>
            </a:bodyPr>
            <a:lstStyle/>
            <a:p>
              <a:pPr algn="l"/>
              <a:r>
                <a:rPr lang="en-US" altLang="zh-CN" sz="2135" spc="-142" dirty="0">
                  <a:gradFill>
                    <a:gsLst>
                      <a:gs pos="29000">
                        <a:srgbClr val="FCFEB6"/>
                      </a:gs>
                      <a:gs pos="59000">
                        <a:srgbClr val="F8EC02"/>
                      </a:gs>
                      <a:gs pos="83000">
                        <a:srgbClr val="F8EC02"/>
                      </a:gs>
                      <a:gs pos="100000">
                        <a:srgbClr val="FCE95A"/>
                      </a:gs>
                    </a:gsLst>
                    <a:lin ang="5400000" scaled="0"/>
                  </a:gra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PREFACE</a:t>
              </a:r>
            </a:p>
          </p:txBody>
        </p:sp>
      </p:gr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6000" advClick="0" advTm="3001">
        <p15:prstTrans prst="curtains"/>
      </p:transition>
    </mc:Choice>
    <mc:Fallback>
      <p:transition spd="slow" advClick="0" advTm="300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0-#ppt_w/2"/>
                                          </p:val>
                                        </p:tav>
                                        <p:tav tm="100000">
                                          <p:val>
                                            <p:strVal val="#ppt_x"/>
                                          </p:val>
                                        </p:tav>
                                      </p:tavLst>
                                    </p:anim>
                                    <p:anim calcmode="lin" valueType="num">
                                      <p:cBhvr additive="base">
                                        <p:cTn id="8" dur="500" fill="hold"/>
                                        <p:tgtEl>
                                          <p:spTgt spid="3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13335"/>
            <a:ext cx="12192000" cy="6871335"/>
          </a:xfrm>
          <a:prstGeom prst="rect">
            <a:avLst/>
          </a:prstGeom>
        </p:spPr>
      </p:pic>
      <p:sp>
        <p:nvSpPr>
          <p:cNvPr id="3" name="标题 4"/>
          <p:cNvSpPr txBox="1"/>
          <p:nvPr/>
        </p:nvSpPr>
        <p:spPr>
          <a:xfrm>
            <a:off x="4713605" y="1313815"/>
            <a:ext cx="2764790" cy="1856105"/>
          </a:xfrm>
          <a:prstGeom prst="rect">
            <a:avLst/>
          </a:prstGeom>
        </p:spPr>
        <p:txBody>
          <a:bodyPr vert="horz" lIns="121920" tIns="60960" rIns="121920"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ctr"/>
            <a:r>
              <a:rPr lang="en-US" altLang="zh-CN" sz="3200" b="1" dirty="0">
                <a:gradFill>
                  <a:gsLst>
                    <a:gs pos="29000">
                      <a:srgbClr val="FCFEB6"/>
                    </a:gs>
                    <a:gs pos="59000">
                      <a:srgbClr val="F8EC02"/>
                    </a:gs>
                    <a:gs pos="83000">
                      <a:srgbClr val="F8EC02"/>
                    </a:gs>
                    <a:gs pos="100000">
                      <a:srgbClr val="FCE95A"/>
                    </a:gs>
                  </a:gsLst>
                  <a:lin ang="5400000" scaled="0"/>
                </a:gra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rPr>
              <a:t>    </a:t>
            </a:r>
            <a:r>
              <a:rPr lang="zh-CN" altLang="en-US" sz="3200" b="1" dirty="0">
                <a:gradFill>
                  <a:gsLst>
                    <a:gs pos="29000">
                      <a:srgbClr val="FCFEB6"/>
                    </a:gs>
                    <a:gs pos="59000">
                      <a:srgbClr val="F8EC02"/>
                    </a:gs>
                    <a:gs pos="83000">
                      <a:srgbClr val="F8EC02"/>
                    </a:gs>
                    <a:gs pos="100000">
                      <a:srgbClr val="FCE95A"/>
                    </a:gs>
                  </a:gsLst>
                  <a:lin ang="5400000" scaled="0"/>
                </a:gra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rPr>
              <a:t>第三部分</a:t>
            </a:r>
          </a:p>
        </p:txBody>
      </p:sp>
      <p:pic>
        <p:nvPicPr>
          <p:cNvPr id="4" name="图片 3"/>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9713544" y="909839"/>
            <a:ext cx="1752553" cy="1538627"/>
          </a:xfrm>
          <a:prstGeom prst="rect">
            <a:avLst/>
          </a:prstGeom>
        </p:spPr>
      </p:pic>
      <p:pic>
        <p:nvPicPr>
          <p:cNvPr id="5" name="图片 4"/>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863301" y="909769"/>
            <a:ext cx="1718465" cy="1538627"/>
          </a:xfrm>
          <a:prstGeom prst="rect">
            <a:avLst/>
          </a:prstGeom>
        </p:spPr>
      </p:pic>
      <p:sp>
        <p:nvSpPr>
          <p:cNvPr id="6" name="TextBox 479"/>
          <p:cNvSpPr txBox="1"/>
          <p:nvPr/>
        </p:nvSpPr>
        <p:spPr>
          <a:xfrm>
            <a:off x="1535493" y="2448314"/>
            <a:ext cx="9121013" cy="1351280"/>
          </a:xfrm>
          <a:prstGeom prst="rect">
            <a:avLst/>
          </a:prstGeom>
          <a:noFill/>
        </p:spPr>
        <p:txBody>
          <a:bodyPr wrap="square" lIns="121792" tIns="60896" rIns="121792" bIns="60896" rtlCol="0">
            <a:spAutoFit/>
          </a:bodyPr>
          <a:lstStyle>
            <a:defPPr>
              <a:defRPr lang="zh-CN"/>
            </a:defPPr>
            <a:lvl1pPr>
              <a:lnSpc>
                <a:spcPct val="125000"/>
              </a:lnSpc>
              <a:defRPr sz="4000" b="1">
                <a:solidFill>
                  <a:schemeClr val="accent2"/>
                </a:solidFill>
                <a:latin typeface="微软雅黑" panose="020B0503020204020204" pitchFamily="34" charset="-122"/>
                <a:ea typeface="微软雅黑" panose="020B0503020204020204" pitchFamily="34" charset="-122"/>
              </a:defRPr>
            </a:lvl1pPr>
          </a:lstStyle>
          <a:p>
            <a:pPr algn="ctr" fontAlgn="auto">
              <a:spcBef>
                <a:spcPts val="0"/>
              </a:spcBef>
              <a:spcAft>
                <a:spcPts val="0"/>
              </a:spcAft>
              <a:defRPr/>
            </a:pPr>
            <a:r>
              <a:rPr lang="zh-CN" altLang="en-US" sz="6400" dirty="0">
                <a:gradFill>
                  <a:gsLst>
                    <a:gs pos="29000">
                      <a:srgbClr val="FCFEB6"/>
                    </a:gs>
                    <a:gs pos="59000">
                      <a:srgbClr val="F8EC02"/>
                    </a:gs>
                    <a:gs pos="83000">
                      <a:srgbClr val="F8EC02"/>
                    </a:gs>
                    <a:gs pos="100000">
                      <a:srgbClr val="FCE95A"/>
                    </a:gs>
                  </a:gsLst>
                  <a:lin ang="5400000" scaled="0"/>
                </a:gradFill>
                <a:effectLst>
                  <a:outerShdw blurRad="38100" dist="38100" dir="2700000" algn="tl">
                    <a:srgbClr val="000000">
                      <a:alpha val="43137"/>
                    </a:srgbClr>
                  </a:outerShdw>
                </a:effectLst>
              </a:rPr>
              <a:t>反腐的重要措施与成果</a:t>
            </a:r>
          </a:p>
        </p:txBody>
      </p:sp>
      <p:sp>
        <p:nvSpPr>
          <p:cNvPr id="7" name="TextBox 480"/>
          <p:cNvSpPr txBox="1"/>
          <p:nvPr/>
        </p:nvSpPr>
        <p:spPr>
          <a:xfrm>
            <a:off x="4145915" y="3799890"/>
            <a:ext cx="3900170" cy="489585"/>
          </a:xfrm>
          <a:prstGeom prst="rect">
            <a:avLst/>
          </a:prstGeom>
          <a:noFill/>
        </p:spPr>
        <p:txBody>
          <a:bodyPr wrap="none" lIns="121792" tIns="60896" rIns="121792" bIns="60896" rtlCol="0">
            <a:spAutoFit/>
          </a:bodyPr>
          <a:lstStyle/>
          <a:p>
            <a:pPr algn="ctr" fontAlgn="auto">
              <a:spcBef>
                <a:spcPts val="0"/>
              </a:spcBef>
              <a:spcAft>
                <a:spcPts val="0"/>
              </a:spcAft>
              <a:defRPr/>
            </a:pPr>
            <a:r>
              <a:rPr lang="zh-CN" altLang="en-US" sz="2400">
                <a:gradFill>
                  <a:gsLst>
                    <a:gs pos="29000">
                      <a:srgbClr val="FCFEB6"/>
                    </a:gs>
                    <a:gs pos="59000">
                      <a:srgbClr val="F8EC02"/>
                    </a:gs>
                    <a:gs pos="83000">
                      <a:srgbClr val="F8EC02"/>
                    </a:gs>
                    <a:gs pos="100000">
                      <a:srgbClr val="FCE95A"/>
                    </a:gs>
                  </a:gsLst>
                  <a:lin ang="5400000" scaled="0"/>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深入落实中央八项规定精神</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2882">
        <p15:prstTrans prst="peelOff"/>
      </p:transition>
    </mc:Choice>
    <mc:Fallback>
      <p:transition spd="slow" advClick="0" advTm="288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par>
                          <p:cTn id="12" fill="hold">
                            <p:stCondLst>
                              <p:cond delay="85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6"/>
                                        </p:tgtEl>
                                        <p:attrNameLst>
                                          <p:attrName>ppt_y</p:attrName>
                                        </p:attrNameLst>
                                      </p:cBhvr>
                                      <p:tavLst>
                                        <p:tav tm="0">
                                          <p:val>
                                            <p:strVal val="#ppt_y"/>
                                          </p:val>
                                        </p:tav>
                                        <p:tav tm="100000">
                                          <p:val>
                                            <p:strVal val="#ppt_y"/>
                                          </p:val>
                                        </p:tav>
                                      </p:tavLst>
                                    </p:anim>
                                    <p:anim calcmode="lin" valueType="num">
                                      <p:cBhvr>
                                        <p:cTn id="17"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6"/>
                                        </p:tgtEl>
                                      </p:cBhvr>
                                    </p:animEffect>
                                  </p:childTnLst>
                                </p:cTn>
                              </p:par>
                            </p:childTnLst>
                          </p:cTn>
                        </p:par>
                        <p:par>
                          <p:cTn id="20" fill="hold">
                            <p:stCondLst>
                              <p:cond delay="1799"/>
                            </p:stCondLst>
                            <p:childTnLst>
                              <p:par>
                                <p:cTn id="21" presetID="42"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anim calcmode="lin" valueType="num">
                                      <p:cBhvr>
                                        <p:cTn id="24" dur="1000" fill="hold"/>
                                        <p:tgtEl>
                                          <p:spTgt spid="7"/>
                                        </p:tgtEl>
                                        <p:attrNameLst>
                                          <p:attrName>ppt_x</p:attrName>
                                        </p:attrNameLst>
                                      </p:cBhvr>
                                      <p:tavLst>
                                        <p:tav tm="0">
                                          <p:val>
                                            <p:strVal val="#ppt_x"/>
                                          </p:val>
                                        </p:tav>
                                        <p:tav tm="100000">
                                          <p:val>
                                            <p:strVal val="#ppt_x"/>
                                          </p:val>
                                        </p:tav>
                                      </p:tavLst>
                                    </p:anim>
                                    <p:anim calcmode="lin" valueType="num">
                                      <p:cBhvr>
                                        <p:cTn id="2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30206" y="1694813"/>
            <a:ext cx="7658683" cy="4038443"/>
          </a:xfrm>
          <a:prstGeom prst="rect">
            <a:avLst/>
          </a:prstGeom>
          <a:solidFill>
            <a:schemeClr val="bg1">
              <a:alpha val="48000"/>
            </a:schemeClr>
          </a:solidFill>
          <a:ln w="9525">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3" name="矩形 2"/>
          <p:cNvSpPr/>
          <p:nvPr/>
        </p:nvSpPr>
        <p:spPr>
          <a:xfrm>
            <a:off x="143939" y="1508787"/>
            <a:ext cx="8256917" cy="3817620"/>
          </a:xfrm>
          <a:prstGeom prst="rect">
            <a:avLst/>
          </a:prstGeom>
        </p:spPr>
        <p:txBody>
          <a:bodyPr wrap="square" lIns="121884" tIns="60941" rIns="121884" bIns="60941">
            <a:spAutoFit/>
          </a:bodyPr>
          <a:lstStyle/>
          <a:p>
            <a:pPr lvl="2" algn="just">
              <a:lnSpc>
                <a:spcPct val="150000"/>
              </a:lnSpc>
            </a:pPr>
            <a:endParaRPr lang="zh-CN" altLang="en-US" sz="2665" b="1" dirty="0">
              <a:solidFill>
                <a:schemeClr val="accent2"/>
              </a:solidFill>
              <a:latin typeface="微软雅黑" panose="020B0503020204020204" pitchFamily="34" charset="-122"/>
              <a:ea typeface="微软雅黑" panose="020B0503020204020204" pitchFamily="34" charset="-122"/>
            </a:endParaRPr>
          </a:p>
          <a:p>
            <a:pPr lvl="2" algn="just">
              <a:lnSpc>
                <a:spcPct val="150000"/>
              </a:lnSpc>
            </a:pPr>
            <a:r>
              <a:rPr lang="zh-CN" altLang="en-US" sz="2665" b="1" dirty="0">
                <a:solidFill>
                  <a:schemeClr val="accent2"/>
                </a:solidFill>
                <a:latin typeface="微软雅黑" panose="020B0503020204020204" pitchFamily="34" charset="-122"/>
                <a:ea typeface="微软雅黑" panose="020B0503020204020204" pitchFamily="34" charset="-122"/>
              </a:rPr>
              <a:t>“反腐败斗争压倒性态势已经形成”，“深入推进全面从严治党，必须坚持标本兼治”。习近平总书记作出了深入推进全面从严治党的重大部署</a:t>
            </a:r>
            <a:r>
              <a:rPr lang="zh-CN" altLang="en-US" sz="2665" dirty="0">
                <a:solidFill>
                  <a:schemeClr val="tx2"/>
                </a:solidFill>
                <a:latin typeface="微软雅黑" panose="020B0503020204020204" pitchFamily="34" charset="-122"/>
                <a:ea typeface="微软雅黑" panose="020B0503020204020204" pitchFamily="34" charset="-122"/>
              </a:rPr>
              <a:t>，为做好反腐倡廉工作提供了根本遵循，为巩固全面从严治党成果指明了努力方向。</a:t>
            </a:r>
            <a:endParaRPr lang="en-US" altLang="zh-CN" sz="3200" dirty="0">
              <a:solidFill>
                <a:schemeClr val="tx2"/>
              </a:solidFill>
              <a:latin typeface="微软雅黑" panose="020B0503020204020204" pitchFamily="34" charset="-122"/>
              <a:ea typeface="微软雅黑" panose="020B0503020204020204" pitchFamily="34" charset="-122"/>
            </a:endParaRPr>
          </a:p>
        </p:txBody>
      </p:sp>
      <p:sp>
        <p:nvSpPr>
          <p:cNvPr id="4" name="Freeform 5"/>
          <p:cNvSpPr/>
          <p:nvPr/>
        </p:nvSpPr>
        <p:spPr bwMode="auto">
          <a:xfrm flipH="1">
            <a:off x="912024" y="1316765"/>
            <a:ext cx="6720747" cy="883333"/>
          </a:xfrm>
          <a:custGeom>
            <a:avLst/>
            <a:gdLst>
              <a:gd name="T0" fmla="*/ 51 w 14043"/>
              <a:gd name="T1" fmla="*/ 2108 h 2636"/>
              <a:gd name="T2" fmla="*/ 1152 w 14043"/>
              <a:gd name="T3" fmla="*/ 1085 h 2636"/>
              <a:gd name="T4" fmla="*/ 0 w 14043"/>
              <a:gd name="T5" fmla="*/ 0 h 2636"/>
              <a:gd name="T6" fmla="*/ 13490 w 14043"/>
              <a:gd name="T7" fmla="*/ 22 h 2636"/>
              <a:gd name="T8" fmla="*/ 14043 w 14043"/>
              <a:gd name="T9" fmla="*/ 421 h 2636"/>
              <a:gd name="T10" fmla="*/ 14021 w 14043"/>
              <a:gd name="T11" fmla="*/ 2304 h 2636"/>
              <a:gd name="T12" fmla="*/ 13689 w 14043"/>
              <a:gd name="T13" fmla="*/ 2636 h 2636"/>
              <a:gd name="T14" fmla="*/ 13689 w 14043"/>
              <a:gd name="T15" fmla="*/ 2108 h 2636"/>
              <a:gd name="T16" fmla="*/ 51 w 14043"/>
              <a:gd name="T17" fmla="*/ 2108 h 2636"/>
              <a:gd name="connsiteX0" fmla="*/ 36 w 10002"/>
              <a:gd name="connsiteY0" fmla="*/ 7997 h 10000"/>
              <a:gd name="connsiteX1" fmla="*/ 820 w 10002"/>
              <a:gd name="connsiteY1" fmla="*/ 4116 h 10000"/>
              <a:gd name="connsiteX2" fmla="*/ 0 w 10002"/>
              <a:gd name="connsiteY2" fmla="*/ 0 h 10000"/>
              <a:gd name="connsiteX3" fmla="*/ 9606 w 10002"/>
              <a:gd name="connsiteY3" fmla="*/ 83 h 10000"/>
              <a:gd name="connsiteX4" fmla="*/ 10000 w 10002"/>
              <a:gd name="connsiteY4" fmla="*/ 1597 h 10000"/>
              <a:gd name="connsiteX5" fmla="*/ 9984 w 10002"/>
              <a:gd name="connsiteY5" fmla="*/ 8741 h 10000"/>
              <a:gd name="connsiteX6" fmla="*/ 9748 w 10002"/>
              <a:gd name="connsiteY6" fmla="*/ 10000 h 10000"/>
              <a:gd name="connsiteX7" fmla="*/ 9748 w 10002"/>
              <a:gd name="connsiteY7" fmla="*/ 7997 h 10000"/>
              <a:gd name="connsiteX8" fmla="*/ 36 w 10002"/>
              <a:gd name="connsiteY8" fmla="*/ 7997 h 10000"/>
              <a:gd name="connsiteX0-1" fmla="*/ 36 w 10002"/>
              <a:gd name="connsiteY0-2" fmla="*/ 7997 h 10000"/>
              <a:gd name="connsiteX1-3" fmla="*/ 865 w 10002"/>
              <a:gd name="connsiteY1-4" fmla="*/ 4068 h 10000"/>
              <a:gd name="connsiteX2-5" fmla="*/ 0 w 10002"/>
              <a:gd name="connsiteY2-6" fmla="*/ 0 h 10000"/>
              <a:gd name="connsiteX3-7" fmla="*/ 9606 w 10002"/>
              <a:gd name="connsiteY3-8" fmla="*/ 83 h 10000"/>
              <a:gd name="connsiteX4-9" fmla="*/ 10000 w 10002"/>
              <a:gd name="connsiteY4-10" fmla="*/ 1597 h 10000"/>
              <a:gd name="connsiteX5-11" fmla="*/ 9984 w 10002"/>
              <a:gd name="connsiteY5-12" fmla="*/ 8741 h 10000"/>
              <a:gd name="connsiteX6-13" fmla="*/ 9748 w 10002"/>
              <a:gd name="connsiteY6-14" fmla="*/ 10000 h 10000"/>
              <a:gd name="connsiteX7-15" fmla="*/ 9748 w 10002"/>
              <a:gd name="connsiteY7-16" fmla="*/ 7997 h 10000"/>
              <a:gd name="connsiteX8-17" fmla="*/ 36 w 10002"/>
              <a:gd name="connsiteY8-18" fmla="*/ 7997 h 10000"/>
              <a:gd name="connsiteX0-19" fmla="*/ 36 w 10002"/>
              <a:gd name="connsiteY0-20" fmla="*/ 7997 h 10000"/>
              <a:gd name="connsiteX1-21" fmla="*/ 537 w 10002"/>
              <a:gd name="connsiteY1-22" fmla="*/ 4260 h 10000"/>
              <a:gd name="connsiteX2-23" fmla="*/ 0 w 10002"/>
              <a:gd name="connsiteY2-24" fmla="*/ 0 h 10000"/>
              <a:gd name="connsiteX3-25" fmla="*/ 9606 w 10002"/>
              <a:gd name="connsiteY3-26" fmla="*/ 83 h 10000"/>
              <a:gd name="connsiteX4-27" fmla="*/ 10000 w 10002"/>
              <a:gd name="connsiteY4-28" fmla="*/ 1597 h 10000"/>
              <a:gd name="connsiteX5-29" fmla="*/ 9984 w 10002"/>
              <a:gd name="connsiteY5-30" fmla="*/ 8741 h 10000"/>
              <a:gd name="connsiteX6-31" fmla="*/ 9748 w 10002"/>
              <a:gd name="connsiteY6-32" fmla="*/ 10000 h 10000"/>
              <a:gd name="connsiteX7-33" fmla="*/ 9748 w 10002"/>
              <a:gd name="connsiteY7-34" fmla="*/ 7997 h 10000"/>
              <a:gd name="connsiteX8-35" fmla="*/ 36 w 10002"/>
              <a:gd name="connsiteY8-36" fmla="*/ 7997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0002" h="10000">
                <a:moveTo>
                  <a:pt x="36" y="7997"/>
                </a:moveTo>
                <a:lnTo>
                  <a:pt x="537" y="4260"/>
                </a:lnTo>
                <a:lnTo>
                  <a:pt x="0" y="0"/>
                </a:lnTo>
                <a:lnTo>
                  <a:pt x="9606" y="83"/>
                </a:lnTo>
                <a:cubicBezTo>
                  <a:pt x="9606" y="83"/>
                  <a:pt x="9988" y="-141"/>
                  <a:pt x="10000" y="1597"/>
                </a:cubicBezTo>
                <a:cubicBezTo>
                  <a:pt x="10012" y="3335"/>
                  <a:pt x="9984" y="8741"/>
                  <a:pt x="9984" y="8741"/>
                </a:cubicBezTo>
                <a:cubicBezTo>
                  <a:pt x="9984" y="8741"/>
                  <a:pt x="9969" y="10000"/>
                  <a:pt x="9748" y="10000"/>
                </a:cubicBezTo>
                <a:lnTo>
                  <a:pt x="9748" y="7997"/>
                </a:lnTo>
                <a:lnTo>
                  <a:pt x="36" y="7997"/>
                </a:lnTo>
                <a:close/>
              </a:path>
            </a:pathLst>
          </a:custGeom>
          <a:solidFill>
            <a:schemeClr val="accent2"/>
          </a:solidFill>
          <a:ln w="7938" cap="flat">
            <a:noFill/>
            <a:prstDash val="solid"/>
            <a:miter lim="800000"/>
          </a:ln>
        </p:spPr>
        <p:txBody>
          <a:bodyPr vert="horz" wrap="square" lIns="121920" tIns="60960" rIns="121920" bIns="60960" numCol="1" anchor="t" anchorCtr="0" compatLnSpc="1"/>
          <a:lstStyle/>
          <a:p>
            <a:endParaRPr lang="zh-CN" altLang="en-US" sz="2135"/>
          </a:p>
        </p:txBody>
      </p:sp>
      <p:sp>
        <p:nvSpPr>
          <p:cNvPr id="5" name="TextBox 9">
            <a:hlinkClick r:id="" action="ppaction://hlinkshowjump?jump=nextslide"/>
          </p:cNvPr>
          <p:cNvSpPr txBox="1"/>
          <p:nvPr/>
        </p:nvSpPr>
        <p:spPr>
          <a:xfrm>
            <a:off x="1124074" y="1367292"/>
            <a:ext cx="5872480" cy="583565"/>
          </a:xfrm>
          <a:prstGeom prst="rect">
            <a:avLst/>
          </a:prstGeom>
        </p:spPr>
        <p:txBody>
          <a:bodyPr wrap="non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fontAlgn="auto">
              <a:spcBef>
                <a:spcPts val="0"/>
              </a:spcBef>
              <a:spcAft>
                <a:spcPts val="0"/>
              </a:spcAft>
              <a:defRPr/>
            </a:pPr>
            <a:r>
              <a:rPr lang="zh-CN" altLang="en-US" sz="3200" dirty="0">
                <a:solidFill>
                  <a:schemeClr val="bg1"/>
                </a:solidFill>
              </a:rPr>
              <a:t>习近平明确反腐态势“新基调”</a:t>
            </a:r>
          </a:p>
        </p:txBody>
      </p:sp>
      <p:sp>
        <p:nvSpPr>
          <p:cNvPr id="6" name="标题 5"/>
          <p:cNvSpPr txBox="1"/>
          <p:nvPr/>
        </p:nvSpPr>
        <p:spPr>
          <a:xfrm>
            <a:off x="1076462" y="260648"/>
            <a:ext cx="5404181" cy="672075"/>
          </a:xfrm>
          <a:prstGeom prst="rect">
            <a:avLst/>
          </a:prstGeom>
        </p:spPr>
        <p:txBody>
          <a:bodyPr>
            <a:normAutofit/>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r>
              <a:rPr lang="zh-CN" altLang="en-US" sz="2400" dirty="0">
                <a:solidFill>
                  <a:schemeClr val="accent2"/>
                </a:solidFill>
                <a:latin typeface="微软雅黑" panose="020B0503020204020204" pitchFamily="34" charset="-122"/>
                <a:ea typeface="微软雅黑" panose="020B0503020204020204" pitchFamily="34" charset="-122"/>
              </a:rPr>
              <a:t>反腐的重要措施与成果</a:t>
            </a:r>
          </a:p>
        </p:txBody>
      </p:sp>
      <p:pic>
        <p:nvPicPr>
          <p:cNvPr id="9" name="图片 8" descr="liangxueyizuo2.png"/>
          <p:cNvPicPr>
            <a:picLocks noChangeAspect="1"/>
          </p:cNvPicPr>
          <p:nvPr/>
        </p:nvPicPr>
        <p:blipFill>
          <a:blip r:embed="rId3" cstate="print">
            <a:extLst>
              <a:ext uri="{BEBA8EAE-BF5A-486C-A8C5-ECC9F3942E4B}">
                <a14:imgProps xmlns:a14="http://schemas.microsoft.com/office/drawing/2010/main" xmlns="">
                  <a14:imgLayer r:embed="rId4">
                    <a14:imgEffect>
                      <a14:brightnessContrast bright="20000" contrast="25000"/>
                    </a14:imgEffect>
                    <a14:imgEffect>
                      <a14:colorTemperature colorTemp="11500"/>
                    </a14:imgEffect>
                  </a14:imgLayer>
                </a14:imgProps>
              </a:ext>
            </a:extLst>
          </a:blip>
          <a:stretch>
            <a:fillRect/>
          </a:stretch>
        </p:blipFill>
        <p:spPr>
          <a:xfrm>
            <a:off x="9287124" y="1837723"/>
            <a:ext cx="2960064" cy="5057844"/>
          </a:xfrm>
          <a:prstGeom prst="rect">
            <a:avLst/>
          </a:prstGeom>
        </p:spPr>
      </p:pic>
      <p:pic>
        <p:nvPicPr>
          <p:cNvPr id="17" name="图片 16"/>
          <p:cNvPicPr>
            <a:picLocks noChangeAspect="1"/>
          </p:cNvPicPr>
          <p:nvPr/>
        </p:nvPicPr>
        <p:blipFill rotWithShape="1">
          <a:blip r:embed="rId5" cstate="print">
            <a:extLst>
              <a:ext uri="{28A0092B-C50C-407E-A947-70E740481C1C}">
                <a14:useLocalDpi xmlns:a14="http://schemas.microsoft.com/office/drawing/2010/main" xmlns="" val="0"/>
              </a:ext>
            </a:extLst>
          </a:blip>
          <a:srcRect t="79333"/>
          <a:stretch>
            <a:fillRect/>
          </a:stretch>
        </p:blipFill>
        <p:spPr>
          <a:xfrm>
            <a:off x="0" y="5579705"/>
            <a:ext cx="12192000" cy="1259879"/>
          </a:xfrm>
          <a:prstGeom prst="rect">
            <a:avLst/>
          </a:prstGeom>
        </p:spPr>
      </p:pic>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1982">
        <p15:prstTrans prst="pageCurlDouble"/>
      </p:transition>
    </mc:Choice>
    <mc:Fallback>
      <p:transition spd="slow" advClick="0" advTm="198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750"/>
                                        <p:tgtEl>
                                          <p:spTgt spid="5"/>
                                        </p:tgtEl>
                                      </p:cBhvr>
                                    </p:animEffect>
                                    <p:anim calcmode="lin" valueType="num">
                                      <p:cBhvr>
                                        <p:cTn id="16" dur="750" fill="hold"/>
                                        <p:tgtEl>
                                          <p:spTgt spid="5"/>
                                        </p:tgtEl>
                                        <p:attrNameLst>
                                          <p:attrName>ppt_x</p:attrName>
                                        </p:attrNameLst>
                                      </p:cBhvr>
                                      <p:tavLst>
                                        <p:tav tm="0">
                                          <p:val>
                                            <p:strVal val="#ppt_x"/>
                                          </p:val>
                                        </p:tav>
                                        <p:tav tm="100000">
                                          <p:val>
                                            <p:strVal val="#ppt_x"/>
                                          </p:val>
                                        </p:tav>
                                      </p:tavLst>
                                    </p:anim>
                                    <p:anim calcmode="lin" valueType="num">
                                      <p:cBhvr>
                                        <p:cTn id="17" dur="750" fill="hold"/>
                                        <p:tgtEl>
                                          <p:spTgt spid="5"/>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12" presetClass="entr" presetSubtype="4"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2250"/>
                                        <p:tgtEl>
                                          <p:spTgt spid="3"/>
                                        </p:tgtEl>
                                        <p:attrNameLst>
                                          <p:attrName>ppt_y</p:attrName>
                                        </p:attrNameLst>
                                      </p:cBhvr>
                                      <p:tavLst>
                                        <p:tav tm="0">
                                          <p:val>
                                            <p:strVal val="#ppt_y+#ppt_h*1.125000"/>
                                          </p:val>
                                        </p:tav>
                                        <p:tav tm="100000">
                                          <p:val>
                                            <p:strVal val="#ppt_y"/>
                                          </p:val>
                                        </p:tav>
                                      </p:tavLst>
                                    </p:anim>
                                    <p:animEffect transition="in" filter="wipe(up)">
                                      <p:cBhvr>
                                        <p:cTn id="22" dur="22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P spid="4" grpId="0" bldLvl="0" animBg="1"/>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913856" y="1137799"/>
            <a:ext cx="412601" cy="424831"/>
            <a:chOff x="4407092" y="1075773"/>
            <a:chExt cx="309451" cy="318622"/>
          </a:xfrm>
          <a:solidFill>
            <a:srgbClr val="F83003"/>
          </a:solidFill>
        </p:grpSpPr>
        <p:sp>
          <p:nvSpPr>
            <p:cNvPr id="3" name="椭圆 2"/>
            <p:cNvSpPr/>
            <p:nvPr/>
          </p:nvSpPr>
          <p:spPr>
            <a:xfrm>
              <a:off x="4417853" y="1095705"/>
              <a:ext cx="298690" cy="298690"/>
            </a:xfrm>
            <a:prstGeom prst="ellipse">
              <a:avLst/>
            </a:prstGeom>
            <a:solidFill>
              <a:schemeClr val="accent2"/>
            </a:solidFill>
            <a:ln>
              <a:noFill/>
            </a:ln>
          </p:spPr>
          <p:txBody>
            <a:bodyPr vert="horz" wrap="square" lIns="121920" tIns="60960" rIns="121920" bIns="60960" numCol="1" anchor="t" anchorCtr="0" compatLnSpc="1"/>
            <a:lstStyle/>
            <a:p>
              <a:endParaRPr lang="zh-CN" altLang="en-US" sz="2135" dirty="0">
                <a:solidFill>
                  <a:schemeClr val="tx1">
                    <a:lumMod val="85000"/>
                    <a:lumOff val="15000"/>
                  </a:schemeClr>
                </a:solidFill>
              </a:endParaRPr>
            </a:p>
          </p:txBody>
        </p:sp>
        <p:sp>
          <p:nvSpPr>
            <p:cNvPr id="4" name="TextBox 3"/>
            <p:cNvSpPr txBox="1"/>
            <p:nvPr/>
          </p:nvSpPr>
          <p:spPr>
            <a:xfrm>
              <a:off x="4407092" y="1075773"/>
              <a:ext cx="250508" cy="315277"/>
            </a:xfrm>
            <a:prstGeom prst="rect">
              <a:avLst/>
            </a:prstGeom>
            <a:noFill/>
          </p:spPr>
          <p:txBody>
            <a:bodyPr wrap="none" rtlCol="0">
              <a:spAutoFit/>
            </a:bodyPr>
            <a:lstStyle/>
            <a:p>
              <a:r>
                <a:rPr lang="en-US" altLang="zh-CN" sz="2135" dirty="0">
                  <a:solidFill>
                    <a:schemeClr val="bg1"/>
                  </a:solidFill>
                </a:rPr>
                <a:t>1</a:t>
              </a:r>
              <a:endParaRPr lang="zh-CN" altLang="en-US" sz="2135" dirty="0">
                <a:solidFill>
                  <a:schemeClr val="bg1"/>
                </a:solidFill>
              </a:endParaRPr>
            </a:p>
          </p:txBody>
        </p:sp>
      </p:grpSp>
      <p:grpSp>
        <p:nvGrpSpPr>
          <p:cNvPr id="5" name="组合 4"/>
          <p:cNvGrpSpPr/>
          <p:nvPr/>
        </p:nvGrpSpPr>
        <p:grpSpPr>
          <a:xfrm>
            <a:off x="5928204" y="5271984"/>
            <a:ext cx="398253" cy="451407"/>
            <a:chOff x="4417853" y="1055841"/>
            <a:chExt cx="298690" cy="338554"/>
          </a:xfrm>
          <a:solidFill>
            <a:srgbClr val="0070C0"/>
          </a:solidFill>
        </p:grpSpPr>
        <p:sp>
          <p:nvSpPr>
            <p:cNvPr id="6" name="椭圆 5"/>
            <p:cNvSpPr/>
            <p:nvPr/>
          </p:nvSpPr>
          <p:spPr>
            <a:xfrm>
              <a:off x="4417853" y="1095705"/>
              <a:ext cx="298690" cy="298690"/>
            </a:xfrm>
            <a:prstGeom prst="ellipse">
              <a:avLst/>
            </a:prstGeom>
            <a:solidFill>
              <a:schemeClr val="accent2"/>
            </a:solidFill>
            <a:ln>
              <a:noFill/>
            </a:ln>
          </p:spPr>
          <p:txBody>
            <a:bodyPr vert="horz" wrap="square" lIns="121920" tIns="60960" rIns="121920" bIns="60960" numCol="1" anchor="t" anchorCtr="0" compatLnSpc="1"/>
            <a:lstStyle/>
            <a:p>
              <a:endParaRPr lang="zh-CN" altLang="en-US" sz="2135" dirty="0">
                <a:solidFill>
                  <a:schemeClr val="tx1">
                    <a:lumMod val="85000"/>
                    <a:lumOff val="15000"/>
                  </a:schemeClr>
                </a:solidFill>
              </a:endParaRPr>
            </a:p>
          </p:txBody>
        </p:sp>
        <p:sp>
          <p:nvSpPr>
            <p:cNvPr id="7" name="TextBox 6"/>
            <p:cNvSpPr txBox="1"/>
            <p:nvPr/>
          </p:nvSpPr>
          <p:spPr>
            <a:xfrm>
              <a:off x="4417958" y="1055841"/>
              <a:ext cx="250508" cy="315277"/>
            </a:xfrm>
            <a:prstGeom prst="rect">
              <a:avLst/>
            </a:prstGeom>
            <a:noFill/>
          </p:spPr>
          <p:txBody>
            <a:bodyPr wrap="none" rtlCol="0">
              <a:spAutoFit/>
            </a:bodyPr>
            <a:lstStyle/>
            <a:p>
              <a:r>
                <a:rPr lang="en-US" altLang="zh-CN" sz="2135" dirty="0">
                  <a:solidFill>
                    <a:schemeClr val="bg1"/>
                  </a:solidFill>
                </a:rPr>
                <a:t>2</a:t>
              </a:r>
              <a:endParaRPr lang="zh-CN" altLang="en-US" sz="2135" dirty="0">
                <a:solidFill>
                  <a:schemeClr val="bg1"/>
                </a:solidFill>
              </a:endParaRPr>
            </a:p>
          </p:txBody>
        </p:sp>
      </p:grpSp>
      <p:grpSp>
        <p:nvGrpSpPr>
          <p:cNvPr id="8" name="组合 7"/>
          <p:cNvGrpSpPr/>
          <p:nvPr/>
        </p:nvGrpSpPr>
        <p:grpSpPr>
          <a:xfrm>
            <a:off x="1985140" y="1124744"/>
            <a:ext cx="3640264" cy="460375"/>
            <a:chOff x="1835696" y="1081371"/>
            <a:chExt cx="2730198" cy="345281"/>
          </a:xfrm>
          <a:noFill/>
        </p:grpSpPr>
        <p:sp>
          <p:nvSpPr>
            <p:cNvPr id="9" name="矩形 8"/>
            <p:cNvSpPr/>
            <p:nvPr/>
          </p:nvSpPr>
          <p:spPr>
            <a:xfrm>
              <a:off x="1835696" y="1095705"/>
              <a:ext cx="2442281" cy="298690"/>
            </a:xfrm>
            <a:prstGeom prst="rect">
              <a:avLst/>
            </a:prstGeom>
            <a:grpFill/>
            <a:ln>
              <a:noFill/>
            </a:ln>
          </p:spPr>
          <p:txBody>
            <a:bodyPr vert="horz" wrap="square" lIns="121920" tIns="60960" rIns="121920" bIns="60960" numCol="1" anchor="t" anchorCtr="0" compatLnSpc="1"/>
            <a:lstStyle/>
            <a:p>
              <a:endParaRPr lang="zh-CN" altLang="en-US" sz="2400">
                <a:solidFill>
                  <a:schemeClr val="accent2"/>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2599934" y="1081371"/>
              <a:ext cx="1965960" cy="345281"/>
            </a:xfrm>
            <a:prstGeom prst="rect">
              <a:avLst/>
            </a:prstGeom>
            <a:grpFill/>
          </p:spPr>
          <p:txBody>
            <a:bodyPr wrap="none" rtlCol="0">
              <a:spAutoFit/>
            </a:bodyPr>
            <a:lstStyle/>
            <a:p>
              <a:r>
                <a:rPr lang="zh-CN" altLang="en-US" sz="2400" b="1" dirty="0">
                  <a:solidFill>
                    <a:schemeClr val="accent2"/>
                  </a:solidFill>
                  <a:latin typeface="微软雅黑" panose="020B0503020204020204" pitchFamily="34" charset="-122"/>
                  <a:ea typeface="微软雅黑" panose="020B0503020204020204" pitchFamily="34" charset="-122"/>
                </a:rPr>
                <a:t>八项规定培训学习</a:t>
              </a:r>
            </a:p>
          </p:txBody>
        </p:sp>
      </p:grpSp>
      <p:grpSp>
        <p:nvGrpSpPr>
          <p:cNvPr id="11" name="组合 10"/>
          <p:cNvGrpSpPr/>
          <p:nvPr/>
        </p:nvGrpSpPr>
        <p:grpSpPr>
          <a:xfrm>
            <a:off x="6529976" y="5295787"/>
            <a:ext cx="3256375" cy="501651"/>
            <a:chOff x="1835696" y="1073693"/>
            <a:chExt cx="2442281" cy="376238"/>
          </a:xfrm>
          <a:noFill/>
        </p:grpSpPr>
        <p:sp>
          <p:nvSpPr>
            <p:cNvPr id="12" name="矩形 11"/>
            <p:cNvSpPr/>
            <p:nvPr/>
          </p:nvSpPr>
          <p:spPr>
            <a:xfrm>
              <a:off x="1835696" y="1095705"/>
              <a:ext cx="2442281" cy="298690"/>
            </a:xfrm>
            <a:prstGeom prst="rect">
              <a:avLst/>
            </a:prstGeom>
            <a:grpFill/>
            <a:ln>
              <a:noFill/>
            </a:ln>
          </p:spPr>
          <p:txBody>
            <a:bodyPr vert="horz" wrap="square" lIns="121920" tIns="60960" rIns="121920" bIns="60960" numCol="1" anchor="t" anchorCtr="0" compatLnSpc="1"/>
            <a:lstStyle/>
            <a:p>
              <a:endParaRPr lang="zh-CN" altLang="en-US" sz="2135">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1849335" y="1073693"/>
              <a:ext cx="2171700" cy="376238"/>
            </a:xfrm>
            <a:prstGeom prst="rect">
              <a:avLst/>
            </a:prstGeom>
            <a:grpFill/>
          </p:spPr>
          <p:txBody>
            <a:bodyPr wrap="none" rtlCol="0">
              <a:spAutoFit/>
            </a:bodyPr>
            <a:lstStyle/>
            <a:p>
              <a:r>
                <a:rPr lang="zh-CN" altLang="en-US" sz="2665" b="1" dirty="0">
                  <a:solidFill>
                    <a:schemeClr val="accent2"/>
                  </a:solidFill>
                  <a:latin typeface="微软雅黑" panose="020B0503020204020204" pitchFamily="34" charset="-122"/>
                  <a:ea typeface="微软雅黑" panose="020B0503020204020204" pitchFamily="34" charset="-122"/>
                </a:rPr>
                <a:t>开展反腐工作会议</a:t>
              </a:r>
            </a:p>
          </p:txBody>
        </p:sp>
      </p:grpSp>
      <p:grpSp>
        <p:nvGrpSpPr>
          <p:cNvPr id="14" name="组合 13"/>
          <p:cNvGrpSpPr/>
          <p:nvPr/>
        </p:nvGrpSpPr>
        <p:grpSpPr>
          <a:xfrm>
            <a:off x="6467746" y="1690300"/>
            <a:ext cx="4141356" cy="3403795"/>
            <a:chOff x="4822508" y="1490148"/>
            <a:chExt cx="3106017" cy="2552846"/>
          </a:xfrm>
        </p:grpSpPr>
        <p:pic>
          <p:nvPicPr>
            <p:cNvPr id="15"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tretch>
              <a:fillRect/>
            </a:stretch>
          </p:blipFill>
          <p:spPr bwMode="auto">
            <a:xfrm>
              <a:off x="4899352" y="2503680"/>
              <a:ext cx="2952327" cy="1539314"/>
            </a:xfrm>
            <a:prstGeom prst="rect">
              <a:avLst/>
            </a:prstGeom>
            <a:solidFill>
              <a:schemeClr val="accent2"/>
            </a:solidFill>
            <a:ln w="38100">
              <a:noFill/>
              <a:miter lim="800000"/>
              <a:headEnd/>
              <a:tailEnd/>
            </a:ln>
          </p:spPr>
        </p:pic>
        <p:sp>
          <p:nvSpPr>
            <p:cNvPr id="16" name="矩形 15"/>
            <p:cNvSpPr/>
            <p:nvPr/>
          </p:nvSpPr>
          <p:spPr>
            <a:xfrm>
              <a:off x="4822508" y="1490148"/>
              <a:ext cx="3106017" cy="788194"/>
            </a:xfrm>
            <a:prstGeom prst="rect">
              <a:avLst/>
            </a:prstGeom>
          </p:spPr>
          <p:txBody>
            <a:bodyPr wrap="square">
              <a:spAutoFit/>
            </a:bodyPr>
            <a:lstStyle/>
            <a:p>
              <a:pPr>
                <a:lnSpc>
                  <a:spcPct val="130000"/>
                </a:lnSpc>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随着全面从严治党不断走向深入，党风廉政建设不再仅仅是“惩治腐败”那么简单，更是对政治生态、政治生活的净化与重塑。</a:t>
              </a:r>
              <a:endParaRPr lang="en-US" altLang="zh-CN"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1577726" y="1905197"/>
            <a:ext cx="4057468" cy="3177765"/>
            <a:chOff x="1154993" y="1651322"/>
            <a:chExt cx="3043101" cy="2383322"/>
          </a:xfrm>
        </p:grpSpPr>
        <p:pic>
          <p:nvPicPr>
            <p:cNvPr id="18"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tretch>
              <a:fillRect/>
            </a:stretch>
          </p:blipFill>
          <p:spPr bwMode="auto">
            <a:xfrm>
              <a:off x="1334730" y="1651322"/>
              <a:ext cx="2863364" cy="1934938"/>
            </a:xfrm>
            <a:prstGeom prst="rect">
              <a:avLst/>
            </a:prstGeom>
            <a:solidFill>
              <a:schemeClr val="accent2"/>
            </a:solidFill>
            <a:ln w="38100">
              <a:noFill/>
              <a:miter lim="800000"/>
              <a:headEnd/>
              <a:tailEnd/>
            </a:ln>
          </p:spPr>
        </p:pic>
        <p:sp>
          <p:nvSpPr>
            <p:cNvPr id="19" name="矩形 18"/>
            <p:cNvSpPr/>
            <p:nvPr/>
          </p:nvSpPr>
          <p:spPr>
            <a:xfrm>
              <a:off x="1154993" y="3686029"/>
              <a:ext cx="3032063" cy="348615"/>
            </a:xfrm>
            <a:prstGeom prst="rect">
              <a:avLst/>
            </a:prstGeom>
          </p:spPr>
          <p:txBody>
            <a:bodyPr wrap="square">
              <a:spAutoFit/>
            </a:bodyPr>
            <a:lstStyle/>
            <a:p>
              <a:pPr>
                <a:lnSpc>
                  <a:spcPct val="130000"/>
                </a:lnSpc>
              </a:pPr>
              <a:r>
                <a:rPr lang="zh-CN" altLang="en-US" sz="1865" dirty="0">
                  <a:solidFill>
                    <a:schemeClr val="tx1">
                      <a:lumMod val="85000"/>
                      <a:lumOff val="15000"/>
                    </a:schemeClr>
                  </a:solidFill>
                  <a:latin typeface="微软雅黑" panose="020B0503020204020204" pitchFamily="34" charset="-122"/>
                  <a:ea typeface="微软雅黑" panose="020B0503020204020204" pitchFamily="34" charset="-122"/>
                </a:rPr>
                <a:t>　永葆政治本色，方能勇立时代潮头。</a:t>
              </a:r>
              <a:endParaRPr lang="en-US" altLang="zh-CN" sz="1865"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20" name="标题 5"/>
          <p:cNvSpPr txBox="1"/>
          <p:nvPr/>
        </p:nvSpPr>
        <p:spPr>
          <a:xfrm>
            <a:off x="1076462" y="260648"/>
            <a:ext cx="5404181" cy="672075"/>
          </a:xfrm>
          <a:prstGeom prst="rect">
            <a:avLst/>
          </a:prstGeom>
        </p:spPr>
        <p:txBody>
          <a:bodyPr>
            <a:normAutofit/>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r>
              <a:rPr lang="zh-CN" altLang="en-US" sz="2400" dirty="0">
                <a:solidFill>
                  <a:schemeClr val="accent2"/>
                </a:solidFill>
                <a:latin typeface="微软雅黑" panose="020B0503020204020204" pitchFamily="34" charset="-122"/>
                <a:ea typeface="微软雅黑" panose="020B0503020204020204" pitchFamily="34" charset="-122"/>
              </a:rPr>
              <a:t>反腐的重要措施与成果</a:t>
            </a:r>
          </a:p>
        </p:txBody>
      </p:sp>
      <p:pic>
        <p:nvPicPr>
          <p:cNvPr id="22" name="图片 21"/>
          <p:cNvPicPr>
            <a:picLocks noChangeAspect="1"/>
          </p:cNvPicPr>
          <p:nvPr/>
        </p:nvPicPr>
        <p:blipFill rotWithShape="1">
          <a:blip r:embed="rId5" cstate="print">
            <a:extLst>
              <a:ext uri="{28A0092B-C50C-407E-A947-70E740481C1C}">
                <a14:useLocalDpi xmlns:a14="http://schemas.microsoft.com/office/drawing/2010/main" xmlns="" val="0"/>
              </a:ext>
            </a:extLst>
          </a:blip>
          <a:srcRect t="79333"/>
          <a:stretch>
            <a:fillRect/>
          </a:stretch>
        </p:blipFill>
        <p:spPr>
          <a:xfrm>
            <a:off x="0" y="5579705"/>
            <a:ext cx="12192000" cy="1259879"/>
          </a:xfrm>
          <a:prstGeom prst="rect">
            <a:avLst/>
          </a:prstGeom>
        </p:spPr>
      </p:pic>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2809">
        <p15:prstTrans prst="airplane"/>
      </p:transition>
    </mc:Choice>
    <mc:Fallback>
      <p:transition spd="slow" advClick="0" advTm="280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42" presetClass="path" presetSubtype="0" fill="hold" nodeType="withEffect">
                                  <p:stCondLst>
                                    <p:cond delay="500"/>
                                  </p:stCondLst>
                                  <p:childTnLst>
                                    <p:animMotion origin="layout" path="M 2.77778E-7 4.5679E-6 L 2.77778E-7 0.32777 " pathEditMode="relative" rAng="0" ptsTypes="AA">
                                      <p:cBhvr>
                                        <p:cTn id="9" dur="1250" spd="-100000" fill="hold"/>
                                        <p:tgtEl>
                                          <p:spTgt spid="2"/>
                                        </p:tgtEl>
                                        <p:attrNameLst>
                                          <p:attrName>ppt_x</p:attrName>
                                          <p:attrName>ppt_y</p:attrName>
                                        </p:attrNameLst>
                                      </p:cBhvr>
                                      <p:rCtr x="0" y="16389"/>
                                    </p:animMotion>
                                  </p:childTnLst>
                                </p:cTn>
                              </p:par>
                              <p:par>
                                <p:cTn id="10" presetID="10" presetClass="entr" presetSubtype="0" fill="hold" nodeType="withEffect">
                                  <p:stCondLst>
                                    <p:cond delay="50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42" presetClass="path" presetSubtype="0" fill="hold" nodeType="withEffect">
                                  <p:stCondLst>
                                    <p:cond delay="500"/>
                                  </p:stCondLst>
                                  <p:childTnLst>
                                    <p:animMotion origin="layout" path="M -5.55556E-7 -0.27839 L -5.55556E-7 -3.20988E-6 " pathEditMode="relative" rAng="0" ptsTypes="AA">
                                      <p:cBhvr>
                                        <p:cTn id="14" dur="1250" fill="hold"/>
                                        <p:tgtEl>
                                          <p:spTgt spid="5"/>
                                        </p:tgtEl>
                                        <p:attrNameLst>
                                          <p:attrName>ppt_x</p:attrName>
                                          <p:attrName>ppt_y</p:attrName>
                                        </p:attrNameLst>
                                      </p:cBhvr>
                                      <p:rCtr x="0" y="13920"/>
                                    </p:animMotion>
                                  </p:childTnLst>
                                </p:cTn>
                              </p:par>
                              <p:par>
                                <p:cTn id="15" presetID="22" presetClass="entr" presetSubtype="2" fill="hold" nodeType="withEffect">
                                  <p:stCondLst>
                                    <p:cond delay="1700"/>
                                  </p:stCondLst>
                                  <p:childTnLst>
                                    <p:set>
                                      <p:cBhvr>
                                        <p:cTn id="16" dur="1" fill="hold">
                                          <p:stCondLst>
                                            <p:cond delay="0"/>
                                          </p:stCondLst>
                                        </p:cTn>
                                        <p:tgtEl>
                                          <p:spTgt spid="8"/>
                                        </p:tgtEl>
                                        <p:attrNameLst>
                                          <p:attrName>style.visibility</p:attrName>
                                        </p:attrNameLst>
                                      </p:cBhvr>
                                      <p:to>
                                        <p:strVal val="visible"/>
                                      </p:to>
                                    </p:set>
                                    <p:animEffect transition="in" filter="wipe(right)">
                                      <p:cBhvr>
                                        <p:cTn id="17" dur="500"/>
                                        <p:tgtEl>
                                          <p:spTgt spid="8"/>
                                        </p:tgtEl>
                                      </p:cBhvr>
                                    </p:animEffect>
                                  </p:childTnLst>
                                </p:cTn>
                              </p:par>
                              <p:par>
                                <p:cTn id="18" presetID="22" presetClass="entr" presetSubtype="8" fill="hold" nodeType="withEffect">
                                  <p:stCondLst>
                                    <p:cond delay="1700"/>
                                  </p:stCondLst>
                                  <p:childTnLst>
                                    <p:set>
                                      <p:cBhvr>
                                        <p:cTn id="19" dur="1" fill="hold">
                                          <p:stCondLst>
                                            <p:cond delay="0"/>
                                          </p:stCondLst>
                                        </p:cTn>
                                        <p:tgtEl>
                                          <p:spTgt spid="11"/>
                                        </p:tgtEl>
                                        <p:attrNameLst>
                                          <p:attrName>style.visibility</p:attrName>
                                        </p:attrNameLst>
                                      </p:cBhvr>
                                      <p:to>
                                        <p:strVal val="visible"/>
                                      </p:to>
                                    </p:set>
                                    <p:animEffect transition="in" filter="wipe(left)">
                                      <p:cBhvr>
                                        <p:cTn id="20" dur="500"/>
                                        <p:tgtEl>
                                          <p:spTgt spid="11"/>
                                        </p:tgtEl>
                                      </p:cBhvr>
                                    </p:animEffect>
                                  </p:childTnLst>
                                </p:cTn>
                              </p:par>
                              <p:par>
                                <p:cTn id="21" presetID="18" presetClass="entr" presetSubtype="12" fill="hold" nodeType="withEffect">
                                  <p:stCondLst>
                                    <p:cond delay="2200"/>
                                  </p:stCondLst>
                                  <p:childTnLst>
                                    <p:set>
                                      <p:cBhvr>
                                        <p:cTn id="22" dur="1" fill="hold">
                                          <p:stCondLst>
                                            <p:cond delay="0"/>
                                          </p:stCondLst>
                                        </p:cTn>
                                        <p:tgtEl>
                                          <p:spTgt spid="17"/>
                                        </p:tgtEl>
                                        <p:attrNameLst>
                                          <p:attrName>style.visibility</p:attrName>
                                        </p:attrNameLst>
                                      </p:cBhvr>
                                      <p:to>
                                        <p:strVal val="visible"/>
                                      </p:to>
                                    </p:set>
                                    <p:animEffect transition="in" filter="strips(downLeft)">
                                      <p:cBhvr>
                                        <p:cTn id="23" dur="500"/>
                                        <p:tgtEl>
                                          <p:spTgt spid="17"/>
                                        </p:tgtEl>
                                      </p:cBhvr>
                                    </p:animEffect>
                                  </p:childTnLst>
                                </p:cTn>
                              </p:par>
                              <p:par>
                                <p:cTn id="24" presetID="18" presetClass="entr" presetSubtype="3" fill="hold" nodeType="withEffect">
                                  <p:stCondLst>
                                    <p:cond delay="2200"/>
                                  </p:stCondLst>
                                  <p:childTnLst>
                                    <p:set>
                                      <p:cBhvr>
                                        <p:cTn id="25" dur="1" fill="hold">
                                          <p:stCondLst>
                                            <p:cond delay="0"/>
                                          </p:stCondLst>
                                        </p:cTn>
                                        <p:tgtEl>
                                          <p:spTgt spid="14"/>
                                        </p:tgtEl>
                                        <p:attrNameLst>
                                          <p:attrName>style.visibility</p:attrName>
                                        </p:attrNameLst>
                                      </p:cBhvr>
                                      <p:to>
                                        <p:strVal val="visible"/>
                                      </p:to>
                                    </p:set>
                                    <p:animEffect transition="in" filter="strips(upRight)">
                                      <p:cBhvr>
                                        <p:cTn id="2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867720" y="2541660"/>
            <a:ext cx="4046485" cy="1513975"/>
            <a:chOff x="1249104" y="1972386"/>
            <a:chExt cx="3034864" cy="1135481"/>
          </a:xfrm>
        </p:grpSpPr>
        <p:sp>
          <p:nvSpPr>
            <p:cNvPr id="9" name="圆角矩形 8"/>
            <p:cNvSpPr/>
            <p:nvPr/>
          </p:nvSpPr>
          <p:spPr>
            <a:xfrm>
              <a:off x="1249104" y="2177912"/>
              <a:ext cx="3034864" cy="929955"/>
            </a:xfrm>
            <a:prstGeom prst="roundRect">
              <a:avLst>
                <a:gd name="adj" fmla="val 7465"/>
              </a:avLst>
            </a:prstGeom>
            <a:noFill/>
            <a:ln w="127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10" name="矩形 9"/>
            <p:cNvSpPr/>
            <p:nvPr/>
          </p:nvSpPr>
          <p:spPr>
            <a:xfrm>
              <a:off x="1477492" y="2404434"/>
              <a:ext cx="2518444" cy="647224"/>
            </a:xfrm>
            <a:prstGeom prst="rect">
              <a:avLst/>
            </a:prstGeom>
          </p:spPr>
          <p:txBody>
            <a:bodyPr wrap="square" lIns="0" tIns="0" rIns="0" bIns="0">
              <a:spAutoFit/>
            </a:bodyPr>
            <a:lstStyle/>
            <a:p>
              <a:pPr algn="just">
                <a:lnSpc>
                  <a:spcPct val="150000"/>
                </a:lnSpc>
              </a:pPr>
              <a:r>
                <a:rPr lang="zh-CN" altLang="en-US" sz="1865" b="1" dirty="0">
                  <a:solidFill>
                    <a:schemeClr val="tx2"/>
                  </a:solidFill>
                  <a:latin typeface="微软雅黑" panose="020B0503020204020204" pitchFamily="34" charset="-122"/>
                  <a:ea typeface="微软雅黑" panose="020B0503020204020204" pitchFamily="34" charset="-122"/>
                </a:rPr>
                <a:t>切忌走过场、搞形式主义；要轻车简从、减少陪同、简化接待。</a:t>
              </a:r>
              <a:endParaRPr lang="zh-CN" altLang="en-US" sz="1865" dirty="0">
                <a:solidFill>
                  <a:schemeClr val="tx2"/>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1403648" y="1972386"/>
              <a:ext cx="2664296" cy="391400"/>
              <a:chOff x="-490853" y="4884441"/>
              <a:chExt cx="1939928" cy="532549"/>
            </a:xfrm>
          </p:grpSpPr>
          <p:sp>
            <p:nvSpPr>
              <p:cNvPr id="12" name="矩形: 圆角 11"/>
              <p:cNvSpPr/>
              <p:nvPr/>
            </p:nvSpPr>
            <p:spPr>
              <a:xfrm>
                <a:off x="-490853" y="4884441"/>
                <a:ext cx="1939928" cy="532549"/>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319841" y="4884441"/>
                <a:ext cx="1597904" cy="469799"/>
              </a:xfrm>
              <a:prstGeom prst="rect">
                <a:avLst/>
              </a:prstGeom>
              <a:noFill/>
            </p:spPr>
            <p:txBody>
              <a:bodyPr wrap="none" rtlCol="0">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一、要改进调查研究</a:t>
                </a:r>
              </a:p>
            </p:txBody>
          </p:sp>
        </p:grpSp>
      </p:grpSp>
      <p:grpSp>
        <p:nvGrpSpPr>
          <p:cNvPr id="4" name="组合 3"/>
          <p:cNvGrpSpPr/>
          <p:nvPr/>
        </p:nvGrpSpPr>
        <p:grpSpPr>
          <a:xfrm>
            <a:off x="6466606" y="2541660"/>
            <a:ext cx="4046485" cy="1513975"/>
            <a:chOff x="4698268" y="1972386"/>
            <a:chExt cx="3034864" cy="1135481"/>
          </a:xfrm>
        </p:grpSpPr>
        <p:sp>
          <p:nvSpPr>
            <p:cNvPr id="29" name="圆角矩形 28"/>
            <p:cNvSpPr/>
            <p:nvPr/>
          </p:nvSpPr>
          <p:spPr>
            <a:xfrm>
              <a:off x="4698268" y="2177912"/>
              <a:ext cx="3034864" cy="929955"/>
            </a:xfrm>
            <a:prstGeom prst="roundRect">
              <a:avLst>
                <a:gd name="adj" fmla="val 7465"/>
              </a:avLst>
            </a:prstGeom>
            <a:noFill/>
            <a:ln w="127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30" name="矩形 29"/>
            <p:cNvSpPr/>
            <p:nvPr/>
          </p:nvSpPr>
          <p:spPr>
            <a:xfrm>
              <a:off x="4860032" y="2404434"/>
              <a:ext cx="2806476" cy="647224"/>
            </a:xfrm>
            <a:prstGeom prst="rect">
              <a:avLst/>
            </a:prstGeom>
          </p:spPr>
          <p:txBody>
            <a:bodyPr wrap="square" lIns="0" tIns="0" rIns="0" bIns="0">
              <a:spAutoFit/>
            </a:bodyPr>
            <a:lstStyle/>
            <a:p>
              <a:pPr algn="just">
                <a:lnSpc>
                  <a:spcPct val="150000"/>
                </a:lnSpc>
              </a:pPr>
              <a:r>
                <a:rPr lang="zh-CN" altLang="en-US" sz="1865" b="1" dirty="0">
                  <a:solidFill>
                    <a:schemeClr val="tx2"/>
                  </a:solidFill>
                  <a:latin typeface="微软雅黑" panose="020B0503020204020204" pitchFamily="34" charset="-122"/>
                  <a:ea typeface="微软雅黑" panose="020B0503020204020204" pitchFamily="34" charset="-122"/>
                </a:rPr>
                <a:t>切实改进会风；提高会议实效，开短会、讲短话，力戒空话、套话。</a:t>
              </a:r>
              <a:endParaRPr lang="zh-CN" altLang="en-US" sz="1865" dirty="0">
                <a:solidFill>
                  <a:schemeClr val="tx2"/>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4852812" y="1972386"/>
              <a:ext cx="2664296" cy="391400"/>
              <a:chOff x="-490853" y="4884441"/>
              <a:chExt cx="1939928" cy="532549"/>
            </a:xfrm>
          </p:grpSpPr>
          <p:sp>
            <p:nvSpPr>
              <p:cNvPr id="32" name="矩形: 圆角 11"/>
              <p:cNvSpPr/>
              <p:nvPr/>
            </p:nvSpPr>
            <p:spPr>
              <a:xfrm>
                <a:off x="-490853" y="4884441"/>
                <a:ext cx="1939928" cy="532549"/>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319842" y="4884441"/>
                <a:ext cx="1597904" cy="469799"/>
              </a:xfrm>
              <a:prstGeom prst="rect">
                <a:avLst/>
              </a:prstGeom>
              <a:noFill/>
            </p:spPr>
            <p:txBody>
              <a:bodyPr wrap="none" rtlCol="0">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二、要精简会议活动</a:t>
                </a:r>
              </a:p>
            </p:txBody>
          </p:sp>
        </p:grpSp>
      </p:grpSp>
      <p:grpSp>
        <p:nvGrpSpPr>
          <p:cNvPr id="34" name="组合 33"/>
          <p:cNvGrpSpPr/>
          <p:nvPr/>
        </p:nvGrpSpPr>
        <p:grpSpPr>
          <a:xfrm>
            <a:off x="1826732" y="4381462"/>
            <a:ext cx="4046485" cy="1513975"/>
            <a:chOff x="4698268" y="1972386"/>
            <a:chExt cx="3034864" cy="1135481"/>
          </a:xfrm>
        </p:grpSpPr>
        <p:sp>
          <p:nvSpPr>
            <p:cNvPr id="35" name="圆角矩形 34"/>
            <p:cNvSpPr/>
            <p:nvPr/>
          </p:nvSpPr>
          <p:spPr>
            <a:xfrm>
              <a:off x="4698268" y="2177912"/>
              <a:ext cx="3034864" cy="929955"/>
            </a:xfrm>
            <a:prstGeom prst="roundRect">
              <a:avLst>
                <a:gd name="adj" fmla="val 7465"/>
              </a:avLst>
            </a:prstGeom>
            <a:noFill/>
            <a:ln w="127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36" name="矩形 35"/>
            <p:cNvSpPr/>
            <p:nvPr/>
          </p:nvSpPr>
          <p:spPr>
            <a:xfrm>
              <a:off x="4860032" y="2404434"/>
              <a:ext cx="2806476" cy="647224"/>
            </a:xfrm>
            <a:prstGeom prst="rect">
              <a:avLst/>
            </a:prstGeom>
          </p:spPr>
          <p:txBody>
            <a:bodyPr wrap="square" lIns="0" tIns="0" rIns="0" bIns="0">
              <a:spAutoFit/>
            </a:bodyPr>
            <a:lstStyle/>
            <a:p>
              <a:pPr algn="just">
                <a:lnSpc>
                  <a:spcPct val="150000"/>
                </a:lnSpc>
              </a:pPr>
              <a:r>
                <a:rPr lang="zh-CN" altLang="en-US" sz="1865" b="1" dirty="0">
                  <a:solidFill>
                    <a:schemeClr val="tx2"/>
                  </a:solidFill>
                  <a:latin typeface="微软雅黑" panose="020B0503020204020204" pitchFamily="34" charset="-122"/>
                  <a:ea typeface="微软雅黑" panose="020B0503020204020204" pitchFamily="34" charset="-122"/>
                </a:rPr>
                <a:t>切实改进文风，没有实质内容、可发可不发的文件、简报一律不发。</a:t>
              </a:r>
              <a:endParaRPr lang="zh-CN" altLang="en-US" sz="1865" dirty="0">
                <a:solidFill>
                  <a:schemeClr val="tx2"/>
                </a:solidFill>
                <a:latin typeface="微软雅黑" panose="020B0503020204020204" pitchFamily="34" charset="-122"/>
                <a:ea typeface="微软雅黑" panose="020B0503020204020204" pitchFamily="34" charset="-122"/>
              </a:endParaRPr>
            </a:p>
          </p:txBody>
        </p:sp>
        <p:grpSp>
          <p:nvGrpSpPr>
            <p:cNvPr id="37" name="组合 36"/>
            <p:cNvGrpSpPr/>
            <p:nvPr/>
          </p:nvGrpSpPr>
          <p:grpSpPr>
            <a:xfrm>
              <a:off x="4852812" y="1972386"/>
              <a:ext cx="2664296" cy="391400"/>
              <a:chOff x="-490853" y="4884441"/>
              <a:chExt cx="1939928" cy="532549"/>
            </a:xfrm>
          </p:grpSpPr>
          <p:sp>
            <p:nvSpPr>
              <p:cNvPr id="38" name="矩形: 圆角 11"/>
              <p:cNvSpPr/>
              <p:nvPr/>
            </p:nvSpPr>
            <p:spPr>
              <a:xfrm>
                <a:off x="-490853" y="4884441"/>
                <a:ext cx="1939928" cy="532549"/>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39" name="文本框 38"/>
              <p:cNvSpPr txBox="1"/>
              <p:nvPr/>
            </p:nvSpPr>
            <p:spPr>
              <a:xfrm>
                <a:off x="-319842" y="4884441"/>
                <a:ext cx="1597904" cy="469799"/>
              </a:xfrm>
              <a:prstGeom prst="rect">
                <a:avLst/>
              </a:prstGeom>
              <a:noFill/>
            </p:spPr>
            <p:txBody>
              <a:bodyPr wrap="none" rtlCol="0">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三、要精简文件简报</a:t>
                </a:r>
              </a:p>
            </p:txBody>
          </p:sp>
        </p:grpSp>
      </p:grpSp>
      <p:grpSp>
        <p:nvGrpSpPr>
          <p:cNvPr id="40" name="组合 39"/>
          <p:cNvGrpSpPr/>
          <p:nvPr/>
        </p:nvGrpSpPr>
        <p:grpSpPr>
          <a:xfrm>
            <a:off x="6466606" y="4381462"/>
            <a:ext cx="4046485" cy="1513975"/>
            <a:chOff x="4698268" y="1972386"/>
            <a:chExt cx="3034864" cy="1135481"/>
          </a:xfrm>
        </p:grpSpPr>
        <p:sp>
          <p:nvSpPr>
            <p:cNvPr id="41" name="圆角矩形 40"/>
            <p:cNvSpPr/>
            <p:nvPr/>
          </p:nvSpPr>
          <p:spPr>
            <a:xfrm>
              <a:off x="4698268" y="2177912"/>
              <a:ext cx="3034864" cy="929955"/>
            </a:xfrm>
            <a:prstGeom prst="roundRect">
              <a:avLst>
                <a:gd name="adj" fmla="val 7465"/>
              </a:avLst>
            </a:prstGeom>
            <a:noFill/>
            <a:ln w="127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42" name="矩形 41"/>
            <p:cNvSpPr/>
            <p:nvPr/>
          </p:nvSpPr>
          <p:spPr>
            <a:xfrm>
              <a:off x="4860032" y="2404434"/>
              <a:ext cx="2806476" cy="647224"/>
            </a:xfrm>
            <a:prstGeom prst="rect">
              <a:avLst/>
            </a:prstGeom>
          </p:spPr>
          <p:txBody>
            <a:bodyPr wrap="square" lIns="0" tIns="0" rIns="0" bIns="0">
              <a:spAutoFit/>
            </a:bodyPr>
            <a:lstStyle/>
            <a:p>
              <a:pPr algn="just">
                <a:lnSpc>
                  <a:spcPct val="150000"/>
                </a:lnSpc>
              </a:pPr>
              <a:r>
                <a:rPr lang="zh-CN" altLang="en-US" sz="1865" b="1" dirty="0">
                  <a:solidFill>
                    <a:schemeClr val="tx2"/>
                  </a:solidFill>
                  <a:latin typeface="微软雅黑" panose="020B0503020204020204" pitchFamily="34" charset="-122"/>
                  <a:ea typeface="微软雅黑" panose="020B0503020204020204" pitchFamily="34" charset="-122"/>
                </a:rPr>
                <a:t>严格控制出访随行人员，严格按照规定乘坐交通工具。</a:t>
              </a:r>
              <a:endParaRPr lang="zh-CN" altLang="en-US" sz="1865" dirty="0">
                <a:solidFill>
                  <a:schemeClr val="tx2"/>
                </a:solidFill>
                <a:latin typeface="微软雅黑" panose="020B0503020204020204" pitchFamily="34" charset="-122"/>
                <a:ea typeface="微软雅黑" panose="020B0503020204020204" pitchFamily="34" charset="-122"/>
              </a:endParaRPr>
            </a:p>
          </p:txBody>
        </p:sp>
        <p:grpSp>
          <p:nvGrpSpPr>
            <p:cNvPr id="43" name="组合 42"/>
            <p:cNvGrpSpPr/>
            <p:nvPr/>
          </p:nvGrpSpPr>
          <p:grpSpPr>
            <a:xfrm>
              <a:off x="4852812" y="1972386"/>
              <a:ext cx="2664296" cy="391400"/>
              <a:chOff x="-490853" y="4884441"/>
              <a:chExt cx="1939928" cy="532549"/>
            </a:xfrm>
          </p:grpSpPr>
          <p:sp>
            <p:nvSpPr>
              <p:cNvPr id="44" name="矩形: 圆角 11"/>
              <p:cNvSpPr/>
              <p:nvPr/>
            </p:nvSpPr>
            <p:spPr>
              <a:xfrm>
                <a:off x="-490853" y="4884441"/>
                <a:ext cx="1939928" cy="532549"/>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45" name="文本框 44"/>
              <p:cNvSpPr txBox="1"/>
              <p:nvPr/>
            </p:nvSpPr>
            <p:spPr>
              <a:xfrm>
                <a:off x="-319842" y="4884441"/>
                <a:ext cx="1597904" cy="469799"/>
              </a:xfrm>
              <a:prstGeom prst="rect">
                <a:avLst/>
              </a:prstGeom>
              <a:noFill/>
            </p:spPr>
            <p:txBody>
              <a:bodyPr wrap="none" rtlCol="0">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四、要规范出访活动</a:t>
                </a:r>
              </a:p>
            </p:txBody>
          </p:sp>
        </p:grpSp>
      </p:grpSp>
      <p:sp>
        <p:nvSpPr>
          <p:cNvPr id="51" name="TextBox 9">
            <a:hlinkClick r:id="" action="ppaction://hlinkshowjump?jump=nextslide"/>
          </p:cNvPr>
          <p:cNvSpPr txBox="1"/>
          <p:nvPr/>
        </p:nvSpPr>
        <p:spPr>
          <a:xfrm>
            <a:off x="1826732" y="1171641"/>
            <a:ext cx="8686359" cy="1260475"/>
          </a:xfrm>
          <a:prstGeom prst="rect">
            <a:avLst/>
          </a:prstGeom>
          <a:solidFill>
            <a:schemeClr val="accent2"/>
          </a:solidFill>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fontAlgn="auto">
              <a:spcBef>
                <a:spcPts val="0"/>
              </a:spcBef>
              <a:spcAft>
                <a:spcPts val="0"/>
              </a:spcAft>
              <a:defRPr/>
            </a:pPr>
            <a:endParaRPr lang="en-US" altLang="zh-CN" sz="1400" dirty="0">
              <a:solidFill>
                <a:schemeClr val="bg1"/>
              </a:solidFill>
            </a:endParaRPr>
          </a:p>
          <a:p>
            <a:pPr algn="ctr" fontAlgn="auto">
              <a:spcBef>
                <a:spcPts val="0"/>
              </a:spcBef>
              <a:spcAft>
                <a:spcPts val="0"/>
              </a:spcAft>
              <a:defRPr/>
            </a:pPr>
            <a:r>
              <a:rPr lang="zh-CN" altLang="en-US" sz="4800" dirty="0">
                <a:solidFill>
                  <a:schemeClr val="bg1"/>
                </a:solidFill>
              </a:rPr>
              <a:t>中央八项规定</a:t>
            </a:r>
            <a:endParaRPr lang="en-US" altLang="zh-CN" sz="4800" dirty="0">
              <a:solidFill>
                <a:schemeClr val="bg1"/>
              </a:solidFill>
            </a:endParaRPr>
          </a:p>
          <a:p>
            <a:pPr algn="ctr" fontAlgn="auto">
              <a:spcBef>
                <a:spcPts val="0"/>
              </a:spcBef>
              <a:spcAft>
                <a:spcPts val="0"/>
              </a:spcAft>
              <a:defRPr/>
            </a:pPr>
            <a:endParaRPr lang="zh-CN" altLang="en-US" sz="1400" dirty="0">
              <a:solidFill>
                <a:schemeClr val="bg1"/>
              </a:solidFill>
            </a:endParaRPr>
          </a:p>
        </p:txBody>
      </p:sp>
      <p:sp>
        <p:nvSpPr>
          <p:cNvPr id="28" name="标题 5"/>
          <p:cNvSpPr txBox="1"/>
          <p:nvPr/>
        </p:nvSpPr>
        <p:spPr>
          <a:xfrm>
            <a:off x="1076462" y="260648"/>
            <a:ext cx="5404181" cy="672075"/>
          </a:xfrm>
          <a:prstGeom prst="rect">
            <a:avLst/>
          </a:prstGeom>
        </p:spPr>
        <p:txBody>
          <a:bodyPr>
            <a:normAutofit/>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r>
              <a:rPr lang="zh-CN" altLang="en-US" sz="2400" dirty="0">
                <a:solidFill>
                  <a:schemeClr val="accent2"/>
                </a:solidFill>
                <a:latin typeface="微软雅黑" panose="020B0503020204020204" pitchFamily="34" charset="-122"/>
                <a:ea typeface="微软雅黑" panose="020B0503020204020204" pitchFamily="34" charset="-122"/>
              </a:rPr>
              <a:t>反腐的重要措施与成果</a:t>
            </a:r>
          </a:p>
        </p:txBody>
      </p:sp>
      <p:pic>
        <p:nvPicPr>
          <p:cNvPr id="17" name="图片 16"/>
          <p:cNvPicPr>
            <a:picLocks noChangeAspect="1"/>
          </p:cNvPicPr>
          <p:nvPr/>
        </p:nvPicPr>
        <p:blipFill rotWithShape="1">
          <a:blip r:embed="rId3" cstate="print">
            <a:extLst>
              <a:ext uri="{28A0092B-C50C-407E-A947-70E740481C1C}">
                <a14:useLocalDpi xmlns:a14="http://schemas.microsoft.com/office/drawing/2010/main" xmlns="" val="0"/>
              </a:ext>
            </a:extLst>
          </a:blip>
          <a:srcRect t="79333"/>
          <a:stretch>
            <a:fillRect/>
          </a:stretch>
        </p:blipFill>
        <p:spPr>
          <a:xfrm>
            <a:off x="0" y="5579705"/>
            <a:ext cx="12192000" cy="1259879"/>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med" p14:dur="700" advClick="0" advTm="5007">
        <p:fade/>
      </p:transition>
    </mc:Choice>
    <mc:Fallback>
      <p:transition spd="med" advClick="0" advTm="500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1000"/>
                                        <p:tgtEl>
                                          <p:spTgt spid="51"/>
                                        </p:tgtEl>
                                      </p:cBhvr>
                                    </p:animEffect>
                                    <p:anim calcmode="lin" valueType="num">
                                      <p:cBhvr>
                                        <p:cTn id="8" dur="1000" fill="hold"/>
                                        <p:tgtEl>
                                          <p:spTgt spid="51"/>
                                        </p:tgtEl>
                                        <p:attrNameLst>
                                          <p:attrName>ppt_x</p:attrName>
                                        </p:attrNameLst>
                                      </p:cBhvr>
                                      <p:tavLst>
                                        <p:tav tm="0">
                                          <p:val>
                                            <p:strVal val="#ppt_x"/>
                                          </p:val>
                                        </p:tav>
                                        <p:tav tm="100000">
                                          <p:val>
                                            <p:strVal val="#ppt_x"/>
                                          </p:val>
                                        </p:tav>
                                      </p:tavLst>
                                    </p:anim>
                                    <p:anim calcmode="lin" valueType="num">
                                      <p:cBhvr>
                                        <p:cTn id="9" dur="1000" fill="hold"/>
                                        <p:tgtEl>
                                          <p:spTgt spid="5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4"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1000"/>
                                        <p:tgtEl>
                                          <p:spTgt spid="2"/>
                                        </p:tgtEl>
                                        <p:attrNameLst>
                                          <p:attrName>ppt_y</p:attrName>
                                        </p:attrNameLst>
                                      </p:cBhvr>
                                      <p:tavLst>
                                        <p:tav tm="0">
                                          <p:val>
                                            <p:strVal val="#ppt_y+#ppt_h*1.125000"/>
                                          </p:val>
                                        </p:tav>
                                        <p:tav tm="100000">
                                          <p:val>
                                            <p:strVal val="#ppt_y"/>
                                          </p:val>
                                        </p:tav>
                                      </p:tavLst>
                                    </p:anim>
                                    <p:animEffect transition="in" filter="wipe(up)">
                                      <p:cBhvr>
                                        <p:cTn id="14" dur="1000"/>
                                        <p:tgtEl>
                                          <p:spTgt spid="2"/>
                                        </p:tgtEl>
                                      </p:cBhvr>
                                    </p:animEffect>
                                  </p:childTnLst>
                                </p:cTn>
                              </p:par>
                            </p:childTnLst>
                          </p:cTn>
                        </p:par>
                        <p:par>
                          <p:cTn id="15" fill="hold">
                            <p:stCondLst>
                              <p:cond delay="2000"/>
                            </p:stCondLst>
                            <p:childTnLst>
                              <p:par>
                                <p:cTn id="16" presetID="12" presetClass="entr" presetSubtype="4"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1000"/>
                                        <p:tgtEl>
                                          <p:spTgt spid="4"/>
                                        </p:tgtEl>
                                        <p:attrNameLst>
                                          <p:attrName>ppt_y</p:attrName>
                                        </p:attrNameLst>
                                      </p:cBhvr>
                                      <p:tavLst>
                                        <p:tav tm="0">
                                          <p:val>
                                            <p:strVal val="#ppt_y+#ppt_h*1.125000"/>
                                          </p:val>
                                        </p:tav>
                                        <p:tav tm="100000">
                                          <p:val>
                                            <p:strVal val="#ppt_y"/>
                                          </p:val>
                                        </p:tav>
                                      </p:tavLst>
                                    </p:anim>
                                    <p:animEffect transition="in" filter="wipe(up)">
                                      <p:cBhvr>
                                        <p:cTn id="19" dur="1000"/>
                                        <p:tgtEl>
                                          <p:spTgt spid="4"/>
                                        </p:tgtEl>
                                      </p:cBhvr>
                                    </p:animEffect>
                                  </p:childTnLst>
                                </p:cTn>
                              </p:par>
                            </p:childTnLst>
                          </p:cTn>
                        </p:par>
                        <p:par>
                          <p:cTn id="20" fill="hold">
                            <p:stCondLst>
                              <p:cond delay="3000"/>
                            </p:stCondLst>
                            <p:childTnLst>
                              <p:par>
                                <p:cTn id="21" presetID="12" presetClass="entr" presetSubtype="4" fill="hold" nodeType="afterEffect">
                                  <p:stCondLst>
                                    <p:cond delay="0"/>
                                  </p:stCondLst>
                                  <p:childTnLst>
                                    <p:set>
                                      <p:cBhvr>
                                        <p:cTn id="22" dur="1" fill="hold">
                                          <p:stCondLst>
                                            <p:cond delay="0"/>
                                          </p:stCondLst>
                                        </p:cTn>
                                        <p:tgtEl>
                                          <p:spTgt spid="34"/>
                                        </p:tgtEl>
                                        <p:attrNameLst>
                                          <p:attrName>style.visibility</p:attrName>
                                        </p:attrNameLst>
                                      </p:cBhvr>
                                      <p:to>
                                        <p:strVal val="visible"/>
                                      </p:to>
                                    </p:set>
                                    <p:anim calcmode="lin" valueType="num">
                                      <p:cBhvr additive="base">
                                        <p:cTn id="23" dur="1000"/>
                                        <p:tgtEl>
                                          <p:spTgt spid="34"/>
                                        </p:tgtEl>
                                        <p:attrNameLst>
                                          <p:attrName>ppt_y</p:attrName>
                                        </p:attrNameLst>
                                      </p:cBhvr>
                                      <p:tavLst>
                                        <p:tav tm="0">
                                          <p:val>
                                            <p:strVal val="#ppt_y+#ppt_h*1.125000"/>
                                          </p:val>
                                        </p:tav>
                                        <p:tav tm="100000">
                                          <p:val>
                                            <p:strVal val="#ppt_y"/>
                                          </p:val>
                                        </p:tav>
                                      </p:tavLst>
                                    </p:anim>
                                    <p:animEffect transition="in" filter="wipe(up)">
                                      <p:cBhvr>
                                        <p:cTn id="24" dur="1000"/>
                                        <p:tgtEl>
                                          <p:spTgt spid="34"/>
                                        </p:tgtEl>
                                      </p:cBhvr>
                                    </p:animEffect>
                                  </p:childTnLst>
                                </p:cTn>
                              </p:par>
                            </p:childTnLst>
                          </p:cTn>
                        </p:par>
                        <p:par>
                          <p:cTn id="25" fill="hold">
                            <p:stCondLst>
                              <p:cond delay="4000"/>
                            </p:stCondLst>
                            <p:childTnLst>
                              <p:par>
                                <p:cTn id="26" presetID="12" presetClass="entr" presetSubtype="4" fill="hold" nodeType="afterEffect">
                                  <p:stCondLst>
                                    <p:cond delay="0"/>
                                  </p:stCondLst>
                                  <p:childTnLst>
                                    <p:set>
                                      <p:cBhvr>
                                        <p:cTn id="27" dur="1" fill="hold">
                                          <p:stCondLst>
                                            <p:cond delay="0"/>
                                          </p:stCondLst>
                                        </p:cTn>
                                        <p:tgtEl>
                                          <p:spTgt spid="40"/>
                                        </p:tgtEl>
                                        <p:attrNameLst>
                                          <p:attrName>style.visibility</p:attrName>
                                        </p:attrNameLst>
                                      </p:cBhvr>
                                      <p:to>
                                        <p:strVal val="visible"/>
                                      </p:to>
                                    </p:set>
                                    <p:anim calcmode="lin" valueType="num">
                                      <p:cBhvr additive="base">
                                        <p:cTn id="28" dur="1000"/>
                                        <p:tgtEl>
                                          <p:spTgt spid="40"/>
                                        </p:tgtEl>
                                        <p:attrNameLst>
                                          <p:attrName>ppt_y</p:attrName>
                                        </p:attrNameLst>
                                      </p:cBhvr>
                                      <p:tavLst>
                                        <p:tav tm="0">
                                          <p:val>
                                            <p:strVal val="#ppt_y+#ppt_h*1.125000"/>
                                          </p:val>
                                        </p:tav>
                                        <p:tav tm="100000">
                                          <p:val>
                                            <p:strVal val="#ppt_y"/>
                                          </p:val>
                                        </p:tav>
                                      </p:tavLst>
                                    </p:anim>
                                    <p:animEffect transition="in" filter="wipe(up)">
                                      <p:cBhvr>
                                        <p:cTn id="29" dur="10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867720" y="1323363"/>
            <a:ext cx="4046485" cy="1513975"/>
            <a:chOff x="1249104" y="1972386"/>
            <a:chExt cx="3034864" cy="1135481"/>
          </a:xfrm>
        </p:grpSpPr>
        <p:sp>
          <p:nvSpPr>
            <p:cNvPr id="9" name="圆角矩形 8"/>
            <p:cNvSpPr/>
            <p:nvPr/>
          </p:nvSpPr>
          <p:spPr>
            <a:xfrm>
              <a:off x="1249104" y="2177912"/>
              <a:ext cx="3034864" cy="929955"/>
            </a:xfrm>
            <a:prstGeom prst="roundRect">
              <a:avLst>
                <a:gd name="adj" fmla="val 7465"/>
              </a:avLst>
            </a:prstGeom>
            <a:noFill/>
            <a:ln w="127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10" name="矩形 9"/>
            <p:cNvSpPr/>
            <p:nvPr/>
          </p:nvSpPr>
          <p:spPr>
            <a:xfrm>
              <a:off x="1477492" y="2404434"/>
              <a:ext cx="2518444" cy="647224"/>
            </a:xfrm>
            <a:prstGeom prst="rect">
              <a:avLst/>
            </a:prstGeom>
          </p:spPr>
          <p:txBody>
            <a:bodyPr wrap="square" lIns="0" tIns="0" rIns="0" bIns="0">
              <a:spAutoFit/>
            </a:bodyPr>
            <a:lstStyle/>
            <a:p>
              <a:pPr algn="just">
                <a:lnSpc>
                  <a:spcPct val="150000"/>
                </a:lnSpc>
              </a:pPr>
              <a:r>
                <a:rPr lang="zh-CN" altLang="en-US" sz="1865" b="1" dirty="0">
                  <a:solidFill>
                    <a:schemeClr val="tx2"/>
                  </a:solidFill>
                  <a:latin typeface="微软雅黑" panose="020B0503020204020204" pitchFamily="34" charset="-122"/>
                  <a:ea typeface="微软雅黑" panose="020B0503020204020204" pitchFamily="34" charset="-122"/>
                </a:rPr>
                <a:t>减少交通管制，一般情况下不得封路、不清场闭馆。</a:t>
              </a:r>
              <a:endParaRPr lang="zh-CN" altLang="en-US" sz="1865" dirty="0">
                <a:solidFill>
                  <a:schemeClr val="tx2"/>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1403648" y="1972386"/>
              <a:ext cx="2664296" cy="391400"/>
              <a:chOff x="-490853" y="4884441"/>
              <a:chExt cx="1939928" cy="532549"/>
            </a:xfrm>
          </p:grpSpPr>
          <p:sp>
            <p:nvSpPr>
              <p:cNvPr id="12" name="矩形: 圆角 11"/>
              <p:cNvSpPr/>
              <p:nvPr/>
            </p:nvSpPr>
            <p:spPr>
              <a:xfrm>
                <a:off x="-490853" y="4884441"/>
                <a:ext cx="1939928" cy="532549"/>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319842" y="4884441"/>
                <a:ext cx="1597904" cy="469799"/>
              </a:xfrm>
              <a:prstGeom prst="rect">
                <a:avLst/>
              </a:prstGeom>
              <a:noFill/>
            </p:spPr>
            <p:txBody>
              <a:bodyPr wrap="none" rtlCol="0">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五、要改进警卫工作</a:t>
                </a:r>
              </a:p>
            </p:txBody>
          </p:sp>
        </p:grpSp>
      </p:grpSp>
      <p:grpSp>
        <p:nvGrpSpPr>
          <p:cNvPr id="4" name="组合 3"/>
          <p:cNvGrpSpPr/>
          <p:nvPr/>
        </p:nvGrpSpPr>
        <p:grpSpPr>
          <a:xfrm>
            <a:off x="6466606" y="1323363"/>
            <a:ext cx="4046485" cy="1513975"/>
            <a:chOff x="4698268" y="1972386"/>
            <a:chExt cx="3034864" cy="1135481"/>
          </a:xfrm>
        </p:grpSpPr>
        <p:sp>
          <p:nvSpPr>
            <p:cNvPr id="29" name="圆角矩形 28"/>
            <p:cNvSpPr/>
            <p:nvPr/>
          </p:nvSpPr>
          <p:spPr>
            <a:xfrm>
              <a:off x="4698268" y="2177912"/>
              <a:ext cx="3034864" cy="929955"/>
            </a:xfrm>
            <a:prstGeom prst="roundRect">
              <a:avLst>
                <a:gd name="adj" fmla="val 7465"/>
              </a:avLst>
            </a:prstGeom>
            <a:noFill/>
            <a:ln w="127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30" name="矩形 29"/>
            <p:cNvSpPr/>
            <p:nvPr/>
          </p:nvSpPr>
          <p:spPr>
            <a:xfrm>
              <a:off x="4860032" y="2404434"/>
              <a:ext cx="2806476" cy="647224"/>
            </a:xfrm>
            <a:prstGeom prst="rect">
              <a:avLst/>
            </a:prstGeom>
          </p:spPr>
          <p:txBody>
            <a:bodyPr wrap="square" lIns="0" tIns="0" rIns="0" bIns="0">
              <a:spAutoFit/>
            </a:bodyPr>
            <a:lstStyle/>
            <a:p>
              <a:pPr algn="just">
                <a:lnSpc>
                  <a:spcPct val="150000"/>
                </a:lnSpc>
              </a:pPr>
              <a:r>
                <a:rPr lang="zh-CN" altLang="en-US" sz="1865" b="1" dirty="0">
                  <a:solidFill>
                    <a:schemeClr val="tx2"/>
                  </a:solidFill>
                  <a:latin typeface="微软雅黑" panose="020B0503020204020204" pitchFamily="34" charset="-122"/>
                  <a:ea typeface="微软雅黑" panose="020B0503020204020204" pitchFamily="34" charset="-122"/>
                </a:rPr>
                <a:t>应根据工作需要、新闻价值、社会效果决定是否报道，进一步压缩。</a:t>
              </a:r>
              <a:endParaRPr lang="zh-CN" altLang="en-US" sz="1865" dirty="0">
                <a:solidFill>
                  <a:schemeClr val="tx2"/>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4852812" y="1972386"/>
              <a:ext cx="2664296" cy="391400"/>
              <a:chOff x="-490853" y="4884441"/>
              <a:chExt cx="1939928" cy="532549"/>
            </a:xfrm>
          </p:grpSpPr>
          <p:sp>
            <p:nvSpPr>
              <p:cNvPr id="32" name="矩形: 圆角 11"/>
              <p:cNvSpPr/>
              <p:nvPr/>
            </p:nvSpPr>
            <p:spPr>
              <a:xfrm>
                <a:off x="-490853" y="4884441"/>
                <a:ext cx="1939928" cy="532549"/>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319842" y="4884441"/>
                <a:ext cx="1597904" cy="469799"/>
              </a:xfrm>
              <a:prstGeom prst="rect">
                <a:avLst/>
              </a:prstGeom>
              <a:noFill/>
            </p:spPr>
            <p:txBody>
              <a:bodyPr wrap="none" rtlCol="0">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六、要改进新闻报道</a:t>
                </a:r>
              </a:p>
            </p:txBody>
          </p:sp>
        </p:grpSp>
      </p:grpSp>
      <p:grpSp>
        <p:nvGrpSpPr>
          <p:cNvPr id="34" name="组合 33"/>
          <p:cNvGrpSpPr/>
          <p:nvPr/>
        </p:nvGrpSpPr>
        <p:grpSpPr>
          <a:xfrm>
            <a:off x="1826732" y="3163164"/>
            <a:ext cx="4046485" cy="1513975"/>
            <a:chOff x="4698268" y="1972386"/>
            <a:chExt cx="3034864" cy="1135481"/>
          </a:xfrm>
        </p:grpSpPr>
        <p:sp>
          <p:nvSpPr>
            <p:cNvPr id="35" name="圆角矩形 34"/>
            <p:cNvSpPr/>
            <p:nvPr/>
          </p:nvSpPr>
          <p:spPr>
            <a:xfrm>
              <a:off x="4698268" y="2177912"/>
              <a:ext cx="3034864" cy="929955"/>
            </a:xfrm>
            <a:prstGeom prst="roundRect">
              <a:avLst>
                <a:gd name="adj" fmla="val 7465"/>
              </a:avLst>
            </a:prstGeom>
            <a:noFill/>
            <a:ln w="127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36" name="矩形 35"/>
            <p:cNvSpPr/>
            <p:nvPr/>
          </p:nvSpPr>
          <p:spPr>
            <a:xfrm>
              <a:off x="4860032" y="2404434"/>
              <a:ext cx="2806476" cy="647224"/>
            </a:xfrm>
            <a:prstGeom prst="rect">
              <a:avLst/>
            </a:prstGeom>
          </p:spPr>
          <p:txBody>
            <a:bodyPr wrap="square" lIns="0" tIns="0" rIns="0" bIns="0">
              <a:spAutoFit/>
            </a:bodyPr>
            <a:lstStyle/>
            <a:p>
              <a:pPr algn="just">
                <a:lnSpc>
                  <a:spcPct val="150000"/>
                </a:lnSpc>
              </a:pPr>
              <a:r>
                <a:rPr lang="zh-CN" altLang="en-US" sz="1865" b="1" dirty="0">
                  <a:solidFill>
                    <a:schemeClr val="tx2"/>
                  </a:solidFill>
                  <a:latin typeface="微软雅黑" panose="020B0503020204020204" pitchFamily="34" charset="-122"/>
                  <a:ea typeface="微软雅黑" panose="020B0503020204020204" pitchFamily="34" charset="-122"/>
                </a:rPr>
                <a:t>除中央统一安排外，个人不公开出版著作、不发贺信、贺电等。</a:t>
              </a:r>
              <a:endParaRPr lang="zh-CN" altLang="en-US" sz="1865" dirty="0">
                <a:solidFill>
                  <a:schemeClr val="tx2"/>
                </a:solidFill>
                <a:latin typeface="微软雅黑" panose="020B0503020204020204" pitchFamily="34" charset="-122"/>
                <a:ea typeface="微软雅黑" panose="020B0503020204020204" pitchFamily="34" charset="-122"/>
              </a:endParaRPr>
            </a:p>
          </p:txBody>
        </p:sp>
        <p:grpSp>
          <p:nvGrpSpPr>
            <p:cNvPr id="37" name="组合 36"/>
            <p:cNvGrpSpPr/>
            <p:nvPr/>
          </p:nvGrpSpPr>
          <p:grpSpPr>
            <a:xfrm>
              <a:off x="4852812" y="1972386"/>
              <a:ext cx="2664296" cy="391400"/>
              <a:chOff x="-490853" y="4884441"/>
              <a:chExt cx="1939928" cy="532549"/>
            </a:xfrm>
          </p:grpSpPr>
          <p:sp>
            <p:nvSpPr>
              <p:cNvPr id="38" name="矩形: 圆角 11"/>
              <p:cNvSpPr/>
              <p:nvPr/>
            </p:nvSpPr>
            <p:spPr>
              <a:xfrm>
                <a:off x="-490853" y="4884441"/>
                <a:ext cx="1939928" cy="532549"/>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39" name="文本框 38"/>
              <p:cNvSpPr txBox="1"/>
              <p:nvPr/>
            </p:nvSpPr>
            <p:spPr>
              <a:xfrm>
                <a:off x="-319842" y="4884441"/>
                <a:ext cx="1597904" cy="469799"/>
              </a:xfrm>
              <a:prstGeom prst="rect">
                <a:avLst/>
              </a:prstGeom>
              <a:noFill/>
            </p:spPr>
            <p:txBody>
              <a:bodyPr wrap="none" rtlCol="0">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七、要严格文稿发表</a:t>
                </a:r>
              </a:p>
            </p:txBody>
          </p:sp>
        </p:grpSp>
      </p:grpSp>
      <p:grpSp>
        <p:nvGrpSpPr>
          <p:cNvPr id="40" name="组合 39"/>
          <p:cNvGrpSpPr/>
          <p:nvPr/>
        </p:nvGrpSpPr>
        <p:grpSpPr>
          <a:xfrm>
            <a:off x="6466606" y="3163164"/>
            <a:ext cx="4046485" cy="1513975"/>
            <a:chOff x="4698268" y="1972386"/>
            <a:chExt cx="3034864" cy="1135481"/>
          </a:xfrm>
        </p:grpSpPr>
        <p:sp>
          <p:nvSpPr>
            <p:cNvPr id="41" name="圆角矩形 40"/>
            <p:cNvSpPr/>
            <p:nvPr/>
          </p:nvSpPr>
          <p:spPr>
            <a:xfrm>
              <a:off x="4698268" y="2177912"/>
              <a:ext cx="3034864" cy="929955"/>
            </a:xfrm>
            <a:prstGeom prst="roundRect">
              <a:avLst>
                <a:gd name="adj" fmla="val 7465"/>
              </a:avLst>
            </a:prstGeom>
            <a:noFill/>
            <a:ln w="127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42" name="矩形 41"/>
            <p:cNvSpPr/>
            <p:nvPr/>
          </p:nvSpPr>
          <p:spPr>
            <a:xfrm>
              <a:off x="4860032" y="2404434"/>
              <a:ext cx="2806476" cy="647224"/>
            </a:xfrm>
            <a:prstGeom prst="rect">
              <a:avLst/>
            </a:prstGeom>
          </p:spPr>
          <p:txBody>
            <a:bodyPr wrap="square" lIns="0" tIns="0" rIns="0" bIns="0">
              <a:spAutoFit/>
            </a:bodyPr>
            <a:lstStyle/>
            <a:p>
              <a:pPr algn="just">
                <a:lnSpc>
                  <a:spcPct val="150000"/>
                </a:lnSpc>
              </a:pPr>
              <a:r>
                <a:rPr lang="zh-CN" altLang="en-US" sz="1865" b="1" dirty="0">
                  <a:solidFill>
                    <a:schemeClr val="tx2"/>
                  </a:solidFill>
                  <a:latin typeface="微软雅黑" panose="020B0503020204020204" pitchFamily="34" charset="-122"/>
                  <a:ea typeface="微软雅黑" panose="020B0503020204020204" pitchFamily="34" charset="-122"/>
                </a:rPr>
                <a:t>严格执行住房、车辆配备等有关工作和生活待遇的规定。</a:t>
              </a:r>
              <a:endParaRPr lang="zh-CN" altLang="en-US" sz="1865" dirty="0">
                <a:solidFill>
                  <a:schemeClr val="tx2"/>
                </a:solidFill>
                <a:latin typeface="微软雅黑" panose="020B0503020204020204" pitchFamily="34" charset="-122"/>
                <a:ea typeface="微软雅黑" panose="020B0503020204020204" pitchFamily="34" charset="-122"/>
              </a:endParaRPr>
            </a:p>
          </p:txBody>
        </p:sp>
        <p:grpSp>
          <p:nvGrpSpPr>
            <p:cNvPr id="43" name="组合 42"/>
            <p:cNvGrpSpPr/>
            <p:nvPr/>
          </p:nvGrpSpPr>
          <p:grpSpPr>
            <a:xfrm>
              <a:off x="4852812" y="1972386"/>
              <a:ext cx="2664296" cy="391400"/>
              <a:chOff x="-490853" y="4884441"/>
              <a:chExt cx="1939928" cy="532549"/>
            </a:xfrm>
          </p:grpSpPr>
          <p:sp>
            <p:nvSpPr>
              <p:cNvPr id="44" name="矩形: 圆角 11"/>
              <p:cNvSpPr/>
              <p:nvPr/>
            </p:nvSpPr>
            <p:spPr>
              <a:xfrm>
                <a:off x="-490853" y="4884441"/>
                <a:ext cx="1939928" cy="532549"/>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45" name="文本框 44"/>
              <p:cNvSpPr txBox="1"/>
              <p:nvPr/>
            </p:nvSpPr>
            <p:spPr>
              <a:xfrm>
                <a:off x="-319842" y="4884441"/>
                <a:ext cx="1597904" cy="469799"/>
              </a:xfrm>
              <a:prstGeom prst="rect">
                <a:avLst/>
              </a:prstGeom>
              <a:noFill/>
            </p:spPr>
            <p:txBody>
              <a:bodyPr wrap="none" rtlCol="0">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八、要厉行勤俭节约</a:t>
                </a:r>
              </a:p>
            </p:txBody>
          </p:sp>
        </p:grpSp>
      </p:grpSp>
      <p:sp>
        <p:nvSpPr>
          <p:cNvPr id="28" name="标题 5"/>
          <p:cNvSpPr txBox="1"/>
          <p:nvPr/>
        </p:nvSpPr>
        <p:spPr>
          <a:xfrm>
            <a:off x="1076462" y="260648"/>
            <a:ext cx="5404181" cy="672075"/>
          </a:xfrm>
          <a:prstGeom prst="rect">
            <a:avLst/>
          </a:prstGeom>
        </p:spPr>
        <p:txBody>
          <a:bodyPr>
            <a:normAutofit/>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r>
              <a:rPr lang="zh-CN" altLang="en-US" sz="2400" dirty="0">
                <a:solidFill>
                  <a:schemeClr val="accent2"/>
                </a:solidFill>
                <a:latin typeface="微软雅黑" panose="020B0503020204020204" pitchFamily="34" charset="-122"/>
                <a:ea typeface="微软雅黑" panose="020B0503020204020204" pitchFamily="34" charset="-122"/>
              </a:rPr>
              <a:t>反腐的重要措施与成果</a:t>
            </a:r>
          </a:p>
        </p:txBody>
      </p:sp>
      <p:pic>
        <p:nvPicPr>
          <p:cNvPr id="17" name="图片 16"/>
          <p:cNvPicPr>
            <a:picLocks noChangeAspect="1"/>
          </p:cNvPicPr>
          <p:nvPr/>
        </p:nvPicPr>
        <p:blipFill rotWithShape="1">
          <a:blip r:embed="rId3" cstate="print">
            <a:extLst>
              <a:ext uri="{28A0092B-C50C-407E-A947-70E740481C1C}">
                <a14:useLocalDpi xmlns:a14="http://schemas.microsoft.com/office/drawing/2010/main" xmlns="" val="0"/>
              </a:ext>
            </a:extLst>
          </a:blip>
          <a:srcRect t="79333"/>
          <a:stretch>
            <a:fillRect/>
          </a:stretch>
        </p:blipFill>
        <p:spPr>
          <a:xfrm>
            <a:off x="0" y="5579705"/>
            <a:ext cx="12192000" cy="1259879"/>
          </a:xfrm>
          <a:prstGeom prst="rect">
            <a:avLst/>
          </a:prstGeom>
        </p:spPr>
      </p:pic>
    </p:spTree>
  </p:cSld>
  <p:clrMapOvr>
    <a:masterClrMapping/>
  </p:clrMapOvr>
  <p:transition spd="slow" advClick="0" advTm="2545">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p:tgtEl>
                                          <p:spTgt spid="2"/>
                                        </p:tgtEl>
                                        <p:attrNameLst>
                                          <p:attrName>ppt_y</p:attrName>
                                        </p:attrNameLst>
                                      </p:cBhvr>
                                      <p:tavLst>
                                        <p:tav tm="0">
                                          <p:val>
                                            <p:strVal val="#ppt_y+#ppt_h*1.125000"/>
                                          </p:val>
                                        </p:tav>
                                        <p:tav tm="100000">
                                          <p:val>
                                            <p:strVal val="#ppt_y"/>
                                          </p:val>
                                        </p:tav>
                                      </p:tavLst>
                                    </p:anim>
                                    <p:animEffect transition="in" filter="wipe(up)">
                                      <p:cBhvr>
                                        <p:cTn id="8" dur="1000"/>
                                        <p:tgtEl>
                                          <p:spTgt spid="2"/>
                                        </p:tgtEl>
                                      </p:cBhvr>
                                    </p:animEffect>
                                  </p:childTnLst>
                                </p:cTn>
                              </p:par>
                            </p:childTnLst>
                          </p:cTn>
                        </p:par>
                        <p:par>
                          <p:cTn id="9" fill="hold">
                            <p:stCondLst>
                              <p:cond delay="1000"/>
                            </p:stCondLst>
                            <p:childTnLst>
                              <p:par>
                                <p:cTn id="10" presetID="12" presetClass="entr" presetSubtype="4"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1000"/>
                                        <p:tgtEl>
                                          <p:spTgt spid="4"/>
                                        </p:tgtEl>
                                        <p:attrNameLst>
                                          <p:attrName>ppt_y</p:attrName>
                                        </p:attrNameLst>
                                      </p:cBhvr>
                                      <p:tavLst>
                                        <p:tav tm="0">
                                          <p:val>
                                            <p:strVal val="#ppt_y+#ppt_h*1.125000"/>
                                          </p:val>
                                        </p:tav>
                                        <p:tav tm="100000">
                                          <p:val>
                                            <p:strVal val="#ppt_y"/>
                                          </p:val>
                                        </p:tav>
                                      </p:tavLst>
                                    </p:anim>
                                    <p:animEffect transition="in" filter="wipe(up)">
                                      <p:cBhvr>
                                        <p:cTn id="13" dur="1000"/>
                                        <p:tgtEl>
                                          <p:spTgt spid="4"/>
                                        </p:tgtEl>
                                      </p:cBhvr>
                                    </p:animEffect>
                                  </p:childTnLst>
                                </p:cTn>
                              </p:par>
                            </p:childTnLst>
                          </p:cTn>
                        </p:par>
                        <p:par>
                          <p:cTn id="14" fill="hold">
                            <p:stCondLst>
                              <p:cond delay="2000"/>
                            </p:stCondLst>
                            <p:childTnLst>
                              <p:par>
                                <p:cTn id="15" presetID="12" presetClass="entr" presetSubtype="4" fill="hold" nodeType="afterEffect">
                                  <p:stCondLst>
                                    <p:cond delay="0"/>
                                  </p:stCondLst>
                                  <p:childTnLst>
                                    <p:set>
                                      <p:cBhvr>
                                        <p:cTn id="16" dur="1" fill="hold">
                                          <p:stCondLst>
                                            <p:cond delay="0"/>
                                          </p:stCondLst>
                                        </p:cTn>
                                        <p:tgtEl>
                                          <p:spTgt spid="34"/>
                                        </p:tgtEl>
                                        <p:attrNameLst>
                                          <p:attrName>style.visibility</p:attrName>
                                        </p:attrNameLst>
                                      </p:cBhvr>
                                      <p:to>
                                        <p:strVal val="visible"/>
                                      </p:to>
                                    </p:set>
                                    <p:anim calcmode="lin" valueType="num">
                                      <p:cBhvr additive="base">
                                        <p:cTn id="17" dur="1000"/>
                                        <p:tgtEl>
                                          <p:spTgt spid="34"/>
                                        </p:tgtEl>
                                        <p:attrNameLst>
                                          <p:attrName>ppt_y</p:attrName>
                                        </p:attrNameLst>
                                      </p:cBhvr>
                                      <p:tavLst>
                                        <p:tav tm="0">
                                          <p:val>
                                            <p:strVal val="#ppt_y+#ppt_h*1.125000"/>
                                          </p:val>
                                        </p:tav>
                                        <p:tav tm="100000">
                                          <p:val>
                                            <p:strVal val="#ppt_y"/>
                                          </p:val>
                                        </p:tav>
                                      </p:tavLst>
                                    </p:anim>
                                    <p:animEffect transition="in" filter="wipe(up)">
                                      <p:cBhvr>
                                        <p:cTn id="18" dur="1000"/>
                                        <p:tgtEl>
                                          <p:spTgt spid="34"/>
                                        </p:tgtEl>
                                      </p:cBhvr>
                                    </p:animEffect>
                                  </p:childTnLst>
                                </p:cTn>
                              </p:par>
                            </p:childTnLst>
                          </p:cTn>
                        </p:par>
                        <p:par>
                          <p:cTn id="19" fill="hold">
                            <p:stCondLst>
                              <p:cond delay="3000"/>
                            </p:stCondLst>
                            <p:childTnLst>
                              <p:par>
                                <p:cTn id="20" presetID="12" presetClass="entr" presetSubtype="4" fill="hold" nodeType="afterEffect">
                                  <p:stCondLst>
                                    <p:cond delay="0"/>
                                  </p:stCondLst>
                                  <p:childTnLst>
                                    <p:set>
                                      <p:cBhvr>
                                        <p:cTn id="21" dur="1" fill="hold">
                                          <p:stCondLst>
                                            <p:cond delay="0"/>
                                          </p:stCondLst>
                                        </p:cTn>
                                        <p:tgtEl>
                                          <p:spTgt spid="40"/>
                                        </p:tgtEl>
                                        <p:attrNameLst>
                                          <p:attrName>style.visibility</p:attrName>
                                        </p:attrNameLst>
                                      </p:cBhvr>
                                      <p:to>
                                        <p:strVal val="visible"/>
                                      </p:to>
                                    </p:set>
                                    <p:anim calcmode="lin" valueType="num">
                                      <p:cBhvr additive="base">
                                        <p:cTn id="22" dur="1000"/>
                                        <p:tgtEl>
                                          <p:spTgt spid="40"/>
                                        </p:tgtEl>
                                        <p:attrNameLst>
                                          <p:attrName>ppt_y</p:attrName>
                                        </p:attrNameLst>
                                      </p:cBhvr>
                                      <p:tavLst>
                                        <p:tav tm="0">
                                          <p:val>
                                            <p:strVal val="#ppt_y+#ppt_h*1.125000"/>
                                          </p:val>
                                        </p:tav>
                                        <p:tav tm="100000">
                                          <p:val>
                                            <p:strVal val="#ppt_y"/>
                                          </p:val>
                                        </p:tav>
                                      </p:tavLst>
                                    </p:anim>
                                    <p:animEffect transition="in" filter="wipe(up)">
                                      <p:cBhvr>
                                        <p:cTn id="23" dur="10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TextBox 9">
            <a:hlinkClick r:id="" action="ppaction://hlinkshowjump?jump=nextslide"/>
          </p:cNvPr>
          <p:cNvSpPr txBox="1"/>
          <p:nvPr/>
        </p:nvSpPr>
        <p:spPr>
          <a:xfrm>
            <a:off x="1008035" y="1565308"/>
            <a:ext cx="10561173" cy="583565"/>
          </a:xfrm>
          <a:prstGeom prst="rect">
            <a:avLst/>
          </a:prstGeom>
          <a:solidFill>
            <a:schemeClr val="accent2"/>
          </a:solidFill>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fontAlgn="auto">
              <a:spcBef>
                <a:spcPts val="0"/>
              </a:spcBef>
              <a:spcAft>
                <a:spcPts val="0"/>
              </a:spcAft>
              <a:defRPr/>
            </a:pPr>
            <a:r>
              <a:rPr lang="zh-CN" altLang="en-US" sz="3200" dirty="0">
                <a:solidFill>
                  <a:schemeClr val="bg1"/>
                </a:solidFill>
              </a:rPr>
              <a:t>深入落实中央八项规定精神，坚持不懈纠正“四风” </a:t>
            </a:r>
            <a:endParaRPr lang="zh-CN" altLang="en-US" sz="1065" dirty="0">
              <a:solidFill>
                <a:schemeClr val="bg1"/>
              </a:solidFill>
            </a:endParaRPr>
          </a:p>
        </p:txBody>
      </p:sp>
      <p:sp>
        <p:nvSpPr>
          <p:cNvPr id="28" name="矩形 27"/>
          <p:cNvSpPr/>
          <p:nvPr/>
        </p:nvSpPr>
        <p:spPr>
          <a:xfrm>
            <a:off x="3504312" y="2293381"/>
            <a:ext cx="8064896" cy="3543300"/>
          </a:xfrm>
          <a:prstGeom prst="rect">
            <a:avLst/>
          </a:prstGeom>
        </p:spPr>
        <p:txBody>
          <a:bodyPr wrap="square">
            <a:spAutoFit/>
          </a:bodyPr>
          <a:lstStyle/>
          <a:p>
            <a:pPr algn="just">
              <a:lnSpc>
                <a:spcPct val="150000"/>
              </a:lnSpc>
            </a:pPr>
            <a:r>
              <a:rPr lang="zh-CN" altLang="en-US" sz="1865" b="1"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四风指形式主义、官僚主义、享乐主义和奢靡之风。</a:t>
            </a:r>
            <a:r>
              <a:rPr lang="zh-CN" altLang="en-US" sz="1865" dirty="0">
                <a:solidFill>
                  <a:schemeClr val="tx2"/>
                </a:solidFill>
                <a:latin typeface="微软雅黑" panose="020B0503020204020204" pitchFamily="34" charset="-122"/>
                <a:ea typeface="微软雅黑" panose="020B0503020204020204" pitchFamily="34" charset="-122"/>
                <a:cs typeface="Times New Roman" panose="02020603050405020304" pitchFamily="18" charset="0"/>
              </a:rPr>
              <a:t>四风问题是违背中国共产党的性质和宗旨的，是群众深恶痛绝、反映最强烈的问题，也是损害党群干群关系的重要根源。</a:t>
            </a:r>
            <a:endParaRPr lang="en-US" altLang="zh-CN" sz="1865" dirty="0">
              <a:solidFill>
                <a:schemeClr val="tx2"/>
              </a:solidFill>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en-US" sz="1865" b="1"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解决“四风”问题，需要广泛而深入地开展教育实践活动，更需要对准焦距、找准穴位、抓住要害：</a:t>
            </a:r>
            <a:r>
              <a:rPr lang="zh-CN" altLang="en-US" sz="1865" dirty="0">
                <a:solidFill>
                  <a:schemeClr val="tx2"/>
                </a:solidFill>
                <a:latin typeface="微软雅黑" panose="020B0503020204020204" pitchFamily="34" charset="-122"/>
                <a:ea typeface="微软雅黑" panose="020B0503020204020204" pitchFamily="34" charset="-122"/>
                <a:cs typeface="Times New Roman" panose="02020603050405020304" pitchFamily="18" charset="0"/>
              </a:rPr>
              <a:t>反对形式主义要着重解决工作不实的问题；反对官僚主义要着重解决在人民群众利益上不维护、不作为的问题；反对享乐主义要着重克服及时行乐思想和特权现象；反对奢靡之风要着重狠刹挥霍享乐和骄奢淫逸的不良风气。</a:t>
            </a:r>
          </a:p>
        </p:txBody>
      </p:sp>
      <p:pic>
        <p:nvPicPr>
          <p:cNvPr id="48" name="图片 47"/>
          <p:cNvPicPr>
            <a:picLocks noChangeAspect="1"/>
          </p:cNvPicPr>
          <p:nvPr/>
        </p:nvPicPr>
        <p:blipFill>
          <a:blip r:embed="rId4" cstate="print"/>
          <a:stretch>
            <a:fillRect/>
          </a:stretch>
        </p:blipFill>
        <p:spPr>
          <a:xfrm>
            <a:off x="1010018" y="2372883"/>
            <a:ext cx="2327364" cy="3456384"/>
          </a:xfrm>
          <a:prstGeom prst="rect">
            <a:avLst/>
          </a:prstGeom>
        </p:spPr>
      </p:pic>
      <p:sp>
        <p:nvSpPr>
          <p:cNvPr id="6" name="标题 5"/>
          <p:cNvSpPr txBox="1"/>
          <p:nvPr/>
        </p:nvSpPr>
        <p:spPr>
          <a:xfrm>
            <a:off x="1076462" y="260648"/>
            <a:ext cx="5404181" cy="672075"/>
          </a:xfrm>
          <a:prstGeom prst="rect">
            <a:avLst/>
          </a:prstGeom>
        </p:spPr>
        <p:txBody>
          <a:bodyPr>
            <a:normAutofit/>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r>
              <a:rPr lang="zh-CN" altLang="en-US" sz="2400" dirty="0">
                <a:solidFill>
                  <a:schemeClr val="accent2"/>
                </a:solidFill>
                <a:latin typeface="微软雅黑" panose="020B0503020204020204" pitchFamily="34" charset="-122"/>
                <a:ea typeface="微软雅黑" panose="020B0503020204020204" pitchFamily="34" charset="-122"/>
              </a:rPr>
              <a:t>反腐的重要措施与成果</a:t>
            </a:r>
          </a:p>
        </p:txBody>
      </p:sp>
      <p:pic>
        <p:nvPicPr>
          <p:cNvPr id="17" name="图片 16"/>
          <p:cNvPicPr>
            <a:picLocks noChangeAspect="1"/>
          </p:cNvPicPr>
          <p:nvPr/>
        </p:nvPicPr>
        <p:blipFill rotWithShape="1">
          <a:blip r:embed="rId5" cstate="print">
            <a:extLst>
              <a:ext uri="{28A0092B-C50C-407E-A947-70E740481C1C}">
                <a14:useLocalDpi xmlns:a14="http://schemas.microsoft.com/office/drawing/2010/main" xmlns="" val="0"/>
              </a:ext>
            </a:extLst>
          </a:blip>
          <a:srcRect t="79333"/>
          <a:stretch>
            <a:fillRect/>
          </a:stretch>
        </p:blipFill>
        <p:spPr>
          <a:xfrm>
            <a:off x="0" y="5579705"/>
            <a:ext cx="12192000" cy="1259879"/>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xmlns="" Requires="p14">
      <p:transition spd="med" p14:dur="700" advClick="0" advTm="8002">
        <p:fade/>
      </p:transition>
    </mc:Choice>
    <mc:Fallback>
      <p:transition spd="med" advClick="0" advTm="8002">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1000"/>
                                        <p:tgtEl>
                                          <p:spTgt spid="51"/>
                                        </p:tgtEl>
                                      </p:cBhvr>
                                    </p:animEffect>
                                    <p:anim calcmode="lin" valueType="num">
                                      <p:cBhvr>
                                        <p:cTn id="8" dur="1000" fill="hold"/>
                                        <p:tgtEl>
                                          <p:spTgt spid="51"/>
                                        </p:tgtEl>
                                        <p:attrNameLst>
                                          <p:attrName>ppt_x</p:attrName>
                                        </p:attrNameLst>
                                      </p:cBhvr>
                                      <p:tavLst>
                                        <p:tav tm="0">
                                          <p:val>
                                            <p:strVal val="#ppt_x"/>
                                          </p:val>
                                        </p:tav>
                                        <p:tav tm="100000">
                                          <p:val>
                                            <p:strVal val="#ppt_x"/>
                                          </p:val>
                                        </p:tav>
                                      </p:tavLst>
                                    </p:anim>
                                    <p:anim calcmode="lin" valueType="num">
                                      <p:cBhvr>
                                        <p:cTn id="9"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48"/>
                                        </p:tgtEl>
                                        <p:attrNameLst>
                                          <p:attrName>style.visibility</p:attrName>
                                        </p:attrNameLst>
                                      </p:cBhvr>
                                      <p:to>
                                        <p:strVal val="visible"/>
                                      </p:to>
                                    </p:set>
                                    <p:animEffect transition="in" filter="fade">
                                      <p:cBhvr>
                                        <p:cTn id="14" dur="500"/>
                                        <p:tgtEl>
                                          <p:spTgt spid="48"/>
                                        </p:tgtEl>
                                      </p:cBhvr>
                                    </p:animEffect>
                                  </p:childTnLst>
                                </p:cTn>
                              </p:par>
                            </p:childTnLst>
                          </p:cTn>
                        </p:par>
                        <p:par>
                          <p:cTn id="15" fill="hold">
                            <p:stCondLst>
                              <p:cond delay="500"/>
                            </p:stCondLst>
                            <p:childTnLst>
                              <p:par>
                                <p:cTn id="16" presetID="12" presetClass="entr" presetSubtype="4" fill="hold" grpId="0" nodeType="afterEffect">
                                  <p:stCondLst>
                                    <p:cond delay="0"/>
                                  </p:stCondLst>
                                  <p:childTnLst>
                                    <p:set>
                                      <p:cBhvr>
                                        <p:cTn id="17" dur="1" fill="hold">
                                          <p:stCondLst>
                                            <p:cond delay="0"/>
                                          </p:stCondLst>
                                        </p:cTn>
                                        <p:tgtEl>
                                          <p:spTgt spid="28"/>
                                        </p:tgtEl>
                                        <p:attrNameLst>
                                          <p:attrName>style.visibility</p:attrName>
                                        </p:attrNameLst>
                                      </p:cBhvr>
                                      <p:to>
                                        <p:strVal val="visible"/>
                                      </p:to>
                                    </p:set>
                                    <p:anim calcmode="lin" valueType="num">
                                      <p:cBhvr additive="base">
                                        <p:cTn id="18" dur="1500"/>
                                        <p:tgtEl>
                                          <p:spTgt spid="28"/>
                                        </p:tgtEl>
                                        <p:attrNameLst>
                                          <p:attrName>ppt_y</p:attrName>
                                        </p:attrNameLst>
                                      </p:cBhvr>
                                      <p:tavLst>
                                        <p:tav tm="0">
                                          <p:val>
                                            <p:strVal val="#ppt_y+#ppt_h*1.125000"/>
                                          </p:val>
                                        </p:tav>
                                        <p:tav tm="100000">
                                          <p:val>
                                            <p:strVal val="#ppt_y"/>
                                          </p:val>
                                        </p:tav>
                                      </p:tavLst>
                                    </p:anim>
                                    <p:animEffect transition="in" filter="wipe(up)">
                                      <p:cBhvr>
                                        <p:cTn id="19" dur="1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bldLvl="0" animBg="1"/>
      <p:bldP spid="2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773251" y="1604797"/>
            <a:ext cx="10674283" cy="3648405"/>
          </a:xfrm>
          <a:prstGeom prst="rect">
            <a:avLst/>
          </a:prstGeom>
          <a:noFill/>
          <a:ln w="635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grpSp>
        <p:nvGrpSpPr>
          <p:cNvPr id="4" name="组合 3"/>
          <p:cNvGrpSpPr/>
          <p:nvPr/>
        </p:nvGrpSpPr>
        <p:grpSpPr>
          <a:xfrm>
            <a:off x="3074000" y="1291213"/>
            <a:ext cx="5929776" cy="697627"/>
            <a:chOff x="375198" y="4767566"/>
            <a:chExt cx="3238192" cy="711907"/>
          </a:xfrm>
        </p:grpSpPr>
        <p:sp>
          <p:nvSpPr>
            <p:cNvPr id="5" name="矩形: 圆角 11"/>
            <p:cNvSpPr/>
            <p:nvPr/>
          </p:nvSpPr>
          <p:spPr>
            <a:xfrm>
              <a:off x="375198" y="4767566"/>
              <a:ext cx="3238192" cy="711907"/>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698992" y="4793637"/>
              <a:ext cx="2607343" cy="595511"/>
            </a:xfrm>
            <a:prstGeom prst="rect">
              <a:avLst/>
            </a:prstGeom>
            <a:noFill/>
          </p:spPr>
          <p:txBody>
            <a:bodyPr wrap="none" rtlCol="0">
              <a:spAutoFit/>
            </a:bodyPr>
            <a:lstStyle/>
            <a:p>
              <a:pPr algn="ctr"/>
              <a:r>
                <a:rPr lang="zh-CN" altLang="en-US" sz="3200" b="1" dirty="0">
                  <a:solidFill>
                    <a:schemeClr val="bg1"/>
                  </a:solidFill>
                  <a:latin typeface="微软雅黑" panose="020B0503020204020204" pitchFamily="34" charset="-122"/>
                  <a:ea typeface="微软雅黑" panose="020B0503020204020204" pitchFamily="34" charset="-122"/>
                </a:rPr>
                <a:t>把权力关进制度的笼子里 </a:t>
              </a:r>
            </a:p>
          </p:txBody>
        </p:sp>
      </p:grpSp>
      <p:sp>
        <p:nvSpPr>
          <p:cNvPr id="10" name="矩形 9"/>
          <p:cNvSpPr/>
          <p:nvPr/>
        </p:nvSpPr>
        <p:spPr>
          <a:xfrm>
            <a:off x="1061743" y="1604797"/>
            <a:ext cx="6859060" cy="3924048"/>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en-US" sz="1865" b="1" dirty="0">
                <a:solidFill>
                  <a:schemeClr val="accent2"/>
                </a:solidFill>
                <a:latin typeface="微软雅黑" panose="020B0503020204020204" pitchFamily="34" charset="-122"/>
                <a:ea typeface="微软雅黑" panose="020B0503020204020204" pitchFamily="34" charset="-122"/>
              </a:rPr>
              <a:t>要健全权力运行制约和监督体系，让人民监督权力，让权力在阳光下运行，确保国家机关按照法定权限和程序行使权力。</a:t>
            </a:r>
            <a:r>
              <a:rPr lang="zh-CN" altLang="en-US" sz="1865" dirty="0">
                <a:solidFill>
                  <a:schemeClr val="tx1"/>
                </a:solidFill>
                <a:latin typeface="微软雅黑" panose="020B0503020204020204" pitchFamily="34" charset="-122"/>
                <a:ea typeface="微软雅黑" panose="020B0503020204020204" pitchFamily="34" charset="-122"/>
              </a:rPr>
              <a:t>要善于用法治思维和法治方式反对腐败，加强反腐败国家立法，加强反腐倡廉党内法规制度建设，让法律制度刚性运行。要从源头上有效防治腐败，加强对典型案例的剖析，从中找出规律性的东西，深化腐败问题多发领域和环节的改革，最大限度减少体制障碍和制度漏洞。</a:t>
            </a:r>
          </a:p>
        </p:txBody>
      </p:sp>
      <p:pic>
        <p:nvPicPr>
          <p:cNvPr id="11" name="图片 10"/>
          <p:cNvPicPr>
            <a:picLocks noChangeAspect="1"/>
          </p:cNvPicPr>
          <p:nvPr/>
        </p:nvPicPr>
        <p:blipFill>
          <a:blip r:embed="rId3" cstate="print"/>
          <a:stretch>
            <a:fillRect/>
          </a:stretch>
        </p:blipFill>
        <p:spPr>
          <a:xfrm>
            <a:off x="8208835" y="2180861"/>
            <a:ext cx="2866503" cy="2810844"/>
          </a:xfrm>
          <a:prstGeom prst="rect">
            <a:avLst/>
          </a:prstGeom>
        </p:spPr>
      </p:pic>
      <p:sp>
        <p:nvSpPr>
          <p:cNvPr id="12" name="标题 5"/>
          <p:cNvSpPr txBox="1"/>
          <p:nvPr/>
        </p:nvSpPr>
        <p:spPr>
          <a:xfrm>
            <a:off x="1076462" y="260648"/>
            <a:ext cx="5404181" cy="672075"/>
          </a:xfrm>
          <a:prstGeom prst="rect">
            <a:avLst/>
          </a:prstGeom>
        </p:spPr>
        <p:txBody>
          <a:bodyPr>
            <a:normAutofit/>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r>
              <a:rPr lang="zh-CN" altLang="en-US" sz="2400" dirty="0">
                <a:solidFill>
                  <a:schemeClr val="accent2"/>
                </a:solidFill>
                <a:latin typeface="微软雅黑" panose="020B0503020204020204" pitchFamily="34" charset="-122"/>
                <a:ea typeface="微软雅黑" panose="020B0503020204020204" pitchFamily="34" charset="-122"/>
              </a:rPr>
              <a:t>反腐的重要措施与成果</a:t>
            </a:r>
          </a:p>
        </p:txBody>
      </p:sp>
      <p:pic>
        <p:nvPicPr>
          <p:cNvPr id="17" name="图片 16"/>
          <p:cNvPicPr>
            <a:picLocks noChangeAspect="1"/>
          </p:cNvPicPr>
          <p:nvPr/>
        </p:nvPicPr>
        <p:blipFill rotWithShape="1">
          <a:blip r:embed="rId4" cstate="print">
            <a:extLst>
              <a:ext uri="{28A0092B-C50C-407E-A947-70E740481C1C}">
                <a14:useLocalDpi xmlns:a14="http://schemas.microsoft.com/office/drawing/2010/main" xmlns="" val="0"/>
              </a:ext>
            </a:extLst>
          </a:blip>
          <a:srcRect t="79333"/>
          <a:stretch>
            <a:fillRect/>
          </a:stretch>
        </p:blipFill>
        <p:spPr>
          <a:xfrm>
            <a:off x="0" y="5579705"/>
            <a:ext cx="12192000" cy="1259879"/>
          </a:xfrm>
          <a:prstGeom prst="rect">
            <a:avLst/>
          </a:prstGeom>
        </p:spPr>
      </p:pic>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2804">
        <p15:prstTrans prst="pageCurlDouble"/>
      </p:transition>
    </mc:Choice>
    <mc:Fallback>
      <p:transition spd="slow" advClick="0" advTm="280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5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1" presetClass="entr" presetSubtype="1"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heel(1)">
                                      <p:cBhvr>
                                        <p:cTn id="12" dur="1250"/>
                                        <p:tgtEl>
                                          <p:spTgt spid="9"/>
                                        </p:tgtEl>
                                      </p:cBhvr>
                                    </p:animEffect>
                                  </p:childTnLst>
                                </p:cTn>
                              </p:par>
                            </p:childTnLst>
                          </p:cTn>
                        </p:par>
                        <p:par>
                          <p:cTn id="13" fill="hold">
                            <p:stCondLst>
                              <p:cond delay="2500"/>
                            </p:stCondLst>
                            <p:childTnLst>
                              <p:par>
                                <p:cTn id="14" presetID="12" presetClass="entr" presetSubtype="4"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1500"/>
                                        <p:tgtEl>
                                          <p:spTgt spid="10"/>
                                        </p:tgtEl>
                                        <p:attrNameLst>
                                          <p:attrName>ppt_y</p:attrName>
                                        </p:attrNameLst>
                                      </p:cBhvr>
                                      <p:tavLst>
                                        <p:tav tm="0">
                                          <p:val>
                                            <p:strVal val="#ppt_y+#ppt_h*1.125000"/>
                                          </p:val>
                                        </p:tav>
                                        <p:tav tm="100000">
                                          <p:val>
                                            <p:strVal val="#ppt_y"/>
                                          </p:val>
                                        </p:tav>
                                      </p:tavLst>
                                    </p:anim>
                                    <p:animEffect transition="in" filter="wipe(up)">
                                      <p:cBhvr>
                                        <p:cTn id="17" dur="1500"/>
                                        <p:tgtEl>
                                          <p:spTgt spid="10"/>
                                        </p:tgtEl>
                                      </p:cBhvr>
                                    </p:animEffect>
                                  </p:childTnLst>
                                </p:cTn>
                              </p:par>
                            </p:childTnLst>
                          </p:cTn>
                        </p:par>
                        <p:par>
                          <p:cTn id="18" fill="hold">
                            <p:stCondLst>
                              <p:cond delay="4000"/>
                            </p:stCondLst>
                            <p:childTnLst>
                              <p:par>
                                <p:cTn id="19" presetID="14" presetClass="entr" presetSubtype="10"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randombar(horizontal)">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TextBox 9">
            <a:hlinkClick r:id="" action="ppaction://hlinkshowjump?jump=nextslide"/>
          </p:cNvPr>
          <p:cNvSpPr txBox="1"/>
          <p:nvPr/>
        </p:nvSpPr>
        <p:spPr>
          <a:xfrm>
            <a:off x="5352147" y="1660168"/>
            <a:ext cx="5374165" cy="583565"/>
          </a:xfrm>
          <a:prstGeom prst="rect">
            <a:avLst/>
          </a:prstGeom>
          <a:solidFill>
            <a:schemeClr val="accent2"/>
          </a:solidFill>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fontAlgn="auto">
              <a:spcBef>
                <a:spcPts val="0"/>
              </a:spcBef>
              <a:spcAft>
                <a:spcPts val="0"/>
              </a:spcAft>
              <a:defRPr/>
            </a:pPr>
            <a:r>
              <a:rPr lang="zh-CN" altLang="en-US" sz="3200" dirty="0">
                <a:solidFill>
                  <a:schemeClr val="bg1"/>
                </a:solidFill>
              </a:rPr>
              <a:t>用好巡视这把反腐“利剑”</a:t>
            </a:r>
            <a:endParaRPr lang="zh-CN" altLang="en-US" sz="1065" dirty="0">
              <a:solidFill>
                <a:schemeClr val="bg1"/>
              </a:solidFill>
            </a:endParaRPr>
          </a:p>
        </p:txBody>
      </p:sp>
      <p:sp>
        <p:nvSpPr>
          <p:cNvPr id="28" name="矩形 27"/>
          <p:cNvSpPr/>
          <p:nvPr/>
        </p:nvSpPr>
        <p:spPr>
          <a:xfrm>
            <a:off x="5352145" y="2467743"/>
            <a:ext cx="5278155" cy="3112135"/>
          </a:xfrm>
          <a:prstGeom prst="rect">
            <a:avLst/>
          </a:prstGeom>
        </p:spPr>
        <p:txBody>
          <a:bodyPr wrap="square">
            <a:spAutoFit/>
          </a:bodyPr>
          <a:lstStyle/>
          <a:p>
            <a:pPr algn="just">
              <a:lnSpc>
                <a:spcPct val="150000"/>
              </a:lnSpc>
            </a:pPr>
            <a:r>
              <a:rPr lang="zh-CN" altLang="en-US" sz="1865" b="1"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工作没有重点就抓不出成绩。巡视工作要明确职责定位，巡视内容不要太宽泛，要围绕党风廉政建设和反腐败斗争这个中心进行。</a:t>
            </a:r>
            <a:r>
              <a:rPr lang="zh-CN" altLang="en-US" sz="1865" dirty="0">
                <a:solidFill>
                  <a:schemeClr val="tx2"/>
                </a:solidFill>
                <a:latin typeface="微软雅黑" panose="020B0503020204020204" pitchFamily="34" charset="-122"/>
                <a:ea typeface="微软雅黑" panose="020B0503020204020204" pitchFamily="34" charset="-122"/>
                <a:cs typeface="Times New Roman" panose="02020603050405020304" pitchFamily="18" charset="0"/>
              </a:rPr>
              <a:t>中央巡视工作领导小组要切实加强对巡视工作的领导。中央巡视组是中央直接派的，要当好“钦差大臣”，善于发现问题，发挥震慑力。无论是谁，都在巡视监督的范围之内。</a:t>
            </a:r>
          </a:p>
        </p:txBody>
      </p:sp>
      <p:sp>
        <p:nvSpPr>
          <p:cNvPr id="20" name="标题 5"/>
          <p:cNvSpPr txBox="1"/>
          <p:nvPr/>
        </p:nvSpPr>
        <p:spPr>
          <a:xfrm>
            <a:off x="1076462" y="260648"/>
            <a:ext cx="5404181" cy="672075"/>
          </a:xfrm>
          <a:prstGeom prst="rect">
            <a:avLst/>
          </a:prstGeom>
        </p:spPr>
        <p:txBody>
          <a:bodyPr>
            <a:normAutofit/>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r>
              <a:rPr lang="zh-CN" altLang="en-US" sz="2400" dirty="0">
                <a:solidFill>
                  <a:schemeClr val="accent2"/>
                </a:solidFill>
                <a:latin typeface="微软雅黑" panose="020B0503020204020204" pitchFamily="34" charset="-122"/>
                <a:ea typeface="微软雅黑" panose="020B0503020204020204" pitchFamily="34" charset="-122"/>
              </a:rPr>
              <a:t>反腐的重要措施与成果</a:t>
            </a:r>
          </a:p>
        </p:txBody>
      </p:sp>
      <p:pic>
        <p:nvPicPr>
          <p:cNvPr id="2" name="图片 1"/>
          <p:cNvPicPr>
            <a:picLocks noChangeAspect="1"/>
          </p:cNvPicPr>
          <p:nvPr/>
        </p:nvPicPr>
        <p:blipFill rotWithShape="1">
          <a:blip r:embed="rId3" cstate="print">
            <a:extLst>
              <a:ext uri="{28A0092B-C50C-407E-A947-70E740481C1C}">
                <a14:useLocalDpi xmlns:a14="http://schemas.microsoft.com/office/drawing/2010/main" xmlns="" val="0"/>
              </a:ext>
            </a:extLst>
          </a:blip>
          <a:srcRect t="79333"/>
          <a:stretch>
            <a:fillRect/>
          </a:stretch>
        </p:blipFill>
        <p:spPr>
          <a:xfrm>
            <a:off x="0" y="5579705"/>
            <a:ext cx="12192000" cy="1259879"/>
          </a:xfrm>
          <a:prstGeom prst="rect">
            <a:avLst/>
          </a:prstGeom>
        </p:spPr>
      </p:pic>
      <p:sp>
        <p:nvSpPr>
          <p:cNvPr id="4" name="对角圆角矩形 3"/>
          <p:cNvSpPr/>
          <p:nvPr/>
        </p:nvSpPr>
        <p:spPr>
          <a:xfrm>
            <a:off x="1167765" y="1659890"/>
            <a:ext cx="3863340" cy="3782060"/>
          </a:xfrm>
          <a:prstGeom prst="round2DiagRect">
            <a:avLst>
              <a:gd name="adj1" fmla="val 16667"/>
              <a:gd name="adj2" fmla="val 0"/>
            </a:avLst>
          </a:prstGeom>
          <a:blipFill rotWithShape="1">
            <a:blip r:embed="rId4" cstate="print"/>
            <a:stretch>
              <a:fillRect/>
            </a:stretch>
          </a:blipFill>
          <a:ln w="31750">
            <a:solidFill>
              <a:srgbClr val="C0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cSld>
  <p:clrMapOvr>
    <a:masterClrMapping/>
  </p:clrMapOvr>
  <mc:AlternateContent xmlns:mc="http://schemas.openxmlformats.org/markup-compatibility/2006">
    <mc:Choice xmlns:p14="http://schemas.microsoft.com/office/powerpoint/2010/main" xmlns="" Requires="p14">
      <p:transition spd="med" p14:dur="700" advClick="0" advTm="3567">
        <p:fade/>
      </p:transition>
    </mc:Choice>
    <mc:Fallback>
      <p:transition spd="med" advClick="0" advTm="356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1000"/>
                                        <p:tgtEl>
                                          <p:spTgt spid="51"/>
                                        </p:tgtEl>
                                      </p:cBhvr>
                                    </p:animEffect>
                                    <p:anim calcmode="lin" valueType="num">
                                      <p:cBhvr>
                                        <p:cTn id="8" dur="1000" fill="hold"/>
                                        <p:tgtEl>
                                          <p:spTgt spid="51"/>
                                        </p:tgtEl>
                                        <p:attrNameLst>
                                          <p:attrName>ppt_x</p:attrName>
                                        </p:attrNameLst>
                                      </p:cBhvr>
                                      <p:tavLst>
                                        <p:tav tm="0">
                                          <p:val>
                                            <p:strVal val="#ppt_x"/>
                                          </p:val>
                                        </p:tav>
                                        <p:tav tm="100000">
                                          <p:val>
                                            <p:strVal val="#ppt_x"/>
                                          </p:val>
                                        </p:tav>
                                      </p:tavLst>
                                    </p:anim>
                                    <p:anim calcmode="lin" valueType="num">
                                      <p:cBhvr>
                                        <p:cTn id="9" dur="1000" fill="hold"/>
                                        <p:tgtEl>
                                          <p:spTgt spid="5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4" fill="hold" grpId="0" nodeType="after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additive="base">
                                        <p:cTn id="13" dur="1500"/>
                                        <p:tgtEl>
                                          <p:spTgt spid="28"/>
                                        </p:tgtEl>
                                        <p:attrNameLst>
                                          <p:attrName>ppt_y</p:attrName>
                                        </p:attrNameLst>
                                      </p:cBhvr>
                                      <p:tavLst>
                                        <p:tav tm="0">
                                          <p:val>
                                            <p:strVal val="#ppt_y+#ppt_h*1.125000"/>
                                          </p:val>
                                        </p:tav>
                                        <p:tav tm="100000">
                                          <p:val>
                                            <p:strVal val="#ppt_y"/>
                                          </p:val>
                                        </p:tav>
                                      </p:tavLst>
                                    </p:anim>
                                    <p:animEffect transition="in" filter="wipe(up)">
                                      <p:cBhvr>
                                        <p:cTn id="14" dur="1500"/>
                                        <p:tgtEl>
                                          <p:spTgt spid="28"/>
                                        </p:tgtEl>
                                      </p:cBhvr>
                                    </p:animEffect>
                                  </p:childTnLst>
                                </p:cTn>
                              </p:par>
                            </p:childTnLst>
                          </p:cTn>
                        </p:par>
                        <p:par>
                          <p:cTn id="15" fill="hold">
                            <p:stCondLst>
                              <p:cond delay="2500"/>
                            </p:stCondLst>
                            <p:childTnLst>
                              <p:par>
                                <p:cTn id="16" presetID="42" presetClass="entr" presetSubtype="0"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bldLvl="0" animBg="1"/>
      <p:bldP spid="28" grpId="0"/>
      <p:bldP spid="4"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773251" y="1604797"/>
            <a:ext cx="10674283" cy="3648405"/>
          </a:xfrm>
          <a:prstGeom prst="rect">
            <a:avLst/>
          </a:prstGeom>
          <a:noFill/>
          <a:ln w="635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grpSp>
        <p:nvGrpSpPr>
          <p:cNvPr id="4" name="组合 3"/>
          <p:cNvGrpSpPr/>
          <p:nvPr/>
        </p:nvGrpSpPr>
        <p:grpSpPr>
          <a:xfrm>
            <a:off x="1488088" y="1291213"/>
            <a:ext cx="9101599" cy="697627"/>
            <a:chOff x="-490853" y="4767566"/>
            <a:chExt cx="4970294" cy="711907"/>
          </a:xfrm>
        </p:grpSpPr>
        <p:sp>
          <p:nvSpPr>
            <p:cNvPr id="5" name="矩形: 圆角 11"/>
            <p:cNvSpPr/>
            <p:nvPr/>
          </p:nvSpPr>
          <p:spPr>
            <a:xfrm>
              <a:off x="-490853" y="4767566"/>
              <a:ext cx="4970294" cy="711907"/>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66314" y="4793637"/>
              <a:ext cx="3872697" cy="595511"/>
            </a:xfrm>
            <a:prstGeom prst="rect">
              <a:avLst/>
            </a:prstGeom>
            <a:noFill/>
          </p:spPr>
          <p:txBody>
            <a:bodyPr wrap="none" rtlCol="0">
              <a:spAutoFit/>
            </a:bodyPr>
            <a:lstStyle/>
            <a:p>
              <a:pPr algn="ctr"/>
              <a:r>
                <a:rPr lang="zh-CN" altLang="en-US" sz="3200" b="1" dirty="0">
                  <a:solidFill>
                    <a:schemeClr val="bg1"/>
                  </a:solidFill>
                  <a:latin typeface="微软雅黑" panose="020B0503020204020204" pitchFamily="34" charset="-122"/>
                  <a:ea typeface="微软雅黑" panose="020B0503020204020204" pitchFamily="34" charset="-122"/>
                </a:rPr>
                <a:t>落实党委的主题责任和纪委的监督责任</a:t>
              </a:r>
            </a:p>
          </p:txBody>
        </p:sp>
      </p:grpSp>
      <p:sp>
        <p:nvSpPr>
          <p:cNvPr id="10" name="矩形 9"/>
          <p:cNvSpPr/>
          <p:nvPr/>
        </p:nvSpPr>
        <p:spPr>
          <a:xfrm>
            <a:off x="1061743" y="1604797"/>
            <a:ext cx="7243103" cy="3924048"/>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altLang="zh-CN" sz="1865" b="1" dirty="0">
                <a:solidFill>
                  <a:schemeClr val="accent2"/>
                </a:solidFill>
                <a:latin typeface="微软雅黑" panose="020B0503020204020204" pitchFamily="34" charset="-122"/>
                <a:ea typeface="微软雅黑" panose="020B0503020204020204" pitchFamily="34" charset="-122"/>
              </a:rPr>
              <a:t>1</a:t>
            </a:r>
            <a:r>
              <a:rPr lang="zh-CN" altLang="en-US" sz="1865" b="1" dirty="0">
                <a:solidFill>
                  <a:schemeClr val="accent2"/>
                </a:solidFill>
                <a:latin typeface="微软雅黑" panose="020B0503020204020204" pitchFamily="34" charset="-122"/>
                <a:ea typeface="微软雅黑" panose="020B0503020204020204" pitchFamily="34" charset="-122"/>
              </a:rPr>
              <a:t>、要坚持中国特色反腐倡廉道路，坚持标本兼治、综合治理、惩防并举，注重预防方针，全面推进惩治和预防腐败体系建设</a:t>
            </a:r>
          </a:p>
          <a:p>
            <a:pPr algn="just">
              <a:lnSpc>
                <a:spcPct val="150000"/>
              </a:lnSpc>
            </a:pPr>
            <a:r>
              <a:rPr lang="en-US" altLang="zh-CN" sz="1865" b="1" dirty="0">
                <a:solidFill>
                  <a:schemeClr val="accent2"/>
                </a:solidFill>
                <a:latin typeface="微软雅黑" panose="020B0503020204020204" pitchFamily="34" charset="-122"/>
                <a:ea typeface="微软雅黑" panose="020B0503020204020204" pitchFamily="34" charset="-122"/>
              </a:rPr>
              <a:t>2</a:t>
            </a:r>
            <a:r>
              <a:rPr lang="zh-CN" altLang="en-US" sz="1865" b="1" dirty="0">
                <a:solidFill>
                  <a:schemeClr val="accent2"/>
                </a:solidFill>
                <a:latin typeface="微软雅黑" panose="020B0503020204020204" pitchFamily="34" charset="-122"/>
                <a:ea typeface="微软雅黑" panose="020B0503020204020204" pitchFamily="34" charset="-122"/>
              </a:rPr>
              <a:t>、深化行业重点领域和关键环节改革，健全反腐败制度</a:t>
            </a:r>
          </a:p>
          <a:p>
            <a:pPr algn="just">
              <a:lnSpc>
                <a:spcPct val="150000"/>
              </a:lnSpc>
            </a:pPr>
            <a:r>
              <a:rPr lang="en-US" altLang="zh-CN" sz="1865" b="1" dirty="0">
                <a:solidFill>
                  <a:schemeClr val="accent2"/>
                </a:solidFill>
                <a:latin typeface="微软雅黑" panose="020B0503020204020204" pitchFamily="34" charset="-122"/>
                <a:ea typeface="微软雅黑" panose="020B0503020204020204" pitchFamily="34" charset="-122"/>
              </a:rPr>
              <a:t>3</a:t>
            </a:r>
            <a:r>
              <a:rPr lang="zh-CN" altLang="en-US" sz="1865" b="1" dirty="0">
                <a:solidFill>
                  <a:schemeClr val="accent2"/>
                </a:solidFill>
                <a:latin typeface="微软雅黑" panose="020B0503020204020204" pitchFamily="34" charset="-122"/>
                <a:ea typeface="微软雅黑" panose="020B0503020204020204" pitchFamily="34" charset="-122"/>
              </a:rPr>
              <a:t>、严格执行责任制，落实目标、细化内容、强化措施、实现全覆盖、全监控、全防范、全教育。</a:t>
            </a:r>
          </a:p>
          <a:p>
            <a:pPr algn="just">
              <a:lnSpc>
                <a:spcPct val="150000"/>
              </a:lnSpc>
            </a:pPr>
            <a:r>
              <a:rPr lang="en-US" altLang="zh-CN" sz="1865" b="1" dirty="0">
                <a:solidFill>
                  <a:schemeClr val="accent2"/>
                </a:solidFill>
                <a:latin typeface="微软雅黑" panose="020B0503020204020204" pitchFamily="34" charset="-122"/>
                <a:ea typeface="微软雅黑" panose="020B0503020204020204" pitchFamily="34" charset="-122"/>
              </a:rPr>
              <a:t>4</a:t>
            </a:r>
            <a:r>
              <a:rPr lang="zh-CN" altLang="en-US" sz="1865" b="1" dirty="0">
                <a:solidFill>
                  <a:schemeClr val="accent2"/>
                </a:solidFill>
                <a:latin typeface="微软雅黑" panose="020B0503020204020204" pitchFamily="34" charset="-122"/>
                <a:ea typeface="微软雅黑" panose="020B0503020204020204" pitchFamily="34" charset="-122"/>
              </a:rPr>
              <a:t>、要始终保持惩治腐败高压态势，坚决查处大案要案。</a:t>
            </a:r>
          </a:p>
        </p:txBody>
      </p:sp>
      <p:pic>
        <p:nvPicPr>
          <p:cNvPr id="3" name="图片 2"/>
          <p:cNvPicPr>
            <a:picLocks noChangeAspect="1"/>
          </p:cNvPicPr>
          <p:nvPr/>
        </p:nvPicPr>
        <p:blipFill>
          <a:blip r:embed="rId3" cstate="print"/>
          <a:stretch>
            <a:fillRect/>
          </a:stretch>
        </p:blipFill>
        <p:spPr>
          <a:xfrm>
            <a:off x="8526762" y="2120219"/>
            <a:ext cx="2591828" cy="2893204"/>
          </a:xfrm>
          <a:prstGeom prst="rect">
            <a:avLst/>
          </a:prstGeom>
        </p:spPr>
      </p:pic>
      <p:sp>
        <p:nvSpPr>
          <p:cNvPr id="11" name="标题 5"/>
          <p:cNvSpPr txBox="1"/>
          <p:nvPr/>
        </p:nvSpPr>
        <p:spPr>
          <a:xfrm>
            <a:off x="1076462" y="260648"/>
            <a:ext cx="5404181" cy="672075"/>
          </a:xfrm>
          <a:prstGeom prst="rect">
            <a:avLst/>
          </a:prstGeom>
        </p:spPr>
        <p:txBody>
          <a:bodyPr>
            <a:normAutofit/>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r>
              <a:rPr lang="zh-CN" altLang="en-US" sz="2400" dirty="0">
                <a:solidFill>
                  <a:schemeClr val="accent2"/>
                </a:solidFill>
                <a:latin typeface="微软雅黑" panose="020B0503020204020204" pitchFamily="34" charset="-122"/>
                <a:ea typeface="微软雅黑" panose="020B0503020204020204" pitchFamily="34" charset="-122"/>
              </a:rPr>
              <a:t>反腐的重要措施与成果</a:t>
            </a:r>
          </a:p>
        </p:txBody>
      </p:sp>
      <p:pic>
        <p:nvPicPr>
          <p:cNvPr id="17" name="图片 16"/>
          <p:cNvPicPr>
            <a:picLocks noChangeAspect="1"/>
          </p:cNvPicPr>
          <p:nvPr/>
        </p:nvPicPr>
        <p:blipFill rotWithShape="1">
          <a:blip r:embed="rId4" cstate="print">
            <a:extLst>
              <a:ext uri="{28A0092B-C50C-407E-A947-70E740481C1C}">
                <a14:useLocalDpi xmlns:a14="http://schemas.microsoft.com/office/drawing/2010/main" xmlns="" val="0"/>
              </a:ext>
            </a:extLst>
          </a:blip>
          <a:srcRect t="79333"/>
          <a:stretch>
            <a:fillRect/>
          </a:stretch>
        </p:blipFill>
        <p:spPr>
          <a:xfrm>
            <a:off x="0" y="5579705"/>
            <a:ext cx="12192000" cy="1259879"/>
          </a:xfrm>
          <a:prstGeom prst="rect">
            <a:avLst/>
          </a:prstGeom>
        </p:spPr>
      </p:pic>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2759">
        <p15:prstTrans prst="pageCurlDouble"/>
      </p:transition>
    </mc:Choice>
    <mc:Fallback>
      <p:transition spd="slow" advClick="0" advTm="275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5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1" presetClass="entr" presetSubtype="1"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heel(1)">
                                      <p:cBhvr>
                                        <p:cTn id="12" dur="1250"/>
                                        <p:tgtEl>
                                          <p:spTgt spid="9"/>
                                        </p:tgtEl>
                                      </p:cBhvr>
                                    </p:animEffect>
                                  </p:childTnLst>
                                </p:cTn>
                              </p:par>
                            </p:childTnLst>
                          </p:cTn>
                        </p:par>
                        <p:par>
                          <p:cTn id="13" fill="hold">
                            <p:stCondLst>
                              <p:cond delay="2500"/>
                            </p:stCondLst>
                            <p:childTnLst>
                              <p:par>
                                <p:cTn id="14" presetID="12" presetClass="entr" presetSubtype="4"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1500"/>
                                        <p:tgtEl>
                                          <p:spTgt spid="10"/>
                                        </p:tgtEl>
                                        <p:attrNameLst>
                                          <p:attrName>ppt_y</p:attrName>
                                        </p:attrNameLst>
                                      </p:cBhvr>
                                      <p:tavLst>
                                        <p:tav tm="0">
                                          <p:val>
                                            <p:strVal val="#ppt_y+#ppt_h*1.125000"/>
                                          </p:val>
                                        </p:tav>
                                        <p:tav tm="100000">
                                          <p:val>
                                            <p:strVal val="#ppt_y"/>
                                          </p:val>
                                        </p:tav>
                                      </p:tavLst>
                                    </p:anim>
                                    <p:animEffect transition="in" filter="wipe(up)">
                                      <p:cBhvr>
                                        <p:cTn id="17" dur="1500"/>
                                        <p:tgtEl>
                                          <p:spTgt spid="10"/>
                                        </p:tgtEl>
                                      </p:cBhvr>
                                    </p:animEffect>
                                  </p:childTnLst>
                                </p:cTn>
                              </p:par>
                            </p:childTnLst>
                          </p:cTn>
                        </p:par>
                        <p:par>
                          <p:cTn id="18" fill="hold">
                            <p:stCondLst>
                              <p:cond delay="4000"/>
                            </p:stCondLst>
                            <p:childTnLst>
                              <p:par>
                                <p:cTn id="19" presetID="53" presetClass="entr" presetSubtype="16"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500" fill="hold"/>
                                        <p:tgtEl>
                                          <p:spTgt spid="3"/>
                                        </p:tgtEl>
                                        <p:attrNameLst>
                                          <p:attrName>ppt_w</p:attrName>
                                        </p:attrNameLst>
                                      </p:cBhvr>
                                      <p:tavLst>
                                        <p:tav tm="0">
                                          <p:val>
                                            <p:fltVal val="0"/>
                                          </p:val>
                                        </p:tav>
                                        <p:tav tm="100000">
                                          <p:val>
                                            <p:strVal val="#ppt_w"/>
                                          </p:val>
                                        </p:tav>
                                      </p:tavLst>
                                    </p:anim>
                                    <p:anim calcmode="lin" valueType="num">
                                      <p:cBhvr>
                                        <p:cTn id="22" dur="500" fill="hold"/>
                                        <p:tgtEl>
                                          <p:spTgt spid="3"/>
                                        </p:tgtEl>
                                        <p:attrNameLst>
                                          <p:attrName>ppt_h</p:attrName>
                                        </p:attrNameLst>
                                      </p:cBhvr>
                                      <p:tavLst>
                                        <p:tav tm="0">
                                          <p:val>
                                            <p:fltVal val="0"/>
                                          </p:val>
                                        </p:tav>
                                        <p:tav tm="100000">
                                          <p:val>
                                            <p:strVal val="#ppt_h"/>
                                          </p:val>
                                        </p:tav>
                                      </p:tavLst>
                                    </p:anim>
                                    <p:animEffect transition="in" filter="fade">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4195" y="1790824"/>
            <a:ext cx="10731024" cy="4230464"/>
          </a:xfrm>
          <a:prstGeom prst="rect">
            <a:avLst/>
          </a:prstGeom>
          <a:solidFill>
            <a:schemeClr val="bg1">
              <a:alpha val="48000"/>
            </a:schemeClr>
          </a:solidFill>
          <a:ln w="9525">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3" name="矩形 2"/>
          <p:cNvSpPr/>
          <p:nvPr/>
        </p:nvSpPr>
        <p:spPr>
          <a:xfrm>
            <a:off x="47928" y="1796819"/>
            <a:ext cx="7355969" cy="4070350"/>
          </a:xfrm>
          <a:prstGeom prst="rect">
            <a:avLst/>
          </a:prstGeom>
        </p:spPr>
        <p:txBody>
          <a:bodyPr wrap="square" lIns="121884" tIns="60941" rIns="121884" bIns="60941">
            <a:spAutoFit/>
          </a:bodyPr>
          <a:lstStyle/>
          <a:p>
            <a:pPr lvl="2" algn="just">
              <a:lnSpc>
                <a:spcPct val="150000"/>
              </a:lnSpc>
            </a:pPr>
            <a:endParaRPr lang="zh-CN" altLang="en-US" sz="2135" b="1" dirty="0">
              <a:solidFill>
                <a:schemeClr val="tx1">
                  <a:lumMod val="85000"/>
                  <a:lumOff val="15000"/>
                </a:schemeClr>
              </a:solidFill>
              <a:latin typeface="微软雅黑" panose="020B0503020204020204" pitchFamily="34" charset="-122"/>
              <a:ea typeface="微软雅黑" panose="020B0503020204020204" pitchFamily="34" charset="-122"/>
            </a:endParaRPr>
          </a:p>
          <a:p>
            <a:pPr lvl="2" algn="just">
              <a:lnSpc>
                <a:spcPct val="150000"/>
              </a:lnSpc>
            </a:pPr>
            <a:r>
              <a:rPr lang="zh-CN" altLang="en-US" sz="2135" b="1" dirty="0">
                <a:solidFill>
                  <a:schemeClr val="accent2"/>
                </a:solidFill>
                <a:latin typeface="微软雅黑" panose="020B0503020204020204" pitchFamily="34" charset="-122"/>
                <a:ea typeface="微软雅黑" panose="020B0503020204020204" pitchFamily="34" charset="-122"/>
              </a:rPr>
              <a:t>党的十八大以来，不论什么人，不论其职务多高，只要触犯了党纪国法，都要受到严肃追究和严厉惩处。</a:t>
            </a:r>
            <a:r>
              <a:rPr lang="zh-CN" altLang="en-US" sz="2135" dirty="0">
                <a:latin typeface="微软雅黑" panose="020B0503020204020204" pitchFamily="34" charset="-122"/>
                <a:ea typeface="微软雅黑" panose="020B0503020204020204" pitchFamily="34" charset="-122"/>
              </a:rPr>
              <a:t>铁腕反腐、涤荡“四风”，是中共十八大以来赢得民心的一大政绩。这已成为国内外各界的共识。反腐败正在不断打破“禁区”和“惯例”。改革开放以来从未有过的反腐力度，预示着中共反腐正进入“新常态”。</a:t>
            </a:r>
            <a:endParaRPr lang="en-US" altLang="zh-CN" sz="2400" dirty="0">
              <a:latin typeface="微软雅黑" panose="020B0503020204020204" pitchFamily="34" charset="-122"/>
              <a:ea typeface="微软雅黑" panose="020B0503020204020204" pitchFamily="34" charset="-122"/>
            </a:endParaRPr>
          </a:p>
        </p:txBody>
      </p:sp>
      <p:sp>
        <p:nvSpPr>
          <p:cNvPr id="4" name="Freeform 5"/>
          <p:cNvSpPr/>
          <p:nvPr/>
        </p:nvSpPr>
        <p:spPr bwMode="auto">
          <a:xfrm flipH="1">
            <a:off x="816014" y="1412776"/>
            <a:ext cx="6720747" cy="883333"/>
          </a:xfrm>
          <a:custGeom>
            <a:avLst/>
            <a:gdLst>
              <a:gd name="T0" fmla="*/ 51 w 14043"/>
              <a:gd name="T1" fmla="*/ 2108 h 2636"/>
              <a:gd name="T2" fmla="*/ 1152 w 14043"/>
              <a:gd name="T3" fmla="*/ 1085 h 2636"/>
              <a:gd name="T4" fmla="*/ 0 w 14043"/>
              <a:gd name="T5" fmla="*/ 0 h 2636"/>
              <a:gd name="T6" fmla="*/ 13490 w 14043"/>
              <a:gd name="T7" fmla="*/ 22 h 2636"/>
              <a:gd name="T8" fmla="*/ 14043 w 14043"/>
              <a:gd name="T9" fmla="*/ 421 h 2636"/>
              <a:gd name="T10" fmla="*/ 14021 w 14043"/>
              <a:gd name="T11" fmla="*/ 2304 h 2636"/>
              <a:gd name="T12" fmla="*/ 13689 w 14043"/>
              <a:gd name="T13" fmla="*/ 2636 h 2636"/>
              <a:gd name="T14" fmla="*/ 13689 w 14043"/>
              <a:gd name="T15" fmla="*/ 2108 h 2636"/>
              <a:gd name="T16" fmla="*/ 51 w 14043"/>
              <a:gd name="T17" fmla="*/ 2108 h 2636"/>
              <a:gd name="connsiteX0" fmla="*/ 36 w 10002"/>
              <a:gd name="connsiteY0" fmla="*/ 7997 h 10000"/>
              <a:gd name="connsiteX1" fmla="*/ 820 w 10002"/>
              <a:gd name="connsiteY1" fmla="*/ 4116 h 10000"/>
              <a:gd name="connsiteX2" fmla="*/ 0 w 10002"/>
              <a:gd name="connsiteY2" fmla="*/ 0 h 10000"/>
              <a:gd name="connsiteX3" fmla="*/ 9606 w 10002"/>
              <a:gd name="connsiteY3" fmla="*/ 83 h 10000"/>
              <a:gd name="connsiteX4" fmla="*/ 10000 w 10002"/>
              <a:gd name="connsiteY4" fmla="*/ 1597 h 10000"/>
              <a:gd name="connsiteX5" fmla="*/ 9984 w 10002"/>
              <a:gd name="connsiteY5" fmla="*/ 8741 h 10000"/>
              <a:gd name="connsiteX6" fmla="*/ 9748 w 10002"/>
              <a:gd name="connsiteY6" fmla="*/ 10000 h 10000"/>
              <a:gd name="connsiteX7" fmla="*/ 9748 w 10002"/>
              <a:gd name="connsiteY7" fmla="*/ 7997 h 10000"/>
              <a:gd name="connsiteX8" fmla="*/ 36 w 10002"/>
              <a:gd name="connsiteY8" fmla="*/ 7997 h 10000"/>
              <a:gd name="connsiteX0-1" fmla="*/ 36 w 10002"/>
              <a:gd name="connsiteY0-2" fmla="*/ 7997 h 10000"/>
              <a:gd name="connsiteX1-3" fmla="*/ 865 w 10002"/>
              <a:gd name="connsiteY1-4" fmla="*/ 4068 h 10000"/>
              <a:gd name="connsiteX2-5" fmla="*/ 0 w 10002"/>
              <a:gd name="connsiteY2-6" fmla="*/ 0 h 10000"/>
              <a:gd name="connsiteX3-7" fmla="*/ 9606 w 10002"/>
              <a:gd name="connsiteY3-8" fmla="*/ 83 h 10000"/>
              <a:gd name="connsiteX4-9" fmla="*/ 10000 w 10002"/>
              <a:gd name="connsiteY4-10" fmla="*/ 1597 h 10000"/>
              <a:gd name="connsiteX5-11" fmla="*/ 9984 w 10002"/>
              <a:gd name="connsiteY5-12" fmla="*/ 8741 h 10000"/>
              <a:gd name="connsiteX6-13" fmla="*/ 9748 w 10002"/>
              <a:gd name="connsiteY6-14" fmla="*/ 10000 h 10000"/>
              <a:gd name="connsiteX7-15" fmla="*/ 9748 w 10002"/>
              <a:gd name="connsiteY7-16" fmla="*/ 7997 h 10000"/>
              <a:gd name="connsiteX8-17" fmla="*/ 36 w 10002"/>
              <a:gd name="connsiteY8-18" fmla="*/ 7997 h 10000"/>
              <a:gd name="connsiteX0-19" fmla="*/ 36 w 10002"/>
              <a:gd name="connsiteY0-20" fmla="*/ 7997 h 10000"/>
              <a:gd name="connsiteX1-21" fmla="*/ 537 w 10002"/>
              <a:gd name="connsiteY1-22" fmla="*/ 4260 h 10000"/>
              <a:gd name="connsiteX2-23" fmla="*/ 0 w 10002"/>
              <a:gd name="connsiteY2-24" fmla="*/ 0 h 10000"/>
              <a:gd name="connsiteX3-25" fmla="*/ 9606 w 10002"/>
              <a:gd name="connsiteY3-26" fmla="*/ 83 h 10000"/>
              <a:gd name="connsiteX4-27" fmla="*/ 10000 w 10002"/>
              <a:gd name="connsiteY4-28" fmla="*/ 1597 h 10000"/>
              <a:gd name="connsiteX5-29" fmla="*/ 9984 w 10002"/>
              <a:gd name="connsiteY5-30" fmla="*/ 8741 h 10000"/>
              <a:gd name="connsiteX6-31" fmla="*/ 9748 w 10002"/>
              <a:gd name="connsiteY6-32" fmla="*/ 10000 h 10000"/>
              <a:gd name="connsiteX7-33" fmla="*/ 9748 w 10002"/>
              <a:gd name="connsiteY7-34" fmla="*/ 7997 h 10000"/>
              <a:gd name="connsiteX8-35" fmla="*/ 36 w 10002"/>
              <a:gd name="connsiteY8-36" fmla="*/ 7997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0002" h="10000">
                <a:moveTo>
                  <a:pt x="36" y="7997"/>
                </a:moveTo>
                <a:lnTo>
                  <a:pt x="537" y="4260"/>
                </a:lnTo>
                <a:lnTo>
                  <a:pt x="0" y="0"/>
                </a:lnTo>
                <a:lnTo>
                  <a:pt x="9606" y="83"/>
                </a:lnTo>
                <a:cubicBezTo>
                  <a:pt x="9606" y="83"/>
                  <a:pt x="9988" y="-141"/>
                  <a:pt x="10000" y="1597"/>
                </a:cubicBezTo>
                <a:cubicBezTo>
                  <a:pt x="10012" y="3335"/>
                  <a:pt x="9984" y="8741"/>
                  <a:pt x="9984" y="8741"/>
                </a:cubicBezTo>
                <a:cubicBezTo>
                  <a:pt x="9984" y="8741"/>
                  <a:pt x="9969" y="10000"/>
                  <a:pt x="9748" y="10000"/>
                </a:cubicBezTo>
                <a:lnTo>
                  <a:pt x="9748" y="7997"/>
                </a:lnTo>
                <a:lnTo>
                  <a:pt x="36" y="7997"/>
                </a:lnTo>
                <a:close/>
              </a:path>
            </a:pathLst>
          </a:custGeom>
          <a:solidFill>
            <a:schemeClr val="accent2"/>
          </a:solidFill>
          <a:ln w="7938" cap="flat">
            <a:noFill/>
            <a:prstDash val="solid"/>
            <a:miter lim="800000"/>
          </a:ln>
        </p:spPr>
        <p:txBody>
          <a:bodyPr vert="horz" wrap="square" lIns="121920" tIns="60960" rIns="121920" bIns="60960" numCol="1" anchor="t" anchorCtr="0" compatLnSpc="1"/>
          <a:lstStyle/>
          <a:p>
            <a:endParaRPr lang="zh-CN" altLang="en-US" sz="2135"/>
          </a:p>
        </p:txBody>
      </p:sp>
      <p:sp>
        <p:nvSpPr>
          <p:cNvPr id="5" name="TextBox 9">
            <a:hlinkClick r:id="" action="ppaction://hlinkshowjump?jump=nextslide"/>
          </p:cNvPr>
          <p:cNvSpPr txBox="1"/>
          <p:nvPr/>
        </p:nvSpPr>
        <p:spPr>
          <a:xfrm>
            <a:off x="1231262" y="1463303"/>
            <a:ext cx="5466080" cy="583565"/>
          </a:xfrm>
          <a:prstGeom prst="rect">
            <a:avLst/>
          </a:prstGeom>
        </p:spPr>
        <p:txBody>
          <a:bodyPr wrap="non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fontAlgn="auto">
              <a:spcBef>
                <a:spcPts val="0"/>
              </a:spcBef>
              <a:spcAft>
                <a:spcPts val="0"/>
              </a:spcAft>
              <a:defRPr/>
            </a:pPr>
            <a:r>
              <a:rPr lang="zh-CN" altLang="en-US" sz="3200" dirty="0">
                <a:solidFill>
                  <a:schemeClr val="bg1"/>
                </a:solidFill>
              </a:rPr>
              <a:t>十八大以来落马的“大老虎”</a:t>
            </a:r>
          </a:p>
        </p:txBody>
      </p:sp>
      <p:pic>
        <p:nvPicPr>
          <p:cNvPr id="9" name="图片 8"/>
          <p:cNvPicPr>
            <a:picLocks noChangeAspect="1"/>
          </p:cNvPicPr>
          <p:nvPr/>
        </p:nvPicPr>
        <p:blipFill>
          <a:blip r:embed="rId3" cstate="print"/>
          <a:stretch>
            <a:fillRect/>
          </a:stretch>
        </p:blipFill>
        <p:spPr>
          <a:xfrm>
            <a:off x="7677464" y="2276872"/>
            <a:ext cx="3714188" cy="3209588"/>
          </a:xfrm>
          <a:prstGeom prst="rect">
            <a:avLst/>
          </a:prstGeom>
        </p:spPr>
      </p:pic>
      <p:sp>
        <p:nvSpPr>
          <p:cNvPr id="8" name="标题 5"/>
          <p:cNvSpPr txBox="1"/>
          <p:nvPr/>
        </p:nvSpPr>
        <p:spPr>
          <a:xfrm>
            <a:off x="1076462" y="260648"/>
            <a:ext cx="5404181" cy="672075"/>
          </a:xfrm>
          <a:prstGeom prst="rect">
            <a:avLst/>
          </a:prstGeom>
        </p:spPr>
        <p:txBody>
          <a:bodyPr>
            <a:normAutofit/>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r>
              <a:rPr lang="zh-CN" altLang="en-US" sz="2400" dirty="0">
                <a:solidFill>
                  <a:schemeClr val="accent2"/>
                </a:solidFill>
                <a:latin typeface="微软雅黑" panose="020B0503020204020204" pitchFamily="34" charset="-122"/>
                <a:ea typeface="微软雅黑" panose="020B0503020204020204" pitchFamily="34" charset="-122"/>
              </a:rPr>
              <a:t>反腐的重要措施与成果</a:t>
            </a:r>
          </a:p>
        </p:txBody>
      </p:sp>
      <p:pic>
        <p:nvPicPr>
          <p:cNvPr id="17" name="图片 16"/>
          <p:cNvPicPr>
            <a:picLocks noChangeAspect="1"/>
          </p:cNvPicPr>
          <p:nvPr/>
        </p:nvPicPr>
        <p:blipFill rotWithShape="1">
          <a:blip r:embed="rId4" cstate="print">
            <a:extLst>
              <a:ext uri="{28A0092B-C50C-407E-A947-70E740481C1C}">
                <a14:useLocalDpi xmlns:a14="http://schemas.microsoft.com/office/drawing/2010/main" xmlns="" val="0"/>
              </a:ext>
            </a:extLst>
          </a:blip>
          <a:srcRect t="79333"/>
          <a:stretch>
            <a:fillRect/>
          </a:stretch>
        </p:blipFill>
        <p:spPr>
          <a:xfrm>
            <a:off x="0" y="5579705"/>
            <a:ext cx="12192000" cy="1259879"/>
          </a:xfrm>
          <a:prstGeom prst="rect">
            <a:avLst/>
          </a:prstGeom>
        </p:spPr>
      </p:pic>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5450">
        <p15:prstTrans prst="airplane"/>
      </p:transition>
    </mc:Choice>
    <mc:Fallback>
      <p:transition spd="slow" advClick="0" advTm="545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750"/>
                                        <p:tgtEl>
                                          <p:spTgt spid="5"/>
                                        </p:tgtEl>
                                      </p:cBhvr>
                                    </p:animEffect>
                                    <p:anim calcmode="lin" valueType="num">
                                      <p:cBhvr>
                                        <p:cTn id="16" dur="750" fill="hold"/>
                                        <p:tgtEl>
                                          <p:spTgt spid="5"/>
                                        </p:tgtEl>
                                        <p:attrNameLst>
                                          <p:attrName>ppt_x</p:attrName>
                                        </p:attrNameLst>
                                      </p:cBhvr>
                                      <p:tavLst>
                                        <p:tav tm="0">
                                          <p:val>
                                            <p:strVal val="#ppt_x"/>
                                          </p:val>
                                        </p:tav>
                                        <p:tav tm="100000">
                                          <p:val>
                                            <p:strVal val="#ppt_x"/>
                                          </p:val>
                                        </p:tav>
                                      </p:tavLst>
                                    </p:anim>
                                    <p:anim calcmode="lin" valueType="num">
                                      <p:cBhvr>
                                        <p:cTn id="17" dur="750" fill="hold"/>
                                        <p:tgtEl>
                                          <p:spTgt spid="5"/>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12" presetClass="entr" presetSubtype="4"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2250"/>
                                        <p:tgtEl>
                                          <p:spTgt spid="3"/>
                                        </p:tgtEl>
                                        <p:attrNameLst>
                                          <p:attrName>ppt_y</p:attrName>
                                        </p:attrNameLst>
                                      </p:cBhvr>
                                      <p:tavLst>
                                        <p:tav tm="0">
                                          <p:val>
                                            <p:strVal val="#ppt_y+#ppt_h*1.125000"/>
                                          </p:val>
                                        </p:tav>
                                        <p:tav tm="100000">
                                          <p:val>
                                            <p:strVal val="#ppt_y"/>
                                          </p:val>
                                        </p:tav>
                                      </p:tavLst>
                                    </p:anim>
                                    <p:animEffect transition="in" filter="wipe(up)">
                                      <p:cBhvr>
                                        <p:cTn id="22" dur="2250"/>
                                        <p:tgtEl>
                                          <p:spTgt spid="3"/>
                                        </p:tgtEl>
                                      </p:cBhvr>
                                    </p:animEffect>
                                  </p:childTnLst>
                                </p:cTn>
                              </p:par>
                            </p:childTnLst>
                          </p:cTn>
                        </p:par>
                        <p:par>
                          <p:cTn id="23" fill="hold">
                            <p:stCondLst>
                              <p:cond delay="4500"/>
                            </p:stCondLst>
                            <p:childTnLst>
                              <p:par>
                                <p:cTn id="24" presetID="16" presetClass="entr" presetSubtype="21" fill="hold"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barn(inVertical)">
                                      <p:cBhvr>
                                        <p:cTn id="2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P spid="4" grpId="0" bldLvl="0" animBg="1"/>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grpSp>
        <p:nvGrpSpPr>
          <p:cNvPr id="29" name="组合 28"/>
          <p:cNvGrpSpPr/>
          <p:nvPr/>
        </p:nvGrpSpPr>
        <p:grpSpPr>
          <a:xfrm>
            <a:off x="2582279" y="1508787"/>
            <a:ext cx="1471281" cy="2210695"/>
            <a:chOff x="787224" y="1342594"/>
            <a:chExt cx="1173194" cy="1740923"/>
          </a:xfrm>
        </p:grpSpPr>
        <p:sp>
          <p:nvSpPr>
            <p:cNvPr id="30" name="TextBox 26"/>
            <p:cNvSpPr txBox="1"/>
            <p:nvPr/>
          </p:nvSpPr>
          <p:spPr>
            <a:xfrm>
              <a:off x="787224" y="1342594"/>
              <a:ext cx="931171" cy="1465184"/>
            </a:xfrm>
            <a:prstGeom prst="rect">
              <a:avLst/>
            </a:prstGeom>
            <a:noFill/>
          </p:spPr>
          <p:txBody>
            <a:bodyPr vert="eaVert" wrap="none" rtlCol="0">
              <a:spAutoFit/>
            </a:bodyPr>
            <a:lstStyle/>
            <a:p>
              <a:r>
                <a:rPr lang="zh-CN" altLang="en-US" sz="6400" b="1" spc="567" dirty="0">
                  <a:gradFill>
                    <a:gsLst>
                      <a:gs pos="29000">
                        <a:srgbClr val="FCFEB6"/>
                      </a:gs>
                      <a:gs pos="59000">
                        <a:srgbClr val="F8EC02"/>
                      </a:gs>
                      <a:gs pos="83000">
                        <a:srgbClr val="F8EC02"/>
                      </a:gs>
                      <a:gs pos="100000">
                        <a:srgbClr val="FCE95A"/>
                      </a:gs>
                    </a:gsLst>
                    <a:lin ang="5400000" scaled="0"/>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目录</a:t>
              </a:r>
            </a:p>
          </p:txBody>
        </p:sp>
        <p:sp>
          <p:nvSpPr>
            <p:cNvPr id="31" name="TextBox 27"/>
            <p:cNvSpPr txBox="1"/>
            <p:nvPr/>
          </p:nvSpPr>
          <p:spPr>
            <a:xfrm>
              <a:off x="1552303" y="1947374"/>
              <a:ext cx="408115" cy="1136143"/>
            </a:xfrm>
            <a:prstGeom prst="rect">
              <a:avLst/>
            </a:prstGeom>
            <a:noFill/>
          </p:spPr>
          <p:txBody>
            <a:bodyPr vert="eaVert" wrap="none" rtlCol="0">
              <a:spAutoFit/>
            </a:bodyPr>
            <a:lstStyle/>
            <a:p>
              <a:r>
                <a:rPr lang="en-US" altLang="zh-CN" sz="2135" spc="-142" dirty="0">
                  <a:gradFill>
                    <a:gsLst>
                      <a:gs pos="29000">
                        <a:srgbClr val="FCFEB6"/>
                      </a:gs>
                      <a:gs pos="59000">
                        <a:srgbClr val="F8EC02"/>
                      </a:gs>
                      <a:gs pos="83000">
                        <a:srgbClr val="F8EC02"/>
                      </a:gs>
                      <a:gs pos="100000">
                        <a:srgbClr val="FCE95A"/>
                      </a:gs>
                    </a:gsLst>
                    <a:lin ang="5400000" scaled="0"/>
                  </a:gra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CONTENTS</a:t>
              </a:r>
            </a:p>
          </p:txBody>
        </p:sp>
      </p:grpSp>
      <p:sp>
        <p:nvSpPr>
          <p:cNvPr id="34" name="TextBox 46"/>
          <p:cNvSpPr txBox="1"/>
          <p:nvPr/>
        </p:nvSpPr>
        <p:spPr>
          <a:xfrm>
            <a:off x="4317365" y="1567180"/>
            <a:ext cx="5481320" cy="501650"/>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r>
              <a:rPr lang="zh-CN" altLang="en-US" sz="2665" dirty="0">
                <a:gradFill>
                  <a:gsLst>
                    <a:gs pos="29000">
                      <a:srgbClr val="FCFEB6"/>
                    </a:gs>
                    <a:gs pos="59000">
                      <a:srgbClr val="F8EC02"/>
                    </a:gs>
                    <a:gs pos="83000">
                      <a:srgbClr val="F8EC02"/>
                    </a:gs>
                    <a:gs pos="100000">
                      <a:srgbClr val="FCE95A"/>
                    </a:gs>
                  </a:gsLst>
                  <a:lin ang="5400000" scaled="0"/>
                </a:gradFill>
                <a:effectLst>
                  <a:outerShdw blurRad="38100" dist="38100" dir="2700000" algn="tl">
                    <a:srgbClr val="000000">
                      <a:alpha val="43137"/>
                    </a:srgbClr>
                  </a:outerShdw>
                </a:effectLst>
              </a:rPr>
              <a:t>一、党风廉政建设的重要性</a:t>
            </a:r>
          </a:p>
        </p:txBody>
      </p:sp>
      <p:sp>
        <p:nvSpPr>
          <p:cNvPr id="37" name="TextBox 46"/>
          <p:cNvSpPr txBox="1"/>
          <p:nvPr/>
        </p:nvSpPr>
        <p:spPr>
          <a:xfrm>
            <a:off x="4316730" y="2423795"/>
            <a:ext cx="5072380" cy="501650"/>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r>
              <a:rPr lang="zh-CN" altLang="en-US" sz="2665" dirty="0">
                <a:gradFill>
                  <a:gsLst>
                    <a:gs pos="29000">
                      <a:srgbClr val="FCFEB6"/>
                    </a:gs>
                    <a:gs pos="59000">
                      <a:srgbClr val="F8EC02"/>
                    </a:gs>
                    <a:gs pos="83000">
                      <a:srgbClr val="F8EC02"/>
                    </a:gs>
                    <a:gs pos="100000">
                      <a:srgbClr val="FCE95A"/>
                    </a:gs>
                  </a:gsLst>
                  <a:lin ang="5400000" scaled="0"/>
                </a:gradFill>
                <a:effectLst>
                  <a:outerShdw blurRad="38100" dist="38100" dir="2700000" algn="tl">
                    <a:srgbClr val="000000">
                      <a:alpha val="43137"/>
                    </a:srgbClr>
                  </a:outerShdw>
                </a:effectLst>
              </a:rPr>
              <a:t>二、如何抓好党风廉政建设</a:t>
            </a:r>
          </a:p>
        </p:txBody>
      </p:sp>
      <p:sp>
        <p:nvSpPr>
          <p:cNvPr id="40" name="TextBox 46"/>
          <p:cNvSpPr txBox="1"/>
          <p:nvPr/>
        </p:nvSpPr>
        <p:spPr>
          <a:xfrm>
            <a:off x="4317365" y="3282950"/>
            <a:ext cx="5153025" cy="501650"/>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r>
              <a:rPr lang="zh-CN" altLang="en-US" sz="2665" dirty="0">
                <a:gradFill>
                  <a:gsLst>
                    <a:gs pos="29000">
                      <a:srgbClr val="FCFEB6"/>
                    </a:gs>
                    <a:gs pos="59000">
                      <a:srgbClr val="F8EC02"/>
                    </a:gs>
                    <a:gs pos="83000">
                      <a:srgbClr val="F8EC02"/>
                    </a:gs>
                    <a:gs pos="100000">
                      <a:srgbClr val="FCE95A"/>
                    </a:gs>
                  </a:gsLst>
                  <a:lin ang="5400000" scaled="0"/>
                </a:gradFill>
                <a:effectLst>
                  <a:outerShdw blurRad="38100" dist="38100" dir="2700000" algn="tl">
                    <a:srgbClr val="000000">
                      <a:alpha val="43137"/>
                    </a:srgbClr>
                  </a:outerShdw>
                </a:effectLst>
              </a:rPr>
              <a:t>三、反腐的重要措施与成果</a:t>
            </a:r>
          </a:p>
        </p:txBody>
      </p:sp>
      <p:sp>
        <p:nvSpPr>
          <p:cNvPr id="43" name="TextBox 46"/>
          <p:cNvSpPr txBox="1"/>
          <p:nvPr/>
        </p:nvSpPr>
        <p:spPr>
          <a:xfrm>
            <a:off x="4317365" y="4167505"/>
            <a:ext cx="5153025" cy="501650"/>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r>
              <a:rPr lang="zh-CN" altLang="en-US" sz="2665" dirty="0">
                <a:gradFill>
                  <a:gsLst>
                    <a:gs pos="29000">
                      <a:srgbClr val="FCFEB6"/>
                    </a:gs>
                    <a:gs pos="59000">
                      <a:srgbClr val="F8EC02"/>
                    </a:gs>
                    <a:gs pos="83000">
                      <a:srgbClr val="F8EC02"/>
                    </a:gs>
                    <a:gs pos="100000">
                      <a:srgbClr val="FCE95A"/>
                    </a:gs>
                  </a:gsLst>
                  <a:lin ang="5400000" scaled="0"/>
                </a:gradFill>
                <a:effectLst>
                  <a:outerShdw blurRad="38100" dist="38100" dir="2700000" algn="tl">
                    <a:srgbClr val="000000">
                      <a:alpha val="43137"/>
                    </a:srgbClr>
                  </a:outerShdw>
                </a:effectLst>
              </a:rPr>
              <a:t>四、全面从严治党 不忘初心</a:t>
            </a:r>
          </a:p>
        </p:txBody>
      </p:sp>
      <p:pic>
        <p:nvPicPr>
          <p:cNvPr id="3" name="图片 2"/>
          <p:cNvPicPr>
            <a:picLocks noChangeAspect="1"/>
          </p:cNvPicPr>
          <p:nvPr/>
        </p:nvPicPr>
        <p:blipFill rotWithShape="1">
          <a:blip r:embed="rId4" cstate="print"/>
          <a:srcRect/>
          <a:stretch>
            <a:fillRect/>
          </a:stretch>
        </p:blipFill>
        <p:spPr>
          <a:xfrm>
            <a:off x="9202007" y="155575"/>
            <a:ext cx="2328945" cy="2637580"/>
          </a:xfrm>
          <a:prstGeom prst="rect">
            <a:avLst/>
          </a:prstGeom>
        </p:spPr>
      </p:pic>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5874">
        <p15:prstTrans prst="pageCurlDouble"/>
      </p:transition>
    </mc:Choice>
    <mc:Fallback>
      <p:transition spd="slow" advClick="0" advTm="587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3500" fill="hold"/>
                                        <p:tgtEl>
                                          <p:spTgt spid="3"/>
                                        </p:tgtEl>
                                        <p:attrNameLst>
                                          <p:attrName>ppt_x</p:attrName>
                                        </p:attrNameLst>
                                      </p:cBhvr>
                                      <p:tavLst>
                                        <p:tav tm="0">
                                          <p:val>
                                            <p:strVal val="#ppt_x"/>
                                          </p:val>
                                        </p:tav>
                                        <p:tav tm="100000">
                                          <p:val>
                                            <p:strVal val="#ppt_x"/>
                                          </p:val>
                                        </p:tav>
                                      </p:tavLst>
                                    </p:anim>
                                    <p:anim calcmode="lin" valueType="num">
                                      <p:cBhvr additive="base">
                                        <p:cTn id="14" dur="3500" fill="hold"/>
                                        <p:tgtEl>
                                          <p:spTgt spid="3"/>
                                        </p:tgtEl>
                                        <p:attrNameLst>
                                          <p:attrName>ppt_y</p:attrName>
                                        </p:attrNameLst>
                                      </p:cBhvr>
                                      <p:tavLst>
                                        <p:tav tm="0">
                                          <p:val>
                                            <p:strVal val="1+#ppt_h/2"/>
                                          </p:val>
                                        </p:tav>
                                        <p:tav tm="100000">
                                          <p:val>
                                            <p:strVal val="#ppt_y"/>
                                          </p:val>
                                        </p:tav>
                                      </p:tavLst>
                                    </p:anim>
                                  </p:childTnLst>
                                </p:cTn>
                              </p:par>
                            </p:childTnLst>
                          </p:cTn>
                        </p:par>
                        <p:par>
                          <p:cTn id="15" fill="hold">
                            <p:stCondLst>
                              <p:cond delay="4500"/>
                            </p:stCondLst>
                            <p:childTnLst>
                              <p:par>
                                <p:cTn id="16" presetID="2" presetClass="entr" presetSubtype="8" fill="hold" grpId="0" nodeType="afterEffect">
                                  <p:stCondLst>
                                    <p:cond delay="0"/>
                                  </p:stCondLst>
                                  <p:childTnLst>
                                    <p:set>
                                      <p:cBhvr>
                                        <p:cTn id="17" dur="1" fill="hold">
                                          <p:stCondLst>
                                            <p:cond delay="0"/>
                                          </p:stCondLst>
                                        </p:cTn>
                                        <p:tgtEl>
                                          <p:spTgt spid="34"/>
                                        </p:tgtEl>
                                        <p:attrNameLst>
                                          <p:attrName>style.visibility</p:attrName>
                                        </p:attrNameLst>
                                      </p:cBhvr>
                                      <p:to>
                                        <p:strVal val="visible"/>
                                      </p:to>
                                    </p:set>
                                    <p:anim calcmode="lin" valueType="num">
                                      <p:cBhvr additive="base">
                                        <p:cTn id="18" dur="500" fill="hold"/>
                                        <p:tgtEl>
                                          <p:spTgt spid="34"/>
                                        </p:tgtEl>
                                        <p:attrNameLst>
                                          <p:attrName>ppt_x</p:attrName>
                                        </p:attrNameLst>
                                      </p:cBhvr>
                                      <p:tavLst>
                                        <p:tav tm="0">
                                          <p:val>
                                            <p:strVal val="0-#ppt_w/2"/>
                                          </p:val>
                                        </p:tav>
                                        <p:tav tm="100000">
                                          <p:val>
                                            <p:strVal val="#ppt_x"/>
                                          </p:val>
                                        </p:tav>
                                      </p:tavLst>
                                    </p:anim>
                                    <p:anim calcmode="lin" valueType="num">
                                      <p:cBhvr additive="base">
                                        <p:cTn id="19" dur="500" fill="hold"/>
                                        <p:tgtEl>
                                          <p:spTgt spid="34"/>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37"/>
                                        </p:tgtEl>
                                        <p:attrNameLst>
                                          <p:attrName>style.visibility</p:attrName>
                                        </p:attrNameLst>
                                      </p:cBhvr>
                                      <p:to>
                                        <p:strVal val="visible"/>
                                      </p:to>
                                    </p:set>
                                    <p:anim calcmode="lin" valueType="num">
                                      <p:cBhvr additive="base">
                                        <p:cTn id="22" dur="500" fill="hold"/>
                                        <p:tgtEl>
                                          <p:spTgt spid="37"/>
                                        </p:tgtEl>
                                        <p:attrNameLst>
                                          <p:attrName>ppt_x</p:attrName>
                                        </p:attrNameLst>
                                      </p:cBhvr>
                                      <p:tavLst>
                                        <p:tav tm="0">
                                          <p:val>
                                            <p:strVal val="0-#ppt_w/2"/>
                                          </p:val>
                                        </p:tav>
                                        <p:tav tm="100000">
                                          <p:val>
                                            <p:strVal val="#ppt_x"/>
                                          </p:val>
                                        </p:tav>
                                      </p:tavLst>
                                    </p:anim>
                                    <p:anim calcmode="lin" valueType="num">
                                      <p:cBhvr additive="base">
                                        <p:cTn id="23" dur="500" fill="hold"/>
                                        <p:tgtEl>
                                          <p:spTgt spid="37"/>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40"/>
                                        </p:tgtEl>
                                        <p:attrNameLst>
                                          <p:attrName>style.visibility</p:attrName>
                                        </p:attrNameLst>
                                      </p:cBhvr>
                                      <p:to>
                                        <p:strVal val="visible"/>
                                      </p:to>
                                    </p:set>
                                    <p:anim calcmode="lin" valueType="num">
                                      <p:cBhvr additive="base">
                                        <p:cTn id="26" dur="500" fill="hold"/>
                                        <p:tgtEl>
                                          <p:spTgt spid="40"/>
                                        </p:tgtEl>
                                        <p:attrNameLst>
                                          <p:attrName>ppt_x</p:attrName>
                                        </p:attrNameLst>
                                      </p:cBhvr>
                                      <p:tavLst>
                                        <p:tav tm="0">
                                          <p:val>
                                            <p:strVal val="0-#ppt_w/2"/>
                                          </p:val>
                                        </p:tav>
                                        <p:tav tm="100000">
                                          <p:val>
                                            <p:strVal val="#ppt_x"/>
                                          </p:val>
                                        </p:tav>
                                      </p:tavLst>
                                    </p:anim>
                                    <p:anim calcmode="lin" valueType="num">
                                      <p:cBhvr additive="base">
                                        <p:cTn id="27" dur="500" fill="hold"/>
                                        <p:tgtEl>
                                          <p:spTgt spid="40"/>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43"/>
                                        </p:tgtEl>
                                        <p:attrNameLst>
                                          <p:attrName>style.visibility</p:attrName>
                                        </p:attrNameLst>
                                      </p:cBhvr>
                                      <p:to>
                                        <p:strVal val="visible"/>
                                      </p:to>
                                    </p:set>
                                    <p:anim calcmode="lin" valueType="num">
                                      <p:cBhvr additive="base">
                                        <p:cTn id="30" dur="500" fill="hold"/>
                                        <p:tgtEl>
                                          <p:spTgt spid="43"/>
                                        </p:tgtEl>
                                        <p:attrNameLst>
                                          <p:attrName>ppt_x</p:attrName>
                                        </p:attrNameLst>
                                      </p:cBhvr>
                                      <p:tavLst>
                                        <p:tav tm="0">
                                          <p:val>
                                            <p:strVal val="0-#ppt_w/2"/>
                                          </p:val>
                                        </p:tav>
                                        <p:tav tm="100000">
                                          <p:val>
                                            <p:strVal val="#ppt_x"/>
                                          </p:val>
                                        </p:tav>
                                      </p:tavLst>
                                    </p:anim>
                                    <p:anim calcmode="lin" valueType="num">
                                      <p:cBhvr additive="base">
                                        <p:cTn id="31" dur="5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7" grpId="0"/>
      <p:bldP spid="40" grpId="0"/>
      <p:bldP spid="4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4195" y="1790824"/>
            <a:ext cx="10731024" cy="4038443"/>
          </a:xfrm>
          <a:prstGeom prst="rect">
            <a:avLst/>
          </a:prstGeom>
          <a:solidFill>
            <a:schemeClr val="bg1">
              <a:alpha val="48000"/>
            </a:schemeClr>
          </a:solidFill>
          <a:ln w="9525">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3" name="矩形 2"/>
          <p:cNvSpPr/>
          <p:nvPr/>
        </p:nvSpPr>
        <p:spPr>
          <a:xfrm>
            <a:off x="47928" y="1892829"/>
            <a:ext cx="8256917" cy="3576320"/>
          </a:xfrm>
          <a:prstGeom prst="rect">
            <a:avLst/>
          </a:prstGeom>
        </p:spPr>
        <p:txBody>
          <a:bodyPr wrap="square" lIns="121884" tIns="60941" rIns="121884" bIns="60941">
            <a:spAutoFit/>
          </a:bodyPr>
          <a:lstStyle/>
          <a:p>
            <a:pPr lvl="2" algn="just">
              <a:lnSpc>
                <a:spcPct val="150000"/>
              </a:lnSpc>
            </a:pPr>
            <a:endParaRPr lang="zh-CN" altLang="en-US" sz="2135" b="1" dirty="0">
              <a:solidFill>
                <a:schemeClr val="tx1">
                  <a:lumMod val="85000"/>
                  <a:lumOff val="15000"/>
                </a:schemeClr>
              </a:solidFill>
              <a:latin typeface="微软雅黑" panose="020B0503020204020204" pitchFamily="34" charset="-122"/>
              <a:ea typeface="微软雅黑" panose="020B0503020204020204" pitchFamily="34" charset="-122"/>
            </a:endParaRPr>
          </a:p>
          <a:p>
            <a:pPr lvl="2" algn="just">
              <a:lnSpc>
                <a:spcPct val="150000"/>
              </a:lnSpc>
            </a:pPr>
            <a:r>
              <a:rPr lang="en-US" altLang="zh-CN" sz="2135" b="1" dirty="0">
                <a:solidFill>
                  <a:schemeClr val="accent2"/>
                </a:solidFill>
                <a:latin typeface="微软雅黑" panose="020B0503020204020204" pitchFamily="34" charset="-122"/>
                <a:ea typeface="微软雅黑" panose="020B0503020204020204" pitchFamily="34" charset="-122"/>
              </a:rPr>
              <a:t>5</a:t>
            </a:r>
            <a:r>
              <a:rPr lang="zh-CN" altLang="en-US" sz="2135" b="1" dirty="0">
                <a:solidFill>
                  <a:schemeClr val="accent2"/>
                </a:solidFill>
                <a:latin typeface="微软雅黑" panose="020B0503020204020204" pitchFamily="34" charset="-122"/>
                <a:ea typeface="微软雅黑" panose="020B0503020204020204" pitchFamily="34" charset="-122"/>
              </a:rPr>
              <a:t>年来，从中央到地方反腐之风劲吹，让世界瞩目。</a:t>
            </a:r>
            <a:r>
              <a:rPr lang="zh-CN" altLang="en-US" sz="2135" b="1" dirty="0">
                <a:solidFill>
                  <a:schemeClr val="tx1">
                    <a:lumMod val="85000"/>
                    <a:lumOff val="15000"/>
                  </a:schemeClr>
                </a:solidFill>
                <a:latin typeface="微软雅黑" panose="020B0503020204020204" pitchFamily="34" charset="-122"/>
                <a:ea typeface="微软雅黑" panose="020B0503020204020204" pitchFamily="34" charset="-122"/>
              </a:rPr>
              <a:t>在每年</a:t>
            </a:r>
            <a:r>
              <a:rPr lang="en-US" altLang="zh-CN" sz="2135" b="1" dirty="0">
                <a:solidFill>
                  <a:schemeClr val="tx1">
                    <a:lumMod val="85000"/>
                    <a:lumOff val="15000"/>
                  </a:schemeClr>
                </a:solidFill>
                <a:latin typeface="微软雅黑" panose="020B0503020204020204" pitchFamily="34" charset="-122"/>
                <a:ea typeface="微软雅黑" panose="020B0503020204020204" pitchFamily="34" charset="-122"/>
              </a:rPr>
              <a:t>3</a:t>
            </a:r>
            <a:r>
              <a:rPr lang="zh-CN" altLang="en-US" sz="2135" b="1" dirty="0">
                <a:solidFill>
                  <a:schemeClr val="tx1">
                    <a:lumMod val="85000"/>
                    <a:lumOff val="15000"/>
                  </a:schemeClr>
                </a:solidFill>
                <a:latin typeface="微软雅黑" panose="020B0503020204020204" pitchFamily="34" charset="-122"/>
                <a:ea typeface="微软雅黑" panose="020B0503020204020204" pitchFamily="34" charset="-122"/>
              </a:rPr>
              <a:t>月举行的全国两会上，最高人民法院院长和最高人民检察院检察长所做的“两高”报告都会公布一系列有关前一年中国反腐成果的最新数字，这成为外媒热切跟进的焦点。长期的关注之后，外媒不约而同地达成一个共识：中国反腐力度空前，成效显著。</a:t>
            </a:r>
            <a:endPar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 name="Freeform 5"/>
          <p:cNvSpPr/>
          <p:nvPr/>
        </p:nvSpPr>
        <p:spPr bwMode="auto">
          <a:xfrm flipH="1">
            <a:off x="816014" y="1412776"/>
            <a:ext cx="6720747" cy="883333"/>
          </a:xfrm>
          <a:custGeom>
            <a:avLst/>
            <a:gdLst>
              <a:gd name="T0" fmla="*/ 51 w 14043"/>
              <a:gd name="T1" fmla="*/ 2108 h 2636"/>
              <a:gd name="T2" fmla="*/ 1152 w 14043"/>
              <a:gd name="T3" fmla="*/ 1085 h 2636"/>
              <a:gd name="T4" fmla="*/ 0 w 14043"/>
              <a:gd name="T5" fmla="*/ 0 h 2636"/>
              <a:gd name="T6" fmla="*/ 13490 w 14043"/>
              <a:gd name="T7" fmla="*/ 22 h 2636"/>
              <a:gd name="T8" fmla="*/ 14043 w 14043"/>
              <a:gd name="T9" fmla="*/ 421 h 2636"/>
              <a:gd name="T10" fmla="*/ 14021 w 14043"/>
              <a:gd name="T11" fmla="*/ 2304 h 2636"/>
              <a:gd name="T12" fmla="*/ 13689 w 14043"/>
              <a:gd name="T13" fmla="*/ 2636 h 2636"/>
              <a:gd name="T14" fmla="*/ 13689 w 14043"/>
              <a:gd name="T15" fmla="*/ 2108 h 2636"/>
              <a:gd name="T16" fmla="*/ 51 w 14043"/>
              <a:gd name="T17" fmla="*/ 2108 h 2636"/>
              <a:gd name="connsiteX0" fmla="*/ 36 w 10002"/>
              <a:gd name="connsiteY0" fmla="*/ 7997 h 10000"/>
              <a:gd name="connsiteX1" fmla="*/ 820 w 10002"/>
              <a:gd name="connsiteY1" fmla="*/ 4116 h 10000"/>
              <a:gd name="connsiteX2" fmla="*/ 0 w 10002"/>
              <a:gd name="connsiteY2" fmla="*/ 0 h 10000"/>
              <a:gd name="connsiteX3" fmla="*/ 9606 w 10002"/>
              <a:gd name="connsiteY3" fmla="*/ 83 h 10000"/>
              <a:gd name="connsiteX4" fmla="*/ 10000 w 10002"/>
              <a:gd name="connsiteY4" fmla="*/ 1597 h 10000"/>
              <a:gd name="connsiteX5" fmla="*/ 9984 w 10002"/>
              <a:gd name="connsiteY5" fmla="*/ 8741 h 10000"/>
              <a:gd name="connsiteX6" fmla="*/ 9748 w 10002"/>
              <a:gd name="connsiteY6" fmla="*/ 10000 h 10000"/>
              <a:gd name="connsiteX7" fmla="*/ 9748 w 10002"/>
              <a:gd name="connsiteY7" fmla="*/ 7997 h 10000"/>
              <a:gd name="connsiteX8" fmla="*/ 36 w 10002"/>
              <a:gd name="connsiteY8" fmla="*/ 7997 h 10000"/>
              <a:gd name="connsiteX0-1" fmla="*/ 36 w 10002"/>
              <a:gd name="connsiteY0-2" fmla="*/ 7997 h 10000"/>
              <a:gd name="connsiteX1-3" fmla="*/ 865 w 10002"/>
              <a:gd name="connsiteY1-4" fmla="*/ 4068 h 10000"/>
              <a:gd name="connsiteX2-5" fmla="*/ 0 w 10002"/>
              <a:gd name="connsiteY2-6" fmla="*/ 0 h 10000"/>
              <a:gd name="connsiteX3-7" fmla="*/ 9606 w 10002"/>
              <a:gd name="connsiteY3-8" fmla="*/ 83 h 10000"/>
              <a:gd name="connsiteX4-9" fmla="*/ 10000 w 10002"/>
              <a:gd name="connsiteY4-10" fmla="*/ 1597 h 10000"/>
              <a:gd name="connsiteX5-11" fmla="*/ 9984 w 10002"/>
              <a:gd name="connsiteY5-12" fmla="*/ 8741 h 10000"/>
              <a:gd name="connsiteX6-13" fmla="*/ 9748 w 10002"/>
              <a:gd name="connsiteY6-14" fmla="*/ 10000 h 10000"/>
              <a:gd name="connsiteX7-15" fmla="*/ 9748 w 10002"/>
              <a:gd name="connsiteY7-16" fmla="*/ 7997 h 10000"/>
              <a:gd name="connsiteX8-17" fmla="*/ 36 w 10002"/>
              <a:gd name="connsiteY8-18" fmla="*/ 7997 h 10000"/>
              <a:gd name="connsiteX0-19" fmla="*/ 36 w 10002"/>
              <a:gd name="connsiteY0-20" fmla="*/ 7997 h 10000"/>
              <a:gd name="connsiteX1-21" fmla="*/ 537 w 10002"/>
              <a:gd name="connsiteY1-22" fmla="*/ 4260 h 10000"/>
              <a:gd name="connsiteX2-23" fmla="*/ 0 w 10002"/>
              <a:gd name="connsiteY2-24" fmla="*/ 0 h 10000"/>
              <a:gd name="connsiteX3-25" fmla="*/ 9606 w 10002"/>
              <a:gd name="connsiteY3-26" fmla="*/ 83 h 10000"/>
              <a:gd name="connsiteX4-27" fmla="*/ 10000 w 10002"/>
              <a:gd name="connsiteY4-28" fmla="*/ 1597 h 10000"/>
              <a:gd name="connsiteX5-29" fmla="*/ 9984 w 10002"/>
              <a:gd name="connsiteY5-30" fmla="*/ 8741 h 10000"/>
              <a:gd name="connsiteX6-31" fmla="*/ 9748 w 10002"/>
              <a:gd name="connsiteY6-32" fmla="*/ 10000 h 10000"/>
              <a:gd name="connsiteX7-33" fmla="*/ 9748 w 10002"/>
              <a:gd name="connsiteY7-34" fmla="*/ 7997 h 10000"/>
              <a:gd name="connsiteX8-35" fmla="*/ 36 w 10002"/>
              <a:gd name="connsiteY8-36" fmla="*/ 7997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0002" h="10000">
                <a:moveTo>
                  <a:pt x="36" y="7997"/>
                </a:moveTo>
                <a:lnTo>
                  <a:pt x="537" y="4260"/>
                </a:lnTo>
                <a:lnTo>
                  <a:pt x="0" y="0"/>
                </a:lnTo>
                <a:lnTo>
                  <a:pt x="9606" y="83"/>
                </a:lnTo>
                <a:cubicBezTo>
                  <a:pt x="9606" y="83"/>
                  <a:pt x="9988" y="-141"/>
                  <a:pt x="10000" y="1597"/>
                </a:cubicBezTo>
                <a:cubicBezTo>
                  <a:pt x="10012" y="3335"/>
                  <a:pt x="9984" y="8741"/>
                  <a:pt x="9984" y="8741"/>
                </a:cubicBezTo>
                <a:cubicBezTo>
                  <a:pt x="9984" y="8741"/>
                  <a:pt x="9969" y="10000"/>
                  <a:pt x="9748" y="10000"/>
                </a:cubicBezTo>
                <a:lnTo>
                  <a:pt x="9748" y="7997"/>
                </a:lnTo>
                <a:lnTo>
                  <a:pt x="36" y="7997"/>
                </a:lnTo>
                <a:close/>
              </a:path>
            </a:pathLst>
          </a:custGeom>
          <a:solidFill>
            <a:schemeClr val="accent2"/>
          </a:solidFill>
          <a:ln w="7938" cap="flat">
            <a:noFill/>
            <a:prstDash val="solid"/>
            <a:miter lim="800000"/>
          </a:ln>
        </p:spPr>
        <p:txBody>
          <a:bodyPr vert="horz" wrap="square" lIns="121920" tIns="60960" rIns="121920" bIns="60960" numCol="1" anchor="t" anchorCtr="0" compatLnSpc="1"/>
          <a:lstStyle/>
          <a:p>
            <a:endParaRPr lang="zh-CN" altLang="en-US" sz="2135"/>
          </a:p>
        </p:txBody>
      </p:sp>
      <p:sp>
        <p:nvSpPr>
          <p:cNvPr id="5" name="TextBox 9">
            <a:hlinkClick r:id="" action="ppaction://hlinkshowjump?jump=nextslide"/>
          </p:cNvPr>
          <p:cNvSpPr txBox="1"/>
          <p:nvPr/>
        </p:nvSpPr>
        <p:spPr>
          <a:xfrm>
            <a:off x="1637663" y="1463303"/>
            <a:ext cx="4653280" cy="583565"/>
          </a:xfrm>
          <a:prstGeom prst="rect">
            <a:avLst/>
          </a:prstGeom>
        </p:spPr>
        <p:txBody>
          <a:bodyPr wrap="non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fontAlgn="auto">
              <a:spcBef>
                <a:spcPts val="0"/>
              </a:spcBef>
              <a:spcAft>
                <a:spcPts val="0"/>
              </a:spcAft>
              <a:defRPr/>
            </a:pPr>
            <a:r>
              <a:rPr lang="zh-CN" altLang="en-US" sz="3200" dirty="0">
                <a:solidFill>
                  <a:schemeClr val="bg1"/>
                </a:solidFill>
              </a:rPr>
              <a:t>中国反腐成果令世界惊叹</a:t>
            </a:r>
          </a:p>
        </p:txBody>
      </p:sp>
      <p:pic>
        <p:nvPicPr>
          <p:cNvPr id="8" name="图片 7"/>
          <p:cNvPicPr>
            <a:picLocks noChangeAspect="1"/>
          </p:cNvPicPr>
          <p:nvPr/>
        </p:nvPicPr>
        <p:blipFill>
          <a:blip r:embed="rId4" cstate="print"/>
          <a:stretch>
            <a:fillRect/>
          </a:stretch>
        </p:blipFill>
        <p:spPr>
          <a:xfrm>
            <a:off x="8592878" y="2276872"/>
            <a:ext cx="2635657" cy="2994107"/>
          </a:xfrm>
          <a:prstGeom prst="rect">
            <a:avLst/>
          </a:prstGeom>
        </p:spPr>
      </p:pic>
      <p:sp>
        <p:nvSpPr>
          <p:cNvPr id="9" name="标题 5"/>
          <p:cNvSpPr txBox="1"/>
          <p:nvPr/>
        </p:nvSpPr>
        <p:spPr>
          <a:xfrm>
            <a:off x="1076462" y="260648"/>
            <a:ext cx="5404181" cy="672075"/>
          </a:xfrm>
          <a:prstGeom prst="rect">
            <a:avLst/>
          </a:prstGeom>
        </p:spPr>
        <p:txBody>
          <a:bodyPr>
            <a:normAutofit/>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r>
              <a:rPr lang="zh-CN" altLang="en-US" sz="2400" dirty="0">
                <a:solidFill>
                  <a:schemeClr val="accent2"/>
                </a:solidFill>
                <a:latin typeface="微软雅黑" panose="020B0503020204020204" pitchFamily="34" charset="-122"/>
                <a:ea typeface="微软雅黑" panose="020B0503020204020204" pitchFamily="34" charset="-122"/>
              </a:rPr>
              <a:t>反腐的重要措施与成果</a:t>
            </a:r>
          </a:p>
        </p:txBody>
      </p:sp>
      <p:pic>
        <p:nvPicPr>
          <p:cNvPr id="17" name="图片 16"/>
          <p:cNvPicPr>
            <a:picLocks noChangeAspect="1"/>
          </p:cNvPicPr>
          <p:nvPr/>
        </p:nvPicPr>
        <p:blipFill rotWithShape="1">
          <a:blip r:embed="rId5" cstate="print">
            <a:extLst>
              <a:ext uri="{28A0092B-C50C-407E-A947-70E740481C1C}">
                <a14:useLocalDpi xmlns:a14="http://schemas.microsoft.com/office/drawing/2010/main" xmlns="" val="0"/>
              </a:ext>
            </a:extLst>
          </a:blip>
          <a:srcRect t="79333"/>
          <a:stretch>
            <a:fillRect/>
          </a:stretch>
        </p:blipFill>
        <p:spPr>
          <a:xfrm>
            <a:off x="0" y="5579705"/>
            <a:ext cx="12192000" cy="1259879"/>
          </a:xfrm>
          <a:prstGeom prst="rect">
            <a:avLst/>
          </a:prstGeom>
        </p:spPr>
      </p:pic>
    </p:spTree>
    <p:custDataLst>
      <p:tags r:id="rId1"/>
    </p:custDataLst>
  </p:cSld>
  <p:clrMapOvr>
    <a:masterClrMapping/>
  </p:clrMapOvr>
  <p:transition spd="slow" advClick="0" advTm="4672">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750"/>
                                        <p:tgtEl>
                                          <p:spTgt spid="5"/>
                                        </p:tgtEl>
                                      </p:cBhvr>
                                    </p:animEffect>
                                    <p:anim calcmode="lin" valueType="num">
                                      <p:cBhvr>
                                        <p:cTn id="16" dur="750" fill="hold"/>
                                        <p:tgtEl>
                                          <p:spTgt spid="5"/>
                                        </p:tgtEl>
                                        <p:attrNameLst>
                                          <p:attrName>ppt_x</p:attrName>
                                        </p:attrNameLst>
                                      </p:cBhvr>
                                      <p:tavLst>
                                        <p:tav tm="0">
                                          <p:val>
                                            <p:strVal val="#ppt_x"/>
                                          </p:val>
                                        </p:tav>
                                        <p:tav tm="100000">
                                          <p:val>
                                            <p:strVal val="#ppt_x"/>
                                          </p:val>
                                        </p:tav>
                                      </p:tavLst>
                                    </p:anim>
                                    <p:anim calcmode="lin" valueType="num">
                                      <p:cBhvr>
                                        <p:cTn id="17" dur="750" fill="hold"/>
                                        <p:tgtEl>
                                          <p:spTgt spid="5"/>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12" presetClass="entr" presetSubtype="4"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2250"/>
                                        <p:tgtEl>
                                          <p:spTgt spid="3"/>
                                        </p:tgtEl>
                                        <p:attrNameLst>
                                          <p:attrName>ppt_y</p:attrName>
                                        </p:attrNameLst>
                                      </p:cBhvr>
                                      <p:tavLst>
                                        <p:tav tm="0">
                                          <p:val>
                                            <p:strVal val="#ppt_y+#ppt_h*1.125000"/>
                                          </p:val>
                                        </p:tav>
                                        <p:tav tm="100000">
                                          <p:val>
                                            <p:strVal val="#ppt_y"/>
                                          </p:val>
                                        </p:tav>
                                      </p:tavLst>
                                    </p:anim>
                                    <p:animEffect transition="in" filter="wipe(up)">
                                      <p:cBhvr>
                                        <p:cTn id="22" dur="225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P spid="4" grpId="0" bldLvl="0" animBg="1"/>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13335"/>
            <a:ext cx="12192000" cy="6871335"/>
          </a:xfrm>
          <a:prstGeom prst="rect">
            <a:avLst/>
          </a:prstGeom>
        </p:spPr>
      </p:pic>
      <p:sp>
        <p:nvSpPr>
          <p:cNvPr id="3" name="标题 4"/>
          <p:cNvSpPr txBox="1"/>
          <p:nvPr/>
        </p:nvSpPr>
        <p:spPr>
          <a:xfrm>
            <a:off x="4713605" y="1313815"/>
            <a:ext cx="2764790" cy="1856105"/>
          </a:xfrm>
          <a:prstGeom prst="rect">
            <a:avLst/>
          </a:prstGeom>
        </p:spPr>
        <p:txBody>
          <a:bodyPr vert="horz" lIns="121920" tIns="60960" rIns="121920"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ctr"/>
            <a:r>
              <a:rPr lang="en-US" altLang="zh-CN" sz="3200" b="1" dirty="0">
                <a:gradFill>
                  <a:gsLst>
                    <a:gs pos="29000">
                      <a:srgbClr val="FCFEB6"/>
                    </a:gs>
                    <a:gs pos="59000">
                      <a:srgbClr val="F8EC02"/>
                    </a:gs>
                    <a:gs pos="83000">
                      <a:srgbClr val="F8EC02"/>
                    </a:gs>
                    <a:gs pos="100000">
                      <a:srgbClr val="FCE95A"/>
                    </a:gs>
                  </a:gsLst>
                  <a:lin ang="5400000" scaled="0"/>
                </a:gra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rPr>
              <a:t>    </a:t>
            </a:r>
            <a:r>
              <a:rPr lang="zh-CN" altLang="en-US" sz="3200" b="1" dirty="0">
                <a:gradFill>
                  <a:gsLst>
                    <a:gs pos="29000">
                      <a:srgbClr val="FCFEB6"/>
                    </a:gs>
                    <a:gs pos="59000">
                      <a:srgbClr val="F8EC02"/>
                    </a:gs>
                    <a:gs pos="83000">
                      <a:srgbClr val="F8EC02"/>
                    </a:gs>
                    <a:gs pos="100000">
                      <a:srgbClr val="FCE95A"/>
                    </a:gs>
                  </a:gsLst>
                  <a:lin ang="5400000" scaled="0"/>
                </a:gra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rPr>
              <a:t>第四部分</a:t>
            </a:r>
          </a:p>
        </p:txBody>
      </p:sp>
      <p:pic>
        <p:nvPicPr>
          <p:cNvPr id="4" name="图片 3"/>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9713544" y="909839"/>
            <a:ext cx="1752553" cy="1538627"/>
          </a:xfrm>
          <a:prstGeom prst="rect">
            <a:avLst/>
          </a:prstGeom>
        </p:spPr>
      </p:pic>
      <p:pic>
        <p:nvPicPr>
          <p:cNvPr id="5" name="图片 4"/>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863301" y="909769"/>
            <a:ext cx="1718465" cy="1538627"/>
          </a:xfrm>
          <a:prstGeom prst="rect">
            <a:avLst/>
          </a:prstGeom>
        </p:spPr>
      </p:pic>
      <p:sp>
        <p:nvSpPr>
          <p:cNvPr id="6" name="TextBox 479"/>
          <p:cNvSpPr txBox="1"/>
          <p:nvPr/>
        </p:nvSpPr>
        <p:spPr>
          <a:xfrm>
            <a:off x="1535493" y="2448314"/>
            <a:ext cx="9121013" cy="1351280"/>
          </a:xfrm>
          <a:prstGeom prst="rect">
            <a:avLst/>
          </a:prstGeom>
          <a:noFill/>
        </p:spPr>
        <p:txBody>
          <a:bodyPr wrap="square" lIns="121792" tIns="60896" rIns="121792" bIns="60896" rtlCol="0">
            <a:spAutoFit/>
          </a:bodyPr>
          <a:lstStyle>
            <a:defPPr>
              <a:defRPr lang="zh-CN"/>
            </a:defPPr>
            <a:lvl1pPr>
              <a:lnSpc>
                <a:spcPct val="125000"/>
              </a:lnSpc>
              <a:defRPr sz="4000" b="1">
                <a:solidFill>
                  <a:schemeClr val="accent2"/>
                </a:solidFill>
                <a:latin typeface="微软雅黑" panose="020B0503020204020204" pitchFamily="34" charset="-122"/>
                <a:ea typeface="微软雅黑" panose="020B0503020204020204" pitchFamily="34" charset="-122"/>
              </a:defRPr>
            </a:lvl1pPr>
          </a:lstStyle>
          <a:p>
            <a:pPr algn="ctr" fontAlgn="auto">
              <a:spcBef>
                <a:spcPts val="0"/>
              </a:spcBef>
              <a:spcAft>
                <a:spcPts val="0"/>
              </a:spcAft>
              <a:defRPr/>
            </a:pPr>
            <a:r>
              <a:rPr lang="zh-CN" altLang="en-US" sz="6400" dirty="0">
                <a:gradFill>
                  <a:gsLst>
                    <a:gs pos="29000">
                      <a:srgbClr val="FCFEB6"/>
                    </a:gs>
                    <a:gs pos="59000">
                      <a:srgbClr val="F8EC02"/>
                    </a:gs>
                    <a:gs pos="83000">
                      <a:srgbClr val="F8EC02"/>
                    </a:gs>
                    <a:gs pos="100000">
                      <a:srgbClr val="FCE95A"/>
                    </a:gs>
                  </a:gsLst>
                  <a:lin ang="5400000" scaled="0"/>
                </a:gradFill>
                <a:effectLst>
                  <a:outerShdw blurRad="38100" dist="38100" dir="2700000" algn="tl">
                    <a:srgbClr val="000000">
                      <a:alpha val="43137"/>
                    </a:srgbClr>
                  </a:outerShdw>
                </a:effectLst>
              </a:rPr>
              <a:t>全面从严治党不忘初心</a:t>
            </a:r>
          </a:p>
        </p:txBody>
      </p:sp>
      <p:sp>
        <p:nvSpPr>
          <p:cNvPr id="7" name="TextBox 480"/>
          <p:cNvSpPr txBox="1"/>
          <p:nvPr/>
        </p:nvSpPr>
        <p:spPr>
          <a:xfrm>
            <a:off x="3491230" y="3799890"/>
            <a:ext cx="5209540" cy="489585"/>
          </a:xfrm>
          <a:prstGeom prst="rect">
            <a:avLst/>
          </a:prstGeom>
          <a:noFill/>
        </p:spPr>
        <p:txBody>
          <a:bodyPr wrap="none" lIns="121792" tIns="60896" rIns="121792" bIns="60896" rtlCol="0">
            <a:spAutoFit/>
          </a:bodyPr>
          <a:lstStyle/>
          <a:p>
            <a:pPr algn="ctr" fontAlgn="auto">
              <a:spcBef>
                <a:spcPts val="0"/>
              </a:spcBef>
              <a:spcAft>
                <a:spcPts val="0"/>
              </a:spcAft>
              <a:defRPr/>
            </a:pPr>
            <a:r>
              <a:rPr lang="zh-CN" altLang="en-US" sz="2400">
                <a:gradFill>
                  <a:gsLst>
                    <a:gs pos="29000">
                      <a:srgbClr val="FCFEB6"/>
                    </a:gs>
                    <a:gs pos="59000">
                      <a:srgbClr val="F8EC02"/>
                    </a:gs>
                    <a:gs pos="83000">
                      <a:srgbClr val="F8EC02"/>
                    </a:gs>
                    <a:gs pos="100000">
                      <a:srgbClr val="FCE95A"/>
                    </a:gs>
                  </a:gsLst>
                  <a:lin ang="5400000" scaled="0"/>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立足五个从严 深入推进全面从严治党</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3779">
        <p15:prstTrans prst="peelOff"/>
      </p:transition>
    </mc:Choice>
    <mc:Fallback>
      <p:transition spd="slow" advClick="0" advTm="377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par>
                          <p:cTn id="12" fill="hold">
                            <p:stCondLst>
                              <p:cond delay="85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6"/>
                                        </p:tgtEl>
                                        <p:attrNameLst>
                                          <p:attrName>ppt_y</p:attrName>
                                        </p:attrNameLst>
                                      </p:cBhvr>
                                      <p:tavLst>
                                        <p:tav tm="0">
                                          <p:val>
                                            <p:strVal val="#ppt_y"/>
                                          </p:val>
                                        </p:tav>
                                        <p:tav tm="100000">
                                          <p:val>
                                            <p:strVal val="#ppt_y"/>
                                          </p:val>
                                        </p:tav>
                                      </p:tavLst>
                                    </p:anim>
                                    <p:anim calcmode="lin" valueType="num">
                                      <p:cBhvr>
                                        <p:cTn id="17"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6"/>
                                        </p:tgtEl>
                                      </p:cBhvr>
                                    </p:animEffect>
                                  </p:childTnLst>
                                </p:cTn>
                              </p:par>
                            </p:childTnLst>
                          </p:cTn>
                        </p:par>
                        <p:par>
                          <p:cTn id="20" fill="hold">
                            <p:stCondLst>
                              <p:cond delay="1799"/>
                            </p:stCondLst>
                            <p:childTnLst>
                              <p:par>
                                <p:cTn id="21" presetID="42"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anim calcmode="lin" valueType="num">
                                      <p:cBhvr>
                                        <p:cTn id="24" dur="1000" fill="hold"/>
                                        <p:tgtEl>
                                          <p:spTgt spid="7"/>
                                        </p:tgtEl>
                                        <p:attrNameLst>
                                          <p:attrName>ppt_x</p:attrName>
                                        </p:attrNameLst>
                                      </p:cBhvr>
                                      <p:tavLst>
                                        <p:tav tm="0">
                                          <p:val>
                                            <p:strVal val="#ppt_x"/>
                                          </p:val>
                                        </p:tav>
                                        <p:tav tm="100000">
                                          <p:val>
                                            <p:strVal val="#ppt_x"/>
                                          </p:val>
                                        </p:tav>
                                      </p:tavLst>
                                    </p:anim>
                                    <p:anim calcmode="lin" valueType="num">
                                      <p:cBhvr>
                                        <p:cTn id="2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任意多边形 25"/>
          <p:cNvSpPr/>
          <p:nvPr/>
        </p:nvSpPr>
        <p:spPr bwMode="auto">
          <a:xfrm>
            <a:off x="7056707" y="3491420"/>
            <a:ext cx="3139089" cy="3366580"/>
          </a:xfrm>
          <a:custGeom>
            <a:avLst/>
            <a:gdLst>
              <a:gd name="connsiteX0" fmla="*/ 2273319 w 4114465"/>
              <a:gd name="connsiteY0" fmla="*/ 3058 h 4412641"/>
              <a:gd name="connsiteX1" fmla="*/ 2468913 w 4114465"/>
              <a:gd name="connsiteY1" fmla="*/ 540587 h 4412641"/>
              <a:gd name="connsiteX2" fmla="*/ 2378639 w 4114465"/>
              <a:gd name="connsiteY2" fmla="*/ 1536705 h 4412641"/>
              <a:gd name="connsiteX3" fmla="*/ 2574233 w 4114465"/>
              <a:gd name="connsiteY3" fmla="*/ 1585572 h 4412641"/>
              <a:gd name="connsiteX4" fmla="*/ 2837533 w 4114465"/>
              <a:gd name="connsiteY4" fmla="*/ 1025490 h 4412641"/>
              <a:gd name="connsiteX5" fmla="*/ 3311472 w 4114465"/>
              <a:gd name="connsiteY5" fmla="*/ 514274 h 4412641"/>
              <a:gd name="connsiteX6" fmla="*/ 3247528 w 4114465"/>
              <a:gd name="connsiteY6" fmla="*/ 1228472 h 4412641"/>
              <a:gd name="connsiteX7" fmla="*/ 2999274 w 4114465"/>
              <a:gd name="connsiteY7" fmla="*/ 1762242 h 4412641"/>
              <a:gd name="connsiteX8" fmla="*/ 3206152 w 4114465"/>
              <a:gd name="connsiteY8" fmla="*/ 1984019 h 4412641"/>
              <a:gd name="connsiteX9" fmla="*/ 3582294 w 4114465"/>
              <a:gd name="connsiteY9" fmla="*/ 1660750 h 4412641"/>
              <a:gd name="connsiteX10" fmla="*/ 4052472 w 4114465"/>
              <a:gd name="connsiteY10" fmla="*/ 1397625 h 4412641"/>
              <a:gd name="connsiteX11" fmla="*/ 3691376 w 4114465"/>
              <a:gd name="connsiteY11" fmla="*/ 2104305 h 4412641"/>
              <a:gd name="connsiteX12" fmla="*/ 3315233 w 4114465"/>
              <a:gd name="connsiteY12" fmla="*/ 3092906 h 4412641"/>
              <a:gd name="connsiteX13" fmla="*/ 3054593 w 4114465"/>
              <a:gd name="connsiteY13" fmla="*/ 3765485 h 4412641"/>
              <a:gd name="connsiteX14" fmla="*/ 3051010 w 4114465"/>
              <a:gd name="connsiteY14" fmla="*/ 3769741 h 4412641"/>
              <a:gd name="connsiteX15" fmla="*/ 3051516 w 4114465"/>
              <a:gd name="connsiteY15" fmla="*/ 3769703 h 4412641"/>
              <a:gd name="connsiteX16" fmla="*/ 3066551 w 4114465"/>
              <a:gd name="connsiteY16" fmla="*/ 4412641 h 4412641"/>
              <a:gd name="connsiteX17" fmla="*/ 1773527 w 4114465"/>
              <a:gd name="connsiteY17" fmla="*/ 4412641 h 4412641"/>
              <a:gd name="connsiteX18" fmla="*/ 1455322 w 4114465"/>
              <a:gd name="connsiteY18" fmla="*/ 4021380 h 4412641"/>
              <a:gd name="connsiteX19" fmla="*/ 1349499 w 4114465"/>
              <a:gd name="connsiteY19" fmla="*/ 3942923 h 4412641"/>
              <a:gd name="connsiteX20" fmla="*/ 1344471 w 4114465"/>
              <a:gd name="connsiteY20" fmla="*/ 3939882 h 4412641"/>
              <a:gd name="connsiteX21" fmla="*/ 1336849 w 4114465"/>
              <a:gd name="connsiteY21" fmla="*/ 3933544 h 4412641"/>
              <a:gd name="connsiteX22" fmla="*/ 1318713 w 4114465"/>
              <a:gd name="connsiteY22" fmla="*/ 3920098 h 4412641"/>
              <a:gd name="connsiteX23" fmla="*/ 1320637 w 4114465"/>
              <a:gd name="connsiteY23" fmla="*/ 3920084 h 4412641"/>
              <a:gd name="connsiteX24" fmla="*/ 1320661 w 4114465"/>
              <a:gd name="connsiteY24" fmla="*/ 3920083 h 4412641"/>
              <a:gd name="connsiteX25" fmla="*/ 1242572 w 4114465"/>
              <a:gd name="connsiteY25" fmla="*/ 3855149 h 4412641"/>
              <a:gd name="connsiteX26" fmla="*/ 151877 w 4114465"/>
              <a:gd name="connsiteY26" fmla="*/ 2653111 h 4412641"/>
              <a:gd name="connsiteX27" fmla="*/ 373801 w 4114465"/>
              <a:gd name="connsiteY27" fmla="*/ 2209556 h 4412641"/>
              <a:gd name="connsiteX28" fmla="*/ 1148654 w 4114465"/>
              <a:gd name="connsiteY28" fmla="*/ 2784673 h 4412641"/>
              <a:gd name="connsiteX29" fmla="*/ 1468375 w 4114465"/>
              <a:gd name="connsiteY29" fmla="*/ 3224469 h 4412641"/>
              <a:gd name="connsiteX30" fmla="*/ 1776812 w 4114465"/>
              <a:gd name="connsiteY30" fmla="*/ 3562774 h 4412641"/>
              <a:gd name="connsiteX31" fmla="*/ 1983690 w 4114465"/>
              <a:gd name="connsiteY31" fmla="*/ 3807105 h 4412641"/>
              <a:gd name="connsiteX32" fmla="*/ 1938553 w 4114465"/>
              <a:gd name="connsiteY32" fmla="*/ 3589086 h 4412641"/>
              <a:gd name="connsiteX33" fmla="*/ 1897177 w 4114465"/>
              <a:gd name="connsiteY33" fmla="*/ 3453765 h 4412641"/>
              <a:gd name="connsiteX34" fmla="*/ 2006258 w 4114465"/>
              <a:gd name="connsiteY34" fmla="*/ 3393622 h 4412641"/>
              <a:gd name="connsiteX35" fmla="*/ 2134147 w 4114465"/>
              <a:gd name="connsiteY35" fmla="*/ 3574051 h 4412641"/>
              <a:gd name="connsiteX36" fmla="*/ 2359832 w 4114465"/>
              <a:gd name="connsiteY36" fmla="*/ 3761998 h 4412641"/>
              <a:gd name="connsiteX37" fmla="*/ 2262035 w 4114465"/>
              <a:gd name="connsiteY37" fmla="*/ 3465041 h 4412641"/>
              <a:gd name="connsiteX38" fmla="*/ 2149192 w 4114465"/>
              <a:gd name="connsiteY38" fmla="*/ 3273335 h 4412641"/>
              <a:gd name="connsiteX39" fmla="*/ 2224421 w 4114465"/>
              <a:gd name="connsiteY39" fmla="*/ 3201916 h 4412641"/>
              <a:gd name="connsiteX40" fmla="*/ 2517812 w 4114465"/>
              <a:gd name="connsiteY40" fmla="*/ 3404898 h 4412641"/>
              <a:gd name="connsiteX41" fmla="*/ 2766066 w 4114465"/>
              <a:gd name="connsiteY41" fmla="*/ 3442488 h 4412641"/>
              <a:gd name="connsiteX42" fmla="*/ 2593040 w 4114465"/>
              <a:gd name="connsiteY42" fmla="*/ 3231987 h 4412641"/>
              <a:gd name="connsiteX43" fmla="*/ 2307172 w 4114465"/>
              <a:gd name="connsiteY43" fmla="*/ 3032763 h 4412641"/>
              <a:gd name="connsiteX44" fmla="*/ 2344786 w 4114465"/>
              <a:gd name="connsiteY44" fmla="*/ 2935031 h 4412641"/>
              <a:gd name="connsiteX45" fmla="*/ 2608086 w 4114465"/>
              <a:gd name="connsiteY45" fmla="*/ 2987656 h 4412641"/>
              <a:gd name="connsiteX46" fmla="*/ 2852578 w 4114465"/>
              <a:gd name="connsiteY46" fmla="*/ 2938790 h 4412641"/>
              <a:gd name="connsiteX47" fmla="*/ 2502766 w 4114465"/>
              <a:gd name="connsiteY47" fmla="*/ 2765879 h 4412641"/>
              <a:gd name="connsiteX48" fmla="*/ 2145431 w 4114465"/>
              <a:gd name="connsiteY48" fmla="*/ 2656869 h 4412641"/>
              <a:gd name="connsiteX49" fmla="*/ 2036350 w 4114465"/>
              <a:gd name="connsiteY49" fmla="*/ 2487717 h 4412641"/>
              <a:gd name="connsiteX50" fmla="*/ 2352309 w 4114465"/>
              <a:gd name="connsiteY50" fmla="*/ 2446369 h 4412641"/>
              <a:gd name="connsiteX51" fmla="*/ 2299649 w 4114465"/>
              <a:gd name="connsiteY51" fmla="*/ 2262181 h 4412641"/>
              <a:gd name="connsiteX52" fmla="*/ 1863324 w 4114465"/>
              <a:gd name="connsiteY52" fmla="*/ 2288493 h 4412641"/>
              <a:gd name="connsiteX53" fmla="*/ 1543603 w 4114465"/>
              <a:gd name="connsiteY53" fmla="*/ 2262181 h 4412641"/>
              <a:gd name="connsiteX54" fmla="*/ 1231405 w 4114465"/>
              <a:gd name="connsiteY54" fmla="*/ 1923876 h 4412641"/>
              <a:gd name="connsiteX55" fmla="*/ 1024527 w 4114465"/>
              <a:gd name="connsiteY55" fmla="*/ 1033008 h 4412641"/>
              <a:gd name="connsiteX56" fmla="*/ 1077187 w 4114465"/>
              <a:gd name="connsiteY56" fmla="*/ 393988 h 4412641"/>
              <a:gd name="connsiteX57" fmla="*/ 1457091 w 4114465"/>
              <a:gd name="connsiteY57" fmla="*/ 833784 h 4412641"/>
              <a:gd name="connsiteX58" fmla="*/ 1645162 w 4114465"/>
              <a:gd name="connsiteY58" fmla="*/ 1506634 h 4412641"/>
              <a:gd name="connsiteX59" fmla="*/ 1855802 w 4114465"/>
              <a:gd name="connsiteY59" fmla="*/ 1547982 h 4412641"/>
              <a:gd name="connsiteX60" fmla="*/ 1976167 w 4114465"/>
              <a:gd name="connsiteY60" fmla="*/ 510515 h 4412641"/>
              <a:gd name="connsiteX61" fmla="*/ 2273319 w 4114465"/>
              <a:gd name="connsiteY61" fmla="*/ 3058 h 4412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4114465" h="4412641">
                <a:moveTo>
                  <a:pt x="2273319" y="3058"/>
                </a:moveTo>
                <a:cubicBezTo>
                  <a:pt x="2499005" y="36889"/>
                  <a:pt x="2495243" y="251148"/>
                  <a:pt x="2468913" y="540587"/>
                </a:cubicBezTo>
                <a:cubicBezTo>
                  <a:pt x="2435061" y="905204"/>
                  <a:pt x="2401208" y="1160812"/>
                  <a:pt x="2378639" y="1536705"/>
                </a:cubicBezTo>
                <a:cubicBezTo>
                  <a:pt x="2359832" y="1912599"/>
                  <a:pt x="2442583" y="1799831"/>
                  <a:pt x="2574233" y="1585572"/>
                </a:cubicBezTo>
                <a:cubicBezTo>
                  <a:pt x="2705883" y="1371312"/>
                  <a:pt x="2694599" y="1341241"/>
                  <a:pt x="2837533" y="1025490"/>
                </a:cubicBezTo>
                <a:cubicBezTo>
                  <a:pt x="2976705" y="713498"/>
                  <a:pt x="3059457" y="367675"/>
                  <a:pt x="3311472" y="514274"/>
                </a:cubicBezTo>
                <a:cubicBezTo>
                  <a:pt x="3563487" y="664632"/>
                  <a:pt x="3371655" y="961588"/>
                  <a:pt x="3247528" y="1228472"/>
                </a:cubicBezTo>
                <a:cubicBezTo>
                  <a:pt x="3123401" y="1495357"/>
                  <a:pt x="3108355" y="1517911"/>
                  <a:pt x="2999274" y="1762242"/>
                </a:cubicBezTo>
                <a:cubicBezTo>
                  <a:pt x="2882670" y="2017850"/>
                  <a:pt x="2961660" y="2187002"/>
                  <a:pt x="3206152" y="1984019"/>
                </a:cubicBezTo>
                <a:cubicBezTo>
                  <a:pt x="3424315" y="1799831"/>
                  <a:pt x="3416792" y="1811108"/>
                  <a:pt x="3582294" y="1660750"/>
                </a:cubicBezTo>
                <a:cubicBezTo>
                  <a:pt x="3747797" y="1514152"/>
                  <a:pt x="3947152" y="1288615"/>
                  <a:pt x="4052472" y="1397625"/>
                </a:cubicBezTo>
                <a:cubicBezTo>
                  <a:pt x="4255589" y="1608125"/>
                  <a:pt x="3913300" y="1882528"/>
                  <a:pt x="3691376" y="2104305"/>
                </a:cubicBezTo>
                <a:cubicBezTo>
                  <a:pt x="3469452" y="2322324"/>
                  <a:pt x="3371655" y="2630557"/>
                  <a:pt x="3315233" y="3092906"/>
                </a:cubicBezTo>
                <a:cubicBezTo>
                  <a:pt x="3285612" y="3333948"/>
                  <a:pt x="3199922" y="3572876"/>
                  <a:pt x="3054593" y="3765485"/>
                </a:cubicBezTo>
                <a:lnTo>
                  <a:pt x="3051010" y="3769741"/>
                </a:lnTo>
                <a:lnTo>
                  <a:pt x="3051516" y="3769703"/>
                </a:lnTo>
                <a:cubicBezTo>
                  <a:pt x="2953787" y="3968976"/>
                  <a:pt x="3028963" y="4281046"/>
                  <a:pt x="3066551" y="4412641"/>
                </a:cubicBezTo>
                <a:cubicBezTo>
                  <a:pt x="3066551" y="4412641"/>
                  <a:pt x="3066551" y="4412641"/>
                  <a:pt x="1773527" y="4412641"/>
                </a:cubicBezTo>
                <a:cubicBezTo>
                  <a:pt x="1725603" y="4229348"/>
                  <a:pt x="1593105" y="4122191"/>
                  <a:pt x="1455322" y="4021380"/>
                </a:cubicBezTo>
                <a:lnTo>
                  <a:pt x="1349499" y="3942923"/>
                </a:lnTo>
                <a:lnTo>
                  <a:pt x="1344471" y="3939882"/>
                </a:lnTo>
                <a:lnTo>
                  <a:pt x="1336849" y="3933544"/>
                </a:lnTo>
                <a:lnTo>
                  <a:pt x="1318713" y="3920098"/>
                </a:lnTo>
                <a:cubicBezTo>
                  <a:pt x="1318713" y="3920098"/>
                  <a:pt x="1318713" y="3920098"/>
                  <a:pt x="1320637" y="3920084"/>
                </a:cubicBezTo>
                <a:lnTo>
                  <a:pt x="1320661" y="3920083"/>
                </a:lnTo>
                <a:lnTo>
                  <a:pt x="1242572" y="3855149"/>
                </a:lnTo>
                <a:cubicBezTo>
                  <a:pt x="876891" y="3500986"/>
                  <a:pt x="975628" y="2974500"/>
                  <a:pt x="151877" y="2653111"/>
                </a:cubicBezTo>
                <a:cubicBezTo>
                  <a:pt x="-194174" y="2517789"/>
                  <a:pt x="125547" y="2239627"/>
                  <a:pt x="373801" y="2209556"/>
                </a:cubicBezTo>
                <a:cubicBezTo>
                  <a:pt x="768750" y="2153172"/>
                  <a:pt x="1035811" y="2468922"/>
                  <a:pt x="1148654" y="2784673"/>
                </a:cubicBezTo>
                <a:cubicBezTo>
                  <a:pt x="1231405" y="3013969"/>
                  <a:pt x="1310395" y="3138014"/>
                  <a:pt x="1468375" y="3224469"/>
                </a:cubicBezTo>
                <a:cubicBezTo>
                  <a:pt x="1633878" y="3318443"/>
                  <a:pt x="1727913" y="3442488"/>
                  <a:pt x="1776812" y="3562774"/>
                </a:cubicBezTo>
                <a:cubicBezTo>
                  <a:pt x="1825710" y="3679301"/>
                  <a:pt x="1889654" y="3814623"/>
                  <a:pt x="1983690" y="3807105"/>
                </a:cubicBezTo>
                <a:cubicBezTo>
                  <a:pt x="2066441" y="3799587"/>
                  <a:pt x="1968644" y="3675542"/>
                  <a:pt x="1938553" y="3589086"/>
                </a:cubicBezTo>
                <a:cubicBezTo>
                  <a:pt x="1908461" y="3506390"/>
                  <a:pt x="1934791" y="3566533"/>
                  <a:pt x="1897177" y="3453765"/>
                </a:cubicBezTo>
                <a:cubicBezTo>
                  <a:pt x="1863324" y="3344755"/>
                  <a:pt x="1934791" y="3310925"/>
                  <a:pt x="2006258" y="3393622"/>
                </a:cubicBezTo>
                <a:cubicBezTo>
                  <a:pt x="2070203" y="3465041"/>
                  <a:pt x="2085248" y="3480077"/>
                  <a:pt x="2134147" y="3574051"/>
                </a:cubicBezTo>
                <a:cubicBezTo>
                  <a:pt x="2194330" y="3679301"/>
                  <a:pt x="2280842" y="3807105"/>
                  <a:pt x="2359832" y="3761998"/>
                </a:cubicBezTo>
                <a:cubicBezTo>
                  <a:pt x="2450106" y="3713131"/>
                  <a:pt x="2329741" y="3570292"/>
                  <a:pt x="2262035" y="3465041"/>
                </a:cubicBezTo>
                <a:cubicBezTo>
                  <a:pt x="2205614" y="3374827"/>
                  <a:pt x="2186807" y="3367309"/>
                  <a:pt x="2149192" y="3273335"/>
                </a:cubicBezTo>
                <a:cubicBezTo>
                  <a:pt x="2107817" y="3175603"/>
                  <a:pt x="2149192" y="3168085"/>
                  <a:pt x="2224421" y="3201916"/>
                </a:cubicBezTo>
                <a:cubicBezTo>
                  <a:pt x="2363594" y="3269577"/>
                  <a:pt x="2401208" y="3337237"/>
                  <a:pt x="2517812" y="3404898"/>
                </a:cubicBezTo>
                <a:cubicBezTo>
                  <a:pt x="2630655" y="3472559"/>
                  <a:pt x="2724690" y="3502631"/>
                  <a:pt x="2766066" y="3442488"/>
                </a:cubicBezTo>
                <a:cubicBezTo>
                  <a:pt x="2811203" y="3374827"/>
                  <a:pt x="2709644" y="3310925"/>
                  <a:pt x="2593040" y="3231987"/>
                </a:cubicBezTo>
                <a:cubicBezTo>
                  <a:pt x="2487720" y="3164326"/>
                  <a:pt x="2404969" y="3115460"/>
                  <a:pt x="2307172" y="3032763"/>
                </a:cubicBezTo>
                <a:cubicBezTo>
                  <a:pt x="2220659" y="2961344"/>
                  <a:pt x="2307172" y="2927513"/>
                  <a:pt x="2344786" y="2935031"/>
                </a:cubicBezTo>
                <a:cubicBezTo>
                  <a:pt x="2446345" y="2957585"/>
                  <a:pt x="2510289" y="2968861"/>
                  <a:pt x="2608086" y="2987656"/>
                </a:cubicBezTo>
                <a:cubicBezTo>
                  <a:pt x="2705883" y="3010210"/>
                  <a:pt x="2852578" y="3021487"/>
                  <a:pt x="2852578" y="2938790"/>
                </a:cubicBezTo>
                <a:cubicBezTo>
                  <a:pt x="2852578" y="2848575"/>
                  <a:pt x="2679553" y="2795950"/>
                  <a:pt x="2502766" y="2765879"/>
                </a:cubicBezTo>
                <a:cubicBezTo>
                  <a:pt x="2382401" y="2743325"/>
                  <a:pt x="2318456" y="2743325"/>
                  <a:pt x="2145431" y="2656869"/>
                </a:cubicBezTo>
                <a:cubicBezTo>
                  <a:pt x="2089010" y="2626798"/>
                  <a:pt x="1957360" y="2547860"/>
                  <a:pt x="2036350" y="2487717"/>
                </a:cubicBezTo>
                <a:cubicBezTo>
                  <a:pt x="2096533" y="2442610"/>
                  <a:pt x="2216898" y="2514030"/>
                  <a:pt x="2352309" y="2446369"/>
                </a:cubicBezTo>
                <a:cubicBezTo>
                  <a:pt x="2457629" y="2389985"/>
                  <a:pt x="2544142" y="2171966"/>
                  <a:pt x="2299649" y="2262181"/>
                </a:cubicBezTo>
                <a:cubicBezTo>
                  <a:pt x="2149192" y="2318565"/>
                  <a:pt x="2006258" y="2337360"/>
                  <a:pt x="1863324" y="2288493"/>
                </a:cubicBezTo>
                <a:cubicBezTo>
                  <a:pt x="1784335" y="2258422"/>
                  <a:pt x="1709106" y="2250904"/>
                  <a:pt x="1543603" y="2262181"/>
                </a:cubicBezTo>
                <a:cubicBezTo>
                  <a:pt x="1385624" y="2269699"/>
                  <a:pt x="1287826" y="2153172"/>
                  <a:pt x="1231405" y="1923876"/>
                </a:cubicBezTo>
                <a:cubicBezTo>
                  <a:pt x="1114801" y="1457768"/>
                  <a:pt x="1095994" y="1322446"/>
                  <a:pt x="1024527" y="1033008"/>
                </a:cubicBezTo>
                <a:cubicBezTo>
                  <a:pt x="945537" y="709739"/>
                  <a:pt x="862786" y="480444"/>
                  <a:pt x="1077187" y="393988"/>
                </a:cubicBezTo>
                <a:cubicBezTo>
                  <a:pt x="1340487" y="292497"/>
                  <a:pt x="1419477" y="653355"/>
                  <a:pt x="1457091" y="833784"/>
                </a:cubicBezTo>
                <a:cubicBezTo>
                  <a:pt x="1490944" y="1014213"/>
                  <a:pt x="1554888" y="1269821"/>
                  <a:pt x="1645162" y="1506634"/>
                </a:cubicBezTo>
                <a:cubicBezTo>
                  <a:pt x="1739197" y="1743447"/>
                  <a:pt x="1806903" y="1807349"/>
                  <a:pt x="1855802" y="1547982"/>
                </a:cubicBezTo>
                <a:cubicBezTo>
                  <a:pt x="1904700" y="1284857"/>
                  <a:pt x="1946076" y="848820"/>
                  <a:pt x="1976167" y="510515"/>
                </a:cubicBezTo>
                <a:cubicBezTo>
                  <a:pt x="2002497" y="221077"/>
                  <a:pt x="2047634" y="-30772"/>
                  <a:pt x="2273319" y="3058"/>
                </a:cubicBezTo>
                <a:close/>
              </a:path>
            </a:pathLst>
          </a:custGeom>
          <a:solidFill>
            <a:schemeClr val="accent2"/>
          </a:solidFill>
          <a:ln>
            <a:noFill/>
          </a:ln>
        </p:spPr>
        <p:txBody>
          <a:bodyPr vert="horz" wrap="square" lIns="93574" tIns="46786" rIns="93574" bIns="46786" numCol="1" anchor="t" anchorCtr="0" compatLnSpc="1">
            <a:noAutofit/>
          </a:bodyPr>
          <a:lstStyle/>
          <a:p>
            <a:endParaRPr lang="zh-CN" altLang="en-US" sz="2455"/>
          </a:p>
        </p:txBody>
      </p:sp>
      <p:grpSp>
        <p:nvGrpSpPr>
          <p:cNvPr id="2" name="组合 1"/>
          <p:cNvGrpSpPr/>
          <p:nvPr/>
        </p:nvGrpSpPr>
        <p:grpSpPr>
          <a:xfrm>
            <a:off x="5493590" y="4012468"/>
            <a:ext cx="931628" cy="931628"/>
            <a:chOff x="2953376" y="4412444"/>
            <a:chExt cx="910376" cy="910376"/>
          </a:xfrm>
          <a:solidFill>
            <a:schemeClr val="accent2"/>
          </a:solidFill>
        </p:grpSpPr>
        <p:sp>
          <p:nvSpPr>
            <p:cNvPr id="3" name="椭圆 2"/>
            <p:cNvSpPr/>
            <p:nvPr/>
          </p:nvSpPr>
          <p:spPr>
            <a:xfrm>
              <a:off x="2953376" y="4412444"/>
              <a:ext cx="910376" cy="9103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55">
                <a:solidFill>
                  <a:schemeClr val="bg1"/>
                </a:solidFill>
              </a:endParaRPr>
            </a:p>
          </p:txBody>
        </p:sp>
        <p:sp>
          <p:nvSpPr>
            <p:cNvPr id="4" name="TextBox 20"/>
            <p:cNvSpPr txBox="1"/>
            <p:nvPr/>
          </p:nvSpPr>
          <p:spPr>
            <a:xfrm>
              <a:off x="3224894" y="4590634"/>
              <a:ext cx="367345" cy="554120"/>
            </a:xfrm>
            <a:prstGeom prst="rect">
              <a:avLst/>
            </a:prstGeom>
            <a:grpFill/>
          </p:spPr>
          <p:txBody>
            <a:bodyPr wrap="none" lIns="0" tIns="0" rIns="0" bIns="0" rtlCol="0">
              <a:spAutoFit/>
            </a:bodyPr>
            <a:lstStyle/>
            <a:p>
              <a:pPr algn="ctr"/>
              <a:r>
                <a:rPr lang="en-US" altLang="zh-CN" sz="3685" spc="307" dirty="0">
                  <a:solidFill>
                    <a:schemeClr val="bg1"/>
                  </a:solidFill>
                  <a:latin typeface="Agency FB" panose="020B0503020202020204" pitchFamily="34" charset="0"/>
                  <a:ea typeface="微软雅黑" panose="020B0503020204020204" pitchFamily="34" charset="-122"/>
                </a:rPr>
                <a:t>01</a:t>
              </a:r>
              <a:endParaRPr lang="zh-CN" altLang="en-US" sz="3685" spc="307" dirty="0">
                <a:solidFill>
                  <a:schemeClr val="bg1"/>
                </a:solidFill>
                <a:latin typeface="Agency FB" panose="020B0503020202020204" pitchFamily="34" charset="0"/>
                <a:ea typeface="微软雅黑" panose="020B0503020204020204" pitchFamily="34" charset="-122"/>
              </a:endParaRPr>
            </a:p>
          </p:txBody>
        </p:sp>
      </p:grpSp>
      <p:grpSp>
        <p:nvGrpSpPr>
          <p:cNvPr id="5" name="组合 4"/>
          <p:cNvGrpSpPr/>
          <p:nvPr/>
        </p:nvGrpSpPr>
        <p:grpSpPr>
          <a:xfrm>
            <a:off x="6598924" y="2538824"/>
            <a:ext cx="931628" cy="931628"/>
            <a:chOff x="4033496" y="2972418"/>
            <a:chExt cx="910376" cy="910376"/>
          </a:xfrm>
          <a:solidFill>
            <a:schemeClr val="accent2"/>
          </a:solidFill>
        </p:grpSpPr>
        <p:sp>
          <p:nvSpPr>
            <p:cNvPr id="6" name="椭圆 5"/>
            <p:cNvSpPr/>
            <p:nvPr/>
          </p:nvSpPr>
          <p:spPr>
            <a:xfrm>
              <a:off x="4033496" y="2972418"/>
              <a:ext cx="910376" cy="9103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55">
                <a:solidFill>
                  <a:schemeClr val="bg1"/>
                </a:solidFill>
              </a:endParaRPr>
            </a:p>
          </p:txBody>
        </p:sp>
        <p:sp>
          <p:nvSpPr>
            <p:cNvPr id="7" name="TextBox 20"/>
            <p:cNvSpPr txBox="1"/>
            <p:nvPr/>
          </p:nvSpPr>
          <p:spPr>
            <a:xfrm>
              <a:off x="4300050" y="3152000"/>
              <a:ext cx="377273" cy="554120"/>
            </a:xfrm>
            <a:prstGeom prst="rect">
              <a:avLst/>
            </a:prstGeom>
            <a:grpFill/>
          </p:spPr>
          <p:txBody>
            <a:bodyPr wrap="none" lIns="0" tIns="0" rIns="0" bIns="0" rtlCol="0">
              <a:spAutoFit/>
            </a:bodyPr>
            <a:lstStyle/>
            <a:p>
              <a:pPr algn="ctr"/>
              <a:r>
                <a:rPr lang="en-US" altLang="zh-CN" sz="3685" dirty="0">
                  <a:solidFill>
                    <a:schemeClr val="bg1"/>
                  </a:solidFill>
                  <a:latin typeface="Agency FB" panose="020B0503020202020204" pitchFamily="34" charset="0"/>
                  <a:ea typeface="微软雅黑" panose="020B0503020204020204" pitchFamily="34" charset="-122"/>
                </a:rPr>
                <a:t>02</a:t>
              </a:r>
              <a:endParaRPr lang="zh-CN" altLang="en-US" sz="3685" dirty="0">
                <a:solidFill>
                  <a:schemeClr val="bg1"/>
                </a:solidFill>
                <a:latin typeface="Agency FB" panose="020B0503020202020204" pitchFamily="34" charset="0"/>
                <a:ea typeface="微软雅黑" panose="020B0503020204020204" pitchFamily="34" charset="-122"/>
              </a:endParaRPr>
            </a:p>
          </p:txBody>
        </p:sp>
      </p:grpSp>
      <p:grpSp>
        <p:nvGrpSpPr>
          <p:cNvPr id="8" name="组合 7"/>
          <p:cNvGrpSpPr/>
          <p:nvPr/>
        </p:nvGrpSpPr>
        <p:grpSpPr>
          <a:xfrm>
            <a:off x="8231462" y="1913955"/>
            <a:ext cx="931628" cy="931628"/>
            <a:chOff x="5628792" y="2361805"/>
            <a:chExt cx="910376" cy="910376"/>
          </a:xfrm>
          <a:solidFill>
            <a:schemeClr val="accent2"/>
          </a:solidFill>
        </p:grpSpPr>
        <p:sp>
          <p:nvSpPr>
            <p:cNvPr id="9" name="椭圆 8"/>
            <p:cNvSpPr/>
            <p:nvPr/>
          </p:nvSpPr>
          <p:spPr>
            <a:xfrm>
              <a:off x="5628792" y="2361805"/>
              <a:ext cx="910376" cy="9103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55">
                <a:solidFill>
                  <a:schemeClr val="bg1"/>
                </a:solidFill>
              </a:endParaRPr>
            </a:p>
          </p:txBody>
        </p:sp>
        <p:sp>
          <p:nvSpPr>
            <p:cNvPr id="10" name="TextBox 20"/>
            <p:cNvSpPr txBox="1"/>
            <p:nvPr/>
          </p:nvSpPr>
          <p:spPr>
            <a:xfrm>
              <a:off x="5888208" y="2559729"/>
              <a:ext cx="391545" cy="554120"/>
            </a:xfrm>
            <a:prstGeom prst="rect">
              <a:avLst/>
            </a:prstGeom>
            <a:grpFill/>
          </p:spPr>
          <p:txBody>
            <a:bodyPr wrap="none" lIns="0" tIns="0" rIns="0" bIns="0" rtlCol="0">
              <a:spAutoFit/>
            </a:bodyPr>
            <a:lstStyle/>
            <a:p>
              <a:pPr algn="ctr"/>
              <a:r>
                <a:rPr lang="en-US" altLang="zh-CN" sz="3685" dirty="0">
                  <a:solidFill>
                    <a:schemeClr val="bg1"/>
                  </a:solidFill>
                  <a:latin typeface="Agency FB" panose="020B0503020202020204" pitchFamily="34" charset="0"/>
                  <a:ea typeface="微软雅黑" panose="020B0503020204020204" pitchFamily="34" charset="-122"/>
                </a:rPr>
                <a:t>03</a:t>
              </a:r>
              <a:endParaRPr lang="zh-CN" altLang="en-US" sz="3685" dirty="0">
                <a:solidFill>
                  <a:schemeClr val="bg1"/>
                </a:solidFill>
                <a:latin typeface="Agency FB" panose="020B0503020202020204" pitchFamily="34" charset="0"/>
                <a:ea typeface="微软雅黑" panose="020B0503020204020204" pitchFamily="34" charset="-122"/>
              </a:endParaRPr>
            </a:p>
          </p:txBody>
        </p:sp>
      </p:grpSp>
      <p:grpSp>
        <p:nvGrpSpPr>
          <p:cNvPr id="11" name="组合 10"/>
          <p:cNvGrpSpPr/>
          <p:nvPr/>
        </p:nvGrpSpPr>
        <p:grpSpPr>
          <a:xfrm>
            <a:off x="9962290" y="2538824"/>
            <a:ext cx="931628" cy="931628"/>
            <a:chOff x="7320136" y="2972418"/>
            <a:chExt cx="910376" cy="910376"/>
          </a:xfrm>
          <a:solidFill>
            <a:schemeClr val="accent2"/>
          </a:solidFill>
        </p:grpSpPr>
        <p:sp>
          <p:nvSpPr>
            <p:cNvPr id="12" name="椭圆 11"/>
            <p:cNvSpPr/>
            <p:nvPr/>
          </p:nvSpPr>
          <p:spPr>
            <a:xfrm>
              <a:off x="7320136" y="2972418"/>
              <a:ext cx="910376" cy="9103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55">
                <a:solidFill>
                  <a:schemeClr val="bg1"/>
                </a:solidFill>
              </a:endParaRPr>
            </a:p>
          </p:txBody>
        </p:sp>
        <p:sp>
          <p:nvSpPr>
            <p:cNvPr id="13" name="TextBox 20"/>
            <p:cNvSpPr txBox="1"/>
            <p:nvPr/>
          </p:nvSpPr>
          <p:spPr>
            <a:xfrm>
              <a:off x="7588240" y="3152000"/>
              <a:ext cx="374170" cy="554120"/>
            </a:xfrm>
            <a:prstGeom prst="rect">
              <a:avLst/>
            </a:prstGeom>
            <a:grpFill/>
          </p:spPr>
          <p:txBody>
            <a:bodyPr wrap="none" lIns="0" tIns="0" rIns="0" bIns="0" rtlCol="0">
              <a:spAutoFit/>
            </a:bodyPr>
            <a:lstStyle/>
            <a:p>
              <a:pPr algn="ctr"/>
              <a:r>
                <a:rPr lang="en-US" altLang="zh-CN" sz="3685" dirty="0">
                  <a:solidFill>
                    <a:schemeClr val="bg1"/>
                  </a:solidFill>
                  <a:latin typeface="Agency FB" panose="020B0503020202020204" pitchFamily="34" charset="0"/>
                  <a:ea typeface="微软雅黑" panose="020B0503020204020204" pitchFamily="34" charset="-122"/>
                </a:rPr>
                <a:t>04</a:t>
              </a:r>
              <a:endParaRPr lang="zh-CN" altLang="en-US" sz="3685" dirty="0">
                <a:solidFill>
                  <a:schemeClr val="bg1"/>
                </a:solidFill>
                <a:latin typeface="Agency FB" panose="020B0503020202020204" pitchFamily="34" charset="0"/>
                <a:ea typeface="微软雅黑" panose="020B0503020204020204" pitchFamily="34" charset="-122"/>
              </a:endParaRPr>
            </a:p>
          </p:txBody>
        </p:sp>
      </p:grpSp>
      <p:grpSp>
        <p:nvGrpSpPr>
          <p:cNvPr id="14" name="组合 13"/>
          <p:cNvGrpSpPr/>
          <p:nvPr/>
        </p:nvGrpSpPr>
        <p:grpSpPr>
          <a:xfrm>
            <a:off x="10920247" y="4064037"/>
            <a:ext cx="931628" cy="931628"/>
            <a:chOff x="8256240" y="4462840"/>
            <a:chExt cx="910376" cy="910376"/>
          </a:xfrm>
          <a:solidFill>
            <a:schemeClr val="accent2"/>
          </a:solidFill>
        </p:grpSpPr>
        <p:sp>
          <p:nvSpPr>
            <p:cNvPr id="15" name="椭圆 14"/>
            <p:cNvSpPr/>
            <p:nvPr/>
          </p:nvSpPr>
          <p:spPr>
            <a:xfrm>
              <a:off x="8256240" y="4462840"/>
              <a:ext cx="910376" cy="9103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55">
                <a:solidFill>
                  <a:schemeClr val="bg1"/>
                </a:solidFill>
              </a:endParaRPr>
            </a:p>
          </p:txBody>
        </p:sp>
        <p:sp>
          <p:nvSpPr>
            <p:cNvPr id="16" name="TextBox 20"/>
            <p:cNvSpPr txBox="1"/>
            <p:nvPr/>
          </p:nvSpPr>
          <p:spPr>
            <a:xfrm>
              <a:off x="8518137" y="4651688"/>
              <a:ext cx="386581" cy="554120"/>
            </a:xfrm>
            <a:prstGeom prst="rect">
              <a:avLst/>
            </a:prstGeom>
            <a:grpFill/>
          </p:spPr>
          <p:txBody>
            <a:bodyPr wrap="none" lIns="0" tIns="0" rIns="0" bIns="0" rtlCol="0">
              <a:spAutoFit/>
            </a:bodyPr>
            <a:lstStyle/>
            <a:p>
              <a:pPr algn="ctr"/>
              <a:r>
                <a:rPr lang="en-US" altLang="zh-CN" sz="3685" dirty="0">
                  <a:solidFill>
                    <a:schemeClr val="bg1"/>
                  </a:solidFill>
                  <a:latin typeface="Agency FB" panose="020B0503020202020204" pitchFamily="34" charset="0"/>
                  <a:ea typeface="微软雅黑" panose="020B0503020204020204" pitchFamily="34" charset="-122"/>
                </a:rPr>
                <a:t>05</a:t>
              </a:r>
              <a:endParaRPr lang="zh-CN" altLang="en-US" sz="3685" dirty="0">
                <a:solidFill>
                  <a:schemeClr val="bg1"/>
                </a:solidFill>
                <a:latin typeface="Agency FB" panose="020B0503020202020204" pitchFamily="34" charset="0"/>
                <a:ea typeface="微软雅黑" panose="020B0503020204020204" pitchFamily="34" charset="-122"/>
              </a:endParaRPr>
            </a:p>
          </p:txBody>
        </p:sp>
      </p:grpSp>
      <p:sp>
        <p:nvSpPr>
          <p:cNvPr id="18" name="TextBox 30"/>
          <p:cNvSpPr txBox="1"/>
          <p:nvPr/>
        </p:nvSpPr>
        <p:spPr>
          <a:xfrm>
            <a:off x="4963920" y="5126445"/>
            <a:ext cx="1906323" cy="287020"/>
          </a:xfrm>
          <a:prstGeom prst="rect">
            <a:avLst/>
          </a:prstGeom>
          <a:noFill/>
        </p:spPr>
        <p:txBody>
          <a:bodyPr wrap="square" lIns="0" tIns="0" rIns="0" bIns="0" rtlCol="0">
            <a:spAutoFit/>
          </a:bodyPr>
          <a:lstStyle/>
          <a:p>
            <a:pPr algn="ctr"/>
            <a:r>
              <a:rPr lang="zh-CN" altLang="en-US" sz="1865" b="1" dirty="0">
                <a:solidFill>
                  <a:schemeClr val="accent2"/>
                </a:solidFill>
                <a:latin typeface="微软雅黑" panose="020B0503020204020204" pitchFamily="34" charset="-122"/>
                <a:ea typeface="微软雅黑" panose="020B0503020204020204" pitchFamily="34" charset="-122"/>
              </a:rPr>
              <a:t>思想建设</a:t>
            </a:r>
            <a:endParaRPr lang="zh-CN" altLang="en-US" sz="2045" b="1" dirty="0">
              <a:solidFill>
                <a:schemeClr val="accent2"/>
              </a:solidFill>
              <a:latin typeface="微软雅黑" panose="020B0503020204020204" pitchFamily="34" charset="-122"/>
              <a:ea typeface="微软雅黑" panose="020B0503020204020204" pitchFamily="34" charset="-122"/>
            </a:endParaRPr>
          </a:p>
        </p:txBody>
      </p:sp>
      <p:sp>
        <p:nvSpPr>
          <p:cNvPr id="20" name="TextBox 30"/>
          <p:cNvSpPr txBox="1"/>
          <p:nvPr/>
        </p:nvSpPr>
        <p:spPr>
          <a:xfrm>
            <a:off x="6103546" y="3555453"/>
            <a:ext cx="1906323" cy="287020"/>
          </a:xfrm>
          <a:prstGeom prst="rect">
            <a:avLst/>
          </a:prstGeom>
          <a:noFill/>
        </p:spPr>
        <p:txBody>
          <a:bodyPr wrap="square" lIns="0" tIns="0" rIns="0" bIns="0" rtlCol="0">
            <a:spAutoFit/>
          </a:bodyPr>
          <a:lstStyle/>
          <a:p>
            <a:pPr algn="ctr"/>
            <a:r>
              <a:rPr lang="zh-CN" altLang="en-US" sz="1865" b="1" dirty="0">
                <a:solidFill>
                  <a:schemeClr val="accent2"/>
                </a:solidFill>
                <a:latin typeface="微软雅黑" panose="020B0503020204020204" pitchFamily="34" charset="-122"/>
                <a:ea typeface="微软雅黑" panose="020B0503020204020204" pitchFamily="34" charset="-122"/>
              </a:rPr>
              <a:t>队伍建设</a:t>
            </a:r>
            <a:endParaRPr lang="zh-CN" altLang="en-US" sz="2045" b="1" dirty="0">
              <a:solidFill>
                <a:schemeClr val="accent2"/>
              </a:solidFill>
              <a:latin typeface="微软雅黑" panose="020B0503020204020204" pitchFamily="34" charset="-122"/>
              <a:ea typeface="微软雅黑" panose="020B0503020204020204" pitchFamily="34" charset="-122"/>
            </a:endParaRPr>
          </a:p>
        </p:txBody>
      </p:sp>
      <p:sp>
        <p:nvSpPr>
          <p:cNvPr id="21" name="TextBox 30"/>
          <p:cNvSpPr txBox="1"/>
          <p:nvPr/>
        </p:nvSpPr>
        <p:spPr>
          <a:xfrm>
            <a:off x="7756418" y="2963925"/>
            <a:ext cx="1906323" cy="287020"/>
          </a:xfrm>
          <a:prstGeom prst="rect">
            <a:avLst/>
          </a:prstGeom>
          <a:noFill/>
        </p:spPr>
        <p:txBody>
          <a:bodyPr wrap="square" lIns="0" tIns="0" rIns="0" bIns="0" rtlCol="0">
            <a:spAutoFit/>
          </a:bodyPr>
          <a:lstStyle/>
          <a:p>
            <a:pPr algn="ctr"/>
            <a:r>
              <a:rPr lang="zh-CN" altLang="en-US" sz="1865" b="1" dirty="0">
                <a:solidFill>
                  <a:schemeClr val="accent2"/>
                </a:solidFill>
                <a:latin typeface="微软雅黑" panose="020B0503020204020204" pitchFamily="34" charset="-122"/>
                <a:ea typeface="微软雅黑" panose="020B0503020204020204" pitchFamily="34" charset="-122"/>
              </a:rPr>
              <a:t>作风建设</a:t>
            </a:r>
            <a:endParaRPr lang="zh-CN" altLang="en-US" sz="2045" b="1" dirty="0">
              <a:solidFill>
                <a:schemeClr val="accent2"/>
              </a:solidFill>
              <a:latin typeface="微软雅黑" panose="020B0503020204020204" pitchFamily="34" charset="-122"/>
              <a:ea typeface="微软雅黑" panose="020B0503020204020204" pitchFamily="34" charset="-122"/>
            </a:endParaRPr>
          </a:p>
        </p:txBody>
      </p:sp>
      <p:sp>
        <p:nvSpPr>
          <p:cNvPr id="23" name="TextBox 30"/>
          <p:cNvSpPr txBox="1"/>
          <p:nvPr/>
        </p:nvSpPr>
        <p:spPr>
          <a:xfrm>
            <a:off x="9551298" y="3567059"/>
            <a:ext cx="1906323" cy="287020"/>
          </a:xfrm>
          <a:prstGeom prst="rect">
            <a:avLst/>
          </a:prstGeom>
          <a:noFill/>
        </p:spPr>
        <p:txBody>
          <a:bodyPr wrap="square" lIns="0" tIns="0" rIns="0" bIns="0" rtlCol="0">
            <a:spAutoFit/>
          </a:bodyPr>
          <a:lstStyle/>
          <a:p>
            <a:pPr algn="ctr"/>
            <a:r>
              <a:rPr lang="zh-CN" altLang="en-US" sz="1865" b="1" dirty="0">
                <a:solidFill>
                  <a:schemeClr val="accent2"/>
                </a:solidFill>
                <a:latin typeface="微软雅黑" panose="020B0503020204020204" pitchFamily="34" charset="-122"/>
                <a:ea typeface="微软雅黑" panose="020B0503020204020204" pitchFamily="34" charset="-122"/>
              </a:rPr>
              <a:t>组织建设</a:t>
            </a:r>
            <a:endParaRPr lang="zh-CN" altLang="en-US" sz="2045" b="1" dirty="0">
              <a:solidFill>
                <a:schemeClr val="accent2"/>
              </a:solidFill>
              <a:latin typeface="微软雅黑" panose="020B0503020204020204" pitchFamily="34" charset="-122"/>
              <a:ea typeface="微软雅黑" panose="020B0503020204020204" pitchFamily="34" charset="-122"/>
            </a:endParaRPr>
          </a:p>
        </p:txBody>
      </p:sp>
      <p:sp>
        <p:nvSpPr>
          <p:cNvPr id="25" name="TextBox 30"/>
          <p:cNvSpPr txBox="1"/>
          <p:nvPr/>
        </p:nvSpPr>
        <p:spPr>
          <a:xfrm>
            <a:off x="10428103" y="5111413"/>
            <a:ext cx="1906323" cy="287020"/>
          </a:xfrm>
          <a:prstGeom prst="rect">
            <a:avLst/>
          </a:prstGeom>
          <a:noFill/>
        </p:spPr>
        <p:txBody>
          <a:bodyPr wrap="square" lIns="0" tIns="0" rIns="0" bIns="0" rtlCol="0">
            <a:spAutoFit/>
          </a:bodyPr>
          <a:lstStyle/>
          <a:p>
            <a:pPr algn="ctr"/>
            <a:r>
              <a:rPr lang="zh-CN" altLang="en-US" sz="1865" b="1" dirty="0">
                <a:solidFill>
                  <a:schemeClr val="accent2"/>
                </a:solidFill>
                <a:latin typeface="微软雅黑" panose="020B0503020204020204" pitchFamily="34" charset="-122"/>
                <a:ea typeface="微软雅黑" panose="020B0503020204020204" pitchFamily="34" charset="-122"/>
              </a:rPr>
              <a:t>制度建设</a:t>
            </a:r>
            <a:endParaRPr lang="zh-CN" altLang="en-US" sz="2045" b="1" dirty="0">
              <a:solidFill>
                <a:schemeClr val="accent2"/>
              </a:solidFill>
              <a:latin typeface="微软雅黑" panose="020B0503020204020204" pitchFamily="34" charset="-122"/>
              <a:ea typeface="微软雅黑" panose="020B0503020204020204" pitchFamily="34" charset="-122"/>
            </a:endParaRPr>
          </a:p>
        </p:txBody>
      </p:sp>
      <p:sp>
        <p:nvSpPr>
          <p:cNvPr id="28" name="矩形 27"/>
          <p:cNvSpPr/>
          <p:nvPr/>
        </p:nvSpPr>
        <p:spPr>
          <a:xfrm>
            <a:off x="816014" y="2180861"/>
            <a:ext cx="4413339" cy="2559685"/>
          </a:xfrm>
          <a:prstGeom prst="rect">
            <a:avLst/>
          </a:prstGeom>
        </p:spPr>
        <p:txBody>
          <a:bodyPr wrap="square">
            <a:spAutoFit/>
          </a:bodyPr>
          <a:lstStyle/>
          <a:p>
            <a:pPr>
              <a:lnSpc>
                <a:spcPct val="150000"/>
              </a:lnSpc>
            </a:pPr>
            <a:r>
              <a:rPr lang="zh-CN" altLang="en-US" sz="2135" b="1" dirty="0">
                <a:solidFill>
                  <a:schemeClr val="accent2"/>
                </a:solidFill>
                <a:latin typeface="微软雅黑" panose="020B0503020204020204" pitchFamily="34" charset="-122"/>
                <a:ea typeface="微软雅黑" panose="020B0503020204020204" pitchFamily="34" charset="-122"/>
              </a:rPr>
              <a:t>全面从严治党，重在落实责任</a:t>
            </a:r>
            <a:r>
              <a:rPr lang="zh-CN" altLang="en-US" sz="2135" dirty="0">
                <a:solidFill>
                  <a:schemeClr val="tx2"/>
                </a:solidFill>
                <a:latin typeface="微软雅黑" panose="020B0503020204020204" pitchFamily="34" charset="-122"/>
                <a:ea typeface="微软雅黑" panose="020B0503020204020204" pitchFamily="34" charset="-122"/>
              </a:rPr>
              <a:t>，要坚持思想建设、队伍建设、作风建设、组织建设、制度建设这五个方面从严，使我们党始终成为中国特色社会主义事业的坚强领导核心。</a:t>
            </a:r>
          </a:p>
        </p:txBody>
      </p:sp>
      <p:sp>
        <p:nvSpPr>
          <p:cNvPr id="29" name="TextBox 15"/>
          <p:cNvSpPr txBox="1"/>
          <p:nvPr/>
        </p:nvSpPr>
        <p:spPr>
          <a:xfrm>
            <a:off x="816314" y="1508787"/>
            <a:ext cx="6442924" cy="501650"/>
          </a:xfrm>
          <a:prstGeom prst="rect">
            <a:avLst/>
          </a:prstGeom>
          <a:solidFill>
            <a:srgbClr val="AC000C"/>
          </a:solidFill>
        </p:spPr>
        <p:txBody>
          <a:bodyPr wrap="square" rtlCol="0">
            <a:spAutoFit/>
          </a:bodyPr>
          <a:lstStyle/>
          <a:p>
            <a:pPr marL="457200" indent="-457200">
              <a:buFont typeface="Wingdings" panose="05000000000000000000" pitchFamily="2" charset="2"/>
              <a:buChar char="Ø"/>
            </a:pPr>
            <a:r>
              <a:rPr lang="zh-CN" altLang="en-US" sz="2665" b="1" dirty="0">
                <a:solidFill>
                  <a:schemeClr val="bg1"/>
                </a:solidFill>
                <a:latin typeface="微软雅黑" panose="020B0503020204020204" pitchFamily="34" charset="-122"/>
                <a:ea typeface="微软雅黑" panose="020B0503020204020204" pitchFamily="34" charset="-122"/>
              </a:rPr>
              <a:t>立足五个从严 深入推进全面从严治党</a:t>
            </a:r>
          </a:p>
        </p:txBody>
      </p:sp>
      <p:sp>
        <p:nvSpPr>
          <p:cNvPr id="27" name="标题 5"/>
          <p:cNvSpPr txBox="1"/>
          <p:nvPr/>
        </p:nvSpPr>
        <p:spPr>
          <a:xfrm>
            <a:off x="1076462" y="260648"/>
            <a:ext cx="5404181" cy="672075"/>
          </a:xfrm>
          <a:prstGeom prst="rect">
            <a:avLst/>
          </a:prstGeom>
        </p:spPr>
        <p:txBody>
          <a:bodyPr>
            <a:normAutofit/>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r>
              <a:rPr lang="zh-CN" altLang="en-US" sz="2400" dirty="0">
                <a:solidFill>
                  <a:schemeClr val="accent2"/>
                </a:solidFill>
                <a:latin typeface="微软雅黑" panose="020B0503020204020204" pitchFamily="34" charset="-122"/>
                <a:ea typeface="微软雅黑" panose="020B0503020204020204" pitchFamily="34" charset="-122"/>
              </a:rPr>
              <a:t>全面从严治党不忘初心</a:t>
            </a:r>
          </a:p>
        </p:txBody>
      </p:sp>
      <p:pic>
        <p:nvPicPr>
          <p:cNvPr id="17" name="图片 16"/>
          <p:cNvPicPr>
            <a:picLocks noChangeAspect="1"/>
          </p:cNvPicPr>
          <p:nvPr/>
        </p:nvPicPr>
        <p:blipFill rotWithShape="1">
          <a:blip r:embed="rId3" cstate="print">
            <a:extLst>
              <a:ext uri="{28A0092B-C50C-407E-A947-70E740481C1C}">
                <a14:useLocalDpi xmlns:a14="http://schemas.microsoft.com/office/drawing/2010/main" xmlns="" val="0"/>
              </a:ext>
            </a:extLst>
          </a:blip>
          <a:srcRect t="79333"/>
          <a:stretch>
            <a:fillRect/>
          </a:stretch>
        </p:blipFill>
        <p:spPr>
          <a:xfrm>
            <a:off x="0" y="5579705"/>
            <a:ext cx="12192000" cy="1259879"/>
          </a:xfrm>
          <a:prstGeom prst="rect">
            <a:avLst/>
          </a:prstGeom>
        </p:spPr>
      </p:pic>
    </p:spTree>
  </p:cSld>
  <p:clrMapOvr>
    <a:masterClrMapping/>
  </p:clrMapOvr>
  <p:transition spd="slow" advClick="0" advTm="3754">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1000"/>
                                        <p:tgtEl>
                                          <p:spTgt spid="29"/>
                                        </p:tgtEl>
                                      </p:cBhvr>
                                    </p:animEffect>
                                  </p:childTnLst>
                                </p:cTn>
                              </p:par>
                            </p:childTnLst>
                          </p:cTn>
                        </p:par>
                        <p:par>
                          <p:cTn id="8" fill="hold">
                            <p:stCondLst>
                              <p:cond delay="1000"/>
                            </p:stCondLst>
                            <p:childTnLst>
                              <p:par>
                                <p:cTn id="9" presetID="12" presetClass="entr" presetSubtype="4"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1250"/>
                                        <p:tgtEl>
                                          <p:spTgt spid="28"/>
                                        </p:tgtEl>
                                        <p:attrNameLst>
                                          <p:attrName>ppt_y</p:attrName>
                                        </p:attrNameLst>
                                      </p:cBhvr>
                                      <p:tavLst>
                                        <p:tav tm="0">
                                          <p:val>
                                            <p:strVal val="#ppt_y+#ppt_h*1.125000"/>
                                          </p:val>
                                        </p:tav>
                                        <p:tav tm="100000">
                                          <p:val>
                                            <p:strVal val="#ppt_y"/>
                                          </p:val>
                                        </p:tav>
                                      </p:tavLst>
                                    </p:anim>
                                    <p:animEffect transition="in" filter="wipe(up)">
                                      <p:cBhvr>
                                        <p:cTn id="12" dur="1250"/>
                                        <p:tgtEl>
                                          <p:spTgt spid="28"/>
                                        </p:tgtEl>
                                      </p:cBhvr>
                                    </p:animEffect>
                                  </p:childTnLst>
                                </p:cTn>
                              </p:par>
                            </p:childTnLst>
                          </p:cTn>
                        </p:par>
                        <p:par>
                          <p:cTn id="13" fill="hold">
                            <p:stCondLst>
                              <p:cond delay="2500"/>
                            </p:stCondLst>
                            <p:childTnLst>
                              <p:par>
                                <p:cTn id="14" presetID="10" presetClass="entr" presetSubtype="0" fill="hold" grpId="0" nodeType="after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500"/>
                                        <p:tgtEl>
                                          <p:spTgt spid="26"/>
                                        </p:tgtEl>
                                      </p:cBhvr>
                                    </p:animEffect>
                                  </p:childTnLst>
                                </p:cTn>
                              </p:par>
                            </p:childTnLst>
                          </p:cTn>
                        </p:par>
                        <p:par>
                          <p:cTn id="17" fill="hold">
                            <p:stCondLst>
                              <p:cond delay="3000"/>
                            </p:stCondLst>
                            <p:childTnLst>
                              <p:par>
                                <p:cTn id="18" presetID="1" presetClass="entr" presetSubtype="0"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childTnLst>
                                </p:cTn>
                              </p:par>
                              <p:par>
                                <p:cTn id="20" presetID="42" presetClass="path" presetSubtype="0" accel="50000" decel="50000" fill="hold" nodeType="withEffect">
                                  <p:stCondLst>
                                    <p:cond delay="0"/>
                                  </p:stCondLst>
                                  <p:childTnLst>
                                    <p:animMotion origin="layout" path="M 4.72222E-6 3.58025E-6 L 0.23993 0.28889 " pathEditMode="relative" rAng="0" ptsTypes="AA">
                                      <p:cBhvr>
                                        <p:cTn id="21" dur="650" spd="-100000" fill="hold"/>
                                        <p:tgtEl>
                                          <p:spTgt spid="2"/>
                                        </p:tgtEl>
                                        <p:attrNameLst>
                                          <p:attrName>ppt_x</p:attrName>
                                          <p:attrName>ppt_y</p:attrName>
                                        </p:attrNameLst>
                                      </p:cBhvr>
                                      <p:rCtr x="11997" y="14444"/>
                                    </p:animMotion>
                                  </p:childTnLst>
                                </p:cTn>
                              </p:par>
                              <p:par>
                                <p:cTn id="22" presetID="1" presetClass="entr" presetSubtype="0" fill="hold" nodeType="withEffect">
                                  <p:stCondLst>
                                    <p:cond delay="300"/>
                                  </p:stCondLst>
                                  <p:childTnLst>
                                    <p:set>
                                      <p:cBhvr>
                                        <p:cTn id="23" dur="1" fill="hold">
                                          <p:stCondLst>
                                            <p:cond delay="0"/>
                                          </p:stCondLst>
                                        </p:cTn>
                                        <p:tgtEl>
                                          <p:spTgt spid="5"/>
                                        </p:tgtEl>
                                        <p:attrNameLst>
                                          <p:attrName>style.visibility</p:attrName>
                                        </p:attrNameLst>
                                      </p:cBhvr>
                                      <p:to>
                                        <p:strVal val="visible"/>
                                      </p:to>
                                    </p:set>
                                  </p:childTnLst>
                                </p:cTn>
                              </p:par>
                              <p:par>
                                <p:cTn id="24" presetID="42" presetClass="path" presetSubtype="0" accel="50000" decel="50000" fill="hold" nodeType="withEffect">
                                  <p:stCondLst>
                                    <p:cond delay="300"/>
                                  </p:stCondLst>
                                  <p:childTnLst>
                                    <p:animMotion origin="layout" path="M -2.77778E-7 -2.96296E-6 L 0.15139 0.50031 " pathEditMode="relative" rAng="0" ptsTypes="AA">
                                      <p:cBhvr>
                                        <p:cTn id="25" dur="650" spd="-100000" fill="hold"/>
                                        <p:tgtEl>
                                          <p:spTgt spid="5"/>
                                        </p:tgtEl>
                                        <p:attrNameLst>
                                          <p:attrName>ppt_x</p:attrName>
                                          <p:attrName>ppt_y</p:attrName>
                                        </p:attrNameLst>
                                      </p:cBhvr>
                                      <p:rCtr x="7569" y="25000"/>
                                    </p:animMotion>
                                  </p:childTnLst>
                                </p:cTn>
                              </p:par>
                              <p:par>
                                <p:cTn id="26" presetID="1" presetClass="entr" presetSubtype="0" fill="hold" nodeType="withEffect">
                                  <p:stCondLst>
                                    <p:cond delay="600"/>
                                  </p:stCondLst>
                                  <p:childTnLst>
                                    <p:set>
                                      <p:cBhvr>
                                        <p:cTn id="27" dur="1" fill="hold">
                                          <p:stCondLst>
                                            <p:cond delay="0"/>
                                          </p:stCondLst>
                                        </p:cTn>
                                        <p:tgtEl>
                                          <p:spTgt spid="8"/>
                                        </p:tgtEl>
                                        <p:attrNameLst>
                                          <p:attrName>style.visibility</p:attrName>
                                        </p:attrNameLst>
                                      </p:cBhvr>
                                      <p:to>
                                        <p:strVal val="visible"/>
                                      </p:to>
                                    </p:set>
                                  </p:childTnLst>
                                </p:cTn>
                              </p:par>
                              <p:par>
                                <p:cTn id="28" presetID="42" presetClass="path" presetSubtype="0" accel="50000" decel="50000" fill="hold" nodeType="withEffect">
                                  <p:stCondLst>
                                    <p:cond delay="600"/>
                                  </p:stCondLst>
                                  <p:childTnLst>
                                    <p:animMotion origin="layout" path="M 1.94444E-6 -3.58025E-6 L 0.02048 0.5892 " pathEditMode="relative" rAng="0" ptsTypes="AA">
                                      <p:cBhvr>
                                        <p:cTn id="29" dur="650" spd="-100000" fill="hold"/>
                                        <p:tgtEl>
                                          <p:spTgt spid="8"/>
                                        </p:tgtEl>
                                        <p:attrNameLst>
                                          <p:attrName>ppt_x</p:attrName>
                                          <p:attrName>ppt_y</p:attrName>
                                        </p:attrNameLst>
                                      </p:cBhvr>
                                      <p:rCtr x="1024" y="29444"/>
                                    </p:animMotion>
                                  </p:childTnLst>
                                </p:cTn>
                              </p:par>
                              <p:par>
                                <p:cTn id="30" presetID="1" presetClass="entr" presetSubtype="0" fill="hold" nodeType="withEffect">
                                  <p:stCondLst>
                                    <p:cond delay="900"/>
                                  </p:stCondLst>
                                  <p:childTnLst>
                                    <p:set>
                                      <p:cBhvr>
                                        <p:cTn id="31" dur="1" fill="hold">
                                          <p:stCondLst>
                                            <p:cond delay="0"/>
                                          </p:stCondLst>
                                        </p:cTn>
                                        <p:tgtEl>
                                          <p:spTgt spid="11"/>
                                        </p:tgtEl>
                                        <p:attrNameLst>
                                          <p:attrName>style.visibility</p:attrName>
                                        </p:attrNameLst>
                                      </p:cBhvr>
                                      <p:to>
                                        <p:strVal val="visible"/>
                                      </p:to>
                                    </p:set>
                                  </p:childTnLst>
                                </p:cTn>
                              </p:par>
                              <p:par>
                                <p:cTn id="32" presetID="42" presetClass="path" presetSubtype="0" accel="50000" decel="50000" fill="hold" nodeType="withEffect">
                                  <p:stCondLst>
                                    <p:cond delay="900"/>
                                  </p:stCondLst>
                                  <p:childTnLst>
                                    <p:animMotion origin="layout" path="M 1.66667E-6 -2.96296E-6 L -0.11823 0.50031 " pathEditMode="relative" rAng="0" ptsTypes="AA">
                                      <p:cBhvr>
                                        <p:cTn id="33" dur="650" spd="-100000" fill="hold"/>
                                        <p:tgtEl>
                                          <p:spTgt spid="11"/>
                                        </p:tgtEl>
                                        <p:attrNameLst>
                                          <p:attrName>ppt_x</p:attrName>
                                          <p:attrName>ppt_y</p:attrName>
                                        </p:attrNameLst>
                                      </p:cBhvr>
                                      <p:rCtr x="-5920" y="25000"/>
                                    </p:animMotion>
                                  </p:childTnLst>
                                </p:cTn>
                              </p:par>
                              <p:par>
                                <p:cTn id="34" presetID="1" presetClass="entr" presetSubtype="0" fill="hold" nodeType="withEffect">
                                  <p:stCondLst>
                                    <p:cond delay="1200"/>
                                  </p:stCondLst>
                                  <p:childTnLst>
                                    <p:set>
                                      <p:cBhvr>
                                        <p:cTn id="35" dur="1" fill="hold">
                                          <p:stCondLst>
                                            <p:cond delay="0"/>
                                          </p:stCondLst>
                                        </p:cTn>
                                        <p:tgtEl>
                                          <p:spTgt spid="14"/>
                                        </p:tgtEl>
                                        <p:attrNameLst>
                                          <p:attrName>style.visibility</p:attrName>
                                        </p:attrNameLst>
                                      </p:cBhvr>
                                      <p:to>
                                        <p:strVal val="visible"/>
                                      </p:to>
                                    </p:set>
                                  </p:childTnLst>
                                </p:cTn>
                              </p:par>
                              <p:par>
                                <p:cTn id="36" presetID="42" presetClass="path" presetSubtype="0" accel="50000" decel="50000" fill="hold" nodeType="withEffect">
                                  <p:stCondLst>
                                    <p:cond delay="1200"/>
                                  </p:stCondLst>
                                  <p:childTnLst>
                                    <p:animMotion origin="layout" path="M -4.16667E-6 -3.82716E-6 L -0.19409 0.28426 " pathEditMode="relative" rAng="0" ptsTypes="AA">
                                      <p:cBhvr>
                                        <p:cTn id="37" dur="650" spd="-100000" fill="hold"/>
                                        <p:tgtEl>
                                          <p:spTgt spid="14"/>
                                        </p:tgtEl>
                                        <p:attrNameLst>
                                          <p:attrName>ppt_x</p:attrName>
                                          <p:attrName>ppt_y</p:attrName>
                                        </p:attrNameLst>
                                      </p:cBhvr>
                                      <p:rCtr x="-9705" y="14198"/>
                                    </p:animMotion>
                                  </p:childTnLst>
                                </p:cTn>
                              </p:par>
                            </p:childTnLst>
                          </p:cTn>
                        </p:par>
                        <p:par>
                          <p:cTn id="38" fill="hold">
                            <p:stCondLst>
                              <p:cond delay="3000"/>
                            </p:stCondLst>
                            <p:childTnLst>
                              <p:par>
                                <p:cTn id="39" presetID="16" presetClass="entr" presetSubtype="21" fill="hold" grpId="0" nodeType="after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barn(inVertical)">
                                      <p:cBhvr>
                                        <p:cTn id="41" dur="500"/>
                                        <p:tgtEl>
                                          <p:spTgt spid="18"/>
                                        </p:tgtEl>
                                      </p:cBhvr>
                                    </p:animEffect>
                                  </p:childTnLst>
                                </p:cTn>
                              </p:par>
                              <p:par>
                                <p:cTn id="42" presetID="16" presetClass="entr" presetSubtype="21" fill="hold" grpId="0" nodeType="withEffect">
                                  <p:stCondLst>
                                    <p:cond delay="300"/>
                                  </p:stCondLst>
                                  <p:childTnLst>
                                    <p:set>
                                      <p:cBhvr>
                                        <p:cTn id="43" dur="1" fill="hold">
                                          <p:stCondLst>
                                            <p:cond delay="0"/>
                                          </p:stCondLst>
                                        </p:cTn>
                                        <p:tgtEl>
                                          <p:spTgt spid="20"/>
                                        </p:tgtEl>
                                        <p:attrNameLst>
                                          <p:attrName>style.visibility</p:attrName>
                                        </p:attrNameLst>
                                      </p:cBhvr>
                                      <p:to>
                                        <p:strVal val="visible"/>
                                      </p:to>
                                    </p:set>
                                    <p:animEffect transition="in" filter="barn(inVertical)">
                                      <p:cBhvr>
                                        <p:cTn id="44" dur="500"/>
                                        <p:tgtEl>
                                          <p:spTgt spid="20"/>
                                        </p:tgtEl>
                                      </p:cBhvr>
                                    </p:animEffect>
                                  </p:childTnLst>
                                </p:cTn>
                              </p:par>
                              <p:par>
                                <p:cTn id="45" presetID="16" presetClass="entr" presetSubtype="21" fill="hold" grpId="0" nodeType="withEffect">
                                  <p:stCondLst>
                                    <p:cond delay="600"/>
                                  </p:stCondLst>
                                  <p:childTnLst>
                                    <p:set>
                                      <p:cBhvr>
                                        <p:cTn id="46" dur="1" fill="hold">
                                          <p:stCondLst>
                                            <p:cond delay="0"/>
                                          </p:stCondLst>
                                        </p:cTn>
                                        <p:tgtEl>
                                          <p:spTgt spid="21"/>
                                        </p:tgtEl>
                                        <p:attrNameLst>
                                          <p:attrName>style.visibility</p:attrName>
                                        </p:attrNameLst>
                                      </p:cBhvr>
                                      <p:to>
                                        <p:strVal val="visible"/>
                                      </p:to>
                                    </p:set>
                                    <p:animEffect transition="in" filter="barn(inVertical)">
                                      <p:cBhvr>
                                        <p:cTn id="47" dur="500"/>
                                        <p:tgtEl>
                                          <p:spTgt spid="21"/>
                                        </p:tgtEl>
                                      </p:cBhvr>
                                    </p:animEffect>
                                  </p:childTnLst>
                                </p:cTn>
                              </p:par>
                              <p:par>
                                <p:cTn id="48" presetID="16" presetClass="entr" presetSubtype="21" fill="hold" grpId="0" nodeType="withEffect">
                                  <p:stCondLst>
                                    <p:cond delay="900"/>
                                  </p:stCondLst>
                                  <p:childTnLst>
                                    <p:set>
                                      <p:cBhvr>
                                        <p:cTn id="49" dur="1" fill="hold">
                                          <p:stCondLst>
                                            <p:cond delay="0"/>
                                          </p:stCondLst>
                                        </p:cTn>
                                        <p:tgtEl>
                                          <p:spTgt spid="23"/>
                                        </p:tgtEl>
                                        <p:attrNameLst>
                                          <p:attrName>style.visibility</p:attrName>
                                        </p:attrNameLst>
                                      </p:cBhvr>
                                      <p:to>
                                        <p:strVal val="visible"/>
                                      </p:to>
                                    </p:set>
                                    <p:animEffect transition="in" filter="barn(inVertical)">
                                      <p:cBhvr>
                                        <p:cTn id="50" dur="500"/>
                                        <p:tgtEl>
                                          <p:spTgt spid="23"/>
                                        </p:tgtEl>
                                      </p:cBhvr>
                                    </p:animEffect>
                                  </p:childTnLst>
                                </p:cTn>
                              </p:par>
                              <p:par>
                                <p:cTn id="51" presetID="16" presetClass="entr" presetSubtype="21" fill="hold" grpId="0" nodeType="withEffect">
                                  <p:stCondLst>
                                    <p:cond delay="1200"/>
                                  </p:stCondLst>
                                  <p:childTnLst>
                                    <p:set>
                                      <p:cBhvr>
                                        <p:cTn id="52" dur="1" fill="hold">
                                          <p:stCondLst>
                                            <p:cond delay="0"/>
                                          </p:stCondLst>
                                        </p:cTn>
                                        <p:tgtEl>
                                          <p:spTgt spid="25"/>
                                        </p:tgtEl>
                                        <p:attrNameLst>
                                          <p:attrName>style.visibility</p:attrName>
                                        </p:attrNameLst>
                                      </p:cBhvr>
                                      <p:to>
                                        <p:strVal val="visible"/>
                                      </p:to>
                                    </p:set>
                                    <p:animEffect transition="in" filter="barn(inVertical)">
                                      <p:cBhvr>
                                        <p:cTn id="5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18" grpId="0"/>
      <p:bldP spid="20" grpId="0"/>
      <p:bldP spid="21" grpId="0"/>
      <p:bldP spid="23" grpId="0"/>
      <p:bldP spid="25" grpId="0"/>
      <p:bldP spid="28" grpId="0"/>
      <p:bldP spid="29"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4195" y="1790824"/>
            <a:ext cx="7130613" cy="4038443"/>
          </a:xfrm>
          <a:prstGeom prst="rect">
            <a:avLst/>
          </a:prstGeom>
          <a:solidFill>
            <a:schemeClr val="bg1">
              <a:alpha val="48000"/>
            </a:schemeClr>
          </a:solidFill>
          <a:ln w="9525">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3" name="矩形 2"/>
          <p:cNvSpPr/>
          <p:nvPr/>
        </p:nvSpPr>
        <p:spPr>
          <a:xfrm>
            <a:off x="47928" y="1892829"/>
            <a:ext cx="7776864" cy="3572510"/>
          </a:xfrm>
          <a:prstGeom prst="rect">
            <a:avLst/>
          </a:prstGeom>
        </p:spPr>
        <p:txBody>
          <a:bodyPr wrap="square" lIns="121884" tIns="60941" rIns="121884" bIns="60941">
            <a:spAutoFit/>
          </a:bodyPr>
          <a:lstStyle/>
          <a:p>
            <a:pPr lvl="2" algn="just">
              <a:lnSpc>
                <a:spcPct val="150000"/>
              </a:lnSpc>
            </a:pPr>
            <a:endParaRPr lang="zh-CN" altLang="en-US" sz="1865" b="1" dirty="0">
              <a:solidFill>
                <a:schemeClr val="tx1">
                  <a:lumMod val="85000"/>
                  <a:lumOff val="15000"/>
                </a:schemeClr>
              </a:solidFill>
              <a:latin typeface="微软雅黑" panose="020B0503020204020204" pitchFamily="34" charset="-122"/>
              <a:ea typeface="微软雅黑" panose="020B0503020204020204" pitchFamily="34" charset="-122"/>
            </a:endParaRPr>
          </a:p>
          <a:p>
            <a:pPr lvl="2" algn="just">
              <a:lnSpc>
                <a:spcPct val="150000"/>
              </a:lnSpc>
            </a:pPr>
            <a:r>
              <a:rPr lang="zh-CN" altLang="en-US" sz="1865" b="1" dirty="0">
                <a:solidFill>
                  <a:schemeClr val="accent2"/>
                </a:solidFill>
                <a:latin typeface="微软雅黑" panose="020B0503020204020204" pitchFamily="34" charset="-122"/>
                <a:ea typeface="微软雅黑" panose="020B0503020204020204" pitchFamily="34" charset="-122"/>
              </a:rPr>
              <a:t>加强思想建设的关键就是必须坚定广大党员干部的理想信念。理想信念是共产党人精神上的“钙”。</a:t>
            </a:r>
            <a:r>
              <a:rPr lang="zh-CN" altLang="en-US" sz="1865" dirty="0">
                <a:solidFill>
                  <a:schemeClr val="tx2"/>
                </a:solidFill>
                <a:latin typeface="微软雅黑" panose="020B0503020204020204" pitchFamily="34" charset="-122"/>
                <a:ea typeface="微软雅黑" panose="020B0503020204020204" pitchFamily="34" charset="-122"/>
              </a:rPr>
              <a:t>没有理想信念，理想信念不坚定，精神上就会“缺钙”，就会得“软骨病”。坚定的理想信念，始终是共产党人安身立命的根本。无论面对什么样的情况，共产党员都必须始终保持政治上的清醒坚定，在大是大非面前保持清醒头脑，在大风大浪面前站稳正确立场，始终保持一名共产党员的坚定信仰和坚定立场。</a:t>
            </a:r>
            <a:endParaRPr lang="en-US" altLang="zh-CN" sz="2135" dirty="0">
              <a:solidFill>
                <a:schemeClr val="tx2"/>
              </a:solidFill>
              <a:latin typeface="微软雅黑" panose="020B0503020204020204" pitchFamily="34" charset="-122"/>
              <a:ea typeface="微软雅黑" panose="020B0503020204020204" pitchFamily="34" charset="-122"/>
            </a:endParaRPr>
          </a:p>
        </p:txBody>
      </p:sp>
      <p:sp>
        <p:nvSpPr>
          <p:cNvPr id="4" name="Freeform 5"/>
          <p:cNvSpPr/>
          <p:nvPr/>
        </p:nvSpPr>
        <p:spPr bwMode="auto">
          <a:xfrm flipH="1">
            <a:off x="816014" y="1412776"/>
            <a:ext cx="6816757" cy="883333"/>
          </a:xfrm>
          <a:custGeom>
            <a:avLst/>
            <a:gdLst>
              <a:gd name="T0" fmla="*/ 51 w 14043"/>
              <a:gd name="T1" fmla="*/ 2108 h 2636"/>
              <a:gd name="T2" fmla="*/ 1152 w 14043"/>
              <a:gd name="T3" fmla="*/ 1085 h 2636"/>
              <a:gd name="T4" fmla="*/ 0 w 14043"/>
              <a:gd name="T5" fmla="*/ 0 h 2636"/>
              <a:gd name="T6" fmla="*/ 13490 w 14043"/>
              <a:gd name="T7" fmla="*/ 22 h 2636"/>
              <a:gd name="T8" fmla="*/ 14043 w 14043"/>
              <a:gd name="T9" fmla="*/ 421 h 2636"/>
              <a:gd name="T10" fmla="*/ 14021 w 14043"/>
              <a:gd name="T11" fmla="*/ 2304 h 2636"/>
              <a:gd name="T12" fmla="*/ 13689 w 14043"/>
              <a:gd name="T13" fmla="*/ 2636 h 2636"/>
              <a:gd name="T14" fmla="*/ 13689 w 14043"/>
              <a:gd name="T15" fmla="*/ 2108 h 2636"/>
              <a:gd name="T16" fmla="*/ 51 w 14043"/>
              <a:gd name="T17" fmla="*/ 2108 h 2636"/>
              <a:gd name="connsiteX0" fmla="*/ 36 w 10002"/>
              <a:gd name="connsiteY0" fmla="*/ 7997 h 10000"/>
              <a:gd name="connsiteX1" fmla="*/ 820 w 10002"/>
              <a:gd name="connsiteY1" fmla="*/ 4116 h 10000"/>
              <a:gd name="connsiteX2" fmla="*/ 0 w 10002"/>
              <a:gd name="connsiteY2" fmla="*/ 0 h 10000"/>
              <a:gd name="connsiteX3" fmla="*/ 9606 w 10002"/>
              <a:gd name="connsiteY3" fmla="*/ 83 h 10000"/>
              <a:gd name="connsiteX4" fmla="*/ 10000 w 10002"/>
              <a:gd name="connsiteY4" fmla="*/ 1597 h 10000"/>
              <a:gd name="connsiteX5" fmla="*/ 9984 w 10002"/>
              <a:gd name="connsiteY5" fmla="*/ 8741 h 10000"/>
              <a:gd name="connsiteX6" fmla="*/ 9748 w 10002"/>
              <a:gd name="connsiteY6" fmla="*/ 10000 h 10000"/>
              <a:gd name="connsiteX7" fmla="*/ 9748 w 10002"/>
              <a:gd name="connsiteY7" fmla="*/ 7997 h 10000"/>
              <a:gd name="connsiteX8" fmla="*/ 36 w 10002"/>
              <a:gd name="connsiteY8" fmla="*/ 7997 h 10000"/>
              <a:gd name="connsiteX0-1" fmla="*/ 36 w 10002"/>
              <a:gd name="connsiteY0-2" fmla="*/ 7997 h 10000"/>
              <a:gd name="connsiteX1-3" fmla="*/ 865 w 10002"/>
              <a:gd name="connsiteY1-4" fmla="*/ 4068 h 10000"/>
              <a:gd name="connsiteX2-5" fmla="*/ 0 w 10002"/>
              <a:gd name="connsiteY2-6" fmla="*/ 0 h 10000"/>
              <a:gd name="connsiteX3-7" fmla="*/ 9606 w 10002"/>
              <a:gd name="connsiteY3-8" fmla="*/ 83 h 10000"/>
              <a:gd name="connsiteX4-9" fmla="*/ 10000 w 10002"/>
              <a:gd name="connsiteY4-10" fmla="*/ 1597 h 10000"/>
              <a:gd name="connsiteX5-11" fmla="*/ 9984 w 10002"/>
              <a:gd name="connsiteY5-12" fmla="*/ 8741 h 10000"/>
              <a:gd name="connsiteX6-13" fmla="*/ 9748 w 10002"/>
              <a:gd name="connsiteY6-14" fmla="*/ 10000 h 10000"/>
              <a:gd name="connsiteX7-15" fmla="*/ 9748 w 10002"/>
              <a:gd name="connsiteY7-16" fmla="*/ 7997 h 10000"/>
              <a:gd name="connsiteX8-17" fmla="*/ 36 w 10002"/>
              <a:gd name="connsiteY8-18" fmla="*/ 7997 h 10000"/>
              <a:gd name="connsiteX0-19" fmla="*/ 36 w 10002"/>
              <a:gd name="connsiteY0-20" fmla="*/ 7997 h 10000"/>
              <a:gd name="connsiteX1-21" fmla="*/ 537 w 10002"/>
              <a:gd name="connsiteY1-22" fmla="*/ 4260 h 10000"/>
              <a:gd name="connsiteX2-23" fmla="*/ 0 w 10002"/>
              <a:gd name="connsiteY2-24" fmla="*/ 0 h 10000"/>
              <a:gd name="connsiteX3-25" fmla="*/ 9606 w 10002"/>
              <a:gd name="connsiteY3-26" fmla="*/ 83 h 10000"/>
              <a:gd name="connsiteX4-27" fmla="*/ 10000 w 10002"/>
              <a:gd name="connsiteY4-28" fmla="*/ 1597 h 10000"/>
              <a:gd name="connsiteX5-29" fmla="*/ 9984 w 10002"/>
              <a:gd name="connsiteY5-30" fmla="*/ 8741 h 10000"/>
              <a:gd name="connsiteX6-31" fmla="*/ 9748 w 10002"/>
              <a:gd name="connsiteY6-32" fmla="*/ 10000 h 10000"/>
              <a:gd name="connsiteX7-33" fmla="*/ 9748 w 10002"/>
              <a:gd name="connsiteY7-34" fmla="*/ 7997 h 10000"/>
              <a:gd name="connsiteX8-35" fmla="*/ 36 w 10002"/>
              <a:gd name="connsiteY8-36" fmla="*/ 7997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0002" h="10000">
                <a:moveTo>
                  <a:pt x="36" y="7997"/>
                </a:moveTo>
                <a:lnTo>
                  <a:pt x="537" y="4260"/>
                </a:lnTo>
                <a:lnTo>
                  <a:pt x="0" y="0"/>
                </a:lnTo>
                <a:lnTo>
                  <a:pt x="9606" y="83"/>
                </a:lnTo>
                <a:cubicBezTo>
                  <a:pt x="9606" y="83"/>
                  <a:pt x="9988" y="-141"/>
                  <a:pt x="10000" y="1597"/>
                </a:cubicBezTo>
                <a:cubicBezTo>
                  <a:pt x="10012" y="3335"/>
                  <a:pt x="9984" y="8741"/>
                  <a:pt x="9984" y="8741"/>
                </a:cubicBezTo>
                <a:cubicBezTo>
                  <a:pt x="9984" y="8741"/>
                  <a:pt x="9969" y="10000"/>
                  <a:pt x="9748" y="10000"/>
                </a:cubicBezTo>
                <a:lnTo>
                  <a:pt x="9748" y="7997"/>
                </a:lnTo>
                <a:lnTo>
                  <a:pt x="36" y="7997"/>
                </a:lnTo>
                <a:close/>
              </a:path>
            </a:pathLst>
          </a:custGeom>
          <a:solidFill>
            <a:schemeClr val="accent2"/>
          </a:solidFill>
          <a:ln w="7938" cap="flat">
            <a:noFill/>
            <a:prstDash val="solid"/>
            <a:miter lim="800000"/>
          </a:ln>
        </p:spPr>
        <p:txBody>
          <a:bodyPr vert="horz" wrap="square" lIns="121920" tIns="60960" rIns="121920" bIns="60960" numCol="1" anchor="t" anchorCtr="0" compatLnSpc="1"/>
          <a:lstStyle/>
          <a:p>
            <a:endParaRPr lang="zh-CN" altLang="en-US" sz="2135"/>
          </a:p>
        </p:txBody>
      </p:sp>
      <p:sp>
        <p:nvSpPr>
          <p:cNvPr id="5" name="TextBox 9">
            <a:hlinkClick r:id="" action="ppaction://hlinkshowjump?jump=nextslide"/>
          </p:cNvPr>
          <p:cNvSpPr txBox="1"/>
          <p:nvPr/>
        </p:nvSpPr>
        <p:spPr>
          <a:xfrm>
            <a:off x="1134088" y="1514663"/>
            <a:ext cx="6286500" cy="501650"/>
          </a:xfrm>
          <a:prstGeom prst="rect">
            <a:avLst/>
          </a:prstGeom>
        </p:spPr>
        <p:txBody>
          <a:bodyPr wrap="non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fontAlgn="auto">
              <a:spcBef>
                <a:spcPts val="0"/>
              </a:spcBef>
              <a:spcAft>
                <a:spcPts val="0"/>
              </a:spcAft>
              <a:defRPr/>
            </a:pPr>
            <a:r>
              <a:rPr lang="zh-CN" altLang="en-US" sz="2665" dirty="0">
                <a:solidFill>
                  <a:schemeClr val="bg1"/>
                </a:solidFill>
              </a:rPr>
              <a:t>全面从严治党，必须坚持思想建设从严。</a:t>
            </a:r>
          </a:p>
        </p:txBody>
      </p:sp>
      <p:sp>
        <p:nvSpPr>
          <p:cNvPr id="6" name="标题 5"/>
          <p:cNvSpPr txBox="1"/>
          <p:nvPr/>
        </p:nvSpPr>
        <p:spPr>
          <a:xfrm>
            <a:off x="1076462" y="260648"/>
            <a:ext cx="5404181" cy="672075"/>
          </a:xfrm>
          <a:prstGeom prst="rect">
            <a:avLst/>
          </a:prstGeom>
        </p:spPr>
        <p:txBody>
          <a:bodyPr>
            <a:normAutofit/>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r>
              <a:rPr lang="zh-CN" altLang="en-US" sz="2400" dirty="0">
                <a:solidFill>
                  <a:schemeClr val="accent2"/>
                </a:solidFill>
                <a:latin typeface="微软雅黑" panose="020B0503020204020204" pitchFamily="34" charset="-122"/>
                <a:ea typeface="微软雅黑" panose="020B0503020204020204" pitchFamily="34" charset="-122"/>
              </a:rPr>
              <a:t>全面从严治党不忘初心</a:t>
            </a:r>
          </a:p>
        </p:txBody>
      </p:sp>
      <p:pic>
        <p:nvPicPr>
          <p:cNvPr id="9" name="图片 8" descr="liangxueyizuo2.png"/>
          <p:cNvPicPr>
            <a:picLocks noChangeAspect="1"/>
          </p:cNvPicPr>
          <p:nvPr/>
        </p:nvPicPr>
        <p:blipFill>
          <a:blip r:embed="rId3" cstate="print">
            <a:extLst>
              <a:ext uri="{BEBA8EAE-BF5A-486C-A8C5-ECC9F3942E4B}">
                <a14:imgProps xmlns:a14="http://schemas.microsoft.com/office/drawing/2010/main" xmlns="">
                  <a14:imgLayer r:embed="rId4">
                    <a14:imgEffect>
                      <a14:brightnessContrast bright="20000" contrast="25000"/>
                    </a14:imgEffect>
                    <a14:imgEffect>
                      <a14:colorTemperature colorTemp="11500"/>
                    </a14:imgEffect>
                  </a14:imgLayer>
                </a14:imgProps>
              </a:ext>
            </a:extLst>
          </a:blip>
          <a:stretch>
            <a:fillRect/>
          </a:stretch>
        </p:blipFill>
        <p:spPr>
          <a:xfrm>
            <a:off x="8951075" y="1263517"/>
            <a:ext cx="3296113" cy="5632049"/>
          </a:xfrm>
          <a:prstGeom prst="rect">
            <a:avLst/>
          </a:prstGeom>
        </p:spPr>
      </p:pic>
      <p:pic>
        <p:nvPicPr>
          <p:cNvPr id="17" name="图片 16"/>
          <p:cNvPicPr>
            <a:picLocks noChangeAspect="1"/>
          </p:cNvPicPr>
          <p:nvPr/>
        </p:nvPicPr>
        <p:blipFill rotWithShape="1">
          <a:blip r:embed="rId5" cstate="print">
            <a:extLst>
              <a:ext uri="{28A0092B-C50C-407E-A947-70E740481C1C}">
                <a14:useLocalDpi xmlns:a14="http://schemas.microsoft.com/office/drawing/2010/main" xmlns="" val="0"/>
              </a:ext>
            </a:extLst>
          </a:blip>
          <a:srcRect t="79333"/>
          <a:stretch>
            <a:fillRect/>
          </a:stretch>
        </p:blipFill>
        <p:spPr>
          <a:xfrm>
            <a:off x="0" y="5579705"/>
            <a:ext cx="12192000" cy="1259879"/>
          </a:xfrm>
          <a:prstGeom prst="rect">
            <a:avLst/>
          </a:prstGeom>
        </p:spPr>
      </p:pic>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3264">
        <p15:prstTrans prst="pageCurlDouble"/>
      </p:transition>
    </mc:Choice>
    <mc:Fallback>
      <p:transition spd="slow" advClick="0" advTm="326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750"/>
                                        <p:tgtEl>
                                          <p:spTgt spid="5"/>
                                        </p:tgtEl>
                                      </p:cBhvr>
                                    </p:animEffect>
                                    <p:anim calcmode="lin" valueType="num">
                                      <p:cBhvr>
                                        <p:cTn id="16" dur="750" fill="hold"/>
                                        <p:tgtEl>
                                          <p:spTgt spid="5"/>
                                        </p:tgtEl>
                                        <p:attrNameLst>
                                          <p:attrName>ppt_x</p:attrName>
                                        </p:attrNameLst>
                                      </p:cBhvr>
                                      <p:tavLst>
                                        <p:tav tm="0">
                                          <p:val>
                                            <p:strVal val="#ppt_x"/>
                                          </p:val>
                                        </p:tav>
                                        <p:tav tm="100000">
                                          <p:val>
                                            <p:strVal val="#ppt_x"/>
                                          </p:val>
                                        </p:tav>
                                      </p:tavLst>
                                    </p:anim>
                                    <p:anim calcmode="lin" valueType="num">
                                      <p:cBhvr>
                                        <p:cTn id="17" dur="750" fill="hold"/>
                                        <p:tgtEl>
                                          <p:spTgt spid="5"/>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12" presetClass="entr" presetSubtype="4"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2250"/>
                                        <p:tgtEl>
                                          <p:spTgt spid="3"/>
                                        </p:tgtEl>
                                        <p:attrNameLst>
                                          <p:attrName>ppt_y</p:attrName>
                                        </p:attrNameLst>
                                      </p:cBhvr>
                                      <p:tavLst>
                                        <p:tav tm="0">
                                          <p:val>
                                            <p:strVal val="#ppt_y+#ppt_h*1.125000"/>
                                          </p:val>
                                        </p:tav>
                                        <p:tav tm="100000">
                                          <p:val>
                                            <p:strVal val="#ppt_y"/>
                                          </p:val>
                                        </p:tav>
                                      </p:tavLst>
                                    </p:anim>
                                    <p:animEffect transition="in" filter="wipe(up)">
                                      <p:cBhvr>
                                        <p:cTn id="22" dur="2250"/>
                                        <p:tgtEl>
                                          <p:spTgt spid="3"/>
                                        </p:tgtEl>
                                      </p:cBhvr>
                                    </p:animEffect>
                                  </p:childTnLst>
                                </p:cTn>
                              </p:par>
                            </p:childTnLst>
                          </p:cTn>
                        </p:par>
                        <p:par>
                          <p:cTn id="23" fill="hold">
                            <p:stCondLst>
                              <p:cond delay="4500"/>
                            </p:stCondLst>
                            <p:childTnLst>
                              <p:par>
                                <p:cTn id="24" presetID="42" presetClass="entr" presetSubtype="0" fill="hold"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1000"/>
                                        <p:tgtEl>
                                          <p:spTgt spid="9"/>
                                        </p:tgtEl>
                                      </p:cBhvr>
                                    </p:animEffect>
                                    <p:anim calcmode="lin" valueType="num">
                                      <p:cBhvr>
                                        <p:cTn id="27" dur="1000" fill="hold"/>
                                        <p:tgtEl>
                                          <p:spTgt spid="9"/>
                                        </p:tgtEl>
                                        <p:attrNameLst>
                                          <p:attrName>ppt_x</p:attrName>
                                        </p:attrNameLst>
                                      </p:cBhvr>
                                      <p:tavLst>
                                        <p:tav tm="0">
                                          <p:val>
                                            <p:strVal val="#ppt_x"/>
                                          </p:val>
                                        </p:tav>
                                        <p:tav tm="100000">
                                          <p:val>
                                            <p:strVal val="#ppt_x"/>
                                          </p:val>
                                        </p:tav>
                                      </p:tavLst>
                                    </p:anim>
                                    <p:anim calcmode="lin" valueType="num">
                                      <p:cBhvr>
                                        <p:cTn id="28"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P spid="4" grpId="0" bldLvl="0" animBg="1"/>
      <p:bldP spid="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4195" y="1790824"/>
            <a:ext cx="10731024" cy="4038443"/>
          </a:xfrm>
          <a:prstGeom prst="rect">
            <a:avLst/>
          </a:prstGeom>
          <a:solidFill>
            <a:schemeClr val="bg1">
              <a:alpha val="48000"/>
            </a:schemeClr>
          </a:solidFill>
          <a:ln w="9525">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3" name="矩形 2"/>
          <p:cNvSpPr/>
          <p:nvPr/>
        </p:nvSpPr>
        <p:spPr>
          <a:xfrm>
            <a:off x="-48082" y="1892829"/>
            <a:ext cx="8663613" cy="3576320"/>
          </a:xfrm>
          <a:prstGeom prst="rect">
            <a:avLst/>
          </a:prstGeom>
        </p:spPr>
        <p:txBody>
          <a:bodyPr wrap="square" lIns="121884" tIns="60941" rIns="121884" bIns="60941">
            <a:spAutoFit/>
          </a:bodyPr>
          <a:lstStyle/>
          <a:p>
            <a:pPr lvl="2" algn="just">
              <a:lnSpc>
                <a:spcPct val="150000"/>
              </a:lnSpc>
            </a:pPr>
            <a:endParaRPr lang="zh-CN" altLang="en-US" sz="2135" b="1" dirty="0">
              <a:solidFill>
                <a:schemeClr val="tx1">
                  <a:lumMod val="85000"/>
                  <a:lumOff val="15000"/>
                </a:schemeClr>
              </a:solidFill>
              <a:latin typeface="微软雅黑" panose="020B0503020204020204" pitchFamily="34" charset="-122"/>
              <a:ea typeface="微软雅黑" panose="020B0503020204020204" pitchFamily="34" charset="-122"/>
            </a:endParaRPr>
          </a:p>
          <a:p>
            <a:pPr lvl="2" algn="just">
              <a:lnSpc>
                <a:spcPct val="150000"/>
              </a:lnSpc>
            </a:pPr>
            <a:r>
              <a:rPr lang="zh-CN" altLang="en-US" sz="2135" b="1" dirty="0">
                <a:solidFill>
                  <a:schemeClr val="accent2"/>
                </a:solidFill>
                <a:latin typeface="微软雅黑" panose="020B0503020204020204" pitchFamily="34" charset="-122"/>
                <a:ea typeface="微软雅黑" panose="020B0503020204020204" pitchFamily="34" charset="-122"/>
              </a:rPr>
              <a:t>为政之要首在得人，加强队伍建设关键在培养选拔党和人民需要的好干部。</a:t>
            </a:r>
            <a:r>
              <a:rPr lang="zh-CN" altLang="en-US" sz="2135" dirty="0">
                <a:solidFill>
                  <a:schemeClr val="tx2"/>
                </a:solidFill>
                <a:latin typeface="微软雅黑" panose="020B0503020204020204" pitchFamily="34" charset="-122"/>
                <a:ea typeface="微软雅黑" panose="020B0503020204020204" pitchFamily="34" charset="-122"/>
              </a:rPr>
              <a:t>我们党历来高度重视选贤任能</a:t>
            </a:r>
            <a:r>
              <a:rPr lang="en-US" altLang="zh-CN" sz="2135" dirty="0">
                <a:solidFill>
                  <a:schemeClr val="tx2"/>
                </a:solidFill>
                <a:latin typeface="微软雅黑" panose="020B0503020204020204" pitchFamily="34" charset="-122"/>
                <a:ea typeface="微软雅黑" panose="020B0503020204020204" pitchFamily="34" charset="-122"/>
              </a:rPr>
              <a:t>,</a:t>
            </a:r>
            <a:r>
              <a:rPr lang="zh-CN" altLang="en-US" sz="2135" dirty="0">
                <a:solidFill>
                  <a:schemeClr val="tx2"/>
                </a:solidFill>
                <a:latin typeface="微软雅黑" panose="020B0503020204020204" pitchFamily="34" charset="-122"/>
                <a:ea typeface="微软雅黑" panose="020B0503020204020204" pitchFamily="34" charset="-122"/>
              </a:rPr>
              <a:t>始终把选人用人作为关系党和人民事业的关键性、根本性问题来抓。十八大以来，习近平总书记先后提出，好干部要做到“信念坚定、为民服务、勤政务实、敢于担当、清正廉洁”，之后又提出“三严三实”、忠诚干净担当、“四有”等新要求。</a:t>
            </a:r>
            <a:endParaRPr lang="en-US" altLang="zh-CN" sz="2400" dirty="0">
              <a:solidFill>
                <a:schemeClr val="tx2"/>
              </a:solidFill>
              <a:latin typeface="微软雅黑" panose="020B0503020204020204" pitchFamily="34" charset="-122"/>
              <a:ea typeface="微软雅黑" panose="020B0503020204020204" pitchFamily="34" charset="-122"/>
            </a:endParaRPr>
          </a:p>
        </p:txBody>
      </p:sp>
      <p:sp>
        <p:nvSpPr>
          <p:cNvPr id="4" name="Freeform 5"/>
          <p:cNvSpPr/>
          <p:nvPr/>
        </p:nvSpPr>
        <p:spPr bwMode="auto">
          <a:xfrm flipH="1">
            <a:off x="816014" y="1412776"/>
            <a:ext cx="8160907" cy="883333"/>
          </a:xfrm>
          <a:custGeom>
            <a:avLst/>
            <a:gdLst>
              <a:gd name="T0" fmla="*/ 51 w 14043"/>
              <a:gd name="T1" fmla="*/ 2108 h 2636"/>
              <a:gd name="T2" fmla="*/ 1152 w 14043"/>
              <a:gd name="T3" fmla="*/ 1085 h 2636"/>
              <a:gd name="T4" fmla="*/ 0 w 14043"/>
              <a:gd name="T5" fmla="*/ 0 h 2636"/>
              <a:gd name="T6" fmla="*/ 13490 w 14043"/>
              <a:gd name="T7" fmla="*/ 22 h 2636"/>
              <a:gd name="T8" fmla="*/ 14043 w 14043"/>
              <a:gd name="T9" fmla="*/ 421 h 2636"/>
              <a:gd name="T10" fmla="*/ 14021 w 14043"/>
              <a:gd name="T11" fmla="*/ 2304 h 2636"/>
              <a:gd name="T12" fmla="*/ 13689 w 14043"/>
              <a:gd name="T13" fmla="*/ 2636 h 2636"/>
              <a:gd name="T14" fmla="*/ 13689 w 14043"/>
              <a:gd name="T15" fmla="*/ 2108 h 2636"/>
              <a:gd name="T16" fmla="*/ 51 w 14043"/>
              <a:gd name="T17" fmla="*/ 2108 h 2636"/>
              <a:gd name="connsiteX0" fmla="*/ 36 w 10002"/>
              <a:gd name="connsiteY0" fmla="*/ 7997 h 10000"/>
              <a:gd name="connsiteX1" fmla="*/ 820 w 10002"/>
              <a:gd name="connsiteY1" fmla="*/ 4116 h 10000"/>
              <a:gd name="connsiteX2" fmla="*/ 0 w 10002"/>
              <a:gd name="connsiteY2" fmla="*/ 0 h 10000"/>
              <a:gd name="connsiteX3" fmla="*/ 9606 w 10002"/>
              <a:gd name="connsiteY3" fmla="*/ 83 h 10000"/>
              <a:gd name="connsiteX4" fmla="*/ 10000 w 10002"/>
              <a:gd name="connsiteY4" fmla="*/ 1597 h 10000"/>
              <a:gd name="connsiteX5" fmla="*/ 9984 w 10002"/>
              <a:gd name="connsiteY5" fmla="*/ 8741 h 10000"/>
              <a:gd name="connsiteX6" fmla="*/ 9748 w 10002"/>
              <a:gd name="connsiteY6" fmla="*/ 10000 h 10000"/>
              <a:gd name="connsiteX7" fmla="*/ 9748 w 10002"/>
              <a:gd name="connsiteY7" fmla="*/ 7997 h 10000"/>
              <a:gd name="connsiteX8" fmla="*/ 36 w 10002"/>
              <a:gd name="connsiteY8" fmla="*/ 7997 h 10000"/>
              <a:gd name="connsiteX0-1" fmla="*/ 36 w 10002"/>
              <a:gd name="connsiteY0-2" fmla="*/ 7997 h 10000"/>
              <a:gd name="connsiteX1-3" fmla="*/ 865 w 10002"/>
              <a:gd name="connsiteY1-4" fmla="*/ 4068 h 10000"/>
              <a:gd name="connsiteX2-5" fmla="*/ 0 w 10002"/>
              <a:gd name="connsiteY2-6" fmla="*/ 0 h 10000"/>
              <a:gd name="connsiteX3-7" fmla="*/ 9606 w 10002"/>
              <a:gd name="connsiteY3-8" fmla="*/ 83 h 10000"/>
              <a:gd name="connsiteX4-9" fmla="*/ 10000 w 10002"/>
              <a:gd name="connsiteY4-10" fmla="*/ 1597 h 10000"/>
              <a:gd name="connsiteX5-11" fmla="*/ 9984 w 10002"/>
              <a:gd name="connsiteY5-12" fmla="*/ 8741 h 10000"/>
              <a:gd name="connsiteX6-13" fmla="*/ 9748 w 10002"/>
              <a:gd name="connsiteY6-14" fmla="*/ 10000 h 10000"/>
              <a:gd name="connsiteX7-15" fmla="*/ 9748 w 10002"/>
              <a:gd name="connsiteY7-16" fmla="*/ 7997 h 10000"/>
              <a:gd name="connsiteX8-17" fmla="*/ 36 w 10002"/>
              <a:gd name="connsiteY8-18" fmla="*/ 7997 h 10000"/>
              <a:gd name="connsiteX0-19" fmla="*/ 36 w 10002"/>
              <a:gd name="connsiteY0-20" fmla="*/ 7997 h 10000"/>
              <a:gd name="connsiteX1-21" fmla="*/ 537 w 10002"/>
              <a:gd name="connsiteY1-22" fmla="*/ 4260 h 10000"/>
              <a:gd name="connsiteX2-23" fmla="*/ 0 w 10002"/>
              <a:gd name="connsiteY2-24" fmla="*/ 0 h 10000"/>
              <a:gd name="connsiteX3-25" fmla="*/ 9606 w 10002"/>
              <a:gd name="connsiteY3-26" fmla="*/ 83 h 10000"/>
              <a:gd name="connsiteX4-27" fmla="*/ 10000 w 10002"/>
              <a:gd name="connsiteY4-28" fmla="*/ 1597 h 10000"/>
              <a:gd name="connsiteX5-29" fmla="*/ 9984 w 10002"/>
              <a:gd name="connsiteY5-30" fmla="*/ 8741 h 10000"/>
              <a:gd name="connsiteX6-31" fmla="*/ 9748 w 10002"/>
              <a:gd name="connsiteY6-32" fmla="*/ 10000 h 10000"/>
              <a:gd name="connsiteX7-33" fmla="*/ 9748 w 10002"/>
              <a:gd name="connsiteY7-34" fmla="*/ 7997 h 10000"/>
              <a:gd name="connsiteX8-35" fmla="*/ 36 w 10002"/>
              <a:gd name="connsiteY8-36" fmla="*/ 7997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0002" h="10000">
                <a:moveTo>
                  <a:pt x="36" y="7997"/>
                </a:moveTo>
                <a:lnTo>
                  <a:pt x="537" y="4260"/>
                </a:lnTo>
                <a:lnTo>
                  <a:pt x="0" y="0"/>
                </a:lnTo>
                <a:lnTo>
                  <a:pt x="9606" y="83"/>
                </a:lnTo>
                <a:cubicBezTo>
                  <a:pt x="9606" y="83"/>
                  <a:pt x="9988" y="-141"/>
                  <a:pt x="10000" y="1597"/>
                </a:cubicBezTo>
                <a:cubicBezTo>
                  <a:pt x="10012" y="3335"/>
                  <a:pt x="9984" y="8741"/>
                  <a:pt x="9984" y="8741"/>
                </a:cubicBezTo>
                <a:cubicBezTo>
                  <a:pt x="9984" y="8741"/>
                  <a:pt x="9969" y="10000"/>
                  <a:pt x="9748" y="10000"/>
                </a:cubicBezTo>
                <a:lnTo>
                  <a:pt x="9748" y="7997"/>
                </a:lnTo>
                <a:lnTo>
                  <a:pt x="36" y="7997"/>
                </a:lnTo>
                <a:close/>
              </a:path>
            </a:pathLst>
          </a:custGeom>
          <a:solidFill>
            <a:schemeClr val="accent2"/>
          </a:solidFill>
          <a:ln w="7938" cap="flat">
            <a:noFill/>
            <a:prstDash val="solid"/>
            <a:miter lim="800000"/>
          </a:ln>
        </p:spPr>
        <p:txBody>
          <a:bodyPr vert="horz" wrap="square" lIns="121920" tIns="60960" rIns="121920" bIns="60960" numCol="1" anchor="t" anchorCtr="0" compatLnSpc="1"/>
          <a:lstStyle/>
          <a:p>
            <a:endParaRPr lang="zh-CN" altLang="en-US" sz="2135"/>
          </a:p>
        </p:txBody>
      </p:sp>
      <p:sp>
        <p:nvSpPr>
          <p:cNvPr id="5" name="TextBox 9">
            <a:hlinkClick r:id="" action="ppaction://hlinkshowjump?jump=nextslide"/>
          </p:cNvPr>
          <p:cNvSpPr txBox="1"/>
          <p:nvPr/>
        </p:nvSpPr>
        <p:spPr>
          <a:xfrm>
            <a:off x="1302276" y="1463303"/>
            <a:ext cx="7498080" cy="583565"/>
          </a:xfrm>
          <a:prstGeom prst="rect">
            <a:avLst/>
          </a:prstGeom>
        </p:spPr>
        <p:txBody>
          <a:bodyPr wrap="non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fontAlgn="auto">
              <a:spcBef>
                <a:spcPts val="0"/>
              </a:spcBef>
              <a:spcAft>
                <a:spcPts val="0"/>
              </a:spcAft>
              <a:defRPr/>
            </a:pPr>
            <a:r>
              <a:rPr lang="zh-CN" altLang="en-US" sz="3200" dirty="0">
                <a:solidFill>
                  <a:schemeClr val="bg1"/>
                </a:solidFill>
              </a:rPr>
              <a:t>全面从严治党，必须坚持队伍建设从严。</a:t>
            </a:r>
          </a:p>
        </p:txBody>
      </p:sp>
      <p:pic>
        <p:nvPicPr>
          <p:cNvPr id="7" name="图片 6"/>
          <p:cNvPicPr>
            <a:picLocks noChangeAspect="1"/>
          </p:cNvPicPr>
          <p:nvPr/>
        </p:nvPicPr>
        <p:blipFill>
          <a:blip r:embed="rId3" cstate="print"/>
          <a:stretch>
            <a:fillRect/>
          </a:stretch>
        </p:blipFill>
        <p:spPr>
          <a:xfrm>
            <a:off x="8747558" y="2489411"/>
            <a:ext cx="2641269" cy="2641269"/>
          </a:xfrm>
          <a:prstGeom prst="rect">
            <a:avLst/>
          </a:prstGeom>
        </p:spPr>
      </p:pic>
      <p:sp>
        <p:nvSpPr>
          <p:cNvPr id="8" name="标题 5"/>
          <p:cNvSpPr txBox="1"/>
          <p:nvPr/>
        </p:nvSpPr>
        <p:spPr>
          <a:xfrm>
            <a:off x="1076462" y="260648"/>
            <a:ext cx="5404181" cy="672075"/>
          </a:xfrm>
          <a:prstGeom prst="rect">
            <a:avLst/>
          </a:prstGeom>
        </p:spPr>
        <p:txBody>
          <a:bodyPr>
            <a:normAutofit/>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r>
              <a:rPr lang="zh-CN" altLang="en-US" sz="2400" dirty="0">
                <a:solidFill>
                  <a:schemeClr val="accent2"/>
                </a:solidFill>
                <a:latin typeface="微软雅黑" panose="020B0503020204020204" pitchFamily="34" charset="-122"/>
                <a:ea typeface="微软雅黑" panose="020B0503020204020204" pitchFamily="34" charset="-122"/>
              </a:rPr>
              <a:t>全面从严治党不忘初心</a:t>
            </a:r>
          </a:p>
        </p:txBody>
      </p:sp>
      <p:pic>
        <p:nvPicPr>
          <p:cNvPr id="17" name="图片 16"/>
          <p:cNvPicPr>
            <a:picLocks noChangeAspect="1"/>
          </p:cNvPicPr>
          <p:nvPr/>
        </p:nvPicPr>
        <p:blipFill rotWithShape="1">
          <a:blip r:embed="rId4" cstate="print">
            <a:extLst>
              <a:ext uri="{28A0092B-C50C-407E-A947-70E740481C1C}">
                <a14:useLocalDpi xmlns:a14="http://schemas.microsoft.com/office/drawing/2010/main" xmlns="" val="0"/>
              </a:ext>
            </a:extLst>
          </a:blip>
          <a:srcRect t="79333"/>
          <a:stretch>
            <a:fillRect/>
          </a:stretch>
        </p:blipFill>
        <p:spPr>
          <a:xfrm>
            <a:off x="0" y="5579705"/>
            <a:ext cx="12192000" cy="1259879"/>
          </a:xfrm>
          <a:prstGeom prst="rect">
            <a:avLst/>
          </a:prstGeom>
        </p:spPr>
      </p:pic>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1014">
        <p15:prstTrans prst="pageCurlDouble"/>
      </p:transition>
    </mc:Choice>
    <mc:Fallback>
      <p:transition spd="slow" advClick="0" advTm="101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750"/>
                                        <p:tgtEl>
                                          <p:spTgt spid="5"/>
                                        </p:tgtEl>
                                      </p:cBhvr>
                                    </p:animEffect>
                                    <p:anim calcmode="lin" valueType="num">
                                      <p:cBhvr>
                                        <p:cTn id="16" dur="750" fill="hold"/>
                                        <p:tgtEl>
                                          <p:spTgt spid="5"/>
                                        </p:tgtEl>
                                        <p:attrNameLst>
                                          <p:attrName>ppt_x</p:attrName>
                                        </p:attrNameLst>
                                      </p:cBhvr>
                                      <p:tavLst>
                                        <p:tav tm="0">
                                          <p:val>
                                            <p:strVal val="#ppt_x"/>
                                          </p:val>
                                        </p:tav>
                                        <p:tav tm="100000">
                                          <p:val>
                                            <p:strVal val="#ppt_x"/>
                                          </p:val>
                                        </p:tav>
                                      </p:tavLst>
                                    </p:anim>
                                    <p:anim calcmode="lin" valueType="num">
                                      <p:cBhvr>
                                        <p:cTn id="17" dur="750" fill="hold"/>
                                        <p:tgtEl>
                                          <p:spTgt spid="5"/>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12" presetClass="entr" presetSubtype="4"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2250"/>
                                        <p:tgtEl>
                                          <p:spTgt spid="3"/>
                                        </p:tgtEl>
                                        <p:attrNameLst>
                                          <p:attrName>ppt_y</p:attrName>
                                        </p:attrNameLst>
                                      </p:cBhvr>
                                      <p:tavLst>
                                        <p:tav tm="0">
                                          <p:val>
                                            <p:strVal val="#ppt_y+#ppt_h*1.125000"/>
                                          </p:val>
                                        </p:tav>
                                        <p:tav tm="100000">
                                          <p:val>
                                            <p:strVal val="#ppt_y"/>
                                          </p:val>
                                        </p:tav>
                                      </p:tavLst>
                                    </p:anim>
                                    <p:animEffect transition="in" filter="wipe(up)">
                                      <p:cBhvr>
                                        <p:cTn id="22" dur="2250"/>
                                        <p:tgtEl>
                                          <p:spTgt spid="3"/>
                                        </p:tgtEl>
                                      </p:cBhvr>
                                    </p:animEffect>
                                  </p:childTnLst>
                                </p:cTn>
                              </p:par>
                            </p:childTnLst>
                          </p:cTn>
                        </p:par>
                        <p:par>
                          <p:cTn id="23" fill="hold">
                            <p:stCondLst>
                              <p:cond delay="4500"/>
                            </p:stCondLst>
                            <p:childTnLst>
                              <p:par>
                                <p:cTn id="24" presetID="14" presetClass="entr" presetSubtype="10"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randombar(horizontal)">
                                      <p:cBhvr>
                                        <p:cTn id="2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P spid="4" grpId="0" bldLvl="0" animBg="1"/>
      <p:bldP spid="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4195" y="1790824"/>
            <a:ext cx="10731024" cy="4038443"/>
          </a:xfrm>
          <a:prstGeom prst="rect">
            <a:avLst/>
          </a:prstGeom>
          <a:solidFill>
            <a:schemeClr val="bg1">
              <a:alpha val="48000"/>
            </a:schemeClr>
          </a:solidFill>
          <a:ln w="9525">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3" name="矩形 2"/>
          <p:cNvSpPr/>
          <p:nvPr/>
        </p:nvSpPr>
        <p:spPr>
          <a:xfrm>
            <a:off x="47928" y="1892829"/>
            <a:ext cx="11041227" cy="3576320"/>
          </a:xfrm>
          <a:prstGeom prst="rect">
            <a:avLst/>
          </a:prstGeom>
        </p:spPr>
        <p:txBody>
          <a:bodyPr wrap="square" lIns="121884" tIns="60941" rIns="121884" bIns="60941">
            <a:spAutoFit/>
          </a:bodyPr>
          <a:lstStyle/>
          <a:p>
            <a:pPr lvl="2" algn="just">
              <a:lnSpc>
                <a:spcPct val="150000"/>
              </a:lnSpc>
            </a:pPr>
            <a:endParaRPr lang="zh-CN" altLang="en-US" sz="2135" b="1" dirty="0">
              <a:solidFill>
                <a:schemeClr val="tx1">
                  <a:lumMod val="85000"/>
                  <a:lumOff val="15000"/>
                </a:schemeClr>
              </a:solidFill>
              <a:latin typeface="微软雅黑" panose="020B0503020204020204" pitchFamily="34" charset="-122"/>
              <a:ea typeface="微软雅黑" panose="020B0503020204020204" pitchFamily="34" charset="-122"/>
            </a:endParaRPr>
          </a:p>
          <a:p>
            <a:pPr lvl="2" algn="just">
              <a:lnSpc>
                <a:spcPct val="150000"/>
              </a:lnSpc>
            </a:pPr>
            <a:r>
              <a:rPr lang="zh-CN" altLang="en-US" sz="2135" b="1" dirty="0">
                <a:solidFill>
                  <a:schemeClr val="accent2"/>
                </a:solidFill>
                <a:latin typeface="微软雅黑" panose="020B0503020204020204" pitchFamily="34" charset="-122"/>
                <a:ea typeface="微软雅黑" panose="020B0503020204020204" pitchFamily="34" charset="-122"/>
              </a:rPr>
              <a:t>作风建设的核心是保持党同人民群众的血肉联系。习近平总书记指出：“密切党群、干群关系，保持同人民群众的血肉联系，始终是我们党立于不败之地的根基”。</a:t>
            </a:r>
            <a:r>
              <a:rPr lang="zh-CN" altLang="en-US" sz="2135" dirty="0">
                <a:solidFill>
                  <a:schemeClr val="tx2"/>
                </a:solidFill>
                <a:latin typeface="微软雅黑" panose="020B0503020204020204" pitchFamily="34" charset="-122"/>
                <a:ea typeface="微软雅黑" panose="020B0503020204020204" pitchFamily="34" charset="-122"/>
              </a:rPr>
              <a:t>作风建设永远在路上，只有坚持严字当头，严明纪律，严格执行八项规定，使严的要求、严的规矩、严的措施、严的氛围持续下去，通过持续用力，成为党员干部的一种自觉、一种习惯、一种常态，才能把作风建设抓出自觉，抓出成效，把党风政风的良好态势保持下去，巩固下去，使党的作风全面纯洁起来。</a:t>
            </a:r>
            <a:endParaRPr lang="en-US" altLang="zh-CN" sz="2400" dirty="0">
              <a:solidFill>
                <a:schemeClr val="tx2"/>
              </a:solidFill>
              <a:latin typeface="微软雅黑" panose="020B0503020204020204" pitchFamily="34" charset="-122"/>
              <a:ea typeface="微软雅黑" panose="020B0503020204020204" pitchFamily="34" charset="-122"/>
            </a:endParaRPr>
          </a:p>
        </p:txBody>
      </p:sp>
      <p:sp>
        <p:nvSpPr>
          <p:cNvPr id="4" name="Freeform 5"/>
          <p:cNvSpPr/>
          <p:nvPr/>
        </p:nvSpPr>
        <p:spPr bwMode="auto">
          <a:xfrm flipH="1">
            <a:off x="816014" y="1412776"/>
            <a:ext cx="8160907" cy="883333"/>
          </a:xfrm>
          <a:custGeom>
            <a:avLst/>
            <a:gdLst>
              <a:gd name="T0" fmla="*/ 51 w 14043"/>
              <a:gd name="T1" fmla="*/ 2108 h 2636"/>
              <a:gd name="T2" fmla="*/ 1152 w 14043"/>
              <a:gd name="T3" fmla="*/ 1085 h 2636"/>
              <a:gd name="T4" fmla="*/ 0 w 14043"/>
              <a:gd name="T5" fmla="*/ 0 h 2636"/>
              <a:gd name="T6" fmla="*/ 13490 w 14043"/>
              <a:gd name="T7" fmla="*/ 22 h 2636"/>
              <a:gd name="T8" fmla="*/ 14043 w 14043"/>
              <a:gd name="T9" fmla="*/ 421 h 2636"/>
              <a:gd name="T10" fmla="*/ 14021 w 14043"/>
              <a:gd name="T11" fmla="*/ 2304 h 2636"/>
              <a:gd name="T12" fmla="*/ 13689 w 14043"/>
              <a:gd name="T13" fmla="*/ 2636 h 2636"/>
              <a:gd name="T14" fmla="*/ 13689 w 14043"/>
              <a:gd name="T15" fmla="*/ 2108 h 2636"/>
              <a:gd name="T16" fmla="*/ 51 w 14043"/>
              <a:gd name="T17" fmla="*/ 2108 h 2636"/>
              <a:gd name="connsiteX0" fmla="*/ 36 w 10002"/>
              <a:gd name="connsiteY0" fmla="*/ 7997 h 10000"/>
              <a:gd name="connsiteX1" fmla="*/ 820 w 10002"/>
              <a:gd name="connsiteY1" fmla="*/ 4116 h 10000"/>
              <a:gd name="connsiteX2" fmla="*/ 0 w 10002"/>
              <a:gd name="connsiteY2" fmla="*/ 0 h 10000"/>
              <a:gd name="connsiteX3" fmla="*/ 9606 w 10002"/>
              <a:gd name="connsiteY3" fmla="*/ 83 h 10000"/>
              <a:gd name="connsiteX4" fmla="*/ 10000 w 10002"/>
              <a:gd name="connsiteY4" fmla="*/ 1597 h 10000"/>
              <a:gd name="connsiteX5" fmla="*/ 9984 w 10002"/>
              <a:gd name="connsiteY5" fmla="*/ 8741 h 10000"/>
              <a:gd name="connsiteX6" fmla="*/ 9748 w 10002"/>
              <a:gd name="connsiteY6" fmla="*/ 10000 h 10000"/>
              <a:gd name="connsiteX7" fmla="*/ 9748 w 10002"/>
              <a:gd name="connsiteY7" fmla="*/ 7997 h 10000"/>
              <a:gd name="connsiteX8" fmla="*/ 36 w 10002"/>
              <a:gd name="connsiteY8" fmla="*/ 7997 h 10000"/>
              <a:gd name="connsiteX0-1" fmla="*/ 36 w 10002"/>
              <a:gd name="connsiteY0-2" fmla="*/ 7997 h 10000"/>
              <a:gd name="connsiteX1-3" fmla="*/ 865 w 10002"/>
              <a:gd name="connsiteY1-4" fmla="*/ 4068 h 10000"/>
              <a:gd name="connsiteX2-5" fmla="*/ 0 w 10002"/>
              <a:gd name="connsiteY2-6" fmla="*/ 0 h 10000"/>
              <a:gd name="connsiteX3-7" fmla="*/ 9606 w 10002"/>
              <a:gd name="connsiteY3-8" fmla="*/ 83 h 10000"/>
              <a:gd name="connsiteX4-9" fmla="*/ 10000 w 10002"/>
              <a:gd name="connsiteY4-10" fmla="*/ 1597 h 10000"/>
              <a:gd name="connsiteX5-11" fmla="*/ 9984 w 10002"/>
              <a:gd name="connsiteY5-12" fmla="*/ 8741 h 10000"/>
              <a:gd name="connsiteX6-13" fmla="*/ 9748 w 10002"/>
              <a:gd name="connsiteY6-14" fmla="*/ 10000 h 10000"/>
              <a:gd name="connsiteX7-15" fmla="*/ 9748 w 10002"/>
              <a:gd name="connsiteY7-16" fmla="*/ 7997 h 10000"/>
              <a:gd name="connsiteX8-17" fmla="*/ 36 w 10002"/>
              <a:gd name="connsiteY8-18" fmla="*/ 7997 h 10000"/>
              <a:gd name="connsiteX0-19" fmla="*/ 36 w 10002"/>
              <a:gd name="connsiteY0-20" fmla="*/ 7997 h 10000"/>
              <a:gd name="connsiteX1-21" fmla="*/ 537 w 10002"/>
              <a:gd name="connsiteY1-22" fmla="*/ 4260 h 10000"/>
              <a:gd name="connsiteX2-23" fmla="*/ 0 w 10002"/>
              <a:gd name="connsiteY2-24" fmla="*/ 0 h 10000"/>
              <a:gd name="connsiteX3-25" fmla="*/ 9606 w 10002"/>
              <a:gd name="connsiteY3-26" fmla="*/ 83 h 10000"/>
              <a:gd name="connsiteX4-27" fmla="*/ 10000 w 10002"/>
              <a:gd name="connsiteY4-28" fmla="*/ 1597 h 10000"/>
              <a:gd name="connsiteX5-29" fmla="*/ 9984 w 10002"/>
              <a:gd name="connsiteY5-30" fmla="*/ 8741 h 10000"/>
              <a:gd name="connsiteX6-31" fmla="*/ 9748 w 10002"/>
              <a:gd name="connsiteY6-32" fmla="*/ 10000 h 10000"/>
              <a:gd name="connsiteX7-33" fmla="*/ 9748 w 10002"/>
              <a:gd name="connsiteY7-34" fmla="*/ 7997 h 10000"/>
              <a:gd name="connsiteX8-35" fmla="*/ 36 w 10002"/>
              <a:gd name="connsiteY8-36" fmla="*/ 7997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0002" h="10000">
                <a:moveTo>
                  <a:pt x="36" y="7997"/>
                </a:moveTo>
                <a:lnTo>
                  <a:pt x="537" y="4260"/>
                </a:lnTo>
                <a:lnTo>
                  <a:pt x="0" y="0"/>
                </a:lnTo>
                <a:lnTo>
                  <a:pt x="9606" y="83"/>
                </a:lnTo>
                <a:cubicBezTo>
                  <a:pt x="9606" y="83"/>
                  <a:pt x="9988" y="-141"/>
                  <a:pt x="10000" y="1597"/>
                </a:cubicBezTo>
                <a:cubicBezTo>
                  <a:pt x="10012" y="3335"/>
                  <a:pt x="9984" y="8741"/>
                  <a:pt x="9984" y="8741"/>
                </a:cubicBezTo>
                <a:cubicBezTo>
                  <a:pt x="9984" y="8741"/>
                  <a:pt x="9969" y="10000"/>
                  <a:pt x="9748" y="10000"/>
                </a:cubicBezTo>
                <a:lnTo>
                  <a:pt x="9748" y="7997"/>
                </a:lnTo>
                <a:lnTo>
                  <a:pt x="36" y="7997"/>
                </a:lnTo>
                <a:close/>
              </a:path>
            </a:pathLst>
          </a:custGeom>
          <a:solidFill>
            <a:schemeClr val="accent2"/>
          </a:solidFill>
          <a:ln w="7938" cap="flat">
            <a:noFill/>
            <a:prstDash val="solid"/>
            <a:miter lim="800000"/>
          </a:ln>
        </p:spPr>
        <p:txBody>
          <a:bodyPr vert="horz" wrap="square" lIns="121920" tIns="60960" rIns="121920" bIns="60960" numCol="1" anchor="t" anchorCtr="0" compatLnSpc="1"/>
          <a:lstStyle/>
          <a:p>
            <a:endParaRPr lang="zh-CN" altLang="en-US" sz="2135"/>
          </a:p>
        </p:txBody>
      </p:sp>
      <p:sp>
        <p:nvSpPr>
          <p:cNvPr id="5" name="TextBox 9">
            <a:hlinkClick r:id="" action="ppaction://hlinkshowjump?jump=nextslide"/>
          </p:cNvPr>
          <p:cNvSpPr txBox="1"/>
          <p:nvPr/>
        </p:nvSpPr>
        <p:spPr>
          <a:xfrm>
            <a:off x="1302276" y="1463303"/>
            <a:ext cx="7498080" cy="583565"/>
          </a:xfrm>
          <a:prstGeom prst="rect">
            <a:avLst/>
          </a:prstGeom>
        </p:spPr>
        <p:txBody>
          <a:bodyPr wrap="non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fontAlgn="auto">
              <a:spcBef>
                <a:spcPts val="0"/>
              </a:spcBef>
              <a:spcAft>
                <a:spcPts val="0"/>
              </a:spcAft>
              <a:defRPr/>
            </a:pPr>
            <a:r>
              <a:rPr lang="zh-CN" altLang="en-US" sz="3200" dirty="0">
                <a:solidFill>
                  <a:schemeClr val="bg1"/>
                </a:solidFill>
              </a:rPr>
              <a:t>全面从严治党，必须坚持作风建设从严。</a:t>
            </a:r>
          </a:p>
        </p:txBody>
      </p:sp>
      <p:sp>
        <p:nvSpPr>
          <p:cNvPr id="7" name="标题 5"/>
          <p:cNvSpPr txBox="1"/>
          <p:nvPr/>
        </p:nvSpPr>
        <p:spPr>
          <a:xfrm>
            <a:off x="1076462" y="260648"/>
            <a:ext cx="5404181" cy="672075"/>
          </a:xfrm>
          <a:prstGeom prst="rect">
            <a:avLst/>
          </a:prstGeom>
        </p:spPr>
        <p:txBody>
          <a:bodyPr>
            <a:normAutofit/>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r>
              <a:rPr lang="zh-CN" altLang="en-US" sz="2400" dirty="0">
                <a:solidFill>
                  <a:schemeClr val="accent2"/>
                </a:solidFill>
                <a:latin typeface="微软雅黑" panose="020B0503020204020204" pitchFamily="34" charset="-122"/>
                <a:ea typeface="微软雅黑" panose="020B0503020204020204" pitchFamily="34" charset="-122"/>
              </a:rPr>
              <a:t>全面从严治党不忘初心</a:t>
            </a:r>
          </a:p>
        </p:txBody>
      </p:sp>
      <p:pic>
        <p:nvPicPr>
          <p:cNvPr id="17" name="图片 16"/>
          <p:cNvPicPr>
            <a:picLocks noChangeAspect="1"/>
          </p:cNvPicPr>
          <p:nvPr/>
        </p:nvPicPr>
        <p:blipFill rotWithShape="1">
          <a:blip r:embed="rId3" cstate="print">
            <a:extLst>
              <a:ext uri="{28A0092B-C50C-407E-A947-70E740481C1C}">
                <a14:useLocalDpi xmlns:a14="http://schemas.microsoft.com/office/drawing/2010/main" xmlns="" val="0"/>
              </a:ext>
            </a:extLst>
          </a:blip>
          <a:srcRect t="79333"/>
          <a:stretch>
            <a:fillRect/>
          </a:stretch>
        </p:blipFill>
        <p:spPr>
          <a:xfrm>
            <a:off x="0" y="5579705"/>
            <a:ext cx="12192000" cy="1259879"/>
          </a:xfrm>
          <a:prstGeom prst="rect">
            <a:avLst/>
          </a:prstGeom>
        </p:spPr>
      </p:pic>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1232">
        <p15:prstTrans prst="pageCurlDouble"/>
      </p:transition>
    </mc:Choice>
    <mc:Fallback>
      <p:transition spd="slow" advClick="0" advTm="123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750"/>
                                        <p:tgtEl>
                                          <p:spTgt spid="5"/>
                                        </p:tgtEl>
                                      </p:cBhvr>
                                    </p:animEffect>
                                    <p:anim calcmode="lin" valueType="num">
                                      <p:cBhvr>
                                        <p:cTn id="16" dur="750" fill="hold"/>
                                        <p:tgtEl>
                                          <p:spTgt spid="5"/>
                                        </p:tgtEl>
                                        <p:attrNameLst>
                                          <p:attrName>ppt_x</p:attrName>
                                        </p:attrNameLst>
                                      </p:cBhvr>
                                      <p:tavLst>
                                        <p:tav tm="0">
                                          <p:val>
                                            <p:strVal val="#ppt_x"/>
                                          </p:val>
                                        </p:tav>
                                        <p:tav tm="100000">
                                          <p:val>
                                            <p:strVal val="#ppt_x"/>
                                          </p:val>
                                        </p:tav>
                                      </p:tavLst>
                                    </p:anim>
                                    <p:anim calcmode="lin" valueType="num">
                                      <p:cBhvr>
                                        <p:cTn id="17" dur="750" fill="hold"/>
                                        <p:tgtEl>
                                          <p:spTgt spid="5"/>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12" presetClass="entr" presetSubtype="4"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2250"/>
                                        <p:tgtEl>
                                          <p:spTgt spid="3"/>
                                        </p:tgtEl>
                                        <p:attrNameLst>
                                          <p:attrName>ppt_y</p:attrName>
                                        </p:attrNameLst>
                                      </p:cBhvr>
                                      <p:tavLst>
                                        <p:tav tm="0">
                                          <p:val>
                                            <p:strVal val="#ppt_y+#ppt_h*1.125000"/>
                                          </p:val>
                                        </p:tav>
                                        <p:tav tm="100000">
                                          <p:val>
                                            <p:strVal val="#ppt_y"/>
                                          </p:val>
                                        </p:tav>
                                      </p:tavLst>
                                    </p:anim>
                                    <p:animEffect transition="in" filter="wipe(up)">
                                      <p:cBhvr>
                                        <p:cTn id="22" dur="22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P spid="4" grpId="0" bldLvl="0" animBg="1"/>
      <p:bldP spid="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4195" y="1790824"/>
            <a:ext cx="10731024" cy="4038443"/>
          </a:xfrm>
          <a:prstGeom prst="rect">
            <a:avLst/>
          </a:prstGeom>
          <a:solidFill>
            <a:schemeClr val="bg1">
              <a:alpha val="48000"/>
            </a:schemeClr>
          </a:solidFill>
          <a:ln w="9525">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3" name="矩形 2"/>
          <p:cNvSpPr/>
          <p:nvPr/>
        </p:nvSpPr>
        <p:spPr>
          <a:xfrm>
            <a:off x="143939" y="1875053"/>
            <a:ext cx="8064896" cy="3576320"/>
          </a:xfrm>
          <a:prstGeom prst="rect">
            <a:avLst/>
          </a:prstGeom>
        </p:spPr>
        <p:txBody>
          <a:bodyPr wrap="square" lIns="121884" tIns="60941" rIns="121884" bIns="60941">
            <a:spAutoFit/>
          </a:bodyPr>
          <a:lstStyle/>
          <a:p>
            <a:pPr lvl="2" algn="just">
              <a:lnSpc>
                <a:spcPct val="150000"/>
              </a:lnSpc>
            </a:pPr>
            <a:endParaRPr lang="zh-CN" altLang="en-US" sz="2135" b="1" dirty="0">
              <a:solidFill>
                <a:schemeClr val="tx1">
                  <a:lumMod val="85000"/>
                  <a:lumOff val="15000"/>
                </a:schemeClr>
              </a:solidFill>
              <a:latin typeface="微软雅黑" panose="020B0503020204020204" pitchFamily="34" charset="-122"/>
              <a:ea typeface="微软雅黑" panose="020B0503020204020204" pitchFamily="34" charset="-122"/>
            </a:endParaRPr>
          </a:p>
          <a:p>
            <a:pPr lvl="2" algn="just">
              <a:lnSpc>
                <a:spcPct val="150000"/>
              </a:lnSpc>
            </a:pPr>
            <a:r>
              <a:rPr lang="zh-CN" altLang="en-US" sz="2135" b="1" dirty="0">
                <a:solidFill>
                  <a:schemeClr val="accent2"/>
                </a:solidFill>
                <a:latin typeface="微软雅黑" panose="020B0503020204020204" pitchFamily="34" charset="-122"/>
                <a:ea typeface="微软雅黑" panose="020B0503020204020204" pitchFamily="34" charset="-122"/>
              </a:rPr>
              <a:t>党的基层组织是党全部工作和战斗力的基础。</a:t>
            </a:r>
            <a:r>
              <a:rPr lang="zh-CN" altLang="en-US" sz="2135" dirty="0">
                <a:solidFill>
                  <a:schemeClr val="tx2"/>
                </a:solidFill>
                <a:latin typeface="微软雅黑" panose="020B0503020204020204" pitchFamily="34" charset="-122"/>
                <a:ea typeface="微软雅黑" panose="020B0503020204020204" pitchFamily="34" charset="-122"/>
              </a:rPr>
              <a:t>党的基层组织建设如何，直接关系到党在新时期的路线、方针和政策能否贯彻落实，关系到党能否联系发动和带领人民群众去完成党的任务，关系到党能否长期执政及执政能力和水平的提高。加强党的基层组织建设，最根本、最关键、最牢靠的就是从严抓好落实。</a:t>
            </a:r>
            <a:endParaRPr lang="en-US" altLang="zh-CN" sz="2400" dirty="0">
              <a:solidFill>
                <a:schemeClr val="tx2"/>
              </a:solidFill>
              <a:latin typeface="微软雅黑" panose="020B0503020204020204" pitchFamily="34" charset="-122"/>
              <a:ea typeface="微软雅黑" panose="020B0503020204020204" pitchFamily="34" charset="-122"/>
            </a:endParaRPr>
          </a:p>
        </p:txBody>
      </p:sp>
      <p:sp>
        <p:nvSpPr>
          <p:cNvPr id="4" name="Freeform 5"/>
          <p:cNvSpPr/>
          <p:nvPr/>
        </p:nvSpPr>
        <p:spPr bwMode="auto">
          <a:xfrm flipH="1">
            <a:off x="816014" y="1412776"/>
            <a:ext cx="8160907" cy="883333"/>
          </a:xfrm>
          <a:custGeom>
            <a:avLst/>
            <a:gdLst>
              <a:gd name="T0" fmla="*/ 51 w 14043"/>
              <a:gd name="T1" fmla="*/ 2108 h 2636"/>
              <a:gd name="T2" fmla="*/ 1152 w 14043"/>
              <a:gd name="T3" fmla="*/ 1085 h 2636"/>
              <a:gd name="T4" fmla="*/ 0 w 14043"/>
              <a:gd name="T5" fmla="*/ 0 h 2636"/>
              <a:gd name="T6" fmla="*/ 13490 w 14043"/>
              <a:gd name="T7" fmla="*/ 22 h 2636"/>
              <a:gd name="T8" fmla="*/ 14043 w 14043"/>
              <a:gd name="T9" fmla="*/ 421 h 2636"/>
              <a:gd name="T10" fmla="*/ 14021 w 14043"/>
              <a:gd name="T11" fmla="*/ 2304 h 2636"/>
              <a:gd name="T12" fmla="*/ 13689 w 14043"/>
              <a:gd name="T13" fmla="*/ 2636 h 2636"/>
              <a:gd name="T14" fmla="*/ 13689 w 14043"/>
              <a:gd name="T15" fmla="*/ 2108 h 2636"/>
              <a:gd name="T16" fmla="*/ 51 w 14043"/>
              <a:gd name="T17" fmla="*/ 2108 h 2636"/>
              <a:gd name="connsiteX0" fmla="*/ 36 w 10002"/>
              <a:gd name="connsiteY0" fmla="*/ 7997 h 10000"/>
              <a:gd name="connsiteX1" fmla="*/ 820 w 10002"/>
              <a:gd name="connsiteY1" fmla="*/ 4116 h 10000"/>
              <a:gd name="connsiteX2" fmla="*/ 0 w 10002"/>
              <a:gd name="connsiteY2" fmla="*/ 0 h 10000"/>
              <a:gd name="connsiteX3" fmla="*/ 9606 w 10002"/>
              <a:gd name="connsiteY3" fmla="*/ 83 h 10000"/>
              <a:gd name="connsiteX4" fmla="*/ 10000 w 10002"/>
              <a:gd name="connsiteY4" fmla="*/ 1597 h 10000"/>
              <a:gd name="connsiteX5" fmla="*/ 9984 w 10002"/>
              <a:gd name="connsiteY5" fmla="*/ 8741 h 10000"/>
              <a:gd name="connsiteX6" fmla="*/ 9748 w 10002"/>
              <a:gd name="connsiteY6" fmla="*/ 10000 h 10000"/>
              <a:gd name="connsiteX7" fmla="*/ 9748 w 10002"/>
              <a:gd name="connsiteY7" fmla="*/ 7997 h 10000"/>
              <a:gd name="connsiteX8" fmla="*/ 36 w 10002"/>
              <a:gd name="connsiteY8" fmla="*/ 7997 h 10000"/>
              <a:gd name="connsiteX0-1" fmla="*/ 36 w 10002"/>
              <a:gd name="connsiteY0-2" fmla="*/ 7997 h 10000"/>
              <a:gd name="connsiteX1-3" fmla="*/ 865 w 10002"/>
              <a:gd name="connsiteY1-4" fmla="*/ 4068 h 10000"/>
              <a:gd name="connsiteX2-5" fmla="*/ 0 w 10002"/>
              <a:gd name="connsiteY2-6" fmla="*/ 0 h 10000"/>
              <a:gd name="connsiteX3-7" fmla="*/ 9606 w 10002"/>
              <a:gd name="connsiteY3-8" fmla="*/ 83 h 10000"/>
              <a:gd name="connsiteX4-9" fmla="*/ 10000 w 10002"/>
              <a:gd name="connsiteY4-10" fmla="*/ 1597 h 10000"/>
              <a:gd name="connsiteX5-11" fmla="*/ 9984 w 10002"/>
              <a:gd name="connsiteY5-12" fmla="*/ 8741 h 10000"/>
              <a:gd name="connsiteX6-13" fmla="*/ 9748 w 10002"/>
              <a:gd name="connsiteY6-14" fmla="*/ 10000 h 10000"/>
              <a:gd name="connsiteX7-15" fmla="*/ 9748 w 10002"/>
              <a:gd name="connsiteY7-16" fmla="*/ 7997 h 10000"/>
              <a:gd name="connsiteX8-17" fmla="*/ 36 w 10002"/>
              <a:gd name="connsiteY8-18" fmla="*/ 7997 h 10000"/>
              <a:gd name="connsiteX0-19" fmla="*/ 36 w 10002"/>
              <a:gd name="connsiteY0-20" fmla="*/ 7997 h 10000"/>
              <a:gd name="connsiteX1-21" fmla="*/ 537 w 10002"/>
              <a:gd name="connsiteY1-22" fmla="*/ 4260 h 10000"/>
              <a:gd name="connsiteX2-23" fmla="*/ 0 w 10002"/>
              <a:gd name="connsiteY2-24" fmla="*/ 0 h 10000"/>
              <a:gd name="connsiteX3-25" fmla="*/ 9606 w 10002"/>
              <a:gd name="connsiteY3-26" fmla="*/ 83 h 10000"/>
              <a:gd name="connsiteX4-27" fmla="*/ 10000 w 10002"/>
              <a:gd name="connsiteY4-28" fmla="*/ 1597 h 10000"/>
              <a:gd name="connsiteX5-29" fmla="*/ 9984 w 10002"/>
              <a:gd name="connsiteY5-30" fmla="*/ 8741 h 10000"/>
              <a:gd name="connsiteX6-31" fmla="*/ 9748 w 10002"/>
              <a:gd name="connsiteY6-32" fmla="*/ 10000 h 10000"/>
              <a:gd name="connsiteX7-33" fmla="*/ 9748 w 10002"/>
              <a:gd name="connsiteY7-34" fmla="*/ 7997 h 10000"/>
              <a:gd name="connsiteX8-35" fmla="*/ 36 w 10002"/>
              <a:gd name="connsiteY8-36" fmla="*/ 7997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0002" h="10000">
                <a:moveTo>
                  <a:pt x="36" y="7997"/>
                </a:moveTo>
                <a:lnTo>
                  <a:pt x="537" y="4260"/>
                </a:lnTo>
                <a:lnTo>
                  <a:pt x="0" y="0"/>
                </a:lnTo>
                <a:lnTo>
                  <a:pt x="9606" y="83"/>
                </a:lnTo>
                <a:cubicBezTo>
                  <a:pt x="9606" y="83"/>
                  <a:pt x="9988" y="-141"/>
                  <a:pt x="10000" y="1597"/>
                </a:cubicBezTo>
                <a:cubicBezTo>
                  <a:pt x="10012" y="3335"/>
                  <a:pt x="9984" y="8741"/>
                  <a:pt x="9984" y="8741"/>
                </a:cubicBezTo>
                <a:cubicBezTo>
                  <a:pt x="9984" y="8741"/>
                  <a:pt x="9969" y="10000"/>
                  <a:pt x="9748" y="10000"/>
                </a:cubicBezTo>
                <a:lnTo>
                  <a:pt x="9748" y="7997"/>
                </a:lnTo>
                <a:lnTo>
                  <a:pt x="36" y="7997"/>
                </a:lnTo>
                <a:close/>
              </a:path>
            </a:pathLst>
          </a:custGeom>
          <a:solidFill>
            <a:schemeClr val="accent2"/>
          </a:solidFill>
          <a:ln w="7938" cap="flat">
            <a:noFill/>
            <a:prstDash val="solid"/>
            <a:miter lim="800000"/>
          </a:ln>
        </p:spPr>
        <p:txBody>
          <a:bodyPr vert="horz" wrap="square" lIns="121920" tIns="60960" rIns="121920" bIns="60960" numCol="1" anchor="t" anchorCtr="0" compatLnSpc="1"/>
          <a:lstStyle/>
          <a:p>
            <a:endParaRPr lang="zh-CN" altLang="en-US" sz="2135"/>
          </a:p>
        </p:txBody>
      </p:sp>
      <p:sp>
        <p:nvSpPr>
          <p:cNvPr id="5" name="TextBox 9">
            <a:hlinkClick r:id="" action="ppaction://hlinkshowjump?jump=nextslide"/>
          </p:cNvPr>
          <p:cNvSpPr txBox="1"/>
          <p:nvPr/>
        </p:nvSpPr>
        <p:spPr>
          <a:xfrm>
            <a:off x="1302276" y="1463303"/>
            <a:ext cx="7498080" cy="583565"/>
          </a:xfrm>
          <a:prstGeom prst="rect">
            <a:avLst/>
          </a:prstGeom>
        </p:spPr>
        <p:txBody>
          <a:bodyPr wrap="non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fontAlgn="auto">
              <a:spcBef>
                <a:spcPts val="0"/>
              </a:spcBef>
              <a:spcAft>
                <a:spcPts val="0"/>
              </a:spcAft>
              <a:defRPr/>
            </a:pPr>
            <a:r>
              <a:rPr lang="zh-CN" altLang="en-US" sz="3200" dirty="0">
                <a:solidFill>
                  <a:schemeClr val="bg1"/>
                </a:solidFill>
              </a:rPr>
              <a:t>全面从严治党，必须坚持组织建设从严。</a:t>
            </a:r>
          </a:p>
        </p:txBody>
      </p:sp>
      <p:pic>
        <p:nvPicPr>
          <p:cNvPr id="7" name="图片 6"/>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400856" y="2459616"/>
            <a:ext cx="2845701" cy="2601565"/>
          </a:xfrm>
          <a:prstGeom prst="rect">
            <a:avLst/>
          </a:prstGeom>
        </p:spPr>
      </p:pic>
      <p:sp>
        <p:nvSpPr>
          <p:cNvPr id="8" name="标题 5"/>
          <p:cNvSpPr txBox="1"/>
          <p:nvPr/>
        </p:nvSpPr>
        <p:spPr>
          <a:xfrm>
            <a:off x="1076462" y="260648"/>
            <a:ext cx="5404181" cy="672075"/>
          </a:xfrm>
          <a:prstGeom prst="rect">
            <a:avLst/>
          </a:prstGeom>
        </p:spPr>
        <p:txBody>
          <a:bodyPr>
            <a:normAutofit/>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r>
              <a:rPr lang="zh-CN" altLang="en-US" sz="2400" dirty="0">
                <a:solidFill>
                  <a:schemeClr val="accent2"/>
                </a:solidFill>
                <a:latin typeface="微软雅黑" panose="020B0503020204020204" pitchFamily="34" charset="-122"/>
                <a:ea typeface="微软雅黑" panose="020B0503020204020204" pitchFamily="34" charset="-122"/>
              </a:rPr>
              <a:t>全面从严治党不忘初心</a:t>
            </a:r>
          </a:p>
        </p:txBody>
      </p:sp>
      <p:pic>
        <p:nvPicPr>
          <p:cNvPr id="17" name="图片 16"/>
          <p:cNvPicPr>
            <a:picLocks noChangeAspect="1"/>
          </p:cNvPicPr>
          <p:nvPr/>
        </p:nvPicPr>
        <p:blipFill rotWithShape="1">
          <a:blip r:embed="rId4" cstate="print">
            <a:extLst>
              <a:ext uri="{28A0092B-C50C-407E-A947-70E740481C1C}">
                <a14:useLocalDpi xmlns:a14="http://schemas.microsoft.com/office/drawing/2010/main" xmlns="" val="0"/>
              </a:ext>
            </a:extLst>
          </a:blip>
          <a:srcRect t="79333"/>
          <a:stretch>
            <a:fillRect/>
          </a:stretch>
        </p:blipFill>
        <p:spPr>
          <a:xfrm>
            <a:off x="0" y="5579705"/>
            <a:ext cx="12192000" cy="1259879"/>
          </a:xfrm>
          <a:prstGeom prst="rect">
            <a:avLst/>
          </a:prstGeom>
        </p:spPr>
      </p:pic>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2125">
        <p15:prstTrans prst="pageCurlDouble"/>
      </p:transition>
    </mc:Choice>
    <mc:Fallback>
      <p:transition spd="slow" advClick="0" advTm="212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750"/>
                                        <p:tgtEl>
                                          <p:spTgt spid="5"/>
                                        </p:tgtEl>
                                      </p:cBhvr>
                                    </p:animEffect>
                                    <p:anim calcmode="lin" valueType="num">
                                      <p:cBhvr>
                                        <p:cTn id="16" dur="750" fill="hold"/>
                                        <p:tgtEl>
                                          <p:spTgt spid="5"/>
                                        </p:tgtEl>
                                        <p:attrNameLst>
                                          <p:attrName>ppt_x</p:attrName>
                                        </p:attrNameLst>
                                      </p:cBhvr>
                                      <p:tavLst>
                                        <p:tav tm="0">
                                          <p:val>
                                            <p:strVal val="#ppt_x"/>
                                          </p:val>
                                        </p:tav>
                                        <p:tav tm="100000">
                                          <p:val>
                                            <p:strVal val="#ppt_x"/>
                                          </p:val>
                                        </p:tav>
                                      </p:tavLst>
                                    </p:anim>
                                    <p:anim calcmode="lin" valueType="num">
                                      <p:cBhvr>
                                        <p:cTn id="17" dur="750" fill="hold"/>
                                        <p:tgtEl>
                                          <p:spTgt spid="5"/>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12" presetClass="entr" presetSubtype="4"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2250"/>
                                        <p:tgtEl>
                                          <p:spTgt spid="3"/>
                                        </p:tgtEl>
                                        <p:attrNameLst>
                                          <p:attrName>ppt_y</p:attrName>
                                        </p:attrNameLst>
                                      </p:cBhvr>
                                      <p:tavLst>
                                        <p:tav tm="0">
                                          <p:val>
                                            <p:strVal val="#ppt_y+#ppt_h*1.125000"/>
                                          </p:val>
                                        </p:tav>
                                        <p:tav tm="100000">
                                          <p:val>
                                            <p:strVal val="#ppt_y"/>
                                          </p:val>
                                        </p:tav>
                                      </p:tavLst>
                                    </p:anim>
                                    <p:animEffect transition="in" filter="wipe(up)">
                                      <p:cBhvr>
                                        <p:cTn id="22" dur="2250"/>
                                        <p:tgtEl>
                                          <p:spTgt spid="3"/>
                                        </p:tgtEl>
                                      </p:cBhvr>
                                    </p:animEffect>
                                  </p:childTnLst>
                                </p:cTn>
                              </p:par>
                            </p:childTnLst>
                          </p:cTn>
                        </p:par>
                        <p:par>
                          <p:cTn id="23" fill="hold">
                            <p:stCondLst>
                              <p:cond delay="4500"/>
                            </p:stCondLst>
                            <p:childTnLst>
                              <p:par>
                                <p:cTn id="24" presetID="14" presetClass="entr" presetSubtype="10"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randombar(horizontal)">
                                      <p:cBhvr>
                                        <p:cTn id="2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P spid="4" grpId="0" bldLvl="0" animBg="1"/>
      <p:bldP spid="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46163" y="1790824"/>
            <a:ext cx="8522779" cy="4038443"/>
          </a:xfrm>
          <a:prstGeom prst="rect">
            <a:avLst/>
          </a:prstGeom>
          <a:solidFill>
            <a:schemeClr val="bg1">
              <a:alpha val="48000"/>
            </a:schemeClr>
          </a:solidFill>
          <a:ln w="9525">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3" name="矩形 2"/>
          <p:cNvSpPr/>
          <p:nvPr/>
        </p:nvSpPr>
        <p:spPr>
          <a:xfrm>
            <a:off x="-240104" y="1766653"/>
            <a:ext cx="8928992" cy="4070350"/>
          </a:xfrm>
          <a:prstGeom prst="rect">
            <a:avLst/>
          </a:prstGeom>
        </p:spPr>
        <p:txBody>
          <a:bodyPr wrap="square" lIns="121884" tIns="60941" rIns="121884" bIns="60941">
            <a:spAutoFit/>
          </a:bodyPr>
          <a:lstStyle/>
          <a:p>
            <a:pPr lvl="2" algn="just">
              <a:lnSpc>
                <a:spcPct val="150000"/>
              </a:lnSpc>
            </a:pPr>
            <a:endParaRPr lang="zh-CN" altLang="en-US" sz="2135" b="1" dirty="0">
              <a:solidFill>
                <a:schemeClr val="tx1">
                  <a:lumMod val="85000"/>
                  <a:lumOff val="15000"/>
                </a:schemeClr>
              </a:solidFill>
              <a:latin typeface="微软雅黑" panose="020B0503020204020204" pitchFamily="34" charset="-122"/>
              <a:ea typeface="微软雅黑" panose="020B0503020204020204" pitchFamily="34" charset="-122"/>
            </a:endParaRPr>
          </a:p>
          <a:p>
            <a:pPr lvl="2" algn="just">
              <a:lnSpc>
                <a:spcPct val="150000"/>
              </a:lnSpc>
            </a:pPr>
            <a:r>
              <a:rPr lang="zh-CN" altLang="en-US" sz="2135" b="1" dirty="0">
                <a:solidFill>
                  <a:schemeClr val="accent2"/>
                </a:solidFill>
                <a:latin typeface="微软雅黑" panose="020B0503020204020204" pitchFamily="34" charset="-122"/>
                <a:ea typeface="微软雅黑" panose="020B0503020204020204" pitchFamily="34" charset="-122"/>
              </a:rPr>
              <a:t>习近平总书记指出：“我们党是靠革命理想和铁的纪律组织起来的马克思主义政党，纪律严明是党的光荣传统和独特优势”。</a:t>
            </a:r>
            <a:r>
              <a:rPr lang="zh-CN" altLang="en-US" sz="2135" dirty="0">
                <a:solidFill>
                  <a:schemeClr val="tx2"/>
                </a:solidFill>
                <a:latin typeface="微软雅黑" panose="020B0503020204020204" pitchFamily="34" charset="-122"/>
                <a:ea typeface="微软雅黑" panose="020B0503020204020204" pitchFamily="34" charset="-122"/>
              </a:rPr>
              <a:t>我们党</a:t>
            </a:r>
            <a:r>
              <a:rPr lang="en-US" altLang="zh-CN" sz="2135" dirty="0">
                <a:solidFill>
                  <a:schemeClr val="tx2"/>
                </a:solidFill>
                <a:latin typeface="微软雅黑" panose="020B0503020204020204" pitchFamily="34" charset="-122"/>
                <a:ea typeface="微软雅黑" panose="020B0503020204020204" pitchFamily="34" charset="-122"/>
              </a:rPr>
              <a:t>90</a:t>
            </a:r>
            <a:r>
              <a:rPr lang="zh-CN" altLang="en-US" sz="2135" dirty="0">
                <a:solidFill>
                  <a:schemeClr val="tx2"/>
                </a:solidFill>
                <a:latin typeface="微软雅黑" panose="020B0503020204020204" pitchFamily="34" charset="-122"/>
                <a:ea typeface="微软雅黑" panose="020B0503020204020204" pitchFamily="34" charset="-122"/>
              </a:rPr>
              <a:t>多年的奋斗历程充分证明，严明的纪律和规矩，是我们党从胜利走向胜利的根本保证。因此，要坚持全面从严治党、依规治党，严明政治纪律和政治规矩，把纪律挺在前面，立起来、严起来，执行到位，使纪律成为管党治党的尺子、党员不可逾越的底线。</a:t>
            </a:r>
            <a:endParaRPr lang="en-US" altLang="zh-CN" sz="2400" dirty="0">
              <a:solidFill>
                <a:schemeClr val="tx2"/>
              </a:solidFill>
              <a:latin typeface="微软雅黑" panose="020B0503020204020204" pitchFamily="34" charset="-122"/>
              <a:ea typeface="微软雅黑" panose="020B0503020204020204" pitchFamily="34" charset="-122"/>
            </a:endParaRPr>
          </a:p>
        </p:txBody>
      </p:sp>
      <p:sp>
        <p:nvSpPr>
          <p:cNvPr id="4" name="Freeform 5"/>
          <p:cNvSpPr/>
          <p:nvPr/>
        </p:nvSpPr>
        <p:spPr bwMode="auto">
          <a:xfrm flipH="1">
            <a:off x="527982" y="1412776"/>
            <a:ext cx="8160907" cy="883333"/>
          </a:xfrm>
          <a:custGeom>
            <a:avLst/>
            <a:gdLst>
              <a:gd name="T0" fmla="*/ 51 w 14043"/>
              <a:gd name="T1" fmla="*/ 2108 h 2636"/>
              <a:gd name="T2" fmla="*/ 1152 w 14043"/>
              <a:gd name="T3" fmla="*/ 1085 h 2636"/>
              <a:gd name="T4" fmla="*/ 0 w 14043"/>
              <a:gd name="T5" fmla="*/ 0 h 2636"/>
              <a:gd name="T6" fmla="*/ 13490 w 14043"/>
              <a:gd name="T7" fmla="*/ 22 h 2636"/>
              <a:gd name="T8" fmla="*/ 14043 w 14043"/>
              <a:gd name="T9" fmla="*/ 421 h 2636"/>
              <a:gd name="T10" fmla="*/ 14021 w 14043"/>
              <a:gd name="T11" fmla="*/ 2304 h 2636"/>
              <a:gd name="T12" fmla="*/ 13689 w 14043"/>
              <a:gd name="T13" fmla="*/ 2636 h 2636"/>
              <a:gd name="T14" fmla="*/ 13689 w 14043"/>
              <a:gd name="T15" fmla="*/ 2108 h 2636"/>
              <a:gd name="T16" fmla="*/ 51 w 14043"/>
              <a:gd name="T17" fmla="*/ 2108 h 2636"/>
              <a:gd name="connsiteX0" fmla="*/ 36 w 10002"/>
              <a:gd name="connsiteY0" fmla="*/ 7997 h 10000"/>
              <a:gd name="connsiteX1" fmla="*/ 820 w 10002"/>
              <a:gd name="connsiteY1" fmla="*/ 4116 h 10000"/>
              <a:gd name="connsiteX2" fmla="*/ 0 w 10002"/>
              <a:gd name="connsiteY2" fmla="*/ 0 h 10000"/>
              <a:gd name="connsiteX3" fmla="*/ 9606 w 10002"/>
              <a:gd name="connsiteY3" fmla="*/ 83 h 10000"/>
              <a:gd name="connsiteX4" fmla="*/ 10000 w 10002"/>
              <a:gd name="connsiteY4" fmla="*/ 1597 h 10000"/>
              <a:gd name="connsiteX5" fmla="*/ 9984 w 10002"/>
              <a:gd name="connsiteY5" fmla="*/ 8741 h 10000"/>
              <a:gd name="connsiteX6" fmla="*/ 9748 w 10002"/>
              <a:gd name="connsiteY6" fmla="*/ 10000 h 10000"/>
              <a:gd name="connsiteX7" fmla="*/ 9748 w 10002"/>
              <a:gd name="connsiteY7" fmla="*/ 7997 h 10000"/>
              <a:gd name="connsiteX8" fmla="*/ 36 w 10002"/>
              <a:gd name="connsiteY8" fmla="*/ 7997 h 10000"/>
              <a:gd name="connsiteX0-1" fmla="*/ 36 w 10002"/>
              <a:gd name="connsiteY0-2" fmla="*/ 7997 h 10000"/>
              <a:gd name="connsiteX1-3" fmla="*/ 865 w 10002"/>
              <a:gd name="connsiteY1-4" fmla="*/ 4068 h 10000"/>
              <a:gd name="connsiteX2-5" fmla="*/ 0 w 10002"/>
              <a:gd name="connsiteY2-6" fmla="*/ 0 h 10000"/>
              <a:gd name="connsiteX3-7" fmla="*/ 9606 w 10002"/>
              <a:gd name="connsiteY3-8" fmla="*/ 83 h 10000"/>
              <a:gd name="connsiteX4-9" fmla="*/ 10000 w 10002"/>
              <a:gd name="connsiteY4-10" fmla="*/ 1597 h 10000"/>
              <a:gd name="connsiteX5-11" fmla="*/ 9984 w 10002"/>
              <a:gd name="connsiteY5-12" fmla="*/ 8741 h 10000"/>
              <a:gd name="connsiteX6-13" fmla="*/ 9748 w 10002"/>
              <a:gd name="connsiteY6-14" fmla="*/ 10000 h 10000"/>
              <a:gd name="connsiteX7-15" fmla="*/ 9748 w 10002"/>
              <a:gd name="connsiteY7-16" fmla="*/ 7997 h 10000"/>
              <a:gd name="connsiteX8-17" fmla="*/ 36 w 10002"/>
              <a:gd name="connsiteY8-18" fmla="*/ 7997 h 10000"/>
              <a:gd name="connsiteX0-19" fmla="*/ 36 w 10002"/>
              <a:gd name="connsiteY0-20" fmla="*/ 7997 h 10000"/>
              <a:gd name="connsiteX1-21" fmla="*/ 537 w 10002"/>
              <a:gd name="connsiteY1-22" fmla="*/ 4260 h 10000"/>
              <a:gd name="connsiteX2-23" fmla="*/ 0 w 10002"/>
              <a:gd name="connsiteY2-24" fmla="*/ 0 h 10000"/>
              <a:gd name="connsiteX3-25" fmla="*/ 9606 w 10002"/>
              <a:gd name="connsiteY3-26" fmla="*/ 83 h 10000"/>
              <a:gd name="connsiteX4-27" fmla="*/ 10000 w 10002"/>
              <a:gd name="connsiteY4-28" fmla="*/ 1597 h 10000"/>
              <a:gd name="connsiteX5-29" fmla="*/ 9984 w 10002"/>
              <a:gd name="connsiteY5-30" fmla="*/ 8741 h 10000"/>
              <a:gd name="connsiteX6-31" fmla="*/ 9748 w 10002"/>
              <a:gd name="connsiteY6-32" fmla="*/ 10000 h 10000"/>
              <a:gd name="connsiteX7-33" fmla="*/ 9748 w 10002"/>
              <a:gd name="connsiteY7-34" fmla="*/ 7997 h 10000"/>
              <a:gd name="connsiteX8-35" fmla="*/ 36 w 10002"/>
              <a:gd name="connsiteY8-36" fmla="*/ 7997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0002" h="10000">
                <a:moveTo>
                  <a:pt x="36" y="7997"/>
                </a:moveTo>
                <a:lnTo>
                  <a:pt x="537" y="4260"/>
                </a:lnTo>
                <a:lnTo>
                  <a:pt x="0" y="0"/>
                </a:lnTo>
                <a:lnTo>
                  <a:pt x="9606" y="83"/>
                </a:lnTo>
                <a:cubicBezTo>
                  <a:pt x="9606" y="83"/>
                  <a:pt x="9988" y="-141"/>
                  <a:pt x="10000" y="1597"/>
                </a:cubicBezTo>
                <a:cubicBezTo>
                  <a:pt x="10012" y="3335"/>
                  <a:pt x="9984" y="8741"/>
                  <a:pt x="9984" y="8741"/>
                </a:cubicBezTo>
                <a:cubicBezTo>
                  <a:pt x="9984" y="8741"/>
                  <a:pt x="9969" y="10000"/>
                  <a:pt x="9748" y="10000"/>
                </a:cubicBezTo>
                <a:lnTo>
                  <a:pt x="9748" y="7997"/>
                </a:lnTo>
                <a:lnTo>
                  <a:pt x="36" y="7997"/>
                </a:lnTo>
                <a:close/>
              </a:path>
            </a:pathLst>
          </a:custGeom>
          <a:solidFill>
            <a:schemeClr val="accent2"/>
          </a:solidFill>
          <a:ln w="7938" cap="flat">
            <a:noFill/>
            <a:prstDash val="solid"/>
            <a:miter lim="800000"/>
          </a:ln>
        </p:spPr>
        <p:txBody>
          <a:bodyPr vert="horz" wrap="square" lIns="121920" tIns="60960" rIns="121920" bIns="60960" numCol="1" anchor="t" anchorCtr="0" compatLnSpc="1"/>
          <a:lstStyle/>
          <a:p>
            <a:endParaRPr lang="zh-CN" altLang="en-US" sz="2135"/>
          </a:p>
        </p:txBody>
      </p:sp>
      <p:sp>
        <p:nvSpPr>
          <p:cNvPr id="5" name="TextBox 9">
            <a:hlinkClick r:id="" action="ppaction://hlinkshowjump?jump=nextslide"/>
          </p:cNvPr>
          <p:cNvSpPr txBox="1"/>
          <p:nvPr/>
        </p:nvSpPr>
        <p:spPr>
          <a:xfrm>
            <a:off x="1014244" y="1463303"/>
            <a:ext cx="7498080" cy="583565"/>
          </a:xfrm>
          <a:prstGeom prst="rect">
            <a:avLst/>
          </a:prstGeom>
        </p:spPr>
        <p:txBody>
          <a:bodyPr wrap="non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fontAlgn="auto">
              <a:spcBef>
                <a:spcPts val="0"/>
              </a:spcBef>
              <a:spcAft>
                <a:spcPts val="0"/>
              </a:spcAft>
              <a:defRPr/>
            </a:pPr>
            <a:r>
              <a:rPr lang="zh-CN" altLang="en-US" sz="3200" dirty="0">
                <a:solidFill>
                  <a:schemeClr val="bg1"/>
                </a:solidFill>
              </a:rPr>
              <a:t>全面从严治党，必须坚持制度建设从严。</a:t>
            </a:r>
          </a:p>
        </p:txBody>
      </p:sp>
      <p:sp>
        <p:nvSpPr>
          <p:cNvPr id="8" name="标题 5"/>
          <p:cNvSpPr txBox="1"/>
          <p:nvPr/>
        </p:nvSpPr>
        <p:spPr>
          <a:xfrm>
            <a:off x="1076462" y="260648"/>
            <a:ext cx="5404181" cy="672075"/>
          </a:xfrm>
          <a:prstGeom prst="rect">
            <a:avLst/>
          </a:prstGeom>
        </p:spPr>
        <p:txBody>
          <a:bodyPr>
            <a:normAutofit/>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r>
              <a:rPr lang="zh-CN" altLang="en-US" sz="2400" dirty="0">
                <a:solidFill>
                  <a:schemeClr val="accent2"/>
                </a:solidFill>
                <a:latin typeface="微软雅黑" panose="020B0503020204020204" pitchFamily="34" charset="-122"/>
                <a:ea typeface="微软雅黑" panose="020B0503020204020204" pitchFamily="34" charset="-122"/>
              </a:rPr>
              <a:t>全面从严治党不忘初心</a:t>
            </a:r>
          </a:p>
        </p:txBody>
      </p:sp>
      <p:pic>
        <p:nvPicPr>
          <p:cNvPr id="6" name="图片 5" descr="98702"/>
          <p:cNvPicPr>
            <a:picLocks noChangeAspect="1"/>
          </p:cNvPicPr>
          <p:nvPr/>
        </p:nvPicPr>
        <p:blipFill>
          <a:blip r:embed="rId3" cstate="print"/>
          <a:stretch>
            <a:fillRect/>
          </a:stretch>
        </p:blipFill>
        <p:spPr>
          <a:xfrm flipH="1">
            <a:off x="8390965" y="1038524"/>
            <a:ext cx="3801035" cy="5832812"/>
          </a:xfrm>
          <a:prstGeom prst="rect">
            <a:avLst/>
          </a:prstGeom>
        </p:spPr>
      </p:pic>
      <p:pic>
        <p:nvPicPr>
          <p:cNvPr id="17" name="图片 16"/>
          <p:cNvPicPr>
            <a:picLocks noChangeAspect="1"/>
          </p:cNvPicPr>
          <p:nvPr/>
        </p:nvPicPr>
        <p:blipFill rotWithShape="1">
          <a:blip r:embed="rId4" cstate="print">
            <a:extLst>
              <a:ext uri="{28A0092B-C50C-407E-A947-70E740481C1C}">
                <a14:useLocalDpi xmlns:a14="http://schemas.microsoft.com/office/drawing/2010/main" xmlns="" val="0"/>
              </a:ext>
            </a:extLst>
          </a:blip>
          <a:srcRect t="79333"/>
          <a:stretch>
            <a:fillRect/>
          </a:stretch>
        </p:blipFill>
        <p:spPr>
          <a:xfrm>
            <a:off x="0" y="5579705"/>
            <a:ext cx="12192000" cy="1259879"/>
          </a:xfrm>
          <a:prstGeom prst="rect">
            <a:avLst/>
          </a:prstGeom>
        </p:spPr>
      </p:pic>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1901">
        <p15:prstTrans prst="pageCurlDouble"/>
      </p:transition>
    </mc:Choice>
    <mc:Fallback>
      <p:transition spd="slow" advClick="0" advTm="190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750"/>
                                        <p:tgtEl>
                                          <p:spTgt spid="5"/>
                                        </p:tgtEl>
                                      </p:cBhvr>
                                    </p:animEffect>
                                    <p:anim calcmode="lin" valueType="num">
                                      <p:cBhvr>
                                        <p:cTn id="16" dur="750" fill="hold"/>
                                        <p:tgtEl>
                                          <p:spTgt spid="5"/>
                                        </p:tgtEl>
                                        <p:attrNameLst>
                                          <p:attrName>ppt_x</p:attrName>
                                        </p:attrNameLst>
                                      </p:cBhvr>
                                      <p:tavLst>
                                        <p:tav tm="0">
                                          <p:val>
                                            <p:strVal val="#ppt_x"/>
                                          </p:val>
                                        </p:tav>
                                        <p:tav tm="100000">
                                          <p:val>
                                            <p:strVal val="#ppt_x"/>
                                          </p:val>
                                        </p:tav>
                                      </p:tavLst>
                                    </p:anim>
                                    <p:anim calcmode="lin" valueType="num">
                                      <p:cBhvr>
                                        <p:cTn id="17" dur="750" fill="hold"/>
                                        <p:tgtEl>
                                          <p:spTgt spid="5"/>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12" presetClass="entr" presetSubtype="4"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2250"/>
                                        <p:tgtEl>
                                          <p:spTgt spid="3"/>
                                        </p:tgtEl>
                                        <p:attrNameLst>
                                          <p:attrName>ppt_y</p:attrName>
                                        </p:attrNameLst>
                                      </p:cBhvr>
                                      <p:tavLst>
                                        <p:tav tm="0">
                                          <p:val>
                                            <p:strVal val="#ppt_y+#ppt_h*1.125000"/>
                                          </p:val>
                                        </p:tav>
                                        <p:tav tm="100000">
                                          <p:val>
                                            <p:strVal val="#ppt_y"/>
                                          </p:val>
                                        </p:tav>
                                      </p:tavLst>
                                    </p:anim>
                                    <p:animEffect transition="in" filter="wipe(up)">
                                      <p:cBhvr>
                                        <p:cTn id="22" dur="22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P spid="4" grpId="0" bldLvl="0" animBg="1"/>
      <p:bldP spid="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圆角矩形 14"/>
          <p:cNvSpPr/>
          <p:nvPr/>
        </p:nvSpPr>
        <p:spPr>
          <a:xfrm>
            <a:off x="4944472" y="1365277"/>
            <a:ext cx="5856651" cy="843420"/>
          </a:xfrm>
          <a:prstGeom prst="round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735" b="1" dirty="0">
                <a:solidFill>
                  <a:schemeClr val="accent2"/>
                </a:solidFill>
                <a:latin typeface="微软雅黑" panose="020B0503020204020204" pitchFamily="34" charset="-122"/>
                <a:ea typeface="微软雅黑" panose="020B0503020204020204" pitchFamily="34" charset="-122"/>
              </a:rPr>
              <a:t>全面从严治党永远在路上</a:t>
            </a:r>
          </a:p>
        </p:txBody>
      </p:sp>
      <p:sp>
        <p:nvSpPr>
          <p:cNvPr id="16" name="矩形 15"/>
          <p:cNvSpPr/>
          <p:nvPr/>
        </p:nvSpPr>
        <p:spPr>
          <a:xfrm>
            <a:off x="5240664" y="2239428"/>
            <a:ext cx="5441224" cy="3547110"/>
          </a:xfrm>
          <a:prstGeom prst="rect">
            <a:avLst/>
          </a:prstGeom>
        </p:spPr>
        <p:txBody>
          <a:bodyPr wrap="square">
            <a:spAutoFit/>
          </a:bodyPr>
          <a:lstStyle/>
          <a:p>
            <a:pPr algn="just">
              <a:lnSpc>
                <a:spcPct val="150000"/>
              </a:lnSpc>
            </a:pPr>
            <a:r>
              <a:rPr lang="zh-CN" altLang="en-US" sz="2135" b="1"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党要管党，才能管好党；从严治党，才能治好党。</a:t>
            </a:r>
            <a:r>
              <a:rPr lang="zh-CN" altLang="en-US" sz="2135" dirty="0">
                <a:solidFill>
                  <a:schemeClr val="tx2">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改革开放以来，在推进中国特色社会主义伟大事业的征程中，我们党始终把加强自身建设放在重要位置，以永远在路上的决心和韧劲，着力解决党内存在的突出问题，不断保持党的先进性纯洁性，确保党始终成为中国特色社会主义事业坚强领导核心。</a:t>
            </a:r>
          </a:p>
        </p:txBody>
      </p:sp>
      <p:cxnSp>
        <p:nvCxnSpPr>
          <p:cNvPr id="4" name="直接连接符 3"/>
          <p:cNvCxnSpPr/>
          <p:nvPr/>
        </p:nvCxnSpPr>
        <p:spPr>
          <a:xfrm>
            <a:off x="5305542" y="2239855"/>
            <a:ext cx="5376597" cy="0"/>
          </a:xfrm>
          <a:prstGeom prst="line">
            <a:avLst/>
          </a:prstGeom>
          <a:ln>
            <a:solidFill>
              <a:schemeClr val="accent2"/>
            </a:solidFill>
            <a:prstDash val="dash"/>
          </a:ln>
        </p:spPr>
        <p:style>
          <a:lnRef idx="1">
            <a:schemeClr val="accent1"/>
          </a:lnRef>
          <a:fillRef idx="0">
            <a:schemeClr val="accent1"/>
          </a:fillRef>
          <a:effectRef idx="0">
            <a:schemeClr val="accent1"/>
          </a:effectRef>
          <a:fontRef idx="minor">
            <a:schemeClr val="tx1"/>
          </a:fontRef>
        </p:style>
      </p:cxnSp>
      <p:sp>
        <p:nvSpPr>
          <p:cNvPr id="7" name="标题 5"/>
          <p:cNvSpPr txBox="1"/>
          <p:nvPr/>
        </p:nvSpPr>
        <p:spPr>
          <a:xfrm>
            <a:off x="1076462" y="260648"/>
            <a:ext cx="5404181" cy="672075"/>
          </a:xfrm>
          <a:prstGeom prst="rect">
            <a:avLst/>
          </a:prstGeom>
        </p:spPr>
        <p:txBody>
          <a:bodyPr>
            <a:normAutofit/>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r>
              <a:rPr lang="zh-CN" altLang="en-US" sz="2400" dirty="0">
                <a:solidFill>
                  <a:schemeClr val="accent2"/>
                </a:solidFill>
                <a:latin typeface="微软雅黑" panose="020B0503020204020204" pitchFamily="34" charset="-122"/>
                <a:ea typeface="微软雅黑" panose="020B0503020204020204" pitchFamily="34" charset="-122"/>
              </a:rPr>
              <a:t>全面从严治党不忘初心</a:t>
            </a:r>
          </a:p>
        </p:txBody>
      </p:sp>
      <p:pic>
        <p:nvPicPr>
          <p:cNvPr id="3" name="图片 2"/>
          <p:cNvPicPr>
            <a:picLocks noChangeAspect="1"/>
          </p:cNvPicPr>
          <p:nvPr/>
        </p:nvPicPr>
        <p:blipFill rotWithShape="1">
          <a:blip r:embed="rId3" cstate="print">
            <a:extLst>
              <a:ext uri="{28A0092B-C50C-407E-A947-70E740481C1C}">
                <a14:useLocalDpi xmlns:a14="http://schemas.microsoft.com/office/drawing/2010/main" xmlns="" val="0"/>
              </a:ext>
            </a:extLst>
          </a:blip>
          <a:srcRect r="51556" b="14098"/>
          <a:stretch>
            <a:fillRect/>
          </a:stretch>
        </p:blipFill>
        <p:spPr>
          <a:xfrm>
            <a:off x="635" y="1298575"/>
            <a:ext cx="5253355" cy="4548505"/>
          </a:xfrm>
          <a:prstGeom prst="rect">
            <a:avLst/>
          </a:prstGeom>
        </p:spPr>
      </p:pic>
      <p:pic>
        <p:nvPicPr>
          <p:cNvPr id="17" name="图片 16"/>
          <p:cNvPicPr>
            <a:picLocks noChangeAspect="1"/>
          </p:cNvPicPr>
          <p:nvPr/>
        </p:nvPicPr>
        <p:blipFill rotWithShape="1">
          <a:blip r:embed="rId4" cstate="print">
            <a:extLst>
              <a:ext uri="{28A0092B-C50C-407E-A947-70E740481C1C}">
                <a14:useLocalDpi xmlns:a14="http://schemas.microsoft.com/office/drawing/2010/main" xmlns="" val="0"/>
              </a:ext>
            </a:extLst>
          </a:blip>
          <a:srcRect t="79333"/>
          <a:stretch>
            <a:fillRect/>
          </a:stretch>
        </p:blipFill>
        <p:spPr>
          <a:xfrm>
            <a:off x="0" y="5579705"/>
            <a:ext cx="12192000" cy="1259879"/>
          </a:xfrm>
          <a:prstGeom prst="rect">
            <a:avLst/>
          </a:prstGeom>
        </p:spPr>
      </p:pic>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3759">
        <p15:prstTrans prst="pageCurlDouble"/>
      </p:transition>
    </mc:Choice>
    <mc:Fallback>
      <p:transition spd="slow" advClick="0" advTm="375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inVertical)">
                                      <p:cBhvr>
                                        <p:cTn id="13" dur="500"/>
                                        <p:tgtEl>
                                          <p:spTgt spid="4"/>
                                        </p:tgtEl>
                                      </p:cBhvr>
                                    </p:animEffect>
                                  </p:childTnLst>
                                </p:cTn>
                              </p:par>
                            </p:childTnLst>
                          </p:cTn>
                        </p:par>
                        <p:par>
                          <p:cTn id="14" fill="hold">
                            <p:stCondLst>
                              <p:cond delay="1500"/>
                            </p:stCondLst>
                            <p:childTnLst>
                              <p:par>
                                <p:cTn id="15" presetID="12" presetClass="entr" presetSubtype="4"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1000"/>
                                        <p:tgtEl>
                                          <p:spTgt spid="16"/>
                                        </p:tgtEl>
                                        <p:attrNameLst>
                                          <p:attrName>ppt_y</p:attrName>
                                        </p:attrNameLst>
                                      </p:cBhvr>
                                      <p:tavLst>
                                        <p:tav tm="0">
                                          <p:val>
                                            <p:strVal val="#ppt_y+#ppt_h*1.125000"/>
                                          </p:val>
                                        </p:tav>
                                        <p:tav tm="100000">
                                          <p:val>
                                            <p:strVal val="#ppt_y"/>
                                          </p:val>
                                        </p:tav>
                                      </p:tavLst>
                                    </p:anim>
                                    <p:animEffect transition="in" filter="wipe(up)">
                                      <p:cBhvr>
                                        <p:cTn id="18" dur="1000"/>
                                        <p:tgtEl>
                                          <p:spTgt spid="16"/>
                                        </p:tgtEl>
                                      </p:cBhvr>
                                    </p:animEffect>
                                  </p:childTnLst>
                                </p:cTn>
                              </p:par>
                            </p:childTnLst>
                          </p:cTn>
                        </p:par>
                        <p:par>
                          <p:cTn id="19" fill="hold">
                            <p:stCondLst>
                              <p:cond delay="2500"/>
                            </p:stCondLst>
                            <p:childTnLst>
                              <p:par>
                                <p:cTn id="20" presetID="10" presetClass="entr" presetSubtype="0"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74462" y="2329412"/>
            <a:ext cx="5710704" cy="3053715"/>
          </a:xfrm>
          <a:prstGeom prst="rect">
            <a:avLst/>
          </a:prstGeom>
        </p:spPr>
        <p:txBody>
          <a:bodyPr wrap="square">
            <a:spAutoFit/>
          </a:bodyPr>
          <a:lstStyle/>
          <a:p>
            <a:pPr>
              <a:lnSpc>
                <a:spcPct val="150000"/>
              </a:lnSpc>
            </a:pPr>
            <a:r>
              <a:rPr lang="zh-CN" altLang="en-US" sz="2135" b="1" dirty="0">
                <a:solidFill>
                  <a:schemeClr val="accent2"/>
                </a:solidFill>
                <a:latin typeface="微软雅黑" panose="020B0503020204020204" pitchFamily="34" charset="-122"/>
                <a:ea typeface="微软雅黑" panose="020B0503020204020204" pitchFamily="34" charset="-122"/>
              </a:rPr>
              <a:t>勿忘入党初心，牢记党的宗旨，</a:t>
            </a:r>
            <a:r>
              <a:rPr lang="zh-CN" altLang="en-US" sz="2135" dirty="0">
                <a:solidFill>
                  <a:schemeClr val="tx2"/>
                </a:solidFill>
                <a:latin typeface="微软雅黑" panose="020B0503020204020204" pitchFamily="34" charset="-122"/>
                <a:ea typeface="微软雅黑" panose="020B0503020204020204" pitchFamily="34" charset="-122"/>
              </a:rPr>
              <a:t>时刻不忘自己对党作出的庄重承诺，增强了使命感和责任感，有效引导党员干部围绕党委中心工作，主动带头，切实维护群众利益，在各自的工作生活中充分发挥党员的先锋模范作用，争做合格党员，永远跟党走。</a:t>
            </a:r>
          </a:p>
        </p:txBody>
      </p:sp>
      <p:sp>
        <p:nvSpPr>
          <p:cNvPr id="20" name="TextBox 9">
            <a:hlinkClick r:id="" action="ppaction://hlinkshowjump?jump=nextslide"/>
          </p:cNvPr>
          <p:cNvSpPr txBox="1"/>
          <p:nvPr/>
        </p:nvSpPr>
        <p:spPr>
          <a:xfrm>
            <a:off x="5497499" y="1604797"/>
            <a:ext cx="5687667" cy="666115"/>
          </a:xfrm>
          <a:prstGeom prst="rect">
            <a:avLst/>
          </a:prstGeom>
          <a:solidFill>
            <a:schemeClr val="accent2"/>
          </a:solidFill>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fontAlgn="auto">
              <a:spcBef>
                <a:spcPts val="0"/>
              </a:spcBef>
              <a:spcAft>
                <a:spcPts val="0"/>
              </a:spcAft>
              <a:defRPr/>
            </a:pPr>
            <a:r>
              <a:rPr lang="zh-CN" altLang="en-US" sz="3735" dirty="0">
                <a:solidFill>
                  <a:schemeClr val="bg1"/>
                </a:solidFill>
              </a:rPr>
              <a:t>高举党旗跟</a:t>
            </a:r>
            <a:r>
              <a:rPr lang="zh-CN" altLang="en-US" sz="3735">
                <a:solidFill>
                  <a:schemeClr val="bg1"/>
                </a:solidFill>
              </a:rPr>
              <a:t>党走 不忘初心</a:t>
            </a:r>
            <a:endParaRPr lang="zh-CN" altLang="en-US" sz="1200" dirty="0">
              <a:solidFill>
                <a:schemeClr val="bg1"/>
              </a:solidFill>
            </a:endParaRPr>
          </a:p>
        </p:txBody>
      </p:sp>
      <p:sp>
        <p:nvSpPr>
          <p:cNvPr id="5" name="标题 5"/>
          <p:cNvSpPr txBox="1"/>
          <p:nvPr/>
        </p:nvSpPr>
        <p:spPr>
          <a:xfrm>
            <a:off x="1076462" y="260648"/>
            <a:ext cx="5404181" cy="672075"/>
          </a:xfrm>
          <a:prstGeom prst="rect">
            <a:avLst/>
          </a:prstGeom>
        </p:spPr>
        <p:txBody>
          <a:bodyPr>
            <a:normAutofit/>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r>
              <a:rPr lang="zh-CN" altLang="en-US" sz="2400" dirty="0">
                <a:solidFill>
                  <a:schemeClr val="accent2"/>
                </a:solidFill>
                <a:latin typeface="微软雅黑" panose="020B0503020204020204" pitchFamily="34" charset="-122"/>
                <a:ea typeface="微软雅黑" panose="020B0503020204020204" pitchFamily="34" charset="-122"/>
              </a:rPr>
              <a:t>全面从严治党不忘初心</a:t>
            </a:r>
          </a:p>
        </p:txBody>
      </p:sp>
      <p:pic>
        <p:nvPicPr>
          <p:cNvPr id="28" name="图片 27"/>
          <p:cNvPicPr>
            <a:picLocks noChangeAspect="1"/>
          </p:cNvPicPr>
          <p:nvPr/>
        </p:nvPicPr>
        <p:blipFill rotWithShape="1">
          <a:blip r:embed="rId3" cstate="print">
            <a:extLst>
              <a:ext uri="{28A0092B-C50C-407E-A947-70E740481C1C}">
                <a14:useLocalDpi xmlns:a14="http://schemas.microsoft.com/office/drawing/2010/main" xmlns="" val="0"/>
              </a:ext>
            </a:extLst>
          </a:blip>
          <a:srcRect r="51556" b="14098"/>
          <a:stretch>
            <a:fillRect/>
          </a:stretch>
        </p:blipFill>
        <p:spPr>
          <a:xfrm>
            <a:off x="635" y="1298575"/>
            <a:ext cx="5253355" cy="4548505"/>
          </a:xfrm>
          <a:prstGeom prst="rect">
            <a:avLst/>
          </a:prstGeom>
        </p:spPr>
      </p:pic>
      <p:pic>
        <p:nvPicPr>
          <p:cNvPr id="17" name="图片 16"/>
          <p:cNvPicPr>
            <a:picLocks noChangeAspect="1"/>
          </p:cNvPicPr>
          <p:nvPr/>
        </p:nvPicPr>
        <p:blipFill rotWithShape="1">
          <a:blip r:embed="rId4" cstate="print">
            <a:extLst>
              <a:ext uri="{28A0092B-C50C-407E-A947-70E740481C1C}">
                <a14:useLocalDpi xmlns:a14="http://schemas.microsoft.com/office/drawing/2010/main" xmlns="" val="0"/>
              </a:ext>
            </a:extLst>
          </a:blip>
          <a:srcRect t="79333"/>
          <a:stretch>
            <a:fillRect/>
          </a:stretch>
        </p:blipFill>
        <p:spPr>
          <a:xfrm>
            <a:off x="0" y="5579705"/>
            <a:ext cx="12192000" cy="1259879"/>
          </a:xfrm>
          <a:prstGeom prst="rect">
            <a:avLst/>
          </a:prstGeom>
        </p:spPr>
      </p:pic>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4088">
        <p15:prstTrans prst="pageCurlDouble"/>
      </p:transition>
    </mc:Choice>
    <mc:Fallback>
      <p:transition spd="slow" advClick="0" advTm="408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4"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1250"/>
                                        <p:tgtEl>
                                          <p:spTgt spid="3"/>
                                        </p:tgtEl>
                                        <p:attrNameLst>
                                          <p:attrName>ppt_y</p:attrName>
                                        </p:attrNameLst>
                                      </p:cBhvr>
                                      <p:tavLst>
                                        <p:tav tm="0">
                                          <p:val>
                                            <p:strVal val="#ppt_y+#ppt_h*1.125000"/>
                                          </p:val>
                                        </p:tav>
                                        <p:tav tm="100000">
                                          <p:val>
                                            <p:strVal val="#ppt_y"/>
                                          </p:val>
                                        </p:tav>
                                      </p:tavLst>
                                    </p:anim>
                                    <p:animEffect transition="in" filter="wipe(up)">
                                      <p:cBhvr>
                                        <p:cTn id="14" dur="1250"/>
                                        <p:tgtEl>
                                          <p:spTgt spid="3"/>
                                        </p:tgtEl>
                                      </p:cBhvr>
                                    </p:animEffect>
                                  </p:childTnLst>
                                </p:cTn>
                              </p:par>
                            </p:childTnLst>
                          </p:cTn>
                        </p:par>
                        <p:par>
                          <p:cTn id="15" fill="hold">
                            <p:stCondLst>
                              <p:cond delay="2500"/>
                            </p:stCondLst>
                            <p:childTnLst>
                              <p:par>
                                <p:cTn id="16" presetID="10" presetClass="entr" presetSubtype="0" fill="hold" nodeType="after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fade">
                                      <p:cBhvr>
                                        <p:cTn id="18"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0"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13335"/>
            <a:ext cx="12192000" cy="6871335"/>
          </a:xfrm>
          <a:prstGeom prst="rect">
            <a:avLst/>
          </a:prstGeom>
        </p:spPr>
      </p:pic>
      <p:sp>
        <p:nvSpPr>
          <p:cNvPr id="34" name="标题 4"/>
          <p:cNvSpPr txBox="1"/>
          <p:nvPr/>
        </p:nvSpPr>
        <p:spPr>
          <a:xfrm>
            <a:off x="4713605" y="1313815"/>
            <a:ext cx="2764790" cy="1856105"/>
          </a:xfrm>
          <a:prstGeom prst="rect">
            <a:avLst/>
          </a:prstGeom>
        </p:spPr>
        <p:txBody>
          <a:bodyPr vert="horz" lIns="121920" tIns="60960" rIns="121920"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ctr"/>
            <a:r>
              <a:rPr lang="en-US" altLang="zh-CN" sz="3200" b="1" dirty="0">
                <a:gradFill>
                  <a:gsLst>
                    <a:gs pos="29000">
                      <a:srgbClr val="FCFEB6"/>
                    </a:gs>
                    <a:gs pos="59000">
                      <a:srgbClr val="F8EC02"/>
                    </a:gs>
                    <a:gs pos="83000">
                      <a:srgbClr val="F8EC02"/>
                    </a:gs>
                    <a:gs pos="100000">
                      <a:srgbClr val="FCE95A"/>
                    </a:gs>
                  </a:gsLst>
                  <a:lin ang="5400000" scaled="0"/>
                </a:gra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rPr>
              <a:t>    </a:t>
            </a:r>
            <a:r>
              <a:rPr lang="zh-CN" altLang="en-US" sz="3200" b="1" dirty="0">
                <a:gradFill>
                  <a:gsLst>
                    <a:gs pos="29000">
                      <a:srgbClr val="FCFEB6"/>
                    </a:gs>
                    <a:gs pos="59000">
                      <a:srgbClr val="F8EC02"/>
                    </a:gs>
                    <a:gs pos="83000">
                      <a:srgbClr val="F8EC02"/>
                    </a:gs>
                    <a:gs pos="100000">
                      <a:srgbClr val="FCE95A"/>
                    </a:gs>
                  </a:gsLst>
                  <a:lin ang="5400000" scaled="0"/>
                </a:gra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rPr>
              <a:t>第一部分</a:t>
            </a:r>
          </a:p>
        </p:txBody>
      </p:sp>
      <p:pic>
        <p:nvPicPr>
          <p:cNvPr id="37" name="图片 36"/>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9713544" y="909839"/>
            <a:ext cx="1752553" cy="1538627"/>
          </a:xfrm>
          <a:prstGeom prst="rect">
            <a:avLst/>
          </a:prstGeom>
        </p:spPr>
      </p:pic>
      <p:pic>
        <p:nvPicPr>
          <p:cNvPr id="38" name="图片 3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863301" y="909769"/>
            <a:ext cx="1718465" cy="1538627"/>
          </a:xfrm>
          <a:prstGeom prst="rect">
            <a:avLst/>
          </a:prstGeom>
        </p:spPr>
      </p:pic>
      <p:sp>
        <p:nvSpPr>
          <p:cNvPr id="30" name="TextBox 479"/>
          <p:cNvSpPr txBox="1"/>
          <p:nvPr/>
        </p:nvSpPr>
        <p:spPr>
          <a:xfrm>
            <a:off x="1535493" y="2448314"/>
            <a:ext cx="9121013" cy="1351280"/>
          </a:xfrm>
          <a:prstGeom prst="rect">
            <a:avLst/>
          </a:prstGeom>
          <a:noFill/>
        </p:spPr>
        <p:txBody>
          <a:bodyPr wrap="square" lIns="121792" tIns="60896" rIns="121792" bIns="60896" rtlCol="0">
            <a:spAutoFit/>
          </a:bodyPr>
          <a:lstStyle>
            <a:defPPr>
              <a:defRPr lang="zh-CN"/>
            </a:defPPr>
            <a:lvl1pPr>
              <a:lnSpc>
                <a:spcPct val="125000"/>
              </a:lnSpc>
              <a:defRPr sz="4000" b="1">
                <a:solidFill>
                  <a:schemeClr val="accent2"/>
                </a:solidFill>
                <a:latin typeface="微软雅黑" panose="020B0503020204020204" pitchFamily="34" charset="-122"/>
                <a:ea typeface="微软雅黑" panose="020B0503020204020204" pitchFamily="34" charset="-122"/>
              </a:defRPr>
            </a:lvl1pPr>
          </a:lstStyle>
          <a:p>
            <a:pPr algn="ctr" fontAlgn="auto">
              <a:spcBef>
                <a:spcPts val="0"/>
              </a:spcBef>
              <a:spcAft>
                <a:spcPts val="0"/>
              </a:spcAft>
              <a:defRPr/>
            </a:pPr>
            <a:r>
              <a:rPr lang="zh-CN" altLang="en-US" sz="6400" dirty="0">
                <a:gradFill>
                  <a:gsLst>
                    <a:gs pos="29000">
                      <a:srgbClr val="FCFEB6"/>
                    </a:gs>
                    <a:gs pos="59000">
                      <a:srgbClr val="F8EC02"/>
                    </a:gs>
                    <a:gs pos="83000">
                      <a:srgbClr val="F8EC02"/>
                    </a:gs>
                    <a:gs pos="100000">
                      <a:srgbClr val="FCE95A"/>
                    </a:gs>
                  </a:gsLst>
                  <a:lin ang="5400000" scaled="0"/>
                </a:gradFill>
                <a:effectLst>
                  <a:outerShdw blurRad="38100" dist="38100" dir="2700000" algn="tl">
                    <a:srgbClr val="000000">
                      <a:alpha val="43137"/>
                    </a:srgbClr>
                  </a:outerShdw>
                </a:effectLst>
              </a:rPr>
              <a:t>党风廉政建设的重要性</a:t>
            </a:r>
          </a:p>
        </p:txBody>
      </p:sp>
      <p:sp>
        <p:nvSpPr>
          <p:cNvPr id="31" name="TextBox 480"/>
          <p:cNvSpPr txBox="1"/>
          <p:nvPr/>
        </p:nvSpPr>
        <p:spPr>
          <a:xfrm>
            <a:off x="3993515" y="3799890"/>
            <a:ext cx="4204970" cy="489585"/>
          </a:xfrm>
          <a:prstGeom prst="rect">
            <a:avLst/>
          </a:prstGeom>
          <a:noFill/>
        </p:spPr>
        <p:txBody>
          <a:bodyPr wrap="none" lIns="121792" tIns="60896" rIns="121792" bIns="60896" rtlCol="0">
            <a:spAutoFit/>
          </a:bodyPr>
          <a:lstStyle/>
          <a:p>
            <a:pPr algn="ctr" fontAlgn="auto">
              <a:spcBef>
                <a:spcPts val="0"/>
              </a:spcBef>
              <a:spcAft>
                <a:spcPts val="0"/>
              </a:spcAft>
              <a:defRPr/>
            </a:pPr>
            <a:r>
              <a:rPr lang="zh-CN" altLang="en-US" sz="2400">
                <a:gradFill>
                  <a:gsLst>
                    <a:gs pos="29000">
                      <a:srgbClr val="FCFEB6"/>
                    </a:gs>
                    <a:gs pos="59000">
                      <a:srgbClr val="F8EC02"/>
                    </a:gs>
                    <a:gs pos="83000">
                      <a:srgbClr val="F8EC02"/>
                    </a:gs>
                    <a:gs pos="100000">
                      <a:srgbClr val="FCE95A"/>
                    </a:gs>
                  </a:gsLst>
                  <a:lin ang="5400000" scaled="0"/>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党风建设与反腐关系国家存亡</a:t>
            </a:r>
            <a:endParaRPr lang="zh-CN" altLang="en-US" sz="2400" dirty="0">
              <a:gradFill>
                <a:gsLst>
                  <a:gs pos="29000">
                    <a:srgbClr val="FCFEB6"/>
                  </a:gs>
                  <a:gs pos="59000">
                    <a:srgbClr val="F8EC02"/>
                  </a:gs>
                  <a:gs pos="83000">
                    <a:srgbClr val="F8EC02"/>
                  </a:gs>
                  <a:gs pos="100000">
                    <a:srgbClr val="FCE95A"/>
                  </a:gs>
                </a:gsLst>
                <a:lin ang="5400000" scaled="0"/>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4280">
        <p15:prstTrans prst="peelOff"/>
      </p:transition>
    </mc:Choice>
    <mc:Fallback>
      <p:transition spd="slow" advClick="0" advTm="428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4"/>
                                        </p:tgtEl>
                                        <p:attrNameLst>
                                          <p:attrName>ppt_y</p:attrName>
                                        </p:attrNameLst>
                                      </p:cBhvr>
                                      <p:tavLst>
                                        <p:tav tm="0">
                                          <p:val>
                                            <p:strVal val="#ppt_y"/>
                                          </p:val>
                                        </p:tav>
                                        <p:tav tm="100000">
                                          <p:val>
                                            <p:strVal val="#ppt_y"/>
                                          </p:val>
                                        </p:tav>
                                      </p:tavLst>
                                    </p:anim>
                                    <p:anim calcmode="lin" valueType="num">
                                      <p:cBhvr>
                                        <p:cTn id="9"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4"/>
                                        </p:tgtEl>
                                      </p:cBhvr>
                                    </p:animEffect>
                                  </p:childTnLst>
                                </p:cTn>
                              </p:par>
                            </p:childTnLst>
                          </p:cTn>
                        </p:par>
                        <p:par>
                          <p:cTn id="12" fill="hold">
                            <p:stCondLst>
                              <p:cond delay="85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30"/>
                                        </p:tgtEl>
                                        <p:attrNameLst>
                                          <p:attrName>style.visibility</p:attrName>
                                        </p:attrNameLst>
                                      </p:cBhvr>
                                      <p:to>
                                        <p:strVal val="visible"/>
                                      </p:to>
                                    </p:set>
                                    <p:anim calcmode="lin" valueType="num">
                                      <p:cBhvr>
                                        <p:cTn id="15"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30"/>
                                        </p:tgtEl>
                                        <p:attrNameLst>
                                          <p:attrName>ppt_y</p:attrName>
                                        </p:attrNameLst>
                                      </p:cBhvr>
                                      <p:tavLst>
                                        <p:tav tm="0">
                                          <p:val>
                                            <p:strVal val="#ppt_y"/>
                                          </p:val>
                                        </p:tav>
                                        <p:tav tm="100000">
                                          <p:val>
                                            <p:strVal val="#ppt_y"/>
                                          </p:val>
                                        </p:tav>
                                      </p:tavLst>
                                    </p:anim>
                                    <p:anim calcmode="lin" valueType="num">
                                      <p:cBhvr>
                                        <p:cTn id="17"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30"/>
                                        </p:tgtEl>
                                      </p:cBhvr>
                                    </p:animEffect>
                                  </p:childTnLst>
                                </p:cTn>
                              </p:par>
                            </p:childTnLst>
                          </p:cTn>
                        </p:par>
                        <p:par>
                          <p:cTn id="20" fill="hold">
                            <p:stCondLst>
                              <p:cond delay="1799"/>
                            </p:stCondLst>
                            <p:childTnLst>
                              <p:par>
                                <p:cTn id="21" presetID="42" presetClass="entr" presetSubtype="0" fill="hold" grpId="0"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fade">
                                      <p:cBhvr>
                                        <p:cTn id="23" dur="1000"/>
                                        <p:tgtEl>
                                          <p:spTgt spid="31"/>
                                        </p:tgtEl>
                                      </p:cBhvr>
                                    </p:animEffect>
                                    <p:anim calcmode="lin" valueType="num">
                                      <p:cBhvr>
                                        <p:cTn id="24" dur="1000" fill="hold"/>
                                        <p:tgtEl>
                                          <p:spTgt spid="31"/>
                                        </p:tgtEl>
                                        <p:attrNameLst>
                                          <p:attrName>ppt_x</p:attrName>
                                        </p:attrNameLst>
                                      </p:cBhvr>
                                      <p:tavLst>
                                        <p:tav tm="0">
                                          <p:val>
                                            <p:strVal val="#ppt_x"/>
                                          </p:val>
                                        </p:tav>
                                        <p:tav tm="100000">
                                          <p:val>
                                            <p:strVal val="#ppt_x"/>
                                          </p:val>
                                        </p:tav>
                                      </p:tavLst>
                                    </p:anim>
                                    <p:anim calcmode="lin" valueType="num">
                                      <p:cBhvr>
                                        <p:cTn id="25"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0" grpId="0"/>
      <p:bldP spid="31"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 name="图片 1"/>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1638055" y="1764671"/>
            <a:ext cx="3022222" cy="1828571"/>
          </a:xfrm>
          <a:prstGeom prst="rect">
            <a:avLst/>
          </a:prstGeom>
        </p:spPr>
      </p:pic>
      <p:pic>
        <p:nvPicPr>
          <p:cNvPr id="3" name="中国人民解放军军乐团 - 光荣的凯旋">
            <a:hlinkClick r:id="" action="ppaction://media"/>
          </p:cNvPr>
          <p:cNvPicPr>
            <a:picLocks noChangeAspect="1"/>
          </p:cNvPicPr>
          <p:nvPr>
            <a:audioFile r:link="rId2"/>
            <p:extLst>
              <p:ext uri="{DAA4B4D4-6D71-4841-9C94-3DE7FCFB9230}">
                <p14:media xmlns:p14="http://schemas.microsoft.com/office/powerpoint/2010/main" xmlns="" r:embed="rId7"/>
              </p:ext>
            </p:extLst>
          </p:nvPr>
        </p:nvPicPr>
        <p:blipFill>
          <a:blip r:embed="rId8" cstate="print"/>
          <a:stretch>
            <a:fillRect/>
          </a:stretch>
        </p:blipFill>
        <p:spPr>
          <a:xfrm>
            <a:off x="-1179850" y="1243344"/>
            <a:ext cx="609600" cy="609600"/>
          </a:xfrm>
          <a:prstGeom prst="rect">
            <a:avLst/>
          </a:prstGeom>
        </p:spPr>
      </p:pic>
      <p:pic>
        <p:nvPicPr>
          <p:cNvPr id="34" name="图片 33"/>
          <p:cNvPicPr>
            <a:picLocks noChangeAspect="1"/>
          </p:cNvPicPr>
          <p:nvPr/>
        </p:nvPicPr>
        <p:blipFill rotWithShape="1">
          <a:blip r:embed="rId9" cstate="print"/>
          <a:srcRect/>
          <a:stretch>
            <a:fillRect/>
          </a:stretch>
        </p:blipFill>
        <p:spPr>
          <a:xfrm>
            <a:off x="9833197" y="0"/>
            <a:ext cx="2328945" cy="2637580"/>
          </a:xfrm>
          <a:prstGeom prst="rect">
            <a:avLst/>
          </a:prstGeom>
        </p:spPr>
      </p:pic>
      <p:sp>
        <p:nvSpPr>
          <p:cNvPr id="36" name="文本框 35"/>
          <p:cNvSpPr txBox="1"/>
          <p:nvPr/>
        </p:nvSpPr>
        <p:spPr>
          <a:xfrm>
            <a:off x="1772799" y="1764423"/>
            <a:ext cx="8758753" cy="2553335"/>
          </a:xfrm>
          <a:prstGeom prst="rect">
            <a:avLst/>
          </a:prstGeom>
          <a:noFill/>
        </p:spPr>
        <p:txBody>
          <a:bodyPr wrap="square" rtlCol="0">
            <a:spAutoFit/>
          </a:bodyPr>
          <a:lstStyle/>
          <a:p>
            <a:pPr algn="ctr"/>
            <a:r>
              <a:rPr lang="zh-CN" altLang="en-US" sz="8000" dirty="0">
                <a:ln w="38100">
                  <a:gradFill>
                    <a:gsLst>
                      <a:gs pos="29000">
                        <a:srgbClr val="FCFEB6"/>
                      </a:gs>
                      <a:gs pos="59000">
                        <a:srgbClr val="F8EC02"/>
                      </a:gs>
                      <a:gs pos="83000">
                        <a:srgbClr val="F8EC02"/>
                      </a:gs>
                      <a:gs pos="100000">
                        <a:srgbClr val="FCE95A"/>
                      </a:gs>
                    </a:gsLst>
                    <a:lin ang="5400000" scaled="1"/>
                  </a:gradFill>
                </a:ln>
                <a:gradFill>
                  <a:gsLst>
                    <a:gs pos="29000">
                      <a:srgbClr val="FCFEB6"/>
                    </a:gs>
                    <a:gs pos="59000">
                      <a:srgbClr val="F8EC02"/>
                    </a:gs>
                    <a:gs pos="83000">
                      <a:srgbClr val="F8EC02"/>
                    </a:gs>
                    <a:gs pos="100000">
                      <a:srgbClr val="FCE95A"/>
                    </a:gs>
                  </a:gsLst>
                  <a:lin ang="5400000" scaled="1"/>
                </a:gradFill>
                <a:effectLst>
                  <a:outerShdw blurRad="50800" dist="38100" dir="18900000" algn="bl" rotWithShape="0">
                    <a:prstClr val="black">
                      <a:alpha val="40000"/>
                    </a:prstClr>
                  </a:outerShdw>
                </a:effectLst>
                <a:latin typeface="方正大标宋简体" panose="02010601030101010101" charset="-122"/>
                <a:ea typeface="方正大标宋简体" panose="02010601030101010101" charset="-122"/>
              </a:rPr>
              <a:t>不忘初心 继续前进</a:t>
            </a:r>
          </a:p>
          <a:p>
            <a:pPr algn="ctr"/>
            <a:r>
              <a:rPr lang="zh-CN" altLang="en-US" sz="8000" dirty="0">
                <a:ln w="38100">
                  <a:gradFill>
                    <a:gsLst>
                      <a:gs pos="29000">
                        <a:srgbClr val="FCFEB6"/>
                      </a:gs>
                      <a:gs pos="59000">
                        <a:srgbClr val="F8EC02"/>
                      </a:gs>
                      <a:gs pos="83000">
                        <a:srgbClr val="F8EC02"/>
                      </a:gs>
                      <a:gs pos="100000">
                        <a:srgbClr val="FCE95A"/>
                      </a:gs>
                    </a:gsLst>
                    <a:lin ang="5400000" scaled="1"/>
                  </a:gradFill>
                </a:ln>
                <a:gradFill>
                  <a:gsLst>
                    <a:gs pos="29000">
                      <a:srgbClr val="FCFEB6"/>
                    </a:gs>
                    <a:gs pos="59000">
                      <a:srgbClr val="F8EC02"/>
                    </a:gs>
                    <a:gs pos="83000">
                      <a:srgbClr val="F8EC02"/>
                    </a:gs>
                    <a:gs pos="100000">
                      <a:srgbClr val="FCE95A"/>
                    </a:gs>
                  </a:gsLst>
                  <a:lin ang="5400000" scaled="1"/>
                </a:gradFill>
                <a:effectLst>
                  <a:outerShdw blurRad="50800" dist="38100" dir="18900000" algn="bl" rotWithShape="0">
                    <a:prstClr val="black">
                      <a:alpha val="40000"/>
                    </a:prstClr>
                  </a:outerShdw>
                </a:effectLst>
                <a:latin typeface="方正大标宋简体" panose="02010601030101010101" charset="-122"/>
                <a:ea typeface="方正大标宋简体" panose="02010601030101010101" charset="-122"/>
              </a:rPr>
              <a:t>永远跟党走</a:t>
            </a:r>
          </a:p>
        </p:txBody>
      </p:sp>
      <p:sp>
        <p:nvSpPr>
          <p:cNvPr id="37" name="矩形 36"/>
          <p:cNvSpPr/>
          <p:nvPr/>
        </p:nvSpPr>
        <p:spPr>
          <a:xfrm>
            <a:off x="2152946" y="4243730"/>
            <a:ext cx="7998460" cy="321945"/>
          </a:xfrm>
          <a:prstGeom prst="rect">
            <a:avLst/>
          </a:prstGeom>
        </p:spPr>
        <p:txBody>
          <a:bodyPr wrap="none">
            <a:spAutoFit/>
          </a:bodyPr>
          <a:lstStyle/>
          <a:p>
            <a:pPr algn="ctr"/>
            <a:r>
              <a:rPr lang="en-US" altLang="zh-CN" sz="1500" b="1" spc="1000" dirty="0">
                <a:solidFill>
                  <a:srgbClr val="FFFF00"/>
                </a:solidFill>
                <a:latin typeface="微软雅黑" panose="020B0503020204020204" pitchFamily="34" charset="-122"/>
                <a:ea typeface="微软雅黑" panose="020B0503020204020204" pitchFamily="34" charset="-122"/>
              </a:rPr>
              <a:t>——</a:t>
            </a:r>
            <a:r>
              <a:rPr lang="zh-CN" altLang="en-US" sz="1500" b="1" spc="1000" dirty="0">
                <a:solidFill>
                  <a:srgbClr val="FFFF00"/>
                </a:solidFill>
                <a:latin typeface="微软雅黑" panose="020B0503020204020204" pitchFamily="34" charset="-122"/>
                <a:ea typeface="微软雅黑" panose="020B0503020204020204" pitchFamily="34" charset="-122"/>
              </a:rPr>
              <a:t>[在此输入您的党组织名称  汇报人：通用名]</a:t>
            </a:r>
            <a:r>
              <a:rPr lang="en-US" altLang="zh-CN" sz="1500" b="1" spc="1000" dirty="0">
                <a:solidFill>
                  <a:srgbClr val="FFFF00"/>
                </a:solidFill>
                <a:latin typeface="微软雅黑" panose="020B0503020204020204" pitchFamily="34" charset="-122"/>
                <a:ea typeface="微软雅黑" panose="020B0503020204020204" pitchFamily="34" charset="-122"/>
              </a:rPr>
              <a:t>——</a:t>
            </a:r>
            <a:endParaRPr lang="zh-CN" altLang="en-US" sz="1500" b="1" spc="1000" dirty="0">
              <a:solidFill>
                <a:srgbClr val="FFFF00"/>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advClick="0" advTm="8981">
        <p15:prstTrans prst="drape"/>
      </p:transition>
    </mc:Choice>
    <mc:Fallback>
      <p:transition spd="slow" advClick="0" advTm="898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3500" fill="hold"/>
                                        <p:tgtEl>
                                          <p:spTgt spid="34"/>
                                        </p:tgtEl>
                                        <p:attrNameLst>
                                          <p:attrName>ppt_x</p:attrName>
                                        </p:attrNameLst>
                                      </p:cBhvr>
                                      <p:tavLst>
                                        <p:tav tm="0">
                                          <p:val>
                                            <p:strVal val="#ppt_x"/>
                                          </p:val>
                                        </p:tav>
                                        <p:tav tm="100000">
                                          <p:val>
                                            <p:strVal val="#ppt_x"/>
                                          </p:val>
                                        </p:tav>
                                      </p:tavLst>
                                    </p:anim>
                                    <p:anim calcmode="lin" valueType="num">
                                      <p:cBhvr additive="base">
                                        <p:cTn id="12" dur="3500" fill="hold"/>
                                        <p:tgtEl>
                                          <p:spTgt spid="34"/>
                                        </p:tgtEl>
                                        <p:attrNameLst>
                                          <p:attrName>ppt_y</p:attrName>
                                        </p:attrNameLst>
                                      </p:cBhvr>
                                      <p:tavLst>
                                        <p:tav tm="0">
                                          <p:val>
                                            <p:strVal val="1+#ppt_h/2"/>
                                          </p:val>
                                        </p:tav>
                                        <p:tav tm="100000">
                                          <p:val>
                                            <p:strVal val="#ppt_y"/>
                                          </p:val>
                                        </p:tav>
                                      </p:tavLst>
                                    </p:anim>
                                  </p:childTnLst>
                                </p:cTn>
                              </p:par>
                            </p:childTnLst>
                          </p:cTn>
                        </p:par>
                        <p:par>
                          <p:cTn id="13" fill="hold">
                            <p:stCondLst>
                              <p:cond delay="3500"/>
                            </p:stCondLst>
                            <p:childTnLst>
                              <p:par>
                                <p:cTn id="14" presetID="42" presetClass="entr" presetSubtype="0" fill="hold" grpId="0" nodeType="afterEffect">
                                  <p:stCondLst>
                                    <p:cond delay="0"/>
                                  </p:stCondLst>
                                  <p:childTnLst>
                                    <p:set>
                                      <p:cBhvr>
                                        <p:cTn id="15" dur="1" fill="hold">
                                          <p:stCondLst>
                                            <p:cond delay="0"/>
                                          </p:stCondLst>
                                        </p:cTn>
                                        <p:tgtEl>
                                          <p:spTgt spid="36"/>
                                        </p:tgtEl>
                                        <p:attrNameLst>
                                          <p:attrName>style.visibility</p:attrName>
                                        </p:attrNameLst>
                                      </p:cBhvr>
                                      <p:to>
                                        <p:strVal val="visible"/>
                                      </p:to>
                                    </p:set>
                                    <p:animEffect transition="in" filter="fade">
                                      <p:cBhvr>
                                        <p:cTn id="16" dur="1000"/>
                                        <p:tgtEl>
                                          <p:spTgt spid="36"/>
                                        </p:tgtEl>
                                      </p:cBhvr>
                                    </p:animEffect>
                                    <p:anim calcmode="lin" valueType="num">
                                      <p:cBhvr>
                                        <p:cTn id="17" dur="1000" fill="hold"/>
                                        <p:tgtEl>
                                          <p:spTgt spid="36"/>
                                        </p:tgtEl>
                                        <p:attrNameLst>
                                          <p:attrName>ppt_x</p:attrName>
                                        </p:attrNameLst>
                                      </p:cBhvr>
                                      <p:tavLst>
                                        <p:tav tm="0">
                                          <p:val>
                                            <p:strVal val="#ppt_x"/>
                                          </p:val>
                                        </p:tav>
                                        <p:tav tm="100000">
                                          <p:val>
                                            <p:strVal val="#ppt_x"/>
                                          </p:val>
                                        </p:tav>
                                      </p:tavLst>
                                    </p:anim>
                                    <p:anim calcmode="lin" valueType="num">
                                      <p:cBhvr>
                                        <p:cTn id="18" dur="1000" fill="hold"/>
                                        <p:tgtEl>
                                          <p:spTgt spid="36"/>
                                        </p:tgtEl>
                                        <p:attrNameLst>
                                          <p:attrName>ppt_y</p:attrName>
                                        </p:attrNameLst>
                                      </p:cBhvr>
                                      <p:tavLst>
                                        <p:tav tm="0">
                                          <p:val>
                                            <p:strVal val="#ppt_y+.1"/>
                                          </p:val>
                                        </p:tav>
                                        <p:tav tm="100000">
                                          <p:val>
                                            <p:strVal val="#ppt_y"/>
                                          </p:val>
                                        </p:tav>
                                      </p:tavLst>
                                    </p:anim>
                                  </p:childTnLst>
                                </p:cTn>
                              </p:par>
                            </p:childTnLst>
                          </p:cTn>
                        </p:par>
                        <p:par>
                          <p:cTn id="19" fill="hold">
                            <p:stCondLst>
                              <p:cond delay="4500"/>
                            </p:stCondLst>
                            <p:childTnLst>
                              <p:par>
                                <p:cTn id="20" presetID="16" presetClass="entr" presetSubtype="37" fill="hold" grpId="0" nodeType="after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barn(outVertical)">
                                      <p:cBhvr>
                                        <p:cTn id="22" dur="1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3" repeatCount="indefinite" fill="remove" display="0">
                  <p:stCondLst>
                    <p:cond delay="indefinite"/>
                  </p:stCondLst>
                  <p:endCondLst>
                    <p:cond evt="onStopAudio" delay="0">
                      <p:tgtEl>
                        <p:sldTgt/>
                      </p:tgtEl>
                    </p:cond>
                  </p:endCondLst>
                </p:cTn>
                <p:tgtEl>
                  <p:spTgt spid="3"/>
                </p:tgtEl>
              </p:cMediaNode>
            </p:audio>
          </p:childTnLst>
        </p:cTn>
      </p:par>
    </p:tnLst>
    <p:bldLst>
      <p:bldP spid="36" grpId="0"/>
      <p:bldP spid="37" grpId="0"/>
    </p:bldLst>
  </p:timing>
  <p:extLst mod="1">
    <p:ext uri="{E180D4A7-C9FB-4DFB-919C-405C955672EB}">
      <p14:showEvtLst xmlns:p14="http://schemas.microsoft.com/office/powerpoint/2010/main" xmlns="">
        <p14:playEvt time="0" objId="3"/>
      </p14:showEvtLst>
    </p:ext>
  </p:extLs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cstate="print"/>
          <a:stretch>
            <a:fillRect/>
          </a:stretch>
        </p:blipFill>
        <p:spPr>
          <a:xfrm>
            <a:off x="6915540" y="3327043"/>
            <a:ext cx="4235587" cy="2066831"/>
          </a:xfrm>
          <a:prstGeom prst="rect">
            <a:avLst/>
          </a:prstGeom>
        </p:spPr>
      </p:pic>
      <p:pic>
        <p:nvPicPr>
          <p:cNvPr id="2" name="图片 1"/>
          <p:cNvPicPr>
            <a:picLocks noChangeAspect="1"/>
          </p:cNvPicPr>
          <p:nvPr/>
        </p:nvPicPr>
        <p:blipFill>
          <a:blip r:embed="rId4" cstate="print"/>
          <a:stretch>
            <a:fillRect/>
          </a:stretch>
        </p:blipFill>
        <p:spPr>
          <a:xfrm>
            <a:off x="2855761" y="3327043"/>
            <a:ext cx="4175331" cy="2066831"/>
          </a:xfrm>
          <a:prstGeom prst="rect">
            <a:avLst/>
          </a:prstGeom>
        </p:spPr>
      </p:pic>
      <p:sp>
        <p:nvSpPr>
          <p:cNvPr id="9" name="标题 5"/>
          <p:cNvSpPr txBox="1"/>
          <p:nvPr/>
        </p:nvSpPr>
        <p:spPr>
          <a:xfrm>
            <a:off x="1200056" y="260648"/>
            <a:ext cx="5404181" cy="672075"/>
          </a:xfrm>
          <a:prstGeom prst="rect">
            <a:avLst/>
          </a:prstGeom>
        </p:spPr>
        <p:txBody>
          <a:bodyPr>
            <a:normAutofit/>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r>
              <a:rPr lang="zh-CN" altLang="en-US" sz="2400" dirty="0">
                <a:solidFill>
                  <a:schemeClr val="accent2"/>
                </a:solidFill>
                <a:latin typeface="微软雅黑" panose="020B0503020204020204" pitchFamily="34" charset="-122"/>
                <a:ea typeface="微软雅黑" panose="020B0503020204020204" pitchFamily="34" charset="-122"/>
              </a:rPr>
              <a:t>党风廉政建设的重要性</a:t>
            </a:r>
          </a:p>
        </p:txBody>
      </p:sp>
      <p:sp>
        <p:nvSpPr>
          <p:cNvPr id="10" name="Rectangle 8"/>
          <p:cNvSpPr>
            <a:spLocks noChangeArrowheads="1"/>
          </p:cNvSpPr>
          <p:nvPr/>
        </p:nvSpPr>
        <p:spPr bwMode="auto">
          <a:xfrm>
            <a:off x="801105" y="3339556"/>
            <a:ext cx="2054245" cy="2054245"/>
          </a:xfrm>
          <a:prstGeom prst="rect">
            <a:avLst/>
          </a:prstGeom>
          <a:solidFill>
            <a:schemeClr val="accent2"/>
          </a:solidFill>
          <a:ln>
            <a:noFill/>
          </a:ln>
        </p:spPr>
        <p:txBody>
          <a:bodyPr vert="horz" wrap="square" lIns="93610" tIns="46805" rIns="93610" bIns="46805" numCol="1" anchor="ctr" anchorCtr="0" compatLnSpc="1"/>
          <a:lstStyle/>
          <a:p>
            <a:pPr algn="ctr"/>
            <a:r>
              <a:rPr lang="zh-CN" altLang="en-US" sz="3735" b="1" dirty="0">
                <a:solidFill>
                  <a:schemeClr val="bg1"/>
                </a:solidFill>
                <a:latin typeface="微软雅黑" panose="020B0503020204020204" pitchFamily="34" charset="-122"/>
                <a:ea typeface="微软雅黑" panose="020B0503020204020204" pitchFamily="34" charset="-122"/>
              </a:rPr>
              <a:t>党风</a:t>
            </a:r>
            <a:endParaRPr lang="en-US" altLang="zh-CN" sz="3735" b="1" dirty="0">
              <a:solidFill>
                <a:schemeClr val="bg1"/>
              </a:solidFill>
              <a:latin typeface="微软雅黑" panose="020B0503020204020204" pitchFamily="34" charset="-122"/>
              <a:ea typeface="微软雅黑" panose="020B0503020204020204" pitchFamily="34" charset="-122"/>
            </a:endParaRPr>
          </a:p>
          <a:p>
            <a:pPr algn="ctr"/>
            <a:r>
              <a:rPr lang="zh-CN" altLang="en-US" sz="3735" b="1" dirty="0">
                <a:solidFill>
                  <a:schemeClr val="bg1"/>
                </a:solidFill>
                <a:latin typeface="微软雅黑" panose="020B0503020204020204" pitchFamily="34" charset="-122"/>
                <a:ea typeface="微软雅黑" panose="020B0503020204020204" pitchFamily="34" charset="-122"/>
              </a:rPr>
              <a:t>廉政</a:t>
            </a:r>
          </a:p>
        </p:txBody>
      </p:sp>
      <p:sp>
        <p:nvSpPr>
          <p:cNvPr id="14" name="矩形 13"/>
          <p:cNvSpPr/>
          <p:nvPr/>
        </p:nvSpPr>
        <p:spPr>
          <a:xfrm>
            <a:off x="864399" y="1599903"/>
            <a:ext cx="10465163" cy="1572260"/>
          </a:xfrm>
          <a:prstGeom prst="rect">
            <a:avLst/>
          </a:prstGeom>
        </p:spPr>
        <p:txBody>
          <a:bodyPr wrap="square">
            <a:spAutoFit/>
          </a:bodyPr>
          <a:lstStyle/>
          <a:p>
            <a:pPr>
              <a:lnSpc>
                <a:spcPct val="150000"/>
              </a:lnSpc>
            </a:pPr>
            <a:r>
              <a:rPr lang="zh-CN" altLang="en-US" sz="2135" dirty="0">
                <a:solidFill>
                  <a:schemeClr val="tx1">
                    <a:lumMod val="75000"/>
                    <a:lumOff val="25000"/>
                  </a:schemeClr>
                </a:solidFill>
                <a:latin typeface="微软雅黑" panose="020B0503020204020204" pitchFamily="34" charset="-122"/>
                <a:ea typeface="微软雅黑" panose="020B0503020204020204" pitchFamily="34" charset="-122"/>
              </a:rPr>
              <a:t>党风廉政建设和反腐败斗争关系党和国家的生死存亡，腐败是国之大敌，党之大敌，民之大敌。党风、政风的好坏，事关人心向背。全党同志特别是领导干部，一定要从党和国家生死存亡的高度，深刻认识党风廉政建设和反腐败斗争的极端重要性。</a:t>
            </a:r>
          </a:p>
        </p:txBody>
      </p:sp>
      <p:pic>
        <p:nvPicPr>
          <p:cNvPr id="17" name="图片 16"/>
          <p:cNvPicPr>
            <a:picLocks noChangeAspect="1"/>
          </p:cNvPicPr>
          <p:nvPr/>
        </p:nvPicPr>
        <p:blipFill rotWithShape="1">
          <a:blip r:embed="rId5" cstate="print">
            <a:extLst>
              <a:ext uri="{28A0092B-C50C-407E-A947-70E740481C1C}">
                <a14:useLocalDpi xmlns:a14="http://schemas.microsoft.com/office/drawing/2010/main" xmlns="" val="0"/>
              </a:ext>
            </a:extLst>
          </a:blip>
          <a:srcRect t="79333"/>
          <a:stretch>
            <a:fillRect/>
          </a:stretch>
        </p:blipFill>
        <p:spPr>
          <a:xfrm>
            <a:off x="0" y="5579705"/>
            <a:ext cx="12192000" cy="1259879"/>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med" p14:dur="700" advClick="0" advTm="3302">
        <p:fade/>
      </p:transition>
    </mc:Choice>
    <mc:Fallback>
      <p:transition spd="med" advClick="0" advTm="330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0-#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1+#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12" presetClass="entr" presetSubtype="4" fill="hold" grpId="0" nodeType="after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additive="base">
                                        <p:cTn id="20" dur="1250"/>
                                        <p:tgtEl>
                                          <p:spTgt spid="14"/>
                                        </p:tgtEl>
                                        <p:attrNameLst>
                                          <p:attrName>ppt_y</p:attrName>
                                        </p:attrNameLst>
                                      </p:cBhvr>
                                      <p:tavLst>
                                        <p:tav tm="0">
                                          <p:val>
                                            <p:strVal val="#ppt_y+#ppt_h*1.125000"/>
                                          </p:val>
                                        </p:tav>
                                        <p:tav tm="100000">
                                          <p:val>
                                            <p:strVal val="#ppt_y"/>
                                          </p:val>
                                        </p:tav>
                                      </p:tavLst>
                                    </p:anim>
                                    <p:animEffect transition="in" filter="wipe(up)">
                                      <p:cBhvr>
                                        <p:cTn id="21" dur="12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5"/>
          <p:cNvSpPr txBox="1"/>
          <p:nvPr/>
        </p:nvSpPr>
        <p:spPr>
          <a:xfrm>
            <a:off x="1200056" y="260648"/>
            <a:ext cx="5404181" cy="672075"/>
          </a:xfrm>
          <a:prstGeom prst="rect">
            <a:avLst/>
          </a:prstGeom>
        </p:spPr>
        <p:txBody>
          <a:bodyPr>
            <a:normAutofit/>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r>
              <a:rPr lang="zh-CN" altLang="en-US" sz="2400" dirty="0">
                <a:solidFill>
                  <a:schemeClr val="accent2"/>
                </a:solidFill>
                <a:latin typeface="微软雅黑" panose="020B0503020204020204" pitchFamily="34" charset="-122"/>
                <a:ea typeface="微软雅黑" panose="020B0503020204020204" pitchFamily="34" charset="-122"/>
              </a:rPr>
              <a:t>党风廉政建设的重要性</a:t>
            </a:r>
          </a:p>
        </p:txBody>
      </p:sp>
      <p:pic>
        <p:nvPicPr>
          <p:cNvPr id="17" name="图片 16"/>
          <p:cNvPicPr>
            <a:picLocks noChangeAspect="1"/>
          </p:cNvPicPr>
          <p:nvPr/>
        </p:nvPicPr>
        <p:blipFill rotWithShape="1">
          <a:blip r:embed="rId3" cstate="print">
            <a:extLst>
              <a:ext uri="{28A0092B-C50C-407E-A947-70E740481C1C}">
                <a14:useLocalDpi xmlns:a14="http://schemas.microsoft.com/office/drawing/2010/main" xmlns="" val="0"/>
              </a:ext>
            </a:extLst>
          </a:blip>
          <a:srcRect t="79333"/>
          <a:stretch>
            <a:fillRect/>
          </a:stretch>
        </p:blipFill>
        <p:spPr>
          <a:xfrm>
            <a:off x="0" y="5579705"/>
            <a:ext cx="12192000" cy="1259879"/>
          </a:xfrm>
          <a:prstGeom prst="rect">
            <a:avLst/>
          </a:prstGeom>
        </p:spPr>
      </p:pic>
      <p:grpSp>
        <p:nvGrpSpPr>
          <p:cNvPr id="2" name="组合 1"/>
          <p:cNvGrpSpPr/>
          <p:nvPr/>
        </p:nvGrpSpPr>
        <p:grpSpPr>
          <a:xfrm>
            <a:off x="609600" y="1437951"/>
            <a:ext cx="7119620" cy="544830"/>
            <a:chOff x="845186" y="1564322"/>
            <a:chExt cx="7119620" cy="544830"/>
          </a:xfrm>
        </p:grpSpPr>
        <p:sp>
          <p:nvSpPr>
            <p:cNvPr id="9" name="对角圆角矩形 8"/>
            <p:cNvSpPr/>
            <p:nvPr/>
          </p:nvSpPr>
          <p:spPr>
            <a:xfrm>
              <a:off x="845186" y="1564322"/>
              <a:ext cx="7119620" cy="544830"/>
            </a:xfrm>
            <a:prstGeom prst="round2DiagRect">
              <a:avLst>
                <a:gd name="adj1" fmla="val 50000"/>
                <a:gd name="adj2" fmla="val 0"/>
              </a:avLst>
            </a:prstGeom>
            <a:gradFill>
              <a:gsLst>
                <a:gs pos="0">
                  <a:srgbClr val="E30000"/>
                </a:gs>
                <a:gs pos="100000">
                  <a:srgbClr val="760303"/>
                </a:gs>
              </a:gsLst>
              <a:lin ang="5400000" scaled="0"/>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036956" y="1637347"/>
              <a:ext cx="6436995" cy="398780"/>
            </a:xfrm>
            <a:prstGeom prst="rect">
              <a:avLst/>
            </a:prstGeom>
            <a:noFill/>
          </p:spPr>
          <p:txBody>
            <a:bodyPr wrap="squar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r>
                <a:rPr sz="2000" dirty="0">
                  <a:solidFill>
                    <a:schemeClr val="bg1"/>
                  </a:solidFill>
                  <a:latin typeface="微软雅黑" panose="020B0503020204020204" pitchFamily="34" charset="-122"/>
                  <a:ea typeface="微软雅黑" panose="020B0503020204020204" pitchFamily="34" charset="-122"/>
                </a:rPr>
                <a:t>腐败已经对党、国家和人民造成了巨大的威胁</a:t>
              </a:r>
            </a:p>
          </p:txBody>
        </p:sp>
      </p:grpSp>
      <p:sp>
        <p:nvSpPr>
          <p:cNvPr id="12" name="矩形 11"/>
          <p:cNvSpPr/>
          <p:nvPr/>
        </p:nvSpPr>
        <p:spPr>
          <a:xfrm>
            <a:off x="609600" y="2204085"/>
            <a:ext cx="10544810" cy="3329305"/>
          </a:xfrm>
          <a:prstGeom prst="rect">
            <a:avLst/>
          </a:prstGeom>
          <a:solidFill>
            <a:schemeClr val="bg1">
              <a:alpha val="35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873125" y="2394585"/>
            <a:ext cx="5972175" cy="2676525"/>
          </a:xfrm>
          <a:prstGeom prst="rect">
            <a:avLst/>
          </a:prstGeom>
        </p:spPr>
        <p:txBody>
          <a:bodyPr wrap="square">
            <a:spAutoFit/>
          </a:bodyPr>
          <a:lstStyle/>
          <a:p>
            <a:pPr algn="just">
              <a:lnSpc>
                <a:spcPct val="140000"/>
              </a:lnSpc>
            </a:pPr>
            <a:r>
              <a:rPr lang="zh-CN" altLang="en-US" sz="2000" dirty="0">
                <a:solidFill>
                  <a:schemeClr val="tx1"/>
                </a:solidFill>
                <a:latin typeface="微软雅黑" panose="020B0503020204020204" pitchFamily="34" charset="-122"/>
                <a:ea typeface="微软雅黑" panose="020B0503020204020204" pitchFamily="34" charset="-122"/>
              </a:rPr>
              <a:t>01、腐败是公权力产生以来，每个国家都有的，主要表现在，贪污、徇私枉法、受贿、乱用实权、违反法律法规等等。</a:t>
            </a:r>
          </a:p>
          <a:p>
            <a:pPr algn="just">
              <a:lnSpc>
                <a:spcPct val="140000"/>
              </a:lnSpc>
            </a:pPr>
            <a:r>
              <a:rPr lang="zh-CN" altLang="en-US" sz="2000" dirty="0">
                <a:solidFill>
                  <a:schemeClr val="tx1"/>
                </a:solidFill>
                <a:latin typeface="微软雅黑" panose="020B0503020204020204" pitchFamily="34" charset="-122"/>
                <a:ea typeface="微软雅黑" panose="020B0503020204020204" pitchFamily="34" charset="-122"/>
              </a:rPr>
              <a:t>02、中国的腐败有其根深蒂固的原因，其中最主要的原因：中国是一个人情社会，再加上中国的民主和法制发展比较缓慢，造成公权力和法律被践踏。</a:t>
            </a:r>
            <a:endParaRPr lang="en-US" altLang="zh-CN" sz="2000" dirty="0">
              <a:solidFill>
                <a:schemeClr val="tx1"/>
              </a:solidFill>
              <a:latin typeface="微软雅黑" panose="020B0503020204020204" pitchFamily="34" charset="-122"/>
              <a:ea typeface="微软雅黑" panose="020B0503020204020204" pitchFamily="34" charset="-122"/>
            </a:endParaRPr>
          </a:p>
        </p:txBody>
      </p:sp>
      <p:pic>
        <p:nvPicPr>
          <p:cNvPr id="10" name="图片 9"/>
          <p:cNvPicPr>
            <a:picLocks noChangeAspect="1"/>
          </p:cNvPicPr>
          <p:nvPr/>
        </p:nvPicPr>
        <p:blipFill>
          <a:blip r:embed="rId4" cstate="print"/>
          <a:stretch>
            <a:fillRect/>
          </a:stretch>
        </p:blipFill>
        <p:spPr>
          <a:xfrm>
            <a:off x="7337622" y="2310395"/>
            <a:ext cx="3072341" cy="2947576"/>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spd="slow" advClick="0" advTm="3485">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 calcmode="lin" valueType="num">
                                      <p:cBhvr>
                                        <p:cTn id="9" dur="1000" fill="hold"/>
                                        <p:tgtEl>
                                          <p:spTgt spid="10"/>
                                        </p:tgtEl>
                                        <p:attrNameLst>
                                          <p:attrName>style.rotation</p:attrName>
                                        </p:attrNameLst>
                                      </p:cBhvr>
                                      <p:tavLst>
                                        <p:tav tm="0">
                                          <p:val>
                                            <p:fltVal val="90"/>
                                          </p:val>
                                        </p:tav>
                                        <p:tav tm="100000">
                                          <p:val>
                                            <p:fltVal val="0"/>
                                          </p:val>
                                        </p:tav>
                                      </p:tavLst>
                                    </p:anim>
                                    <p:animEffect transition="in" filter="fade">
                                      <p:cBhvr>
                                        <p:cTn id="10" dur="1000"/>
                                        <p:tgtEl>
                                          <p:spTgt spid="10"/>
                                        </p:tgtEl>
                                      </p:cBhvr>
                                    </p:animEffect>
                                  </p:childTnLst>
                                </p:cTn>
                              </p:par>
                            </p:childTnLst>
                          </p:cTn>
                        </p:par>
                        <p:par>
                          <p:cTn id="11" fill="hold">
                            <p:stCondLst>
                              <p:cond delay="1000"/>
                            </p:stCondLst>
                            <p:childTnLst>
                              <p:par>
                                <p:cTn id="12" presetID="2" presetClass="entr" presetSubtype="8" decel="46000"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0-#ppt_w/2"/>
                                          </p:val>
                                        </p:tav>
                                        <p:tav tm="100000">
                                          <p:val>
                                            <p:strVal val="#ppt_x"/>
                                          </p:val>
                                        </p:tav>
                                      </p:tavLst>
                                    </p:anim>
                                    <p:anim calcmode="lin" valueType="num">
                                      <p:cBhvr additive="base">
                                        <p:cTn id="15" dur="500" fill="hold"/>
                                        <p:tgtEl>
                                          <p:spTgt spid="2"/>
                                        </p:tgtEl>
                                        <p:attrNameLst>
                                          <p:attrName>ppt_y</p:attrName>
                                        </p:attrNameLst>
                                      </p:cBhvr>
                                      <p:tavLst>
                                        <p:tav tm="0">
                                          <p:val>
                                            <p:strVal val="#ppt_y"/>
                                          </p:val>
                                        </p:tav>
                                        <p:tav tm="100000">
                                          <p:val>
                                            <p:strVal val="#ppt_y"/>
                                          </p:val>
                                        </p:tav>
                                      </p:tavLst>
                                    </p:anim>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up)">
                                      <p:cBhvr>
                                        <p:cTn id="19" dur="500"/>
                                        <p:tgtEl>
                                          <p:spTgt spid="12"/>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up)">
                                      <p:cBhvr>
                                        <p:cTn id="2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5"/>
          <p:cNvSpPr txBox="1"/>
          <p:nvPr/>
        </p:nvSpPr>
        <p:spPr>
          <a:xfrm>
            <a:off x="1200056" y="260648"/>
            <a:ext cx="5404181" cy="672075"/>
          </a:xfrm>
          <a:prstGeom prst="rect">
            <a:avLst/>
          </a:prstGeom>
        </p:spPr>
        <p:txBody>
          <a:bodyPr>
            <a:normAutofit/>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r>
              <a:rPr lang="zh-CN" altLang="en-US" sz="2400" dirty="0">
                <a:solidFill>
                  <a:schemeClr val="accent2"/>
                </a:solidFill>
                <a:latin typeface="微软雅黑" panose="020B0503020204020204" pitchFamily="34" charset="-122"/>
                <a:ea typeface="微软雅黑" panose="020B0503020204020204" pitchFamily="34" charset="-122"/>
              </a:rPr>
              <a:t>党风廉政建设的重要性</a:t>
            </a:r>
          </a:p>
        </p:txBody>
      </p:sp>
      <p:pic>
        <p:nvPicPr>
          <p:cNvPr id="17" name="图片 16"/>
          <p:cNvPicPr>
            <a:picLocks noChangeAspect="1"/>
          </p:cNvPicPr>
          <p:nvPr/>
        </p:nvPicPr>
        <p:blipFill rotWithShape="1">
          <a:blip r:embed="rId3" cstate="print">
            <a:extLst>
              <a:ext uri="{28A0092B-C50C-407E-A947-70E740481C1C}">
                <a14:useLocalDpi xmlns:a14="http://schemas.microsoft.com/office/drawing/2010/main" xmlns="" val="0"/>
              </a:ext>
            </a:extLst>
          </a:blip>
          <a:srcRect t="79333"/>
          <a:stretch>
            <a:fillRect/>
          </a:stretch>
        </p:blipFill>
        <p:spPr>
          <a:xfrm>
            <a:off x="0" y="5579705"/>
            <a:ext cx="12192000" cy="1259879"/>
          </a:xfrm>
          <a:prstGeom prst="rect">
            <a:avLst/>
          </a:prstGeom>
        </p:spPr>
      </p:pic>
      <p:grpSp>
        <p:nvGrpSpPr>
          <p:cNvPr id="8" name="组合 7"/>
          <p:cNvGrpSpPr/>
          <p:nvPr/>
        </p:nvGrpSpPr>
        <p:grpSpPr>
          <a:xfrm>
            <a:off x="609600" y="1437951"/>
            <a:ext cx="5420995" cy="545014"/>
            <a:chOff x="845186" y="1564322"/>
            <a:chExt cx="5420995" cy="545014"/>
          </a:xfrm>
        </p:grpSpPr>
        <p:sp>
          <p:nvSpPr>
            <p:cNvPr id="2" name="对角圆角矩形 1"/>
            <p:cNvSpPr/>
            <p:nvPr/>
          </p:nvSpPr>
          <p:spPr>
            <a:xfrm>
              <a:off x="845186" y="1564322"/>
              <a:ext cx="5038183" cy="545014"/>
            </a:xfrm>
            <a:prstGeom prst="round2DiagRect">
              <a:avLst>
                <a:gd name="adj1" fmla="val 50000"/>
                <a:gd name="adj2" fmla="val 0"/>
              </a:avLst>
            </a:prstGeom>
            <a:gradFill>
              <a:gsLst>
                <a:gs pos="0">
                  <a:srgbClr val="E30000"/>
                </a:gs>
                <a:gs pos="100000">
                  <a:srgbClr val="760303"/>
                </a:gs>
              </a:gsLst>
              <a:lin ang="5400000" scaled="0"/>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017906" y="1637347"/>
              <a:ext cx="5248275" cy="398780"/>
            </a:xfrm>
            <a:prstGeom prst="rect">
              <a:avLst/>
            </a:prstGeom>
            <a:noFill/>
          </p:spPr>
          <p:txBody>
            <a:bodyPr wrap="squar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r>
                <a:rPr sz="2000" dirty="0">
                  <a:solidFill>
                    <a:schemeClr val="bg1"/>
                  </a:solidFill>
                  <a:latin typeface="微软雅黑" panose="020B0503020204020204" pitchFamily="34" charset="-122"/>
                  <a:ea typeface="微软雅黑" panose="020B0503020204020204" pitchFamily="34" charset="-122"/>
                </a:rPr>
                <a:t>党风廉政建设直接影响着党的执政基础</a:t>
              </a:r>
            </a:p>
          </p:txBody>
        </p:sp>
      </p:grpSp>
      <p:grpSp>
        <p:nvGrpSpPr>
          <p:cNvPr id="6" name="组合 5"/>
          <p:cNvGrpSpPr/>
          <p:nvPr/>
        </p:nvGrpSpPr>
        <p:grpSpPr>
          <a:xfrm>
            <a:off x="588645" y="2204293"/>
            <a:ext cx="2174875" cy="3329305"/>
            <a:chOff x="2499360" y="1717031"/>
            <a:chExt cx="2175044" cy="2537138"/>
          </a:xfrm>
        </p:grpSpPr>
        <p:sp>
          <p:nvSpPr>
            <p:cNvPr id="12" name="矩形 11"/>
            <p:cNvSpPr/>
            <p:nvPr/>
          </p:nvSpPr>
          <p:spPr>
            <a:xfrm>
              <a:off x="2499360" y="1717031"/>
              <a:ext cx="2175044" cy="2537138"/>
            </a:xfrm>
            <a:prstGeom prst="rect">
              <a:avLst/>
            </a:prstGeom>
            <a:gradFill flip="none" rotWithShape="1">
              <a:gsLst>
                <a:gs pos="0">
                  <a:srgbClr val="E30000"/>
                </a:gs>
                <a:gs pos="100000">
                  <a:srgbClr val="760303"/>
                </a:gs>
              </a:gsLst>
              <a:lin ang="2700000" scaled="0"/>
            </a:gra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en-US">
                <a:solidFill>
                  <a:schemeClr val="bg1"/>
                </a:solidFill>
                <a:latin typeface="微软雅黑" panose="020B0503020204020204" pitchFamily="34" charset="-122"/>
                <a:ea typeface="微软雅黑" panose="020B0503020204020204" pitchFamily="34" charset="-122"/>
              </a:endParaRPr>
            </a:p>
          </p:txBody>
        </p:sp>
        <p:sp>
          <p:nvSpPr>
            <p:cNvPr id="13" name="标题 1"/>
            <p:cNvSpPr txBox="1"/>
            <p:nvPr/>
          </p:nvSpPr>
          <p:spPr>
            <a:xfrm>
              <a:off x="2692831" y="2719457"/>
              <a:ext cx="1788103" cy="5322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10000"/>
                </a:lnSpc>
              </a:pPr>
              <a:r>
                <a:rPr lang="zh-CN" altLang="en-US" sz="2400" b="1" dirty="0">
                  <a:solidFill>
                    <a:schemeClr val="bg1"/>
                  </a:solidFill>
                  <a:latin typeface="微软雅黑" panose="020B0503020204020204" pitchFamily="34" charset="-122"/>
                  <a:ea typeface="微软雅黑" panose="020B0503020204020204" pitchFamily="34" charset="-122"/>
                </a:rPr>
                <a:t>党风廉政建设直接影响着党的执政基础</a:t>
              </a:r>
            </a:p>
          </p:txBody>
        </p:sp>
      </p:grpSp>
      <p:sp>
        <p:nvSpPr>
          <p:cNvPr id="14" name="矩形 13"/>
          <p:cNvSpPr/>
          <p:nvPr/>
        </p:nvSpPr>
        <p:spPr>
          <a:xfrm>
            <a:off x="2895600" y="2204293"/>
            <a:ext cx="8625840" cy="3329305"/>
          </a:xfrm>
          <a:prstGeom prst="rect">
            <a:avLst/>
          </a:prstGeom>
          <a:solidFill>
            <a:schemeClr val="bg1">
              <a:alpha val="35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895600" y="2466975"/>
            <a:ext cx="8428355" cy="2803525"/>
          </a:xfrm>
          <a:prstGeom prst="rect">
            <a:avLst/>
          </a:prstGeom>
        </p:spPr>
        <p:txBody>
          <a:bodyPr wrap="square">
            <a:spAutoFit/>
          </a:bodyPr>
          <a:lstStyle/>
          <a:p>
            <a:pPr algn="just">
              <a:lnSpc>
                <a:spcPct val="140000"/>
              </a:lnSpc>
            </a:pPr>
            <a:r>
              <a:rPr lang="zh-CN" altLang="en-US" sz="2100" dirty="0">
                <a:solidFill>
                  <a:schemeClr val="tx1"/>
                </a:solidFill>
                <a:latin typeface="微软雅黑" panose="020B0503020204020204" pitchFamily="34" charset="-122"/>
                <a:ea typeface="微软雅黑" panose="020B0503020204020204" pitchFamily="34" charset="-122"/>
              </a:rPr>
              <a:t>党员是构成政党的基本要素，是党的肌体的细胞。党员是党的一切活动的主体，党员素质和作用发挥在相当程度上支撑着执政党的执政，直接关系到执政党执政的合法性程度的高低。政党执政“合法性”程度的高低，取决于人民对执政党活动的认可度。中国共产党上台执政的“合法性”，不仅是因为党的纲领主张代表了全民族和全中国人民的根本利益要求，而且是靠无数党员为实现党的纲领英勇斗争争来的。</a:t>
            </a:r>
          </a:p>
        </p:txBody>
      </p:sp>
    </p:spTree>
  </p:cSld>
  <p:clrMapOvr>
    <a:masterClrMapping/>
  </p:clrMapOvr>
  <mc:AlternateContent xmlns:mc="http://schemas.openxmlformats.org/markup-compatibility/2006">
    <mc:Choice xmlns:p14="http://schemas.microsoft.com/office/powerpoint/2010/main" xmlns="" Requires="p14">
      <p:transition spd="med" p14:dur="700" advClick="0" advTm="3110">
        <p:fade/>
      </p:transition>
    </mc:Choice>
    <mc:Fallback>
      <p:transition spd="med" advClick="0" advTm="311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600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anim calcmode="lin" valueType="num">
                                      <p:cBhvr>
                                        <p:cTn id="13" dur="500" fill="hold"/>
                                        <p:tgtEl>
                                          <p:spTgt spid="6"/>
                                        </p:tgtEl>
                                        <p:attrNameLst>
                                          <p:attrName>ppt_x</p:attrName>
                                        </p:attrNameLst>
                                      </p:cBhvr>
                                      <p:tavLst>
                                        <p:tav tm="0">
                                          <p:val>
                                            <p:strVal val="#ppt_x"/>
                                          </p:val>
                                        </p:tav>
                                        <p:tav tm="100000">
                                          <p:val>
                                            <p:strVal val="#ppt_x"/>
                                          </p:val>
                                        </p:tav>
                                      </p:tavLst>
                                    </p:anim>
                                    <p:anim calcmode="lin" valueType="num">
                                      <p:cBhvr>
                                        <p:cTn id="14" dur="500" fill="hold"/>
                                        <p:tgtEl>
                                          <p:spTgt spid="6"/>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up)">
                                      <p:cBhvr>
                                        <p:cTn id="18" dur="500"/>
                                        <p:tgtEl>
                                          <p:spTgt spid="14"/>
                                        </p:tgtEl>
                                      </p:cBhvr>
                                    </p:animEffect>
                                  </p:childTnLst>
                                </p:cTn>
                              </p:par>
                            </p:childTnLst>
                          </p:cTn>
                        </p:par>
                        <p:par>
                          <p:cTn id="19" fill="hold">
                            <p:stCondLst>
                              <p:cond delay="1500"/>
                            </p:stCondLst>
                            <p:childTnLst>
                              <p:par>
                                <p:cTn id="20" presetID="22" presetClass="entr" presetSubtype="1"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up)">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5"/>
          <p:cNvSpPr txBox="1"/>
          <p:nvPr/>
        </p:nvSpPr>
        <p:spPr>
          <a:xfrm>
            <a:off x="1200056" y="260648"/>
            <a:ext cx="5404181" cy="672075"/>
          </a:xfrm>
          <a:prstGeom prst="rect">
            <a:avLst/>
          </a:prstGeom>
        </p:spPr>
        <p:txBody>
          <a:bodyPr>
            <a:normAutofit/>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r>
              <a:rPr lang="zh-CN" altLang="en-US" sz="2400" dirty="0">
                <a:solidFill>
                  <a:schemeClr val="accent2"/>
                </a:solidFill>
                <a:latin typeface="微软雅黑" panose="020B0503020204020204" pitchFamily="34" charset="-122"/>
                <a:ea typeface="微软雅黑" panose="020B0503020204020204" pitchFamily="34" charset="-122"/>
              </a:rPr>
              <a:t>党风廉政建设的重要性</a:t>
            </a:r>
          </a:p>
        </p:txBody>
      </p:sp>
      <p:pic>
        <p:nvPicPr>
          <p:cNvPr id="17" name="图片 16"/>
          <p:cNvPicPr>
            <a:picLocks noChangeAspect="1"/>
          </p:cNvPicPr>
          <p:nvPr/>
        </p:nvPicPr>
        <p:blipFill rotWithShape="1">
          <a:blip r:embed="rId3" cstate="print">
            <a:extLst>
              <a:ext uri="{28A0092B-C50C-407E-A947-70E740481C1C}">
                <a14:useLocalDpi xmlns:a14="http://schemas.microsoft.com/office/drawing/2010/main" xmlns="" val="0"/>
              </a:ext>
            </a:extLst>
          </a:blip>
          <a:srcRect t="79333"/>
          <a:stretch>
            <a:fillRect/>
          </a:stretch>
        </p:blipFill>
        <p:spPr>
          <a:xfrm>
            <a:off x="0" y="5579705"/>
            <a:ext cx="12192000" cy="1259879"/>
          </a:xfrm>
          <a:prstGeom prst="rect">
            <a:avLst/>
          </a:prstGeom>
        </p:spPr>
      </p:pic>
      <p:grpSp>
        <p:nvGrpSpPr>
          <p:cNvPr id="8" name="组合 7"/>
          <p:cNvGrpSpPr/>
          <p:nvPr/>
        </p:nvGrpSpPr>
        <p:grpSpPr>
          <a:xfrm>
            <a:off x="609600" y="1437951"/>
            <a:ext cx="5421630" cy="544830"/>
            <a:chOff x="845186" y="1564322"/>
            <a:chExt cx="5421630" cy="544830"/>
          </a:xfrm>
        </p:grpSpPr>
        <p:sp>
          <p:nvSpPr>
            <p:cNvPr id="2" name="对角圆角矩形 1"/>
            <p:cNvSpPr/>
            <p:nvPr/>
          </p:nvSpPr>
          <p:spPr>
            <a:xfrm>
              <a:off x="845186" y="1564322"/>
              <a:ext cx="5421630" cy="544830"/>
            </a:xfrm>
            <a:prstGeom prst="round2DiagRect">
              <a:avLst>
                <a:gd name="adj1" fmla="val 50000"/>
                <a:gd name="adj2" fmla="val 0"/>
              </a:avLst>
            </a:prstGeom>
            <a:gradFill>
              <a:gsLst>
                <a:gs pos="0">
                  <a:srgbClr val="E30000"/>
                </a:gs>
                <a:gs pos="100000">
                  <a:srgbClr val="760303"/>
                </a:gs>
              </a:gsLst>
              <a:lin ang="5400000" scaled="0"/>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017906" y="1637347"/>
              <a:ext cx="5248275" cy="398780"/>
            </a:xfrm>
            <a:prstGeom prst="rect">
              <a:avLst/>
            </a:prstGeom>
            <a:noFill/>
          </p:spPr>
          <p:txBody>
            <a:bodyPr wrap="squar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r>
                <a:rPr sz="2000" dirty="0">
                  <a:solidFill>
                    <a:schemeClr val="bg1"/>
                  </a:solidFill>
                  <a:latin typeface="微软雅黑" panose="020B0503020204020204" pitchFamily="34" charset="-122"/>
                  <a:ea typeface="微软雅黑" panose="020B0503020204020204" pitchFamily="34" charset="-122"/>
                </a:rPr>
                <a:t>党风廉政建设直接影响着提高党的执政能力</a:t>
              </a:r>
            </a:p>
          </p:txBody>
        </p:sp>
      </p:grpSp>
      <p:grpSp>
        <p:nvGrpSpPr>
          <p:cNvPr id="6" name="组合 5"/>
          <p:cNvGrpSpPr/>
          <p:nvPr/>
        </p:nvGrpSpPr>
        <p:grpSpPr>
          <a:xfrm>
            <a:off x="588645" y="2204293"/>
            <a:ext cx="2174875" cy="3329305"/>
            <a:chOff x="2499360" y="1717031"/>
            <a:chExt cx="2175044" cy="2537138"/>
          </a:xfrm>
        </p:grpSpPr>
        <p:sp>
          <p:nvSpPr>
            <p:cNvPr id="12" name="矩形 11"/>
            <p:cNvSpPr/>
            <p:nvPr/>
          </p:nvSpPr>
          <p:spPr>
            <a:xfrm>
              <a:off x="2499360" y="1717031"/>
              <a:ext cx="2175044" cy="2537138"/>
            </a:xfrm>
            <a:prstGeom prst="rect">
              <a:avLst/>
            </a:prstGeom>
            <a:gradFill flip="none" rotWithShape="1">
              <a:gsLst>
                <a:gs pos="0">
                  <a:srgbClr val="E30000"/>
                </a:gs>
                <a:gs pos="100000">
                  <a:srgbClr val="760303"/>
                </a:gs>
              </a:gsLst>
              <a:lin ang="2700000" scaled="0"/>
            </a:gra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en-US">
                <a:solidFill>
                  <a:schemeClr val="bg1"/>
                </a:solidFill>
                <a:latin typeface="微软雅黑" panose="020B0503020204020204" pitchFamily="34" charset="-122"/>
                <a:ea typeface="微软雅黑" panose="020B0503020204020204" pitchFamily="34" charset="-122"/>
              </a:endParaRPr>
            </a:p>
          </p:txBody>
        </p:sp>
        <p:sp>
          <p:nvSpPr>
            <p:cNvPr id="13" name="标题 1"/>
            <p:cNvSpPr txBox="1"/>
            <p:nvPr/>
          </p:nvSpPr>
          <p:spPr>
            <a:xfrm>
              <a:off x="2692831" y="2719457"/>
              <a:ext cx="1788103" cy="5322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10000"/>
                </a:lnSpc>
              </a:pPr>
              <a:r>
                <a:rPr lang="zh-CN" altLang="en-US" sz="2400" b="1" dirty="0">
                  <a:solidFill>
                    <a:schemeClr val="bg1"/>
                  </a:solidFill>
                  <a:latin typeface="微软雅黑" panose="020B0503020204020204" pitchFamily="34" charset="-122"/>
                  <a:ea typeface="微软雅黑" panose="020B0503020204020204" pitchFamily="34" charset="-122"/>
                </a:rPr>
                <a:t>党风廉政建设直接影响着提高党的执政能力</a:t>
              </a:r>
            </a:p>
          </p:txBody>
        </p:sp>
      </p:grpSp>
      <p:sp>
        <p:nvSpPr>
          <p:cNvPr id="14" name="矩形 13"/>
          <p:cNvSpPr/>
          <p:nvPr/>
        </p:nvSpPr>
        <p:spPr>
          <a:xfrm>
            <a:off x="2895600" y="2204293"/>
            <a:ext cx="8625840" cy="3329305"/>
          </a:xfrm>
          <a:prstGeom prst="rect">
            <a:avLst/>
          </a:prstGeom>
          <a:solidFill>
            <a:schemeClr val="bg1">
              <a:alpha val="35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895600" y="2466975"/>
            <a:ext cx="8428355" cy="2982595"/>
          </a:xfrm>
          <a:prstGeom prst="rect">
            <a:avLst/>
          </a:prstGeom>
        </p:spPr>
        <p:txBody>
          <a:bodyPr wrap="square">
            <a:spAutoFit/>
          </a:bodyPr>
          <a:lstStyle/>
          <a:p>
            <a:pPr algn="just">
              <a:lnSpc>
                <a:spcPct val="110000"/>
              </a:lnSpc>
            </a:pPr>
            <a:r>
              <a:rPr lang="zh-CN" altLang="en-US" sz="1900" dirty="0">
                <a:solidFill>
                  <a:schemeClr val="tx1"/>
                </a:solidFill>
                <a:latin typeface="微软雅黑" panose="020B0503020204020204" pitchFamily="34" charset="-122"/>
                <a:ea typeface="微软雅黑" panose="020B0503020204020204" pitchFamily="34" charset="-122"/>
              </a:rPr>
              <a:t>党员是党的事业的承担者和实现者，党的全部理论、全部政策都要由党员来贯彻实施，没有党员，党的一切纲领和政策都无从付诸于社会实践。党员素质和作用的发挥对党的执政活动有直接影响。</a:t>
            </a:r>
          </a:p>
          <a:p>
            <a:pPr algn="just">
              <a:lnSpc>
                <a:spcPct val="110000"/>
              </a:lnSpc>
            </a:pPr>
            <a:r>
              <a:rPr lang="zh-CN" altLang="en-US" sz="1900" dirty="0">
                <a:solidFill>
                  <a:schemeClr val="tx1"/>
                </a:solidFill>
                <a:latin typeface="微软雅黑" panose="020B0503020204020204" pitchFamily="34" charset="-122"/>
                <a:ea typeface="微软雅黑" panose="020B0503020204020204" pitchFamily="34" charset="-122"/>
              </a:rPr>
              <a:t>执政党要有效执政，必须巩固执政基础，扩大党对社会各个利益群体的影响力，把执政党的根基牢牢扎在社会之中。这有赖于全体党员的积极活动与在人民群众中的良好形象。党联系人民群众的最基本的途径，就是通过广大基层党员了解群众意愿，反映群众要求，使党更好地代表人民利益。党员分布于社会的各个方面，遍布于各个行业，生活于各种人群之中，同群众有着广泛而直接的联系。</a:t>
            </a:r>
          </a:p>
        </p:txBody>
      </p:sp>
    </p:spTree>
  </p:cSld>
  <p:clrMapOvr>
    <a:masterClrMapping/>
  </p:clrMapOvr>
  <mc:AlternateContent xmlns:mc="http://schemas.openxmlformats.org/markup-compatibility/2006">
    <mc:Choice xmlns:p14="http://schemas.microsoft.com/office/powerpoint/2010/main" xmlns="" Requires="p14">
      <p:transition spd="med" p14:dur="700" advClick="0" advTm="3354">
        <p:fade/>
      </p:transition>
    </mc:Choice>
    <mc:Fallback>
      <p:transition spd="med" advClick="0" advTm="335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600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anim calcmode="lin" valueType="num">
                                      <p:cBhvr>
                                        <p:cTn id="13" dur="500" fill="hold"/>
                                        <p:tgtEl>
                                          <p:spTgt spid="6"/>
                                        </p:tgtEl>
                                        <p:attrNameLst>
                                          <p:attrName>ppt_x</p:attrName>
                                        </p:attrNameLst>
                                      </p:cBhvr>
                                      <p:tavLst>
                                        <p:tav tm="0">
                                          <p:val>
                                            <p:strVal val="#ppt_x"/>
                                          </p:val>
                                        </p:tav>
                                        <p:tav tm="100000">
                                          <p:val>
                                            <p:strVal val="#ppt_x"/>
                                          </p:val>
                                        </p:tav>
                                      </p:tavLst>
                                    </p:anim>
                                    <p:anim calcmode="lin" valueType="num">
                                      <p:cBhvr>
                                        <p:cTn id="14" dur="500" fill="hold"/>
                                        <p:tgtEl>
                                          <p:spTgt spid="6"/>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up)">
                                      <p:cBhvr>
                                        <p:cTn id="18" dur="500"/>
                                        <p:tgtEl>
                                          <p:spTgt spid="14"/>
                                        </p:tgtEl>
                                      </p:cBhvr>
                                    </p:animEffect>
                                  </p:childTnLst>
                                </p:cTn>
                              </p:par>
                            </p:childTnLst>
                          </p:cTn>
                        </p:par>
                        <p:par>
                          <p:cTn id="19" fill="hold">
                            <p:stCondLst>
                              <p:cond delay="1500"/>
                            </p:stCondLst>
                            <p:childTnLst>
                              <p:par>
                                <p:cTn id="20" presetID="22" presetClass="entr" presetSubtype="1"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up)">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5"/>
          <p:cNvSpPr txBox="1"/>
          <p:nvPr/>
        </p:nvSpPr>
        <p:spPr>
          <a:xfrm>
            <a:off x="1200056" y="260648"/>
            <a:ext cx="5404181" cy="672075"/>
          </a:xfrm>
          <a:prstGeom prst="rect">
            <a:avLst/>
          </a:prstGeom>
        </p:spPr>
        <p:txBody>
          <a:bodyPr>
            <a:normAutofit/>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r>
              <a:rPr lang="zh-CN" altLang="en-US" sz="2400" dirty="0">
                <a:solidFill>
                  <a:schemeClr val="accent2"/>
                </a:solidFill>
                <a:latin typeface="微软雅黑" panose="020B0503020204020204" pitchFamily="34" charset="-122"/>
                <a:ea typeface="微软雅黑" panose="020B0503020204020204" pitchFamily="34" charset="-122"/>
              </a:rPr>
              <a:t>党风廉政建设的重要性</a:t>
            </a:r>
          </a:p>
        </p:txBody>
      </p:sp>
      <p:pic>
        <p:nvPicPr>
          <p:cNvPr id="17" name="图片 16"/>
          <p:cNvPicPr>
            <a:picLocks noChangeAspect="1"/>
          </p:cNvPicPr>
          <p:nvPr/>
        </p:nvPicPr>
        <p:blipFill rotWithShape="1">
          <a:blip r:embed="rId3" cstate="print">
            <a:extLst>
              <a:ext uri="{28A0092B-C50C-407E-A947-70E740481C1C}">
                <a14:useLocalDpi xmlns:a14="http://schemas.microsoft.com/office/drawing/2010/main" xmlns="" val="0"/>
              </a:ext>
            </a:extLst>
          </a:blip>
          <a:srcRect t="79333"/>
          <a:stretch>
            <a:fillRect/>
          </a:stretch>
        </p:blipFill>
        <p:spPr>
          <a:xfrm>
            <a:off x="0" y="5579705"/>
            <a:ext cx="12192000" cy="1259879"/>
          </a:xfrm>
          <a:prstGeom prst="rect">
            <a:avLst/>
          </a:prstGeom>
        </p:spPr>
      </p:pic>
      <p:grpSp>
        <p:nvGrpSpPr>
          <p:cNvPr id="8" name="组合 7"/>
          <p:cNvGrpSpPr/>
          <p:nvPr/>
        </p:nvGrpSpPr>
        <p:grpSpPr>
          <a:xfrm>
            <a:off x="609600" y="1437951"/>
            <a:ext cx="6396355" cy="544830"/>
            <a:chOff x="845186" y="1564322"/>
            <a:chExt cx="6396355" cy="544830"/>
          </a:xfrm>
        </p:grpSpPr>
        <p:sp>
          <p:nvSpPr>
            <p:cNvPr id="2" name="对角圆角矩形 1"/>
            <p:cNvSpPr/>
            <p:nvPr/>
          </p:nvSpPr>
          <p:spPr>
            <a:xfrm>
              <a:off x="845186" y="1564322"/>
              <a:ext cx="6184900" cy="544830"/>
            </a:xfrm>
            <a:prstGeom prst="round2DiagRect">
              <a:avLst>
                <a:gd name="adj1" fmla="val 50000"/>
                <a:gd name="adj2" fmla="val 0"/>
              </a:avLst>
            </a:prstGeom>
            <a:gradFill>
              <a:gsLst>
                <a:gs pos="0">
                  <a:srgbClr val="E30000"/>
                </a:gs>
                <a:gs pos="100000">
                  <a:srgbClr val="760303"/>
                </a:gs>
              </a:gsLst>
              <a:lin ang="5400000" scaled="0"/>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017906" y="1637347"/>
              <a:ext cx="6223635" cy="398780"/>
            </a:xfrm>
            <a:prstGeom prst="rect">
              <a:avLst/>
            </a:prstGeom>
            <a:noFill/>
          </p:spPr>
          <p:txBody>
            <a:bodyPr wrap="squar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r>
                <a:rPr sz="2000" dirty="0">
                  <a:solidFill>
                    <a:schemeClr val="bg1"/>
                  </a:solidFill>
                  <a:latin typeface="微软雅黑" panose="020B0503020204020204" pitchFamily="34" charset="-122"/>
                  <a:ea typeface="微软雅黑" panose="020B0503020204020204" pitchFamily="34" charset="-122"/>
                </a:rPr>
                <a:t>影响着执政党完成全面建设小康社会的历史重任</a:t>
              </a:r>
            </a:p>
          </p:txBody>
        </p:sp>
      </p:grpSp>
      <p:grpSp>
        <p:nvGrpSpPr>
          <p:cNvPr id="6" name="组合 5"/>
          <p:cNvGrpSpPr/>
          <p:nvPr/>
        </p:nvGrpSpPr>
        <p:grpSpPr>
          <a:xfrm>
            <a:off x="588645" y="2204293"/>
            <a:ext cx="2174875" cy="3329305"/>
            <a:chOff x="2499360" y="1717031"/>
            <a:chExt cx="2175044" cy="2537138"/>
          </a:xfrm>
        </p:grpSpPr>
        <p:sp>
          <p:nvSpPr>
            <p:cNvPr id="12" name="矩形 11"/>
            <p:cNvSpPr/>
            <p:nvPr/>
          </p:nvSpPr>
          <p:spPr>
            <a:xfrm>
              <a:off x="2499360" y="1717031"/>
              <a:ext cx="2175044" cy="2537138"/>
            </a:xfrm>
            <a:prstGeom prst="rect">
              <a:avLst/>
            </a:prstGeom>
            <a:gradFill flip="none" rotWithShape="1">
              <a:gsLst>
                <a:gs pos="0">
                  <a:srgbClr val="E30000"/>
                </a:gs>
                <a:gs pos="100000">
                  <a:srgbClr val="760303"/>
                </a:gs>
              </a:gsLst>
              <a:lin ang="2700000" scaled="0"/>
            </a:gra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en-US">
                <a:solidFill>
                  <a:schemeClr val="bg1"/>
                </a:solidFill>
                <a:latin typeface="微软雅黑" panose="020B0503020204020204" pitchFamily="34" charset="-122"/>
                <a:ea typeface="微软雅黑" panose="020B0503020204020204" pitchFamily="34" charset="-122"/>
              </a:endParaRPr>
            </a:p>
          </p:txBody>
        </p:sp>
        <p:sp>
          <p:nvSpPr>
            <p:cNvPr id="13" name="标题 1"/>
            <p:cNvSpPr txBox="1"/>
            <p:nvPr/>
          </p:nvSpPr>
          <p:spPr>
            <a:xfrm>
              <a:off x="2692831" y="2719457"/>
              <a:ext cx="1788103" cy="5322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10000"/>
                </a:lnSpc>
              </a:pPr>
              <a:r>
                <a:rPr lang="zh-CN" altLang="en-US" sz="2400" b="1" dirty="0">
                  <a:solidFill>
                    <a:schemeClr val="bg1"/>
                  </a:solidFill>
                  <a:latin typeface="微软雅黑" panose="020B0503020204020204" pitchFamily="34" charset="-122"/>
                  <a:ea typeface="微软雅黑" panose="020B0503020204020204" pitchFamily="34" charset="-122"/>
                </a:rPr>
                <a:t>影响着执政党完成全面建设小康社会的历史重任</a:t>
              </a:r>
            </a:p>
          </p:txBody>
        </p:sp>
      </p:grpSp>
      <p:sp>
        <p:nvSpPr>
          <p:cNvPr id="14" name="矩形 13"/>
          <p:cNvSpPr/>
          <p:nvPr/>
        </p:nvSpPr>
        <p:spPr>
          <a:xfrm>
            <a:off x="2895600" y="2204293"/>
            <a:ext cx="8625840" cy="3329305"/>
          </a:xfrm>
          <a:prstGeom prst="rect">
            <a:avLst/>
          </a:prstGeom>
          <a:solidFill>
            <a:schemeClr val="bg1">
              <a:alpha val="35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895600" y="2466975"/>
            <a:ext cx="8428355" cy="2954655"/>
          </a:xfrm>
          <a:prstGeom prst="rect">
            <a:avLst/>
          </a:prstGeom>
        </p:spPr>
        <p:txBody>
          <a:bodyPr wrap="square">
            <a:spAutoFit/>
          </a:bodyPr>
          <a:lstStyle/>
          <a:p>
            <a:pPr algn="just">
              <a:lnSpc>
                <a:spcPct val="140000"/>
              </a:lnSpc>
            </a:pPr>
            <a:r>
              <a:rPr lang="zh-CN" altLang="en-US" sz="1900" dirty="0">
                <a:solidFill>
                  <a:schemeClr val="tx1"/>
                </a:solidFill>
                <a:latin typeface="微软雅黑" panose="020B0503020204020204" pitchFamily="34" charset="-122"/>
                <a:ea typeface="微软雅黑" panose="020B0503020204020204" pitchFamily="34" charset="-122"/>
              </a:rPr>
              <a:t>要完成全面建设小康社会的历史重任，很重要的是必须进一步深化改革，为先进生产力的发展扫清障碍、创造条件。改革的过程就是调整利益的过程，这触及到千家万户，人人概莫能外。在全面建设小康社会的新阶段里，我国社会的利益关系、利益矛盾错综复杂。在协调整合社会利益方面，执政党面临着前所未有的难度，这对党的执政能力提出了极高的要求。执政党协调兼顾利益的难度越大，越需要群众对党和政府的理解与信任。这就严重地考验着党和人民群众的坚强团结与血肉联系，检验着党在人民群众中的政治威信和人心凝聚力。</a:t>
            </a:r>
          </a:p>
        </p:txBody>
      </p:sp>
    </p:spTree>
  </p:cSld>
  <p:clrMapOvr>
    <a:masterClrMapping/>
  </p:clrMapOvr>
  <mc:AlternateContent xmlns:mc="http://schemas.openxmlformats.org/markup-compatibility/2006">
    <mc:Choice xmlns:p14="http://schemas.microsoft.com/office/powerpoint/2010/main" xmlns="" Requires="p14">
      <p:transition spd="med" p14:dur="700" advClick="0" advTm="2867">
        <p:fade/>
      </p:transition>
    </mc:Choice>
    <mc:Fallback>
      <p:transition spd="med" advClick="0" advTm="286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600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anim calcmode="lin" valueType="num">
                                      <p:cBhvr>
                                        <p:cTn id="13" dur="500" fill="hold"/>
                                        <p:tgtEl>
                                          <p:spTgt spid="6"/>
                                        </p:tgtEl>
                                        <p:attrNameLst>
                                          <p:attrName>ppt_x</p:attrName>
                                        </p:attrNameLst>
                                      </p:cBhvr>
                                      <p:tavLst>
                                        <p:tav tm="0">
                                          <p:val>
                                            <p:strVal val="#ppt_x"/>
                                          </p:val>
                                        </p:tav>
                                        <p:tav tm="100000">
                                          <p:val>
                                            <p:strVal val="#ppt_x"/>
                                          </p:val>
                                        </p:tav>
                                      </p:tavLst>
                                    </p:anim>
                                    <p:anim calcmode="lin" valueType="num">
                                      <p:cBhvr>
                                        <p:cTn id="14" dur="500" fill="hold"/>
                                        <p:tgtEl>
                                          <p:spTgt spid="6"/>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up)">
                                      <p:cBhvr>
                                        <p:cTn id="18" dur="500"/>
                                        <p:tgtEl>
                                          <p:spTgt spid="14"/>
                                        </p:tgtEl>
                                      </p:cBhvr>
                                    </p:animEffect>
                                  </p:childTnLst>
                                </p:cTn>
                              </p:par>
                            </p:childTnLst>
                          </p:cTn>
                        </p:par>
                        <p:par>
                          <p:cTn id="19" fill="hold">
                            <p:stCondLst>
                              <p:cond delay="1500"/>
                            </p:stCondLst>
                            <p:childTnLst>
                              <p:par>
                                <p:cTn id="20" presetID="22" presetClass="entr" presetSubtype="1"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up)">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问号"/>
</p:tagLst>
</file>

<file path=ppt/tags/tag2.xml><?xml version="1.0" encoding="utf-8"?>
<p:tagLst xmlns:a="http://schemas.openxmlformats.org/drawingml/2006/main" xmlns:r="http://schemas.openxmlformats.org/officeDocument/2006/relationships" xmlns:p="http://schemas.openxmlformats.org/presentationml/2006/main">
  <p:tag name="TIMING" val="|4.2"/>
</p:tagLst>
</file>

<file path=ppt/tags/tag3.xml><?xml version="1.0" encoding="utf-8"?>
<p:tagLst xmlns:a="http://schemas.openxmlformats.org/drawingml/2006/main" xmlns:r="http://schemas.openxmlformats.org/officeDocument/2006/relationships" xmlns:p="http://schemas.openxmlformats.org/presentationml/2006/main">
  <p:tag name="TIMING" val="|2"/>
</p:tagLst>
</file>

<file path=ppt/tags/tag4.xml><?xml version="1.0" encoding="utf-8"?>
<p:tagLst xmlns:a="http://schemas.openxmlformats.org/drawingml/2006/main" xmlns:r="http://schemas.openxmlformats.org/officeDocument/2006/relationships" xmlns:p="http://schemas.openxmlformats.org/presentationml/2006/main">
  <p:tag name="TIMING" val="|2.9"/>
</p:tagLst>
</file>

<file path=ppt/tags/tag5.xml><?xml version="1.0" encoding="utf-8"?>
<p:tagLst xmlns:a="http://schemas.openxmlformats.org/drawingml/2006/main" xmlns:r="http://schemas.openxmlformats.org/officeDocument/2006/relationships" xmlns:p="http://schemas.openxmlformats.org/presentationml/2006/main">
  <p:tag name="TIMING" val="|4|2.4"/>
</p:tagLst>
</file>

<file path=ppt/tags/tag6.xml><?xml version="1.0" encoding="utf-8"?>
<p:tagLst xmlns:a="http://schemas.openxmlformats.org/drawingml/2006/main" xmlns:r="http://schemas.openxmlformats.org/officeDocument/2006/relationships" xmlns:p="http://schemas.openxmlformats.org/presentationml/2006/main">
  <p:tag name="TIMING" val="|3.2"/>
</p:tagLst>
</file>

<file path=ppt/tags/tag7.xml><?xml version="1.0" encoding="utf-8"?>
<p:tagLst xmlns:a="http://schemas.openxmlformats.org/drawingml/2006/main" xmlns:r="http://schemas.openxmlformats.org/officeDocument/2006/relationships" xmlns:p="http://schemas.openxmlformats.org/presentationml/2006/main">
  <p:tag name="TIMING" val="|2"/>
</p:tagLst>
</file>

<file path=ppt/theme/theme1.xml><?xml version="1.0" encoding="utf-8"?>
<a:theme xmlns:a="http://schemas.openxmlformats.org/drawingml/2006/main" name="问号">
  <a:themeElements>
    <a:clrScheme name="问号">
      <a:dk1>
        <a:srgbClr val="000000"/>
      </a:dk1>
      <a:lt1>
        <a:srgbClr val="FFFFFF"/>
      </a:lt1>
      <a:dk2>
        <a:srgbClr val="000000"/>
      </a:dk2>
      <a:lt2>
        <a:srgbClr val="B2B2B2"/>
      </a:lt2>
      <a:accent1>
        <a:srgbClr val="FF0517"/>
      </a:accent1>
      <a:accent2>
        <a:srgbClr val="BC000D"/>
      </a:accent2>
      <a:accent3>
        <a:srgbClr val="FFFFFF"/>
      </a:accent3>
      <a:accent4>
        <a:srgbClr val="000000"/>
      </a:accent4>
      <a:accent5>
        <a:srgbClr val="FFAAAB"/>
      </a:accent5>
      <a:accent6>
        <a:srgbClr val="AA000B"/>
      </a:accent6>
      <a:hlink>
        <a:srgbClr val="3A0004"/>
      </a:hlink>
      <a:folHlink>
        <a:srgbClr val="FF3B3B"/>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问号">
  <a:themeElements>
    <a:clrScheme name="问号">
      <a:dk1>
        <a:srgbClr val="000000"/>
      </a:dk1>
      <a:lt1>
        <a:srgbClr val="FFFFFF"/>
      </a:lt1>
      <a:dk2>
        <a:srgbClr val="000000"/>
      </a:dk2>
      <a:lt2>
        <a:srgbClr val="B2B2B2"/>
      </a:lt2>
      <a:accent1>
        <a:srgbClr val="FF0517"/>
      </a:accent1>
      <a:accent2>
        <a:srgbClr val="BC000D"/>
      </a:accent2>
      <a:accent3>
        <a:srgbClr val="FFFFFF"/>
      </a:accent3>
      <a:accent4>
        <a:srgbClr val="000000"/>
      </a:accent4>
      <a:accent5>
        <a:srgbClr val="FFAAAB"/>
      </a:accent5>
      <a:accent6>
        <a:srgbClr val="AA000B"/>
      </a:accent6>
      <a:hlink>
        <a:srgbClr val="3A0004"/>
      </a:hlink>
      <a:folHlink>
        <a:srgbClr val="FF3B3B"/>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TotalTime>
  <Words>3998</Words>
  <Application>Microsoft Office PowerPoint</Application>
  <PresentationFormat>自定义</PresentationFormat>
  <Paragraphs>228</Paragraphs>
  <Slides>40</Slides>
  <Notes>40</Notes>
  <HiddenSlides>0</HiddenSlides>
  <MMClips>2</MMClips>
  <ScaleCrop>false</ScaleCrop>
  <HeadingPairs>
    <vt:vector size="4" baseType="variant">
      <vt:variant>
        <vt:lpstr>主题</vt:lpstr>
      </vt:variant>
      <vt:variant>
        <vt:i4>2</vt:i4>
      </vt:variant>
      <vt:variant>
        <vt:lpstr>幻灯片标题</vt:lpstr>
      </vt:variant>
      <vt:variant>
        <vt:i4>40</vt:i4>
      </vt:variant>
    </vt:vector>
  </HeadingPairs>
  <TitlesOfParts>
    <vt:vector size="42" baseType="lpstr">
      <vt:lpstr>问号</vt:lpstr>
      <vt:lpstr>1_问号</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问号</dc:title>
  <dc:subject>问号</dc:subject>
  <dc:creator>lmq4495</dc:creator>
  <cp:keywords>问号</cp:keywords>
  <cp:lastModifiedBy>hlf</cp:lastModifiedBy>
  <cp:revision>824</cp:revision>
  <dcterms:created xsi:type="dcterms:W3CDTF">2017-11-20T12:14:00Z</dcterms:created>
  <dcterms:modified xsi:type="dcterms:W3CDTF">2018-02-24T08:12:56Z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2052-10.1.0.6930</vt:lpwstr>
  </property>
</Properties>
</file>