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68" r:id="rId4"/>
    <p:sldId id="256" r:id="rId5"/>
    <p:sldId id="258" r:id="rId6"/>
    <p:sldId id="264" r:id="rId7"/>
    <p:sldId id="265" r:id="rId8"/>
    <p:sldId id="266" r:id="rId9"/>
    <p:sldId id="267" r:id="rId10"/>
    <p:sldId id="259" r:id="rId11"/>
    <p:sldId id="280" r:id="rId12"/>
    <p:sldId id="281" r:id="rId13"/>
    <p:sldId id="282" r:id="rId14"/>
    <p:sldId id="283" r:id="rId15"/>
    <p:sldId id="284" r:id="rId16"/>
    <p:sldId id="260" r:id="rId17"/>
    <p:sldId id="285" r:id="rId18"/>
    <p:sldId id="286" r:id="rId19"/>
    <p:sldId id="287" r:id="rId20"/>
    <p:sldId id="288" r:id="rId21"/>
    <p:sldId id="261" r:id="rId22"/>
    <p:sldId id="289" r:id="rId23"/>
    <p:sldId id="290" r:id="rId24"/>
    <p:sldId id="291" r:id="rId25"/>
    <p:sldId id="262" r:id="rId26"/>
    <p:sldId id="263"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D34E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12"/>
          <a:stretch>
            <a:fillRect/>
          </a:stretch>
        </p:blipFill>
        <p:spPr>
          <a:xfrm>
            <a:off x="-48260" y="-41910"/>
            <a:ext cx="12273280" cy="6971030"/>
          </a:xfrm>
          <a:prstGeom prst="rect">
            <a:avLst/>
          </a:prstGeom>
        </p:spPr>
      </p:pic>
      <p:sp>
        <p:nvSpPr>
          <p:cNvPr id="9" name="文本框 8"/>
          <p:cNvSpPr txBox="1"/>
          <p:nvPr userDrawn="1"/>
        </p:nvSpPr>
        <p:spPr>
          <a:xfrm>
            <a:off x="3878580" y="2419350"/>
            <a:ext cx="4730115" cy="1476375"/>
          </a:xfrm>
          <a:prstGeom prst="rect">
            <a:avLst/>
          </a:prstGeom>
          <a:noFill/>
        </p:spPr>
        <p:txBody>
          <a:bodyPr wrap="square" rtlCol="0" anchor="t">
            <a:spAutoFit/>
          </a:bodyPr>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audio" Target="../media/media1.mp3"/><Relationship Id="rId8" Type="http://schemas.openxmlformats.org/officeDocument/2006/relationships/image" Target="../media/image6.png"/><Relationship Id="rId7" Type="http://schemas.microsoft.com/office/2007/relationships/hdphoto" Target="../media/hdphoto3.wdp"/><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3" Type="http://schemas.openxmlformats.org/officeDocument/2006/relationships/slideLayout" Target="../slideLayouts/slideLayout11.xml"/><Relationship Id="rId12" Type="http://schemas.openxmlformats.org/officeDocument/2006/relationships/image" Target="../media/image8.png"/><Relationship Id="rId11" Type="http://schemas.openxmlformats.org/officeDocument/2006/relationships/image" Target="../media/image7.png"/><Relationship Id="rId10" Type="http://schemas.microsoft.com/office/2007/relationships/media"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8.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hdphoto4.wdp"/><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6.png"/><Relationship Id="rId7" Type="http://schemas.microsoft.com/office/2007/relationships/hdphoto" Target="../media/hdphoto3.wdp"/><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0" Type="http://schemas.openxmlformats.org/officeDocument/2006/relationships/slideLayout" Target="../slideLayouts/slideLayout1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77470" y="-133350"/>
            <a:ext cx="12347575" cy="2930525"/>
          </a:xfrm>
          <a:prstGeom prst="rect">
            <a:avLst/>
          </a:prstGeom>
        </p:spPr>
      </p:pic>
      <p:pic>
        <p:nvPicPr>
          <p:cNvPr id="8"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11" name="图片"/>
          <p:cNvPicPr>
            <a:picLocks noChangeAspect="1"/>
          </p:cNvPicPr>
          <p:nvPr/>
        </p:nvPicPr>
        <p:blipFill>
          <a:blip r:embed="rId6" cstate="print">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tretch>
            <a:fillRect/>
          </a:stretch>
        </p:blipFill>
        <p:spPr>
          <a:xfrm>
            <a:off x="8919449" y="1897438"/>
            <a:ext cx="2256180" cy="524378"/>
          </a:xfrm>
          <a:prstGeom prst="rect">
            <a:avLst/>
          </a:prstGeom>
        </p:spPr>
      </p:pic>
      <p:pic>
        <p:nvPicPr>
          <p:cNvPr id="18" name="图片" descr="C:\Users\Administrator\Desktop\素材\素材中国 sccn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2455985" y="4642706"/>
            <a:ext cx="986121" cy="790878"/>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
          <p:cNvSpPr/>
          <p:nvPr/>
        </p:nvSpPr>
        <p:spPr>
          <a:xfrm>
            <a:off x="5676356" y="5319156"/>
            <a:ext cx="1965325" cy="368300"/>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2000" b="1" dirty="0">
                <a:solidFill>
                  <a:srgbClr val="D34E25"/>
                </a:solidFill>
                <a:latin typeface="华文楷体" panose="02010600040101010101" charset="-122"/>
                <a:ea typeface="华文楷体" panose="02010600040101010101" charset="-122"/>
              </a:rPr>
              <a:t>汇报人：小包包</a:t>
            </a:r>
            <a:endParaRPr lang="zh-CN" altLang="en-US" sz="2000" b="1" dirty="0">
              <a:solidFill>
                <a:srgbClr val="D34E25"/>
              </a:solidFill>
              <a:latin typeface="华文楷体" panose="02010600040101010101" charset="-122"/>
              <a:ea typeface="华文楷体" panose="02010600040101010101" charset="-122"/>
            </a:endParaRPr>
          </a:p>
        </p:txBody>
      </p:sp>
      <p:pic>
        <p:nvPicPr>
          <p:cNvPr id="3" name="背景音乐">
            <a:hlinkClick r:id="" action="ppaction://media"/>
          </p:cNvPr>
          <p:cNvPicPr>
            <a:picLocks noChangeAspect="1"/>
          </p:cNvPicPr>
          <p:nvPr>
            <a:audioFile r:link="rId9"/>
            <p:extLst>
              <p:ext uri="{DAA4B4D4-6D71-4841-9C94-3DE7FCFB9230}">
                <p14:media xmlns:p14="http://schemas.microsoft.com/office/powerpoint/2010/main" r:embed="rId10">
                  <p14:fade in="1000.000000" out="500.000000"/>
                </p14:media>
              </p:ext>
            </p:extLst>
          </p:nvPr>
        </p:nvPicPr>
        <p:blipFill>
          <a:blip r:embed="rId11"/>
          <a:stretch>
            <a:fillRect/>
          </a:stretch>
        </p:blipFill>
        <p:spPr>
          <a:xfrm>
            <a:off x="-686036" y="0"/>
            <a:ext cx="676801" cy="676800"/>
          </a:xfrm>
          <a:prstGeom prst="rect">
            <a:avLst/>
          </a:prstGeom>
        </p:spPr>
      </p:pic>
      <p:pic>
        <p:nvPicPr>
          <p:cNvPr id="6" name="图片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9020810" y="2421890"/>
            <a:ext cx="2154555" cy="1565275"/>
          </a:xfrm>
          <a:prstGeom prst="rect">
            <a:avLst/>
          </a:prstGeom>
        </p:spPr>
      </p:pic>
      <p:sp>
        <p:nvSpPr>
          <p:cNvPr id="96" name="矩形 95"/>
          <p:cNvSpPr/>
          <p:nvPr/>
        </p:nvSpPr>
        <p:spPr>
          <a:xfrm>
            <a:off x="2378075" y="2362835"/>
            <a:ext cx="7590790" cy="1861185"/>
          </a:xfrm>
          <a:prstGeom prst="rect">
            <a:avLst/>
          </a:prstGeom>
          <a:effectLst>
            <a:reflection blurRad="6350" stA="52000" endA="300" endPos="35000" dir="5400000" sy="-100000" algn="bl" rotWithShape="0"/>
          </a:effectLst>
          <a:scene3d>
            <a:camera prst="obliqueTopLeft"/>
            <a:lightRig rig="contrasting" dir="t">
              <a:rot lat="0" lon="0" rev="600000"/>
            </a:lightRig>
          </a:scene3d>
          <a:sp3d extrusionH="127000" prstMaterial="dkEdge"/>
        </p:spPr>
        <p:txBody>
          <a:bodyPr wrap="square">
            <a:spAutoFit/>
            <a:scene3d>
              <a:camera prst="obliqueTopLeft"/>
              <a:lightRig rig="soft" dir="t">
                <a:rot lat="0" lon="0" rev="15600000"/>
              </a:lightRig>
            </a:scene3d>
            <a:sp3d extrusionH="57150" prstMaterial="softEdge">
              <a:bevelT w="25400" h="38100"/>
            </a:sp3d>
          </a:bodyPr>
          <a:p>
            <a:pPr algn="ctr"/>
            <a:r>
              <a:rPr lang="zh-CN" altLang="en-US" sz="11500" dirty="0" smtClean="0">
                <a:solidFill>
                  <a:srgbClr val="C00000"/>
                </a:solidFill>
                <a:effectLst>
                  <a:outerShdw blurRad="50800" dist="38100" dir="8100000" algn="tr" rotWithShape="0">
                    <a:prstClr val="black">
                      <a:alpha val="40000"/>
                    </a:prstClr>
                  </a:outerShdw>
                  <a:reflection blurRad="6350" stA="55000" endA="300" endPos="45500" dir="5400000" sy="-100000" algn="bl" rotWithShape="0"/>
                </a:effectLst>
                <a:latin typeface="华文行楷" panose="02010800040101010101" charset="-122"/>
                <a:ea typeface="华文行楷" panose="02010800040101010101" charset="-122"/>
              </a:rPr>
              <a:t>红船精神</a:t>
            </a:r>
            <a:endParaRPr lang="zh-CN" altLang="en-US" sz="11500" dirty="0" smtClean="0">
              <a:solidFill>
                <a:srgbClr val="C00000"/>
              </a:solidFill>
              <a:effectLst>
                <a:outerShdw blurRad="50800" dist="38100" dir="8100000" algn="tr" rotWithShape="0">
                  <a:prstClr val="black">
                    <a:alpha val="40000"/>
                  </a:prstClr>
                </a:outerShdw>
                <a:reflection blurRad="6350" stA="55000" endA="300" endPos="45500" dir="5400000" sy="-100000" algn="bl" rotWithShape="0"/>
              </a:effectLst>
              <a:latin typeface="华文行楷" panose="02010800040101010101" charset="-122"/>
              <a:ea typeface="华文行楷" panose="02010800040101010101" charset="-122"/>
            </a:endParaRPr>
          </a:p>
        </p:txBody>
      </p:sp>
      <p:grpSp>
        <p:nvGrpSpPr>
          <p:cNvPr id="7" name="组合 61"/>
          <p:cNvGrpSpPr/>
          <p:nvPr/>
        </p:nvGrpSpPr>
        <p:grpSpPr>
          <a:xfrm>
            <a:off x="4056411" y="4489498"/>
            <a:ext cx="4660806" cy="564299"/>
            <a:chOff x="2123607" y="2509229"/>
            <a:chExt cx="3495604" cy="423355"/>
          </a:xfrm>
        </p:grpSpPr>
        <p:sp>
          <p:nvSpPr>
            <p:cNvPr id="63" name="圆角矩形 62"/>
            <p:cNvSpPr/>
            <p:nvPr/>
          </p:nvSpPr>
          <p:spPr>
            <a:xfrm>
              <a:off x="2123607" y="2509229"/>
              <a:ext cx="3495604" cy="42335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gradFill>
                  <a:gsLst>
                    <a:gs pos="50000">
                      <a:srgbClr val="FF0000"/>
                    </a:gs>
                    <a:gs pos="8000">
                      <a:srgbClr val="DE0000"/>
                    </a:gs>
                    <a:gs pos="87000">
                      <a:srgbClr val="DE0000"/>
                    </a:gs>
                  </a:gsLst>
                  <a:lin ang="5400000" scaled="0"/>
                </a:gradFill>
              </a:endParaRPr>
            </a:p>
          </p:txBody>
        </p:sp>
        <p:sp>
          <p:nvSpPr>
            <p:cNvPr id="64" name="TextBox 198"/>
            <p:cNvSpPr txBox="1"/>
            <p:nvPr/>
          </p:nvSpPr>
          <p:spPr>
            <a:xfrm>
              <a:off x="2917304" y="2570775"/>
              <a:ext cx="1908214" cy="300175"/>
            </a:xfrm>
            <a:prstGeom prst="rect">
              <a:avLst/>
            </a:prstGeom>
            <a:noFill/>
          </p:spPr>
          <p:txBody>
            <a:bodyPr wrap="none" rtlCol="0">
              <a:spAutoFit/>
            </a:bodyPr>
            <a:p>
              <a:pPr algn="ctr">
                <a:defRPr/>
              </a:pPr>
              <a:r>
                <a:rPr lang="zh-CN" altLang="en-US" sz="2000" b="1" kern="0" dirty="0" smtClean="0">
                  <a:ln w="3175">
                    <a:noFill/>
                  </a:ln>
                  <a:solidFill>
                    <a:schemeClr val="bg1"/>
                  </a:solidFill>
                  <a:latin typeface="微软雅黑" panose="020B0503020204020204" charset="-122"/>
                  <a:ea typeface="微软雅黑" panose="020B0503020204020204" charset="-122"/>
                </a:rPr>
                <a:t>不忘初心    勇立潮头</a:t>
              </a:r>
              <a:endParaRPr lang="zh-CN" altLang="en-US" sz="2000" b="1" kern="0" dirty="0">
                <a:ln w="3175">
                  <a:noFill/>
                </a:ln>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p:tgtEl>
                                          <p:spTgt spid="6"/>
                                        </p:tgtEl>
                                        <p:attrNameLst>
                                          <p:attrName>ppt_x</p:attrName>
                                        </p:attrNameLst>
                                      </p:cBhvr>
                                      <p:tavLst>
                                        <p:tav tm="0">
                                          <p:val>
                                            <p:strVal val="#ppt_x-#ppt_w*1.125000"/>
                                          </p:val>
                                        </p:tav>
                                        <p:tav tm="100000">
                                          <p:val>
                                            <p:strVal val="#ppt_x"/>
                                          </p:val>
                                        </p:tav>
                                      </p:tavLst>
                                    </p:anim>
                                    <p:animEffect transition="in" filter="wipe(right)">
                                      <p:cBhvr>
                                        <p:cTn id="11" dur="500"/>
                                        <p:tgtEl>
                                          <p:spTgt spid="6"/>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wipe(left)">
                                      <p:cBhvr>
                                        <p:cTn id="15" dur="750"/>
                                        <p:tgtEl>
                                          <p:spTgt spid="9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4" presetClass="entr" presetSubtype="1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6" presetClass="entr" presetSubtype="37" fill="hold" grpId="0" nodeType="withEffect">
                                  <p:stCondLst>
                                    <p:cond delay="150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3500"/>
                            </p:stCondLst>
                            <p:childTnLst>
                              <p:par>
                                <p:cTn id="41" presetID="16" presetClass="entr" presetSubtype="37"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outVertical)">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44" repeatCount="indefinite" fill="remove" display="0">
                  <p:stCondLst>
                    <p:cond delay="indefinite"/>
                  </p:stCondLst>
                  <p:endCondLst>
                    <p:cond evt="onStopAudio" delay="0">
                      <p:tgtEl>
                        <p:sldTgt/>
                      </p:tgtEl>
                    </p:cond>
                  </p:endCondLst>
                </p:cTn>
                <p:tgtEl>
                  <p:spTgt spid="3"/>
                </p:tgtEl>
              </p:cMediaNode>
            </p:audio>
          </p:childTnLst>
        </p:cTn>
      </p:par>
    </p:tnLst>
    <p:bldLst>
      <p:bldP spid="13" grpId="0"/>
      <p:bldP spid="9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a:t>
            </a:r>
            <a:r>
              <a:rPr lang="en-US" altLang="zh-CN" sz="3200" b="1" dirty="0" smtClean="0">
                <a:latin typeface="微软雅黑" panose="020B0503020204020204" charset="-122"/>
                <a:ea typeface="微软雅黑" panose="020B0503020204020204" charset="-122"/>
                <a:cs typeface="+mn-ea"/>
                <a:sym typeface="+mn-lt"/>
              </a:rPr>
              <a:t> </a:t>
            </a:r>
            <a:r>
              <a:rPr lang="zh-CN" altLang="en-US" sz="3200" b="1" dirty="0" smtClean="0">
                <a:latin typeface="微软雅黑" panose="020B0503020204020204" charset="-122"/>
                <a:ea typeface="微软雅黑" panose="020B0503020204020204" charset="-122"/>
                <a:cs typeface="+mn-ea"/>
                <a:sym typeface="+mn-lt"/>
              </a:rPr>
              <a:t>党的先进性之源</a:t>
            </a:r>
            <a:endParaRPr lang="zh-CN" altLang="en-US" sz="3200" b="1" dirty="0" smtClean="0">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788218" y="2664831"/>
            <a:ext cx="2778725" cy="2546658"/>
            <a:chOff x="719138" y="2465501"/>
            <a:chExt cx="2475611" cy="2979098"/>
          </a:xfrm>
        </p:grpSpPr>
        <p:sp>
          <p:nvSpPr>
            <p:cNvPr id="17" name="矩形 16"/>
            <p:cNvSpPr/>
            <p:nvPr/>
          </p:nvSpPr>
          <p:spPr bwMode="auto">
            <a:xfrm>
              <a:off x="719138" y="3068961"/>
              <a:ext cx="2144490" cy="2375638"/>
            </a:xfrm>
            <a:prstGeom prst="rect">
              <a:avLst/>
            </a:prstGeom>
            <a:solidFill>
              <a:schemeClr val="bg1">
                <a:lumMod val="95000"/>
              </a:schemeClr>
            </a:solidFill>
            <a:ln w="3175">
              <a:solidFill>
                <a:schemeClr val="bg1"/>
              </a:solidFill>
              <a:round/>
            </a:ln>
          </p:spPr>
          <p:txBody>
            <a:bodyPr vert="horz" wrap="square" lIns="121920" tIns="60960" rIns="121920" bIns="60960" anchor="ctr" anchorCtr="1" compatLnSpc="1"/>
            <a:p>
              <a:pPr algn="ctr">
                <a:lnSpc>
                  <a:spcPct val="120000"/>
                </a:lnSpc>
              </a:pPr>
              <a:r>
                <a:rPr lang="zh-CN" altLang="en-US" dirty="0">
                  <a:solidFill>
                    <a:srgbClr val="C00000"/>
                  </a:solidFill>
                  <a:latin typeface="微软雅黑" panose="020B0503020204020204" charset="-122"/>
                  <a:ea typeface="微软雅黑" panose="020B0503020204020204" charset="-122"/>
                </a:rPr>
                <a:t>事业的发展永无止境</a:t>
              </a:r>
              <a:endParaRPr lang="zh-CN" altLang="en-US" dirty="0">
                <a:solidFill>
                  <a:srgbClr val="C00000"/>
                </a:solidFill>
                <a:latin typeface="微软雅黑" panose="020B0503020204020204" charset="-122"/>
                <a:ea typeface="微软雅黑" panose="020B0503020204020204" charset="-122"/>
              </a:endParaRPr>
            </a:p>
          </p:txBody>
        </p:sp>
        <p:sp>
          <p:nvSpPr>
            <p:cNvPr id="18" name="箭头: 五边形 17"/>
            <p:cNvSpPr/>
            <p:nvPr/>
          </p:nvSpPr>
          <p:spPr bwMode="auto">
            <a:xfrm>
              <a:off x="720779" y="2465501"/>
              <a:ext cx="2473970" cy="546905"/>
            </a:xfrm>
            <a:prstGeom prst="homePlate">
              <a:avLst/>
            </a:prstGeom>
            <a:solidFill>
              <a:srgbClr val="C00000"/>
            </a:solidFill>
            <a:ln w="19050">
              <a:noFill/>
              <a:round/>
            </a:ln>
            <a:effectLst/>
          </p:spPr>
          <p:txBody>
            <a:bodyPr vert="horz" wrap="none" lIns="121920" tIns="60960" rIns="121920" bIns="60960" anchor="ctr" anchorCtr="1" compatLnSpc="1"/>
            <a:p>
              <a:pPr algn="ctr"/>
              <a:r>
                <a:rPr lang="zh-CN" altLang="en-US" sz="2135" b="1" dirty="0">
                  <a:solidFill>
                    <a:schemeClr val="bg1"/>
                  </a:solidFill>
                  <a:latin typeface="微软雅黑" panose="020B0503020204020204" charset="-122"/>
                  <a:ea typeface="微软雅黑" panose="020B0503020204020204" charset="-122"/>
                </a:rPr>
                <a:t>秀水泱泱</a:t>
              </a:r>
              <a:endParaRPr lang="zh-CN" altLang="en-US" sz="2135" b="1" dirty="0">
                <a:solidFill>
                  <a:schemeClr val="bg1"/>
                </a:solidFill>
                <a:latin typeface="微软雅黑" panose="020B0503020204020204" charset="-122"/>
                <a:ea typeface="微软雅黑" panose="020B0503020204020204" charset="-122"/>
              </a:endParaRPr>
            </a:p>
          </p:txBody>
        </p:sp>
      </p:grpSp>
      <p:grpSp>
        <p:nvGrpSpPr>
          <p:cNvPr id="2" name="组合 1"/>
          <p:cNvGrpSpPr/>
          <p:nvPr/>
        </p:nvGrpSpPr>
        <p:grpSpPr>
          <a:xfrm>
            <a:off x="3428788" y="2664833"/>
            <a:ext cx="2778725" cy="2546658"/>
            <a:chOff x="719138" y="2465501"/>
            <a:chExt cx="2475611" cy="2979098"/>
          </a:xfrm>
        </p:grpSpPr>
        <p:sp>
          <p:nvSpPr>
            <p:cNvPr id="3" name="矩形 2"/>
            <p:cNvSpPr/>
            <p:nvPr/>
          </p:nvSpPr>
          <p:spPr bwMode="auto">
            <a:xfrm>
              <a:off x="719138" y="3068961"/>
              <a:ext cx="2144490" cy="2375638"/>
            </a:xfrm>
            <a:prstGeom prst="rect">
              <a:avLst/>
            </a:prstGeom>
            <a:solidFill>
              <a:schemeClr val="bg1">
                <a:lumMod val="95000"/>
              </a:schemeClr>
            </a:solidFill>
            <a:ln w="3175">
              <a:solidFill>
                <a:schemeClr val="bg1">
                  <a:lumMod val="85000"/>
                </a:schemeClr>
              </a:solidFill>
              <a:round/>
            </a:ln>
          </p:spPr>
          <p:txBody>
            <a:bodyPr vert="horz" wrap="square" lIns="121920" tIns="60960" rIns="121920" bIns="60960" anchor="ctr" anchorCtr="1" compatLnSpc="1"/>
            <a:p>
              <a:pPr algn="ctr">
                <a:lnSpc>
                  <a:spcPct val="120000"/>
                </a:lnSpc>
              </a:pPr>
              <a:r>
                <a:rPr lang="zh-CN" altLang="en-US" dirty="0">
                  <a:solidFill>
                    <a:srgbClr val="C00000"/>
                  </a:solidFill>
                  <a:latin typeface="微软雅黑" panose="020B0503020204020204" charset="-122"/>
                  <a:ea typeface="微软雅黑" panose="020B0503020204020204" charset="-122"/>
                </a:rPr>
                <a:t>共产党人的初心永远不能改变</a:t>
              </a:r>
              <a:endParaRPr lang="zh-CN" altLang="en-US" dirty="0">
                <a:solidFill>
                  <a:srgbClr val="C00000"/>
                </a:solidFill>
                <a:latin typeface="微软雅黑" panose="020B0503020204020204" charset="-122"/>
                <a:ea typeface="微软雅黑" panose="020B0503020204020204" charset="-122"/>
              </a:endParaRPr>
            </a:p>
          </p:txBody>
        </p:sp>
        <p:sp>
          <p:nvSpPr>
            <p:cNvPr id="15" name="箭头: V 形 14"/>
            <p:cNvSpPr/>
            <p:nvPr/>
          </p:nvSpPr>
          <p:spPr bwMode="auto">
            <a:xfrm>
              <a:off x="720779" y="2465501"/>
              <a:ext cx="2473970" cy="546906"/>
            </a:xfrm>
            <a:prstGeom prst="chevron">
              <a:avLst/>
            </a:prstGeom>
            <a:solidFill>
              <a:srgbClr val="C00000"/>
            </a:solidFill>
            <a:ln w="19050">
              <a:noFill/>
              <a:round/>
            </a:ln>
            <a:effectLst/>
          </p:spPr>
          <p:txBody>
            <a:bodyPr vert="horz" wrap="none" lIns="121920" tIns="60960" rIns="121920" bIns="60960" anchor="ctr" anchorCtr="1" compatLnSpc="1"/>
            <a:p>
              <a:pPr algn="ctr"/>
              <a:r>
                <a:rPr lang="zh-CN" altLang="en-US" sz="2135" b="1" dirty="0">
                  <a:solidFill>
                    <a:schemeClr val="bg1"/>
                  </a:solidFill>
                  <a:latin typeface="微软雅黑" panose="020B0503020204020204" charset="-122"/>
                  <a:ea typeface="微软雅黑" panose="020B0503020204020204" charset="-122"/>
                </a:rPr>
                <a:t>红船依旧</a:t>
              </a:r>
              <a:endParaRPr lang="zh-CN" altLang="en-US" sz="2135" b="1" dirty="0">
                <a:solidFill>
                  <a:schemeClr val="bg1"/>
                </a:solidFill>
                <a:latin typeface="微软雅黑" panose="020B0503020204020204" charset="-122"/>
                <a:ea typeface="微软雅黑" panose="020B0503020204020204" charset="-122"/>
              </a:endParaRPr>
            </a:p>
          </p:txBody>
        </p:sp>
      </p:grpSp>
      <p:grpSp>
        <p:nvGrpSpPr>
          <p:cNvPr id="7" name="组合 6"/>
          <p:cNvGrpSpPr/>
          <p:nvPr/>
        </p:nvGrpSpPr>
        <p:grpSpPr>
          <a:xfrm>
            <a:off x="6096000" y="2664831"/>
            <a:ext cx="2778728" cy="2546658"/>
            <a:chOff x="719136" y="2465501"/>
            <a:chExt cx="2475613" cy="2979098"/>
          </a:xfrm>
        </p:grpSpPr>
        <p:sp>
          <p:nvSpPr>
            <p:cNvPr id="11" name="矩形 10"/>
            <p:cNvSpPr/>
            <p:nvPr/>
          </p:nvSpPr>
          <p:spPr bwMode="auto">
            <a:xfrm>
              <a:off x="719136" y="3068961"/>
              <a:ext cx="2144490" cy="2375638"/>
            </a:xfrm>
            <a:prstGeom prst="rect">
              <a:avLst/>
            </a:prstGeom>
            <a:solidFill>
              <a:schemeClr val="bg1">
                <a:lumMod val="95000"/>
              </a:schemeClr>
            </a:solidFill>
            <a:ln w="3175">
              <a:solidFill>
                <a:schemeClr val="bg1">
                  <a:lumMod val="85000"/>
                </a:schemeClr>
              </a:solidFill>
              <a:round/>
            </a:ln>
          </p:spPr>
          <p:txBody>
            <a:bodyPr vert="horz" wrap="square" lIns="121920" tIns="60960" rIns="121920" bIns="60960" anchor="ctr" anchorCtr="1" compatLnSpc="1"/>
            <a:p>
              <a:pPr algn="ctr">
                <a:lnSpc>
                  <a:spcPct val="120000"/>
                </a:lnSpc>
              </a:pPr>
              <a:r>
                <a:rPr lang="zh-CN" altLang="en-US" dirty="0">
                  <a:solidFill>
                    <a:srgbClr val="C00000"/>
                  </a:solidFill>
                  <a:latin typeface="微软雅黑" panose="020B0503020204020204" charset="-122"/>
                  <a:ea typeface="微软雅黑" panose="020B0503020204020204" charset="-122"/>
                </a:rPr>
                <a:t>唯有不忘初心，方可告慰历史</a:t>
              </a:r>
              <a:endParaRPr lang="zh-CN" altLang="en-US" dirty="0">
                <a:solidFill>
                  <a:srgbClr val="C00000"/>
                </a:solidFill>
                <a:latin typeface="微软雅黑" panose="020B0503020204020204" charset="-122"/>
                <a:ea typeface="微软雅黑" panose="020B0503020204020204" charset="-122"/>
              </a:endParaRPr>
            </a:p>
          </p:txBody>
        </p:sp>
        <p:sp>
          <p:nvSpPr>
            <p:cNvPr id="12" name="箭头: V 形 11"/>
            <p:cNvSpPr/>
            <p:nvPr/>
          </p:nvSpPr>
          <p:spPr bwMode="auto">
            <a:xfrm>
              <a:off x="720779" y="2465501"/>
              <a:ext cx="2473970" cy="546904"/>
            </a:xfrm>
            <a:prstGeom prst="chevron">
              <a:avLst/>
            </a:prstGeom>
            <a:solidFill>
              <a:srgbClr val="C00000"/>
            </a:solidFill>
            <a:ln w="19050">
              <a:noFill/>
              <a:round/>
            </a:ln>
            <a:effectLst/>
          </p:spPr>
          <p:txBody>
            <a:bodyPr vert="horz" wrap="none" lIns="121920" tIns="60960" rIns="121920" bIns="60960" anchor="ctr" anchorCtr="1" compatLnSpc="1"/>
            <a:p>
              <a:pPr algn="ctr"/>
              <a:r>
                <a:rPr lang="zh-CN" altLang="en-US" sz="2135" b="1" dirty="0">
                  <a:solidFill>
                    <a:schemeClr val="bg1"/>
                  </a:solidFill>
                  <a:latin typeface="微软雅黑" panose="020B0503020204020204" charset="-122"/>
                  <a:ea typeface="微软雅黑" panose="020B0503020204020204" charset="-122"/>
                </a:rPr>
                <a:t>时代变迁</a:t>
              </a:r>
              <a:endParaRPr lang="zh-CN" altLang="en-US" sz="2135" b="1" dirty="0">
                <a:solidFill>
                  <a:schemeClr val="bg1"/>
                </a:solidFill>
                <a:latin typeface="微软雅黑" panose="020B0503020204020204" charset="-122"/>
                <a:ea typeface="微软雅黑" panose="020B0503020204020204" charset="-122"/>
              </a:endParaRPr>
            </a:p>
          </p:txBody>
        </p:sp>
      </p:grpSp>
      <p:grpSp>
        <p:nvGrpSpPr>
          <p:cNvPr id="8" name="组合 7"/>
          <p:cNvGrpSpPr/>
          <p:nvPr/>
        </p:nvGrpSpPr>
        <p:grpSpPr>
          <a:xfrm>
            <a:off x="8763218" y="2664831"/>
            <a:ext cx="2778725" cy="2546658"/>
            <a:chOff x="719138" y="2465501"/>
            <a:chExt cx="2475611" cy="2979098"/>
          </a:xfrm>
        </p:grpSpPr>
        <p:sp>
          <p:nvSpPr>
            <p:cNvPr id="9" name="矩形 8"/>
            <p:cNvSpPr/>
            <p:nvPr/>
          </p:nvSpPr>
          <p:spPr bwMode="auto">
            <a:xfrm>
              <a:off x="719138" y="3068961"/>
              <a:ext cx="2144490" cy="2375638"/>
            </a:xfrm>
            <a:prstGeom prst="rect">
              <a:avLst/>
            </a:prstGeom>
            <a:solidFill>
              <a:schemeClr val="bg1">
                <a:lumMod val="95000"/>
              </a:schemeClr>
            </a:solidFill>
            <a:ln w="3175">
              <a:solidFill>
                <a:schemeClr val="bg1">
                  <a:lumMod val="85000"/>
                </a:schemeClr>
              </a:solidFill>
              <a:round/>
            </a:ln>
          </p:spPr>
          <p:txBody>
            <a:bodyPr vert="horz" wrap="square" lIns="121920" tIns="60960" rIns="121920" bIns="60960" anchor="ctr" anchorCtr="1" compatLnSpc="1"/>
            <a:p>
              <a:pPr algn="ctr">
                <a:lnSpc>
                  <a:spcPct val="120000"/>
                </a:lnSpc>
              </a:pPr>
              <a:r>
                <a:rPr lang="zh-CN" altLang="en-US" dirty="0">
                  <a:solidFill>
                    <a:srgbClr val="C00000"/>
                  </a:solidFill>
                  <a:latin typeface="微软雅黑" panose="020B0503020204020204" charset="-122"/>
                  <a:ea typeface="微软雅黑" panose="020B0503020204020204" charset="-122"/>
                </a:rPr>
                <a:t>赢得时代，方可善作善成</a:t>
              </a:r>
              <a:endParaRPr lang="zh-CN" altLang="en-US" dirty="0">
                <a:solidFill>
                  <a:srgbClr val="C00000"/>
                </a:solidFill>
                <a:latin typeface="微软雅黑" panose="020B0503020204020204" charset="-122"/>
                <a:ea typeface="微软雅黑" panose="020B0503020204020204" charset="-122"/>
              </a:endParaRPr>
            </a:p>
          </p:txBody>
        </p:sp>
        <p:sp>
          <p:nvSpPr>
            <p:cNvPr id="10" name="箭头: V 形 8"/>
            <p:cNvSpPr/>
            <p:nvPr/>
          </p:nvSpPr>
          <p:spPr bwMode="auto">
            <a:xfrm>
              <a:off x="720779" y="2465501"/>
              <a:ext cx="2473970" cy="546905"/>
            </a:xfrm>
            <a:prstGeom prst="chevron">
              <a:avLst/>
            </a:prstGeom>
            <a:solidFill>
              <a:srgbClr val="C00000"/>
            </a:solidFill>
            <a:ln w="19050">
              <a:noFill/>
              <a:round/>
            </a:ln>
            <a:effectLst/>
          </p:spPr>
          <p:txBody>
            <a:bodyPr vert="horz" wrap="none" lIns="121920" tIns="60960" rIns="121920" bIns="60960" anchor="ctr" anchorCtr="1" compatLnSpc="1"/>
            <a:p>
              <a:pPr algn="ctr"/>
              <a:r>
                <a:rPr lang="zh-CN" altLang="en-US" sz="2135" b="1" dirty="0">
                  <a:solidFill>
                    <a:schemeClr val="bg1"/>
                  </a:solidFill>
                  <a:latin typeface="微软雅黑" panose="020B0503020204020204" charset="-122"/>
                  <a:ea typeface="微软雅黑" panose="020B0503020204020204" charset="-122"/>
                </a:rPr>
                <a:t>精神永恒</a:t>
              </a:r>
              <a:endParaRPr lang="zh-CN" altLang="en-US" sz="2135"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a:t>
            </a:r>
            <a:r>
              <a:rPr lang="en-US" altLang="zh-CN" sz="3200" b="1" dirty="0" smtClean="0">
                <a:latin typeface="微软雅黑" panose="020B0503020204020204" charset="-122"/>
                <a:ea typeface="微软雅黑" panose="020B0503020204020204" charset="-122"/>
                <a:cs typeface="+mn-ea"/>
                <a:sym typeface="+mn-lt"/>
              </a:rPr>
              <a:t> </a:t>
            </a:r>
            <a:r>
              <a:rPr lang="zh-CN" altLang="en-US" sz="3200" b="1" dirty="0" smtClean="0">
                <a:latin typeface="微软雅黑" panose="020B0503020204020204" charset="-122"/>
                <a:ea typeface="微软雅黑" panose="020B0503020204020204" charset="-122"/>
                <a:cs typeface="+mn-ea"/>
                <a:sym typeface="+mn-lt"/>
              </a:rPr>
              <a:t>党的先进性之源</a:t>
            </a:r>
            <a:endParaRPr lang="zh-CN" altLang="en-US" sz="3200" b="1" dirty="0" smtClean="0">
              <a:latin typeface="微软雅黑" panose="020B0503020204020204" charset="-122"/>
              <a:ea typeface="微软雅黑" panose="020B0503020204020204" charset="-122"/>
              <a:cs typeface="+mn-ea"/>
              <a:sym typeface="+mn-lt"/>
            </a:endParaRPr>
          </a:p>
        </p:txBody>
      </p:sp>
      <p:sp>
        <p:nvSpPr>
          <p:cNvPr id="13" name="矩形 12"/>
          <p:cNvSpPr/>
          <p:nvPr/>
        </p:nvSpPr>
        <p:spPr>
          <a:xfrm>
            <a:off x="720725" y="1704340"/>
            <a:ext cx="5156835" cy="4154170"/>
          </a:xfrm>
          <a:prstGeom prst="rect">
            <a:avLst/>
          </a:prstGeom>
          <a:ln w="15875">
            <a:solidFill>
              <a:srgbClr val="C00000"/>
            </a:solidFill>
          </a:ln>
        </p:spPr>
        <p:txBody>
          <a:bodyPr wrap="square">
            <a:spAutoFit/>
          </a:bodyPr>
          <a:p>
            <a:pPr algn="just">
              <a:lnSpc>
                <a:spcPct val="150000"/>
              </a:lnSpc>
              <a:buClr>
                <a:srgbClr val="FF0000"/>
              </a:buClr>
            </a:pPr>
            <a:r>
              <a:rPr lang="en-US" altLang="zh-CN" sz="2800" b="1" spc="300" dirty="0">
                <a:solidFill>
                  <a:srgbClr val="C00000"/>
                </a:solidFill>
                <a:latin typeface="微软雅黑" panose="020B0503020204020204" charset="-122"/>
                <a:ea typeface="微软雅黑" panose="020B0503020204020204" charset="-122"/>
              </a:rPr>
              <a:t>   </a:t>
            </a:r>
            <a:r>
              <a:rPr lang="zh-CN" altLang="en-US" sz="2800" b="1" spc="300" dirty="0">
                <a:solidFill>
                  <a:srgbClr val="C00000"/>
                </a:solidFill>
                <a:latin typeface="微软雅黑" panose="020B0503020204020204" charset="-122"/>
                <a:ea typeface="微软雅黑" panose="020B0503020204020204" charset="-122"/>
              </a:rPr>
              <a:t>“红船精神”是中国革命精神之源</a:t>
            </a:r>
            <a:r>
              <a:rPr lang="zh-CN" altLang="en-US" sz="2800" b="1" spc="300" dirty="0">
                <a:solidFill>
                  <a:srgbClr val="FF0000"/>
                </a:solidFill>
                <a:latin typeface="微软雅黑" panose="020B0503020204020204" charset="-122"/>
                <a:ea typeface="微软雅黑" panose="020B0503020204020204" charset="-122"/>
              </a:rPr>
              <a:t>。</a:t>
            </a:r>
            <a:r>
              <a:rPr lang="zh-CN" altLang="en-US" sz="2000" spc="300" dirty="0">
                <a:latin typeface="微软雅黑" panose="020B0503020204020204" charset="-122"/>
                <a:ea typeface="微软雅黑" panose="020B0503020204020204" charset="-122"/>
              </a:rPr>
              <a:t>中国革命精神，既包括民主革命时期，也包括社会主义革命，当然也包括我们今天改革发展，在这个时代浪潮中所产生的种种精神就是中国的革命精神。但这种革命精神的源头就在共产党的创建所蕴含的这种红色基因，今天我们称之为“红船精神”。</a:t>
            </a:r>
            <a:endParaRPr lang="zh-CN" altLang="en-US" sz="2000" spc="300" dirty="0">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3"/>
          <a:stretch>
            <a:fillRect/>
          </a:stretch>
        </p:blipFill>
        <p:spPr>
          <a:xfrm>
            <a:off x="6395085" y="2828290"/>
            <a:ext cx="5104765" cy="285686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3"/>
                                        </p:tgtEl>
                                        <p:attrNameLst>
                                          <p:attrName>ppt_y</p:attrName>
                                        </p:attrNameLst>
                                      </p:cBhvr>
                                      <p:tavLst>
                                        <p:tav tm="0">
                                          <p:val>
                                            <p:strVal val="#ppt_y"/>
                                          </p:val>
                                        </p:tav>
                                        <p:tav tm="100000">
                                          <p:val>
                                            <p:strVal val="#ppt_y"/>
                                          </p:val>
                                        </p:tav>
                                      </p:tavLst>
                                    </p:anim>
                                    <p:anim calcmode="lin" valueType="num">
                                      <p:cBhvr>
                                        <p:cTn id="9"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3"/>
                                        </p:tgtEl>
                                      </p:cBhvr>
                                    </p:animEffect>
                                  </p:childTnLst>
                                </p:cTn>
                              </p:par>
                            </p:childTnLst>
                          </p:cTn>
                        </p:par>
                        <p:par>
                          <p:cTn id="12" fill="hold">
                            <p:stCondLst>
                              <p:cond delay="3450"/>
                            </p:stCondLst>
                            <p:childTnLst>
                              <p:par>
                                <p:cTn id="13" presetID="42"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a:t>
            </a:r>
            <a:r>
              <a:rPr lang="en-US" altLang="zh-CN" sz="3200" b="1" dirty="0" smtClean="0">
                <a:latin typeface="微软雅黑" panose="020B0503020204020204" charset="-122"/>
                <a:ea typeface="微软雅黑" panose="020B0503020204020204" charset="-122"/>
                <a:cs typeface="+mn-ea"/>
                <a:sym typeface="+mn-lt"/>
              </a:rPr>
              <a:t> </a:t>
            </a:r>
            <a:r>
              <a:rPr lang="zh-CN" altLang="en-US" sz="3200" b="1" dirty="0" smtClean="0">
                <a:latin typeface="微软雅黑" panose="020B0503020204020204" charset="-122"/>
                <a:ea typeface="微软雅黑" panose="020B0503020204020204" charset="-122"/>
                <a:cs typeface="+mn-ea"/>
                <a:sym typeface="+mn-lt"/>
              </a:rPr>
              <a:t>党的先进性之源</a:t>
            </a:r>
            <a:endParaRPr lang="zh-CN" altLang="en-US" sz="3200" b="1" dirty="0" smtClean="0">
              <a:latin typeface="微软雅黑" panose="020B0503020204020204" charset="-122"/>
              <a:ea typeface="微软雅黑" panose="020B0503020204020204" charset="-122"/>
              <a:cs typeface="+mn-ea"/>
              <a:sym typeface="+mn-lt"/>
            </a:endParaRPr>
          </a:p>
        </p:txBody>
      </p:sp>
      <p:grpSp>
        <p:nvGrpSpPr>
          <p:cNvPr id="4" name="Group 13"/>
          <p:cNvGrpSpPr/>
          <p:nvPr/>
        </p:nvGrpSpPr>
        <p:grpSpPr>
          <a:xfrm>
            <a:off x="6408349" y="2620149"/>
            <a:ext cx="4575229" cy="511436"/>
            <a:chOff x="138498" y="3248582"/>
            <a:chExt cx="3433375" cy="383796"/>
          </a:xfrm>
        </p:grpSpPr>
        <p:sp>
          <p:nvSpPr>
            <p:cNvPr id="7" name="椭圆 10"/>
            <p:cNvSpPr/>
            <p:nvPr/>
          </p:nvSpPr>
          <p:spPr>
            <a:xfrm>
              <a:off x="138498" y="324858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135" b="1" dirty="0">
                  <a:solidFill>
                    <a:schemeClr val="bg1"/>
                  </a:solidFill>
                  <a:latin typeface="微软雅黑" panose="020B0503020204020204" charset="-122"/>
                  <a:ea typeface="微软雅黑" panose="020B0503020204020204" charset="-122"/>
                </a:rPr>
                <a:t>1</a:t>
              </a:r>
              <a:endParaRPr lang="zh-CN" altLang="en-US" sz="2135" b="1" dirty="0">
                <a:solidFill>
                  <a:schemeClr val="bg1"/>
                </a:solidFill>
                <a:latin typeface="微软雅黑" panose="020B0503020204020204" charset="-122"/>
                <a:ea typeface="微软雅黑" panose="020B0503020204020204" charset="-122"/>
              </a:endParaRPr>
            </a:p>
          </p:txBody>
        </p:sp>
        <p:sp>
          <p:nvSpPr>
            <p:cNvPr id="9" name="矩形 9"/>
            <p:cNvSpPr/>
            <p:nvPr/>
          </p:nvSpPr>
          <p:spPr>
            <a:xfrm>
              <a:off x="484796" y="3271159"/>
              <a:ext cx="3087077" cy="361219"/>
            </a:xfrm>
            <a:prstGeom prst="rect">
              <a:avLst/>
            </a:prstGeom>
          </p:spPr>
          <p:txBody>
            <a:bodyPr wrap="square">
              <a:spAutoFit/>
            </a:bodyPr>
            <a:p>
              <a:pPr algn="just">
                <a:lnSpc>
                  <a:spcPct val="114000"/>
                </a:lnSpc>
              </a:pPr>
              <a:r>
                <a:rPr lang="zh-CN" altLang="en-US" sz="2400" dirty="0">
                  <a:solidFill>
                    <a:schemeClr val="tx1">
                      <a:lumMod val="65000"/>
                      <a:lumOff val="35000"/>
                    </a:schemeClr>
                  </a:solidFill>
                  <a:latin typeface="微软雅黑" panose="020B0503020204020204" charset="-122"/>
                  <a:ea typeface="微软雅黑" panose="020B0503020204020204" charset="-122"/>
                </a:rPr>
                <a:t>首创精神</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0" name="Group 17"/>
          <p:cNvGrpSpPr/>
          <p:nvPr/>
        </p:nvGrpSpPr>
        <p:grpSpPr>
          <a:xfrm>
            <a:off x="6408349" y="3877097"/>
            <a:ext cx="4714852" cy="486051"/>
            <a:chOff x="138498" y="3267632"/>
            <a:chExt cx="3538151" cy="364745"/>
          </a:xfrm>
        </p:grpSpPr>
        <p:sp>
          <p:nvSpPr>
            <p:cNvPr id="11" name="椭圆 10"/>
            <p:cNvSpPr/>
            <p:nvPr/>
          </p:nvSpPr>
          <p:spPr>
            <a:xfrm>
              <a:off x="138498" y="326763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135" b="1" dirty="0">
                  <a:solidFill>
                    <a:schemeClr val="bg1"/>
                  </a:solidFill>
                  <a:latin typeface="微软雅黑" panose="020B0503020204020204" charset="-122"/>
                  <a:ea typeface="微软雅黑" panose="020B0503020204020204" charset="-122"/>
                </a:rPr>
                <a:t>2</a:t>
              </a:r>
              <a:endParaRPr lang="zh-CN" altLang="en-US" sz="2135" b="1" dirty="0">
                <a:solidFill>
                  <a:schemeClr val="bg1"/>
                </a:solidFill>
                <a:latin typeface="微软雅黑" panose="020B0503020204020204" charset="-122"/>
                <a:ea typeface="微软雅黑" panose="020B0503020204020204" charset="-122"/>
              </a:endParaRPr>
            </a:p>
          </p:txBody>
        </p:sp>
        <p:sp>
          <p:nvSpPr>
            <p:cNvPr id="12" name="矩形 9"/>
            <p:cNvSpPr/>
            <p:nvPr/>
          </p:nvSpPr>
          <p:spPr>
            <a:xfrm>
              <a:off x="484796" y="3271159"/>
              <a:ext cx="3191853" cy="361218"/>
            </a:xfrm>
            <a:prstGeom prst="rect">
              <a:avLst/>
            </a:prstGeom>
          </p:spPr>
          <p:txBody>
            <a:bodyPr wrap="square">
              <a:spAutoFit/>
            </a:bodyPr>
            <a:p>
              <a:pPr algn="just">
                <a:lnSpc>
                  <a:spcPct val="114000"/>
                </a:lnSpc>
              </a:pPr>
              <a:r>
                <a:rPr lang="zh-CN" altLang="en-US" sz="2400" dirty="0">
                  <a:solidFill>
                    <a:schemeClr val="tx1">
                      <a:lumMod val="65000"/>
                      <a:lumOff val="35000"/>
                    </a:schemeClr>
                  </a:solidFill>
                  <a:latin typeface="微软雅黑" panose="020B0503020204020204" charset="-122"/>
                  <a:ea typeface="微软雅黑" panose="020B0503020204020204" charset="-122"/>
                </a:rPr>
                <a:t>奋斗精神</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3" name="Group 21"/>
          <p:cNvGrpSpPr/>
          <p:nvPr/>
        </p:nvGrpSpPr>
        <p:grpSpPr>
          <a:xfrm>
            <a:off x="9170124" y="2600095"/>
            <a:ext cx="4549844" cy="486051"/>
            <a:chOff x="138498" y="3267632"/>
            <a:chExt cx="3414325" cy="364745"/>
          </a:xfrm>
        </p:grpSpPr>
        <p:sp>
          <p:nvSpPr>
            <p:cNvPr id="23" name="椭圆 10"/>
            <p:cNvSpPr/>
            <p:nvPr/>
          </p:nvSpPr>
          <p:spPr>
            <a:xfrm>
              <a:off x="138498" y="326763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135" b="1" dirty="0">
                  <a:solidFill>
                    <a:schemeClr val="bg1"/>
                  </a:solidFill>
                  <a:latin typeface="微软雅黑" panose="020B0503020204020204" charset="-122"/>
                  <a:ea typeface="微软雅黑" panose="020B0503020204020204" charset="-122"/>
                </a:rPr>
                <a:t>3</a:t>
              </a:r>
              <a:endParaRPr lang="zh-CN" altLang="en-US" sz="2135" b="1" dirty="0">
                <a:solidFill>
                  <a:schemeClr val="bg1"/>
                </a:solidFill>
                <a:latin typeface="微软雅黑" panose="020B0503020204020204" charset="-122"/>
                <a:ea typeface="微软雅黑" panose="020B0503020204020204" charset="-122"/>
              </a:endParaRPr>
            </a:p>
          </p:txBody>
        </p:sp>
        <p:sp>
          <p:nvSpPr>
            <p:cNvPr id="25" name="矩形 9"/>
            <p:cNvSpPr/>
            <p:nvPr/>
          </p:nvSpPr>
          <p:spPr>
            <a:xfrm>
              <a:off x="484797" y="3271159"/>
              <a:ext cx="3068026" cy="361218"/>
            </a:xfrm>
            <a:prstGeom prst="rect">
              <a:avLst/>
            </a:prstGeom>
          </p:spPr>
          <p:txBody>
            <a:bodyPr wrap="square">
              <a:spAutoFit/>
            </a:bodyPr>
            <a:p>
              <a:pPr algn="just">
                <a:lnSpc>
                  <a:spcPct val="114000"/>
                </a:lnSpc>
              </a:pPr>
              <a:r>
                <a:rPr lang="zh-CN" altLang="en-US" sz="2400" dirty="0">
                  <a:solidFill>
                    <a:schemeClr val="tx1">
                      <a:lumMod val="65000"/>
                      <a:lumOff val="35000"/>
                    </a:schemeClr>
                  </a:solidFill>
                  <a:latin typeface="微软雅黑" panose="020B0503020204020204" charset="-122"/>
                  <a:ea typeface="微软雅黑" panose="020B0503020204020204" charset="-122"/>
                </a:rPr>
                <a:t>改革精神</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6" name="Group 25"/>
          <p:cNvGrpSpPr/>
          <p:nvPr/>
        </p:nvGrpSpPr>
        <p:grpSpPr>
          <a:xfrm>
            <a:off x="9170124" y="3874748"/>
            <a:ext cx="4549844" cy="486051"/>
            <a:chOff x="138498" y="3267632"/>
            <a:chExt cx="3414325" cy="364745"/>
          </a:xfrm>
        </p:grpSpPr>
        <p:sp>
          <p:nvSpPr>
            <p:cNvPr id="27" name="椭圆 10"/>
            <p:cNvSpPr/>
            <p:nvPr/>
          </p:nvSpPr>
          <p:spPr>
            <a:xfrm>
              <a:off x="138498" y="3267632"/>
              <a:ext cx="349697" cy="3496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135" b="1" dirty="0">
                  <a:solidFill>
                    <a:schemeClr val="bg1"/>
                  </a:solidFill>
                  <a:latin typeface="微软雅黑" panose="020B0503020204020204" charset="-122"/>
                  <a:ea typeface="微软雅黑" panose="020B0503020204020204" charset="-122"/>
                </a:rPr>
                <a:t>4</a:t>
              </a:r>
              <a:endParaRPr lang="zh-CN" altLang="en-US" sz="2135" b="1" dirty="0">
                <a:solidFill>
                  <a:schemeClr val="bg1"/>
                </a:solidFill>
                <a:latin typeface="微软雅黑" panose="020B0503020204020204" charset="-122"/>
                <a:ea typeface="微软雅黑" panose="020B0503020204020204" charset="-122"/>
              </a:endParaRPr>
            </a:p>
          </p:txBody>
        </p:sp>
        <p:sp>
          <p:nvSpPr>
            <p:cNvPr id="29" name="矩形 9"/>
            <p:cNvSpPr/>
            <p:nvPr/>
          </p:nvSpPr>
          <p:spPr>
            <a:xfrm>
              <a:off x="484797" y="3271159"/>
              <a:ext cx="3068026" cy="361218"/>
            </a:xfrm>
            <a:prstGeom prst="rect">
              <a:avLst/>
            </a:prstGeom>
          </p:spPr>
          <p:txBody>
            <a:bodyPr wrap="square">
              <a:spAutoFit/>
            </a:bodyPr>
            <a:p>
              <a:pPr algn="just">
                <a:lnSpc>
                  <a:spcPct val="114000"/>
                </a:lnSpc>
              </a:pPr>
              <a:r>
                <a:rPr lang="zh-CN" altLang="en-US" sz="2400" dirty="0">
                  <a:solidFill>
                    <a:schemeClr val="tx1">
                      <a:lumMod val="65000"/>
                      <a:lumOff val="35000"/>
                    </a:schemeClr>
                  </a:solidFill>
                  <a:latin typeface="微软雅黑" panose="020B0503020204020204" charset="-122"/>
                  <a:ea typeface="微软雅黑" panose="020B0503020204020204" charset="-122"/>
                </a:rPr>
                <a:t>奉献精神</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467" y="1953895"/>
            <a:ext cx="5124450" cy="3105150"/>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lide(fromTop)">
                                      <p:cBhvr>
                                        <p:cTn id="13" dur="500"/>
                                        <p:tgtEl>
                                          <p:spTgt spid="4"/>
                                        </p:tgtEl>
                                      </p:cBhvr>
                                    </p:animEffect>
                                  </p:childTnLst>
                                </p:cTn>
                              </p:par>
                            </p:childTnLst>
                          </p:cTn>
                        </p:par>
                        <p:par>
                          <p:cTn id="14" fill="hold">
                            <p:stCondLst>
                              <p:cond delay="1500"/>
                            </p:stCondLst>
                            <p:childTnLst>
                              <p:par>
                                <p:cTn id="15" presetID="1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500"/>
                                        <p:tgtEl>
                                          <p:spTgt spid="10"/>
                                        </p:tgtEl>
                                      </p:cBhvr>
                                    </p:animEffect>
                                  </p:childTnLst>
                                </p:cTn>
                              </p:par>
                            </p:childTnLst>
                          </p:cTn>
                        </p:par>
                        <p:par>
                          <p:cTn id="18" fill="hold">
                            <p:stCondLst>
                              <p:cond delay="2000"/>
                            </p:stCondLst>
                            <p:childTnLst>
                              <p:par>
                                <p:cTn id="19" presetID="12" presetClass="entr" presetSubtype="1"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lide(fromTop)">
                                      <p:cBhvr>
                                        <p:cTn id="21" dur="500"/>
                                        <p:tgtEl>
                                          <p:spTgt spid="13"/>
                                        </p:tgtEl>
                                      </p:cBhvr>
                                    </p:animEffect>
                                  </p:childTnLst>
                                </p:cTn>
                              </p:par>
                            </p:childTnLst>
                          </p:cTn>
                        </p:par>
                        <p:par>
                          <p:cTn id="22" fill="hold">
                            <p:stCondLst>
                              <p:cond delay="2500"/>
                            </p:stCondLst>
                            <p:childTnLst>
                              <p:par>
                                <p:cTn id="23" presetID="1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lide(fromTo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a:t>
            </a:r>
            <a:r>
              <a:rPr lang="en-US" altLang="zh-CN" sz="3200" b="1" dirty="0" smtClean="0">
                <a:latin typeface="微软雅黑" panose="020B0503020204020204" charset="-122"/>
                <a:ea typeface="微软雅黑" panose="020B0503020204020204" charset="-122"/>
                <a:cs typeface="+mn-ea"/>
                <a:sym typeface="+mn-lt"/>
              </a:rPr>
              <a:t> </a:t>
            </a:r>
            <a:r>
              <a:rPr lang="zh-CN" altLang="en-US" sz="3200" b="1" dirty="0" smtClean="0">
                <a:latin typeface="微软雅黑" panose="020B0503020204020204" charset="-122"/>
                <a:ea typeface="微软雅黑" panose="020B0503020204020204" charset="-122"/>
                <a:cs typeface="+mn-ea"/>
                <a:sym typeface="+mn-lt"/>
              </a:rPr>
              <a:t>党的先进性之源</a:t>
            </a:r>
            <a:endParaRPr lang="zh-CN" altLang="en-US" sz="3200" b="1" dirty="0" smtClean="0">
              <a:latin typeface="微软雅黑" panose="020B0503020204020204" charset="-122"/>
              <a:ea typeface="微软雅黑" panose="020B0503020204020204" charset="-122"/>
              <a:cs typeface="+mn-ea"/>
              <a:sym typeface="+mn-lt"/>
            </a:endParaRPr>
          </a:p>
        </p:txBody>
      </p:sp>
      <p:sp>
        <p:nvSpPr>
          <p:cNvPr id="12" name="矩形 11"/>
          <p:cNvSpPr/>
          <p:nvPr/>
        </p:nvSpPr>
        <p:spPr>
          <a:xfrm>
            <a:off x="1098550" y="1333500"/>
            <a:ext cx="4705350" cy="4939030"/>
          </a:xfrm>
          <a:prstGeom prst="rect">
            <a:avLst/>
          </a:prstGeom>
          <a:ln w="15875">
            <a:solidFill>
              <a:srgbClr val="C00000"/>
            </a:solidFill>
          </a:ln>
        </p:spPr>
        <p:txBody>
          <a:bodyPr wrap="square">
            <a:spAutoFit/>
          </a:bodyPr>
          <a:p>
            <a:pPr algn="just">
              <a:lnSpc>
                <a:spcPct val="150000"/>
              </a:lnSpc>
              <a:buClr>
                <a:srgbClr val="FF0000"/>
              </a:buClr>
            </a:pPr>
            <a:r>
              <a:rPr lang="en-US" altLang="zh-CN" sz="2400" b="1" spc="300" dirty="0">
                <a:solidFill>
                  <a:srgbClr val="C00000"/>
                </a:solidFill>
                <a:latin typeface="微软雅黑" panose="020B0503020204020204" charset="-122"/>
                <a:ea typeface="微软雅黑" panose="020B0503020204020204" charset="-122"/>
              </a:rPr>
              <a:t>  </a:t>
            </a:r>
            <a:r>
              <a:rPr lang="zh-CN" altLang="en-US" sz="2400" b="1" spc="300" dirty="0">
                <a:solidFill>
                  <a:srgbClr val="C00000"/>
                </a:solidFill>
                <a:latin typeface="微软雅黑" panose="020B0503020204020204" charset="-122"/>
                <a:ea typeface="微软雅黑" panose="020B0503020204020204" charset="-122"/>
              </a:rPr>
              <a:t>“红船精神”是党的先进性之源。</a:t>
            </a:r>
            <a:r>
              <a:rPr lang="zh-CN" altLang="en-US" spc="300" dirty="0">
                <a:latin typeface="微软雅黑" panose="020B0503020204020204" charset="-122"/>
                <a:ea typeface="微软雅黑" panose="020B0503020204020204" charset="-122"/>
              </a:rPr>
              <a:t>这两句话具有内在的相同性，但中国革命精神之源是从历史的内在逻辑来阐述的，而党的先进性之源更多的是站在我们这个时代的角度。我们今天共产党开展先进性建设，我们需要用我们精神的源动力，它的源动力是什么？就是早期共产党人给我们今天的共产党人所提供的这种精神风范，这种风范我们称之为“红船精神”。</a:t>
            </a:r>
            <a:endParaRPr lang="zh-CN" altLang="en-US" spc="300"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3"/>
          <a:stretch>
            <a:fillRect/>
          </a:stretch>
        </p:blipFill>
        <p:spPr>
          <a:xfrm>
            <a:off x="6491605" y="3180715"/>
            <a:ext cx="4295140" cy="285686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2"/>
                                        </p:tgtEl>
                                        <p:attrNameLst>
                                          <p:attrName>ppt_y</p:attrName>
                                        </p:attrNameLst>
                                      </p:cBhvr>
                                      <p:tavLst>
                                        <p:tav tm="0">
                                          <p:val>
                                            <p:strVal val="#ppt_y"/>
                                          </p:val>
                                        </p:tav>
                                        <p:tav tm="100000">
                                          <p:val>
                                            <p:strVal val="#ppt_y"/>
                                          </p:val>
                                        </p:tav>
                                      </p:tavLst>
                                    </p:anim>
                                    <p:anim calcmode="lin" valueType="num">
                                      <p:cBhvr>
                                        <p:cTn id="9"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2"/>
                                        </p:tgtEl>
                                      </p:cBhvr>
                                    </p:animEffect>
                                  </p:childTnLst>
                                </p:cTn>
                              </p:par>
                            </p:childTnLst>
                          </p:cTn>
                        </p:par>
                        <p:par>
                          <p:cTn id="12" fill="hold">
                            <p:stCondLst>
                              <p:cond delay="4224"/>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a:t>
            </a:r>
            <a:r>
              <a:rPr lang="en-US" altLang="zh-CN" sz="3200" b="1" dirty="0" smtClean="0">
                <a:latin typeface="微软雅黑" panose="020B0503020204020204" charset="-122"/>
                <a:ea typeface="微软雅黑" panose="020B0503020204020204" charset="-122"/>
                <a:cs typeface="+mn-ea"/>
                <a:sym typeface="+mn-lt"/>
              </a:rPr>
              <a:t> </a:t>
            </a:r>
            <a:r>
              <a:rPr lang="zh-CN" altLang="en-US" sz="3200" b="1" dirty="0" smtClean="0">
                <a:latin typeface="微软雅黑" panose="020B0503020204020204" charset="-122"/>
                <a:ea typeface="微软雅黑" panose="020B0503020204020204" charset="-122"/>
                <a:cs typeface="+mn-ea"/>
                <a:sym typeface="+mn-lt"/>
              </a:rPr>
              <a:t>党的先进性之源</a:t>
            </a:r>
            <a:endParaRPr lang="zh-CN" altLang="en-US" sz="3200" b="1" dirty="0" smtClean="0">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282" y="1868714"/>
            <a:ext cx="4775444" cy="3810699"/>
          </a:xfrm>
          <a:prstGeom prst="rect">
            <a:avLst/>
          </a:prstGeom>
        </p:spPr>
      </p:pic>
      <p:grpSp>
        <p:nvGrpSpPr>
          <p:cNvPr id="20" name="组合 19"/>
          <p:cNvGrpSpPr/>
          <p:nvPr/>
        </p:nvGrpSpPr>
        <p:grpSpPr>
          <a:xfrm>
            <a:off x="6349841" y="3008204"/>
            <a:ext cx="4615586" cy="2265803"/>
            <a:chOff x="7887564" y="3560711"/>
            <a:chExt cx="4615586" cy="2265804"/>
          </a:xfrm>
        </p:grpSpPr>
        <p:sp>
          <p:nvSpPr>
            <p:cNvPr id="16" name="文本框 15"/>
            <p:cNvSpPr txBox="1"/>
            <p:nvPr/>
          </p:nvSpPr>
          <p:spPr>
            <a:xfrm>
              <a:off x="8272769" y="3560711"/>
              <a:ext cx="1364476" cy="400110"/>
            </a:xfrm>
            <a:prstGeom prst="rect">
              <a:avLst/>
            </a:prstGeom>
            <a:noFill/>
          </p:spPr>
          <p:txBody>
            <a:bodyPr wrap="none" rtlCol="0">
              <a:spAutoFit/>
            </a:bodyPr>
            <a:lstStyle/>
            <a:p>
              <a:r>
                <a:rPr lang="zh-CN" altLang="en-US" sz="2000" b="1" spc="300" dirty="0">
                  <a:solidFill>
                    <a:srgbClr val="C00000"/>
                  </a:solidFill>
                  <a:latin typeface="微软雅黑" panose="020B0503020204020204" charset="-122"/>
                  <a:ea typeface="微软雅黑" panose="020B0503020204020204" charset="-122"/>
                </a:rPr>
                <a:t>时代价值</a:t>
              </a:r>
              <a:endParaRPr lang="zh-CN" altLang="en-US" sz="2000" b="1" spc="300" dirty="0">
                <a:solidFill>
                  <a:srgbClr val="C00000"/>
                </a:solidFill>
                <a:latin typeface="微软雅黑" panose="020B0503020204020204" charset="-122"/>
                <a:ea typeface="微软雅黑" panose="020B0503020204020204" charset="-122"/>
              </a:endParaRPr>
            </a:p>
          </p:txBody>
        </p:sp>
        <p:sp>
          <p:nvSpPr>
            <p:cNvPr id="17" name="矩形 16"/>
            <p:cNvSpPr/>
            <p:nvPr/>
          </p:nvSpPr>
          <p:spPr>
            <a:xfrm>
              <a:off x="7887564" y="4072188"/>
              <a:ext cx="4615586" cy="1754327"/>
            </a:xfrm>
            <a:prstGeom prst="rect">
              <a:avLst/>
            </a:prstGeom>
            <a:ln w="15875">
              <a:solidFill>
                <a:srgbClr val="C00000"/>
              </a:solidFill>
            </a:ln>
          </p:spPr>
          <p:txBody>
            <a:bodyPr wrap="square">
              <a:spAutoFit/>
            </a:bodyPr>
            <a:lstStyle/>
            <a:p>
              <a:pPr>
                <a:lnSpc>
                  <a:spcPct val="150000"/>
                </a:lnSpc>
              </a:pPr>
              <a:r>
                <a:rPr lang="zh-CN" altLang="en-US" dirty="0">
                  <a:solidFill>
                    <a:schemeClr val="tx1">
                      <a:lumMod val="65000"/>
                      <a:lumOff val="35000"/>
                    </a:schemeClr>
                  </a:solidFill>
                  <a:ea typeface="微软雅黑" panose="020B0503020204020204" charset="-122"/>
                </a:rPr>
                <a:t>“红船精神”是开放发展的理论架构和表述体系，其所包含的首创、奋斗、奉献精神，在不同的发展阶段和时代背景下必将被注入新的内涵、得到新的阐释。</a:t>
              </a:r>
              <a:endParaRPr lang="zh-CN" altLang="en-US" dirty="0">
                <a:solidFill>
                  <a:schemeClr val="tx1">
                    <a:lumMod val="65000"/>
                    <a:lumOff val="35000"/>
                  </a:schemeClr>
                </a:solidFill>
                <a:ea typeface="微软雅黑" panose="020B0503020204020204" charset="-122"/>
              </a:endParaRPr>
            </a:p>
          </p:txBody>
        </p:sp>
        <p:sp>
          <p:nvSpPr>
            <p:cNvPr id="19" name="PA_库_形状 2547"/>
            <p:cNvSpPr/>
            <p:nvPr>
              <p:custDataLst>
                <p:tags r:id="rId4"/>
              </p:custDataLst>
            </p:nvPr>
          </p:nvSpPr>
          <p:spPr>
            <a:xfrm>
              <a:off x="7887564" y="3571451"/>
              <a:ext cx="385205" cy="37862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75000"/>
                <a:lumOff val="25000"/>
              </a:schemeClr>
            </a:solidFill>
            <a:ln w="12700">
              <a:solidFill>
                <a:srgbClr val="C00000"/>
              </a:solidFill>
              <a:miter lim="400000"/>
            </a:ln>
          </p:spPr>
          <p:txBody>
            <a:bodyPr lIns="38091" tIns="38091" rIns="38091" bIns="38091" anchor="ctr"/>
            <a:lst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ea typeface="微软雅黑" panose="020B0503020204020204" charset="-122"/>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228340" y="3123565"/>
            <a:ext cx="7202170" cy="768350"/>
          </a:xfrm>
          <a:prstGeom prst="rect">
            <a:avLst/>
          </a:prstGeom>
        </p:spPr>
        <p:txBody>
          <a:bodyPr wrap="square">
            <a:spAutoFit/>
          </a:bodyPr>
          <a:p>
            <a:r>
              <a:rPr lang="zh-CN" altLang="en-US" sz="4400" b="1" dirty="0" smtClean="0">
                <a:latin typeface="微软雅黑" panose="020B0503020204020204" charset="-122"/>
                <a:ea typeface="微软雅黑" panose="020B0503020204020204" charset="-122"/>
                <a:cs typeface="+mn-ea"/>
                <a:sym typeface="+mn-lt"/>
              </a:rPr>
              <a:t>“红船精神”的先进性建设</a:t>
            </a:r>
            <a:endParaRPr lang="zh-CN" altLang="en-US" sz="44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5670740" y="2407629"/>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微软雅黑" panose="020B0503020204020204" charset="-122"/>
                <a:ea typeface="微软雅黑" panose="020B0503020204020204" charset="-122"/>
              </a:rPr>
              <a:t>第三部分</a:t>
            </a:r>
            <a:endParaRPr lang="zh-CN" altLang="en-US" sz="2400" b="1" dirty="0">
              <a:latin typeface="微软雅黑" panose="020B0503020204020204" charset="-122"/>
              <a:ea typeface="微软雅黑" panose="020B0503020204020204" charset="-122"/>
            </a:endParaRPr>
          </a:p>
        </p:txBody>
      </p:sp>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92075" y="-132715"/>
            <a:ext cx="12356465" cy="2348865"/>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534660" y="4012565"/>
            <a:ext cx="2154555" cy="156527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7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49"/>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049"/>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549"/>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49"/>
                            </p:stCondLst>
                            <p:childTnLst>
                              <p:par>
                                <p:cTn id="29" presetID="1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ppt_x</p:attrName>
                                        </p:attrNameLst>
                                      </p:cBhvr>
                                      <p:tavLst>
                                        <p:tav tm="0">
                                          <p:val>
                                            <p:strVal val="#ppt_x-#ppt_w*1.125000"/>
                                          </p:val>
                                        </p:tav>
                                        <p:tav tm="100000">
                                          <p:val>
                                            <p:strVal val="#ppt_x"/>
                                          </p:val>
                                        </p:tav>
                                      </p:tavLst>
                                    </p:anim>
                                    <p:animEffect transition="in" filter="wipe(righ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“红船精神”的先进性建设</a:t>
            </a:r>
            <a:endParaRPr lang="zh-CN" altLang="en-US" sz="3200" b="1" dirty="0" smtClean="0">
              <a:latin typeface="微软雅黑" panose="020B0503020204020204" charset="-122"/>
              <a:ea typeface="微软雅黑" panose="020B0503020204020204" charset="-122"/>
              <a:cs typeface="+mn-ea"/>
              <a:sym typeface="+mn-lt"/>
            </a:endParaRPr>
          </a:p>
        </p:txBody>
      </p:sp>
      <p:sp>
        <p:nvSpPr>
          <p:cNvPr id="10" name="矩形 9"/>
          <p:cNvSpPr/>
          <p:nvPr/>
        </p:nvSpPr>
        <p:spPr>
          <a:xfrm>
            <a:off x="5638769" y="2427283"/>
            <a:ext cx="5396354" cy="3784600"/>
          </a:xfrm>
          <a:prstGeom prst="rect">
            <a:avLst/>
          </a:prstGeom>
          <a:ln w="15875">
            <a:solidFill>
              <a:srgbClr val="C00000"/>
            </a:solidFill>
          </a:ln>
        </p:spPr>
        <p:txBody>
          <a:bodyPr wrap="square">
            <a:spAutoFit/>
          </a:bodyPr>
          <a:p>
            <a:pPr algn="just">
              <a:lnSpc>
                <a:spcPct val="150000"/>
              </a:lnSpc>
              <a:buClr>
                <a:srgbClr val="FF0000"/>
              </a:buClr>
            </a:pPr>
            <a:r>
              <a:rPr lang="zh-CN" altLang="en-US" sz="1600" spc="300" dirty="0">
                <a:latin typeface="微软雅黑" panose="020B0503020204020204" charset="-122"/>
                <a:ea typeface="微软雅黑" panose="020B0503020204020204" charset="-122"/>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endParaRPr lang="zh-CN" altLang="en-US" sz="1600" spc="300" dirty="0">
              <a:latin typeface="微软雅黑" panose="020B0503020204020204" charset="-122"/>
              <a:ea typeface="微软雅黑" panose="020B0503020204020204" charset="-122"/>
            </a:endParaRPr>
          </a:p>
        </p:txBody>
      </p:sp>
      <p:sp>
        <p:nvSpPr>
          <p:cNvPr id="11" name="矩形 10"/>
          <p:cNvSpPr/>
          <p:nvPr/>
        </p:nvSpPr>
        <p:spPr>
          <a:xfrm>
            <a:off x="5638768" y="1313517"/>
            <a:ext cx="5529943" cy="1113766"/>
          </a:xfrm>
          <a:prstGeom prst="rect">
            <a:avLst/>
          </a:prstGeom>
        </p:spPr>
        <p:txBody>
          <a:bodyPr wrap="square">
            <a:spAutoFit/>
          </a:bodyPr>
          <a:p>
            <a:pPr>
              <a:lnSpc>
                <a:spcPct val="150000"/>
              </a:lnSpc>
            </a:pPr>
            <a:r>
              <a:rPr lang="zh-CN" altLang="en-US" sz="2625" b="1" spc="300" dirty="0">
                <a:solidFill>
                  <a:srgbClr val="C00000"/>
                </a:solidFill>
                <a:latin typeface="微软雅黑" panose="020B0503020204020204" charset="-122"/>
                <a:ea typeface="微软雅黑" panose="020B0503020204020204" charset="-122"/>
              </a:rPr>
              <a:t>立党为公、忠诚为民的奉献精神</a:t>
            </a:r>
            <a:endParaRPr lang="zh-CN" altLang="en-US" sz="2625" b="1" spc="300" dirty="0">
              <a:solidFill>
                <a:srgbClr val="C00000"/>
              </a:solidFill>
              <a:latin typeface="微软雅黑" panose="020B0503020204020204" charset="-122"/>
              <a:ea typeface="微软雅黑" panose="020B0503020204020204" charset="-122"/>
            </a:endParaRPr>
          </a:p>
          <a:p>
            <a:pPr>
              <a:lnSpc>
                <a:spcPct val="150000"/>
              </a:lnSpc>
            </a:pPr>
            <a:r>
              <a:rPr lang="zh-CN" altLang="en-US" sz="1800" spc="300" dirty="0">
                <a:solidFill>
                  <a:schemeClr val="tx1">
                    <a:lumMod val="50000"/>
                    <a:lumOff val="50000"/>
                  </a:schemeClr>
                </a:solidFill>
                <a:latin typeface="微软雅黑" panose="020B0503020204020204" charset="-122"/>
                <a:ea typeface="微软雅黑" panose="020B0503020204020204" charset="-122"/>
              </a:rPr>
              <a:t>揭示了中国共产党人一心为民的崇高道德信念</a:t>
            </a:r>
            <a:endParaRPr lang="zh-CN" altLang="en-US" sz="1800" spc="300" dirty="0">
              <a:solidFill>
                <a:schemeClr val="tx1">
                  <a:lumMod val="50000"/>
                  <a:lumOff val="50000"/>
                </a:schemeClr>
              </a:solidFill>
            </a:endParaRPr>
          </a:p>
        </p:txBody>
      </p:sp>
      <p:pic>
        <p:nvPicPr>
          <p:cNvPr id="12" name="图片 11"/>
          <p:cNvPicPr>
            <a:picLocks noChangeAspect="1"/>
          </p:cNvPicPr>
          <p:nvPr/>
        </p:nvPicPr>
        <p:blipFill rotWithShape="1">
          <a:blip r:embed="rId3"/>
          <a:srcRect l="2818" t="6090"/>
          <a:stretch>
            <a:fillRect/>
          </a:stretch>
        </p:blipFill>
        <p:spPr>
          <a:xfrm>
            <a:off x="701593" y="3238878"/>
            <a:ext cx="4004186" cy="1953986"/>
          </a:xfrm>
          <a:prstGeom prst="rect">
            <a:avLst/>
          </a:prstGeom>
        </p:spPr>
      </p:pic>
      <p:grpSp>
        <p:nvGrpSpPr>
          <p:cNvPr id="13" name="组合 12"/>
          <p:cNvGrpSpPr/>
          <p:nvPr/>
        </p:nvGrpSpPr>
        <p:grpSpPr>
          <a:xfrm>
            <a:off x="851827" y="2597323"/>
            <a:ext cx="3558126" cy="150571"/>
            <a:chOff x="5523736" y="4035430"/>
            <a:chExt cx="6601397" cy="279354"/>
          </a:xfrm>
        </p:grpSpPr>
        <p:cxnSp>
          <p:nvCxnSpPr>
            <p:cNvPr id="2" name="直接连接符 1"/>
            <p:cNvCxnSpPr/>
            <p:nvPr/>
          </p:nvCxnSpPr>
          <p:spPr>
            <a:xfrm>
              <a:off x="5523736" y="4187013"/>
              <a:ext cx="3060000" cy="0"/>
            </a:xfrm>
            <a:prstGeom prst="line">
              <a:avLst/>
            </a:prstGeom>
            <a:ln w="12700" cap="rnd">
              <a:solidFill>
                <a:srgbClr val="693C32"/>
              </a:solidFill>
              <a:prstDash val="dash"/>
              <a:round/>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8684757" y="4035430"/>
              <a:ext cx="279354" cy="279354"/>
            </a:xfrm>
            <a:prstGeom prst="star5">
              <a:avLst>
                <a:gd name="adj" fmla="val 25458"/>
                <a:gd name="hf" fmla="val 105146"/>
                <a:gd name="vf" fmla="val 110557"/>
              </a:avLst>
            </a:prstGeom>
            <a:solidFill>
              <a:srgbClr val="FF0000"/>
            </a:solidFill>
            <a:ln>
              <a:noFill/>
            </a:ln>
            <a:effectLst/>
          </p:spPr>
          <p:txBody>
            <a:bodyPr vert="horz" wrap="square" lIns="68580" tIns="34290" rIns="68580" bIns="34290" numCol="1" anchor="t" anchorCtr="0" compatLnSpc="1"/>
            <a:p>
              <a:endParaRPr lang="zh-CN" altLang="en-US" sz="1015"/>
            </a:p>
          </p:txBody>
        </p:sp>
        <p:cxnSp>
          <p:nvCxnSpPr>
            <p:cNvPr id="4" name="直接连接符 3"/>
            <p:cNvCxnSpPr/>
            <p:nvPr/>
          </p:nvCxnSpPr>
          <p:spPr>
            <a:xfrm>
              <a:off x="9065133" y="4187013"/>
              <a:ext cx="3060000" cy="0"/>
            </a:xfrm>
            <a:prstGeom prst="line">
              <a:avLst/>
            </a:prstGeom>
            <a:ln w="12700" cap="rnd">
              <a:solidFill>
                <a:srgbClr val="693C32"/>
              </a:solidFill>
              <a:prstDash val="dash"/>
              <a:roun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632960" y="3244850"/>
            <a:ext cx="2926080" cy="368300"/>
          </a:xfrm>
          <a:prstGeom prst="rect">
            <a:avLst/>
          </a:prstGeom>
          <a:noFill/>
        </p:spPr>
        <p:txBody>
          <a:bodyPr wrap="none" rtlCol="0" anchor="t">
            <a:spAutoFit/>
          </a:bodyPr>
          <a:p>
            <a:r>
              <a:rPr lang="zh-CN" altLang="en-US" b="1" dirty="0" smtClean="0">
                <a:latin typeface="微软雅黑" panose="020B0503020204020204" charset="-122"/>
                <a:ea typeface="微软雅黑" panose="020B0503020204020204" charset="-122"/>
                <a:cs typeface="+mn-ea"/>
                <a:sym typeface="+mn-lt"/>
              </a:rPr>
              <a:t>“红船精神”的先进性建设</a:t>
            </a:r>
            <a:endParaRPr lang="zh-CN" altLang="en-US"/>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barn(outVertical)">
                                      <p:cBhvr>
                                        <p:cTn id="15" dur="1000"/>
                                        <p:tgtEl>
                                          <p:spTgt spid="13"/>
                                        </p:tgtEl>
                                      </p:cBhvr>
                                    </p:animEffect>
                                  </p:childTnLst>
                                </p:cTn>
                              </p:par>
                            </p:childTnLst>
                          </p:cTn>
                        </p:par>
                        <p:par>
                          <p:cTn id="16" fill="hold">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0"/>
                                        </p:tgtEl>
                                        <p:attrNameLst>
                                          <p:attrName>ppt_y</p:attrName>
                                        </p:attrNameLst>
                                      </p:cBhvr>
                                      <p:tavLst>
                                        <p:tav tm="0">
                                          <p:val>
                                            <p:strVal val="#ppt_y"/>
                                          </p:val>
                                        </p:tav>
                                        <p:tav tm="100000">
                                          <p:val>
                                            <p:strVal val="#ppt_y"/>
                                          </p:val>
                                        </p:tav>
                                      </p:tavLst>
                                    </p:anim>
                                    <p:anim calcmode="lin" valueType="num">
                                      <p:cBhvr>
                                        <p:cTn id="21"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“红船精神”的先进性建设</a:t>
            </a:r>
            <a:endParaRPr lang="zh-CN" altLang="en-US" sz="3200" b="1" dirty="0" smtClean="0">
              <a:latin typeface="微软雅黑" panose="020B0503020204020204" charset="-122"/>
              <a:ea typeface="微软雅黑" panose="020B0503020204020204" charset="-122"/>
              <a:cs typeface="+mn-ea"/>
              <a:sym typeface="+mn-lt"/>
            </a:endParaRPr>
          </a:p>
        </p:txBody>
      </p:sp>
      <p:sp>
        <p:nvSpPr>
          <p:cNvPr id="3" name="矩形 2"/>
          <p:cNvSpPr/>
          <p:nvPr/>
        </p:nvSpPr>
        <p:spPr>
          <a:xfrm>
            <a:off x="1406712" y="1574598"/>
            <a:ext cx="2649823" cy="1437001"/>
          </a:xfrm>
          <a:prstGeom prst="rect">
            <a:avLst/>
          </a:prstGeom>
        </p:spPr>
        <p:txBody>
          <a:bodyPr lIns="62365" tIns="62365" rIns="62365" bIns="62365" anchor="ctr"/>
          <a:p>
            <a:pPr algn="just">
              <a:lnSpc>
                <a:spcPct val="120000"/>
              </a:lnSpc>
              <a:spcBef>
                <a:spcPts val="800"/>
              </a:spcBef>
              <a:spcAft>
                <a:spcPts val="80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“红船精神”的深刻底蕴在于它首先具有马克思主义理论倡导</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8" name="矩形 7"/>
          <p:cNvSpPr/>
          <p:nvPr/>
        </p:nvSpPr>
        <p:spPr>
          <a:xfrm>
            <a:off x="3457896" y="4215439"/>
            <a:ext cx="2649823" cy="1528147"/>
          </a:xfrm>
          <a:prstGeom prst="rect">
            <a:avLst/>
          </a:prstGeom>
        </p:spPr>
        <p:txBody>
          <a:bodyPr lIns="62365" tIns="62365" rIns="62365" bIns="62365" anchor="ctr"/>
          <a:p>
            <a:pPr algn="just">
              <a:lnSpc>
                <a:spcPct val="120000"/>
              </a:lnSpc>
              <a:spcBef>
                <a:spcPts val="800"/>
              </a:spcBef>
              <a:spcAft>
                <a:spcPts val="80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代表了最早觉醒、走在时代最前列的中国先进的思想者和实践者</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8"/>
          <p:cNvSpPr/>
          <p:nvPr/>
        </p:nvSpPr>
        <p:spPr>
          <a:xfrm>
            <a:off x="6108355" y="1574598"/>
            <a:ext cx="2649823" cy="1437001"/>
          </a:xfrm>
          <a:prstGeom prst="rect">
            <a:avLst/>
          </a:prstGeom>
        </p:spPr>
        <p:txBody>
          <a:bodyPr lIns="62365" tIns="62365" rIns="62365" bIns="62365" anchor="ctr"/>
          <a:p>
            <a:pPr algn="just">
              <a:lnSpc>
                <a:spcPct val="120000"/>
              </a:lnSpc>
              <a:spcBef>
                <a:spcPts val="800"/>
              </a:spcBef>
              <a:spcAft>
                <a:spcPts val="80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“红船精神”高扬马克思主义理论和共产主义理想的伟大旗帜</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8506515" y="4215439"/>
            <a:ext cx="2649823" cy="1528147"/>
          </a:xfrm>
          <a:prstGeom prst="rect">
            <a:avLst/>
          </a:prstGeom>
        </p:spPr>
        <p:txBody>
          <a:bodyPr lIns="62365" tIns="62365" rIns="62365" bIns="62365" anchor="ctr"/>
          <a:p>
            <a:pPr algn="just">
              <a:lnSpc>
                <a:spcPct val="120000"/>
              </a:lnSpc>
              <a:spcBef>
                <a:spcPts val="800"/>
              </a:spcBef>
              <a:spcAft>
                <a:spcPts val="80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充满敢于斗争、敢于创新、敢于胜利的豪迈气概</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nvGrpSpPr>
          <p:cNvPr id="17" name="组合 29"/>
          <p:cNvGrpSpPr/>
          <p:nvPr/>
        </p:nvGrpSpPr>
        <p:grpSpPr>
          <a:xfrm>
            <a:off x="8890322" y="3294505"/>
            <a:ext cx="2147063" cy="550888"/>
            <a:chOff x="6351617" y="2567188"/>
            <a:chExt cx="1611283" cy="413238"/>
          </a:xfrm>
          <a:solidFill>
            <a:srgbClr val="C00000"/>
          </a:solidFill>
        </p:grpSpPr>
        <p:sp>
          <p:nvSpPr>
            <p:cNvPr id="18" name="圆角矩形标注 17"/>
            <p:cNvSpPr/>
            <p:nvPr/>
          </p:nvSpPr>
          <p:spPr>
            <a:xfrm>
              <a:off x="6351617" y="2567188"/>
              <a:ext cx="1611283" cy="413238"/>
            </a:xfrm>
            <a:prstGeom prst="wedgeRoundRectCallout">
              <a:avLst>
                <a:gd name="adj1" fmla="val -20833"/>
                <a:gd name="adj2" fmla="val 101383"/>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solidFill>
                    <a:srgbClr val="FFFFFF"/>
                  </a:solidFill>
                  <a:latin typeface="微软雅黑" panose="020B0503020204020204" charset="-122"/>
                  <a:ea typeface="微软雅黑" panose="020B0503020204020204" charset="-122"/>
                </a:rPr>
                <a:t>创造性</a:t>
              </a:r>
              <a:endParaRPr lang="zh-CN" altLang="en-US" sz="2400" dirty="0">
                <a:solidFill>
                  <a:srgbClr val="FFFFFF"/>
                </a:solidFill>
                <a:latin typeface="微软雅黑" panose="020B0503020204020204" charset="-122"/>
                <a:ea typeface="微软雅黑" panose="020B0503020204020204" charset="-122"/>
              </a:endParaRPr>
            </a:p>
          </p:txBody>
        </p:sp>
        <p:sp>
          <p:nvSpPr>
            <p:cNvPr id="19"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grpFill/>
            <a:ln>
              <a:noFill/>
            </a:ln>
          </p:spPr>
          <p:txBody>
            <a:bodyPr vert="horz" wrap="square" lIns="121861" tIns="60931" rIns="121861" bIns="60931" numCol="1" anchor="t" anchorCtr="0" compatLnSpc="1"/>
            <a:p>
              <a:pPr algn="ctr"/>
              <a:endParaRPr lang="zh-CN" altLang="en-US" sz="2400">
                <a:latin typeface="微软雅黑" panose="020B0503020204020204" charset="-122"/>
                <a:ea typeface="微软雅黑" panose="020B0503020204020204" charset="-122"/>
              </a:endParaRPr>
            </a:p>
          </p:txBody>
        </p:sp>
      </p:grpSp>
      <p:grpSp>
        <p:nvGrpSpPr>
          <p:cNvPr id="20" name="组合 26"/>
          <p:cNvGrpSpPr/>
          <p:nvPr/>
        </p:nvGrpSpPr>
        <p:grpSpPr>
          <a:xfrm>
            <a:off x="1753760" y="3011769"/>
            <a:ext cx="2147063" cy="833628"/>
            <a:chOff x="1325116" y="2355096"/>
            <a:chExt cx="1611283" cy="625330"/>
          </a:xfrm>
          <a:solidFill>
            <a:srgbClr val="C00000"/>
          </a:solidFill>
        </p:grpSpPr>
        <p:sp>
          <p:nvSpPr>
            <p:cNvPr id="21" name="任意多边形 20"/>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83815" anchor="ctr"/>
            <a:p>
              <a:pPr algn="ctr">
                <a:defRPr/>
              </a:pPr>
              <a:r>
                <a:rPr lang="zh-CN" altLang="en-US" sz="2400" dirty="0">
                  <a:solidFill>
                    <a:srgbClr val="FFFFFF"/>
                  </a:solidFill>
                  <a:latin typeface="微软雅黑" panose="020B0503020204020204" charset="-122"/>
                  <a:ea typeface="微软雅黑" panose="020B0503020204020204" charset="-122"/>
                </a:rPr>
                <a:t>科学性</a:t>
              </a:r>
              <a:endParaRPr lang="zh-CN" altLang="en-US" sz="2400" dirty="0">
                <a:solidFill>
                  <a:srgbClr val="FFFFFF"/>
                </a:solidFill>
                <a:latin typeface="微软雅黑" panose="020B0503020204020204" charset="-122"/>
                <a:ea typeface="微软雅黑" panose="020B0503020204020204" charset="-122"/>
              </a:endParaRPr>
            </a:p>
          </p:txBody>
        </p:sp>
        <p:sp>
          <p:nvSpPr>
            <p:cNvPr id="22"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grpFill/>
            <a:ln>
              <a:noFill/>
            </a:ln>
          </p:spPr>
          <p:txBody>
            <a:bodyPr vert="horz" wrap="square" lIns="121861" tIns="60931" rIns="121861" bIns="60931" numCol="1" anchor="t" anchorCtr="0" compatLnSpc="1"/>
            <a:p>
              <a:pPr algn="ctr"/>
              <a:endParaRPr lang="zh-CN" altLang="en-US" sz="2400">
                <a:latin typeface="微软雅黑" panose="020B0503020204020204" charset="-122"/>
                <a:ea typeface="微软雅黑" panose="020B0503020204020204" charset="-122"/>
              </a:endParaRPr>
            </a:p>
          </p:txBody>
        </p:sp>
      </p:grpSp>
      <p:grpSp>
        <p:nvGrpSpPr>
          <p:cNvPr id="23" name="组合 3071"/>
          <p:cNvGrpSpPr/>
          <p:nvPr/>
        </p:nvGrpSpPr>
        <p:grpSpPr>
          <a:xfrm>
            <a:off x="4132615" y="3294505"/>
            <a:ext cx="2147063" cy="550888"/>
            <a:chOff x="3009957" y="2567188"/>
            <a:chExt cx="1611283" cy="413238"/>
          </a:xfrm>
          <a:solidFill>
            <a:srgbClr val="C00000"/>
          </a:solidFill>
        </p:grpSpPr>
        <p:sp>
          <p:nvSpPr>
            <p:cNvPr id="24" name="圆角矩形标注 23"/>
            <p:cNvSpPr/>
            <p:nvPr/>
          </p:nvSpPr>
          <p:spPr>
            <a:xfrm>
              <a:off x="3009957" y="2567188"/>
              <a:ext cx="1611283" cy="413238"/>
            </a:xfrm>
            <a:prstGeom prst="wedgeRoundRectCallout">
              <a:avLst>
                <a:gd name="adj1" fmla="val -20833"/>
                <a:gd name="adj2" fmla="val 101383"/>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solidFill>
                    <a:srgbClr val="FFFFFF"/>
                  </a:solidFill>
                  <a:latin typeface="微软雅黑" panose="020B0503020204020204" charset="-122"/>
                  <a:ea typeface="微软雅黑" panose="020B0503020204020204" charset="-122"/>
                </a:rPr>
                <a:t>实践性</a:t>
              </a:r>
              <a:endParaRPr lang="zh-CN" altLang="en-US" sz="2400" dirty="0">
                <a:solidFill>
                  <a:srgbClr val="FFFFFF"/>
                </a:solidFill>
                <a:latin typeface="微软雅黑" panose="020B0503020204020204" charset="-122"/>
                <a:ea typeface="微软雅黑" panose="020B0503020204020204" charset="-122"/>
              </a:endParaRPr>
            </a:p>
          </p:txBody>
        </p:sp>
        <p:sp>
          <p:nvSpPr>
            <p:cNvPr id="25"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grpFill/>
            <a:ln>
              <a:noFill/>
            </a:ln>
          </p:spPr>
          <p:txBody>
            <a:bodyPr vert="horz" wrap="square" lIns="121861" tIns="60931" rIns="121861" bIns="60931" numCol="1" anchor="t" anchorCtr="0" compatLnSpc="1"/>
            <a:p>
              <a:pPr algn="ctr"/>
              <a:endParaRPr lang="zh-CN" altLang="en-US" sz="2400">
                <a:latin typeface="微软雅黑" panose="020B0503020204020204" charset="-122"/>
                <a:ea typeface="微软雅黑" panose="020B0503020204020204" charset="-122"/>
              </a:endParaRPr>
            </a:p>
          </p:txBody>
        </p:sp>
      </p:grpSp>
      <p:grpSp>
        <p:nvGrpSpPr>
          <p:cNvPr id="26" name="组合 3072"/>
          <p:cNvGrpSpPr/>
          <p:nvPr/>
        </p:nvGrpSpPr>
        <p:grpSpPr>
          <a:xfrm>
            <a:off x="6511468" y="3011769"/>
            <a:ext cx="2147063" cy="833628"/>
            <a:chOff x="4672905" y="2355096"/>
            <a:chExt cx="1611283" cy="625330"/>
          </a:xfrm>
          <a:solidFill>
            <a:srgbClr val="C00000"/>
          </a:solidFill>
        </p:grpSpPr>
        <p:sp>
          <p:nvSpPr>
            <p:cNvPr id="27" name="任意多边形 26"/>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83815" anchor="ctr"/>
            <a:p>
              <a:pPr algn="ctr">
                <a:defRPr/>
              </a:pPr>
              <a:r>
                <a:rPr lang="zh-CN" altLang="en-US" sz="2400" dirty="0">
                  <a:solidFill>
                    <a:srgbClr val="FFFFFF"/>
                  </a:solidFill>
                  <a:latin typeface="微软雅黑" panose="020B0503020204020204" charset="-122"/>
                  <a:ea typeface="微软雅黑" panose="020B0503020204020204" charset="-122"/>
                </a:rPr>
                <a:t>人民性</a:t>
              </a:r>
              <a:endParaRPr lang="zh-CN" altLang="en-US" sz="2400" dirty="0">
                <a:solidFill>
                  <a:srgbClr val="FFFFFF"/>
                </a:solidFill>
                <a:latin typeface="微软雅黑" panose="020B0503020204020204" charset="-122"/>
                <a:ea typeface="微软雅黑" panose="020B0503020204020204" charset="-122"/>
              </a:endParaRPr>
            </a:p>
          </p:txBody>
        </p:sp>
        <p:sp>
          <p:nvSpPr>
            <p:cNvPr id="29" name="Freeform 21"/>
            <p:cNvSpPr>
              <a:spLocks noEditPoints="1"/>
            </p:cNvSpPr>
            <p:nvPr/>
          </p:nvSpPr>
          <p:spPr bwMode="auto">
            <a:xfrm>
              <a:off x="4809402" y="268158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grpFill/>
            <a:ln>
              <a:noFill/>
            </a:ln>
          </p:spPr>
          <p:txBody>
            <a:bodyPr vert="horz" wrap="square" lIns="121861" tIns="60931" rIns="121861" bIns="60931" numCol="1" anchor="t" anchorCtr="0" compatLnSpc="1"/>
            <a:p>
              <a:pPr algn="ctr"/>
              <a:endParaRPr lang="zh-CN" altLang="en-US" sz="2400">
                <a:latin typeface="微软雅黑" panose="020B0503020204020204" charset="-122"/>
                <a:ea typeface="微软雅黑" panose="020B0503020204020204" charset="-122"/>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“红船精神”的先进性建设</a:t>
            </a:r>
            <a:endParaRPr lang="zh-CN" altLang="en-US" sz="3200" b="1" dirty="0" smtClean="0">
              <a:latin typeface="微软雅黑" panose="020B0503020204020204" charset="-122"/>
              <a:ea typeface="微软雅黑" panose="020B0503020204020204" charset="-122"/>
              <a:cs typeface="+mn-ea"/>
              <a:sym typeface="+mn-lt"/>
            </a:endParaRPr>
          </a:p>
        </p:txBody>
      </p:sp>
      <p:sp>
        <p:nvSpPr>
          <p:cNvPr id="2" name="矩形: 圆角 7"/>
          <p:cNvSpPr/>
          <p:nvPr/>
        </p:nvSpPr>
        <p:spPr>
          <a:xfrm>
            <a:off x="1696709" y="1333659"/>
            <a:ext cx="3519516"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红船精神</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3" name="矩形 2"/>
          <p:cNvSpPr/>
          <p:nvPr/>
        </p:nvSpPr>
        <p:spPr>
          <a:xfrm>
            <a:off x="1781798" y="1909291"/>
            <a:ext cx="8426413" cy="681355"/>
          </a:xfrm>
          <a:prstGeom prst="rect">
            <a:avLst/>
          </a:prstGeom>
        </p:spPr>
        <p:txBody>
          <a:bodyPr wrap="square">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rPr>
              <a:t>红船所代表和昭示的是时代高度，是发展方向，是奋进明灯，是铸就在中华儿女心中的永不褪色的精神丰碑。</a:t>
            </a:r>
            <a:endPar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4" name="矩形: 圆角 11"/>
          <p:cNvSpPr/>
          <p:nvPr/>
        </p:nvSpPr>
        <p:spPr>
          <a:xfrm>
            <a:off x="1611618" y="2929663"/>
            <a:ext cx="3519517"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红船精神</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7" name="矩形 6"/>
          <p:cNvSpPr/>
          <p:nvPr/>
        </p:nvSpPr>
        <p:spPr>
          <a:xfrm>
            <a:off x="1611630" y="3591560"/>
            <a:ext cx="9286240" cy="681355"/>
          </a:xfrm>
          <a:prstGeom prst="rect">
            <a:avLst/>
          </a:prstGeom>
        </p:spPr>
        <p:txBody>
          <a:bodyPr wrap="square">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rPr>
              <a:t>“红船精神”同井冈山精神、长征精神、延安精神、西柏坡精神等一道，伴随中国革命的光辉历程，共同构成我们党在前进道路上战胜各种困难和风险、不断夺取新胜利的强大精神力量和宝贵精神财富。</a:t>
            </a:r>
            <a:endPar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8" name="矩形 7"/>
          <p:cNvSpPr/>
          <p:nvPr/>
        </p:nvSpPr>
        <p:spPr>
          <a:xfrm>
            <a:off x="1611619" y="5237069"/>
            <a:ext cx="8206494" cy="5847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rPr>
              <a:t>“红船精神”一直激励和鼓舞着我们党坚持站在历史的高度，走在时代的前列，勇当舵手，引领航向，不断取得革命、建设和改革的一个又一个胜利。</a:t>
            </a:r>
            <a:endParaRPr kumimoji="0" lang="zh-CN" altLang="en-US" sz="1600" b="0" i="0" u="none" strike="noStrike" kern="120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9" name="矩形: 圆角 35"/>
          <p:cNvSpPr/>
          <p:nvPr/>
        </p:nvSpPr>
        <p:spPr>
          <a:xfrm>
            <a:off x="1611618" y="4507767"/>
            <a:ext cx="3519517"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红船精神</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10" name="矩形: 圆角 43"/>
          <p:cNvSpPr>
            <a:spLocks noChangeAspect="1"/>
          </p:cNvSpPr>
          <p:nvPr/>
        </p:nvSpPr>
        <p:spPr>
          <a:xfrm>
            <a:off x="1385835" y="1405659"/>
            <a:ext cx="396000" cy="396000"/>
          </a:xfrm>
          <a:prstGeom prst="roundRect">
            <a:avLst>
              <a:gd name="adj" fmla="val 50000"/>
            </a:avLst>
          </a:prstGeom>
          <a:solidFill>
            <a:srgbClr val="8E1E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1</a:t>
            </a:r>
            <a:endPar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11" name="矩形: 圆角 44"/>
          <p:cNvSpPr>
            <a:spLocks noChangeAspect="1"/>
          </p:cNvSpPr>
          <p:nvPr/>
        </p:nvSpPr>
        <p:spPr>
          <a:xfrm>
            <a:off x="1300745" y="3019663"/>
            <a:ext cx="396000" cy="396000"/>
          </a:xfrm>
          <a:prstGeom prst="roundRect">
            <a:avLst>
              <a:gd name="adj" fmla="val 50000"/>
            </a:avLst>
          </a:prstGeom>
          <a:solidFill>
            <a:schemeClr val="bg1">
              <a:lumMod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2</a:t>
            </a:r>
            <a:endPar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12" name="矩形: 圆角 45"/>
          <p:cNvSpPr>
            <a:spLocks noChangeAspect="1"/>
          </p:cNvSpPr>
          <p:nvPr/>
        </p:nvSpPr>
        <p:spPr>
          <a:xfrm>
            <a:off x="1300745" y="4597767"/>
            <a:ext cx="396000" cy="396000"/>
          </a:xfrm>
          <a:prstGeom prst="roundRect">
            <a:avLst>
              <a:gd name="adj" fmla="val 50000"/>
            </a:avLst>
          </a:prstGeom>
          <a:solidFill>
            <a:srgbClr val="8E1E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3</a:t>
            </a:r>
            <a:endParaRPr kumimoji="0" lang="en-US" altLang="zh-CN"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Effect transition="in" filter="fade">
                                      <p:cBhvr>
                                        <p:cTn id="14" dur="10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10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10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10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7" grpId="0"/>
      <p:bldP spid="8" grpId="0"/>
      <p:bldP spid="9" grpId="0" bldLvl="0" animBg="1"/>
      <p:bldP spid="10" grpId="0" bldLvl="0" animBg="1"/>
      <p:bldP spid="11" grpId="0" bldLvl="0" animBg="1"/>
      <p:bldP spid="1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“红船精神”的先进性建设</a:t>
            </a:r>
            <a:endParaRPr lang="zh-CN" altLang="en-US" sz="3200" b="1" dirty="0" smtClean="0">
              <a:latin typeface="微软雅黑" panose="020B0503020204020204" charset="-122"/>
              <a:ea typeface="微软雅黑" panose="020B0503020204020204" charset="-122"/>
              <a:cs typeface="+mn-ea"/>
              <a:sym typeface="+mn-lt"/>
            </a:endParaRP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36866" b="32326"/>
          <a:stretch>
            <a:fillRect/>
          </a:stretch>
        </p:blipFill>
        <p:spPr>
          <a:xfrm>
            <a:off x="1208612" y="1704219"/>
            <a:ext cx="9789289" cy="2002971"/>
          </a:xfrm>
          <a:prstGeom prst="rect">
            <a:avLst/>
          </a:prstGeom>
        </p:spPr>
      </p:pic>
      <p:sp>
        <p:nvSpPr>
          <p:cNvPr id="11" name="矩形 10"/>
          <p:cNvSpPr/>
          <p:nvPr/>
        </p:nvSpPr>
        <p:spPr>
          <a:xfrm>
            <a:off x="1201355" y="3997289"/>
            <a:ext cx="9789289" cy="1938020"/>
          </a:xfrm>
          <a:prstGeom prst="rect">
            <a:avLst/>
          </a:prstGeom>
          <a:ln w="15875">
            <a:solidFill>
              <a:srgbClr val="C00000"/>
            </a:solidFill>
          </a:ln>
        </p:spPr>
        <p:txBody>
          <a:bodyPr wrap="square">
            <a:spAutoFit/>
          </a:bodyPr>
          <a:p>
            <a:pPr algn="just">
              <a:lnSpc>
                <a:spcPct val="150000"/>
              </a:lnSpc>
              <a:buClr>
                <a:srgbClr val="FF0000"/>
              </a:buClr>
            </a:pPr>
            <a:r>
              <a:rPr lang="en-US" altLang="zh-CN" sz="1600" spc="300" dirty="0">
                <a:latin typeface="微软雅黑" panose="020B0503020204020204" charset="-122"/>
                <a:ea typeface="微软雅黑" panose="020B0503020204020204" charset="-122"/>
              </a:rPr>
              <a:t>    </a:t>
            </a:r>
            <a:r>
              <a:rPr lang="zh-CN" altLang="en-US" sz="1600" spc="300" dirty="0">
                <a:latin typeface="微软雅黑" panose="020B0503020204020204" charset="-122"/>
                <a:ea typeface="微软雅黑" panose="020B0503020204020204" charset="-122"/>
              </a:rPr>
              <a:t>脚步不歇，前行</a:t>
            </a:r>
            <a:r>
              <a:rPr lang="zh-CN" altLang="en-US" sz="1600" spc="300">
                <a:latin typeface="微软雅黑" panose="020B0503020204020204" charset="-122"/>
                <a:ea typeface="微软雅黑" panose="020B0503020204020204" charset="-122"/>
              </a:rPr>
              <a:t>不止，</a:t>
            </a:r>
            <a:r>
              <a:rPr lang="en-US" altLang="zh-CN" sz="1600" spc="300" dirty="0">
                <a:latin typeface="微软雅黑" panose="020B0503020204020204" charset="-122"/>
                <a:ea typeface="微软雅黑" panose="020B0503020204020204" charset="-122"/>
              </a:rPr>
              <a:t>96</a:t>
            </a:r>
            <a:r>
              <a:rPr lang="zh-CN" altLang="en-US" sz="1600" spc="300" dirty="0">
                <a:latin typeface="微软雅黑" panose="020B0503020204020204" charset="-122"/>
                <a:ea typeface="微软雅黑" panose="020B0503020204020204" charset="-122"/>
              </a:rPr>
              <a:t>年来，我们党从奋斗起步，更靠奋斗发展，成就了一项又一项伟业。共产党人的奋斗精神，刻印在战争年代的烽火硝烟、建设年代的广阔天地、改革年代的风起云涌，让中华民族迎来从站起来、富起来到强起来的伟大飞跃。当我们以五年来历史性的变革与成就，把中国的发展带到了新的方位，更需以永不懈怠的精神状态和一往无前的奋斗姿态，向着社会主义现代化强国的目标奋勇前进。</a:t>
            </a:r>
            <a:endParaRPr lang="zh-CN" altLang="en-US" sz="1600" spc="300" dirty="0">
              <a:latin typeface="微软雅黑" panose="020B0503020204020204" charset="-122"/>
              <a:ea typeface="微软雅黑" panose="020B0503020204020204" charset="-122"/>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p:cTn id="13" dur="25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15" dur="25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95885" y="-124460"/>
            <a:ext cx="12359005" cy="1905000"/>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sp>
        <p:nvSpPr>
          <p:cNvPr id="17" name="矩形 16"/>
          <p:cNvSpPr/>
          <p:nvPr/>
        </p:nvSpPr>
        <p:spPr>
          <a:xfrm>
            <a:off x="1963564" y="1954373"/>
            <a:ext cx="8801100" cy="3323987"/>
          </a:xfrm>
          <a:prstGeom prst="rect">
            <a:avLst/>
          </a:prstGeom>
        </p:spPr>
        <p:txBody>
          <a:bodyPr wrap="square">
            <a:spAutoFit/>
          </a:bodyPr>
          <a:p>
            <a:pPr algn="just">
              <a:lnSpc>
                <a:spcPct val="150000"/>
              </a:lnSpc>
              <a:buClr>
                <a:srgbClr val="FF0000"/>
              </a:buClr>
            </a:pPr>
            <a:r>
              <a:rPr lang="en-US" altLang="zh-CN" sz="2000" spc="300">
                <a:solidFill>
                  <a:schemeClr val="tx1">
                    <a:lumMod val="85000"/>
                    <a:lumOff val="15000"/>
                  </a:schemeClr>
                </a:solidFill>
                <a:latin typeface="微软雅黑" panose="020B0503020204020204" charset="-122"/>
                <a:ea typeface="微软雅黑" panose="020B0503020204020204" charset="-122"/>
              </a:rPr>
              <a:t>     96</a:t>
            </a:r>
            <a:r>
              <a:rPr lang="zh-CN" altLang="en-US" sz="2000" spc="300" dirty="0">
                <a:solidFill>
                  <a:schemeClr val="tx1">
                    <a:lumMod val="85000"/>
                    <a:lumOff val="15000"/>
                  </a:schemeClr>
                </a:solidFill>
                <a:latin typeface="微软雅黑" panose="020B0503020204020204" charset="-122"/>
                <a:ea typeface="微软雅黑" panose="020B0503020204020204" charset="-122"/>
              </a:rPr>
              <a:t>年前，一个伟大的政党</a:t>
            </a:r>
            <a:r>
              <a:rPr lang="en-US" altLang="zh-CN" sz="2000" spc="300" dirty="0">
                <a:solidFill>
                  <a:schemeClr val="tx1">
                    <a:lumMod val="85000"/>
                    <a:lumOff val="15000"/>
                  </a:schemeClr>
                </a:solidFill>
                <a:latin typeface="微软雅黑" panose="020B0503020204020204" charset="-122"/>
                <a:ea typeface="微软雅黑" panose="020B0503020204020204" charset="-122"/>
              </a:rPr>
              <a:t>——</a:t>
            </a:r>
            <a:r>
              <a:rPr lang="zh-CN" altLang="en-US" sz="2000" spc="300" dirty="0">
                <a:solidFill>
                  <a:schemeClr val="tx1">
                    <a:lumMod val="85000"/>
                    <a:lumOff val="15000"/>
                  </a:schemeClr>
                </a:solidFill>
                <a:latin typeface="微软雅黑" panose="020B0503020204020204" charset="-122"/>
                <a:ea typeface="微软雅黑" panose="020B0503020204020204" charset="-122"/>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lang="zh-CN" altLang="en-US" sz="2000" b="1" spc="300" dirty="0">
                <a:solidFill>
                  <a:srgbClr val="FF0000"/>
                </a:solidFill>
                <a:latin typeface="微软雅黑" panose="020B0503020204020204" charset="-122"/>
                <a:ea typeface="微软雅黑" panose="020B0503020204020204" charset="-122"/>
              </a:rPr>
              <a:t>“</a:t>
            </a:r>
            <a:r>
              <a:rPr lang="zh-CN" altLang="en-US" sz="2000" b="1" spc="300" dirty="0">
                <a:solidFill>
                  <a:srgbClr val="D34E25"/>
                </a:solidFill>
                <a:latin typeface="微软雅黑" panose="020B0503020204020204" charset="-122"/>
                <a:ea typeface="微软雅黑" panose="020B0503020204020204" charset="-122"/>
              </a:rPr>
              <a:t>红船精神”为鞭策，始终保持党的人民性特质</a:t>
            </a:r>
            <a:r>
              <a:rPr lang="zh-CN" altLang="en-US" sz="2000" spc="300" dirty="0">
                <a:solidFill>
                  <a:schemeClr val="tx1">
                    <a:lumMod val="85000"/>
                    <a:lumOff val="15000"/>
                  </a:schemeClr>
                </a:solidFill>
                <a:latin typeface="微软雅黑" panose="020B0503020204020204" charset="-122"/>
                <a:ea typeface="微软雅黑" panose="020B0503020204020204" charset="-122"/>
              </a:rPr>
              <a:t>，始终与人民同呼吸、共命运、心连心，才能把握好实现中华民族伟大复兴中国梦的未来。</a:t>
            </a:r>
            <a:endParaRPr lang="zh-CN" altLang="en-US" sz="2000" spc="300" dirty="0">
              <a:solidFill>
                <a:schemeClr val="tx1">
                  <a:lumMod val="85000"/>
                  <a:lumOff val="15000"/>
                </a:schemeClr>
              </a:solidFill>
              <a:latin typeface="微软雅黑" panose="020B0503020204020204" charset="-122"/>
              <a:ea typeface="微软雅黑" panose="020B0503020204020204" charset="-122"/>
            </a:endParaRPr>
          </a:p>
        </p:txBody>
      </p:sp>
      <p:sp>
        <p:nvSpPr>
          <p:cNvPr id="7" name="文本框 6"/>
          <p:cNvSpPr txBox="1"/>
          <p:nvPr/>
        </p:nvSpPr>
        <p:spPr>
          <a:xfrm>
            <a:off x="5915837" y="1245612"/>
            <a:ext cx="1173480" cy="645160"/>
          </a:xfrm>
          <a:prstGeom prst="rect">
            <a:avLst/>
          </a:prstGeom>
          <a:noFill/>
        </p:spPr>
        <p:txBody>
          <a:bodyPr wrap="none" rtlCol="0">
            <a:spAutoFit/>
          </a:bodyPr>
          <a:p>
            <a:pPr algn="ctr"/>
            <a:r>
              <a:rPr lang="zh-CN" altLang="en-US" sz="3600" b="1" spc="300" dirty="0">
                <a:solidFill>
                  <a:srgbClr val="D34E25"/>
                </a:solidFill>
                <a:latin typeface="微软雅黑" panose="020B0503020204020204" charset="-122"/>
                <a:ea typeface="微软雅黑" panose="020B0503020204020204" charset="-122"/>
                <a:cs typeface="+mn-ea"/>
                <a:sym typeface="+mn-lt"/>
              </a:rPr>
              <a:t>前言</a:t>
            </a:r>
            <a:endParaRPr lang="zh-CN" altLang="en-US" sz="3600" b="1" spc="300" dirty="0">
              <a:solidFill>
                <a:srgbClr val="D34E25"/>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7"/>
                                        </p:tgtEl>
                                        <p:attrNameLst>
                                          <p:attrName>ppt_y</p:attrName>
                                        </p:attrNameLst>
                                      </p:cBhvr>
                                      <p:tavLst>
                                        <p:tav tm="0">
                                          <p:val>
                                            <p:strVal val="#ppt_y"/>
                                          </p:val>
                                        </p:tav>
                                        <p:tav tm="100000">
                                          <p:val>
                                            <p:strVal val="#ppt_y"/>
                                          </p:val>
                                        </p:tav>
                                      </p:tavLst>
                                    </p:anim>
                                    <p:anim calcmode="lin" valueType="num">
                                      <p:cBhvr>
                                        <p:cTn id="23"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7"/>
                                        </p:tgtEl>
                                      </p:cBhvr>
                                    </p:animEffect>
                                  </p:childTnLst>
                                </p:cTn>
                              </p:par>
                            </p:childTnLst>
                          </p:cTn>
                        </p:par>
                        <p:par>
                          <p:cTn id="26" fill="hold">
                            <p:stCondLst>
                              <p:cond delay="6474"/>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228340" y="3123565"/>
            <a:ext cx="7202170" cy="768350"/>
          </a:xfrm>
          <a:prstGeom prst="rect">
            <a:avLst/>
          </a:prstGeom>
        </p:spPr>
        <p:txBody>
          <a:bodyPr wrap="square">
            <a:spAutoFit/>
          </a:bodyPr>
          <a:p>
            <a:r>
              <a:rPr lang="zh-CN" altLang="en-US" sz="4400" b="1" dirty="0" smtClean="0">
                <a:latin typeface="微软雅黑" panose="020B0503020204020204" charset="-122"/>
                <a:ea typeface="微软雅黑" panose="020B0503020204020204" charset="-122"/>
                <a:cs typeface="+mn-ea"/>
                <a:sym typeface="+mn-lt"/>
              </a:rPr>
              <a:t>继承和弘扬“红船精神”</a:t>
            </a:r>
            <a:endParaRPr lang="zh-CN" altLang="en-US" sz="44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5670740" y="2407629"/>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微软雅黑" panose="020B0503020204020204" charset="-122"/>
                <a:ea typeface="微软雅黑" panose="020B0503020204020204" charset="-122"/>
              </a:rPr>
              <a:t>第四部分</a:t>
            </a:r>
            <a:endParaRPr lang="zh-CN" altLang="en-US" sz="2400" b="1" dirty="0">
              <a:latin typeface="微软雅黑" panose="020B0503020204020204" charset="-122"/>
              <a:ea typeface="微软雅黑" panose="020B0503020204020204" charset="-122"/>
            </a:endParaRPr>
          </a:p>
        </p:txBody>
      </p:sp>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92075" y="-132715"/>
            <a:ext cx="12356465" cy="2348865"/>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534660" y="4012565"/>
            <a:ext cx="2154555" cy="156527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7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ppt_x</p:attrName>
                                        </p:attrNameLst>
                                      </p:cBhvr>
                                      <p:tavLst>
                                        <p:tav tm="0">
                                          <p:val>
                                            <p:strVal val="#ppt_x-#ppt_w*1.125000"/>
                                          </p:val>
                                        </p:tav>
                                        <p:tav tm="100000">
                                          <p:val>
                                            <p:strVal val="#ppt_x"/>
                                          </p:val>
                                        </p:tav>
                                      </p:tavLst>
                                    </p:anim>
                                    <p:animEffect transition="in" filter="wipe(righ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继承和弘扬“红船精神”</a:t>
            </a:r>
            <a:endParaRPr lang="zh-CN" altLang="en-US" sz="3200" b="1" dirty="0" smtClean="0">
              <a:latin typeface="微软雅黑" panose="020B0503020204020204" charset="-122"/>
              <a:ea typeface="微软雅黑" panose="020B0503020204020204" charset="-122"/>
              <a:cs typeface="+mn-ea"/>
              <a:sym typeface="+mn-lt"/>
            </a:endParaRPr>
          </a:p>
        </p:txBody>
      </p:sp>
      <p:sp>
        <p:nvSpPr>
          <p:cNvPr id="2" name="矩形 1"/>
          <p:cNvSpPr/>
          <p:nvPr/>
        </p:nvSpPr>
        <p:spPr>
          <a:xfrm>
            <a:off x="1104356" y="2370845"/>
            <a:ext cx="5926845" cy="3230245"/>
          </a:xfrm>
          <a:prstGeom prst="rect">
            <a:avLst/>
          </a:prstGeom>
          <a:ln w="15875">
            <a:solidFill>
              <a:srgbClr val="C00000"/>
            </a:solidFill>
          </a:ln>
        </p:spPr>
        <p:txBody>
          <a:bodyPr wrap="square">
            <a:spAutoFit/>
          </a:bodyPr>
          <a:p>
            <a:pPr algn="just">
              <a:lnSpc>
                <a:spcPct val="150000"/>
              </a:lnSpc>
              <a:buClr>
                <a:srgbClr val="FF0000"/>
              </a:buClr>
            </a:pPr>
            <a:r>
              <a:rPr lang="zh-CN" altLang="en-US" sz="1700" spc="300" dirty="0">
                <a:latin typeface="微软雅黑" panose="020B0503020204020204" charset="-122"/>
                <a:ea typeface="微软雅黑" panose="020B0503020204020204" charset="-122"/>
              </a:rPr>
              <a:t>红船精神给我们的现实价值意义还在于它的精神支撑。这个精神支撑更主要的是在社会主义市场经济条件下，我们怎样来坚定理想，怎么来坚定信念。我们说理想信念是共产党人的精神之“钙”，也是早期共产党人包括共产党在各个革命建设时期不断前行的最根本的精神动力。所以对今天的共产党人来说，弘扬红船精神，坚定理想信念，确立我们的精神支柱，显得尤为重要。</a:t>
            </a:r>
            <a:endParaRPr lang="zh-CN" altLang="en-US" sz="1700" spc="300" dirty="0">
              <a:latin typeface="微软雅黑" panose="020B0503020204020204" charset="-122"/>
              <a:ea typeface="微软雅黑" panose="020B0503020204020204" charset="-122"/>
            </a:endParaRPr>
          </a:p>
        </p:txBody>
      </p:sp>
      <p:sp>
        <p:nvSpPr>
          <p:cNvPr id="3" name="矩形 2"/>
          <p:cNvSpPr/>
          <p:nvPr/>
        </p:nvSpPr>
        <p:spPr>
          <a:xfrm>
            <a:off x="1142062" y="1547499"/>
            <a:ext cx="2274799" cy="4975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500" b="1">
                <a:solidFill>
                  <a:srgbClr val="FEFDF8"/>
                </a:solidFill>
                <a:latin typeface="微软雅黑" panose="020B0503020204020204" charset="-122"/>
                <a:ea typeface="微软雅黑" panose="020B0503020204020204" charset="-122"/>
              </a:rPr>
              <a:t>坚定理想信念</a:t>
            </a:r>
            <a:endParaRPr lang="zh-CN" altLang="en-US" sz="2500" b="1">
              <a:solidFill>
                <a:srgbClr val="FEFDF8"/>
              </a:solidFill>
              <a:latin typeface="微软雅黑" panose="020B0503020204020204" charset="-122"/>
              <a:ea typeface="微软雅黑" panose="020B0503020204020204" charset="-122"/>
            </a:endParaRPr>
          </a:p>
        </p:txBody>
      </p:sp>
      <p:sp>
        <p:nvSpPr>
          <p:cNvPr id="15" name="矩形 14"/>
          <p:cNvSpPr/>
          <p:nvPr/>
        </p:nvSpPr>
        <p:spPr>
          <a:xfrm>
            <a:off x="3630158" y="1547499"/>
            <a:ext cx="2274799" cy="4975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500" b="1" dirty="0">
                <a:solidFill>
                  <a:srgbClr val="FEFDF8"/>
                </a:solidFill>
                <a:latin typeface="微软雅黑" panose="020B0503020204020204" charset="-122"/>
                <a:ea typeface="微软雅黑" panose="020B0503020204020204" charset="-122"/>
              </a:rPr>
              <a:t>牢固精神支柱</a:t>
            </a:r>
            <a:endParaRPr lang="zh-CN" altLang="en-US" sz="2500" b="1" dirty="0">
              <a:solidFill>
                <a:srgbClr val="FEFDF8"/>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3"/>
          <a:stretch>
            <a:fillRect/>
          </a:stretch>
        </p:blipFill>
        <p:spPr>
          <a:xfrm>
            <a:off x="7462520" y="2557780"/>
            <a:ext cx="4285615" cy="285686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1500"/>
                                        <p:tgtEl>
                                          <p:spTgt spid="15"/>
                                        </p:tgtEl>
                                      </p:cBhvr>
                                    </p:animEffect>
                                  </p:childTnLst>
                                </p:cTn>
                              </p:par>
                            </p:childTnLst>
                          </p:cTn>
                        </p:par>
                        <p:par>
                          <p:cTn id="11" fill="hold">
                            <p:stCondLst>
                              <p:cond delay="1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2"/>
                                        </p:tgtEl>
                                        <p:attrNameLst>
                                          <p:attrName>ppt_y</p:attrName>
                                        </p:attrNameLst>
                                      </p:cBhvr>
                                      <p:tavLst>
                                        <p:tav tm="0">
                                          <p:val>
                                            <p:strVal val="#ppt_y"/>
                                          </p:val>
                                        </p:tav>
                                        <p:tav tm="100000">
                                          <p:val>
                                            <p:strVal val="#ppt_y"/>
                                          </p:val>
                                        </p:tav>
                                      </p:tavLst>
                                    </p:anim>
                                    <p:anim calcmode="lin" valueType="num">
                                      <p:cBhvr>
                                        <p:cTn id="16"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2"/>
                                        </p:tgtEl>
                                      </p:cBhvr>
                                    </p:animEffect>
                                  </p:childTnLst>
                                </p:cTn>
                              </p:par>
                            </p:childTnLst>
                          </p:cTn>
                        </p:par>
                        <p:par>
                          <p:cTn id="19" fill="hold">
                            <p:stCondLst>
                              <p:cond delay="4375"/>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继承和弘扬“红船精神”</a:t>
            </a:r>
            <a:endParaRPr lang="zh-CN" altLang="en-US" sz="32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1377761" y="1553173"/>
            <a:ext cx="5213193" cy="1754326"/>
          </a:xfrm>
          <a:prstGeom prst="rect">
            <a:avLst/>
          </a:prstGeom>
        </p:spPr>
        <p:txBody>
          <a:bodyPr wrap="square">
            <a:spAutoFit/>
          </a:bodyPr>
          <a:p>
            <a:pPr>
              <a:lnSpc>
                <a:spcPct val="150000"/>
              </a:lnSpc>
              <a:buClr>
                <a:srgbClr val="FF0000"/>
              </a:buClr>
            </a:pPr>
            <a:r>
              <a:rPr lang="zh-CN" altLang="en-US" sz="2400" b="1" spc="300" dirty="0">
                <a:solidFill>
                  <a:srgbClr val="C00000"/>
                </a:solidFill>
                <a:latin typeface="微软雅黑" panose="020B0503020204020204" charset="-122"/>
                <a:ea typeface="微软雅黑" panose="020B0503020204020204" charset="-122"/>
              </a:rPr>
              <a:t>当好学懂弄通、深学</a:t>
            </a:r>
            <a:r>
              <a:rPr lang="zh-CN" altLang="en-US" sz="2400" b="1" spc="300">
                <a:solidFill>
                  <a:srgbClr val="C00000"/>
                </a:solidFill>
                <a:latin typeface="微软雅黑" panose="020B0503020204020204" charset="-122"/>
                <a:ea typeface="微软雅黑" panose="020B0503020204020204" charset="-122"/>
              </a:rPr>
              <a:t>笃用</a:t>
            </a:r>
            <a:endParaRPr lang="zh-CN" altLang="en-US" sz="2400" b="1" spc="300" dirty="0">
              <a:solidFill>
                <a:srgbClr val="C00000"/>
              </a:solidFill>
              <a:latin typeface="微软雅黑" panose="020B0503020204020204" charset="-122"/>
              <a:ea typeface="微软雅黑" panose="020B0503020204020204" charset="-122"/>
            </a:endParaRPr>
          </a:p>
          <a:p>
            <a:pPr>
              <a:lnSpc>
                <a:spcPct val="150000"/>
              </a:lnSpc>
              <a:buClr>
                <a:srgbClr val="FF0000"/>
              </a:buClr>
            </a:pPr>
            <a:r>
              <a:rPr lang="zh-CN" altLang="en-US" sz="2400" b="1" spc="300" dirty="0">
                <a:solidFill>
                  <a:srgbClr val="C00000"/>
                </a:solidFill>
                <a:latin typeface="微软雅黑" panose="020B0503020204020204" charset="-122"/>
                <a:ea typeface="微软雅黑" panose="020B0503020204020204" charset="-122"/>
              </a:rPr>
              <a:t>习近平新时代中国特色社会主义思想的排头兵</a:t>
            </a:r>
            <a:endParaRPr lang="zh-CN" altLang="en-US" sz="2400" b="1" spc="300" dirty="0">
              <a:solidFill>
                <a:srgbClr val="C00000"/>
              </a:solidFill>
              <a:latin typeface="微软雅黑" panose="020B0503020204020204" charset="-122"/>
              <a:ea typeface="微软雅黑" panose="020B0503020204020204" charset="-122"/>
            </a:endParaRPr>
          </a:p>
        </p:txBody>
      </p:sp>
      <p:sp>
        <p:nvSpPr>
          <p:cNvPr id="10" name="矩形 9"/>
          <p:cNvSpPr/>
          <p:nvPr/>
        </p:nvSpPr>
        <p:spPr>
          <a:xfrm>
            <a:off x="1464756" y="3520224"/>
            <a:ext cx="8485923" cy="2446824"/>
          </a:xfrm>
          <a:prstGeom prst="rect">
            <a:avLst/>
          </a:prstGeom>
          <a:ln w="15875">
            <a:solidFill>
              <a:srgbClr val="C00000"/>
            </a:solidFill>
          </a:ln>
        </p:spPr>
        <p:txBody>
          <a:bodyPr wrap="square">
            <a:spAutoFit/>
          </a:bodyPr>
          <a:p>
            <a:pPr algn="just">
              <a:lnSpc>
                <a:spcPct val="150000"/>
              </a:lnSpc>
              <a:buClr>
                <a:srgbClr val="FF0000"/>
              </a:buClr>
            </a:pPr>
            <a:r>
              <a:rPr lang="zh-CN" altLang="en-US" sz="1700" spc="300" dirty="0">
                <a:latin typeface="微软雅黑" panose="020B0503020204020204" charset="-122"/>
                <a:ea typeface="微软雅黑" panose="020B0503020204020204" charset="-122"/>
              </a:rPr>
              <a:t>当前和今后一个时期，我们要把学习贯彻党的十九大精神与现阶段重点工作紧密结合起来，始终坚持以习近平新时代中国特色社会主义思想为指导，大力弘扬红船精神，凝聚共识、凝聚智慧、凝聚力量，为推动新时代中国特色社会主义建设作出新贡献。</a:t>
            </a:r>
            <a:endParaRPr lang="zh-CN" altLang="en-US" sz="1700" spc="300" dirty="0">
              <a:latin typeface="微软雅黑" panose="020B0503020204020204" charset="-122"/>
              <a:ea typeface="微软雅黑" panose="020B0503020204020204" charset="-122"/>
            </a:endParaRPr>
          </a:p>
          <a:p>
            <a:pPr algn="just">
              <a:lnSpc>
                <a:spcPct val="150000"/>
              </a:lnSpc>
              <a:buClr>
                <a:srgbClr val="FF0000"/>
              </a:buClr>
            </a:pPr>
            <a:r>
              <a:rPr lang="zh-CN" altLang="en-US" sz="1700" spc="300" dirty="0">
                <a:latin typeface="微软雅黑" panose="020B0503020204020204" charset="-122"/>
                <a:ea typeface="微软雅黑" panose="020B0503020204020204" charset="-122"/>
              </a:rPr>
              <a:t>在新征程上，结合新时代特点大力弘扬“红船精神”等宝贵精神财富，我们党员干部充满信心与力量，奋力谱写新时代中国特色社会主义新篇章。</a:t>
            </a:r>
            <a:endParaRPr lang="zh-CN" altLang="en-US" sz="1700" spc="300" dirty="0">
              <a:latin typeface="微软雅黑" panose="020B0503020204020204" charset="-122"/>
              <a:ea typeface="微软雅黑" panose="020B0503020204020204" charset="-122"/>
            </a:endParaRPr>
          </a:p>
        </p:txBody>
      </p:sp>
      <p:pic>
        <p:nvPicPr>
          <p:cNvPr id="8" name="Picture 11" descr="黄色的党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5990" y="1149985"/>
            <a:ext cx="2518410" cy="2157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1111"/>
                                  </p:iterate>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 calcmode="lin" valueType="num">
                                      <p:cBhvr>
                                        <p:cTn id="9" dur="750" fill="hold"/>
                                        <p:tgtEl>
                                          <p:spTgt spid="9"/>
                                        </p:tgtEl>
                                        <p:attrNameLst>
                                          <p:attrName>style.rotation</p:attrName>
                                        </p:attrNameLst>
                                      </p:cBhvr>
                                      <p:tavLst>
                                        <p:tav tm="0">
                                          <p:val>
                                            <p:fltVal val="90"/>
                                          </p:val>
                                        </p:tav>
                                        <p:tav tm="100000">
                                          <p:val>
                                            <p:fltVal val="0"/>
                                          </p:val>
                                        </p:tav>
                                      </p:tavLst>
                                    </p:anim>
                                    <p:animEffect transition="in" filter="fade">
                                      <p:cBhvr>
                                        <p:cTn id="10" dur="750"/>
                                        <p:tgtEl>
                                          <p:spTgt spid="9"/>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p:tgtEl>
                                          <p:spTgt spid="10"/>
                                        </p:tgtEl>
                                        <p:attrNameLst>
                                          <p:attrName>ppt_y</p:attrName>
                                        </p:attrNameLst>
                                      </p:cBhvr>
                                      <p:tavLst>
                                        <p:tav tm="0">
                                          <p:val>
                                            <p:strVal val="#ppt_y+#ppt_h*1.125000"/>
                                          </p:val>
                                        </p:tav>
                                        <p:tav tm="100000">
                                          <p:val>
                                            <p:strVal val="#ppt_y"/>
                                          </p:val>
                                        </p:tav>
                                      </p:tavLst>
                                    </p:anim>
                                    <p:animEffect transition="in" filter="wipe(up)">
                                      <p:cBhvr>
                                        <p:cTn id="14" dur="1000"/>
                                        <p:tgtEl>
                                          <p:spTgt spid="10"/>
                                        </p:tgtEl>
                                      </p:cBhvr>
                                    </p:animEffect>
                                  </p:childTnLst>
                                </p:cTn>
                              </p:par>
                            </p:childTnLst>
                          </p:cTn>
                        </p:par>
                        <p:par>
                          <p:cTn id="15" fill="hold">
                            <p:stCondLst>
                              <p:cond delay="0"/>
                            </p:stCondLst>
                            <p:childTnLst>
                              <p:par>
                                <p:cTn id="16" presetID="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继承和弘扬“红船精神”</a:t>
            </a:r>
            <a:endParaRPr lang="zh-CN" altLang="en-US" sz="32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599440" y="2713355"/>
            <a:ext cx="6146800" cy="3622675"/>
          </a:xfrm>
          <a:prstGeom prst="rect">
            <a:avLst/>
          </a:prstGeom>
        </p:spPr>
        <p:txBody>
          <a:bodyPr wrap="square">
            <a:spAutoFit/>
          </a:bodyPr>
          <a:p>
            <a:pPr algn="just">
              <a:lnSpc>
                <a:spcPct val="150000"/>
              </a:lnSpc>
              <a:buClr>
                <a:srgbClr val="FF0000"/>
              </a:buClr>
            </a:pPr>
            <a:r>
              <a:rPr lang="en-US" altLang="zh-CN" sz="1700" spc="300" dirty="0">
                <a:latin typeface="微软雅黑" panose="020B0503020204020204" charset="-122"/>
                <a:ea typeface="微软雅黑" panose="020B0503020204020204" charset="-122"/>
              </a:rPr>
              <a:t>     </a:t>
            </a:r>
            <a:r>
              <a:rPr lang="zh-CN" altLang="en-US" sz="1700" spc="300" dirty="0">
                <a:latin typeface="微软雅黑" panose="020B0503020204020204" charset="-122"/>
                <a:ea typeface="微软雅黑" panose="020B0503020204020204" charset="-122"/>
              </a:rPr>
              <a:t>万山磅礴必有主峰，龙衮九章但挚一领。确立和维护全党核心，关乎旗帜道路方向，关乎党运国脉军魂。中国共产党的领导地位是历史的选择、人民的选择，习近平总书记在全党的核心地位也是历史的选择、人民的选择。我们必须把忠诚核心、拥戴核心、维护核心作为最大的政治，牢固树立</a:t>
            </a:r>
            <a:r>
              <a:rPr lang="zh-CN" altLang="en-US" sz="1700" b="1" spc="300" dirty="0">
                <a:solidFill>
                  <a:srgbClr val="C00000"/>
                </a:solidFill>
                <a:latin typeface="微软雅黑" panose="020B0503020204020204" charset="-122"/>
                <a:ea typeface="微软雅黑" panose="020B0503020204020204" charset="-122"/>
              </a:rPr>
              <a:t>“四个意识”</a:t>
            </a:r>
            <a:r>
              <a:rPr lang="zh-CN" altLang="en-US" sz="1700" spc="300" dirty="0">
                <a:latin typeface="微软雅黑" panose="020B0503020204020204" charset="-122"/>
                <a:ea typeface="微软雅黑" panose="020B0503020204020204" charset="-122"/>
              </a:rPr>
              <a:t>，坚定自觉地维护以习近平同志为核心的党中央权威和集中统一领导，当好坚定不移维护习近平总书记核心地位的排头兵。</a:t>
            </a:r>
            <a:endParaRPr lang="zh-CN" altLang="en-US" sz="1700" spc="300" dirty="0">
              <a:latin typeface="微软雅黑" panose="020B0503020204020204" charset="-122"/>
              <a:ea typeface="微软雅黑" panose="020B0503020204020204" charset="-122"/>
            </a:endParaRPr>
          </a:p>
        </p:txBody>
      </p:sp>
      <p:sp>
        <p:nvSpPr>
          <p:cNvPr id="10" name="矩形: 圆角 9"/>
          <p:cNvSpPr/>
          <p:nvPr/>
        </p:nvSpPr>
        <p:spPr>
          <a:xfrm>
            <a:off x="1561905" y="1688683"/>
            <a:ext cx="4506450" cy="6858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
                <a:srgbClr val="FF0000"/>
              </a:buClr>
            </a:pPr>
            <a:r>
              <a:rPr lang="zh-CN" altLang="en-US" sz="2100" b="1" dirty="0">
                <a:solidFill>
                  <a:srgbClr val="FEFDF8"/>
                </a:solidFill>
                <a:latin typeface="微软雅黑" panose="020B0503020204020204" charset="-122"/>
                <a:ea typeface="微软雅黑" panose="020B0503020204020204" charset="-122"/>
              </a:rPr>
              <a:t>坚定不移维护习近平总书记核心地位</a:t>
            </a:r>
            <a:endParaRPr lang="en-US" altLang="zh-CN" sz="2100" b="1" dirty="0">
              <a:solidFill>
                <a:srgbClr val="FEFDF8"/>
              </a:solidFill>
              <a:latin typeface="微软雅黑" panose="020B0503020204020204" charset="-122"/>
              <a:ea typeface="微软雅黑" panose="020B0503020204020204" charset="-122"/>
            </a:endParaRPr>
          </a:p>
        </p:txBody>
      </p:sp>
      <p:sp>
        <p:nvSpPr>
          <p:cNvPr id="11" name="矩形: 圆角 10"/>
          <p:cNvSpPr/>
          <p:nvPr/>
        </p:nvSpPr>
        <p:spPr>
          <a:xfrm>
            <a:off x="6378143" y="1688683"/>
            <a:ext cx="4506450" cy="6858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
                <a:srgbClr val="FF0000"/>
              </a:buClr>
            </a:pPr>
            <a:r>
              <a:rPr lang="zh-CN" altLang="en-US" sz="2100" b="1" dirty="0">
                <a:solidFill>
                  <a:srgbClr val="FEFDF8"/>
                </a:solidFill>
                <a:latin typeface="微软雅黑" panose="020B0503020204020204" charset="-122"/>
                <a:ea typeface="微软雅黑" panose="020B0503020204020204" charset="-122"/>
              </a:rPr>
              <a:t>是我们从胜利走向胜利最根本的保证</a:t>
            </a:r>
            <a:endParaRPr lang="zh-CN" altLang="en-US" sz="2100" b="1" dirty="0">
              <a:solidFill>
                <a:srgbClr val="FEFDF8"/>
              </a:solidFill>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3">
            <a:extLst>
              <a:ext uri="{BEBA8EAE-BF5A-486C-A8C5-ECC9F3942E4B}">
                <a14:imgProps xmlns:a14="http://schemas.microsoft.com/office/drawing/2010/main">
                  <a14:imgLayer r:embed="rId4">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7113633" y="2966843"/>
            <a:ext cx="2901188" cy="2901188"/>
          </a:xfrm>
          <a:prstGeom prst="rect">
            <a:avLst/>
          </a:prstGeom>
          <a:effectLst>
            <a:outerShdw blurRad="50800" dist="38100" dir="2700000" algn="tl" rotWithShape="0">
              <a:prstClr val="black">
                <a:alpha val="40000"/>
              </a:prstClr>
            </a:outerShdw>
          </a:effectLst>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9"/>
                                        </p:tgtEl>
                                        <p:attrNameLst>
                                          <p:attrName>ppt_y</p:attrName>
                                        </p:attrNameLst>
                                      </p:cBhvr>
                                      <p:tavLst>
                                        <p:tav tm="0">
                                          <p:val>
                                            <p:strVal val="#ppt_y"/>
                                          </p:val>
                                        </p:tav>
                                        <p:tav tm="100000">
                                          <p:val>
                                            <p:strVal val="#ppt_y"/>
                                          </p:val>
                                        </p:tav>
                                      </p:tavLst>
                                    </p:anim>
                                    <p:anim calcmode="lin" valueType="num">
                                      <p:cBhvr>
                                        <p:cTn id="1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9"/>
                                        </p:tgtEl>
                                      </p:cBhvr>
                                    </p:animEffect>
                                  </p:childTnLst>
                                </p:cTn>
                              </p:par>
                            </p:childTnLst>
                          </p:cTn>
                        </p:par>
                        <p:par>
                          <p:cTn id="22" fill="hold">
                            <p:stCondLst>
                              <p:cond delay="605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77470" y="-133350"/>
            <a:ext cx="12347575" cy="2930525"/>
          </a:xfrm>
          <a:prstGeom prst="rect">
            <a:avLst/>
          </a:prstGeom>
        </p:spPr>
      </p:pic>
      <p:pic>
        <p:nvPicPr>
          <p:cNvPr id="8"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11" name="图片"/>
          <p:cNvPicPr>
            <a:picLocks noChangeAspect="1"/>
          </p:cNvPicPr>
          <p:nvPr/>
        </p:nvPicPr>
        <p:blipFill>
          <a:blip r:embed="rId6" cstate="print">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tretch>
            <a:fillRect/>
          </a:stretch>
        </p:blipFill>
        <p:spPr>
          <a:xfrm>
            <a:off x="8919449" y="1897438"/>
            <a:ext cx="2256180" cy="524378"/>
          </a:xfrm>
          <a:prstGeom prst="rect">
            <a:avLst/>
          </a:prstGeom>
        </p:spPr>
      </p:pic>
      <p:pic>
        <p:nvPicPr>
          <p:cNvPr id="18" name="图片" descr="C:\Users\Administrator\Desktop\素材\素材中国 sccn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2455985" y="4642706"/>
            <a:ext cx="986121" cy="790878"/>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
          <p:cNvSpPr/>
          <p:nvPr/>
        </p:nvSpPr>
        <p:spPr>
          <a:xfrm>
            <a:off x="5678578" y="5319156"/>
            <a:ext cx="1960880" cy="368300"/>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2000" b="1" dirty="0">
                <a:solidFill>
                  <a:srgbClr val="D34E25"/>
                </a:solidFill>
                <a:latin typeface="+mj-ea"/>
                <a:ea typeface="+mj-ea"/>
              </a:rPr>
              <a:t>汇报人：小包包</a:t>
            </a:r>
            <a:endParaRPr lang="zh-CN" altLang="en-US" sz="2000" b="1" dirty="0">
              <a:solidFill>
                <a:srgbClr val="D34E25"/>
              </a:solidFill>
              <a:latin typeface="+mj-ea"/>
              <a:ea typeface="+mj-ea"/>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020810" y="2421890"/>
            <a:ext cx="2154555" cy="1565275"/>
          </a:xfrm>
          <a:prstGeom prst="rect">
            <a:avLst/>
          </a:prstGeom>
        </p:spPr>
      </p:pic>
      <p:sp>
        <p:nvSpPr>
          <p:cNvPr id="96" name="矩形 95"/>
          <p:cNvSpPr/>
          <p:nvPr/>
        </p:nvSpPr>
        <p:spPr>
          <a:xfrm>
            <a:off x="2378075" y="2362835"/>
            <a:ext cx="7590790" cy="1861185"/>
          </a:xfrm>
          <a:prstGeom prst="rect">
            <a:avLst/>
          </a:prstGeom>
          <a:effectLst>
            <a:reflection blurRad="6350" stA="52000" endA="300" endPos="35000" dir="5400000" sy="-100000" algn="bl" rotWithShape="0"/>
          </a:effectLst>
          <a:scene3d>
            <a:camera prst="obliqueTopLeft"/>
            <a:lightRig rig="contrasting" dir="t">
              <a:rot lat="0" lon="0" rev="600000"/>
            </a:lightRig>
          </a:scene3d>
          <a:sp3d extrusionH="127000" prstMaterial="dkEdge"/>
        </p:spPr>
        <p:txBody>
          <a:bodyPr wrap="square">
            <a:spAutoFit/>
            <a:scene3d>
              <a:camera prst="obliqueTopLeft"/>
              <a:lightRig rig="soft" dir="t">
                <a:rot lat="0" lon="0" rev="15600000"/>
              </a:lightRig>
            </a:scene3d>
            <a:sp3d extrusionH="57150" prstMaterial="softEdge">
              <a:bevelT w="25400" h="38100"/>
            </a:sp3d>
          </a:bodyPr>
          <a:p>
            <a:pPr algn="ctr"/>
            <a:r>
              <a:rPr lang="zh-CN" altLang="en-US" sz="11500" dirty="0" smtClean="0">
                <a:solidFill>
                  <a:srgbClr val="C00000"/>
                </a:solidFill>
                <a:effectLst>
                  <a:outerShdw blurRad="50800" dist="38100" dir="8100000" algn="tr" rotWithShape="0">
                    <a:prstClr val="black">
                      <a:alpha val="40000"/>
                    </a:prstClr>
                  </a:outerShdw>
                  <a:reflection blurRad="6350" stA="55000" endA="300" endPos="45500" dir="5400000" sy="-100000" algn="bl" rotWithShape="0"/>
                </a:effectLst>
                <a:latin typeface="华文行楷" panose="02010800040101010101" charset="-122"/>
                <a:ea typeface="华文行楷" panose="02010800040101010101" charset="-122"/>
              </a:rPr>
              <a:t>感谢聆听</a:t>
            </a:r>
            <a:endParaRPr lang="zh-CN" altLang="en-US" sz="11500" dirty="0" smtClean="0">
              <a:solidFill>
                <a:srgbClr val="C00000"/>
              </a:solidFill>
              <a:effectLst>
                <a:outerShdw blurRad="50800" dist="38100" dir="8100000" algn="tr" rotWithShape="0">
                  <a:prstClr val="black">
                    <a:alpha val="40000"/>
                  </a:prstClr>
                </a:outerShdw>
                <a:reflection blurRad="6350" stA="55000" endA="300" endPos="45500" dir="5400000" sy="-100000" algn="bl" rotWithShape="0"/>
              </a:effectLst>
              <a:latin typeface="华文行楷" panose="02010800040101010101" charset="-122"/>
              <a:ea typeface="华文行楷" panose="02010800040101010101" charset="-122"/>
            </a:endParaRPr>
          </a:p>
        </p:txBody>
      </p:sp>
      <p:grpSp>
        <p:nvGrpSpPr>
          <p:cNvPr id="7" name="组合 61"/>
          <p:cNvGrpSpPr/>
          <p:nvPr/>
        </p:nvGrpSpPr>
        <p:grpSpPr>
          <a:xfrm>
            <a:off x="4056411" y="4489498"/>
            <a:ext cx="4660806" cy="564299"/>
            <a:chOff x="2123607" y="2509229"/>
            <a:chExt cx="3495604" cy="423355"/>
          </a:xfrm>
        </p:grpSpPr>
        <p:sp>
          <p:nvSpPr>
            <p:cNvPr id="63" name="圆角矩形 62"/>
            <p:cNvSpPr/>
            <p:nvPr/>
          </p:nvSpPr>
          <p:spPr>
            <a:xfrm>
              <a:off x="2123607" y="2509229"/>
              <a:ext cx="3495604" cy="42335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gradFill>
                  <a:gsLst>
                    <a:gs pos="50000">
                      <a:srgbClr val="FF0000"/>
                    </a:gs>
                    <a:gs pos="8000">
                      <a:srgbClr val="DE0000"/>
                    </a:gs>
                    <a:gs pos="87000">
                      <a:srgbClr val="DE0000"/>
                    </a:gs>
                  </a:gsLst>
                  <a:lin ang="5400000" scaled="0"/>
                </a:gradFill>
              </a:endParaRPr>
            </a:p>
          </p:txBody>
        </p:sp>
        <p:sp>
          <p:nvSpPr>
            <p:cNvPr id="64" name="TextBox 198"/>
            <p:cNvSpPr txBox="1"/>
            <p:nvPr/>
          </p:nvSpPr>
          <p:spPr>
            <a:xfrm>
              <a:off x="2917304" y="2570775"/>
              <a:ext cx="1908214" cy="300175"/>
            </a:xfrm>
            <a:prstGeom prst="rect">
              <a:avLst/>
            </a:prstGeom>
            <a:noFill/>
          </p:spPr>
          <p:txBody>
            <a:bodyPr wrap="none" rtlCol="0">
              <a:spAutoFit/>
            </a:bodyPr>
            <a:p>
              <a:pPr algn="ctr">
                <a:defRPr/>
              </a:pPr>
              <a:r>
                <a:rPr lang="zh-CN" altLang="en-US" sz="2000" b="1" kern="0" dirty="0" smtClean="0">
                  <a:ln w="3175">
                    <a:noFill/>
                  </a:ln>
                  <a:solidFill>
                    <a:schemeClr val="bg1"/>
                  </a:solidFill>
                  <a:latin typeface="微软雅黑" panose="020B0503020204020204" charset="-122"/>
                  <a:ea typeface="微软雅黑" panose="020B0503020204020204" charset="-122"/>
                </a:rPr>
                <a:t>不忘初心    勇立潮头</a:t>
              </a:r>
              <a:endParaRPr lang="zh-CN" altLang="en-US" sz="2000" b="1" kern="0" dirty="0">
                <a:ln w="3175">
                  <a:noFill/>
                </a:ln>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9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wipe(left)">
                                      <p:cBhvr>
                                        <p:cTn id="12" dur="750"/>
                                        <p:tgtEl>
                                          <p:spTgt spid="96"/>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6" presetClass="entr" presetSubtype="37" fill="hold" grpId="0" nodeType="withEffect">
                                  <p:stCondLst>
                                    <p:cond delay="150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500"/>
                                        <p:tgtEl>
                                          <p:spTgt spid="13"/>
                                        </p:tgtEl>
                                      </p:cBhvr>
                                    </p:animEffect>
                                  </p:childTnLst>
                                </p:cTn>
                              </p:par>
                            </p:childTnLst>
                          </p:cTn>
                        </p:par>
                        <p:par>
                          <p:cTn id="37" fill="hold">
                            <p:stCondLst>
                              <p:cond delay="3500"/>
                            </p:stCondLst>
                            <p:childTnLst>
                              <p:par>
                                <p:cTn id="38" presetID="16" presetClass="entr" presetSubtype="37"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out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52955" y="1169378"/>
            <a:ext cx="9024281" cy="2953385"/>
          </a:xfrm>
          <a:prstGeom prst="rect">
            <a:avLst/>
          </a:prstGeom>
          <a:noFill/>
        </p:spPr>
        <p:txBody>
          <a:bodyPr wrap="square" rtlCol="0">
            <a:spAutoFit/>
          </a:bodyPr>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版权声明</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感谢您下载包图网平台上提供的</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作品，为了您和包图网以及原创作者的利益，请勿复制、传播、销售，否则将承担法律责任！包图网将对作品进行维权，按照传播下载次数进行十倍的索取赔偿！</a:t>
            </a:r>
            <a:endPar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1.</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在包图网出售的</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模板是免版税类（</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RF</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Royalty-Free</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）正版受</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中国人民共和国著作法</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和</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世界版权公约</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模板素材的使用权。</a:t>
            </a:r>
            <a:endPar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2.</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不得将包图网的</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模板、</a:t>
            </a:r>
            <a:r>
              <a:rPr kumimoji="0" lang="en-US" altLang="zh-CN"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素材，本身用于再出售，或者出租、出借、转让、分销、发布或者作为礼物供他人使用，不得转授权、出卖、转让本协议或者本协议中的权利。</a:t>
            </a:r>
            <a:endParaRPr kumimoji="0" lang="zh-CN" altLang="en-US" sz="1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p>
            <a:pPr marL="0" marR="0" lvl="0" indent="0" algn="just" defTabSz="4572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更多精品</a:t>
            </a:r>
            <a:r>
              <a:rPr kumimoji="0" lang="en-US" altLang="zh-CN"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PPT</a:t>
            </a: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模板：</a:t>
            </a:r>
            <a:r>
              <a:rPr kumimoji="0" lang="en-US" altLang="zh-CN"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hlinkClick r:id="rId1"/>
              </a:rPr>
              <a:t>http://ibaotu.com/ppt/</a:t>
            </a:r>
            <a:endParaRPr kumimoji="0" lang="en-US" altLang="zh-CN"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hlinkClick r:id="rId1"/>
            </a:endParaRPr>
          </a:p>
        </p:txBody>
      </p:sp>
      <p:grpSp>
        <p:nvGrpSpPr>
          <p:cNvPr id="7" name="组合 6"/>
          <p:cNvGrpSpPr/>
          <p:nvPr/>
        </p:nvGrpSpPr>
        <p:grpSpPr>
          <a:xfrm>
            <a:off x="8798747" y="5011079"/>
            <a:ext cx="1364139" cy="369332"/>
            <a:chOff x="8158550" y="5010841"/>
            <a:chExt cx="1364139" cy="369332"/>
          </a:xfrm>
          <a:solidFill>
            <a:schemeClr val="tx1">
              <a:lumMod val="65000"/>
              <a:lumOff val="35000"/>
            </a:schemeClr>
          </a:solidFill>
          <a:effectLst/>
        </p:grpSpPr>
        <p:sp>
          <p:nvSpPr>
            <p:cNvPr id="8" name="矩形: 圆角 4"/>
            <p:cNvSpPr/>
            <p:nvPr/>
          </p:nvSpPr>
          <p:spPr>
            <a:xfrm>
              <a:off x="8158550" y="5010841"/>
              <a:ext cx="1336431" cy="342900"/>
            </a:xfrm>
            <a:prstGeom prst="roundRect">
              <a:avLst/>
            </a:prstGeom>
            <a:grp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p>
              <a:pPr marL="0" marR="0" lvl="0" indent="0" algn="just"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highlight>
                  <a:srgbClr val="FFFF00"/>
                </a:highlight>
                <a:uLnTx/>
                <a:uFillTx/>
                <a:latin typeface="Calibri" panose="020F0502020204030204"/>
                <a:ea typeface="等线" panose="02010600030101010101" charset="-122"/>
                <a:cs typeface="+mn-cs"/>
              </a:endParaRPr>
            </a:p>
          </p:txBody>
        </p:sp>
        <p:sp>
          <p:nvSpPr>
            <p:cNvPr id="10" name="文本框 9"/>
            <p:cNvSpPr txBox="1"/>
            <p:nvPr/>
          </p:nvSpPr>
          <p:spPr>
            <a:xfrm>
              <a:off x="8278621" y="5010841"/>
              <a:ext cx="1244068" cy="369332"/>
            </a:xfrm>
            <a:prstGeom prst="rect">
              <a:avLst/>
            </a:prstGeom>
            <a:noFill/>
          </p:spPr>
          <p:txBody>
            <a:bodyPr wrap="square" rtlCol="0">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hlinkClick r:id="rId1"/>
                </a:rPr>
                <a:t>点击进入</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hlinkClick r:id="rId1"/>
              </a:endParaRPr>
            </a:p>
          </p:txBody>
        </p:sp>
      </p:grpSp>
    </p:spTree>
  </p:cSld>
  <p:clrMapOvr>
    <a:masterClrMapping/>
  </p:clrMapOvr>
  <p:transition spd="slow" advClick="0"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288809" y="3150304"/>
            <a:ext cx="1300480" cy="768350"/>
          </a:xfrm>
          <a:prstGeom prst="rect">
            <a:avLst/>
          </a:prstGeom>
        </p:spPr>
        <p:txBody>
          <a:bodyPr wrap="none">
            <a:spAutoFit/>
          </a:bodyPr>
          <a:p>
            <a:pPr lvl="0"/>
            <a:r>
              <a:rPr lang="zh-CN" altLang="zh-CN" sz="4400" b="1" dirty="0" smtClean="0">
                <a:solidFill>
                  <a:srgbClr val="C00000"/>
                </a:solidFill>
                <a:latin typeface="微软雅黑" panose="020B0503020204020204" charset="-122"/>
                <a:ea typeface="微软雅黑" panose="020B0503020204020204" charset="-122"/>
              </a:rPr>
              <a:t>目录</a:t>
            </a:r>
            <a:endParaRPr lang="zh-CN" altLang="zh-CN" sz="4400" b="1" dirty="0" smtClean="0">
              <a:solidFill>
                <a:srgbClr val="C00000"/>
              </a:solidFill>
              <a:latin typeface="微软雅黑" panose="020B0503020204020204" charset="-122"/>
              <a:ea typeface="微软雅黑" panose="020B0503020204020204" charset="-122"/>
            </a:endParaRPr>
          </a:p>
        </p:txBody>
      </p:sp>
      <p:sp>
        <p:nvSpPr>
          <p:cNvPr id="5" name="矩形 4"/>
          <p:cNvSpPr/>
          <p:nvPr/>
        </p:nvSpPr>
        <p:spPr>
          <a:xfrm>
            <a:off x="5168638" y="2445444"/>
            <a:ext cx="6090228" cy="460375"/>
          </a:xfrm>
          <a:prstGeom prst="rect">
            <a:avLst/>
          </a:prstGeom>
        </p:spPr>
        <p:txBody>
          <a:bodyPr wrap="square">
            <a:spAutoFit/>
          </a:bodyPr>
          <a:p>
            <a:r>
              <a:rPr lang="zh-CN" altLang="en-US" sz="2400" b="1" dirty="0" smtClean="0">
                <a:latin typeface="微软雅黑" panose="020B0503020204020204" charset="-122"/>
                <a:ea typeface="微软雅黑" panose="020B0503020204020204" charset="-122"/>
                <a:cs typeface="+mn-ea"/>
                <a:sym typeface="+mn-lt"/>
              </a:rPr>
              <a:t>弘扬“红船精神”走在时代前列</a:t>
            </a:r>
            <a:endParaRPr lang="zh-CN" altLang="en-US" sz="2400" b="1" dirty="0" smtClean="0">
              <a:latin typeface="微软雅黑" panose="020B0503020204020204" charset="-122"/>
              <a:ea typeface="微软雅黑" panose="020B0503020204020204" charset="-122"/>
              <a:cs typeface="+mn-ea"/>
              <a:sym typeface="+mn-lt"/>
            </a:endParaRPr>
          </a:p>
        </p:txBody>
      </p:sp>
      <p:sp>
        <p:nvSpPr>
          <p:cNvPr id="6" name="矩形 5"/>
          <p:cNvSpPr/>
          <p:nvPr/>
        </p:nvSpPr>
        <p:spPr>
          <a:xfrm>
            <a:off x="4927340" y="3150442"/>
            <a:ext cx="5849784" cy="460375"/>
          </a:xfrm>
          <a:prstGeom prst="rect">
            <a:avLst/>
          </a:prstGeom>
        </p:spPr>
        <p:txBody>
          <a:bodyPr wrap="square">
            <a:spAutoFit/>
          </a:bodyPr>
          <a:p>
            <a:r>
              <a:rPr lang="zh-CN" altLang="en-US" sz="2400" b="1" dirty="0" smtClean="0">
                <a:latin typeface="微软雅黑" panose="020B0503020204020204" charset="-122"/>
                <a:ea typeface="微软雅黑" panose="020B0503020204020204" charset="-122"/>
                <a:cs typeface="+mn-ea"/>
                <a:sym typeface="+mn-lt"/>
              </a:rPr>
              <a:t>“红船精神”</a:t>
            </a:r>
            <a:r>
              <a:rPr lang="en-US" altLang="zh-CN" sz="2400" b="1" dirty="0" smtClean="0">
                <a:latin typeface="微软雅黑" panose="020B0503020204020204" charset="-122"/>
                <a:ea typeface="微软雅黑" panose="020B0503020204020204" charset="-122"/>
                <a:cs typeface="+mn-ea"/>
                <a:sym typeface="+mn-lt"/>
              </a:rPr>
              <a:t> </a:t>
            </a:r>
            <a:r>
              <a:rPr lang="zh-CN" altLang="en-US" sz="2400" b="1" dirty="0" smtClean="0">
                <a:latin typeface="微软雅黑" panose="020B0503020204020204" charset="-122"/>
                <a:ea typeface="微软雅黑" panose="020B0503020204020204" charset="-122"/>
                <a:cs typeface="+mn-ea"/>
                <a:sym typeface="+mn-lt"/>
              </a:rPr>
              <a:t>党的先进性之源</a:t>
            </a:r>
            <a:endParaRPr lang="zh-CN" altLang="en-US" sz="2400" b="1" dirty="0">
              <a:latin typeface="微软雅黑" panose="020B0503020204020204" charset="-122"/>
              <a:ea typeface="微软雅黑" panose="020B0503020204020204" charset="-122"/>
              <a:cs typeface="+mn-ea"/>
              <a:sym typeface="+mn-lt"/>
            </a:endParaRPr>
          </a:p>
        </p:txBody>
      </p:sp>
      <p:sp>
        <p:nvSpPr>
          <p:cNvPr id="7" name="矩形 6"/>
          <p:cNvSpPr/>
          <p:nvPr/>
        </p:nvSpPr>
        <p:spPr>
          <a:xfrm>
            <a:off x="4927340" y="3855439"/>
            <a:ext cx="6677285" cy="460375"/>
          </a:xfrm>
          <a:prstGeom prst="rect">
            <a:avLst/>
          </a:prstGeom>
        </p:spPr>
        <p:txBody>
          <a:bodyPr wrap="square">
            <a:spAutoFit/>
          </a:bodyPr>
          <a:p>
            <a:r>
              <a:rPr lang="zh-CN" altLang="en-US" sz="2400" b="1" dirty="0" smtClean="0">
                <a:latin typeface="微软雅黑" panose="020B0503020204020204" charset="-122"/>
                <a:ea typeface="微软雅黑" panose="020B0503020204020204" charset="-122"/>
                <a:cs typeface="+mn-ea"/>
                <a:sym typeface="+mn-lt"/>
              </a:rPr>
              <a:t>“红船精神”的先进性建设</a:t>
            </a:r>
            <a:endParaRPr lang="zh-CN" altLang="en-US" sz="2400" b="1" dirty="0" smtClean="0">
              <a:latin typeface="微软雅黑" panose="020B0503020204020204" charset="-122"/>
              <a:ea typeface="微软雅黑" panose="020B0503020204020204" charset="-122"/>
              <a:cs typeface="+mn-ea"/>
              <a:sym typeface="+mn-lt"/>
            </a:endParaRPr>
          </a:p>
        </p:txBody>
      </p:sp>
      <p:sp>
        <p:nvSpPr>
          <p:cNvPr id="8" name="矩形 7"/>
          <p:cNvSpPr/>
          <p:nvPr/>
        </p:nvSpPr>
        <p:spPr>
          <a:xfrm>
            <a:off x="5155939" y="4575283"/>
            <a:ext cx="6492663" cy="460375"/>
          </a:xfrm>
          <a:prstGeom prst="rect">
            <a:avLst/>
          </a:prstGeom>
        </p:spPr>
        <p:txBody>
          <a:bodyPr wrap="square">
            <a:spAutoFit/>
          </a:bodyPr>
          <a:p>
            <a:r>
              <a:rPr lang="zh-CN" altLang="en-US" sz="2400" b="1" dirty="0" smtClean="0">
                <a:latin typeface="微软雅黑" panose="020B0503020204020204" charset="-122"/>
                <a:ea typeface="微软雅黑" panose="020B0503020204020204" charset="-122"/>
                <a:cs typeface="+mn-ea"/>
                <a:sym typeface="+mn-lt"/>
              </a:rPr>
              <a:t>继承和弘扬“红船精神”</a:t>
            </a:r>
            <a:endParaRPr lang="zh-CN" altLang="en-US" sz="24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3060890" y="2406359"/>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微软雅黑" panose="020B0503020204020204" charset="-122"/>
                <a:ea typeface="微软雅黑" panose="020B0503020204020204" charset="-122"/>
              </a:rPr>
              <a:t>第一部分</a:t>
            </a:r>
            <a:endParaRPr lang="zh-CN" altLang="en-US" sz="2400" b="1" dirty="0">
              <a:latin typeface="微软雅黑" panose="020B0503020204020204" charset="-122"/>
              <a:ea typeface="微软雅黑" panose="020B0503020204020204" charset="-122"/>
            </a:endParaRPr>
          </a:p>
        </p:txBody>
      </p:sp>
      <p:sp>
        <p:nvSpPr>
          <p:cNvPr id="11" name="矩形 10"/>
          <p:cNvSpPr/>
          <p:nvPr/>
        </p:nvSpPr>
        <p:spPr>
          <a:xfrm>
            <a:off x="3060890" y="3124840"/>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latin typeface="微软雅黑" panose="020B0503020204020204" charset="-122"/>
                <a:ea typeface="微软雅黑" panose="020B0503020204020204" charset="-122"/>
              </a:rPr>
              <a:t>第二部分</a:t>
            </a:r>
            <a:endParaRPr lang="zh-CN" altLang="en-US" sz="2400" b="1" dirty="0" smtClean="0">
              <a:latin typeface="微软雅黑" panose="020B0503020204020204" charset="-122"/>
              <a:ea typeface="微软雅黑" panose="020B0503020204020204" charset="-122"/>
            </a:endParaRPr>
          </a:p>
        </p:txBody>
      </p:sp>
      <p:sp>
        <p:nvSpPr>
          <p:cNvPr id="12" name="矩形 11"/>
          <p:cNvSpPr/>
          <p:nvPr/>
        </p:nvSpPr>
        <p:spPr>
          <a:xfrm>
            <a:off x="3060890" y="3843321"/>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latin typeface="微软雅黑" panose="020B0503020204020204" charset="-122"/>
                <a:ea typeface="微软雅黑" panose="020B0503020204020204" charset="-122"/>
              </a:rPr>
              <a:t>第三部分</a:t>
            </a:r>
            <a:endParaRPr lang="zh-CN" altLang="en-US" sz="2400" b="1" dirty="0" smtClean="0">
              <a:latin typeface="微软雅黑" panose="020B0503020204020204" charset="-122"/>
              <a:ea typeface="微软雅黑" panose="020B0503020204020204" charset="-122"/>
            </a:endParaRPr>
          </a:p>
        </p:txBody>
      </p:sp>
      <p:sp>
        <p:nvSpPr>
          <p:cNvPr id="13" name="矩形 12"/>
          <p:cNvSpPr/>
          <p:nvPr/>
        </p:nvSpPr>
        <p:spPr>
          <a:xfrm>
            <a:off x="3060890" y="4561802"/>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latin typeface="微软雅黑" panose="020B0503020204020204" charset="-122"/>
                <a:ea typeface="微软雅黑" panose="020B0503020204020204" charset="-122"/>
              </a:rPr>
              <a:t>第四部分</a:t>
            </a:r>
            <a:endParaRPr lang="zh-CN" altLang="en-US" sz="2400" b="1" dirty="0" smtClean="0">
              <a:latin typeface="微软雅黑" panose="020B0503020204020204" charset="-122"/>
              <a:ea typeface="微软雅黑" panose="020B0503020204020204" charset="-122"/>
            </a:endParaRPr>
          </a:p>
        </p:txBody>
      </p:sp>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153035" y="-123190"/>
            <a:ext cx="12475210" cy="2348865"/>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ppt_w*0.7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animEffect transition="in" filter="fade">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2150"/>
                            </p:stCondLst>
                            <p:childTnLst>
                              <p:par>
                                <p:cTn id="20" presetID="55"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strVal val="#ppt_w*0.70"/>
                                          </p:val>
                                        </p:tav>
                                        <p:tav tm="100000">
                                          <p:val>
                                            <p:strVal val="#ppt_w"/>
                                          </p:val>
                                        </p:tav>
                                      </p:tavLst>
                                    </p:anim>
                                    <p:anim calcmode="lin" valueType="num">
                                      <p:cBhvr>
                                        <p:cTn id="23" dur="500" fill="hold"/>
                                        <p:tgtEl>
                                          <p:spTgt spid="11"/>
                                        </p:tgtEl>
                                        <p:attrNameLst>
                                          <p:attrName>ppt_h</p:attrName>
                                        </p:attrNameLst>
                                      </p:cBhvr>
                                      <p:tavLst>
                                        <p:tav tm="0">
                                          <p:val>
                                            <p:strVal val="#ppt_h"/>
                                          </p:val>
                                        </p:tav>
                                        <p:tav tm="100000">
                                          <p:val>
                                            <p:strVal val="#ppt_h"/>
                                          </p:val>
                                        </p:tav>
                                      </p:tavLst>
                                    </p:anim>
                                    <p:animEffect transition="in" filter="fade">
                                      <p:cBhvr>
                                        <p:cTn id="24" dur="500"/>
                                        <p:tgtEl>
                                          <p:spTgt spid="11"/>
                                        </p:tgtEl>
                                      </p:cBhvr>
                                    </p:animEffect>
                                  </p:childTnLst>
                                </p:cTn>
                              </p:par>
                            </p:childTnLst>
                          </p:cTn>
                        </p:par>
                        <p:par>
                          <p:cTn id="25" fill="hold">
                            <p:stCondLst>
                              <p:cond delay="265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799"/>
                            </p:stCondLst>
                            <p:childTnLst>
                              <p:par>
                                <p:cTn id="30" presetID="5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strVal val="#ppt_w*0.70"/>
                                          </p:val>
                                        </p:tav>
                                        <p:tav tm="100000">
                                          <p:val>
                                            <p:strVal val="#ppt_w"/>
                                          </p:val>
                                        </p:tav>
                                      </p:tavLst>
                                    </p:anim>
                                    <p:anim calcmode="lin" valueType="num">
                                      <p:cBhvr>
                                        <p:cTn id="33" dur="500" fill="hold"/>
                                        <p:tgtEl>
                                          <p:spTgt spid="12"/>
                                        </p:tgtEl>
                                        <p:attrNameLst>
                                          <p:attrName>ppt_h</p:attrName>
                                        </p:attrNameLst>
                                      </p:cBhvr>
                                      <p:tavLst>
                                        <p:tav tm="0">
                                          <p:val>
                                            <p:strVal val="#ppt_h"/>
                                          </p:val>
                                        </p:tav>
                                        <p:tav tm="100000">
                                          <p:val>
                                            <p:strVal val="#ppt_h"/>
                                          </p:val>
                                        </p:tav>
                                      </p:tavLst>
                                    </p:anim>
                                    <p:animEffect transition="in" filter="fade">
                                      <p:cBhvr>
                                        <p:cTn id="34" dur="500"/>
                                        <p:tgtEl>
                                          <p:spTgt spid="12"/>
                                        </p:tgtEl>
                                      </p:cBhvr>
                                    </p:animEffect>
                                  </p:childTnLst>
                                </p:cTn>
                              </p:par>
                            </p:childTnLst>
                          </p:cTn>
                        </p:par>
                        <p:par>
                          <p:cTn id="35" fill="hold">
                            <p:stCondLst>
                              <p:cond delay="4299"/>
                            </p:stCondLst>
                            <p:childTnLst>
                              <p:par>
                                <p:cTn id="36" presetID="10" presetClass="entr" presetSubtype="0"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5349"/>
                            </p:stCondLst>
                            <p:childTnLst>
                              <p:par>
                                <p:cTn id="40" presetID="55"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ppt_w*0.70"/>
                                          </p:val>
                                        </p:tav>
                                        <p:tav tm="100000">
                                          <p:val>
                                            <p:strVal val="#ppt_w"/>
                                          </p:val>
                                        </p:tav>
                                      </p:tavLst>
                                    </p:anim>
                                    <p:anim calcmode="lin" valueType="num">
                                      <p:cBhvr>
                                        <p:cTn id="43" dur="500" fill="hold"/>
                                        <p:tgtEl>
                                          <p:spTgt spid="13"/>
                                        </p:tgtEl>
                                        <p:attrNameLst>
                                          <p:attrName>ppt_h</p:attrName>
                                        </p:attrNameLst>
                                      </p:cBhvr>
                                      <p:tavLst>
                                        <p:tav tm="0">
                                          <p:val>
                                            <p:strVal val="#ppt_h"/>
                                          </p:val>
                                        </p:tav>
                                        <p:tav tm="100000">
                                          <p:val>
                                            <p:strVal val="#ppt_h"/>
                                          </p:val>
                                        </p:tav>
                                      </p:tavLst>
                                    </p:anim>
                                    <p:animEffect transition="in" filter="fade">
                                      <p:cBhvr>
                                        <p:cTn id="44" dur="500"/>
                                        <p:tgtEl>
                                          <p:spTgt spid="13"/>
                                        </p:tgtEl>
                                      </p:cBhvr>
                                    </p:animEffect>
                                  </p:childTnLst>
                                </p:cTn>
                              </p:par>
                            </p:childTnLst>
                          </p:cTn>
                        </p:par>
                        <p:par>
                          <p:cTn id="45" fill="hold">
                            <p:stCondLst>
                              <p:cond delay="5849"/>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6849"/>
                            </p:stCondLst>
                            <p:childTnLst>
                              <p:par>
                                <p:cTn id="50" presetID="22" presetClass="entr" presetSubtype="8"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7349"/>
                            </p:stCondLst>
                            <p:childTnLst>
                              <p:par>
                                <p:cTn id="54" presetID="42"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7849"/>
                            </p:stCondLst>
                            <p:childTnLst>
                              <p:par>
                                <p:cTn id="60" presetID="10" presetClass="entr" presetSubtype="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bldLvl="0" animBg="1"/>
      <p:bldP spid="11" grpId="0" bldLvl="0" animBg="1"/>
      <p:bldP spid="12" grpId="0" bldLvl="0" animBg="1"/>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415540" y="3072130"/>
            <a:ext cx="8060690" cy="768350"/>
          </a:xfrm>
          <a:prstGeom prst="rect">
            <a:avLst/>
          </a:prstGeom>
        </p:spPr>
        <p:txBody>
          <a:bodyPr wrap="square">
            <a:spAutoFit/>
          </a:bodyPr>
          <a:p>
            <a:r>
              <a:rPr lang="zh-CN" altLang="en-US" sz="4400" b="1" dirty="0" smtClean="0">
                <a:latin typeface="微软雅黑" panose="020B0503020204020204" charset="-122"/>
                <a:ea typeface="微软雅黑" panose="020B0503020204020204" charset="-122"/>
                <a:cs typeface="+mn-ea"/>
                <a:sym typeface="+mn-lt"/>
              </a:rPr>
              <a:t>弘扬“红船精神”走在时代前列</a:t>
            </a:r>
            <a:endParaRPr lang="zh-CN" altLang="en-US" sz="44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5670740" y="2407629"/>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微软雅黑" panose="020B0503020204020204" charset="-122"/>
                <a:ea typeface="微软雅黑" panose="020B0503020204020204" charset="-122"/>
              </a:rPr>
              <a:t>第一部分</a:t>
            </a:r>
            <a:endParaRPr lang="zh-CN" altLang="en-US" sz="2400" b="1" dirty="0">
              <a:latin typeface="微软雅黑" panose="020B0503020204020204" charset="-122"/>
              <a:ea typeface="微软雅黑" panose="020B0503020204020204" charset="-122"/>
            </a:endParaRPr>
          </a:p>
        </p:txBody>
      </p:sp>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113665" y="-123190"/>
            <a:ext cx="12435840" cy="2348865"/>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534660" y="4012565"/>
            <a:ext cx="2154555" cy="156527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7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49"/>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149"/>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649"/>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149"/>
                            </p:stCondLst>
                            <p:childTnLst>
                              <p:par>
                                <p:cTn id="29" presetID="1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ppt_x</p:attrName>
                                        </p:attrNameLst>
                                      </p:cBhvr>
                                      <p:tavLst>
                                        <p:tav tm="0">
                                          <p:val>
                                            <p:strVal val="#ppt_x-#ppt_w*1.125000"/>
                                          </p:val>
                                        </p:tav>
                                        <p:tav tm="100000">
                                          <p:val>
                                            <p:strVal val="#ppt_x"/>
                                          </p:val>
                                        </p:tav>
                                      </p:tavLst>
                                    </p:anim>
                                    <p:animEffect transition="in" filter="wipe(righ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弘扬“红船精神”走在时代前列</a:t>
            </a:r>
            <a:endParaRPr lang="zh-CN" altLang="en-US" sz="3200" b="1" dirty="0" smtClean="0">
              <a:latin typeface="微软雅黑" panose="020B0503020204020204" charset="-122"/>
              <a:ea typeface="微软雅黑" panose="020B0503020204020204" charset="-122"/>
              <a:cs typeface="+mn-ea"/>
              <a:sym typeface="+mn-lt"/>
            </a:endParaRPr>
          </a:p>
        </p:txBody>
      </p:sp>
      <p:sp>
        <p:nvSpPr>
          <p:cNvPr id="18" name="矩形 17"/>
          <p:cNvSpPr/>
          <p:nvPr/>
        </p:nvSpPr>
        <p:spPr>
          <a:xfrm>
            <a:off x="923925" y="2086610"/>
            <a:ext cx="5892800" cy="3046095"/>
          </a:xfrm>
          <a:prstGeom prst="rect">
            <a:avLst/>
          </a:prstGeom>
          <a:ln w="15875">
            <a:solidFill>
              <a:srgbClr val="D34E25"/>
            </a:solidFill>
          </a:ln>
        </p:spPr>
        <p:txBody>
          <a:bodyPr wrap="square">
            <a:spAutoFit/>
          </a:bodyPr>
          <a:p>
            <a:pPr algn="just">
              <a:lnSpc>
                <a:spcPct val="150000"/>
              </a:lnSpc>
              <a:buClr>
                <a:srgbClr val="FF0000"/>
              </a:buClr>
            </a:pPr>
            <a:r>
              <a:rPr lang="en-US" altLang="zh-CN" sz="2000" b="1" spc="300" dirty="0">
                <a:solidFill>
                  <a:srgbClr val="D34E25"/>
                </a:solidFill>
                <a:latin typeface="微软雅黑" panose="020B0503020204020204" charset="-122"/>
                <a:ea typeface="微软雅黑" panose="020B0503020204020204" charset="-122"/>
              </a:rPr>
              <a:t>    </a:t>
            </a:r>
            <a:r>
              <a:rPr lang="zh-CN" altLang="en-US" sz="2000" b="1" spc="300" dirty="0">
                <a:solidFill>
                  <a:srgbClr val="D34E25"/>
                </a:solidFill>
                <a:latin typeface="微软雅黑" panose="020B0503020204020204" charset="-122"/>
                <a:ea typeface="微软雅黑" panose="020B0503020204020204" charset="-122"/>
              </a:rPr>
              <a:t>建国后</a:t>
            </a:r>
            <a:r>
              <a:rPr lang="zh-CN" altLang="en-US" spc="300" dirty="0">
                <a:latin typeface="微软雅黑" panose="020B0503020204020204" charset="-122"/>
                <a:ea typeface="微软雅黑" panose="020B0503020204020204" charset="-122"/>
              </a:rPr>
              <a:t>，南湖引起了广大干部和人民群众的关注。</a:t>
            </a:r>
            <a:r>
              <a:rPr lang="en-US" altLang="zh-CN" spc="300" dirty="0">
                <a:latin typeface="微软雅黑" panose="020B0503020204020204" charset="-122"/>
                <a:ea typeface="微软雅黑" panose="020B0503020204020204" charset="-122"/>
              </a:rPr>
              <a:t>1959</a:t>
            </a:r>
            <a:r>
              <a:rPr lang="zh-CN" altLang="en-US" spc="300" dirty="0">
                <a:latin typeface="微软雅黑" panose="020B0503020204020204" charset="-122"/>
                <a:ea typeface="微软雅黑" panose="020B0503020204020204" charset="-122"/>
              </a:rPr>
              <a:t>年国庆节，这条仿制的纪念船正式对外展出。当地群众则亲切地称之为“</a:t>
            </a:r>
            <a:r>
              <a:rPr lang="zh-CN" altLang="en-US" b="1" spc="300" dirty="0">
                <a:solidFill>
                  <a:srgbClr val="D34E25"/>
                </a:solidFill>
                <a:latin typeface="微软雅黑" panose="020B0503020204020204" charset="-122"/>
                <a:ea typeface="微软雅黑" panose="020B0503020204020204" charset="-122"/>
              </a:rPr>
              <a:t>红船</a:t>
            </a:r>
            <a:r>
              <a:rPr lang="zh-CN" altLang="en-US" spc="300" dirty="0">
                <a:latin typeface="微软雅黑" panose="020B0503020204020204" charset="-122"/>
                <a:ea typeface="微软雅黑" panose="020B0503020204020204" charset="-122"/>
              </a:rPr>
              <a:t>”。久而久之，“红船”就成了这条纪念船的代名词。之后，“红船”就一直停泊在南湖烟雨楼前湖心岛东南岸边的水面上，向人们展示着当年中国共产党诞生的生动历史场景。</a:t>
            </a:r>
            <a:endParaRPr lang="zh-CN" altLang="en-US" spc="300" dirty="0">
              <a:latin typeface="微软雅黑" panose="020B0503020204020204" charset="-122"/>
              <a:ea typeface="微软雅黑" panose="020B0503020204020204" charset="-122"/>
            </a:endParaRPr>
          </a:p>
        </p:txBody>
      </p:sp>
      <p:pic>
        <p:nvPicPr>
          <p:cNvPr id="8" name="PA_图片 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7321550" y="3251200"/>
            <a:ext cx="3921760" cy="1803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8"/>
                                        </p:tgtEl>
                                        <p:attrNameLst>
                                          <p:attrName>ppt_y</p:attrName>
                                        </p:attrNameLst>
                                      </p:cBhvr>
                                      <p:tavLst>
                                        <p:tav tm="0">
                                          <p:val>
                                            <p:strVal val="#ppt_y"/>
                                          </p:val>
                                        </p:tav>
                                        <p:tav tm="100000">
                                          <p:val>
                                            <p:strVal val="#ppt_y"/>
                                          </p:val>
                                        </p:tav>
                                      </p:tavLst>
                                    </p:anim>
                                    <p:anim calcmode="lin" valueType="num">
                                      <p:cBhvr>
                                        <p:cTn id="9"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8"/>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弘扬“红船精神”走在时代前列</a:t>
            </a:r>
            <a:endParaRPr lang="zh-CN" altLang="en-US" sz="3200" b="1" dirty="0" smtClean="0">
              <a:latin typeface="微软雅黑" panose="020B0503020204020204" charset="-122"/>
              <a:ea typeface="微软雅黑" panose="020B0503020204020204" charset="-122"/>
              <a:cs typeface="+mn-ea"/>
              <a:sym typeface="+mn-lt"/>
            </a:endParaRPr>
          </a:p>
        </p:txBody>
      </p:sp>
      <p:grpSp>
        <p:nvGrpSpPr>
          <p:cNvPr id="3" name="组合 2"/>
          <p:cNvGrpSpPr/>
          <p:nvPr/>
        </p:nvGrpSpPr>
        <p:grpSpPr>
          <a:xfrm>
            <a:off x="517525" y="1634490"/>
            <a:ext cx="6673850" cy="914400"/>
            <a:chOff x="2971801" y="1746766"/>
            <a:chExt cx="7412626" cy="914400"/>
          </a:xfrm>
        </p:grpSpPr>
        <p:sp>
          <p:nvSpPr>
            <p:cNvPr id="4" name="矩形: 圆角 6"/>
            <p:cNvSpPr/>
            <p:nvPr/>
          </p:nvSpPr>
          <p:spPr>
            <a:xfrm>
              <a:off x="2971801" y="1746766"/>
              <a:ext cx="7391400"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 name="Freeform 5"/>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bg1"/>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7" name="矩形 6"/>
            <p:cNvSpPr/>
            <p:nvPr/>
          </p:nvSpPr>
          <p:spPr>
            <a:xfrm>
              <a:off x="4044230" y="1812133"/>
              <a:ext cx="6340197" cy="70675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红船，见证了中国历史上开天辟地的大事变，</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成为中国革命源头的象征。</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grpSp>
      <p:grpSp>
        <p:nvGrpSpPr>
          <p:cNvPr id="9" name="组合 8"/>
          <p:cNvGrpSpPr/>
          <p:nvPr/>
        </p:nvGrpSpPr>
        <p:grpSpPr>
          <a:xfrm>
            <a:off x="517525" y="2755900"/>
            <a:ext cx="6673850" cy="914400"/>
            <a:chOff x="2971801" y="1746766"/>
            <a:chExt cx="7412626" cy="914400"/>
          </a:xfrm>
        </p:grpSpPr>
        <p:sp>
          <p:nvSpPr>
            <p:cNvPr id="10" name="矩形: 圆角 9"/>
            <p:cNvSpPr/>
            <p:nvPr/>
          </p:nvSpPr>
          <p:spPr>
            <a:xfrm>
              <a:off x="2971801" y="1746766"/>
              <a:ext cx="7391400"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11" name="Freeform 5"/>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bg1"/>
            </a:solidFill>
            <a:ln>
              <a:noFill/>
            </a:ln>
            <a:effec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12" name="矩形 11"/>
            <p:cNvSpPr/>
            <p:nvPr/>
          </p:nvSpPr>
          <p:spPr>
            <a:xfrm>
              <a:off x="4044230" y="2008902"/>
              <a:ext cx="6340197" cy="398780"/>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rPr>
                <a:t>红船，一直接受着人们特别是共产党人的瞻仰</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grpSp>
      <p:sp>
        <p:nvSpPr>
          <p:cNvPr id="13" name="文本框 12"/>
          <p:cNvSpPr txBox="1"/>
          <p:nvPr/>
        </p:nvSpPr>
        <p:spPr>
          <a:xfrm>
            <a:off x="756285" y="3918585"/>
            <a:ext cx="6005195" cy="1694180"/>
          </a:xfrm>
          <a:prstGeom prst="rect">
            <a:avLst/>
          </a:prstGeom>
          <a:noFill/>
        </p:spPr>
        <p:txBody>
          <a:bodyPr wrap="square" rtlCol="0" anchor="t">
            <a:spAutoFit/>
          </a:bodyPr>
          <a:p>
            <a:pPr marL="0" marR="0" lvl="0" indent="0" algn="just" defTabSz="914400" rtl="0" eaLnBrk="1" fontAlgn="auto" latinLnBrk="0" hangingPunct="1">
              <a:lnSpc>
                <a:spcPts val="2500"/>
              </a:lnSpc>
              <a:spcBef>
                <a:spcPts val="0"/>
              </a:spcBef>
              <a:spcAft>
                <a:spcPts val="0"/>
              </a:spcAft>
              <a:buClrTx/>
              <a:buSzTx/>
              <a:buFontTx/>
              <a:buNone/>
              <a:defRPr/>
            </a:pPr>
            <a:r>
              <a:rPr lang="en-US" altLang="zh-CN" noProof="0" dirty="0">
                <a:ln>
                  <a:noFill/>
                </a:ln>
                <a:solidFill>
                  <a:srgbClr val="591300"/>
                </a:solidFill>
                <a:effectLst/>
                <a:uLnTx/>
                <a:uFillTx/>
                <a:latin typeface="微软雅黑" panose="020B0503020204020204" charset="-122"/>
                <a:ea typeface="微软雅黑" panose="020B0503020204020204" charset="-122"/>
                <a:cs typeface="+mn-ea"/>
                <a:sym typeface="+mn-lt"/>
              </a:rPr>
              <a:t>    </a:t>
            </a:r>
            <a:r>
              <a:rPr lang="zh-CN" altLang="en-US" noProof="0" dirty="0">
                <a:ln>
                  <a:noFill/>
                </a:ln>
                <a:solidFill>
                  <a:srgbClr val="591300"/>
                </a:solidFill>
                <a:effectLst/>
                <a:uLnTx/>
                <a:uFillTx/>
                <a:latin typeface="微软雅黑" panose="020B0503020204020204" charset="-122"/>
                <a:ea typeface="微软雅黑" panose="020B0503020204020204" charset="-122"/>
                <a:cs typeface="+mn-ea"/>
                <a:sym typeface="+mn-lt"/>
              </a:rPr>
              <a:t>上世纪</a:t>
            </a:r>
            <a:r>
              <a:rPr lang="en-US" altLang="zh-CN" noProof="0" dirty="0">
                <a:ln>
                  <a:noFill/>
                </a:ln>
                <a:solidFill>
                  <a:srgbClr val="591300"/>
                </a:solidFill>
                <a:effectLst/>
                <a:uLnTx/>
                <a:uFillTx/>
                <a:latin typeface="微软雅黑" panose="020B0503020204020204" charset="-122"/>
                <a:ea typeface="微软雅黑" panose="020B0503020204020204" charset="-122"/>
                <a:cs typeface="+mn-ea"/>
                <a:sym typeface="+mn-lt"/>
              </a:rPr>
              <a:t>60</a:t>
            </a:r>
            <a:r>
              <a:rPr lang="zh-CN" altLang="en-US" noProof="0" dirty="0">
                <a:ln>
                  <a:noFill/>
                </a:ln>
                <a:solidFill>
                  <a:srgbClr val="591300"/>
                </a:solidFill>
                <a:effectLst/>
                <a:uLnTx/>
                <a:uFillTx/>
                <a:latin typeface="微软雅黑" panose="020B0503020204020204" charset="-122"/>
                <a:ea typeface="微软雅黑" panose="020B0503020204020204" charset="-122"/>
                <a:cs typeface="+mn-ea"/>
                <a:sym typeface="+mn-lt"/>
              </a:rPr>
              <a:t>年代，中共“一大”代表董必武同志两次重访南湖，即兴赋诗。改革开放以来，邓小平、江泽民、胡锦涛等党和国家领导人，亲切关怀党的诞生地，或瞻仰红船，或亲笔题词，勉励我们“沿着南湖红船开辟的革命航道奋勇前进”。</a:t>
            </a:r>
            <a:endParaRPr lang="zh-CN" altLang="en-US">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3"/>
          <a:stretch>
            <a:fillRect/>
          </a:stretch>
        </p:blipFill>
        <p:spPr>
          <a:xfrm>
            <a:off x="7414260" y="2963545"/>
            <a:ext cx="4190365" cy="2286000"/>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1+#ppt_w/2"/>
                                          </p:val>
                                        </p:tav>
                                        <p:tav tm="100000">
                                          <p:val>
                                            <p:strVal val="#ppt_x"/>
                                          </p:val>
                                        </p:tav>
                                      </p:tavLst>
                                    </p:anim>
                                    <p:anim calcmode="lin" valueType="num">
                                      <p:cBhvr additive="base">
                                        <p:cTn id="12" dur="1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弘扬“红船精神”走在时代前列</a:t>
            </a:r>
            <a:endParaRPr lang="zh-CN" altLang="en-US" sz="3200" b="1" dirty="0" smtClean="0">
              <a:latin typeface="微软雅黑" panose="020B0503020204020204" charset="-122"/>
              <a:ea typeface="微软雅黑" panose="020B0503020204020204" charset="-122"/>
              <a:cs typeface="+mn-ea"/>
              <a:sym typeface="+mn-lt"/>
            </a:endParaRPr>
          </a:p>
        </p:txBody>
      </p:sp>
      <p:sp>
        <p:nvSpPr>
          <p:cNvPr id="2" name="文本框 1"/>
          <p:cNvSpPr txBox="1"/>
          <p:nvPr/>
        </p:nvSpPr>
        <p:spPr>
          <a:xfrm>
            <a:off x="1183640" y="1564005"/>
            <a:ext cx="5298440" cy="4523105"/>
          </a:xfrm>
          <a:prstGeom prst="rect">
            <a:avLst/>
          </a:prstGeom>
          <a:noFill/>
          <a:ln w="15875">
            <a:solidFill>
              <a:srgbClr val="C00000"/>
            </a:solidFill>
          </a:ln>
        </p:spPr>
        <p:txBody>
          <a:bodyPr wrap="square" rtlCol="0" anchor="t">
            <a:spAutoFit/>
          </a:bodyPr>
          <a:p>
            <a:pPr>
              <a:lnSpc>
                <a:spcPct val="150000"/>
              </a:lnSpc>
            </a:pPr>
            <a:r>
              <a:rPr lang="en-US" altLang="zh-CN" sz="24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    </a:t>
            </a:r>
            <a:r>
              <a:rPr lang="zh-CN" altLang="en-US" sz="24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“红船精神”不仅高度凝练了马克思主义这一立足人类世界发展的时代精神精华，而且深深凝聚了中华民族文化发展意义上的</a:t>
            </a:r>
            <a:r>
              <a:rPr lang="zh-CN" altLang="en-US" sz="24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时代精神精华</a:t>
            </a:r>
            <a:r>
              <a:rPr lang="zh-CN" altLang="en-US" sz="24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。它不仅吸收了中国优秀传统文化中的精华，而且反映了中国人民在反对“</a:t>
            </a:r>
            <a:r>
              <a:rPr lang="zh-CN" altLang="en-US" sz="24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三座大山”</a:t>
            </a:r>
            <a:r>
              <a:rPr lang="zh-CN" altLang="en-US" sz="24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rPr>
              <a:t>压迫、争取民族解放和人民幸福的理想境界和奋斗精神。</a:t>
            </a:r>
            <a:endParaRPr lang="zh-CN" altLang="en-US" sz="24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5480" y="2802255"/>
            <a:ext cx="4379595" cy="318325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descr="C:\Users\PC\Desktop\zqq\201513_0002_20_0006_-----4.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646138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13690" y="125730"/>
            <a:ext cx="1661795" cy="1207770"/>
          </a:xfrm>
          <a:prstGeom prst="rect">
            <a:avLst/>
          </a:prstGeom>
        </p:spPr>
      </p:pic>
      <p:sp>
        <p:nvSpPr>
          <p:cNvPr id="5" name="矩形 4"/>
          <p:cNvSpPr/>
          <p:nvPr/>
        </p:nvSpPr>
        <p:spPr>
          <a:xfrm>
            <a:off x="2173605" y="437515"/>
            <a:ext cx="8060690" cy="583565"/>
          </a:xfrm>
          <a:prstGeom prst="rect">
            <a:avLst/>
          </a:prstGeom>
        </p:spPr>
        <p:txBody>
          <a:bodyPr wrap="square">
            <a:spAutoFit/>
          </a:bodyPr>
          <a:p>
            <a:r>
              <a:rPr lang="zh-CN" altLang="en-US" sz="3200" b="1" dirty="0" smtClean="0">
                <a:latin typeface="微软雅黑" panose="020B0503020204020204" charset="-122"/>
                <a:ea typeface="微软雅黑" panose="020B0503020204020204" charset="-122"/>
                <a:cs typeface="+mn-ea"/>
                <a:sym typeface="+mn-lt"/>
              </a:rPr>
              <a:t>弘扬“红船精神”走在时代前列</a:t>
            </a:r>
            <a:endParaRPr lang="zh-CN" altLang="en-US" sz="3200" b="1" dirty="0" smtClean="0">
              <a:latin typeface="微软雅黑" panose="020B0503020204020204" charset="-122"/>
              <a:ea typeface="微软雅黑" panose="020B0503020204020204" charset="-122"/>
              <a:cs typeface="+mn-ea"/>
              <a:sym typeface="+mn-lt"/>
            </a:endParaRPr>
          </a:p>
        </p:txBody>
      </p:sp>
      <p:sp>
        <p:nvSpPr>
          <p:cNvPr id="24" name="矩形 23"/>
          <p:cNvSpPr/>
          <p:nvPr/>
        </p:nvSpPr>
        <p:spPr>
          <a:xfrm>
            <a:off x="1252906" y="3752275"/>
            <a:ext cx="4966518" cy="2052955"/>
          </a:xfrm>
          <a:prstGeom prst="rect">
            <a:avLst/>
          </a:prstGeom>
        </p:spPr>
        <p:txBody>
          <a:bodyPr wrap="square">
            <a:spAutoFit/>
          </a:bodyPr>
          <a:p>
            <a:pPr algn="just">
              <a:lnSpc>
                <a:spcPct val="150000"/>
              </a:lnSpc>
              <a:buClr>
                <a:srgbClr val="FF0000"/>
              </a:buClr>
            </a:pPr>
            <a:r>
              <a:rPr lang="en-US" altLang="zh-CN" sz="1700" spc="300">
                <a:latin typeface="微软雅黑" panose="020B0503020204020204" charset="-122"/>
                <a:ea typeface="微软雅黑" panose="020B0503020204020204" charset="-122"/>
              </a:rPr>
              <a:t>2005</a:t>
            </a:r>
            <a:r>
              <a:rPr lang="zh-CN" altLang="en-US" sz="1700" spc="300">
                <a:latin typeface="微软雅黑" panose="020B0503020204020204" charset="-122"/>
                <a:ea typeface="微软雅黑" panose="020B0503020204020204" charset="-122"/>
              </a:rPr>
              <a:t>年</a:t>
            </a:r>
            <a:r>
              <a:rPr lang="en-US" altLang="zh-CN" sz="1700" spc="300">
                <a:latin typeface="微软雅黑" panose="020B0503020204020204" charset="-122"/>
                <a:ea typeface="微软雅黑" panose="020B0503020204020204" charset="-122"/>
              </a:rPr>
              <a:t>6</a:t>
            </a:r>
            <a:r>
              <a:rPr lang="zh-CN" altLang="en-US" sz="1700" spc="300">
                <a:latin typeface="微软雅黑" panose="020B0503020204020204" charset="-122"/>
                <a:ea typeface="微软雅黑" panose="020B0503020204020204" charset="-122"/>
              </a:rPr>
              <a:t>月</a:t>
            </a:r>
            <a:r>
              <a:rPr lang="en-US" altLang="zh-CN" sz="1700" spc="300" dirty="0">
                <a:latin typeface="微软雅黑" panose="020B0503020204020204" charset="-122"/>
                <a:ea typeface="微软雅黑" panose="020B0503020204020204" charset="-122"/>
              </a:rPr>
              <a:t>21</a:t>
            </a:r>
            <a:r>
              <a:rPr lang="zh-CN" altLang="en-US" sz="1700" spc="300" dirty="0">
                <a:latin typeface="微软雅黑" panose="020B0503020204020204" charset="-122"/>
                <a:ea typeface="微软雅黑" panose="020B0503020204020204" charset="-122"/>
              </a:rPr>
              <a:t>日，</a:t>
            </a:r>
            <a:r>
              <a:rPr lang="zh-CN" altLang="en-US" sz="1700" spc="300">
                <a:latin typeface="微软雅黑" panose="020B0503020204020204" charset="-122"/>
                <a:ea typeface="微软雅黑" panose="020B0503020204020204" charset="-122"/>
              </a:rPr>
              <a:t>习近平在</a:t>
            </a:r>
            <a:r>
              <a:rPr lang="en-US" altLang="zh-CN" sz="1700" spc="300">
                <a:latin typeface="微软雅黑" panose="020B0503020204020204" charset="-122"/>
                <a:ea typeface="微软雅黑" panose="020B0503020204020204" charset="-122"/>
              </a:rPr>
              <a:t>《</a:t>
            </a:r>
            <a:r>
              <a:rPr lang="zh-CN" altLang="en-US" sz="1700" spc="300">
                <a:latin typeface="微软雅黑" panose="020B0503020204020204" charset="-122"/>
                <a:ea typeface="微软雅黑" panose="020B0503020204020204" charset="-122"/>
              </a:rPr>
              <a:t>光明日报</a:t>
            </a:r>
            <a:r>
              <a:rPr lang="en-US" altLang="zh-CN" sz="1700" spc="300" dirty="0">
                <a:latin typeface="微软雅黑" panose="020B0503020204020204" charset="-122"/>
                <a:ea typeface="微软雅黑" panose="020B0503020204020204" charset="-122"/>
              </a:rPr>
              <a:t>》</a:t>
            </a:r>
            <a:r>
              <a:rPr lang="zh-CN" altLang="en-US" sz="1700" spc="300" dirty="0">
                <a:latin typeface="微软雅黑" panose="020B0503020204020204" charset="-122"/>
                <a:ea typeface="微软雅黑" panose="020B0503020204020204" charset="-122"/>
              </a:rPr>
              <a:t>上发表</a:t>
            </a:r>
            <a:r>
              <a:rPr lang="zh-CN" altLang="en-US" sz="1700" spc="300">
                <a:latin typeface="微软雅黑" panose="020B0503020204020204" charset="-122"/>
                <a:ea typeface="微软雅黑" panose="020B0503020204020204" charset="-122"/>
              </a:rPr>
              <a:t>署名文章</a:t>
            </a:r>
            <a:r>
              <a:rPr lang="en-US" altLang="zh-CN" sz="1700" b="1" spc="300" dirty="0">
                <a:solidFill>
                  <a:srgbClr val="C00000"/>
                </a:solidFill>
                <a:latin typeface="微软雅黑" panose="020B0503020204020204" charset="-122"/>
                <a:ea typeface="微软雅黑" panose="020B0503020204020204" charset="-122"/>
              </a:rPr>
              <a:t>《</a:t>
            </a:r>
            <a:r>
              <a:rPr lang="zh-CN" altLang="en-US" sz="1700" b="1" spc="300" dirty="0">
                <a:solidFill>
                  <a:srgbClr val="C00000"/>
                </a:solidFill>
                <a:latin typeface="微软雅黑" panose="020B0503020204020204" charset="-122"/>
                <a:ea typeface="微软雅黑" panose="020B0503020204020204" charset="-122"/>
              </a:rPr>
              <a:t>弘扬“红船精神” 走在</a:t>
            </a:r>
            <a:r>
              <a:rPr lang="zh-CN" altLang="en-US" sz="1700" b="1" spc="300">
                <a:solidFill>
                  <a:srgbClr val="C00000"/>
                </a:solidFill>
                <a:latin typeface="微软雅黑" panose="020B0503020204020204" charset="-122"/>
                <a:ea typeface="微软雅黑" panose="020B0503020204020204" charset="-122"/>
              </a:rPr>
              <a:t>时代前列</a:t>
            </a:r>
            <a:r>
              <a:rPr lang="en-US" altLang="zh-CN" sz="1700" b="1" spc="300" dirty="0">
                <a:solidFill>
                  <a:srgbClr val="C00000"/>
                </a:solidFill>
                <a:latin typeface="微软雅黑" panose="020B0503020204020204" charset="-122"/>
                <a:ea typeface="微软雅黑" panose="020B0503020204020204" charset="-122"/>
              </a:rPr>
              <a:t>》</a:t>
            </a:r>
            <a:r>
              <a:rPr lang="zh-CN" altLang="en-US" sz="1700" spc="300" dirty="0">
                <a:latin typeface="微软雅黑" panose="020B0503020204020204" charset="-122"/>
                <a:ea typeface="微软雅黑" panose="020B0503020204020204" charset="-122"/>
              </a:rPr>
              <a:t>，首次公开提出并系统阐述了“红船精神”的历史地位、深刻内涵和时代意义。</a:t>
            </a:r>
            <a:endParaRPr lang="zh-CN" altLang="en-US" sz="1700" spc="300" dirty="0">
              <a:latin typeface="微软雅黑" panose="020B0503020204020204" charset="-122"/>
              <a:ea typeface="微软雅黑" panose="020B0503020204020204" charset="-122"/>
            </a:endParaRPr>
          </a:p>
        </p:txBody>
      </p:sp>
      <p:grpSp>
        <p:nvGrpSpPr>
          <p:cNvPr id="25" name="组合 24"/>
          <p:cNvGrpSpPr/>
          <p:nvPr/>
        </p:nvGrpSpPr>
        <p:grpSpPr>
          <a:xfrm>
            <a:off x="1564095" y="1614855"/>
            <a:ext cx="3461873" cy="1850910"/>
            <a:chOff x="6205199" y="-1470443"/>
            <a:chExt cx="2475118" cy="1323336"/>
          </a:xfrm>
        </p:grpSpPr>
        <p:sp>
          <p:nvSpPr>
            <p:cNvPr id="26" name="Freeform 7"/>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EF5611">
                <a:alpha val="45000"/>
              </a:srgbClr>
            </a:solidFill>
            <a:ln>
              <a:noFill/>
            </a:ln>
          </p:spPr>
          <p:txBody>
            <a:bodyPr vert="horz" wrap="square" lIns="68580" tIns="34290" rIns="68580" bIns="34290" numCol="1" anchor="t" anchorCtr="0" compatLnSpc="1"/>
            <a:p>
              <a:endParaRPr lang="zh-CN" altLang="en-US" sz="1015" dirty="0">
                <a:latin typeface="微软雅黑" panose="020B0503020204020204" charset="-122"/>
              </a:endParaRPr>
            </a:p>
          </p:txBody>
        </p:sp>
        <p:sp>
          <p:nvSpPr>
            <p:cNvPr id="27" name="Freeform 7"/>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gradFill>
              <a:gsLst>
                <a:gs pos="89000">
                  <a:srgbClr val="C00000"/>
                </a:gs>
                <a:gs pos="35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15" dirty="0"/>
            </a:p>
          </p:txBody>
        </p:sp>
        <p:sp>
          <p:nvSpPr>
            <p:cNvPr id="28" name="Freeform 5"/>
            <p:cNvSpPr/>
            <p:nvPr/>
          </p:nvSpPr>
          <p:spPr bwMode="auto">
            <a:xfrm>
              <a:off x="6759584" y="-1018793"/>
              <a:ext cx="385650" cy="3869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p>
              <a:endParaRPr lang="zh-CN" altLang="en-US" sz="1015"/>
            </a:p>
          </p:txBody>
        </p:sp>
      </p:grpSp>
      <p:sp>
        <p:nvSpPr>
          <p:cNvPr id="29" name="矩形 28"/>
          <p:cNvSpPr/>
          <p:nvPr/>
        </p:nvSpPr>
        <p:spPr>
          <a:xfrm>
            <a:off x="7203835" y="2205437"/>
            <a:ext cx="4171222" cy="704794"/>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100" b="1" dirty="0">
                <a:solidFill>
                  <a:srgbClr val="FEFDF8"/>
                </a:solidFill>
                <a:latin typeface="微软雅黑" panose="020B0503020204020204" charset="-122"/>
                <a:ea typeface="微软雅黑" panose="020B0503020204020204" charset="-122"/>
              </a:rPr>
              <a:t>开天辟地、敢为人先的首创精神</a:t>
            </a:r>
            <a:endParaRPr lang="zh-CN" altLang="en-US" sz="2100" dirty="0">
              <a:solidFill>
                <a:srgbClr val="FEFDF8"/>
              </a:solidFill>
              <a:latin typeface="微软雅黑" panose="020B0503020204020204" charset="-122"/>
              <a:ea typeface="微软雅黑" panose="020B0503020204020204" charset="-122"/>
            </a:endParaRPr>
          </a:p>
        </p:txBody>
      </p:sp>
      <p:sp>
        <p:nvSpPr>
          <p:cNvPr id="30" name="矩形 29"/>
          <p:cNvSpPr/>
          <p:nvPr/>
        </p:nvSpPr>
        <p:spPr>
          <a:xfrm>
            <a:off x="7203835" y="3225453"/>
            <a:ext cx="4171222" cy="704794"/>
          </a:xfrm>
          <a:prstGeom prst="rect">
            <a:avLst/>
          </a:prstGeom>
          <a:solidFill>
            <a:srgbClr val="D34E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100" b="1">
                <a:solidFill>
                  <a:srgbClr val="FEFDF8"/>
                </a:solidFill>
                <a:latin typeface="微软雅黑" panose="020B0503020204020204" charset="-122"/>
                <a:ea typeface="微软雅黑" panose="020B0503020204020204" charset="-122"/>
              </a:rPr>
              <a:t>坚定理想、百折不挠的奋斗精神</a:t>
            </a:r>
            <a:endParaRPr lang="zh-CN" altLang="en-US" sz="2100">
              <a:solidFill>
                <a:srgbClr val="FEFDF8"/>
              </a:solidFill>
              <a:latin typeface="微软雅黑" panose="020B0503020204020204" charset="-122"/>
              <a:ea typeface="微软雅黑" panose="020B0503020204020204" charset="-122"/>
            </a:endParaRPr>
          </a:p>
        </p:txBody>
      </p:sp>
      <p:sp>
        <p:nvSpPr>
          <p:cNvPr id="31" name="矩形 30"/>
          <p:cNvSpPr/>
          <p:nvPr/>
        </p:nvSpPr>
        <p:spPr>
          <a:xfrm>
            <a:off x="7203835" y="4199585"/>
            <a:ext cx="4171222" cy="704794"/>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100" b="1">
                <a:solidFill>
                  <a:srgbClr val="FEFDF8"/>
                </a:solidFill>
                <a:latin typeface="微软雅黑" panose="020B0503020204020204" charset="-122"/>
                <a:ea typeface="微软雅黑" panose="020B0503020204020204" charset="-122"/>
              </a:rPr>
              <a:t>立党为公、忠诚为民的奉献精神</a:t>
            </a:r>
            <a:endParaRPr lang="zh-CN" altLang="en-US" sz="2100">
              <a:solidFill>
                <a:srgbClr val="FEFDF8"/>
              </a:solidFill>
              <a:latin typeface="微软雅黑" panose="020B0503020204020204" charset="-122"/>
              <a:ea typeface="微软雅黑" panose="020B0503020204020204" charset="-122"/>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iterate type="lt">
                                    <p:tmPct val="365"/>
                                  </p:iterate>
                                  <p:childTnLst>
                                    <p:set>
                                      <p:cBhvr>
                                        <p:cTn id="11" dur="1" fill="hold">
                                          <p:stCondLst>
                                            <p:cond delay="0"/>
                                          </p:stCondLst>
                                        </p:cTn>
                                        <p:tgtEl>
                                          <p:spTgt spid="24"/>
                                        </p:tgtEl>
                                        <p:attrNameLst>
                                          <p:attrName>style.visibility</p:attrName>
                                        </p:attrNameLst>
                                      </p:cBhvr>
                                      <p:to>
                                        <p:strVal val="visible"/>
                                      </p:to>
                                    </p:set>
                                    <p:anim calcmode="lin" valueType="num">
                                      <p:cBhvr>
                                        <p:cTn id="12" dur="750" fill="hold"/>
                                        <p:tgtEl>
                                          <p:spTgt spid="24"/>
                                        </p:tgtEl>
                                        <p:attrNameLst>
                                          <p:attrName>ppt_w</p:attrName>
                                        </p:attrNameLst>
                                      </p:cBhvr>
                                      <p:tavLst>
                                        <p:tav tm="0">
                                          <p:val>
                                            <p:fltVal val="0"/>
                                          </p:val>
                                        </p:tav>
                                        <p:tav tm="100000">
                                          <p:val>
                                            <p:strVal val="#ppt_w"/>
                                          </p:val>
                                        </p:tav>
                                      </p:tavLst>
                                    </p:anim>
                                    <p:anim calcmode="lin" valueType="num">
                                      <p:cBhvr>
                                        <p:cTn id="13" dur="750" fill="hold"/>
                                        <p:tgtEl>
                                          <p:spTgt spid="24"/>
                                        </p:tgtEl>
                                        <p:attrNameLst>
                                          <p:attrName>ppt_h</p:attrName>
                                        </p:attrNameLst>
                                      </p:cBhvr>
                                      <p:tavLst>
                                        <p:tav tm="0">
                                          <p:val>
                                            <p:fltVal val="0"/>
                                          </p:val>
                                        </p:tav>
                                        <p:tav tm="100000">
                                          <p:val>
                                            <p:strVal val="#ppt_h"/>
                                          </p:val>
                                        </p:tav>
                                      </p:tavLst>
                                    </p:anim>
                                    <p:anim calcmode="lin" valueType="num">
                                      <p:cBhvr>
                                        <p:cTn id="14" dur="750" fill="hold"/>
                                        <p:tgtEl>
                                          <p:spTgt spid="24"/>
                                        </p:tgtEl>
                                        <p:attrNameLst>
                                          <p:attrName>style.rotation</p:attrName>
                                        </p:attrNameLst>
                                      </p:cBhvr>
                                      <p:tavLst>
                                        <p:tav tm="0">
                                          <p:val>
                                            <p:fltVal val="90"/>
                                          </p:val>
                                        </p:tav>
                                        <p:tav tm="100000">
                                          <p:val>
                                            <p:fltVal val="0"/>
                                          </p:val>
                                        </p:tav>
                                      </p:tavLst>
                                    </p:anim>
                                    <p:animEffect transition="in" filter="fade">
                                      <p:cBhvr>
                                        <p:cTn id="15" dur="750"/>
                                        <p:tgtEl>
                                          <p:spTgt spid="24"/>
                                        </p:tgtEl>
                                      </p:cBhvr>
                                    </p:animEffect>
                                  </p:childTnLst>
                                </p:cTn>
                              </p:par>
                              <p:par>
                                <p:cTn id="16" presetID="22" presetClass="entr" presetSubtype="8" fill="hold" grpId="0" nodeType="withEffect">
                                  <p:stCondLst>
                                    <p:cond delay="125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1000"/>
                                        <p:tgtEl>
                                          <p:spTgt spid="29"/>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000"/>
                                        <p:tgtEl>
                                          <p:spTgt spid="30"/>
                                        </p:tgtEl>
                                      </p:cBhvr>
                                    </p:animEffect>
                                  </p:childTnLst>
                                </p:cTn>
                              </p:par>
                              <p:par>
                                <p:cTn id="22" presetID="22" presetClass="entr" presetSubtype="8" fill="hold" grpId="0" nodeType="withEffect">
                                  <p:stCondLst>
                                    <p:cond delay="175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1000"/>
                                        <p:tgtEl>
                                          <p:spTgt spid="31"/>
                                        </p:tgtEl>
                                      </p:cBhvr>
                                    </p:animEffect>
                                  </p:childTnLst>
                                </p:cTn>
                              </p:par>
                            </p:childTnLst>
                          </p:cTn>
                        </p:par>
                        <p:par>
                          <p:cTn id="25" fill="hold">
                            <p:stCondLst>
                              <p:cond delay="0"/>
                            </p:stCondLst>
                            <p:childTnLst>
                              <p:par>
                                <p:cTn id="26" presetID="10" presetClass="entr" presetSubtype="0" fill="hold" nodeType="after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fade">
                                      <p:cBhvr>
                                        <p:cTn id="28"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bldLvl="0" animBg="1"/>
      <p:bldP spid="30" grpId="0" bldLvl="0" animBg="1"/>
      <p:bldP spid="3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415540" y="3072130"/>
            <a:ext cx="8060690" cy="768350"/>
          </a:xfrm>
          <a:prstGeom prst="rect">
            <a:avLst/>
          </a:prstGeom>
        </p:spPr>
        <p:txBody>
          <a:bodyPr wrap="square">
            <a:spAutoFit/>
          </a:bodyPr>
          <a:p>
            <a:r>
              <a:rPr lang="zh-CN" altLang="en-US" sz="4400" b="1" dirty="0" smtClean="0">
                <a:latin typeface="微软雅黑" panose="020B0503020204020204" charset="-122"/>
                <a:ea typeface="微软雅黑" panose="020B0503020204020204" charset="-122"/>
                <a:cs typeface="+mn-ea"/>
                <a:sym typeface="+mn-lt"/>
              </a:rPr>
              <a:t>“红船精神”</a:t>
            </a:r>
            <a:r>
              <a:rPr lang="en-US" altLang="zh-CN" sz="4400" b="1" dirty="0" smtClean="0">
                <a:latin typeface="微软雅黑" panose="020B0503020204020204" charset="-122"/>
                <a:ea typeface="微软雅黑" panose="020B0503020204020204" charset="-122"/>
                <a:cs typeface="+mn-ea"/>
                <a:sym typeface="+mn-lt"/>
              </a:rPr>
              <a:t> </a:t>
            </a:r>
            <a:r>
              <a:rPr lang="zh-CN" altLang="en-US" sz="4400" b="1" dirty="0" smtClean="0">
                <a:latin typeface="微软雅黑" panose="020B0503020204020204" charset="-122"/>
                <a:ea typeface="微软雅黑" panose="020B0503020204020204" charset="-122"/>
                <a:cs typeface="+mn-ea"/>
                <a:sym typeface="+mn-lt"/>
              </a:rPr>
              <a:t>党的先进性之源</a:t>
            </a:r>
            <a:endParaRPr lang="zh-CN" altLang="en-US" sz="4400" b="1" dirty="0" smtClean="0">
              <a:latin typeface="微软雅黑" panose="020B0503020204020204" charset="-122"/>
              <a:ea typeface="微软雅黑" panose="020B0503020204020204" charset="-122"/>
              <a:cs typeface="+mn-ea"/>
              <a:sym typeface="+mn-lt"/>
            </a:endParaRPr>
          </a:p>
        </p:txBody>
      </p:sp>
      <p:sp>
        <p:nvSpPr>
          <p:cNvPr id="9" name="矩形 8"/>
          <p:cNvSpPr/>
          <p:nvPr/>
        </p:nvSpPr>
        <p:spPr>
          <a:xfrm>
            <a:off x="5670740" y="2407629"/>
            <a:ext cx="1702941" cy="4765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latin typeface="微软雅黑" panose="020B0503020204020204" charset="-122"/>
                <a:ea typeface="微软雅黑" panose="020B0503020204020204" charset="-122"/>
              </a:rPr>
              <a:t>第二部分</a:t>
            </a:r>
            <a:endParaRPr lang="zh-CN" altLang="en-US" sz="2400" b="1" dirty="0">
              <a:latin typeface="微软雅黑" panose="020B0503020204020204" charset="-122"/>
              <a:ea typeface="微软雅黑" panose="020B0503020204020204" charset="-122"/>
            </a:endParaRPr>
          </a:p>
        </p:txBody>
      </p:sp>
      <p:pic>
        <p:nvPicPr>
          <p:cNvPr id="10" name="图片"/>
          <p:cNvPicPr>
            <a:picLocks noChangeAspect="1"/>
          </p:cNvPicPr>
          <p:nvPr/>
        </p:nvPicPr>
        <p:blipFill>
          <a:blip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tretch>
            <a:fillRect/>
          </a:stretch>
        </p:blipFill>
        <p:spPr>
          <a:xfrm flipH="1">
            <a:off x="-292100" y="-123190"/>
            <a:ext cx="12614275" cy="2348865"/>
          </a:xfrm>
          <a:prstGeom prst="rect">
            <a:avLst/>
          </a:prstGeom>
        </p:spPr>
      </p:pic>
      <p:pic>
        <p:nvPicPr>
          <p:cNvPr id="14" name="图片" descr="C:\Users\PC\Desktop\zqq\201513_0002_20_0006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 y="6354706"/>
            <a:ext cx="12191999" cy="50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1" y="4800054"/>
            <a:ext cx="4706822" cy="205794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534660" y="4012565"/>
            <a:ext cx="2154555" cy="1565275"/>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7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49"/>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149"/>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649"/>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149"/>
                            </p:stCondLst>
                            <p:childTnLst>
                              <p:par>
                                <p:cTn id="29" presetID="1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ppt_x</p:attrName>
                                        </p:attrNameLst>
                                      </p:cBhvr>
                                      <p:tavLst>
                                        <p:tav tm="0">
                                          <p:val>
                                            <p:strVal val="#ppt_x-#ppt_w*1.125000"/>
                                          </p:val>
                                        </p:tav>
                                        <p:tav tm="100000">
                                          <p:val>
                                            <p:strVal val="#ppt_x"/>
                                          </p:val>
                                        </p:tav>
                                      </p:tavLst>
                                    </p:anim>
                                    <p:animEffect transition="in" filter="wipe(righ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Lst>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3255</Words>
  <Application>WPS 演示</Application>
  <PresentationFormat>宽屏</PresentationFormat>
  <Paragraphs>213</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微软雅黑</vt:lpstr>
      <vt:lpstr>华文行楷</vt:lpstr>
      <vt:lpstr>Calibri</vt:lpstr>
      <vt:lpstr>等线</vt:lpstr>
      <vt:lpstr>Arial Unicode MS</vt:lpstr>
      <vt:lpstr>华文楷体</vt:lpstr>
      <vt:lpstr>Calibri Light</vt:lpstr>
      <vt:lpstr>Gill Sans</vt:lpstr>
      <vt:lpstr>Gill Sans MT</vt:lpstr>
      <vt:lpstr>字酷堂清楷体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emrick</cp:lastModifiedBy>
  <cp:revision>3</cp:revision>
  <dcterms:created xsi:type="dcterms:W3CDTF">2018-04-20T16:03:00Z</dcterms:created>
  <dcterms:modified xsi:type="dcterms:W3CDTF">2018-04-21T03:49:39Z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