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0" r:id="rId2"/>
    <p:sldId id="256" r:id="rId3"/>
    <p:sldId id="273" r:id="rId4"/>
    <p:sldId id="257" r:id="rId5"/>
    <p:sldId id="289" r:id="rId6"/>
    <p:sldId id="276" r:id="rId7"/>
    <p:sldId id="290" r:id="rId8"/>
    <p:sldId id="278" r:id="rId9"/>
    <p:sldId id="279" r:id="rId10"/>
    <p:sldId id="281" r:id="rId11"/>
    <p:sldId id="280" r:id="rId12"/>
    <p:sldId id="291" r:id="rId13"/>
    <p:sldId id="265" r:id="rId14"/>
    <p:sldId id="284" r:id="rId15"/>
    <p:sldId id="285" r:id="rId16"/>
    <p:sldId id="292" r:id="rId17"/>
    <p:sldId id="287" r:id="rId18"/>
    <p:sldId id="293" r:id="rId19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6343"/>
    <a:srgbClr val="FAFDF0"/>
    <a:srgbClr val="F8C14A"/>
    <a:srgbClr val="31ACB5"/>
    <a:srgbClr val="F2947E"/>
    <a:srgbClr val="F8C6BA"/>
    <a:srgbClr val="EE775C"/>
    <a:srgbClr val="35BB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39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D6E326-7A8B-4A2F-AFB5-FABE8D94FF58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8B8799-C4E5-4DE5-B743-0D2BA5D547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121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6833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7139D-C09C-4BEC-9157-E8BE684E8BD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7674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7139D-C09C-4BEC-9157-E8BE684E8BD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6626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4652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0655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9670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0102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3363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4994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018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2141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0695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313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805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7139D-C09C-4BEC-9157-E8BE684E8BD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9593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11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7139D-C09C-4BEC-9157-E8BE684E8BD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7793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7139D-C09C-4BEC-9157-E8BE684E8BD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469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3BFB7-74CA-4FBB-9BAA-4D55F32D716A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E20DE-EFCC-4205-9434-E6F9C9FB4D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3.e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12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1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3.e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16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5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1.png"/><Relationship Id="rId10" Type="http://schemas.openxmlformats.org/officeDocument/2006/relationships/image" Target="../media/image7.png"/><Relationship Id="rId4" Type="http://schemas.openxmlformats.org/officeDocument/2006/relationships/image" Target="../media/image13.emf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3.e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16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3.e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18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8705F436-5F12-4397-A086-0E39672D80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84"/>
          <a:stretch/>
        </p:blipFill>
        <p:spPr>
          <a:xfrm>
            <a:off x="0" y="3743658"/>
            <a:ext cx="9144000" cy="139984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18920" y="1877365"/>
            <a:ext cx="5891530" cy="1015663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21594845"/>
              </a:avLst>
            </a:prstTxWarp>
            <a:spAutoFit/>
          </a:bodyPr>
          <a:lstStyle/>
          <a:p>
            <a:pPr algn="ctr"/>
            <a:r>
              <a:rPr lang="zh-CN" altLang="en-US" sz="7200" dirty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幼儿园家长会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95574" y="3468601"/>
            <a:ext cx="3607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kern="10" dirty="0">
                <a:ln w="9525" cmpd="sng">
                  <a:noFill/>
                  <a:bevel/>
                </a:ln>
                <a:cs typeface="+mn-ea"/>
                <a:sym typeface="+mn-lt"/>
              </a:rPr>
              <a:t>三（二）班 小图图</a:t>
            </a:r>
          </a:p>
        </p:txBody>
      </p:sp>
      <p:pic>
        <p:nvPicPr>
          <p:cNvPr id="6" name="儿童歌曲-虫儿飞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33350" y="-651394"/>
            <a:ext cx="609600" cy="6096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1F79E9B2-8861-4708-9F5E-9482786432D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18" t="44676" r="7370" b="27269"/>
          <a:stretch/>
        </p:blipFill>
        <p:spPr>
          <a:xfrm>
            <a:off x="115137" y="2273724"/>
            <a:ext cx="1678782" cy="144303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3D68126F-6513-4335-AE78-6739C09AD9D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44" b="69861"/>
          <a:stretch/>
        </p:blipFill>
        <p:spPr>
          <a:xfrm>
            <a:off x="-53358" y="-106096"/>
            <a:ext cx="2554603" cy="231945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A515D47C-7873-4389-B6A4-5F1E6CEC1F5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1" t="4297" r="35136" b="72824"/>
          <a:stretch/>
        </p:blipFill>
        <p:spPr>
          <a:xfrm rot="1032491">
            <a:off x="4698025" y="853720"/>
            <a:ext cx="884280" cy="117675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7AB9C9BA-B5F9-43DF-8CC2-ADBFC871848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08" b="68406"/>
          <a:stretch/>
        </p:blipFill>
        <p:spPr>
          <a:xfrm>
            <a:off x="5766562" y="115418"/>
            <a:ext cx="3023130" cy="214679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F75EBC46-7116-4FAE-B246-C545FC3EBAEF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3" t="6443" r="61148" b="73834"/>
          <a:stretch/>
        </p:blipFill>
        <p:spPr>
          <a:xfrm>
            <a:off x="2695574" y="793828"/>
            <a:ext cx="1067982" cy="129932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A0154EAC-A419-448E-9369-45B682019DC6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41" t="5559" r="48703" b="76802"/>
          <a:stretch/>
        </p:blipFill>
        <p:spPr>
          <a:xfrm>
            <a:off x="3634210" y="368316"/>
            <a:ext cx="1133955" cy="12744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B13A89E-5542-49A1-8FDC-5D726E8BE72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84"/>
          <a:stretch/>
        </p:blipFill>
        <p:spPr>
          <a:xfrm>
            <a:off x="0" y="3743658"/>
            <a:ext cx="9144000" cy="139984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AC7450B-211B-4460-B32C-F380573D97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35" y="581917"/>
            <a:ext cx="5097587" cy="381637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99C2B25C-9055-4B52-BB71-E0DDC90987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905" y="-188972"/>
            <a:ext cx="3741280" cy="37412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98175" y="1812088"/>
            <a:ext cx="3745741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一、家庭作业是对学习的巩固，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家长应该非常重视。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二、有些家长积极配合并督促孩子认真写书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写家庭作业，字写 得不好，要求孩子擦掉重写。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三、我们的孩子年纪小，培养的开始应带有一定的强制性，即具体要求、督促、检查。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四、有些家长要求一大堆，却不认真检查落实，时间长了，孩子摸透了家长的脾气，进而钻了家长的空子。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8495" y="92877"/>
            <a:ext cx="3970264" cy="826665"/>
            <a:chOff x="218495" y="92877"/>
            <a:chExt cx="3970264" cy="82666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495" y="154140"/>
              <a:ext cx="3660012" cy="765402"/>
            </a:xfrm>
            <a:prstGeom prst="rect">
              <a:avLst/>
            </a:prstGeom>
          </p:spPr>
        </p:pic>
        <p:sp>
          <p:nvSpPr>
            <p:cNvPr id="16" name="Rectangle 2"/>
            <p:cNvSpPr txBox="1">
              <a:spLocks noChangeArrowheads="1"/>
            </p:cNvSpPr>
            <p:nvPr/>
          </p:nvSpPr>
          <p:spPr>
            <a:xfrm>
              <a:off x="911650" y="92877"/>
              <a:ext cx="3277109" cy="6985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3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800" dirty="0">
                  <a:solidFill>
                    <a:srgbClr val="EB6343"/>
                  </a:solidFill>
                  <a:latin typeface="+mn-lt"/>
                  <a:ea typeface="+mn-ea"/>
                  <a:cs typeface="+mn-ea"/>
                  <a:sym typeface="+mn-lt"/>
                </a:rPr>
                <a:t>作业书写情况</a:t>
              </a:r>
              <a:endParaRPr lang="zh-CN" sz="2800" dirty="0">
                <a:solidFill>
                  <a:srgbClr val="EB634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9BE0283-E8EE-4006-9298-652677113F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100" y="-397251"/>
            <a:ext cx="5895322" cy="51435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18495" y="92877"/>
            <a:ext cx="3970264" cy="826665"/>
            <a:chOff x="218495" y="92877"/>
            <a:chExt cx="3970264" cy="82666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495" y="154140"/>
              <a:ext cx="3660012" cy="765402"/>
            </a:xfrm>
            <a:prstGeom prst="rect">
              <a:avLst/>
            </a:prstGeom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>
            <a:xfrm>
              <a:off x="911650" y="92877"/>
              <a:ext cx="3277109" cy="6985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3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800" dirty="0">
                  <a:solidFill>
                    <a:srgbClr val="EB6343"/>
                  </a:solidFill>
                  <a:latin typeface="+mn-lt"/>
                  <a:ea typeface="+mn-ea"/>
                  <a:cs typeface="+mn-ea"/>
                  <a:sym typeface="+mn-lt"/>
                </a:rPr>
                <a:t>阅读情况</a:t>
              </a:r>
              <a:endParaRPr lang="zh-CN" sz="2800" dirty="0">
                <a:solidFill>
                  <a:srgbClr val="EB634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4506445-E31D-45F1-AFA5-FE59D1E5D3C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84"/>
          <a:stretch/>
        </p:blipFill>
        <p:spPr>
          <a:xfrm>
            <a:off x="0" y="3743658"/>
            <a:ext cx="9144000" cy="1399841"/>
          </a:xfrm>
          <a:prstGeom prst="rect">
            <a:avLst/>
          </a:prstGeom>
        </p:spPr>
      </p:pic>
      <p:sp>
        <p:nvSpPr>
          <p:cNvPr id="25" name="圆角矩形 24"/>
          <p:cNvSpPr/>
          <p:nvPr/>
        </p:nvSpPr>
        <p:spPr>
          <a:xfrm rot="20671947">
            <a:off x="1189547" y="1161795"/>
            <a:ext cx="1993003" cy="1298071"/>
          </a:xfrm>
          <a:prstGeom prst="roundRect">
            <a:avLst>
              <a:gd name="adj" fmla="val 4883"/>
            </a:avLst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74409" y="1493042"/>
            <a:ext cx="39538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阅读是非常重要的，可以提高孩子的识字量，提高孩子的理解能力，提高孩子的写作能力。孩子阅读什么，需要在家长的指导和监督。可以去买，可以去书店看。家长要督促孩子每周熟背老师指定的古诗、佳句、成语。</a:t>
            </a:r>
          </a:p>
        </p:txBody>
      </p:sp>
      <p:sp>
        <p:nvSpPr>
          <p:cNvPr id="13" name="圆角矩形 24">
            <a:extLst>
              <a:ext uri="{FF2B5EF4-FFF2-40B4-BE49-F238E27FC236}">
                <a16:creationId xmlns:a16="http://schemas.microsoft.com/office/drawing/2014/main" xmlns="" id="{DC7B2B23-3BAF-47E7-A6A1-E7F26E957069}"/>
              </a:ext>
            </a:extLst>
          </p:cNvPr>
          <p:cNvSpPr/>
          <p:nvPr/>
        </p:nvSpPr>
        <p:spPr>
          <a:xfrm rot="20671947">
            <a:off x="1272096" y="2738835"/>
            <a:ext cx="1993003" cy="1298071"/>
          </a:xfrm>
          <a:prstGeom prst="roundRect">
            <a:avLst>
              <a:gd name="adj" fmla="val 4883"/>
            </a:avLst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466065" y="-19337522"/>
            <a:ext cx="6023504" cy="3600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7EEB32C-B244-4462-A28D-3807A76EA9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84"/>
          <a:stretch/>
        </p:blipFill>
        <p:spPr>
          <a:xfrm>
            <a:off x="0" y="3743658"/>
            <a:ext cx="9144000" cy="139984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BB85D13-97C1-4A3B-8C2D-0DA685D9006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18" t="44676" r="7370" b="27269"/>
          <a:stretch/>
        </p:blipFill>
        <p:spPr>
          <a:xfrm>
            <a:off x="115137" y="2273724"/>
            <a:ext cx="1678782" cy="144303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172F251-279D-4479-95B1-08B2917B84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44" b="69861"/>
          <a:stretch/>
        </p:blipFill>
        <p:spPr>
          <a:xfrm>
            <a:off x="192193" y="58537"/>
            <a:ext cx="2034063" cy="184682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20E95C3-0D74-4560-9D06-0D312D53D7D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1" t="4297" r="35136" b="72824"/>
          <a:stretch/>
        </p:blipFill>
        <p:spPr>
          <a:xfrm rot="1032491">
            <a:off x="4854002" y="502432"/>
            <a:ext cx="884280" cy="117675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7FCA94AC-8BC6-4A1B-B952-6F6E290D409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08" b="68406"/>
          <a:stretch/>
        </p:blipFill>
        <p:spPr>
          <a:xfrm>
            <a:off x="5987974" y="58537"/>
            <a:ext cx="3023130" cy="214679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797E4A4-4C44-4201-8E64-9D486521A0C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3" t="6443" r="61148" b="73834"/>
          <a:stretch/>
        </p:blipFill>
        <p:spPr>
          <a:xfrm>
            <a:off x="2456770" y="380503"/>
            <a:ext cx="1067982" cy="129932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9787772-5AB4-4A20-8907-A68ACBBD778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41" t="5559" r="48703" b="76802"/>
          <a:stretch/>
        </p:blipFill>
        <p:spPr>
          <a:xfrm>
            <a:off x="3519563" y="105990"/>
            <a:ext cx="1133955" cy="127444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425F7B9A-2E45-442D-A463-86B8031E92C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633" y="1485383"/>
            <a:ext cx="4945560" cy="2661494"/>
          </a:xfrm>
          <a:prstGeom prst="rect">
            <a:avLst/>
          </a:prstGeom>
        </p:spPr>
      </p:pic>
      <p:sp>
        <p:nvSpPr>
          <p:cNvPr id="15" name="Rectangle 2">
            <a:extLst>
              <a:ext uri="{FF2B5EF4-FFF2-40B4-BE49-F238E27FC236}">
                <a16:creationId xmlns:a16="http://schemas.microsoft.com/office/drawing/2014/main" xmlns="" id="{9EF2F239-F68C-41A3-B980-1EA727EA94AC}"/>
              </a:ext>
            </a:extLst>
          </p:cNvPr>
          <p:cNvSpPr txBox="1">
            <a:spLocks noChangeArrowheads="1"/>
          </p:cNvSpPr>
          <p:nvPr/>
        </p:nvSpPr>
        <p:spPr>
          <a:xfrm>
            <a:off x="2298844" y="2974184"/>
            <a:ext cx="4555138" cy="63534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600" dirty="0">
                <a:solidFill>
                  <a:srgbClr val="EB6343"/>
                </a:solidFill>
                <a:latin typeface="+mn-lt"/>
                <a:ea typeface="+mn-ea"/>
                <a:cs typeface="+mn-ea"/>
                <a:sym typeface="+mn-lt"/>
              </a:rPr>
              <a:t>关于纪律、卫生、学习方面</a:t>
            </a:r>
            <a:endParaRPr lang="zh-CN" sz="2600" dirty="0">
              <a:solidFill>
                <a:srgbClr val="EB634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52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5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4F4DC119-D4D7-461C-8678-46D6A02F42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5593" y="1330165"/>
            <a:ext cx="556504" cy="556504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18495" y="92877"/>
            <a:ext cx="3970264" cy="826665"/>
            <a:chOff x="218495" y="92877"/>
            <a:chExt cx="3970264" cy="82666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495" y="154140"/>
              <a:ext cx="3660012" cy="765402"/>
            </a:xfrm>
            <a:prstGeom prst="rect">
              <a:avLst/>
            </a:prstGeom>
          </p:spPr>
        </p:pic>
        <p:sp>
          <p:nvSpPr>
            <p:cNvPr id="23" name="Rectangle 2"/>
            <p:cNvSpPr txBox="1">
              <a:spLocks noChangeArrowheads="1"/>
            </p:cNvSpPr>
            <p:nvPr/>
          </p:nvSpPr>
          <p:spPr>
            <a:xfrm>
              <a:off x="911650" y="92877"/>
              <a:ext cx="3277109" cy="6985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3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8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纪律方面</a:t>
              </a:r>
              <a:endParaRPr lang="zh-CN" sz="2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 bwMode="auto">
          <a:xfrm>
            <a:off x="1616261" y="1345690"/>
            <a:ext cx="1054100" cy="498475"/>
            <a:chOff x="1886618" y="1876930"/>
            <a:chExt cx="1052946" cy="498763"/>
          </a:xfrm>
          <a:solidFill>
            <a:srgbClr val="FFC000"/>
          </a:solidFill>
        </p:grpSpPr>
        <p:sp>
          <p:nvSpPr>
            <p:cNvPr id="35" name="圆角矩形 34"/>
            <p:cNvSpPr/>
            <p:nvPr/>
          </p:nvSpPr>
          <p:spPr>
            <a:xfrm>
              <a:off x="1886618" y="1876930"/>
              <a:ext cx="1052946" cy="498763"/>
            </a:xfrm>
            <a:prstGeom prst="round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886618" y="1980178"/>
              <a:ext cx="1052946" cy="338750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600" dirty="0">
                  <a:solidFill>
                    <a:srgbClr val="FF0000"/>
                  </a:solidFill>
                  <a:cs typeface="+mn-ea"/>
                  <a:sym typeface="+mn-lt"/>
                </a:rPr>
                <a:t>第一条</a:t>
              </a:r>
            </a:p>
          </p:txBody>
        </p:sp>
      </p:grpSp>
      <p:sp>
        <p:nvSpPr>
          <p:cNvPr id="37" name="右箭头 36"/>
          <p:cNvSpPr/>
          <p:nvPr/>
        </p:nvSpPr>
        <p:spPr>
          <a:xfrm>
            <a:off x="2886261" y="1471103"/>
            <a:ext cx="533400" cy="24923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EB6343"/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 bwMode="auto">
          <a:xfrm>
            <a:off x="3595874" y="1330165"/>
            <a:ext cx="3392487" cy="523223"/>
            <a:chOff x="3865418" y="1861385"/>
            <a:chExt cx="3391965" cy="523522"/>
          </a:xfrm>
          <a:solidFill>
            <a:srgbClr val="FFC000"/>
          </a:solidFill>
        </p:grpSpPr>
        <p:sp>
          <p:nvSpPr>
            <p:cNvPr id="39" name="圆角矩形 38"/>
            <p:cNvSpPr/>
            <p:nvPr/>
          </p:nvSpPr>
          <p:spPr>
            <a:xfrm>
              <a:off x="3865418" y="1876930"/>
              <a:ext cx="3391965" cy="498763"/>
            </a:xfrm>
            <a:prstGeom prst="round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905099" y="1861385"/>
              <a:ext cx="3352284" cy="52352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400" dirty="0">
                  <a:solidFill>
                    <a:srgbClr val="FF0000"/>
                  </a:solidFill>
                  <a:cs typeface="+mn-ea"/>
                  <a:sym typeface="+mn-lt"/>
                </a:rPr>
                <a:t>班里很多同学自我约束能力较强，</a:t>
              </a:r>
              <a:endParaRPr lang="en-US" altLang="zh-CN" sz="1400" dirty="0">
                <a:solidFill>
                  <a:srgbClr val="FF0000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1400" dirty="0">
                  <a:solidFill>
                    <a:srgbClr val="FF0000"/>
                  </a:solidFill>
                  <a:cs typeface="+mn-ea"/>
                  <a:sym typeface="+mn-lt"/>
                </a:rPr>
                <a:t>自觉遵守各项纪律。</a:t>
              </a:r>
            </a:p>
          </p:txBody>
        </p:sp>
      </p:grpSp>
      <p:grpSp>
        <p:nvGrpSpPr>
          <p:cNvPr id="41" name="组合 40"/>
          <p:cNvGrpSpPr/>
          <p:nvPr/>
        </p:nvGrpSpPr>
        <p:grpSpPr bwMode="auto">
          <a:xfrm>
            <a:off x="1616261" y="2283287"/>
            <a:ext cx="1054100" cy="500063"/>
            <a:chOff x="1886618" y="2674040"/>
            <a:chExt cx="1052946" cy="498763"/>
          </a:xfrm>
          <a:solidFill>
            <a:srgbClr val="FFC000"/>
          </a:solidFill>
        </p:grpSpPr>
        <p:sp>
          <p:nvSpPr>
            <p:cNvPr id="42" name="圆角矩形 41"/>
            <p:cNvSpPr/>
            <p:nvPr/>
          </p:nvSpPr>
          <p:spPr>
            <a:xfrm>
              <a:off x="1886618" y="2674040"/>
              <a:ext cx="1052946" cy="498763"/>
            </a:xfrm>
            <a:prstGeom prst="round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886618" y="2770626"/>
              <a:ext cx="1052946" cy="337674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600" dirty="0">
                  <a:solidFill>
                    <a:srgbClr val="FF0000"/>
                  </a:solidFill>
                  <a:cs typeface="+mn-ea"/>
                  <a:sym typeface="+mn-lt"/>
                </a:rPr>
                <a:t>第二条</a:t>
              </a:r>
            </a:p>
          </p:txBody>
        </p:sp>
      </p:grpSp>
      <p:sp>
        <p:nvSpPr>
          <p:cNvPr id="44" name="右箭头 43"/>
          <p:cNvSpPr/>
          <p:nvPr/>
        </p:nvSpPr>
        <p:spPr>
          <a:xfrm>
            <a:off x="2886261" y="2408700"/>
            <a:ext cx="533400" cy="24923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EB6343"/>
              </a:solidFill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 bwMode="auto">
          <a:xfrm>
            <a:off x="3595874" y="2274809"/>
            <a:ext cx="3392487" cy="523218"/>
            <a:chOff x="3865418" y="2665597"/>
            <a:chExt cx="3391965" cy="521860"/>
          </a:xfrm>
          <a:solidFill>
            <a:srgbClr val="FFC000"/>
          </a:solidFill>
        </p:grpSpPr>
        <p:sp>
          <p:nvSpPr>
            <p:cNvPr id="46" name="圆角矩形 45"/>
            <p:cNvSpPr/>
            <p:nvPr/>
          </p:nvSpPr>
          <p:spPr>
            <a:xfrm>
              <a:off x="3865418" y="2674040"/>
              <a:ext cx="3391965" cy="498763"/>
            </a:xfrm>
            <a:prstGeom prst="round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865418" y="2665597"/>
              <a:ext cx="3391965" cy="521860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400" dirty="0">
                  <a:solidFill>
                    <a:srgbClr val="FF0000"/>
                  </a:solidFill>
                  <a:cs typeface="+mn-ea"/>
                  <a:sym typeface="+mn-lt"/>
                </a:rPr>
                <a:t>部分同学听讲不认真，上课爱做小动作“爱插嘴”的习惯有待改进。</a:t>
              </a:r>
            </a:p>
          </p:txBody>
        </p:sp>
      </p:grpSp>
      <p:grpSp>
        <p:nvGrpSpPr>
          <p:cNvPr id="48" name="组合 47"/>
          <p:cNvGrpSpPr/>
          <p:nvPr/>
        </p:nvGrpSpPr>
        <p:grpSpPr bwMode="auto">
          <a:xfrm>
            <a:off x="1616261" y="3258628"/>
            <a:ext cx="1054100" cy="498475"/>
            <a:chOff x="1886617" y="3789803"/>
            <a:chExt cx="1052946" cy="498763"/>
          </a:xfrm>
          <a:solidFill>
            <a:srgbClr val="FFC000"/>
          </a:solidFill>
        </p:grpSpPr>
        <p:sp>
          <p:nvSpPr>
            <p:cNvPr id="49" name="圆角矩形 48"/>
            <p:cNvSpPr/>
            <p:nvPr/>
          </p:nvSpPr>
          <p:spPr>
            <a:xfrm>
              <a:off x="1886617" y="3789803"/>
              <a:ext cx="1052946" cy="498763"/>
            </a:xfrm>
            <a:prstGeom prst="round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86617" y="3899403"/>
              <a:ext cx="1052946" cy="338750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600" dirty="0">
                  <a:solidFill>
                    <a:srgbClr val="FF0000"/>
                  </a:solidFill>
                  <a:cs typeface="+mn-ea"/>
                  <a:sym typeface="+mn-lt"/>
                </a:rPr>
                <a:t>第三条</a:t>
              </a:r>
            </a:p>
          </p:txBody>
        </p:sp>
      </p:grpSp>
      <p:sp>
        <p:nvSpPr>
          <p:cNvPr id="51" name="右箭头 50"/>
          <p:cNvSpPr/>
          <p:nvPr/>
        </p:nvSpPr>
        <p:spPr>
          <a:xfrm>
            <a:off x="2886261" y="3384040"/>
            <a:ext cx="533400" cy="24923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EB6343"/>
              </a:solidFill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 bwMode="auto">
          <a:xfrm>
            <a:off x="3595873" y="3203160"/>
            <a:ext cx="3392488" cy="609398"/>
            <a:chOff x="3865416" y="3431130"/>
            <a:chExt cx="3391968" cy="609790"/>
          </a:xfrm>
          <a:solidFill>
            <a:srgbClr val="FFC000"/>
          </a:solidFill>
        </p:grpSpPr>
        <p:sp>
          <p:nvSpPr>
            <p:cNvPr id="53" name="圆角矩形 52"/>
            <p:cNvSpPr/>
            <p:nvPr/>
          </p:nvSpPr>
          <p:spPr>
            <a:xfrm>
              <a:off x="3865417" y="3471150"/>
              <a:ext cx="3391967" cy="522335"/>
            </a:xfrm>
            <a:prstGeom prst="round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3865416" y="3431130"/>
              <a:ext cx="3391967" cy="609790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rgbClr val="FF0000"/>
                  </a:solidFill>
                  <a:cs typeface="+mn-ea"/>
                  <a:sym typeface="+mn-lt"/>
                </a:rPr>
                <a:t>部分男同学太爱动，自我约束能力较差</a:t>
              </a:r>
              <a:endParaRPr lang="en-US" altLang="zh-CN" sz="1400" dirty="0">
                <a:solidFill>
                  <a:srgbClr val="FF0000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rgbClr val="FF0000"/>
                  </a:solidFill>
                  <a:cs typeface="+mn-ea"/>
                  <a:sym typeface="+mn-lt"/>
                </a:rPr>
                <a:t>课下爱追逐打闹，安全问题令老师担忧</a:t>
              </a: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FE9E9E68-0E6B-4643-981E-044CD8D2367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84"/>
          <a:stretch/>
        </p:blipFill>
        <p:spPr>
          <a:xfrm>
            <a:off x="0" y="3743658"/>
            <a:ext cx="9144000" cy="139984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EA2B1159-79C6-4EE7-8CB2-735813F0C3E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18" t="44676" r="7370" b="27269"/>
          <a:stretch/>
        </p:blipFill>
        <p:spPr>
          <a:xfrm>
            <a:off x="6252460" y="-30018"/>
            <a:ext cx="2686280" cy="230905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4A23DFC8-F069-4994-A86A-1EC6673DCF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6254" y="2300862"/>
            <a:ext cx="556504" cy="556504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DF3AD60D-5A22-42D7-B47F-C53418B32A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4061" y="3272392"/>
            <a:ext cx="556504" cy="5565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4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7" dur="250" fill="hold"/>
                                        <p:tgtEl>
                                          <p:spTgt spid="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9" dur="250" fill="hold"/>
                                        <p:tgtEl>
                                          <p:spTgt spid="4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2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4" grpId="0" animBg="1"/>
      <p:bldP spid="5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218495" y="92877"/>
            <a:ext cx="3970264" cy="826665"/>
            <a:chOff x="218495" y="92877"/>
            <a:chExt cx="3970264" cy="82666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495" y="154140"/>
              <a:ext cx="3660012" cy="765402"/>
            </a:xfrm>
            <a:prstGeom prst="rect">
              <a:avLst/>
            </a:prstGeom>
          </p:spPr>
        </p:pic>
        <p:sp>
          <p:nvSpPr>
            <p:cNvPr id="23" name="Rectangle 2"/>
            <p:cNvSpPr txBox="1">
              <a:spLocks noChangeArrowheads="1"/>
            </p:cNvSpPr>
            <p:nvPr/>
          </p:nvSpPr>
          <p:spPr>
            <a:xfrm>
              <a:off x="911650" y="92877"/>
              <a:ext cx="3277109" cy="6985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3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800" dirty="0">
                  <a:solidFill>
                    <a:srgbClr val="EB6343"/>
                  </a:solidFill>
                  <a:latin typeface="+mn-lt"/>
                  <a:ea typeface="+mn-ea"/>
                  <a:cs typeface="+mn-ea"/>
                  <a:sym typeface="+mn-lt"/>
                </a:rPr>
                <a:t>卫生方面</a:t>
              </a:r>
              <a:endParaRPr lang="zh-CN" sz="2800" dirty="0">
                <a:solidFill>
                  <a:srgbClr val="EB634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6" name="椭圆 55"/>
          <p:cNvSpPr/>
          <p:nvPr/>
        </p:nvSpPr>
        <p:spPr>
          <a:xfrm>
            <a:off x="3563888" y="1461396"/>
            <a:ext cx="394692" cy="394692"/>
          </a:xfrm>
          <a:prstGeom prst="ellipse">
            <a:avLst/>
          </a:prstGeom>
          <a:solidFill>
            <a:srgbClr val="EB6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cs typeface="+mn-ea"/>
                <a:sym typeface="+mn-lt"/>
              </a:rPr>
              <a:t>1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3961284" y="2108071"/>
            <a:ext cx="394692" cy="394692"/>
          </a:xfrm>
          <a:prstGeom prst="ellipse">
            <a:avLst/>
          </a:prstGeom>
          <a:solidFill>
            <a:srgbClr val="EB6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cs typeface="+mn-ea"/>
                <a:sym typeface="+mn-lt"/>
              </a:rPr>
              <a:t>2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3961284" y="2778090"/>
            <a:ext cx="394692" cy="394692"/>
          </a:xfrm>
          <a:prstGeom prst="ellipse">
            <a:avLst/>
          </a:prstGeom>
          <a:solidFill>
            <a:srgbClr val="EB6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cs typeface="+mn-ea"/>
                <a:sym typeface="+mn-lt"/>
              </a:rPr>
              <a:t>3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563888" y="3424764"/>
            <a:ext cx="394692" cy="394692"/>
          </a:xfrm>
          <a:prstGeom prst="ellipse">
            <a:avLst/>
          </a:prstGeom>
          <a:solidFill>
            <a:srgbClr val="EB6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cs typeface="+mn-ea"/>
                <a:sym typeface="+mn-lt"/>
              </a:rPr>
              <a:t>4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60" name="TextBox 21"/>
          <p:cNvSpPr txBox="1"/>
          <p:nvPr/>
        </p:nvSpPr>
        <p:spPr>
          <a:xfrm>
            <a:off x="3995937" y="1452104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饮水问题：要求带大口的 水壶。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TextBox 22"/>
          <p:cNvSpPr txBox="1"/>
          <p:nvPr/>
        </p:nvSpPr>
        <p:spPr>
          <a:xfrm>
            <a:off x="4421284" y="2100176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部分同学有不好的卫生习惯。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TextBox 23"/>
          <p:cNvSpPr txBox="1"/>
          <p:nvPr/>
        </p:nvSpPr>
        <p:spPr>
          <a:xfrm>
            <a:off x="4440676" y="280345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勤洗头发，剪手指甲；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4067943" y="3424764"/>
            <a:ext cx="4605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学生个人卫生，希望各位家长配合。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弧形 63"/>
          <p:cNvSpPr/>
          <p:nvPr/>
        </p:nvSpPr>
        <p:spPr>
          <a:xfrm rot="2700000">
            <a:off x="-103679" y="910828"/>
            <a:ext cx="3573400" cy="3573400"/>
          </a:xfrm>
          <a:prstGeom prst="arc">
            <a:avLst/>
          </a:prstGeom>
          <a:ln>
            <a:solidFill>
              <a:srgbClr val="EB634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94517" y="1549238"/>
            <a:ext cx="2289699" cy="2289699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3271C3B-A9AC-44D4-9637-156DDBCDFC6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84"/>
          <a:stretch/>
        </p:blipFill>
        <p:spPr>
          <a:xfrm>
            <a:off x="0" y="3743658"/>
            <a:ext cx="9144000" cy="139984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E25FEF3-78E1-4106-B4DC-C2D35034CA7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18" t="44676" r="7370" b="27269"/>
          <a:stretch/>
        </p:blipFill>
        <p:spPr>
          <a:xfrm>
            <a:off x="6278696" y="37889"/>
            <a:ext cx="2477163" cy="21293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12 0.2007 L 0.00208 -0.01018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54" y="-1055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0.075 L 0.00065 -0.00347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3935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-0.07284 L 0.00069 -0.00031 " pathEditMode="relative" rAng="0" ptsTypes="AA">
                                      <p:cBhvr>
                                        <p:cTn id="5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611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07 -0.19876 L -0.00086 -0.00154 " pathEditMode="relative" rAng="0" ptsTypes="AA">
                                      <p:cBhvr>
                                        <p:cTn id="5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10" y="9846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 animBg="1"/>
      <p:bldP spid="65" grpId="0" animBg="1"/>
      <p:bldP spid="6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E4589360-BB94-45ED-BCF0-D194F8FF32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921" y="1164056"/>
            <a:ext cx="2722794" cy="181471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5382F333-827D-4BC5-A649-AAA4CE77CA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719" y="1123873"/>
            <a:ext cx="2722794" cy="1814714"/>
          </a:xfrm>
          <a:prstGeom prst="rect">
            <a:avLst/>
          </a:prstGeom>
        </p:spPr>
      </p:pic>
      <p:sp>
        <p:nvSpPr>
          <p:cNvPr id="2" name="任意多边形 1"/>
          <p:cNvSpPr/>
          <p:nvPr/>
        </p:nvSpPr>
        <p:spPr bwMode="auto">
          <a:xfrm>
            <a:off x="2027236" y="1487511"/>
            <a:ext cx="1728787" cy="1087438"/>
          </a:xfrm>
          <a:custGeom>
            <a:avLst/>
            <a:gdLst>
              <a:gd name="connsiteX0" fmla="*/ 0 w 982607"/>
              <a:gd name="connsiteY0" fmla="*/ 61720 h 617200"/>
              <a:gd name="connsiteX1" fmla="*/ 61720 w 982607"/>
              <a:gd name="connsiteY1" fmla="*/ 0 h 617200"/>
              <a:gd name="connsiteX2" fmla="*/ 920887 w 982607"/>
              <a:gd name="connsiteY2" fmla="*/ 0 h 617200"/>
              <a:gd name="connsiteX3" fmla="*/ 982607 w 982607"/>
              <a:gd name="connsiteY3" fmla="*/ 61720 h 617200"/>
              <a:gd name="connsiteX4" fmla="*/ 982607 w 982607"/>
              <a:gd name="connsiteY4" fmla="*/ 555480 h 617200"/>
              <a:gd name="connsiteX5" fmla="*/ 920887 w 982607"/>
              <a:gd name="connsiteY5" fmla="*/ 617200 h 617200"/>
              <a:gd name="connsiteX6" fmla="*/ 61720 w 982607"/>
              <a:gd name="connsiteY6" fmla="*/ 617200 h 617200"/>
              <a:gd name="connsiteX7" fmla="*/ 0 w 982607"/>
              <a:gd name="connsiteY7" fmla="*/ 555480 h 617200"/>
              <a:gd name="connsiteX8" fmla="*/ 0 w 982607"/>
              <a:gd name="connsiteY8" fmla="*/ 61720 h 61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2607" h="617200">
                <a:moveTo>
                  <a:pt x="0" y="61720"/>
                </a:moveTo>
                <a:cubicBezTo>
                  <a:pt x="0" y="27633"/>
                  <a:pt x="27633" y="0"/>
                  <a:pt x="61720" y="0"/>
                </a:cubicBezTo>
                <a:lnTo>
                  <a:pt x="920887" y="0"/>
                </a:lnTo>
                <a:cubicBezTo>
                  <a:pt x="954974" y="0"/>
                  <a:pt x="982607" y="27633"/>
                  <a:pt x="982607" y="61720"/>
                </a:cubicBezTo>
                <a:lnTo>
                  <a:pt x="982607" y="555480"/>
                </a:lnTo>
                <a:cubicBezTo>
                  <a:pt x="982607" y="589567"/>
                  <a:pt x="954974" y="617200"/>
                  <a:pt x="920887" y="617200"/>
                </a:cubicBezTo>
                <a:lnTo>
                  <a:pt x="61720" y="617200"/>
                </a:lnTo>
                <a:cubicBezTo>
                  <a:pt x="27633" y="617200"/>
                  <a:pt x="0" y="589567"/>
                  <a:pt x="0" y="555480"/>
                </a:cubicBezTo>
                <a:lnTo>
                  <a:pt x="0" y="61720"/>
                </a:lnTo>
                <a:close/>
              </a:path>
            </a:pathLst>
          </a:custGeom>
          <a:noFill/>
          <a:ln w="9525">
            <a:noFill/>
          </a:ln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59987" tIns="59987" rIns="59987" bIns="59987" spcCol="1270" anchor="ctr"/>
          <a:lstStyle/>
          <a:p>
            <a:pPr algn="ctr" defTabSz="488315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775" dirty="0">
                <a:solidFill>
                  <a:srgbClr val="FF0000"/>
                </a:solidFill>
                <a:cs typeface="+mn-ea"/>
                <a:sym typeface="+mn-lt"/>
              </a:rPr>
              <a:t>不重视</a:t>
            </a:r>
          </a:p>
        </p:txBody>
      </p:sp>
      <p:sp>
        <p:nvSpPr>
          <p:cNvPr id="3" name="任意多边形 2"/>
          <p:cNvSpPr/>
          <p:nvPr/>
        </p:nvSpPr>
        <p:spPr bwMode="auto">
          <a:xfrm>
            <a:off x="5216523" y="1487511"/>
            <a:ext cx="1728788" cy="1087438"/>
          </a:xfrm>
          <a:custGeom>
            <a:avLst/>
            <a:gdLst>
              <a:gd name="connsiteX0" fmla="*/ 0 w 982607"/>
              <a:gd name="connsiteY0" fmla="*/ 61720 h 617200"/>
              <a:gd name="connsiteX1" fmla="*/ 61720 w 982607"/>
              <a:gd name="connsiteY1" fmla="*/ 0 h 617200"/>
              <a:gd name="connsiteX2" fmla="*/ 920887 w 982607"/>
              <a:gd name="connsiteY2" fmla="*/ 0 h 617200"/>
              <a:gd name="connsiteX3" fmla="*/ 982607 w 982607"/>
              <a:gd name="connsiteY3" fmla="*/ 61720 h 617200"/>
              <a:gd name="connsiteX4" fmla="*/ 982607 w 982607"/>
              <a:gd name="connsiteY4" fmla="*/ 555480 h 617200"/>
              <a:gd name="connsiteX5" fmla="*/ 920887 w 982607"/>
              <a:gd name="connsiteY5" fmla="*/ 617200 h 617200"/>
              <a:gd name="connsiteX6" fmla="*/ 61720 w 982607"/>
              <a:gd name="connsiteY6" fmla="*/ 617200 h 617200"/>
              <a:gd name="connsiteX7" fmla="*/ 0 w 982607"/>
              <a:gd name="connsiteY7" fmla="*/ 555480 h 617200"/>
              <a:gd name="connsiteX8" fmla="*/ 0 w 982607"/>
              <a:gd name="connsiteY8" fmla="*/ 61720 h 61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2607" h="617200">
                <a:moveTo>
                  <a:pt x="0" y="61720"/>
                </a:moveTo>
                <a:cubicBezTo>
                  <a:pt x="0" y="27633"/>
                  <a:pt x="27633" y="0"/>
                  <a:pt x="61720" y="0"/>
                </a:cubicBezTo>
                <a:lnTo>
                  <a:pt x="920887" y="0"/>
                </a:lnTo>
                <a:cubicBezTo>
                  <a:pt x="954974" y="0"/>
                  <a:pt x="982607" y="27633"/>
                  <a:pt x="982607" y="61720"/>
                </a:cubicBezTo>
                <a:lnTo>
                  <a:pt x="982607" y="555480"/>
                </a:lnTo>
                <a:cubicBezTo>
                  <a:pt x="982607" y="589567"/>
                  <a:pt x="954974" y="617200"/>
                  <a:pt x="920887" y="617200"/>
                </a:cubicBezTo>
                <a:lnTo>
                  <a:pt x="61720" y="617200"/>
                </a:lnTo>
                <a:cubicBezTo>
                  <a:pt x="27633" y="617200"/>
                  <a:pt x="0" y="589567"/>
                  <a:pt x="0" y="555480"/>
                </a:cubicBezTo>
                <a:lnTo>
                  <a:pt x="0" y="61720"/>
                </a:lnTo>
                <a:close/>
              </a:path>
            </a:pathLst>
          </a:custGeom>
          <a:noFill/>
          <a:ln w="9525">
            <a:noFill/>
          </a:ln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59987" tIns="59987" rIns="59987" bIns="59987" spcCol="1270" anchor="ctr"/>
          <a:lstStyle/>
          <a:p>
            <a:pPr algn="ctr" defTabSz="488315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775" dirty="0">
                <a:solidFill>
                  <a:srgbClr val="FF0000"/>
                </a:solidFill>
                <a:cs typeface="+mn-ea"/>
                <a:sym typeface="+mn-lt"/>
              </a:rPr>
              <a:t>主动性差</a:t>
            </a:r>
          </a:p>
        </p:txBody>
      </p:sp>
      <p:sp>
        <p:nvSpPr>
          <p:cNvPr id="4" name="文本框 40"/>
          <p:cNvSpPr txBox="1">
            <a:spLocks noChangeArrowheads="1"/>
          </p:cNvSpPr>
          <p:nvPr/>
        </p:nvSpPr>
        <p:spPr bwMode="auto">
          <a:xfrm>
            <a:off x="1591921" y="3060989"/>
            <a:ext cx="2627760" cy="792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5000"/>
              </a:spcBef>
              <a:spcAft>
                <a:spcPct val="500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家庭作业不够重视，通过书写质量就可以看出来。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055836" y="1609748"/>
            <a:ext cx="9207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5400" dirty="0">
                <a:solidFill>
                  <a:srgbClr val="FF0000"/>
                </a:solidFill>
                <a:cs typeface="+mn-ea"/>
                <a:sym typeface="+mn-lt"/>
              </a:rPr>
              <a:t>+</a:t>
            </a:r>
            <a:endParaRPr lang="zh-CN" altLang="en-US" sz="5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6" name="文本框 40"/>
          <p:cNvSpPr txBox="1">
            <a:spLocks noChangeArrowheads="1"/>
          </p:cNvSpPr>
          <p:nvPr/>
        </p:nvSpPr>
        <p:spPr bwMode="auto">
          <a:xfrm>
            <a:off x="4867564" y="3060989"/>
            <a:ext cx="2541887" cy="879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作业欠交严重，主动性不够</a:t>
            </a:r>
            <a:endParaRPr lang="zh-CN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8495" y="92877"/>
            <a:ext cx="3970264" cy="826665"/>
            <a:chOff x="218495" y="92877"/>
            <a:chExt cx="3970264" cy="82666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495" y="154140"/>
              <a:ext cx="3660012" cy="765402"/>
            </a:xfrm>
            <a:prstGeom prst="rect">
              <a:avLst/>
            </a:prstGeom>
          </p:spPr>
        </p:pic>
        <p:sp>
          <p:nvSpPr>
            <p:cNvPr id="9" name="Rectangle 2"/>
            <p:cNvSpPr txBox="1">
              <a:spLocks noChangeArrowheads="1"/>
            </p:cNvSpPr>
            <p:nvPr/>
          </p:nvSpPr>
          <p:spPr>
            <a:xfrm>
              <a:off x="911650" y="92877"/>
              <a:ext cx="3277109" cy="6985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3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8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学习方面</a:t>
              </a:r>
              <a:endParaRPr lang="zh-CN" sz="2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A75CBC6D-674A-4F19-9F7F-ADAFE6C64F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84"/>
          <a:stretch/>
        </p:blipFill>
        <p:spPr>
          <a:xfrm>
            <a:off x="0" y="3743658"/>
            <a:ext cx="9144000" cy="139984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B798F36-DB19-4992-9E48-54CB922C08F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18" t="44676" r="7370" b="27269"/>
          <a:stretch/>
        </p:blipFill>
        <p:spPr>
          <a:xfrm>
            <a:off x="6666837" y="-273277"/>
            <a:ext cx="2477163" cy="21293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5" grpId="1"/>
      <p:bldP spid="5" grpId="2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466065" y="-19337522"/>
            <a:ext cx="6023504" cy="3600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7EEB32C-B244-4462-A28D-3807A76EA9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84"/>
          <a:stretch/>
        </p:blipFill>
        <p:spPr>
          <a:xfrm>
            <a:off x="0" y="3743658"/>
            <a:ext cx="9144000" cy="139984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BB85D13-97C1-4A3B-8C2D-0DA685D9006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18" t="44676" r="7370" b="27269"/>
          <a:stretch/>
        </p:blipFill>
        <p:spPr>
          <a:xfrm>
            <a:off x="115137" y="2273724"/>
            <a:ext cx="1678782" cy="144303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172F251-279D-4479-95B1-08B2917B84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44" b="69861"/>
          <a:stretch/>
        </p:blipFill>
        <p:spPr>
          <a:xfrm>
            <a:off x="192193" y="58537"/>
            <a:ext cx="2034063" cy="184682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20E95C3-0D74-4560-9D06-0D312D53D7D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1" t="4297" r="35136" b="72824"/>
          <a:stretch/>
        </p:blipFill>
        <p:spPr>
          <a:xfrm rot="1032491">
            <a:off x="5311084" y="477456"/>
            <a:ext cx="884280" cy="117675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7FCA94AC-8BC6-4A1B-B952-6F6E290D409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08" b="68406"/>
          <a:stretch/>
        </p:blipFill>
        <p:spPr>
          <a:xfrm>
            <a:off x="6349640" y="2202"/>
            <a:ext cx="3023130" cy="214679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797E4A4-4C44-4201-8E64-9D486521A0C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3" t="6443" r="61148" b="73834"/>
          <a:stretch/>
        </p:blipFill>
        <p:spPr>
          <a:xfrm>
            <a:off x="2456770" y="380503"/>
            <a:ext cx="1067982" cy="129932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9787772-5AB4-4A20-8907-A68ACBBD778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41" t="5559" r="48703" b="76802"/>
          <a:stretch/>
        </p:blipFill>
        <p:spPr>
          <a:xfrm>
            <a:off x="3898290" y="240498"/>
            <a:ext cx="1133955" cy="127444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E0DAA3BC-66FA-4FBC-BFC0-DE180C867D4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256" y="1785573"/>
            <a:ext cx="4898001" cy="2094249"/>
          </a:xfrm>
          <a:prstGeom prst="rect">
            <a:avLst/>
          </a:prstGeom>
        </p:spPr>
      </p:pic>
      <p:sp>
        <p:nvSpPr>
          <p:cNvPr id="17" name="Rectangle 2">
            <a:extLst>
              <a:ext uri="{FF2B5EF4-FFF2-40B4-BE49-F238E27FC236}">
                <a16:creationId xmlns:a16="http://schemas.microsoft.com/office/drawing/2014/main" xmlns="" id="{FFFB0776-6712-4572-AED9-AB0316178DFC}"/>
              </a:ext>
            </a:extLst>
          </p:cNvPr>
          <p:cNvSpPr txBox="1">
            <a:spLocks noChangeArrowheads="1"/>
          </p:cNvSpPr>
          <p:nvPr/>
        </p:nvSpPr>
        <p:spPr>
          <a:xfrm>
            <a:off x="1969870" y="2868874"/>
            <a:ext cx="5007974" cy="698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给家长的一些建议</a:t>
            </a:r>
            <a:endParaRPr lang="zh-CN" sz="3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1013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allOve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5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18495" y="92877"/>
            <a:ext cx="3970264" cy="826665"/>
            <a:chOff x="218495" y="92877"/>
            <a:chExt cx="3970264" cy="82666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495" y="154140"/>
              <a:ext cx="3660012" cy="765402"/>
            </a:xfrm>
            <a:prstGeom prst="rect">
              <a:avLst/>
            </a:prstGeom>
          </p:spPr>
        </p:pic>
        <p:sp>
          <p:nvSpPr>
            <p:cNvPr id="9" name="Rectangle 2"/>
            <p:cNvSpPr txBox="1">
              <a:spLocks noChangeArrowheads="1"/>
            </p:cNvSpPr>
            <p:nvPr/>
          </p:nvSpPr>
          <p:spPr>
            <a:xfrm>
              <a:off x="911650" y="92877"/>
              <a:ext cx="3277109" cy="6985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3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800" dirty="0">
                  <a:solidFill>
                    <a:srgbClr val="EB6343"/>
                  </a:solidFill>
                  <a:latin typeface="+mn-lt"/>
                  <a:ea typeface="+mn-ea"/>
                  <a:cs typeface="+mn-ea"/>
                  <a:sym typeface="+mn-lt"/>
                </a:rPr>
                <a:t>给家长的一些建议</a:t>
              </a:r>
              <a:endParaRPr lang="zh-CN" sz="2800" dirty="0">
                <a:solidFill>
                  <a:srgbClr val="EB634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8530C2F-62C3-4E83-89AB-928F654AC1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755" y="1304551"/>
            <a:ext cx="1546563" cy="119556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EA1AE55-AE06-441B-8323-F03CA38DA1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74485" y="1327126"/>
            <a:ext cx="1318876" cy="131887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AC9A71F-87AA-469E-A765-87F1F398322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1132" y="1304551"/>
            <a:ext cx="1175870" cy="1080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0593254-981D-4B79-AD32-A70D03B59638}"/>
              </a:ext>
            </a:extLst>
          </p:cNvPr>
          <p:cNvSpPr/>
          <p:nvPr/>
        </p:nvSpPr>
        <p:spPr>
          <a:xfrm>
            <a:off x="1288320" y="260144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EB6343"/>
                </a:solidFill>
                <a:cs typeface="+mn-ea"/>
                <a:sym typeface="+mn-lt"/>
              </a:rPr>
              <a:t>第一、抓作业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9EE0880-F535-4DA4-BF2C-73A7B6378B45}"/>
              </a:ext>
            </a:extLst>
          </p:cNvPr>
          <p:cNvSpPr/>
          <p:nvPr/>
        </p:nvSpPr>
        <p:spPr>
          <a:xfrm>
            <a:off x="811878" y="3013284"/>
            <a:ext cx="227586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要规定孩子放学后必须做完作业，必须检查。口头作业、复习、预习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作业也不容草率。 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7237CBC-4689-4388-A771-142D281D57A3}"/>
              </a:ext>
            </a:extLst>
          </p:cNvPr>
          <p:cNvSpPr/>
          <p:nvPr/>
        </p:nvSpPr>
        <p:spPr>
          <a:xfrm>
            <a:off x="3759801" y="2577343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EB6343"/>
                </a:solidFill>
                <a:cs typeface="+mn-ea"/>
                <a:sym typeface="+mn-lt"/>
              </a:rPr>
              <a:t>第二、抓态度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10055E0-D394-40BC-9512-696883ABAA4E}"/>
              </a:ext>
            </a:extLst>
          </p:cNvPr>
          <p:cNvSpPr/>
          <p:nvPr/>
        </p:nvSpPr>
        <p:spPr>
          <a:xfrm>
            <a:off x="6288125" y="2442393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EB6343"/>
                </a:solidFill>
                <a:cs typeface="+mn-ea"/>
                <a:sym typeface="+mn-lt"/>
              </a:rPr>
              <a:t>第三、抓技能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27EDEDA-159E-4A9D-8F6E-D4FDB4FE83BB}"/>
              </a:ext>
            </a:extLst>
          </p:cNvPr>
          <p:cNvSpPr/>
          <p:nvPr/>
        </p:nvSpPr>
        <p:spPr>
          <a:xfrm>
            <a:off x="6069740" y="3010413"/>
            <a:ext cx="22758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如想问题、做作业时，要求准确而迅速，在质中求快；语言表达务求清楚、生动，口头背诵务求熟练。 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93F6F2E-D83C-401C-95CA-1DBBA6D1E380}"/>
              </a:ext>
            </a:extLst>
          </p:cNvPr>
          <p:cNvSpPr/>
          <p:nvPr/>
        </p:nvSpPr>
        <p:spPr>
          <a:xfrm>
            <a:off x="3415085" y="3013285"/>
            <a:ext cx="22758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要求学习专心、细心，勇于克服学习中的困难。书写要工整、清洁、准确，不能“虎头蛇尾”或“龙飞凤舞”。 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56B6B9C7-4A11-4BC8-A4F3-07F5AE0A146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84"/>
          <a:stretch/>
        </p:blipFill>
        <p:spPr>
          <a:xfrm>
            <a:off x="0" y="3743658"/>
            <a:ext cx="9144000" cy="139984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E07EEA67-0C26-4B2E-9E13-400ACB813B4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18" t="44676" r="7370" b="27269"/>
          <a:stretch/>
        </p:blipFill>
        <p:spPr>
          <a:xfrm>
            <a:off x="6666837" y="-273277"/>
            <a:ext cx="2477163" cy="21293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8705F436-5F12-4397-A086-0E39672D80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84"/>
          <a:stretch/>
        </p:blipFill>
        <p:spPr>
          <a:xfrm>
            <a:off x="0" y="3743658"/>
            <a:ext cx="9144000" cy="139984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4320" y="1752445"/>
            <a:ext cx="8595360" cy="1015663"/>
          </a:xfrm>
          <a:prstGeom prst="rect">
            <a:avLst/>
          </a:prstGeom>
          <a:noFill/>
        </p:spPr>
        <p:txBody>
          <a:bodyPr spcFirstLastPara="1" wrap="square" numCol="1" rtlCol="0">
            <a:prstTxWarp prst="textArchDown">
              <a:avLst>
                <a:gd name="adj" fmla="val 21594845"/>
              </a:avLst>
            </a:prstTxWarp>
            <a:spAutoFit/>
          </a:bodyPr>
          <a:lstStyle>
            <a:defPPr>
              <a:defRPr lang="zh-CN"/>
            </a:defPPr>
            <a:lvl1pPr algn="ctr">
              <a:defRPr sz="720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方圆体W7" panose="040B0709000000000000" pitchFamily="81" charset="-122"/>
                <a:ea typeface="华康方圆体W7" panose="040B0709000000000000" pitchFamily="81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谢谢下载观看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26105" y="3455153"/>
            <a:ext cx="3455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kern="10" dirty="0">
                <a:ln w="9525" cmpd="sng">
                  <a:noFill/>
                  <a:bevel/>
                </a:ln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三（二）班 小图图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1F79E9B2-8861-4708-9F5E-9482786432D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18" t="44676" r="7370" b="27269"/>
          <a:stretch/>
        </p:blipFill>
        <p:spPr>
          <a:xfrm>
            <a:off x="115137" y="2273724"/>
            <a:ext cx="1678782" cy="144303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3D68126F-6513-4335-AE78-6739C09AD9D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44" b="69861"/>
          <a:stretch/>
        </p:blipFill>
        <p:spPr>
          <a:xfrm>
            <a:off x="635677" y="242594"/>
            <a:ext cx="2034063" cy="1846827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A515D47C-7873-4389-B6A4-5F1E6CEC1F5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1" t="4297" r="35136" b="72824"/>
          <a:stretch/>
        </p:blipFill>
        <p:spPr>
          <a:xfrm rot="1032491">
            <a:off x="4698025" y="853720"/>
            <a:ext cx="884280" cy="117675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7AB9C9BA-B5F9-43DF-8CC2-ADBFC871848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08" b="68406"/>
          <a:stretch/>
        </p:blipFill>
        <p:spPr>
          <a:xfrm>
            <a:off x="5766562" y="115418"/>
            <a:ext cx="3023130" cy="214679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F75EBC46-7116-4FAE-B246-C545FC3EBAE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3" t="6443" r="61148" b="73834"/>
          <a:stretch/>
        </p:blipFill>
        <p:spPr>
          <a:xfrm>
            <a:off x="2695574" y="793828"/>
            <a:ext cx="1067982" cy="129932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A0154EAC-A419-448E-9369-45B682019DC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41" t="5559" r="48703" b="76802"/>
          <a:stretch/>
        </p:blipFill>
        <p:spPr>
          <a:xfrm>
            <a:off x="3634210" y="368316"/>
            <a:ext cx="1133955" cy="127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956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F9162C4-C651-4EE6-9331-43ACC6B1A9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84"/>
          <a:stretch/>
        </p:blipFill>
        <p:spPr>
          <a:xfrm>
            <a:off x="0" y="3743658"/>
            <a:ext cx="9144000" cy="1399841"/>
          </a:xfrm>
          <a:prstGeom prst="rect">
            <a:avLst/>
          </a:prstGeom>
        </p:spPr>
      </p:pic>
      <p:sp>
        <p:nvSpPr>
          <p:cNvPr id="8" name="文本框 103"/>
          <p:cNvSpPr txBox="1">
            <a:spLocks noChangeArrowheads="1"/>
          </p:cNvSpPr>
          <p:nvPr/>
        </p:nvSpPr>
        <p:spPr bwMode="auto">
          <a:xfrm>
            <a:off x="394345" y="467089"/>
            <a:ext cx="1764497" cy="781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0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en-US" altLang="zh-CN" sz="40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defRPr/>
            </a:pPr>
            <a:r>
              <a:rPr lang="en-US" altLang="zh-CN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CONCENT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DCE7F16-F9E7-4167-868D-F73125A105F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93" t="29091" r="11600" b="57495"/>
          <a:stretch/>
        </p:blipFill>
        <p:spPr>
          <a:xfrm>
            <a:off x="1625888" y="1248413"/>
            <a:ext cx="1935355" cy="180488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49CDEA2-14C5-43D6-B2A8-E7AEBBCCA9FC}"/>
              </a:ext>
            </a:extLst>
          </p:cNvPr>
          <p:cNvGrpSpPr/>
          <p:nvPr/>
        </p:nvGrpSpPr>
        <p:grpSpPr>
          <a:xfrm>
            <a:off x="4084540" y="294336"/>
            <a:ext cx="3117000" cy="1007830"/>
            <a:chOff x="4084540" y="294336"/>
            <a:chExt cx="3117000" cy="100783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A771E06E-6554-468B-9F94-30D9F053371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4540" y="294336"/>
              <a:ext cx="3117000" cy="1007830"/>
            </a:xfrm>
            <a:prstGeom prst="rect">
              <a:avLst/>
            </a:prstGeom>
          </p:spPr>
        </p:pic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BC464764-9139-48F0-B788-C34E590271D7}"/>
                </a:ext>
              </a:extLst>
            </p:cNvPr>
            <p:cNvSpPr/>
            <p:nvPr/>
          </p:nvSpPr>
          <p:spPr>
            <a:xfrm>
              <a:off x="4524785" y="783187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FF0000"/>
                  </a:solidFill>
                  <a:cs typeface="+mn-ea"/>
                  <a:sym typeface="+mn-lt"/>
                </a:rPr>
                <a:t>家长会召开的意义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E527D8D-B40C-4D23-A1C2-E3570F4B7265}"/>
              </a:ext>
            </a:extLst>
          </p:cNvPr>
          <p:cNvGrpSpPr/>
          <p:nvPr/>
        </p:nvGrpSpPr>
        <p:grpSpPr>
          <a:xfrm>
            <a:off x="5141440" y="1355101"/>
            <a:ext cx="3117000" cy="1007830"/>
            <a:chOff x="5141440" y="1355101"/>
            <a:chExt cx="3117000" cy="100783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C9DD9AFF-9E57-4FAE-A287-7BCE61A6EC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1440" y="1355101"/>
              <a:ext cx="3117000" cy="1007830"/>
            </a:xfrm>
            <a:prstGeom prst="rect">
              <a:avLst/>
            </a:prstGeom>
          </p:spPr>
        </p:pic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0D7E20EF-BEE9-40A8-BF6B-9BA4E7B8C34D}"/>
                </a:ext>
              </a:extLst>
            </p:cNvPr>
            <p:cNvSpPr/>
            <p:nvPr/>
          </p:nvSpPr>
          <p:spPr>
            <a:xfrm>
              <a:off x="5693517" y="1817798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FF0000"/>
                  </a:solidFill>
                  <a:cs typeface="+mn-ea"/>
                  <a:sym typeface="+mn-lt"/>
                </a:rPr>
                <a:t>学校作息时间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FF777FD5-9FB9-48B2-AA40-897B411AAC05}"/>
              </a:ext>
            </a:extLst>
          </p:cNvPr>
          <p:cNvGrpSpPr/>
          <p:nvPr/>
        </p:nvGrpSpPr>
        <p:grpSpPr>
          <a:xfrm>
            <a:off x="4433624" y="3194451"/>
            <a:ext cx="3117000" cy="1007830"/>
            <a:chOff x="4433624" y="3194451"/>
            <a:chExt cx="3117000" cy="1007830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6ACD8C8B-B5E0-4BD1-BD09-781FFE2B6F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3624" y="3194451"/>
              <a:ext cx="3117000" cy="1007830"/>
            </a:xfrm>
            <a:prstGeom prst="rect">
              <a:avLst/>
            </a:prstGeom>
          </p:spPr>
        </p:pic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1DB3AF0D-B20E-4FEF-B6A9-91FB1F1FCD13}"/>
                </a:ext>
              </a:extLst>
            </p:cNvPr>
            <p:cNvSpPr/>
            <p:nvPr/>
          </p:nvSpPr>
          <p:spPr>
            <a:xfrm>
              <a:off x="4814692" y="3658326"/>
              <a:ext cx="223651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FF0000"/>
                  </a:solidFill>
                  <a:cs typeface="+mn-ea"/>
                  <a:sym typeface="+mn-lt"/>
                </a:rPr>
                <a:t>新学期的工作安排</a:t>
              </a:r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877984A8-82DC-44F8-B578-8795C6842A4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76" t="49625" r="7370" b="28752"/>
          <a:stretch/>
        </p:blipFill>
        <p:spPr>
          <a:xfrm>
            <a:off x="306434" y="2154865"/>
            <a:ext cx="2932889" cy="2079173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F7FEEAB-0CD8-4E1E-AD21-D57607A407EE}"/>
              </a:ext>
            </a:extLst>
          </p:cNvPr>
          <p:cNvGrpSpPr/>
          <p:nvPr/>
        </p:nvGrpSpPr>
        <p:grpSpPr>
          <a:xfrm>
            <a:off x="3450648" y="2153180"/>
            <a:ext cx="3117000" cy="1007830"/>
            <a:chOff x="3428602" y="2220079"/>
            <a:chExt cx="3117000" cy="1007830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AC19E41B-1A25-47BB-B2A3-A668B22C9E6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8602" y="2220079"/>
              <a:ext cx="3117000" cy="1007830"/>
            </a:xfrm>
            <a:prstGeom prst="rect">
              <a:avLst/>
            </a:prstGeom>
          </p:spPr>
        </p:pic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9B783C14-4851-4DD8-86D4-38DEE9A87425}"/>
                </a:ext>
              </a:extLst>
            </p:cNvPr>
            <p:cNvSpPr/>
            <p:nvPr/>
          </p:nvSpPr>
          <p:spPr>
            <a:xfrm>
              <a:off x="3837282" y="2696144"/>
              <a:ext cx="223651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FF0000"/>
                  </a:solidFill>
                  <a:cs typeface="+mn-ea"/>
                  <a:sym typeface="+mn-lt"/>
                </a:rPr>
                <a:t>给家长的一些建议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671" y="1719716"/>
            <a:ext cx="4220615" cy="22698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466065" y="-19337522"/>
            <a:ext cx="6023504" cy="3600000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811948" y="2894840"/>
            <a:ext cx="3135510" cy="698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solidFill>
                  <a:srgbClr val="EB6343"/>
                </a:solidFill>
                <a:latin typeface="+mn-lt"/>
                <a:ea typeface="+mn-ea"/>
                <a:cs typeface="+mn-ea"/>
                <a:sym typeface="+mn-lt"/>
              </a:rPr>
              <a:t>家长会召开的意义</a:t>
            </a:r>
            <a:endParaRPr lang="zh-CN" sz="2000" dirty="0">
              <a:solidFill>
                <a:srgbClr val="EB634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7EEB32C-B244-4462-A28D-3807A76EA9F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84"/>
          <a:stretch/>
        </p:blipFill>
        <p:spPr>
          <a:xfrm>
            <a:off x="0" y="3743658"/>
            <a:ext cx="9144000" cy="139984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BB85D13-97C1-4A3B-8C2D-0DA685D9006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18" t="44676" r="7370" b="27269"/>
          <a:stretch/>
        </p:blipFill>
        <p:spPr>
          <a:xfrm>
            <a:off x="115137" y="2273724"/>
            <a:ext cx="1678782" cy="144303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172F251-279D-4479-95B1-08B2917B84E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44" b="69861"/>
          <a:stretch/>
        </p:blipFill>
        <p:spPr>
          <a:xfrm>
            <a:off x="192193" y="58537"/>
            <a:ext cx="2034063" cy="184682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20E95C3-0D74-4560-9D06-0D312D53D7D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1" t="4297" r="35136" b="72824"/>
          <a:stretch/>
        </p:blipFill>
        <p:spPr>
          <a:xfrm rot="1032491">
            <a:off x="4854002" y="502432"/>
            <a:ext cx="884280" cy="117675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7FCA94AC-8BC6-4A1B-B952-6F6E290D409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08" b="68406"/>
          <a:stretch/>
        </p:blipFill>
        <p:spPr>
          <a:xfrm>
            <a:off x="5987974" y="58537"/>
            <a:ext cx="3023130" cy="214679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797E4A4-4C44-4201-8E64-9D486521A0C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3" t="6443" r="61148" b="73834"/>
          <a:stretch/>
        </p:blipFill>
        <p:spPr>
          <a:xfrm>
            <a:off x="2456770" y="380503"/>
            <a:ext cx="1067982" cy="129932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9787772-5AB4-4A20-8907-A68ACBBD778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41" t="5559" r="48703" b="76802"/>
          <a:stretch/>
        </p:blipFill>
        <p:spPr>
          <a:xfrm>
            <a:off x="3519563" y="105990"/>
            <a:ext cx="1133955" cy="12744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977A5E1-F028-4E45-A552-6D65F591D1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84"/>
          <a:stretch/>
        </p:blipFill>
        <p:spPr>
          <a:xfrm>
            <a:off x="0" y="3743658"/>
            <a:ext cx="9144000" cy="1399841"/>
          </a:xfrm>
          <a:prstGeom prst="rect">
            <a:avLst/>
          </a:prstGeom>
        </p:spPr>
      </p:pic>
      <p:sp>
        <p:nvSpPr>
          <p:cNvPr id="3" name="Text Box 3"/>
          <p:cNvSpPr>
            <a:spLocks noChangeArrowheads="1"/>
          </p:cNvSpPr>
          <p:nvPr/>
        </p:nvSpPr>
        <p:spPr bwMode="auto">
          <a:xfrm>
            <a:off x="1506289" y="1289444"/>
            <a:ext cx="6547057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为了加强老师与家长、家长与家长、家长与学生之间的联系，相互交流一下学生在校及在家的情况，以便老师能够更有针对性的实施教育，家长能够更好教育自己的子女做人与成才。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251" y="154140"/>
            <a:ext cx="697169" cy="655171"/>
          </a:xfrm>
          <a:prstGeom prst="rect">
            <a:avLst/>
          </a:prstGeom>
          <a:ln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778200" y="2820328"/>
            <a:ext cx="7465866" cy="923330"/>
            <a:chOff x="703385" y="3056527"/>
            <a:chExt cx="7465866" cy="923330"/>
          </a:xfrm>
        </p:grpSpPr>
        <p:sp>
          <p:nvSpPr>
            <p:cNvPr id="4" name="圆角矩形 3"/>
            <p:cNvSpPr/>
            <p:nvPr/>
          </p:nvSpPr>
          <p:spPr>
            <a:xfrm>
              <a:off x="703385" y="3297585"/>
              <a:ext cx="1854377" cy="479580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我们的努力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637772" y="3056527"/>
              <a:ext cx="8312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FF0000"/>
                  </a:solidFill>
                  <a:cs typeface="+mn-ea"/>
                  <a:sym typeface="+mn-lt"/>
                </a:rPr>
                <a:t>+</a:t>
              </a:r>
              <a:endParaRPr lang="zh-CN" altLang="en-US" sz="54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549055" y="3297585"/>
              <a:ext cx="1854377" cy="479580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您的关爱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483442" y="3056527"/>
              <a:ext cx="8312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FF0000"/>
                  </a:solidFill>
                  <a:cs typeface="+mn-ea"/>
                  <a:sym typeface="+mn-lt"/>
                </a:rPr>
                <a:t>=</a:t>
              </a:r>
              <a:endParaRPr lang="zh-CN" altLang="en-US" sz="54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6314874" y="3297585"/>
              <a:ext cx="1854377" cy="479580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孩子的成功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8495" y="92877"/>
            <a:ext cx="3970264" cy="826665"/>
            <a:chOff x="218495" y="92877"/>
            <a:chExt cx="3970264" cy="82666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495" y="154140"/>
              <a:ext cx="3660012" cy="765402"/>
            </a:xfrm>
            <a:prstGeom prst="rect">
              <a:avLst/>
            </a:prstGeom>
          </p:spPr>
        </p:pic>
        <p:sp>
          <p:nvSpPr>
            <p:cNvPr id="15" name="Rectangle 2"/>
            <p:cNvSpPr txBox="1">
              <a:spLocks noChangeArrowheads="1"/>
            </p:cNvSpPr>
            <p:nvPr/>
          </p:nvSpPr>
          <p:spPr>
            <a:xfrm>
              <a:off x="911650" y="92877"/>
              <a:ext cx="3277109" cy="6985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3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8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家长会召开的意义</a:t>
              </a:r>
              <a:endParaRPr lang="zh-CN" sz="2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31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466065" y="-19337522"/>
            <a:ext cx="6023504" cy="3600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7EEB32C-B244-4462-A28D-3807A76EA9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84"/>
          <a:stretch/>
        </p:blipFill>
        <p:spPr>
          <a:xfrm>
            <a:off x="0" y="3743658"/>
            <a:ext cx="9144000" cy="139984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BB85D13-97C1-4A3B-8C2D-0DA685D9006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18" t="44676" r="7370" b="27269"/>
          <a:stretch/>
        </p:blipFill>
        <p:spPr>
          <a:xfrm>
            <a:off x="115137" y="2273724"/>
            <a:ext cx="1678782" cy="144303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172F251-279D-4479-95B1-08B2917B84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44" b="69861"/>
          <a:stretch/>
        </p:blipFill>
        <p:spPr>
          <a:xfrm>
            <a:off x="192193" y="58537"/>
            <a:ext cx="2034063" cy="184682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20E95C3-0D74-4560-9D06-0D312D53D7D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1" t="4297" r="35136" b="72824"/>
          <a:stretch/>
        </p:blipFill>
        <p:spPr>
          <a:xfrm rot="1032491">
            <a:off x="4854002" y="502432"/>
            <a:ext cx="884280" cy="117675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7FCA94AC-8BC6-4A1B-B952-6F6E290D409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08" b="68406"/>
          <a:stretch/>
        </p:blipFill>
        <p:spPr>
          <a:xfrm>
            <a:off x="5987974" y="58537"/>
            <a:ext cx="3023130" cy="214679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797E4A4-4C44-4201-8E64-9D486521A0C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3" t="6443" r="61148" b="73834"/>
          <a:stretch/>
        </p:blipFill>
        <p:spPr>
          <a:xfrm>
            <a:off x="2456770" y="380503"/>
            <a:ext cx="1067982" cy="129932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9787772-5AB4-4A20-8907-A68ACBBD778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41" t="5559" r="48703" b="76802"/>
          <a:stretch/>
        </p:blipFill>
        <p:spPr>
          <a:xfrm>
            <a:off x="3519563" y="105990"/>
            <a:ext cx="1133955" cy="127444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ED1B6175-FA53-472C-B071-290229FCD3B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400" y="1745820"/>
            <a:ext cx="4898001" cy="2094249"/>
          </a:xfrm>
          <a:prstGeom prst="rect">
            <a:avLst/>
          </a:prstGeom>
        </p:spPr>
      </p:pic>
      <p:sp>
        <p:nvSpPr>
          <p:cNvPr id="15" name="Rectangle 2">
            <a:extLst>
              <a:ext uri="{FF2B5EF4-FFF2-40B4-BE49-F238E27FC236}">
                <a16:creationId xmlns:a16="http://schemas.microsoft.com/office/drawing/2014/main" xmlns="" id="{BD95679A-42F4-40C2-B405-2FB442266146}"/>
              </a:ext>
            </a:extLst>
          </p:cNvPr>
          <p:cNvSpPr txBox="1">
            <a:spLocks noChangeArrowheads="1"/>
          </p:cNvSpPr>
          <p:nvPr/>
        </p:nvSpPr>
        <p:spPr>
          <a:xfrm>
            <a:off x="1889334" y="2861456"/>
            <a:ext cx="5007974" cy="698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学校作息时间</a:t>
            </a:r>
            <a:endParaRPr lang="zh-CN" sz="3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92929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5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70038" y="1045448"/>
            <a:ext cx="4273550" cy="544570"/>
            <a:chOff x="1797187" y="1328080"/>
            <a:chExt cx="4273550" cy="544570"/>
          </a:xfrm>
        </p:grpSpPr>
        <p:sp>
          <p:nvSpPr>
            <p:cNvPr id="9" name="圆角矩形 8"/>
            <p:cNvSpPr/>
            <p:nvPr/>
          </p:nvSpPr>
          <p:spPr bwMode="auto">
            <a:xfrm>
              <a:off x="2995749" y="1369413"/>
              <a:ext cx="2500941" cy="466725"/>
            </a:xfrm>
            <a:prstGeom prst="roundRect">
              <a:avLst/>
            </a:prstGeom>
            <a:noFill/>
            <a:ln w="3175">
              <a:solidFill>
                <a:srgbClr val="EB63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 bwMode="auto">
            <a:xfrm>
              <a:off x="1797187" y="1332900"/>
              <a:ext cx="1330325" cy="539750"/>
            </a:xfrm>
            <a:prstGeom prst="roundRect">
              <a:avLst/>
            </a:prstGeom>
            <a:solidFill>
              <a:srgbClr val="FF0000"/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 bwMode="auto">
            <a:xfrm>
              <a:off x="1848975" y="1424975"/>
              <a:ext cx="12619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早读</a:t>
              </a:r>
            </a:p>
          </p:txBody>
        </p:sp>
        <p:sp>
          <p:nvSpPr>
            <p:cNvPr id="12" name="文本框 11"/>
            <p:cNvSpPr txBox="1"/>
            <p:nvPr/>
          </p:nvSpPr>
          <p:spPr bwMode="auto">
            <a:xfrm>
              <a:off x="3254512" y="1328080"/>
              <a:ext cx="2816225" cy="4643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Clr>
                  <a:srgbClr val="CC0000"/>
                </a:buClr>
                <a:buSzPct val="85000"/>
              </a:pPr>
              <a:r>
                <a:rPr lang="en-US" altLang="zh-CN" sz="1800" dirty="0">
                  <a:solidFill>
                    <a:srgbClr val="FF0000"/>
                  </a:solidFill>
                  <a:cs typeface="+mn-ea"/>
                  <a:sym typeface="+mn-lt"/>
                </a:rPr>
                <a:t>8:00</a:t>
              </a:r>
              <a:r>
                <a:rPr lang="zh-CN" altLang="en-US" sz="1800" dirty="0">
                  <a:solidFill>
                    <a:srgbClr val="FF0000"/>
                  </a:solidFill>
                  <a:cs typeface="+mn-ea"/>
                  <a:sym typeface="+mn-lt"/>
                </a:rPr>
                <a:t>到校开始早读</a:t>
              </a:r>
              <a:endParaRPr lang="en-US" altLang="zh-CN" sz="18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70038" y="1841781"/>
            <a:ext cx="4260850" cy="541337"/>
            <a:chOff x="1797187" y="2124413"/>
            <a:chExt cx="4260850" cy="541337"/>
          </a:xfrm>
        </p:grpSpPr>
        <p:sp>
          <p:nvSpPr>
            <p:cNvPr id="17" name="圆角矩形 16"/>
            <p:cNvSpPr/>
            <p:nvPr/>
          </p:nvSpPr>
          <p:spPr bwMode="auto">
            <a:xfrm>
              <a:off x="2995749" y="2160925"/>
              <a:ext cx="2500941" cy="468313"/>
            </a:xfrm>
            <a:prstGeom prst="roundRect">
              <a:avLst/>
            </a:prstGeom>
            <a:noFill/>
            <a:ln w="3175">
              <a:solidFill>
                <a:srgbClr val="EB63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>
              <a:off x="1797187" y="2124413"/>
              <a:ext cx="1330325" cy="541337"/>
            </a:xfrm>
            <a:prstGeom prst="roundRect">
              <a:avLst/>
            </a:prstGeom>
            <a:solidFill>
              <a:srgbClr val="EB6343"/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1836532" y="2213313"/>
              <a:ext cx="126007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中午放学</a:t>
              </a:r>
            </a:p>
          </p:txBody>
        </p:sp>
        <p:sp>
          <p:nvSpPr>
            <p:cNvPr id="21" name="文本框 20"/>
            <p:cNvSpPr txBox="1"/>
            <p:nvPr/>
          </p:nvSpPr>
          <p:spPr bwMode="auto">
            <a:xfrm>
              <a:off x="3241812" y="2129480"/>
              <a:ext cx="2816225" cy="4643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Clr>
                  <a:srgbClr val="CC0000"/>
                </a:buClr>
                <a:buSzPct val="85000"/>
              </a:pPr>
              <a:r>
                <a:rPr lang="en-US" altLang="zh-CN" sz="1800" dirty="0">
                  <a:solidFill>
                    <a:srgbClr val="EB6343"/>
                  </a:solidFill>
                  <a:cs typeface="+mn-ea"/>
                  <a:sym typeface="+mn-lt"/>
                </a:rPr>
                <a:t>11:50</a:t>
              </a:r>
              <a:r>
                <a:rPr lang="zh-CN" altLang="en-US" sz="1800" dirty="0">
                  <a:solidFill>
                    <a:srgbClr val="EB6343"/>
                  </a:solidFill>
                  <a:cs typeface="+mn-ea"/>
                  <a:sym typeface="+mn-lt"/>
                </a:rPr>
                <a:t>放学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55185" y="2634881"/>
            <a:ext cx="5712378" cy="539750"/>
            <a:chOff x="1682334" y="2917513"/>
            <a:chExt cx="5712378" cy="539750"/>
          </a:xfrm>
        </p:grpSpPr>
        <p:sp>
          <p:nvSpPr>
            <p:cNvPr id="23" name="圆角矩形 22"/>
            <p:cNvSpPr/>
            <p:nvPr/>
          </p:nvSpPr>
          <p:spPr bwMode="auto">
            <a:xfrm>
              <a:off x="2995749" y="2954026"/>
              <a:ext cx="2500941" cy="466725"/>
            </a:xfrm>
            <a:prstGeom prst="roundRect">
              <a:avLst/>
            </a:prstGeom>
            <a:noFill/>
            <a:ln w="3175">
              <a:solidFill>
                <a:srgbClr val="EB63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圆角矩形 23"/>
            <p:cNvSpPr/>
            <p:nvPr/>
          </p:nvSpPr>
          <p:spPr bwMode="auto">
            <a:xfrm>
              <a:off x="1797187" y="2917513"/>
              <a:ext cx="1330325" cy="539750"/>
            </a:xfrm>
            <a:prstGeom prst="roundRect">
              <a:avLst/>
            </a:prstGeom>
            <a:solidFill>
              <a:srgbClr val="FF0000"/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 bwMode="auto">
            <a:xfrm>
              <a:off x="1682334" y="3023876"/>
              <a:ext cx="15460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傍晚放学</a:t>
              </a: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3241812" y="2959639"/>
              <a:ext cx="4152900" cy="40203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1800" dirty="0">
                  <a:solidFill>
                    <a:srgbClr val="FF0000"/>
                  </a:solidFill>
                  <a:cs typeface="+mn-ea"/>
                  <a:sym typeface="+mn-lt"/>
                </a:rPr>
                <a:t>15:55</a:t>
              </a:r>
              <a:r>
                <a:rPr lang="zh-CN" altLang="en-US" sz="1800" dirty="0">
                  <a:solidFill>
                    <a:srgbClr val="FF0000"/>
                  </a:solidFill>
                  <a:cs typeface="+mn-ea"/>
                  <a:sym typeface="+mn-lt"/>
                </a:rPr>
                <a:t>放学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55185" y="3426394"/>
            <a:ext cx="5712378" cy="539750"/>
            <a:chOff x="1682334" y="3709026"/>
            <a:chExt cx="5712378" cy="539750"/>
          </a:xfrm>
        </p:grpSpPr>
        <p:sp>
          <p:nvSpPr>
            <p:cNvPr id="28" name="圆角矩形 27"/>
            <p:cNvSpPr/>
            <p:nvPr/>
          </p:nvSpPr>
          <p:spPr bwMode="auto">
            <a:xfrm>
              <a:off x="2995749" y="3745538"/>
              <a:ext cx="2500941" cy="466725"/>
            </a:xfrm>
            <a:prstGeom prst="roundRect">
              <a:avLst/>
            </a:prstGeom>
            <a:noFill/>
            <a:ln w="3175">
              <a:solidFill>
                <a:srgbClr val="EB63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圆角矩形 28"/>
            <p:cNvSpPr/>
            <p:nvPr/>
          </p:nvSpPr>
          <p:spPr bwMode="auto">
            <a:xfrm>
              <a:off x="1797187" y="3709026"/>
              <a:ext cx="1330325" cy="539750"/>
            </a:xfrm>
            <a:prstGeom prst="roundRect">
              <a:avLst/>
            </a:prstGeom>
            <a:solidFill>
              <a:srgbClr val="EB6343"/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 bwMode="auto">
            <a:xfrm>
              <a:off x="1682334" y="3815388"/>
              <a:ext cx="15460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兴趣课</a:t>
              </a:r>
            </a:p>
          </p:txBody>
        </p:sp>
        <p:sp>
          <p:nvSpPr>
            <p:cNvPr id="32" name="文本框 31"/>
            <p:cNvSpPr txBox="1"/>
            <p:nvPr/>
          </p:nvSpPr>
          <p:spPr bwMode="auto">
            <a:xfrm>
              <a:off x="3241812" y="3757683"/>
              <a:ext cx="4152900" cy="40203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1800" dirty="0">
                  <a:solidFill>
                    <a:srgbClr val="EB6343"/>
                  </a:solidFill>
                  <a:cs typeface="+mn-ea"/>
                  <a:sym typeface="+mn-lt"/>
                </a:rPr>
                <a:t>17:40</a:t>
              </a:r>
              <a:r>
                <a:rPr lang="zh-CN" altLang="en-US" sz="1800" dirty="0">
                  <a:solidFill>
                    <a:srgbClr val="EB6343"/>
                  </a:solidFill>
                  <a:cs typeface="+mn-ea"/>
                  <a:sym typeface="+mn-lt"/>
                </a:rPr>
                <a:t>上兴趣课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18495" y="92877"/>
            <a:ext cx="3970264" cy="826665"/>
            <a:chOff x="218495" y="92877"/>
            <a:chExt cx="3970264" cy="82666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495" y="154140"/>
              <a:ext cx="3660012" cy="765402"/>
            </a:xfrm>
            <a:prstGeom prst="rect">
              <a:avLst/>
            </a:prstGeom>
          </p:spPr>
        </p:pic>
        <p:sp>
          <p:nvSpPr>
            <p:cNvPr id="34" name="Rectangle 2"/>
            <p:cNvSpPr txBox="1">
              <a:spLocks noChangeArrowheads="1"/>
            </p:cNvSpPr>
            <p:nvPr/>
          </p:nvSpPr>
          <p:spPr>
            <a:xfrm>
              <a:off x="911650" y="92877"/>
              <a:ext cx="3277109" cy="6985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3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8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学校作息时间</a:t>
              </a:r>
              <a:endParaRPr lang="zh-CN" sz="2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19CCF432-6C00-47C4-8AAC-CB97E00CB9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84"/>
          <a:stretch/>
        </p:blipFill>
        <p:spPr>
          <a:xfrm>
            <a:off x="0" y="3743658"/>
            <a:ext cx="9144000" cy="139984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ABF1989-CDB2-4257-9026-D2EA16A768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222" y="363111"/>
            <a:ext cx="2721903" cy="38532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win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466065" y="-19337522"/>
            <a:ext cx="6023504" cy="3600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7EEB32C-B244-4462-A28D-3807A76EA9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84"/>
          <a:stretch/>
        </p:blipFill>
        <p:spPr>
          <a:xfrm>
            <a:off x="0" y="3743658"/>
            <a:ext cx="9144000" cy="139984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BB85D13-97C1-4A3B-8C2D-0DA685D9006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18" t="44676" r="7370" b="27269"/>
          <a:stretch/>
        </p:blipFill>
        <p:spPr>
          <a:xfrm>
            <a:off x="115137" y="2273724"/>
            <a:ext cx="1678782" cy="144303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172F251-279D-4479-95B1-08B2917B84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44" b="69861"/>
          <a:stretch/>
        </p:blipFill>
        <p:spPr>
          <a:xfrm>
            <a:off x="192193" y="58537"/>
            <a:ext cx="2034063" cy="184682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20E95C3-0D74-4560-9D06-0D312D53D7D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1" t="4297" r="35136" b="72824"/>
          <a:stretch/>
        </p:blipFill>
        <p:spPr>
          <a:xfrm rot="1032491">
            <a:off x="4854002" y="502432"/>
            <a:ext cx="884280" cy="117675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7FCA94AC-8BC6-4A1B-B952-6F6E290D409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08" b="68406"/>
          <a:stretch/>
        </p:blipFill>
        <p:spPr>
          <a:xfrm>
            <a:off x="5987974" y="58537"/>
            <a:ext cx="3023130" cy="214679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797E4A4-4C44-4201-8E64-9D486521A0C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3" t="6443" r="61148" b="73834"/>
          <a:stretch/>
        </p:blipFill>
        <p:spPr>
          <a:xfrm>
            <a:off x="2456770" y="380503"/>
            <a:ext cx="1067982" cy="129932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9787772-5AB4-4A20-8907-A68ACBBD778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41" t="5559" r="48703" b="76802"/>
          <a:stretch/>
        </p:blipFill>
        <p:spPr>
          <a:xfrm>
            <a:off x="3519563" y="105990"/>
            <a:ext cx="1133955" cy="127444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4F792D20-E110-4D4D-A574-AB384EDEEFC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770" y="1591747"/>
            <a:ext cx="4059105" cy="2343819"/>
          </a:xfrm>
          <a:prstGeom prst="rect">
            <a:avLst/>
          </a:prstGeom>
        </p:spPr>
      </p:pic>
      <p:sp>
        <p:nvSpPr>
          <p:cNvPr id="17" name="Rectangle 2">
            <a:extLst>
              <a:ext uri="{FF2B5EF4-FFF2-40B4-BE49-F238E27FC236}">
                <a16:creationId xmlns:a16="http://schemas.microsoft.com/office/drawing/2014/main" xmlns="" id="{8F9DD605-C559-454A-B1A8-CA6DCA698CA1}"/>
              </a:ext>
            </a:extLst>
          </p:cNvPr>
          <p:cNvSpPr txBox="1">
            <a:spLocks noChangeArrowheads="1"/>
          </p:cNvSpPr>
          <p:nvPr/>
        </p:nvSpPr>
        <p:spPr>
          <a:xfrm>
            <a:off x="2015000" y="2763657"/>
            <a:ext cx="5007974" cy="698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班级情况介绍</a:t>
            </a:r>
            <a:endParaRPr lang="zh-CN" sz="4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90454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5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40"/>
          <p:cNvSpPr>
            <a:spLocks noChangeArrowheads="1"/>
          </p:cNvSpPr>
          <p:nvPr/>
        </p:nvSpPr>
        <p:spPr bwMode="auto">
          <a:xfrm>
            <a:off x="5261252" y="1742153"/>
            <a:ext cx="2627525" cy="1208149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课前预习非常重要，预习充分了，孩子们上课时学习的劲头也足了，因为我在上课时都要检查孩子们对生字的认识，以及课文朗读情况。我们一定要让孩子养成良好的预习习惯。</a:t>
            </a:r>
          </a:p>
        </p:txBody>
      </p:sp>
      <p:sp>
        <p:nvSpPr>
          <p:cNvPr id="29" name="Rectangle 41"/>
          <p:cNvSpPr>
            <a:spLocks noChangeArrowheads="1"/>
          </p:cNvSpPr>
          <p:nvPr/>
        </p:nvSpPr>
        <p:spPr bwMode="auto">
          <a:xfrm>
            <a:off x="5352693" y="1408099"/>
            <a:ext cx="2232000" cy="3048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zh-CN" altLang="en-US" sz="1600" dirty="0">
                <a:solidFill>
                  <a:srgbClr val="EB6343"/>
                </a:solidFill>
                <a:cs typeface="+mn-ea"/>
                <a:sym typeface="+mn-lt"/>
              </a:rPr>
              <a:t>预习、口头作业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18495" y="92877"/>
            <a:ext cx="3970264" cy="826665"/>
            <a:chOff x="218495" y="92877"/>
            <a:chExt cx="3970264" cy="82666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495" y="154140"/>
              <a:ext cx="3660012" cy="765402"/>
            </a:xfrm>
            <a:prstGeom prst="rect">
              <a:avLst/>
            </a:prstGeom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>
            <a:xfrm>
              <a:off x="911650" y="92877"/>
              <a:ext cx="3277109" cy="6985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3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800" dirty="0">
                  <a:solidFill>
                    <a:srgbClr val="EB6343"/>
                  </a:solidFill>
                  <a:latin typeface="+mn-lt"/>
                  <a:ea typeface="+mn-ea"/>
                  <a:cs typeface="+mn-ea"/>
                  <a:sym typeface="+mn-lt"/>
                </a:rPr>
                <a:t>学习习惯方面</a:t>
              </a:r>
              <a:endParaRPr lang="zh-CN" sz="2800" dirty="0">
                <a:solidFill>
                  <a:srgbClr val="EB634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40752F7F-048C-4C48-96A1-B95F0F73C38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84"/>
          <a:stretch/>
        </p:blipFill>
        <p:spPr>
          <a:xfrm>
            <a:off x="0" y="3743658"/>
            <a:ext cx="9144000" cy="1399841"/>
          </a:xfrm>
          <a:prstGeom prst="rect">
            <a:avLst/>
          </a:prstGeom>
        </p:spPr>
      </p:pic>
      <p:sp>
        <p:nvSpPr>
          <p:cNvPr id="27" name="Rectangle 39"/>
          <p:cNvSpPr>
            <a:spLocks noChangeAspect="1" noChangeArrowheads="1"/>
          </p:cNvSpPr>
          <p:nvPr/>
        </p:nvSpPr>
        <p:spPr bwMode="auto">
          <a:xfrm rot="21121343">
            <a:off x="534649" y="1342705"/>
            <a:ext cx="3868962" cy="269637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635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zh-CN" altLang="en-US" sz="1015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1650" y="1251875"/>
            <a:ext cx="39024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一、我们班的课堂纪律总体较好，大部分的学生都能坐端正认真听讲，积极与老师互动。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二、但还有一些孩子上课做小动作、画画、说悄悄话、开小差走神。他们的课堂纪律需要进一步强化、规范。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8495" y="92877"/>
            <a:ext cx="3970264" cy="826665"/>
            <a:chOff x="218495" y="92877"/>
            <a:chExt cx="3970264" cy="82666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495" y="154140"/>
              <a:ext cx="3660012" cy="765402"/>
            </a:xfrm>
            <a:prstGeom prst="rect">
              <a:avLst/>
            </a:prstGeom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>
            <a:xfrm>
              <a:off x="911650" y="92877"/>
              <a:ext cx="3277109" cy="6985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3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800" dirty="0">
                  <a:solidFill>
                    <a:srgbClr val="EB6343"/>
                  </a:solidFill>
                  <a:latin typeface="+mn-lt"/>
                  <a:ea typeface="+mn-ea"/>
                  <a:cs typeface="+mn-ea"/>
                  <a:sym typeface="+mn-lt"/>
                </a:rPr>
                <a:t>课堂表现</a:t>
              </a:r>
              <a:endParaRPr lang="zh-CN" sz="2800" dirty="0">
                <a:solidFill>
                  <a:srgbClr val="EB634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358A1C8-BCE6-4236-88E8-7DDFB5D7CE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84"/>
          <a:stretch/>
        </p:blipFill>
        <p:spPr>
          <a:xfrm>
            <a:off x="0" y="3743658"/>
            <a:ext cx="9144000" cy="139984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7FC2D9CA-4B9A-4A16-AE94-EC3436FBCF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948" y="742652"/>
            <a:ext cx="3161752" cy="29039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allOve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那拉提草原的天空">
      <a:dk1>
        <a:srgbClr val="000000"/>
      </a:dk1>
      <a:lt1>
        <a:srgbClr val="FFFFFF"/>
      </a:lt1>
      <a:dk2>
        <a:srgbClr val="455F51"/>
      </a:dk2>
      <a:lt2>
        <a:srgbClr val="E2DFCC"/>
      </a:lt2>
      <a:accent1>
        <a:srgbClr val="4A7B29"/>
      </a:accent1>
      <a:accent2>
        <a:srgbClr val="2A3D52"/>
      </a:accent2>
      <a:accent3>
        <a:srgbClr val="739A28"/>
      </a:accent3>
      <a:accent4>
        <a:srgbClr val="37A76F"/>
      </a:accent4>
      <a:accent5>
        <a:srgbClr val="4EB3CF"/>
      </a:accent5>
      <a:accent6>
        <a:srgbClr val="51C3F9"/>
      </a:accent6>
      <a:hlink>
        <a:srgbClr val="08A5EF"/>
      </a:hlink>
      <a:folHlink>
        <a:srgbClr val="977B2D"/>
      </a:folHlink>
    </a:clrScheme>
    <a:fontScheme name="temp">
      <a:majorFont>
        <a:latin typeface="Arial"/>
        <a:ea typeface="华文琥珀"/>
        <a:cs typeface=""/>
      </a:majorFont>
      <a:minorFont>
        <a:latin typeface="Arial"/>
        <a:ea typeface="华文琥珀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</TotalTime>
  <Words>663</Words>
  <Application>Microsoft Office PowerPoint</Application>
  <PresentationFormat>全屏显示(16:9)</PresentationFormat>
  <Paragraphs>95</Paragraphs>
  <Slides>18</Slides>
  <Notes>18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Lao UI</vt:lpstr>
      <vt:lpstr>Calibri</vt:lpstr>
      <vt:lpstr>方正卡通简体</vt:lpstr>
      <vt:lpstr>华康方圆体W7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iTianKong.com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dreamsummit</dc:creator>
  <cp:lastModifiedBy>user</cp:lastModifiedBy>
  <cp:revision>58</cp:revision>
  <dcterms:created xsi:type="dcterms:W3CDTF">2015-05-21T02:05:00Z</dcterms:created>
  <dcterms:modified xsi:type="dcterms:W3CDTF">2017-12-12T08:34:35Z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