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7"/>
  </p:notesMasterIdLst>
  <p:sldIdLst>
    <p:sldId id="303" r:id="rId2"/>
    <p:sldId id="306" r:id="rId3"/>
    <p:sldId id="307" r:id="rId4"/>
    <p:sldId id="279" r:id="rId5"/>
    <p:sldId id="269" r:id="rId6"/>
    <p:sldId id="280" r:id="rId7"/>
    <p:sldId id="259" r:id="rId8"/>
    <p:sldId id="308" r:id="rId9"/>
    <p:sldId id="310" r:id="rId10"/>
    <p:sldId id="309" r:id="rId11"/>
    <p:sldId id="311" r:id="rId12"/>
    <p:sldId id="285" r:id="rId13"/>
    <p:sldId id="312" r:id="rId14"/>
    <p:sldId id="313" r:id="rId15"/>
    <p:sldId id="314" r:id="rId16"/>
    <p:sldId id="318" r:id="rId17"/>
    <p:sldId id="315" r:id="rId18"/>
    <p:sldId id="316" r:id="rId19"/>
    <p:sldId id="317" r:id="rId20"/>
    <p:sldId id="319" r:id="rId21"/>
    <p:sldId id="320" r:id="rId22"/>
    <p:sldId id="321" r:id="rId23"/>
    <p:sldId id="335" r:id="rId24"/>
    <p:sldId id="323" r:id="rId25"/>
    <p:sldId id="324" r:id="rId26"/>
    <p:sldId id="325" r:id="rId27"/>
    <p:sldId id="326" r:id="rId28"/>
    <p:sldId id="327" r:id="rId29"/>
    <p:sldId id="336" r:id="rId30"/>
    <p:sldId id="330" r:id="rId31"/>
    <p:sldId id="331" r:id="rId32"/>
    <p:sldId id="332" r:id="rId33"/>
    <p:sldId id="333" r:id="rId34"/>
    <p:sldId id="334" r:id="rId35"/>
    <p:sldId id="337"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B77"/>
    <a:srgbClr val="FFFFCC"/>
    <a:srgbClr val="3A0000"/>
    <a:srgbClr val="FFFFFF"/>
    <a:srgbClr val="9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29" autoAdjust="0"/>
    <p:restoredTop sz="94660"/>
  </p:normalViewPr>
  <p:slideViewPr>
    <p:cSldViewPr snapToGrid="0">
      <p:cViewPr>
        <p:scale>
          <a:sx n="60" d="100"/>
          <a:sy n="60" d="100"/>
        </p:scale>
        <p:origin x="2346" y="1278"/>
      </p:cViewPr>
      <p:guideLst>
        <p:guide orient="horz" pos="2160"/>
        <p:guide pos="3840"/>
      </p:guideLst>
    </p:cSldViewPr>
  </p:slideViewPr>
  <p:notesTextViewPr>
    <p:cViewPr>
      <p:scale>
        <a:sx n="1" d="1"/>
        <a:sy n="1" d="1"/>
      </p:scale>
      <p:origin x="0" y="0"/>
    </p:cViewPr>
  </p:notesTextViewPr>
  <p:notesViewPr>
    <p:cSldViewPr snapToGrid="0">
      <p:cViewPr varScale="1">
        <p:scale>
          <a:sx n="83" d="100"/>
          <a:sy n="83" d="100"/>
        </p:scale>
        <p:origin x="-32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t>2017/7/11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t>‹#›</a:t>
            </a:fld>
            <a:endParaRPr lang="zh-CN" altLang="en-US"/>
          </a:p>
        </p:txBody>
      </p:sp>
    </p:spTree>
    <p:extLst>
      <p:ext uri="{BB962C8B-B14F-4D97-AF65-F5344CB8AC3E}">
        <p14:creationId xmlns:p14="http://schemas.microsoft.com/office/powerpoint/2010/main" val="3536471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a:t>
            </a:fld>
            <a:endParaRPr lang="zh-CN" altLang="en-US"/>
          </a:p>
        </p:txBody>
      </p:sp>
    </p:spTree>
    <p:extLst>
      <p:ext uri="{BB962C8B-B14F-4D97-AF65-F5344CB8AC3E}">
        <p14:creationId xmlns:p14="http://schemas.microsoft.com/office/powerpoint/2010/main" val="1473453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10</a:t>
            </a:fld>
            <a:endParaRPr lang="zh-CN" altLang="en-US"/>
          </a:p>
        </p:txBody>
      </p:sp>
    </p:spTree>
    <p:extLst>
      <p:ext uri="{BB962C8B-B14F-4D97-AF65-F5344CB8AC3E}">
        <p14:creationId xmlns:p14="http://schemas.microsoft.com/office/powerpoint/2010/main" val="1060529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11</a:t>
            </a:fld>
            <a:endParaRPr lang="zh-CN" altLang="en-US"/>
          </a:p>
        </p:txBody>
      </p:sp>
    </p:spTree>
    <p:extLst>
      <p:ext uri="{BB962C8B-B14F-4D97-AF65-F5344CB8AC3E}">
        <p14:creationId xmlns:p14="http://schemas.microsoft.com/office/powerpoint/2010/main" val="3016002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12</a:t>
            </a:fld>
            <a:endParaRPr lang="zh-CN" altLang="en-US"/>
          </a:p>
        </p:txBody>
      </p:sp>
    </p:spTree>
    <p:extLst>
      <p:ext uri="{BB962C8B-B14F-4D97-AF65-F5344CB8AC3E}">
        <p14:creationId xmlns:p14="http://schemas.microsoft.com/office/powerpoint/2010/main" val="1561807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13</a:t>
            </a:fld>
            <a:endParaRPr lang="zh-CN" altLang="en-US"/>
          </a:p>
        </p:txBody>
      </p:sp>
    </p:spTree>
    <p:extLst>
      <p:ext uri="{BB962C8B-B14F-4D97-AF65-F5344CB8AC3E}">
        <p14:creationId xmlns:p14="http://schemas.microsoft.com/office/powerpoint/2010/main" val="360728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14</a:t>
            </a:fld>
            <a:endParaRPr lang="zh-CN" altLang="en-US"/>
          </a:p>
        </p:txBody>
      </p:sp>
    </p:spTree>
    <p:extLst>
      <p:ext uri="{BB962C8B-B14F-4D97-AF65-F5344CB8AC3E}">
        <p14:creationId xmlns:p14="http://schemas.microsoft.com/office/powerpoint/2010/main" val="1539582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15</a:t>
            </a:fld>
            <a:endParaRPr lang="zh-CN" altLang="en-US"/>
          </a:p>
        </p:txBody>
      </p:sp>
    </p:spTree>
    <p:extLst>
      <p:ext uri="{BB962C8B-B14F-4D97-AF65-F5344CB8AC3E}">
        <p14:creationId xmlns:p14="http://schemas.microsoft.com/office/powerpoint/2010/main" val="484915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16</a:t>
            </a:fld>
            <a:endParaRPr lang="zh-CN" altLang="en-US"/>
          </a:p>
        </p:txBody>
      </p:sp>
    </p:spTree>
    <p:extLst>
      <p:ext uri="{BB962C8B-B14F-4D97-AF65-F5344CB8AC3E}">
        <p14:creationId xmlns:p14="http://schemas.microsoft.com/office/powerpoint/2010/main" val="4471245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17</a:t>
            </a:fld>
            <a:endParaRPr lang="zh-CN" altLang="en-US"/>
          </a:p>
        </p:txBody>
      </p:sp>
    </p:spTree>
    <p:extLst>
      <p:ext uri="{BB962C8B-B14F-4D97-AF65-F5344CB8AC3E}">
        <p14:creationId xmlns:p14="http://schemas.microsoft.com/office/powerpoint/2010/main" val="3858036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18</a:t>
            </a:fld>
            <a:endParaRPr lang="zh-CN" altLang="en-US"/>
          </a:p>
        </p:txBody>
      </p:sp>
    </p:spTree>
    <p:extLst>
      <p:ext uri="{BB962C8B-B14F-4D97-AF65-F5344CB8AC3E}">
        <p14:creationId xmlns:p14="http://schemas.microsoft.com/office/powerpoint/2010/main" val="1616317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19</a:t>
            </a:fld>
            <a:endParaRPr lang="zh-CN" altLang="en-US"/>
          </a:p>
        </p:txBody>
      </p:sp>
    </p:spTree>
    <p:extLst>
      <p:ext uri="{BB962C8B-B14F-4D97-AF65-F5344CB8AC3E}">
        <p14:creationId xmlns:p14="http://schemas.microsoft.com/office/powerpoint/2010/main" val="2499790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a:t>
            </a:fld>
            <a:endParaRPr lang="zh-CN" altLang="en-US"/>
          </a:p>
        </p:txBody>
      </p:sp>
    </p:spTree>
    <p:extLst>
      <p:ext uri="{BB962C8B-B14F-4D97-AF65-F5344CB8AC3E}">
        <p14:creationId xmlns:p14="http://schemas.microsoft.com/office/powerpoint/2010/main" val="4017086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20</a:t>
            </a:fld>
            <a:endParaRPr lang="zh-CN" altLang="en-US"/>
          </a:p>
        </p:txBody>
      </p:sp>
    </p:spTree>
    <p:extLst>
      <p:ext uri="{BB962C8B-B14F-4D97-AF65-F5344CB8AC3E}">
        <p14:creationId xmlns:p14="http://schemas.microsoft.com/office/powerpoint/2010/main" val="4167630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21</a:t>
            </a:fld>
            <a:endParaRPr lang="zh-CN" altLang="en-US"/>
          </a:p>
        </p:txBody>
      </p:sp>
    </p:spTree>
    <p:extLst>
      <p:ext uri="{BB962C8B-B14F-4D97-AF65-F5344CB8AC3E}">
        <p14:creationId xmlns:p14="http://schemas.microsoft.com/office/powerpoint/2010/main" val="4248183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22</a:t>
            </a:fld>
            <a:endParaRPr lang="zh-CN" altLang="en-US"/>
          </a:p>
        </p:txBody>
      </p:sp>
    </p:spTree>
    <p:extLst>
      <p:ext uri="{BB962C8B-B14F-4D97-AF65-F5344CB8AC3E}">
        <p14:creationId xmlns:p14="http://schemas.microsoft.com/office/powerpoint/2010/main" val="3805818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23</a:t>
            </a:fld>
            <a:endParaRPr lang="zh-CN" altLang="en-US"/>
          </a:p>
        </p:txBody>
      </p:sp>
    </p:spTree>
    <p:extLst>
      <p:ext uri="{BB962C8B-B14F-4D97-AF65-F5344CB8AC3E}">
        <p14:creationId xmlns:p14="http://schemas.microsoft.com/office/powerpoint/2010/main" val="896630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24</a:t>
            </a:fld>
            <a:endParaRPr lang="zh-CN" altLang="en-US"/>
          </a:p>
        </p:txBody>
      </p:sp>
    </p:spTree>
    <p:extLst>
      <p:ext uri="{BB962C8B-B14F-4D97-AF65-F5344CB8AC3E}">
        <p14:creationId xmlns:p14="http://schemas.microsoft.com/office/powerpoint/2010/main" val="39824707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25</a:t>
            </a:fld>
            <a:endParaRPr lang="zh-CN" altLang="en-US"/>
          </a:p>
        </p:txBody>
      </p:sp>
    </p:spTree>
    <p:extLst>
      <p:ext uri="{BB962C8B-B14F-4D97-AF65-F5344CB8AC3E}">
        <p14:creationId xmlns:p14="http://schemas.microsoft.com/office/powerpoint/2010/main" val="2325364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26</a:t>
            </a:fld>
            <a:endParaRPr lang="zh-CN" altLang="en-US"/>
          </a:p>
        </p:txBody>
      </p:sp>
    </p:spTree>
    <p:extLst>
      <p:ext uri="{BB962C8B-B14F-4D97-AF65-F5344CB8AC3E}">
        <p14:creationId xmlns:p14="http://schemas.microsoft.com/office/powerpoint/2010/main" val="2913742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27</a:t>
            </a:fld>
            <a:endParaRPr lang="zh-CN" altLang="en-US"/>
          </a:p>
        </p:txBody>
      </p:sp>
    </p:spTree>
    <p:extLst>
      <p:ext uri="{BB962C8B-B14F-4D97-AF65-F5344CB8AC3E}">
        <p14:creationId xmlns:p14="http://schemas.microsoft.com/office/powerpoint/2010/main" val="1713547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28</a:t>
            </a:fld>
            <a:endParaRPr lang="zh-CN" altLang="en-US"/>
          </a:p>
        </p:txBody>
      </p:sp>
    </p:spTree>
    <p:extLst>
      <p:ext uri="{BB962C8B-B14F-4D97-AF65-F5344CB8AC3E}">
        <p14:creationId xmlns:p14="http://schemas.microsoft.com/office/powerpoint/2010/main" val="31857266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29</a:t>
            </a:fld>
            <a:endParaRPr lang="zh-CN" altLang="en-US"/>
          </a:p>
        </p:txBody>
      </p:sp>
    </p:spTree>
    <p:extLst>
      <p:ext uri="{BB962C8B-B14F-4D97-AF65-F5344CB8AC3E}">
        <p14:creationId xmlns:p14="http://schemas.microsoft.com/office/powerpoint/2010/main" val="141523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a:t>
            </a:fld>
            <a:endParaRPr lang="zh-CN" altLang="en-US"/>
          </a:p>
        </p:txBody>
      </p:sp>
    </p:spTree>
    <p:extLst>
      <p:ext uri="{BB962C8B-B14F-4D97-AF65-F5344CB8AC3E}">
        <p14:creationId xmlns:p14="http://schemas.microsoft.com/office/powerpoint/2010/main" val="41114396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30</a:t>
            </a:fld>
            <a:endParaRPr lang="zh-CN" altLang="en-US"/>
          </a:p>
        </p:txBody>
      </p:sp>
    </p:spTree>
    <p:extLst>
      <p:ext uri="{BB962C8B-B14F-4D97-AF65-F5344CB8AC3E}">
        <p14:creationId xmlns:p14="http://schemas.microsoft.com/office/powerpoint/2010/main" val="915238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31</a:t>
            </a:fld>
            <a:endParaRPr lang="zh-CN" altLang="en-US"/>
          </a:p>
        </p:txBody>
      </p:sp>
    </p:spTree>
    <p:extLst>
      <p:ext uri="{BB962C8B-B14F-4D97-AF65-F5344CB8AC3E}">
        <p14:creationId xmlns:p14="http://schemas.microsoft.com/office/powerpoint/2010/main" val="23774142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32</a:t>
            </a:fld>
            <a:endParaRPr lang="zh-CN" altLang="en-US"/>
          </a:p>
        </p:txBody>
      </p:sp>
    </p:spTree>
    <p:extLst>
      <p:ext uri="{BB962C8B-B14F-4D97-AF65-F5344CB8AC3E}">
        <p14:creationId xmlns:p14="http://schemas.microsoft.com/office/powerpoint/2010/main" val="1151340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33</a:t>
            </a:fld>
            <a:endParaRPr lang="zh-CN" altLang="en-US"/>
          </a:p>
        </p:txBody>
      </p:sp>
    </p:spTree>
    <p:extLst>
      <p:ext uri="{BB962C8B-B14F-4D97-AF65-F5344CB8AC3E}">
        <p14:creationId xmlns:p14="http://schemas.microsoft.com/office/powerpoint/2010/main" val="1215191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34</a:t>
            </a:fld>
            <a:endParaRPr lang="zh-CN" altLang="en-US"/>
          </a:p>
        </p:txBody>
      </p:sp>
    </p:spTree>
    <p:extLst>
      <p:ext uri="{BB962C8B-B14F-4D97-AF65-F5344CB8AC3E}">
        <p14:creationId xmlns:p14="http://schemas.microsoft.com/office/powerpoint/2010/main" val="23861706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35</a:t>
            </a:fld>
            <a:endParaRPr lang="zh-CN" altLang="en-US"/>
          </a:p>
        </p:txBody>
      </p:sp>
    </p:spTree>
    <p:extLst>
      <p:ext uri="{BB962C8B-B14F-4D97-AF65-F5344CB8AC3E}">
        <p14:creationId xmlns:p14="http://schemas.microsoft.com/office/powerpoint/2010/main" val="4034190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4</a:t>
            </a:fld>
            <a:endParaRPr lang="zh-CN" altLang="en-US"/>
          </a:p>
        </p:txBody>
      </p:sp>
    </p:spTree>
    <p:extLst>
      <p:ext uri="{BB962C8B-B14F-4D97-AF65-F5344CB8AC3E}">
        <p14:creationId xmlns:p14="http://schemas.microsoft.com/office/powerpoint/2010/main" val="1957986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5</a:t>
            </a:fld>
            <a:endParaRPr lang="zh-CN" altLang="en-US"/>
          </a:p>
        </p:txBody>
      </p:sp>
    </p:spTree>
    <p:extLst>
      <p:ext uri="{BB962C8B-B14F-4D97-AF65-F5344CB8AC3E}">
        <p14:creationId xmlns:p14="http://schemas.microsoft.com/office/powerpoint/2010/main" val="2027311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6</a:t>
            </a:fld>
            <a:endParaRPr lang="zh-CN" altLang="en-US"/>
          </a:p>
        </p:txBody>
      </p:sp>
    </p:spTree>
    <p:extLst>
      <p:ext uri="{BB962C8B-B14F-4D97-AF65-F5344CB8AC3E}">
        <p14:creationId xmlns:p14="http://schemas.microsoft.com/office/powerpoint/2010/main" val="2893309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7</a:t>
            </a:fld>
            <a:endParaRPr lang="zh-CN" altLang="en-US"/>
          </a:p>
        </p:txBody>
      </p:sp>
    </p:spTree>
    <p:extLst>
      <p:ext uri="{BB962C8B-B14F-4D97-AF65-F5344CB8AC3E}">
        <p14:creationId xmlns:p14="http://schemas.microsoft.com/office/powerpoint/2010/main" val="3381453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8</a:t>
            </a:fld>
            <a:endParaRPr lang="zh-CN" altLang="en-US"/>
          </a:p>
        </p:txBody>
      </p:sp>
    </p:spTree>
    <p:extLst>
      <p:ext uri="{BB962C8B-B14F-4D97-AF65-F5344CB8AC3E}">
        <p14:creationId xmlns:p14="http://schemas.microsoft.com/office/powerpoint/2010/main" val="4116511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9</a:t>
            </a:fld>
            <a:endParaRPr lang="zh-CN" altLang="en-US"/>
          </a:p>
        </p:txBody>
      </p:sp>
    </p:spTree>
    <p:extLst>
      <p:ext uri="{BB962C8B-B14F-4D97-AF65-F5344CB8AC3E}">
        <p14:creationId xmlns:p14="http://schemas.microsoft.com/office/powerpoint/2010/main" val="1830889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4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4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4000">
    <p:fade/>
  </p:transition>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直接连接符 7"/>
          <p:cNvCxnSpPr/>
          <p:nvPr userDrawn="1"/>
        </p:nvCxnSpPr>
        <p:spPr>
          <a:xfrm flipH="1">
            <a:off x="-1" y="625802"/>
            <a:ext cx="121904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标题 4"/>
          <p:cNvSpPr txBox="1"/>
          <p:nvPr userDrawn="1"/>
        </p:nvSpPr>
        <p:spPr>
          <a:xfrm>
            <a:off x="602135" y="170414"/>
            <a:ext cx="3066088" cy="323790"/>
          </a:xfrm>
          <a:prstGeom prst="rect">
            <a:avLst/>
          </a:prstGeom>
        </p:spPr>
        <p:txBody>
          <a:bodyPr vert="horz" lIns="121866" tIns="60932" rIns="121866" bIns="609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565" fontAlgn="base">
              <a:lnSpc>
                <a:spcPct val="150000"/>
              </a:lnSpc>
              <a:spcAft>
                <a:spcPct val="0"/>
              </a:spcAft>
              <a:defRPr/>
            </a:pPr>
            <a:r>
              <a:rPr lang="zh-CN" altLang="en-US" sz="1600" b="1" kern="300" dirty="0">
                <a:solidFill>
                  <a:schemeClr val="tx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明兰_UI_TC" pitchFamily="2" charset="-122"/>
              </a:rPr>
              <a:t>践行“四讲四有”做合格党员</a:t>
            </a:r>
          </a:p>
        </p:txBody>
      </p:sp>
      <p:pic>
        <p:nvPicPr>
          <p:cNvPr id="2"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8901" y="121058"/>
            <a:ext cx="787400" cy="438945"/>
          </a:xfrm>
          <a:prstGeom prst="rect">
            <a:avLst/>
          </a:prstGeom>
        </p:spPr>
      </p:pic>
      <p:pic>
        <p:nvPicPr>
          <p:cNvPr id="3" name="图片 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flipH="1">
            <a:off x="11125196" y="-201093"/>
            <a:ext cx="1066804" cy="1066804"/>
          </a:xfrm>
          <a:prstGeom prst="rect">
            <a:avLst/>
          </a:prstGeom>
        </p:spPr>
      </p:pic>
      <p:pic>
        <p:nvPicPr>
          <p:cNvPr id="4" name="图片 3"/>
          <p:cNvPicPr>
            <a:picLocks noChangeAspect="1"/>
          </p:cNvPicPr>
          <p:nvPr userDrawn="1"/>
        </p:nvPicPr>
        <p:blipFill>
          <a:blip r:embed="rId7">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01599" y="6277237"/>
            <a:ext cx="12382500" cy="64426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6" presetClass="entr" presetSubtype="37"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32"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ircle(out)">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3.xml"/><Relationship Id="rId7" Type="http://schemas.openxmlformats.org/officeDocument/2006/relationships/image" Target="../media/image6.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9.png"/><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3.xml"/><Relationship Id="rId7" Type="http://schemas.openxmlformats.org/officeDocument/2006/relationships/image" Target="../media/image6.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87625"/>
          </a:xfrm>
          <a:prstGeom prst="rect">
            <a:avLst/>
          </a:prstGeom>
        </p:spPr>
      </p:pic>
      <p:pic>
        <p:nvPicPr>
          <p:cNvPr id="1033" name="Picture 9" descr="G:\2017\党建大类设计\01党建类PPT\1\1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67249" y="3166319"/>
            <a:ext cx="7280586" cy="676274"/>
          </a:xfrm>
          <a:prstGeom prst="rect">
            <a:avLst/>
          </a:prstGeom>
          <a:noFill/>
          <a:extLst>
            <a:ext uri="{909E8E84-426E-40DD-AFC4-6F175D3DCCD1}">
              <a14:hiddenFill xmlns:a14="http://schemas.microsoft.com/office/drawing/2010/main">
                <a:solidFill>
                  <a:srgbClr val="FFFFFF"/>
                </a:solidFill>
              </a14:hiddenFill>
            </a:ext>
          </a:extLst>
        </p:spPr>
      </p:pic>
      <p:pic>
        <p:nvPicPr>
          <p:cNvPr id="11" name="Jo Blankenburg - Garador's F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51187" y="-822858"/>
            <a:ext cx="609600" cy="609600"/>
          </a:xfrm>
          <a:prstGeom prst="rect">
            <a:avLst/>
          </a:prstGeom>
        </p:spPr>
      </p:pic>
      <p:sp>
        <p:nvSpPr>
          <p:cNvPr id="6" name="文本框 5"/>
          <p:cNvSpPr txBox="1"/>
          <p:nvPr/>
        </p:nvSpPr>
        <p:spPr>
          <a:xfrm>
            <a:off x="1552227" y="1140770"/>
            <a:ext cx="10710630" cy="1815882"/>
          </a:xfrm>
          <a:prstGeom prst="rect">
            <a:avLst/>
          </a:prstGeom>
          <a:noFill/>
        </p:spPr>
        <p:txBody>
          <a:bodyPr wrap="square" rtlCol="0">
            <a:spAutoFit/>
          </a:bodyPr>
          <a:lstStyle/>
          <a:p>
            <a:pPr algn="ctr"/>
            <a:r>
              <a:rPr lang="zh-CN" altLang="en-US" sz="5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践行</a:t>
            </a:r>
            <a:r>
              <a:rPr lang="zh-CN" altLang="en-US" sz="4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6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四讲四有</a:t>
            </a:r>
            <a:r>
              <a:rPr lang="zh-CN" altLang="en-US" sz="72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72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4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做合格党员</a:t>
            </a: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329121" y="487849"/>
            <a:ext cx="2437428" cy="1649164"/>
          </a:xfrm>
          <a:prstGeom prst="rect">
            <a:avLst/>
          </a:prstGeom>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out)">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500"/>
                            </p:stCondLst>
                            <p:childTnLst>
                              <p:par>
                                <p:cTn id="25" presetID="42" presetClass="entr" presetSubtype="0" fill="hold" nodeType="afterEffect">
                                  <p:stCondLst>
                                    <p:cond delay="0"/>
                                  </p:stCondLst>
                                  <p:childTnLst>
                                    <p:set>
                                      <p:cBhvr>
                                        <p:cTn id="26" dur="1" fill="hold">
                                          <p:stCondLst>
                                            <p:cond delay="0"/>
                                          </p:stCondLst>
                                        </p:cTn>
                                        <p:tgtEl>
                                          <p:spTgt spid="1033"/>
                                        </p:tgtEl>
                                        <p:attrNameLst>
                                          <p:attrName>style.visibility</p:attrName>
                                        </p:attrNameLst>
                                      </p:cBhvr>
                                      <p:to>
                                        <p:strVal val="visible"/>
                                      </p:to>
                                    </p:set>
                                    <p:animEffect transition="in" filter="fade">
                                      <p:cBhvr>
                                        <p:cTn id="27" dur="1000"/>
                                        <p:tgtEl>
                                          <p:spTgt spid="1033"/>
                                        </p:tgtEl>
                                      </p:cBhvr>
                                    </p:animEffect>
                                    <p:anim calcmode="lin" valueType="num">
                                      <p:cBhvr>
                                        <p:cTn id="28" dur="1000" fill="hold"/>
                                        <p:tgtEl>
                                          <p:spTgt spid="1033"/>
                                        </p:tgtEl>
                                        <p:attrNameLst>
                                          <p:attrName>ppt_x</p:attrName>
                                        </p:attrNameLst>
                                      </p:cBhvr>
                                      <p:tavLst>
                                        <p:tav tm="0">
                                          <p:val>
                                            <p:strVal val="#ppt_x"/>
                                          </p:val>
                                        </p:tav>
                                        <p:tav tm="100000">
                                          <p:val>
                                            <p:strVal val="#ppt_x"/>
                                          </p:val>
                                        </p:tav>
                                      </p:tavLst>
                                    </p:anim>
                                    <p:anim calcmode="lin" valueType="num">
                                      <p:cBhvr>
                                        <p:cTn id="29" dur="1000" fill="hold"/>
                                        <p:tgtEl>
                                          <p:spTgt spid="10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11"/>
                </p:tgtEl>
              </p:cMediaNode>
            </p:audio>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18822" y="1963203"/>
            <a:ext cx="7466678" cy="309890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252092" y="-9880020"/>
            <a:ext cx="1435360" cy="2198432"/>
            <a:chOff x="5346382" y="-4120570"/>
            <a:chExt cx="1435360" cy="2198432"/>
          </a:xfrm>
        </p:grpSpPr>
        <p:cxnSp>
          <p:nvCxnSpPr>
            <p:cNvPr id="24" name="直接连接符 23"/>
            <p:cNvCxnSpPr/>
            <p:nvPr/>
          </p:nvCxnSpPr>
          <p:spPr>
            <a:xfrm flipH="1">
              <a:off x="5613385" y="-412057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346382" y="-3417507"/>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5629410" y="-2671843"/>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5613385" y="-250100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943433" y="2334869"/>
            <a:ext cx="6673932" cy="2400657"/>
          </a:xfrm>
          <a:prstGeom prst="rect">
            <a:avLst/>
          </a:prstGeom>
        </p:spPr>
        <p:txBody>
          <a:bodyPr wrap="square">
            <a:sp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以党中央和各级党组织为核心</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不断加强党的领导，尤其强化党的政治领导，对各级党组织作出的指示、决定不怀疑、不深究、不琢磨、不议论，积极践行党的宗旨，维护党的权威，爱护党的形象，巩固党长期执政的地位。</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1304354" y="1963203"/>
            <a:ext cx="2046632" cy="309890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r>
              <a:rPr lang="zh-CN" altLang="en-US" sz="3200" b="1" dirty="0">
                <a:solidFill>
                  <a:schemeClr val="tx1"/>
                </a:solidFill>
                <a:latin typeface="微软雅黑" panose="020B0503020204020204" pitchFamily="34" charset="-122"/>
                <a:ea typeface="微软雅黑" panose="020B0503020204020204" pitchFamily="34" charset="-122"/>
              </a:rPr>
              <a:t>强 化</a:t>
            </a:r>
            <a:endParaRPr lang="en-US" altLang="zh-CN" sz="3200" b="1" dirty="0">
              <a:solidFill>
                <a:schemeClr val="tx1"/>
              </a:solidFill>
              <a:latin typeface="微软雅黑" panose="020B0503020204020204" pitchFamily="34" charset="-122"/>
              <a:ea typeface="微软雅黑" panose="020B0503020204020204" pitchFamily="34" charset="-122"/>
            </a:endParaRPr>
          </a:p>
          <a:p>
            <a:pPr algn="ctr"/>
            <a:r>
              <a:rPr lang="zh-CN" altLang="en-US" sz="2800" b="1" dirty="0">
                <a:solidFill>
                  <a:schemeClr val="tx1"/>
                </a:solidFill>
                <a:latin typeface="微软雅黑" panose="020B0503020204020204" pitchFamily="34" charset="-122"/>
                <a:ea typeface="微软雅黑" panose="020B0503020204020204" pitchFamily="34" charset="-122"/>
              </a:rPr>
              <a:t>核心意识</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4354" y="2278784"/>
            <a:ext cx="2213373" cy="1233870"/>
          </a:xfrm>
          <a:prstGeom prst="rect">
            <a:avLst/>
          </a:prstGeom>
        </p:spPr>
      </p:pic>
      <p:sp>
        <p:nvSpPr>
          <p:cNvPr id="15" name="矩形 14"/>
          <p:cNvSpPr/>
          <p:nvPr/>
        </p:nvSpPr>
        <p:spPr>
          <a:xfrm>
            <a:off x="1259774" y="1699784"/>
            <a:ext cx="10030526" cy="367082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1+#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1+#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p:bldP spid="40" grpId="0"/>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172570" y="19042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34" charset="-122"/>
                <a:ea typeface="微软雅黑" panose="020B0503020204020204" pitchFamily="34" charset="-122"/>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5155552" y="1476148"/>
            <a:ext cx="5139064"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34" charset="-122"/>
                <a:ea typeface="微软雅黑" panose="020B0503020204020204" pitchFamily="34" charset="-122"/>
              </a:rPr>
              <a:t>讲政治有信念 是户党之要</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6" name="椭圆 25"/>
          <p:cNvSpPr/>
          <p:nvPr/>
        </p:nvSpPr>
        <p:spPr>
          <a:xfrm>
            <a:off x="4501878" y="3655232"/>
            <a:ext cx="1836000" cy="18361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遵守三种纪律</a:t>
            </a:r>
          </a:p>
        </p:txBody>
      </p:sp>
      <p:sp>
        <p:nvSpPr>
          <p:cNvPr id="28" name="圆角矩形 27"/>
          <p:cNvSpPr/>
          <p:nvPr/>
        </p:nvSpPr>
        <p:spPr>
          <a:xfrm>
            <a:off x="7187937" y="3380131"/>
            <a:ext cx="3668675" cy="62515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遵守政治纪律</a:t>
            </a:r>
            <a:endParaRPr lang="en-US" altLang="zh-CN" sz="2800" b="1" spc="300" dirty="0">
              <a:solidFill>
                <a:schemeClr val="tx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7187935" y="4848849"/>
            <a:ext cx="3668677" cy="60709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遵守工作纪律</a:t>
            </a:r>
            <a:endParaRPr lang="en-US" altLang="zh-CN" sz="2800" b="1" spc="300" dirty="0">
              <a:solidFill>
                <a:schemeClr val="tx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7187935" y="4105631"/>
            <a:ext cx="3668677" cy="64287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遵守群众纪律</a:t>
            </a:r>
            <a:endParaRPr lang="en-US" altLang="zh-CN" sz="2800" b="1" spc="300" dirty="0">
              <a:solidFill>
                <a:schemeClr val="tx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414" y="1355201"/>
            <a:ext cx="2400432" cy="20249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5491" y="3866540"/>
            <a:ext cx="2536278" cy="17639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5" name="圆角矩形 24"/>
          <p:cNvSpPr/>
          <p:nvPr/>
        </p:nvSpPr>
        <p:spPr>
          <a:xfrm>
            <a:off x="3940484" y="1117600"/>
            <a:ext cx="7569200" cy="489089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grpId="0" nodeType="withEffect">
                                  <p:stCondLst>
                                    <p:cond delay="225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2" presetClass="entr" presetSubtype="2" decel="100000" fill="hold" grpId="0" nodeType="withEffect">
                                  <p:stCondLst>
                                    <p:cond delay="30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1000" fill="hold"/>
                                        <p:tgtEl>
                                          <p:spTgt spid="28"/>
                                        </p:tgtEl>
                                        <p:attrNameLst>
                                          <p:attrName>ppt_x</p:attrName>
                                        </p:attrNameLst>
                                      </p:cBhvr>
                                      <p:tavLst>
                                        <p:tav tm="0">
                                          <p:val>
                                            <p:strVal val="1+#ppt_w/2"/>
                                          </p:val>
                                        </p:tav>
                                        <p:tav tm="100000">
                                          <p:val>
                                            <p:strVal val="#ppt_x"/>
                                          </p:val>
                                        </p:tav>
                                      </p:tavLst>
                                    </p:anim>
                                    <p:anim calcmode="lin" valueType="num">
                                      <p:cBhvr additive="base">
                                        <p:cTn id="25" dur="10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31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1000" fill="hold"/>
                                        <p:tgtEl>
                                          <p:spTgt spid="31"/>
                                        </p:tgtEl>
                                        <p:attrNameLst>
                                          <p:attrName>ppt_x</p:attrName>
                                        </p:attrNameLst>
                                      </p:cBhvr>
                                      <p:tavLst>
                                        <p:tav tm="0">
                                          <p:val>
                                            <p:strVal val="1+#ppt_w/2"/>
                                          </p:val>
                                        </p:tav>
                                        <p:tav tm="100000">
                                          <p:val>
                                            <p:strVal val="#ppt_x"/>
                                          </p:val>
                                        </p:tav>
                                      </p:tavLst>
                                    </p:anim>
                                    <p:anim calcmode="lin" valueType="num">
                                      <p:cBhvr additive="base">
                                        <p:cTn id="29" dur="10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32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1000" fill="hold"/>
                                        <p:tgtEl>
                                          <p:spTgt spid="30"/>
                                        </p:tgtEl>
                                        <p:attrNameLst>
                                          <p:attrName>ppt_x</p:attrName>
                                        </p:attrNameLst>
                                      </p:cBhvr>
                                      <p:tavLst>
                                        <p:tav tm="0">
                                          <p:val>
                                            <p:strVal val="1+#ppt_w/2"/>
                                          </p:val>
                                        </p:tav>
                                        <p:tav tm="100000">
                                          <p:val>
                                            <p:strVal val="#ppt_x"/>
                                          </p:val>
                                        </p:tav>
                                      </p:tavLst>
                                    </p:anim>
                                    <p:anim calcmode="lin" valueType="num">
                                      <p:cBhvr additive="base">
                                        <p:cTn id="33" dur="10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6" grpId="0" animBg="1"/>
      <p:bldP spid="28" grpId="0"/>
      <p:bldP spid="30" grpId="0"/>
      <p:bldP spid="31"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684824" y="1484096"/>
            <a:ext cx="6878806"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树牢对马克思主义的信仰，对共产主义和中国特色社会主义的信念</a:t>
            </a:r>
          </a:p>
        </p:txBody>
      </p:sp>
      <p:sp>
        <p:nvSpPr>
          <p:cNvPr id="15" name="矩形 14"/>
          <p:cNvSpPr/>
          <p:nvPr/>
        </p:nvSpPr>
        <p:spPr>
          <a:xfrm>
            <a:off x="4684824" y="2197688"/>
            <a:ext cx="2723823"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树牢对中国共产党的信心</a:t>
            </a:r>
          </a:p>
        </p:txBody>
      </p:sp>
      <p:sp>
        <p:nvSpPr>
          <p:cNvPr id="16" name="矩形 15"/>
          <p:cNvSpPr/>
          <p:nvPr/>
        </p:nvSpPr>
        <p:spPr>
          <a:xfrm>
            <a:off x="4684824" y="2918356"/>
            <a:ext cx="387798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坚持理论自信、道路自信、制度自信</a:t>
            </a:r>
          </a:p>
        </p:txBody>
      </p:sp>
      <p:sp>
        <p:nvSpPr>
          <p:cNvPr id="17" name="矩形 16"/>
          <p:cNvSpPr/>
          <p:nvPr/>
        </p:nvSpPr>
        <p:spPr>
          <a:xfrm>
            <a:off x="4684824" y="3660200"/>
            <a:ext cx="5493812"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坚定自己的理想信念，自觉抵制各种社会思潮的侵蚀</a:t>
            </a:r>
          </a:p>
        </p:txBody>
      </p:sp>
      <p:sp>
        <p:nvSpPr>
          <p:cNvPr id="18" name="椭圆 17"/>
          <p:cNvSpPr/>
          <p:nvPr/>
        </p:nvSpPr>
        <p:spPr>
          <a:xfrm>
            <a:off x="3960925" y="1390257"/>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latin typeface="微软雅黑" panose="020B0503020204020204" pitchFamily="34" charset="-122"/>
                <a:ea typeface="微软雅黑" panose="020B0503020204020204" pitchFamily="34" charset="-122"/>
              </a:rPr>
              <a:t>01</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3960925" y="2104898"/>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latin typeface="微软雅黑" panose="020B0503020204020204" pitchFamily="34" charset="-122"/>
                <a:ea typeface="微软雅黑" panose="020B0503020204020204" pitchFamily="34" charset="-122"/>
              </a:rPr>
              <a:t>02</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3960925" y="2838412"/>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latin typeface="微软雅黑" panose="020B0503020204020204" pitchFamily="34" charset="-122"/>
                <a:ea typeface="微软雅黑" panose="020B0503020204020204" pitchFamily="34" charset="-122"/>
              </a:rPr>
              <a:t>03</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3960925" y="3556866"/>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chemeClr val="bg1"/>
                </a:solidFill>
                <a:latin typeface="微软雅黑" panose="020B0503020204020204" pitchFamily="34" charset="-122"/>
                <a:ea typeface="微软雅黑" panose="020B0503020204020204" pitchFamily="34" charset="-122"/>
              </a:rPr>
              <a:t>04</a:t>
            </a: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3163913" y="2384568"/>
            <a:ext cx="522292" cy="1029844"/>
          </a:xfrm>
          <a:prstGeom prst="roundRect">
            <a:avLst>
              <a:gd name="adj" fmla="val 12708"/>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00000"/>
                </a:solidFill>
                <a:latin typeface="微软雅黑" panose="020B0503020204020204" pitchFamily="34" charset="-122"/>
                <a:ea typeface="微软雅黑" panose="020B0503020204020204" pitchFamily="34" charset="-122"/>
              </a:rPr>
              <a:t>遵守</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r>
              <a:rPr lang="zh-CN" altLang="en-US" sz="2000" dirty="0">
                <a:solidFill>
                  <a:srgbClr val="C00000"/>
                </a:solidFill>
                <a:latin typeface="微软雅黑" panose="020B0503020204020204" pitchFamily="34" charset="-122"/>
                <a:ea typeface="微软雅黑" panose="020B0503020204020204" pitchFamily="34" charset="-122"/>
              </a:rPr>
              <a:t>政治纪律</a:t>
            </a:r>
          </a:p>
        </p:txBody>
      </p:sp>
      <p:sp>
        <p:nvSpPr>
          <p:cNvPr id="30" name="矩形 29"/>
          <p:cNvSpPr/>
          <p:nvPr/>
        </p:nvSpPr>
        <p:spPr>
          <a:xfrm>
            <a:off x="1264780" y="4842006"/>
            <a:ext cx="10482720"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34" charset="-122"/>
                <a:ea typeface="微软雅黑" panose="020B0503020204020204" pitchFamily="34" charset="-122"/>
              </a:rPr>
              <a:t>坚决不允许妄议中央，不充许搞当面一套、背后一套，不允许搞山头主义和分裂主义，不允许“吃共产党的饭，砸共产党的锅”。</a:t>
            </a:r>
          </a:p>
        </p:txBody>
      </p:sp>
      <p:grpSp>
        <p:nvGrpSpPr>
          <p:cNvPr id="3" name="组合 2"/>
          <p:cNvGrpSpPr/>
          <p:nvPr/>
        </p:nvGrpSpPr>
        <p:grpSpPr>
          <a:xfrm>
            <a:off x="960104" y="1181100"/>
            <a:ext cx="10603526" cy="3416300"/>
            <a:chOff x="960104" y="1181100"/>
            <a:chExt cx="10603526" cy="341630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104" y="2134844"/>
              <a:ext cx="1691628" cy="1894688"/>
            </a:xfrm>
            <a:prstGeom prst="rect">
              <a:avLst/>
            </a:prstGeom>
          </p:spPr>
        </p:pic>
        <p:sp>
          <p:nvSpPr>
            <p:cNvPr id="31" name="圆角矩形 30"/>
            <p:cNvSpPr/>
            <p:nvPr/>
          </p:nvSpPr>
          <p:spPr>
            <a:xfrm>
              <a:off x="2641529" y="1181100"/>
              <a:ext cx="8922101" cy="34163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235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245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53" presetClass="entr" presetSubtype="16" fill="hold" grpId="0" nodeType="withEffect">
                                  <p:stCondLst>
                                    <p:cond delay="255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22" presetClass="entr" presetSubtype="8" fill="hold" grpId="0" nodeType="withEffect">
                                  <p:stCondLst>
                                    <p:cond delay="325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1000"/>
                                        <p:tgtEl>
                                          <p:spTgt spid="14"/>
                                        </p:tgtEl>
                                      </p:cBhvr>
                                    </p:animEffect>
                                  </p:childTnLst>
                                </p:cTn>
                              </p:par>
                              <p:par>
                                <p:cTn id="36" presetID="22" presetClass="entr" presetSubtype="8" fill="hold" grpId="0" nodeType="withEffect">
                                  <p:stCondLst>
                                    <p:cond delay="335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1000"/>
                                        <p:tgtEl>
                                          <p:spTgt spid="15"/>
                                        </p:tgtEl>
                                      </p:cBhvr>
                                    </p:animEffect>
                                  </p:childTnLst>
                                </p:cTn>
                              </p:par>
                              <p:par>
                                <p:cTn id="39" presetID="22" presetClass="entr" presetSubtype="8" fill="hold" grpId="0" nodeType="withEffect">
                                  <p:stCondLst>
                                    <p:cond delay="345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1000"/>
                                        <p:tgtEl>
                                          <p:spTgt spid="16"/>
                                        </p:tgtEl>
                                      </p:cBhvr>
                                    </p:animEffect>
                                  </p:childTnLst>
                                </p:cTn>
                              </p:par>
                              <p:par>
                                <p:cTn id="42" presetID="22" presetClass="entr" presetSubtype="8" fill="hold" grpId="0" nodeType="withEffect">
                                  <p:stCondLst>
                                    <p:cond delay="355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1000"/>
                                        <p:tgtEl>
                                          <p:spTgt spid="17"/>
                                        </p:tgtEl>
                                      </p:cBhvr>
                                    </p:animEffect>
                                  </p:childTnLst>
                                </p:cTn>
                              </p:par>
                            </p:childTnLst>
                          </p:cTn>
                        </p:par>
                        <p:par>
                          <p:cTn id="45" fill="hold">
                            <p:stCondLst>
                              <p:cond delay="4550"/>
                            </p:stCondLst>
                            <p:childTnLst>
                              <p:par>
                                <p:cTn id="46" presetID="14" presetClass="entr" presetSubtype="1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3"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989624" y="1912939"/>
            <a:ext cx="5314275" cy="584775"/>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要强化党员就是服务的思想，继承和发扬党的优良传统，</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切实实现好、发展好、维护好群众的利益。</a:t>
            </a:r>
          </a:p>
        </p:txBody>
      </p:sp>
      <p:sp>
        <p:nvSpPr>
          <p:cNvPr id="15" name="矩形 14"/>
          <p:cNvSpPr/>
          <p:nvPr/>
        </p:nvSpPr>
        <p:spPr>
          <a:xfrm>
            <a:off x="4989624" y="3089656"/>
            <a:ext cx="5314275" cy="584775"/>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要保持公仆情怀，牢记共产党员永远是劳动人民的普通一</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员，自觉融入群众的生产生活当中</a:t>
            </a:r>
            <a:r>
              <a:rPr lang="en-US" altLang="zh-CN"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4989624" y="4178449"/>
            <a:ext cx="5314275" cy="584775"/>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要坚决查处群众身边的腐败分子，杜绝与民争利现象，防</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止伤害群众感情、损害群众的不作为、乱作为行为发生。</a:t>
            </a:r>
          </a:p>
        </p:txBody>
      </p:sp>
      <p:sp>
        <p:nvSpPr>
          <p:cNvPr id="18" name="椭圆 17"/>
          <p:cNvSpPr/>
          <p:nvPr/>
        </p:nvSpPr>
        <p:spPr>
          <a:xfrm>
            <a:off x="4265725" y="1937850"/>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pitchFamily="34" charset="-122"/>
                <a:ea typeface="微软雅黑" panose="020B0503020204020204" pitchFamily="34" charset="-122"/>
              </a:rPr>
              <a:t>01</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4265725" y="3103741"/>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pitchFamily="34" charset="-122"/>
                <a:ea typeface="微软雅黑" panose="020B0503020204020204" pitchFamily="34" charset="-122"/>
              </a:rPr>
              <a:t>02</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4265725" y="4217255"/>
            <a:ext cx="576000" cy="57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solidFill>
                  <a:schemeClr val="bg1"/>
                </a:solidFill>
                <a:latin typeface="微软雅黑" panose="020B0503020204020204" pitchFamily="34" charset="-122"/>
                <a:ea typeface="微软雅黑" panose="020B0503020204020204" pitchFamily="34" charset="-122"/>
              </a:rPr>
              <a:t>03</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3259845" y="2422245"/>
            <a:ext cx="622300" cy="1938992"/>
          </a:xfrm>
          <a:prstGeom prst="rect">
            <a:avLst/>
          </a:prstGeom>
        </p:spPr>
        <p:txBody>
          <a:bodyPr wrap="square">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遵守</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a:r>
              <a:rPr lang="zh-CN" altLang="en-US" dirty="0">
                <a:solidFill>
                  <a:srgbClr val="C00000"/>
                </a:solidFill>
                <a:latin typeface="微软雅黑" panose="020B0503020204020204" pitchFamily="34" charset="-122"/>
                <a:ea typeface="微软雅黑" panose="020B0503020204020204" pitchFamily="34" charset="-122"/>
              </a:rPr>
              <a:t>群众纪律</a:t>
            </a:r>
          </a:p>
        </p:txBody>
      </p:sp>
      <p:grpSp>
        <p:nvGrpSpPr>
          <p:cNvPr id="3" name="组合 2"/>
          <p:cNvGrpSpPr/>
          <p:nvPr/>
        </p:nvGrpSpPr>
        <p:grpSpPr>
          <a:xfrm>
            <a:off x="838200" y="1600200"/>
            <a:ext cx="10801630" cy="3416300"/>
            <a:chOff x="838200" y="1600200"/>
            <a:chExt cx="10801630" cy="341630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553944"/>
              <a:ext cx="1889732" cy="1894688"/>
            </a:xfrm>
            <a:prstGeom prst="rect">
              <a:avLst/>
            </a:prstGeom>
          </p:spPr>
        </p:pic>
        <p:sp>
          <p:nvSpPr>
            <p:cNvPr id="21" name="圆角矩形 20"/>
            <p:cNvSpPr/>
            <p:nvPr/>
          </p:nvSpPr>
          <p:spPr>
            <a:xfrm>
              <a:off x="2717729" y="1600200"/>
              <a:ext cx="8922101" cy="34163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235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245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22" presetClass="entr" presetSubtype="8" fill="hold" grpId="0" nodeType="withEffect">
                                  <p:stCondLst>
                                    <p:cond delay="325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1000"/>
                                        <p:tgtEl>
                                          <p:spTgt spid="14"/>
                                        </p:tgtEl>
                                      </p:cBhvr>
                                    </p:animEffect>
                                  </p:childTnLst>
                                </p:cTn>
                              </p:par>
                              <p:par>
                                <p:cTn id="31" presetID="22" presetClass="entr" presetSubtype="8" fill="hold" grpId="0" nodeType="withEffect">
                                  <p:stCondLst>
                                    <p:cond delay="335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1000"/>
                                        <p:tgtEl>
                                          <p:spTgt spid="15"/>
                                        </p:tgtEl>
                                      </p:cBhvr>
                                    </p:animEffect>
                                  </p:childTnLst>
                                </p:cTn>
                              </p:par>
                              <p:par>
                                <p:cTn id="34" presetID="22" presetClass="entr" presetSubtype="8" fill="hold" grpId="0" nodeType="withEffect">
                                  <p:stCondLst>
                                    <p:cond delay="345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animBg="1"/>
      <p:bldP spid="19" grpId="0" animBg="1"/>
      <p:bldP spid="20"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17339" y="2211890"/>
            <a:ext cx="6137555" cy="1661993"/>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rPr>
              <a:t>增强纪律意识和底线意识，对法纪心存敬畏</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以</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廉洁自律准则</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为道德高线</a:t>
            </a:r>
            <a:endParaRPr lang="en-US" altLang="zh-CN" sz="2000" b="1" dirty="0">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以</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纪律处分条件</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为行为底线</a:t>
            </a:r>
          </a:p>
          <a:p>
            <a:endParaRPr lang="zh-CN" altLang="en-US" dirty="0">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3" cstate="hqprint">
            <a:extLst>
              <a:ext uri="{BEBA8EAE-BF5A-486C-A8C5-ECC9F3942E4B}">
                <a14:imgProps xmlns:a14="http://schemas.microsoft.com/office/drawing/2010/main">
                  <a14:imgLayer r:embed="rId4">
                    <a14:imgEffect>
                      <a14:colorTemperature colorTemp="11500"/>
                    </a14:imgEffect>
                    <a14:imgEffect>
                      <a14:saturation sat="88000"/>
                    </a14:imgEffect>
                  </a14:imgLayer>
                </a14:imgProps>
              </a:ext>
              <a:ext uri="{28A0092B-C50C-407E-A947-70E740481C1C}">
                <a14:useLocalDpi xmlns:a14="http://schemas.microsoft.com/office/drawing/2010/main" val="0"/>
              </a:ext>
            </a:extLst>
          </a:blip>
          <a:stretch>
            <a:fillRect/>
          </a:stretch>
        </p:blipFill>
        <p:spPr>
          <a:xfrm>
            <a:off x="9299670" y="2211890"/>
            <a:ext cx="1586280" cy="1897998"/>
          </a:xfrm>
          <a:prstGeom prst="rect">
            <a:avLst/>
          </a:prstGeom>
        </p:spPr>
      </p:pic>
      <p:sp>
        <p:nvSpPr>
          <p:cNvPr id="30" name="矩形 29"/>
          <p:cNvSpPr/>
          <p:nvPr/>
        </p:nvSpPr>
        <p:spPr>
          <a:xfrm>
            <a:off x="947279" y="4663664"/>
            <a:ext cx="10773665"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3A0000"/>
                </a:solidFill>
                <a:latin typeface="微软雅黑" panose="020B0503020204020204" pitchFamily="34" charset="-122"/>
                <a:ea typeface="微软雅黑" panose="020B0503020204020204" pitchFamily="34" charset="-122"/>
              </a:rPr>
              <a:t>要增强纪律意识和底线意识，对法纪心存敬畏，手握戒尺，以</a:t>
            </a:r>
            <a:r>
              <a:rPr lang="en-US" altLang="zh-CN" dirty="0">
                <a:solidFill>
                  <a:srgbClr val="3A0000"/>
                </a:solidFill>
                <a:latin typeface="微软雅黑" panose="020B0503020204020204" pitchFamily="34" charset="-122"/>
                <a:ea typeface="微软雅黑" panose="020B0503020204020204" pitchFamily="34" charset="-122"/>
              </a:rPr>
              <a:t>《</a:t>
            </a:r>
            <a:r>
              <a:rPr lang="zh-CN" altLang="en-US" dirty="0">
                <a:solidFill>
                  <a:srgbClr val="3A0000"/>
                </a:solidFill>
                <a:latin typeface="微软雅黑" panose="020B0503020204020204" pitchFamily="34" charset="-122"/>
                <a:ea typeface="微软雅黑" panose="020B0503020204020204" pitchFamily="34" charset="-122"/>
              </a:rPr>
              <a:t>廉洁自律准则</a:t>
            </a:r>
            <a:r>
              <a:rPr lang="en-US" altLang="zh-CN" dirty="0">
                <a:solidFill>
                  <a:srgbClr val="3A0000"/>
                </a:solidFill>
                <a:latin typeface="微软雅黑" panose="020B0503020204020204" pitchFamily="34" charset="-122"/>
                <a:ea typeface="微软雅黑" panose="020B0503020204020204" pitchFamily="34" charset="-122"/>
              </a:rPr>
              <a:t>》</a:t>
            </a:r>
            <a:r>
              <a:rPr lang="zh-CN" altLang="en-US" dirty="0">
                <a:solidFill>
                  <a:srgbClr val="3A0000"/>
                </a:solidFill>
                <a:latin typeface="微软雅黑" panose="020B0503020204020204" pitchFamily="34" charset="-122"/>
                <a:ea typeface="微软雅黑" panose="020B0503020204020204" pitchFamily="34" charset="-122"/>
              </a:rPr>
              <a:t>为道德“高线”，以</a:t>
            </a:r>
            <a:r>
              <a:rPr lang="en-US" altLang="zh-CN" dirty="0">
                <a:solidFill>
                  <a:srgbClr val="3A0000"/>
                </a:solidFill>
                <a:latin typeface="微软雅黑" panose="020B0503020204020204" pitchFamily="34" charset="-122"/>
                <a:ea typeface="微软雅黑" panose="020B0503020204020204" pitchFamily="34" charset="-122"/>
              </a:rPr>
              <a:t>《</a:t>
            </a:r>
            <a:r>
              <a:rPr lang="zh-CN" altLang="en-US" dirty="0">
                <a:solidFill>
                  <a:srgbClr val="3A0000"/>
                </a:solidFill>
                <a:latin typeface="微软雅黑" panose="020B0503020204020204" pitchFamily="34" charset="-122"/>
                <a:ea typeface="微软雅黑" panose="020B0503020204020204" pitchFamily="34" charset="-122"/>
              </a:rPr>
              <a:t>纪律处分条件</a:t>
            </a:r>
            <a:r>
              <a:rPr lang="en-US" altLang="zh-CN" dirty="0">
                <a:solidFill>
                  <a:srgbClr val="3A0000"/>
                </a:solidFill>
                <a:latin typeface="微软雅黑" panose="020B0503020204020204" pitchFamily="34" charset="-122"/>
                <a:ea typeface="微软雅黑" panose="020B0503020204020204" pitchFamily="34" charset="-122"/>
              </a:rPr>
              <a:t>》</a:t>
            </a:r>
            <a:r>
              <a:rPr lang="zh-CN" altLang="en-US" dirty="0">
                <a:solidFill>
                  <a:srgbClr val="3A0000"/>
                </a:solidFill>
                <a:latin typeface="微软雅黑" panose="020B0503020204020204" pitchFamily="34" charset="-122"/>
                <a:ea typeface="微软雅黑" panose="020B0503020204020204" pitchFamily="34" charset="-122"/>
              </a:rPr>
              <a:t>为行为底线，不越界线，不破底线，不趟“雷区”，不触带电的高压线，自觉遵守各项工作规章制度，大力改进工作作风，积极在各种岗位上尽职尽责，切实发挥好党员的先锋模范作用。</a:t>
            </a:r>
          </a:p>
        </p:txBody>
      </p:sp>
      <p:sp>
        <p:nvSpPr>
          <p:cNvPr id="3" name="矩形 2"/>
          <p:cNvSpPr/>
          <p:nvPr/>
        </p:nvSpPr>
        <p:spPr>
          <a:xfrm>
            <a:off x="2784123" y="1978136"/>
            <a:ext cx="495300" cy="1938992"/>
          </a:xfrm>
          <a:prstGeom prst="rect">
            <a:avLst/>
          </a:prstGeom>
        </p:spPr>
        <p:txBody>
          <a:bodyPr wrap="square">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遵守</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a:r>
              <a:rPr lang="zh-CN" altLang="en-US" dirty="0">
                <a:solidFill>
                  <a:srgbClr val="C00000"/>
                </a:solidFill>
                <a:latin typeface="微软雅黑" panose="020B0503020204020204" pitchFamily="34" charset="-122"/>
                <a:ea typeface="微软雅黑" panose="020B0503020204020204" pitchFamily="34" charset="-122"/>
              </a:rPr>
              <a:t>工作纪律</a:t>
            </a:r>
          </a:p>
        </p:txBody>
      </p:sp>
      <p:grpSp>
        <p:nvGrpSpPr>
          <p:cNvPr id="2" name="组合 1"/>
          <p:cNvGrpSpPr/>
          <p:nvPr/>
        </p:nvGrpSpPr>
        <p:grpSpPr>
          <a:xfrm>
            <a:off x="444500" y="1247364"/>
            <a:ext cx="10756974" cy="3416300"/>
            <a:chOff x="444500" y="1247364"/>
            <a:chExt cx="10756974" cy="3416300"/>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4500" y="2201108"/>
              <a:ext cx="1845076" cy="1894688"/>
            </a:xfrm>
            <a:prstGeom prst="rect">
              <a:avLst/>
            </a:prstGeom>
          </p:spPr>
        </p:pic>
        <p:sp>
          <p:nvSpPr>
            <p:cNvPr id="11" name="圆角矩形 10"/>
            <p:cNvSpPr/>
            <p:nvPr/>
          </p:nvSpPr>
          <p:spPr>
            <a:xfrm>
              <a:off x="2279373" y="1247364"/>
              <a:ext cx="8922101" cy="34163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325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1000"/>
                                        <p:tgtEl>
                                          <p:spTgt spid="14"/>
                                        </p:tgtEl>
                                      </p:cBhvr>
                                    </p:animEffect>
                                  </p:childTnLst>
                                </p:cTn>
                              </p:par>
                            </p:childTnLst>
                          </p:cTn>
                        </p:par>
                        <p:par>
                          <p:cTn id="16" fill="hold">
                            <p:stCondLst>
                              <p:cond delay="4250"/>
                            </p:stCondLst>
                            <p:childTnLst>
                              <p:par>
                                <p:cTn id="17" presetID="14" presetClass="entr" presetSubtype="1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0"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77853" y="1876149"/>
            <a:ext cx="9712888"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34" charset="-122"/>
                <a:ea typeface="微软雅黑" panose="020B0503020204020204" pitchFamily="34" charset="-12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7" name="矩形 16"/>
          <p:cNvSpPr/>
          <p:nvPr/>
        </p:nvSpPr>
        <p:spPr>
          <a:xfrm>
            <a:off x="4208200" y="1512116"/>
            <a:ext cx="5139064"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34" charset="-122"/>
                <a:ea typeface="微软雅黑" panose="020B0503020204020204" pitchFamily="34" charset="-122"/>
              </a:rPr>
              <a:t>讲道德有品行 是兴党之本</a:t>
            </a:r>
            <a:endParaRPr lang="zh-CN" altLang="en-US" sz="3200" dirty="0">
              <a:solidFill>
                <a:srgbClr val="C00000"/>
              </a:solidFill>
              <a:latin typeface="微软雅黑" panose="020B0503020204020204" pitchFamily="34" charset="-122"/>
              <a:ea typeface="微软雅黑" panose="020B0503020204020204" pitchFamily="34" charset="-122"/>
            </a:endParaRPr>
          </a:p>
        </p:txBody>
      </p:sp>
      <p:pic>
        <p:nvPicPr>
          <p:cNvPr id="19" name="图片 18" descr="1"/>
          <p:cNvPicPr>
            <a:picLocks noChangeAspect="1"/>
          </p:cNvPicPr>
          <p:nvPr/>
        </p:nvPicPr>
        <p:blipFill>
          <a:blip r:embed="rId3"/>
          <a:stretch>
            <a:fillRect/>
          </a:stretch>
        </p:blipFill>
        <p:spPr>
          <a:xfrm>
            <a:off x="2962472" y="1225680"/>
            <a:ext cx="1240889" cy="772467"/>
          </a:xfrm>
          <a:prstGeom prst="rect">
            <a:avLst/>
          </a:prstGeom>
        </p:spPr>
      </p:pic>
      <p:sp>
        <p:nvSpPr>
          <p:cNvPr id="66" name="圆角矩形 65"/>
          <p:cNvSpPr/>
          <p:nvPr/>
        </p:nvSpPr>
        <p:spPr>
          <a:xfrm>
            <a:off x="2572600" y="3423708"/>
            <a:ext cx="2184240" cy="215713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bg1"/>
                </a:solidFill>
                <a:latin typeface="微软雅黑" panose="020B0503020204020204" pitchFamily="34" charset="-122"/>
                <a:ea typeface="微软雅黑" panose="020B0503020204020204" pitchFamily="34" charset="-122"/>
              </a:rPr>
              <a:t>做到</a:t>
            </a:r>
            <a:r>
              <a:rPr lang="zh-CN" altLang="en-US" sz="3200" b="1" dirty="0">
                <a:solidFill>
                  <a:schemeClr val="bg1"/>
                </a:solidFill>
                <a:latin typeface="微软雅黑" panose="020B0503020204020204" pitchFamily="34" charset="-122"/>
                <a:ea typeface="微软雅黑" panose="020B0503020204020204" pitchFamily="34" charset="-122"/>
              </a:rPr>
              <a:t>五个一</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4955540" y="4318399"/>
            <a:ext cx="2667000" cy="553998"/>
          </a:xfrm>
          <a:prstGeom prst="rect">
            <a:avLst/>
          </a:prstGeom>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一个有道德高尚的人</a:t>
            </a:r>
            <a:endParaRPr lang="zh-CN" altLang="en-US" sz="2000" dirty="0">
              <a:latin typeface="微软雅黑" panose="020B0503020204020204" pitchFamily="34" charset="-122"/>
              <a:ea typeface="微软雅黑" panose="020B0503020204020204" pitchFamily="34" charset="-122"/>
            </a:endParaRPr>
          </a:p>
        </p:txBody>
      </p:sp>
      <p:sp>
        <p:nvSpPr>
          <p:cNvPr id="68" name="矩形 67"/>
          <p:cNvSpPr/>
          <p:nvPr/>
        </p:nvSpPr>
        <p:spPr>
          <a:xfrm>
            <a:off x="7320014" y="3316662"/>
            <a:ext cx="2667000" cy="553998"/>
          </a:xfrm>
          <a:prstGeom prst="rect">
            <a:avLst/>
          </a:prstGeom>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一个品行端正的人</a:t>
            </a:r>
            <a:endParaRPr lang="zh-CN" altLang="en-US" sz="2000" dirty="0">
              <a:latin typeface="微软雅黑" panose="020B0503020204020204" pitchFamily="34" charset="-122"/>
              <a:ea typeface="微软雅黑" panose="020B0503020204020204" pitchFamily="34" charset="-122"/>
            </a:endParaRPr>
          </a:p>
        </p:txBody>
      </p:sp>
      <p:sp>
        <p:nvSpPr>
          <p:cNvPr id="69" name="矩形 68"/>
          <p:cNvSpPr/>
          <p:nvPr/>
        </p:nvSpPr>
        <p:spPr>
          <a:xfrm>
            <a:off x="7410180" y="3957896"/>
            <a:ext cx="2930092" cy="553998"/>
          </a:xfrm>
          <a:prstGeom prst="rect">
            <a:avLst/>
          </a:prstGeom>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一个诚实守信的人</a:t>
            </a:r>
            <a:endParaRPr lang="zh-CN" altLang="en-US" sz="2000" dirty="0">
              <a:latin typeface="微软雅黑" panose="020B0503020204020204" pitchFamily="34" charset="-122"/>
              <a:ea typeface="微软雅黑" panose="020B0503020204020204" pitchFamily="34" charset="-122"/>
            </a:endParaRPr>
          </a:p>
        </p:txBody>
      </p:sp>
      <p:sp>
        <p:nvSpPr>
          <p:cNvPr id="70" name="矩形 69"/>
          <p:cNvSpPr/>
          <p:nvPr/>
        </p:nvSpPr>
        <p:spPr>
          <a:xfrm>
            <a:off x="7410180" y="4679077"/>
            <a:ext cx="2930092" cy="553998"/>
          </a:xfrm>
          <a:prstGeom prst="rect">
            <a:avLst/>
          </a:prstGeom>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一个忠诚担当的人</a:t>
            </a:r>
            <a:endParaRPr lang="zh-CN" altLang="en-US" sz="2000" dirty="0">
              <a:latin typeface="微软雅黑" panose="020B0503020204020204" pitchFamily="34" charset="-122"/>
              <a:ea typeface="微软雅黑" panose="020B0503020204020204" pitchFamily="34" charset="-122"/>
            </a:endParaRPr>
          </a:p>
        </p:txBody>
      </p:sp>
      <p:sp>
        <p:nvSpPr>
          <p:cNvPr id="76" name="矩形 75"/>
          <p:cNvSpPr/>
          <p:nvPr/>
        </p:nvSpPr>
        <p:spPr>
          <a:xfrm>
            <a:off x="4955540" y="3597218"/>
            <a:ext cx="2667000" cy="553998"/>
          </a:xfrm>
          <a:prstGeom prst="rect">
            <a:avLst/>
          </a:prstGeom>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一个正直正派的人</a:t>
            </a:r>
            <a:endParaRPr lang="zh-CN" altLang="en-US" sz="2000" dirty="0">
              <a:latin typeface="微软雅黑" panose="020B0503020204020204" pitchFamily="34" charset="-122"/>
              <a:ea typeface="微软雅黑" panose="020B0503020204020204" pitchFamily="34" charset="-122"/>
            </a:endParaRPr>
          </a:p>
        </p:txBody>
      </p:sp>
      <p:sp>
        <p:nvSpPr>
          <p:cNvPr id="21" name="圆角矩形 20"/>
          <p:cNvSpPr/>
          <p:nvPr/>
        </p:nvSpPr>
        <p:spPr>
          <a:xfrm>
            <a:off x="947651" y="947651"/>
            <a:ext cx="10773293" cy="503751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30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42" presetClass="entr" presetSubtype="0" fill="hold" grpId="0" nodeType="withEffect">
                                  <p:stCondLst>
                                    <p:cond delay="125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1000"/>
                                        <p:tgtEl>
                                          <p:spTgt spid="66"/>
                                        </p:tgtEl>
                                      </p:cBhvr>
                                    </p:animEffect>
                                    <p:anim calcmode="lin" valueType="num">
                                      <p:cBhvr>
                                        <p:cTn id="26" dur="1000" fill="hold"/>
                                        <p:tgtEl>
                                          <p:spTgt spid="66"/>
                                        </p:tgtEl>
                                        <p:attrNameLst>
                                          <p:attrName>ppt_x</p:attrName>
                                        </p:attrNameLst>
                                      </p:cBhvr>
                                      <p:tavLst>
                                        <p:tav tm="0">
                                          <p:val>
                                            <p:strVal val="#ppt_x"/>
                                          </p:val>
                                        </p:tav>
                                        <p:tav tm="100000">
                                          <p:val>
                                            <p:strVal val="#ppt_x"/>
                                          </p:val>
                                        </p:tav>
                                      </p:tavLst>
                                    </p:anim>
                                    <p:anim calcmode="lin" valueType="num">
                                      <p:cBhvr>
                                        <p:cTn id="27" dur="1000" fill="hold"/>
                                        <p:tgtEl>
                                          <p:spTgt spid="66"/>
                                        </p:tgtEl>
                                        <p:attrNameLst>
                                          <p:attrName>ppt_y</p:attrName>
                                        </p:attrNameLst>
                                      </p:cBhvr>
                                      <p:tavLst>
                                        <p:tav tm="0">
                                          <p:val>
                                            <p:strVal val="#ppt_y+.1"/>
                                          </p:val>
                                        </p:tav>
                                        <p:tav tm="100000">
                                          <p:val>
                                            <p:strVal val="#ppt_y"/>
                                          </p:val>
                                        </p:tav>
                                      </p:tavLst>
                                    </p:anim>
                                  </p:childTnLst>
                                </p:cTn>
                              </p:par>
                              <p:par>
                                <p:cTn id="28" presetID="22" presetClass="entr" presetSubtype="1" fill="hold" grpId="0" nodeType="withEffect">
                                  <p:stCondLst>
                                    <p:cond delay="1750"/>
                                  </p:stCondLst>
                                  <p:childTnLst>
                                    <p:set>
                                      <p:cBhvr>
                                        <p:cTn id="29" dur="1" fill="hold">
                                          <p:stCondLst>
                                            <p:cond delay="0"/>
                                          </p:stCondLst>
                                        </p:cTn>
                                        <p:tgtEl>
                                          <p:spTgt spid="70"/>
                                        </p:tgtEl>
                                        <p:attrNameLst>
                                          <p:attrName>style.visibility</p:attrName>
                                        </p:attrNameLst>
                                      </p:cBhvr>
                                      <p:to>
                                        <p:strVal val="visible"/>
                                      </p:to>
                                    </p:set>
                                    <p:animEffect transition="in" filter="wipe(up)">
                                      <p:cBhvr>
                                        <p:cTn id="30" dur="1000"/>
                                        <p:tgtEl>
                                          <p:spTgt spid="70"/>
                                        </p:tgtEl>
                                      </p:cBhvr>
                                    </p:animEffect>
                                  </p:childTnLst>
                                </p:cTn>
                              </p:par>
                              <p:par>
                                <p:cTn id="31" presetID="22" presetClass="entr" presetSubtype="1" fill="hold" grpId="0" nodeType="withEffect">
                                  <p:stCondLst>
                                    <p:cond delay="2250"/>
                                  </p:stCondLst>
                                  <p:childTnLst>
                                    <p:set>
                                      <p:cBhvr>
                                        <p:cTn id="32" dur="1" fill="hold">
                                          <p:stCondLst>
                                            <p:cond delay="0"/>
                                          </p:stCondLst>
                                        </p:cTn>
                                        <p:tgtEl>
                                          <p:spTgt spid="67"/>
                                        </p:tgtEl>
                                        <p:attrNameLst>
                                          <p:attrName>style.visibility</p:attrName>
                                        </p:attrNameLst>
                                      </p:cBhvr>
                                      <p:to>
                                        <p:strVal val="visible"/>
                                      </p:to>
                                    </p:set>
                                    <p:animEffect transition="in" filter="wipe(up)">
                                      <p:cBhvr>
                                        <p:cTn id="33" dur="1000"/>
                                        <p:tgtEl>
                                          <p:spTgt spid="67"/>
                                        </p:tgtEl>
                                      </p:cBhvr>
                                    </p:animEffect>
                                  </p:childTnLst>
                                </p:cTn>
                              </p:par>
                              <p:par>
                                <p:cTn id="34" presetID="22" presetClass="entr" presetSubtype="1" fill="hold" grpId="0" nodeType="withEffect">
                                  <p:stCondLst>
                                    <p:cond delay="2350"/>
                                  </p:stCondLst>
                                  <p:childTnLst>
                                    <p:set>
                                      <p:cBhvr>
                                        <p:cTn id="35" dur="1" fill="hold">
                                          <p:stCondLst>
                                            <p:cond delay="0"/>
                                          </p:stCondLst>
                                        </p:cTn>
                                        <p:tgtEl>
                                          <p:spTgt spid="68"/>
                                        </p:tgtEl>
                                        <p:attrNameLst>
                                          <p:attrName>style.visibility</p:attrName>
                                        </p:attrNameLst>
                                      </p:cBhvr>
                                      <p:to>
                                        <p:strVal val="visible"/>
                                      </p:to>
                                    </p:set>
                                    <p:animEffect transition="in" filter="wipe(up)">
                                      <p:cBhvr>
                                        <p:cTn id="36" dur="1000"/>
                                        <p:tgtEl>
                                          <p:spTgt spid="68"/>
                                        </p:tgtEl>
                                      </p:cBhvr>
                                    </p:animEffect>
                                  </p:childTnLst>
                                </p:cTn>
                              </p:par>
                              <p:par>
                                <p:cTn id="37" presetID="22" presetClass="entr" presetSubtype="1" fill="hold" grpId="0" nodeType="withEffect">
                                  <p:stCondLst>
                                    <p:cond delay="2450"/>
                                  </p:stCondLst>
                                  <p:childTnLst>
                                    <p:set>
                                      <p:cBhvr>
                                        <p:cTn id="38" dur="1" fill="hold">
                                          <p:stCondLst>
                                            <p:cond delay="0"/>
                                          </p:stCondLst>
                                        </p:cTn>
                                        <p:tgtEl>
                                          <p:spTgt spid="69"/>
                                        </p:tgtEl>
                                        <p:attrNameLst>
                                          <p:attrName>style.visibility</p:attrName>
                                        </p:attrNameLst>
                                      </p:cBhvr>
                                      <p:to>
                                        <p:strVal val="visible"/>
                                      </p:to>
                                    </p:set>
                                    <p:animEffect transition="in" filter="wipe(up)">
                                      <p:cBhvr>
                                        <p:cTn id="39" dur="1000"/>
                                        <p:tgtEl>
                                          <p:spTgt spid="69"/>
                                        </p:tgtEl>
                                      </p:cBhvr>
                                    </p:animEffect>
                                  </p:childTnLst>
                                </p:cTn>
                              </p:par>
                              <p:par>
                                <p:cTn id="40" presetID="22" presetClass="entr" presetSubtype="1" fill="hold" grpId="0" nodeType="withEffect">
                                  <p:stCondLst>
                                    <p:cond delay="2350"/>
                                  </p:stCondLst>
                                  <p:childTnLst>
                                    <p:set>
                                      <p:cBhvr>
                                        <p:cTn id="41" dur="1" fill="hold">
                                          <p:stCondLst>
                                            <p:cond delay="0"/>
                                          </p:stCondLst>
                                        </p:cTn>
                                        <p:tgtEl>
                                          <p:spTgt spid="76"/>
                                        </p:tgtEl>
                                        <p:attrNameLst>
                                          <p:attrName>style.visibility</p:attrName>
                                        </p:attrNameLst>
                                      </p:cBhvr>
                                      <p:to>
                                        <p:strVal val="visible"/>
                                      </p:to>
                                    </p:set>
                                    <p:animEffect transition="in" filter="wipe(up)">
                                      <p:cBhvr>
                                        <p:cTn id="42"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66" grpId="0" animBg="1"/>
      <p:bldP spid="67" grpId="0"/>
      <p:bldP spid="68" grpId="0"/>
      <p:bldP spid="69" grpId="0"/>
      <p:bldP spid="70" grpId="0"/>
      <p:bldP spid="76" grpId="0"/>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23027" y="1897348"/>
            <a:ext cx="6876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17" name="矩形 16"/>
          <p:cNvSpPr/>
          <p:nvPr/>
        </p:nvSpPr>
        <p:spPr>
          <a:xfrm>
            <a:off x="2448309" y="1436171"/>
            <a:ext cx="5139064"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34" charset="-122"/>
                <a:ea typeface="微软雅黑" panose="020B0503020204020204" pitchFamily="34" charset="-122"/>
              </a:rPr>
              <a:t>讲奉献有作为 是为党之基</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椭圆 24"/>
          <p:cNvSpPr/>
          <p:nvPr/>
        </p:nvSpPr>
        <p:spPr>
          <a:xfrm>
            <a:off x="1364978" y="4155307"/>
            <a:ext cx="1836000" cy="18361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做到三个一心</a:t>
            </a:r>
          </a:p>
        </p:txBody>
      </p:sp>
      <p:sp>
        <p:nvSpPr>
          <p:cNvPr id="26" name="圆角矩形 25"/>
          <p:cNvSpPr/>
          <p:nvPr/>
        </p:nvSpPr>
        <p:spPr>
          <a:xfrm>
            <a:off x="4051037" y="3860040"/>
            <a:ext cx="3668675" cy="62515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一心为党</a:t>
            </a:r>
            <a:endParaRPr lang="en-US" altLang="zh-CN" sz="2800" b="1" spc="300" dirty="0">
              <a:solidFill>
                <a:schemeClr val="tx1"/>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4051035" y="5369950"/>
            <a:ext cx="3668677" cy="60709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一心为民</a:t>
            </a:r>
          </a:p>
        </p:txBody>
      </p:sp>
      <p:sp>
        <p:nvSpPr>
          <p:cNvPr id="29" name="圆角矩形 28"/>
          <p:cNvSpPr/>
          <p:nvPr/>
        </p:nvSpPr>
        <p:spPr>
          <a:xfrm>
            <a:off x="4051035" y="4605706"/>
            <a:ext cx="3668677" cy="64287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tx1"/>
                </a:solidFill>
                <a:latin typeface="微软雅黑" panose="020B0503020204020204" pitchFamily="34" charset="-122"/>
                <a:ea typeface="微软雅黑" panose="020B0503020204020204" pitchFamily="34" charset="-122"/>
              </a:rPr>
              <a:t>一心为公</a:t>
            </a:r>
            <a:endParaRPr lang="en-US" altLang="zh-CN" sz="2800" b="1" spc="300" dirty="0">
              <a:solidFill>
                <a:schemeClr val="tx1"/>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749299" y="1052976"/>
            <a:ext cx="7623484" cy="273536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2438" y="1396447"/>
            <a:ext cx="2400432" cy="20249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4515" y="3907786"/>
            <a:ext cx="2536278" cy="17639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grpId="0" nodeType="withEffect">
                                  <p:stCondLst>
                                    <p:cond delay="225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2" presetClass="entr" presetSubtype="2" decel="100000" fill="hold" grpId="0" nodeType="withEffect">
                                  <p:stCondLst>
                                    <p:cond delay="30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1000" fill="hold"/>
                                        <p:tgtEl>
                                          <p:spTgt spid="26"/>
                                        </p:tgtEl>
                                        <p:attrNameLst>
                                          <p:attrName>ppt_x</p:attrName>
                                        </p:attrNameLst>
                                      </p:cBhvr>
                                      <p:tavLst>
                                        <p:tav tm="0">
                                          <p:val>
                                            <p:strVal val="1+#ppt_w/2"/>
                                          </p:val>
                                        </p:tav>
                                        <p:tav tm="100000">
                                          <p:val>
                                            <p:strVal val="#ppt_x"/>
                                          </p:val>
                                        </p:tav>
                                      </p:tavLst>
                                    </p:anim>
                                    <p:anim calcmode="lin" valueType="num">
                                      <p:cBhvr additive="base">
                                        <p:cTn id="25" dur="10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31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1000" fill="hold"/>
                                        <p:tgtEl>
                                          <p:spTgt spid="29"/>
                                        </p:tgtEl>
                                        <p:attrNameLst>
                                          <p:attrName>ppt_x</p:attrName>
                                        </p:attrNameLst>
                                      </p:cBhvr>
                                      <p:tavLst>
                                        <p:tav tm="0">
                                          <p:val>
                                            <p:strVal val="1+#ppt_w/2"/>
                                          </p:val>
                                        </p:tav>
                                        <p:tav tm="100000">
                                          <p:val>
                                            <p:strVal val="#ppt_x"/>
                                          </p:val>
                                        </p:tav>
                                      </p:tavLst>
                                    </p:anim>
                                    <p:anim calcmode="lin" valueType="num">
                                      <p:cBhvr additive="base">
                                        <p:cTn id="29" dur="10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3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0" fill="hold"/>
                                        <p:tgtEl>
                                          <p:spTgt spid="28"/>
                                        </p:tgtEl>
                                        <p:attrNameLst>
                                          <p:attrName>ppt_x</p:attrName>
                                        </p:attrNameLst>
                                      </p:cBhvr>
                                      <p:tavLst>
                                        <p:tav tm="0">
                                          <p:val>
                                            <p:strVal val="1+#ppt_w/2"/>
                                          </p:val>
                                        </p:tav>
                                        <p:tav tm="100000">
                                          <p:val>
                                            <p:strVal val="#ppt_x"/>
                                          </p:val>
                                        </p:tav>
                                      </p:tavLst>
                                    </p:anim>
                                    <p:anim calcmode="lin" valueType="num">
                                      <p:cBhvr additive="base">
                                        <p:cTn id="33" dur="10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5" grpId="0" animBg="1"/>
      <p:bldP spid="26" grpId="0"/>
      <p:bldP spid="28" grpId="0"/>
      <p:bldP spid="29" grpId="0"/>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4"/>
          <p:cNvSpPr txBox="1"/>
          <p:nvPr/>
        </p:nvSpPr>
        <p:spPr>
          <a:xfrm>
            <a:off x="3041666" y="1772500"/>
            <a:ext cx="3344608" cy="640640"/>
          </a:xfrm>
          <a:prstGeom prst="rect">
            <a:avLst/>
          </a:prstGeom>
        </p:spPr>
        <p:txBody>
          <a:bodyPr vert="horz" lIns="121866" tIns="60932" rIns="121866" bIns="609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565" fontAlgn="base">
              <a:lnSpc>
                <a:spcPct val="150000"/>
              </a:lnSpc>
              <a:spcAft>
                <a:spcPct val="0"/>
              </a:spcAft>
              <a:defRPr/>
            </a:pPr>
            <a:r>
              <a:rPr lang="zh-CN" altLang="en-US" sz="3600" b="1" kern="300" spc="300"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明兰_UI_TC" pitchFamily="2" charset="-122"/>
              </a:rPr>
              <a:t>正直正派</a:t>
            </a:r>
          </a:p>
        </p:txBody>
      </p:sp>
      <p:sp>
        <p:nvSpPr>
          <p:cNvPr id="5" name="矩形 4"/>
          <p:cNvSpPr/>
          <p:nvPr/>
        </p:nvSpPr>
        <p:spPr>
          <a:xfrm>
            <a:off x="2689886" y="2612973"/>
            <a:ext cx="4276767" cy="2308318"/>
          </a:xfrm>
          <a:prstGeom prst="rect">
            <a:avLst/>
          </a:prstGeom>
        </p:spPr>
        <p:txBody>
          <a:bodyPr wrap="square" lIns="91435" tIns="45717" rIns="91435" bIns="45717">
            <a:spAutoFit/>
          </a:bodyPr>
          <a:lstStyle/>
          <a:p>
            <a:pPr indent="0">
              <a:lnSpc>
                <a:spcPct val="150000"/>
              </a:lnSpc>
              <a:buFont typeface="+mj-ea"/>
              <a:buNone/>
            </a:pPr>
            <a:r>
              <a:rPr lang="zh-CN" altLang="en-US" sz="1600" dirty="0">
                <a:latin typeface="微软雅黑" panose="020B0503020204020204" pitchFamily="34" charset="-122"/>
                <a:ea typeface="微软雅黑" panose="020B0503020204020204" pitchFamily="34" charset="-122"/>
              </a:rPr>
              <a:t>正直正派，就要求</a:t>
            </a:r>
            <a:r>
              <a:rPr lang="zh-CN" altLang="en-US" sz="1600" b="1" dirty="0">
                <a:latin typeface="微软雅黑" panose="020B0503020204020204" pitchFamily="34" charset="-122"/>
                <a:ea typeface="微软雅黑" panose="020B0503020204020204" pitchFamily="34" charset="-122"/>
              </a:rPr>
              <a:t>党员坐得直、行得端、挺得住</a:t>
            </a:r>
            <a:r>
              <a:rPr lang="zh-CN" altLang="en-US" sz="1600" dirty="0">
                <a:latin typeface="微软雅黑" panose="020B0503020204020204" pitchFamily="34" charset="-122"/>
                <a:ea typeface="微软雅黑" panose="020B0503020204020204" pitchFamily="34" charset="-122"/>
              </a:rPr>
              <a:t>，想问题、办事情敢于坚持原则，公道正派，秉公用权，阳光用权，解决问题不带私心，协调矛盾不偏不倚，凡事能从党和国家利益出发，更多地维护他人利益，不做亏心事，不做有损公充的事，不要反对一片、打倒一片，</a:t>
            </a:r>
          </a:p>
        </p:txBody>
      </p:sp>
      <p:sp>
        <p:nvSpPr>
          <p:cNvPr id="6" name="矩形 5"/>
          <p:cNvSpPr/>
          <p:nvPr/>
        </p:nvSpPr>
        <p:spPr>
          <a:xfrm>
            <a:off x="3548414" y="5233779"/>
            <a:ext cx="6329548" cy="6209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4048983" y="5165712"/>
            <a:ext cx="6533408" cy="646325"/>
          </a:xfrm>
          <a:prstGeom prst="rect">
            <a:avLst/>
          </a:prstGeom>
        </p:spPr>
        <p:txBody>
          <a:bodyPr wrap="square" lIns="91435" tIns="45717" rIns="91435" bIns="45717">
            <a:spAutoFit/>
          </a:bodyPr>
          <a:lstStyle/>
          <a:p>
            <a:pPr indent="0">
              <a:lnSpc>
                <a:spcPct val="150000"/>
              </a:lnSpc>
              <a:buFont typeface="+mj-ea"/>
              <a:buNone/>
            </a:pPr>
            <a:r>
              <a:rPr lang="zh-CN" altLang="en-US" sz="2400" b="1" dirty="0">
                <a:solidFill>
                  <a:schemeClr val="bg1"/>
                </a:solidFill>
                <a:latin typeface="微软雅黑" panose="020B0503020204020204" pitchFamily="34" charset="-122"/>
                <a:ea typeface="微软雅黑" panose="020B0503020204020204" pitchFamily="34" charset="-122"/>
              </a:rPr>
              <a:t>做到于公对得起党、于人对得起良心</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sp>
        <p:nvSpPr>
          <p:cNvPr id="10" name="圆角矩形 9"/>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0425" y="2632175"/>
            <a:ext cx="2991265" cy="1986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4"/>
          <p:cNvSpPr txBox="1"/>
          <p:nvPr/>
        </p:nvSpPr>
        <p:spPr>
          <a:xfrm>
            <a:off x="4928419" y="1595000"/>
            <a:ext cx="3344608" cy="640640"/>
          </a:xfrm>
          <a:prstGeom prst="rect">
            <a:avLst/>
          </a:prstGeom>
        </p:spPr>
        <p:txBody>
          <a:bodyPr vert="horz" lIns="121866" tIns="60932" rIns="121866" bIns="609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565" fontAlgn="base">
              <a:lnSpc>
                <a:spcPct val="150000"/>
              </a:lnSpc>
              <a:spcAft>
                <a:spcPct val="0"/>
              </a:spcAft>
              <a:defRPr/>
            </a:pPr>
            <a:r>
              <a:rPr lang="zh-CN" altLang="en-US" b="1" kern="300" spc="300" dirty="0">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明兰_UI_TC" pitchFamily="2" charset="-122"/>
              </a:rPr>
              <a:t>诚实守信</a:t>
            </a:r>
          </a:p>
        </p:txBody>
      </p:sp>
      <p:sp>
        <p:nvSpPr>
          <p:cNvPr id="5" name="矩形 4"/>
          <p:cNvSpPr/>
          <p:nvPr/>
        </p:nvSpPr>
        <p:spPr>
          <a:xfrm>
            <a:off x="2653305" y="3316487"/>
            <a:ext cx="3847606" cy="1938986"/>
          </a:xfrm>
          <a:prstGeom prst="rect">
            <a:avLst/>
          </a:prstGeom>
          <a:ln>
            <a:solidFill>
              <a:srgbClr val="C00000"/>
            </a:solidFill>
          </a:ln>
        </p:spPr>
        <p:txBody>
          <a:bodyPr wrap="square" lIns="91435" tIns="45717" rIns="91435" bIns="45717">
            <a:spAutoFit/>
          </a:bodyPr>
          <a:lstStyle/>
          <a:p>
            <a:pPr indent="0">
              <a:lnSpc>
                <a:spcPct val="150000"/>
              </a:lnSpc>
              <a:buFont typeface="+mj-ea"/>
              <a:buNone/>
            </a:pPr>
            <a:r>
              <a:rPr lang="zh-CN" altLang="en-US" sz="1600" dirty="0">
                <a:latin typeface="微软雅黑" panose="020B0503020204020204" pitchFamily="34" charset="-122"/>
                <a:ea typeface="微软雅黑" panose="020B0503020204020204" pitchFamily="34" charset="-122"/>
              </a:rPr>
              <a:t>要求党员尊崇党章、遵守党章，切实履行党员义务，尽到党员责任，以党章的要求为最高行为准绳，切实兑现入党誓言，在日常工作生活中，敢于承诺践诺，“言必行，行必果”，</a:t>
            </a:r>
          </a:p>
        </p:txBody>
      </p:sp>
      <p:sp>
        <p:nvSpPr>
          <p:cNvPr id="6" name="矩形 5"/>
          <p:cNvSpPr/>
          <p:nvPr/>
        </p:nvSpPr>
        <p:spPr>
          <a:xfrm>
            <a:off x="2629556" y="2504772"/>
            <a:ext cx="3900421" cy="62092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2629556" y="2504772"/>
            <a:ext cx="3657600" cy="646325"/>
          </a:xfrm>
          <a:prstGeom prst="rect">
            <a:avLst/>
          </a:prstGeom>
        </p:spPr>
        <p:txBody>
          <a:bodyPr wrap="square" lIns="91435" tIns="45717" rIns="91435" bIns="45717">
            <a:spAutoFit/>
          </a:bodyPr>
          <a:lstStyle/>
          <a:p>
            <a:pPr indent="0" algn="ctr">
              <a:lnSpc>
                <a:spcPct val="150000"/>
              </a:lnSpc>
              <a:buFont typeface="+mj-ea"/>
              <a:buNone/>
            </a:pPr>
            <a:r>
              <a:rPr lang="zh-CN" altLang="en-US" sz="2400" b="1" dirty="0">
                <a:solidFill>
                  <a:schemeClr val="bg1"/>
                </a:solidFill>
                <a:latin typeface="微软雅黑" panose="020B0503020204020204" pitchFamily="34" charset="-122"/>
                <a:ea typeface="微软雅黑" panose="020B0503020204020204" pitchFamily="34" charset="-122"/>
              </a:rPr>
              <a:t>尽到党员责任</a:t>
            </a:r>
          </a:p>
        </p:txBody>
      </p:sp>
      <p:sp>
        <p:nvSpPr>
          <p:cNvPr id="9" name="矩形 8"/>
          <p:cNvSpPr/>
          <p:nvPr/>
        </p:nvSpPr>
        <p:spPr>
          <a:xfrm>
            <a:off x="6890800" y="3321374"/>
            <a:ext cx="3847606" cy="1938986"/>
          </a:xfrm>
          <a:prstGeom prst="rect">
            <a:avLst/>
          </a:prstGeom>
          <a:ln>
            <a:solidFill>
              <a:srgbClr val="C00000"/>
            </a:solidFill>
          </a:ln>
        </p:spPr>
        <p:txBody>
          <a:bodyPr wrap="square" lIns="91435" tIns="45717" rIns="91435" bIns="45717">
            <a:spAutoFit/>
          </a:bodyPr>
          <a:lstStyle/>
          <a:p>
            <a:pPr indent="0">
              <a:lnSpc>
                <a:spcPct val="250000"/>
              </a:lnSpc>
              <a:buFont typeface="+mj-ea"/>
              <a:buNone/>
            </a:pPr>
            <a:r>
              <a:rPr lang="zh-CN" altLang="en-US" sz="1600" dirty="0">
                <a:latin typeface="微软雅黑" panose="020B0503020204020204" pitchFamily="34" charset="-122"/>
                <a:ea typeface="微软雅黑" panose="020B0503020204020204" pitchFamily="34" charset="-122"/>
              </a:rPr>
              <a:t>说到做到，要求别人做到的，自己首先做到，要求别人的不做的，自己首先不做，不失信于人，不出尔反尔，不阳俸阴违。</a:t>
            </a:r>
          </a:p>
        </p:txBody>
      </p:sp>
      <p:sp>
        <p:nvSpPr>
          <p:cNvPr id="10" name="矩形 9"/>
          <p:cNvSpPr/>
          <p:nvPr/>
        </p:nvSpPr>
        <p:spPr>
          <a:xfrm>
            <a:off x="6867051" y="2509659"/>
            <a:ext cx="3900421" cy="62092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6867051" y="2509659"/>
            <a:ext cx="3657600" cy="646325"/>
          </a:xfrm>
          <a:prstGeom prst="rect">
            <a:avLst/>
          </a:prstGeom>
        </p:spPr>
        <p:txBody>
          <a:bodyPr wrap="square" lIns="91435" tIns="45717" rIns="91435" bIns="45717">
            <a:spAutoFit/>
          </a:bodyPr>
          <a:lstStyle/>
          <a:p>
            <a:pPr indent="0" algn="ctr">
              <a:lnSpc>
                <a:spcPct val="150000"/>
              </a:lnSpc>
              <a:buFont typeface="+mj-ea"/>
              <a:buNone/>
            </a:pPr>
            <a:r>
              <a:rPr lang="zh-CN" altLang="en-US" sz="2400" b="1" dirty="0">
                <a:solidFill>
                  <a:schemeClr val="bg1"/>
                </a:solidFill>
                <a:latin typeface="微软雅黑" panose="020B0503020204020204" pitchFamily="34" charset="-122"/>
                <a:ea typeface="微软雅黑" panose="020B0503020204020204" pitchFamily="34" charset="-122"/>
              </a:rPr>
              <a:t>说到做到</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sp>
        <p:nvSpPr>
          <p:cNvPr id="14" name="圆角矩形 13"/>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9" grpId="0" animBg="1"/>
      <p:bldP spid="10" grpId="0" animBg="1"/>
      <p:bldP spid="11"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97696" y="2511217"/>
            <a:ext cx="7890749" cy="2449511"/>
          </a:xfrm>
          <a:prstGeom prst="rect">
            <a:avLst/>
          </a:prstGeom>
        </p:spPr>
        <p:txBody>
          <a:bodyPr wrap="square" lIns="91435" tIns="45717" rIns="91435" bIns="45717">
            <a:spAutoFit/>
          </a:bodyPr>
          <a:lstStyle/>
          <a:p>
            <a:pPr indent="0">
              <a:lnSpc>
                <a:spcPct val="250000"/>
              </a:lnSpc>
              <a:buFont typeface="+mj-ea"/>
              <a:buNone/>
            </a:pPr>
            <a:r>
              <a:rPr lang="zh-CN" altLang="en-US" sz="1600" dirty="0">
                <a:latin typeface="微软雅黑" panose="020B0503020204020204" pitchFamily="34" charset="-122"/>
                <a:ea typeface="微软雅黑" panose="020B0503020204020204" pitchFamily="34" charset="-12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sp>
        <p:nvSpPr>
          <p:cNvPr id="8" name="圆角矩形 7"/>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圆角 1"/>
          <p:cNvSpPr/>
          <p:nvPr/>
        </p:nvSpPr>
        <p:spPr>
          <a:xfrm>
            <a:off x="4341243" y="1106637"/>
            <a:ext cx="4199853" cy="89996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 name="标题 4"/>
          <p:cNvSpPr txBox="1"/>
          <p:nvPr/>
        </p:nvSpPr>
        <p:spPr>
          <a:xfrm>
            <a:off x="4768865" y="1106637"/>
            <a:ext cx="3344608" cy="640640"/>
          </a:xfrm>
          <a:prstGeom prst="rect">
            <a:avLst/>
          </a:prstGeom>
        </p:spPr>
        <p:txBody>
          <a:bodyPr vert="horz" lIns="121866" tIns="60932" rIns="121866" bIns="609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565" fontAlgn="base">
              <a:lnSpc>
                <a:spcPct val="150000"/>
              </a:lnSpc>
              <a:spcAft>
                <a:spcPct val="0"/>
              </a:spcAft>
              <a:defRPr/>
            </a:pPr>
            <a:r>
              <a:rPr lang="zh-CN" altLang="en-US" b="1" kern="300" spc="30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明兰_UI_TC" pitchFamily="2" charset="-122"/>
              </a:rPr>
              <a:t>忠诚担当</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40533" y="2276028"/>
            <a:ext cx="6175348" cy="3950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1400" dirty="0">
                <a:solidFill>
                  <a:schemeClr val="tx1">
                    <a:lumMod val="95000"/>
                    <a:lumOff val="5000"/>
                  </a:schemeClr>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12" name="矩形: 圆角 7"/>
          <p:cNvSpPr/>
          <p:nvPr/>
        </p:nvSpPr>
        <p:spPr>
          <a:xfrm>
            <a:off x="2406832" y="1838675"/>
            <a:ext cx="3242750" cy="6107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bg1"/>
                </a:solidFill>
                <a:latin typeface="微软雅黑" panose="020B0503020204020204" pitchFamily="82" charset="2"/>
                <a:ea typeface="微软雅黑" panose="020B0503020204020204" pitchFamily="82" charset="2"/>
              </a:rPr>
              <a:t>前  言</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7988" y="2276028"/>
            <a:ext cx="4052559" cy="30203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62412" y="2519070"/>
            <a:ext cx="8599362" cy="800213"/>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sz="2800" b="1" dirty="0">
                <a:latin typeface="微软雅黑" panose="020B0503020204020204" pitchFamily="34" charset="-122"/>
                <a:ea typeface="微软雅黑" panose="020B0503020204020204" pitchFamily="34" charset="-122"/>
              </a:rPr>
              <a:t>① </a:t>
            </a:r>
            <a:r>
              <a:rPr lang="zh-CN" altLang="en-US" sz="1800" dirty="0">
                <a:latin typeface="微软雅黑" panose="020B0503020204020204" pitchFamily="34" charset="-122"/>
                <a:ea typeface="微软雅黑" panose="020B0503020204020204" pitchFamily="34" charset="-122"/>
              </a:rPr>
              <a:t>党员要牢固树立在党为党意识，将自己所有的言行举止以是否符乎党员条件、 </a:t>
            </a:r>
            <a:endParaRPr lang="en-US"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rPr>
              <a:t>是否符乎党员标准为参照</a:t>
            </a:r>
          </a:p>
        </p:txBody>
      </p:sp>
      <p:sp>
        <p:nvSpPr>
          <p:cNvPr id="4" name="矩形 3"/>
          <p:cNvSpPr/>
          <p:nvPr/>
        </p:nvSpPr>
        <p:spPr>
          <a:xfrm>
            <a:off x="2462412" y="3392767"/>
            <a:ext cx="8599362" cy="523214"/>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sz="2800" b="1" dirty="0">
                <a:latin typeface="微软雅黑" panose="020B0503020204020204" pitchFamily="34" charset="-122"/>
                <a:ea typeface="微软雅黑" panose="020B0503020204020204" pitchFamily="34" charset="-122"/>
              </a:rPr>
              <a:t>② </a:t>
            </a:r>
            <a:r>
              <a:rPr lang="zh-CN" altLang="en-US" sz="1800" dirty="0">
                <a:latin typeface="微软雅黑" panose="020B0503020204020204" pitchFamily="34" charset="-122"/>
                <a:ea typeface="微软雅黑" panose="020B0503020204020204" pitchFamily="34" charset="-122"/>
              </a:rPr>
              <a:t>凡不符合党员身份的话不说，凡影响党的形象的事不做，</a:t>
            </a:r>
          </a:p>
        </p:txBody>
      </p:sp>
      <p:sp>
        <p:nvSpPr>
          <p:cNvPr id="6" name="矩形: 圆角 1"/>
          <p:cNvSpPr/>
          <p:nvPr/>
        </p:nvSpPr>
        <p:spPr>
          <a:xfrm>
            <a:off x="4427542" y="1042823"/>
            <a:ext cx="4199853"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291339" y="1396470"/>
            <a:ext cx="10770435" cy="4458229"/>
            <a:chOff x="291339" y="1396470"/>
            <a:chExt cx="10770435" cy="4458229"/>
          </a:xfrm>
        </p:grpSpPr>
        <p:sp>
          <p:nvSpPr>
            <p:cNvPr id="11" name="圆角矩形 10"/>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7" name="文本框 23"/>
          <p:cNvSpPr txBox="1"/>
          <p:nvPr/>
        </p:nvSpPr>
        <p:spPr>
          <a:xfrm>
            <a:off x="5179784" y="1042230"/>
            <a:ext cx="2517568" cy="707886"/>
          </a:xfrm>
          <a:prstGeom prst="rect">
            <a:avLst/>
          </a:prstGeom>
          <a:noFill/>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一心为党</a:t>
            </a:r>
          </a:p>
        </p:txBody>
      </p:sp>
      <p:sp>
        <p:nvSpPr>
          <p:cNvPr id="9" name="矩形 8"/>
          <p:cNvSpPr/>
          <p:nvPr/>
        </p:nvSpPr>
        <p:spPr>
          <a:xfrm>
            <a:off x="2462412" y="3997173"/>
            <a:ext cx="8599362" cy="1077212"/>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sz="2800" b="1" dirty="0">
                <a:latin typeface="微软雅黑" panose="020B0503020204020204" pitchFamily="34" charset="-122"/>
                <a:ea typeface="微软雅黑" panose="020B0503020204020204" pitchFamily="34" charset="-122"/>
              </a:rPr>
              <a:t>③ </a:t>
            </a:r>
            <a:r>
              <a:rPr lang="zh-CN" altLang="en-US" sz="1800" dirty="0">
                <a:latin typeface="微软雅黑" panose="020B0503020204020204" pitchFamily="34" charset="-122"/>
                <a:ea typeface="微软雅黑" panose="020B0503020204020204" pitchFamily="34" charset="-122"/>
              </a:rPr>
              <a:t>立足岗位，扎根基层，一心一意为党工作，聚精会神为党发展，把自己毕生的</a:t>
            </a:r>
            <a:endParaRPr lang="en-US" altLang="zh-CN" sz="1800" dirty="0">
              <a:latin typeface="微软雅黑" panose="020B0503020204020204" pitchFamily="34" charset="-122"/>
              <a:ea typeface="微软雅黑" panose="020B0503020204020204" pitchFamily="34" charset="-122"/>
            </a:endParaRPr>
          </a:p>
          <a:p>
            <a:r>
              <a:rPr lang="en-US" altLang="zh-CN" sz="1800" dirty="0">
                <a:latin typeface="微软雅黑" panose="020B0503020204020204" pitchFamily="34" charset="-122"/>
                <a:ea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rPr>
              <a:t>精力和生命都奉献给党，鞠躬尽瘁，死而后已。</a:t>
            </a:r>
          </a:p>
          <a:p>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33557" y="2357203"/>
            <a:ext cx="8318317" cy="461659"/>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① </a:t>
            </a:r>
            <a:r>
              <a:rPr lang="zh-CN" altLang="en-US" sz="1600" dirty="0">
                <a:latin typeface="微软雅黑" panose="020B0503020204020204" pitchFamily="34" charset="-122"/>
                <a:ea typeface="微软雅黑" panose="020B0503020204020204" pitchFamily="34" charset="-122"/>
              </a:rPr>
              <a:t>党员要满怀天下为公的思想，培育公而忘私的牺牲精神，</a:t>
            </a:r>
          </a:p>
        </p:txBody>
      </p:sp>
      <p:sp>
        <p:nvSpPr>
          <p:cNvPr id="4" name="矩形 3"/>
          <p:cNvSpPr/>
          <p:nvPr/>
        </p:nvSpPr>
        <p:spPr>
          <a:xfrm>
            <a:off x="2733557" y="3230900"/>
            <a:ext cx="8318317" cy="461659"/>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② </a:t>
            </a:r>
            <a:r>
              <a:rPr lang="zh-CN" altLang="en-US" sz="1600" dirty="0">
                <a:latin typeface="微软雅黑" panose="020B0503020204020204" pitchFamily="34" charset="-122"/>
                <a:ea typeface="微软雅黑" panose="020B0503020204020204" pitchFamily="34" charset="-122"/>
              </a:rPr>
              <a:t>始终保持干事创业、开拓进取的精气神，平常时候看得出来，关键时刻冲得上去</a:t>
            </a:r>
          </a:p>
        </p:txBody>
      </p:sp>
      <p:grpSp>
        <p:nvGrpSpPr>
          <p:cNvPr id="12" name="组合 11"/>
          <p:cNvGrpSpPr/>
          <p:nvPr/>
        </p:nvGrpSpPr>
        <p:grpSpPr>
          <a:xfrm>
            <a:off x="291339" y="1396470"/>
            <a:ext cx="10770435" cy="4458229"/>
            <a:chOff x="291339" y="1396470"/>
            <a:chExt cx="10770435" cy="4458229"/>
          </a:xfrm>
        </p:grpSpPr>
        <p:sp>
          <p:nvSpPr>
            <p:cNvPr id="13" name="圆角矩形 12"/>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6" name="矩形: 圆角 1"/>
          <p:cNvSpPr/>
          <p:nvPr/>
        </p:nvSpPr>
        <p:spPr>
          <a:xfrm>
            <a:off x="4201757" y="1104686"/>
            <a:ext cx="4199853"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23"/>
          <p:cNvSpPr txBox="1"/>
          <p:nvPr/>
        </p:nvSpPr>
        <p:spPr>
          <a:xfrm>
            <a:off x="5042899" y="1165944"/>
            <a:ext cx="2517568"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一心为公</a:t>
            </a:r>
          </a:p>
        </p:txBody>
      </p:sp>
      <p:sp>
        <p:nvSpPr>
          <p:cNvPr id="9" name="矩形 8"/>
          <p:cNvSpPr/>
          <p:nvPr/>
        </p:nvSpPr>
        <p:spPr>
          <a:xfrm>
            <a:off x="2733557" y="3835306"/>
            <a:ext cx="8318317" cy="707880"/>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③ </a:t>
            </a:r>
            <a:r>
              <a:rPr lang="zh-CN" altLang="en-US" sz="1600" dirty="0">
                <a:latin typeface="微软雅黑" panose="020B0503020204020204" pitchFamily="34" charset="-122"/>
                <a:ea typeface="微软雅黑" panose="020B0503020204020204" pitchFamily="34" charset="-122"/>
              </a:rPr>
              <a:t>要舍得牺牲自己的业余时间，舍得牺牲自己的爱好兴趣，静得下心，俯得下身，无私无</a:t>
            </a:r>
            <a:endParaRPr lang="en-US" altLang="zh-CN" sz="1600" dirty="0">
              <a:latin typeface="微软雅黑" panose="020B0503020204020204" pitchFamily="34" charset="-122"/>
              <a:ea typeface="微软雅黑" panose="020B0503020204020204" pitchFamily="34" charset="-122"/>
            </a:endParaRPr>
          </a:p>
          <a:p>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畏、默默无闻地勤奋工作</a:t>
            </a:r>
          </a:p>
        </p:txBody>
      </p:sp>
      <p:sp>
        <p:nvSpPr>
          <p:cNvPr id="11" name="矩形 10"/>
          <p:cNvSpPr/>
          <p:nvPr/>
        </p:nvSpPr>
        <p:spPr>
          <a:xfrm>
            <a:off x="2743457" y="4735831"/>
            <a:ext cx="8318317" cy="461659"/>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④ </a:t>
            </a:r>
            <a:r>
              <a:rPr lang="zh-CN" altLang="en-US" sz="1600" dirty="0">
                <a:latin typeface="微软雅黑" panose="020B0503020204020204" pitchFamily="34" charset="-122"/>
                <a:ea typeface="微软雅黑" panose="020B0503020204020204" pitchFamily="34" charset="-122"/>
              </a:rPr>
              <a:t>发扬不干好、不干出成绩就誓不罢休的韧劲，将事业进行到底。</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69752" y="2103763"/>
            <a:ext cx="7878584" cy="3554813"/>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250000"/>
              </a:lnSpc>
            </a:pPr>
            <a:r>
              <a:rPr lang="zh-CN" altLang="en-US" sz="1800" dirty="0">
                <a:latin typeface="微软雅黑" panose="020B0503020204020204" pitchFamily="34" charset="-122"/>
                <a:ea typeface="微软雅黑" panose="020B0503020204020204" pitchFamily="34" charset="-12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grpSp>
        <p:nvGrpSpPr>
          <p:cNvPr id="8" name="组合 7"/>
          <p:cNvGrpSpPr/>
          <p:nvPr/>
        </p:nvGrpSpPr>
        <p:grpSpPr>
          <a:xfrm>
            <a:off x="291339" y="1396470"/>
            <a:ext cx="10770435" cy="4458229"/>
            <a:chOff x="291339" y="1396470"/>
            <a:chExt cx="10770435" cy="4458229"/>
          </a:xfrm>
        </p:grpSpPr>
        <p:sp>
          <p:nvSpPr>
            <p:cNvPr id="9" name="圆角矩形 8"/>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6" name="矩形: 圆角 1"/>
          <p:cNvSpPr/>
          <p:nvPr/>
        </p:nvSpPr>
        <p:spPr>
          <a:xfrm>
            <a:off x="4593261" y="1042823"/>
            <a:ext cx="4199853"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23"/>
          <p:cNvSpPr txBox="1"/>
          <p:nvPr/>
        </p:nvSpPr>
        <p:spPr>
          <a:xfrm>
            <a:off x="5434403" y="1114831"/>
            <a:ext cx="2517568"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一心为民</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文本框 4"/>
          <p:cNvSpPr txBox="1"/>
          <p:nvPr/>
        </p:nvSpPr>
        <p:spPr>
          <a:xfrm>
            <a:off x="2704523" y="3441878"/>
            <a:ext cx="6705683" cy="830997"/>
          </a:xfrm>
          <a:prstGeom prst="rect">
            <a:avLst/>
          </a:prstGeom>
          <a:solidFill>
            <a:srgbClr val="C00000"/>
          </a:solidFill>
        </p:spPr>
        <p:txBody>
          <a:bodyPr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  如何做到“四讲四有”</a:t>
            </a:r>
          </a:p>
        </p:txBody>
      </p:sp>
      <p:sp>
        <p:nvSpPr>
          <p:cNvPr id="22" name="矩形: 圆角 8"/>
          <p:cNvSpPr/>
          <p:nvPr/>
        </p:nvSpPr>
        <p:spPr>
          <a:xfrm>
            <a:off x="4752239" y="2535523"/>
            <a:ext cx="2808018" cy="6912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tx1"/>
                </a:solidFill>
                <a:latin typeface="微软雅黑" panose="020B0503020204020204" pitchFamily="34" charset="-122"/>
                <a:ea typeface="微软雅黑" panose="020B0503020204020204" pitchFamily="34" charset="-122"/>
              </a:rPr>
              <a:t>第二部分</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946" y="1228974"/>
            <a:ext cx="2150837" cy="1199009"/>
          </a:xfrm>
          <a:prstGeom prst="rect">
            <a:avLst/>
          </a:prstGeom>
        </p:spPr>
      </p:pic>
    </p:spTree>
    <p:extLst>
      <p:ext uri="{BB962C8B-B14F-4D97-AF65-F5344CB8AC3E}">
        <p14:creationId xmlns:p14="http://schemas.microsoft.com/office/powerpoint/2010/main" val="3679623410"/>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900" decel="100000" fill="hold"/>
                                        <p:tgtEl>
                                          <p:spTgt spid="2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2817" y="2103763"/>
            <a:ext cx="7955811" cy="3262426"/>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基础在学 关键在做</a:t>
            </a:r>
          </a:p>
          <a:p>
            <a:pPr>
              <a:lnSpc>
                <a:spcPct val="250000"/>
              </a:lnSpc>
            </a:pPr>
            <a:r>
              <a:rPr lang="zh-CN" altLang="en-US" sz="2000" dirty="0">
                <a:solidFill>
                  <a:srgbClr val="591300"/>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grpSp>
        <p:nvGrpSpPr>
          <p:cNvPr id="7" name="组合 6"/>
          <p:cNvGrpSpPr/>
          <p:nvPr/>
        </p:nvGrpSpPr>
        <p:grpSpPr>
          <a:xfrm>
            <a:off x="291339" y="1396470"/>
            <a:ext cx="10770435" cy="4458229"/>
            <a:chOff x="291339" y="1396470"/>
            <a:chExt cx="10770435" cy="4458229"/>
          </a:xfrm>
        </p:grpSpPr>
        <p:sp>
          <p:nvSpPr>
            <p:cNvPr id="8" name="圆角矩形 7"/>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4" name="矩形: 圆角 1"/>
          <p:cNvSpPr/>
          <p:nvPr/>
        </p:nvSpPr>
        <p:spPr>
          <a:xfrm>
            <a:off x="3460905" y="1125538"/>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23"/>
          <p:cNvSpPr txBox="1"/>
          <p:nvPr/>
        </p:nvSpPr>
        <p:spPr>
          <a:xfrm>
            <a:off x="3716992" y="1197546"/>
            <a:ext cx="491638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怎样践行四讲四有 做一名合格党员</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4929" y="3257599"/>
            <a:ext cx="7285511" cy="1938986"/>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nSpc>
                <a:spcPct val="250000"/>
              </a:lnSpc>
            </a:pPr>
            <a:r>
              <a:rPr lang="zh-CN" altLang="en-US" sz="1600" dirty="0">
                <a:latin typeface="微软雅黑" panose="020B0503020204020204" pitchFamily="34" charset="-122"/>
                <a:ea typeface="微软雅黑" panose="020B0503020204020204" pitchFamily="34" charset="-122"/>
              </a:rPr>
              <a:t>以实际行动维护党中央的权威。要牢固树立“四个看齐”意识，在思想上政治上行动上同党中央和省、市委保持高度一致，以“马上就办、办就办好”的态度抓好贯彻落实，确保令行禁止、政令畅通。</a:t>
            </a:r>
          </a:p>
        </p:txBody>
      </p:sp>
      <p:sp>
        <p:nvSpPr>
          <p:cNvPr id="4" name="矩形: 圆角 1"/>
          <p:cNvSpPr/>
          <p:nvPr/>
        </p:nvSpPr>
        <p:spPr>
          <a:xfrm>
            <a:off x="3785370" y="991721"/>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23"/>
          <p:cNvSpPr txBox="1"/>
          <p:nvPr/>
        </p:nvSpPr>
        <p:spPr>
          <a:xfrm>
            <a:off x="4041457" y="1063729"/>
            <a:ext cx="491638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进一步坚定“三个自信”</a:t>
            </a:r>
          </a:p>
        </p:txBody>
      </p:sp>
      <p:sp>
        <p:nvSpPr>
          <p:cNvPr id="7" name="对角圆角矩形 6"/>
          <p:cNvSpPr/>
          <p:nvPr/>
        </p:nvSpPr>
        <p:spPr>
          <a:xfrm>
            <a:off x="2934929" y="2074422"/>
            <a:ext cx="2104232" cy="534962"/>
          </a:xfrm>
          <a:prstGeom prst="round2DiagRect">
            <a:avLst/>
          </a:prstGeom>
          <a:solidFill>
            <a:srgbClr val="C00000"/>
          </a:solidFill>
          <a:ln w="12700" cmpd="thinThick">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在党爱党</a:t>
            </a:r>
          </a:p>
        </p:txBody>
      </p:sp>
      <p:sp>
        <p:nvSpPr>
          <p:cNvPr id="15" name="对角圆角矩形 14"/>
          <p:cNvSpPr/>
          <p:nvPr/>
        </p:nvSpPr>
        <p:spPr>
          <a:xfrm>
            <a:off x="5654393" y="2084318"/>
            <a:ext cx="2104232" cy="534962"/>
          </a:xfrm>
          <a:prstGeom prst="round2DiagRect">
            <a:avLst/>
          </a:prstGeom>
          <a:solidFill>
            <a:srgbClr val="C00000"/>
          </a:solidFill>
          <a:ln w="12700" cmpd="thinThick">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在党为党</a:t>
            </a:r>
          </a:p>
        </p:txBody>
      </p:sp>
      <p:sp>
        <p:nvSpPr>
          <p:cNvPr id="16" name="对角圆角矩形 15"/>
          <p:cNvSpPr/>
          <p:nvPr/>
        </p:nvSpPr>
        <p:spPr>
          <a:xfrm>
            <a:off x="8383739" y="2074421"/>
            <a:ext cx="2104232" cy="534962"/>
          </a:xfrm>
          <a:prstGeom prst="round2DiagRect">
            <a:avLst/>
          </a:prstGeom>
          <a:solidFill>
            <a:srgbClr val="C00000"/>
          </a:solidFill>
          <a:ln w="12700" cmpd="thinThick">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在党护党</a:t>
            </a:r>
          </a:p>
        </p:txBody>
      </p:sp>
      <p:grpSp>
        <p:nvGrpSpPr>
          <p:cNvPr id="11" name="组合 10"/>
          <p:cNvGrpSpPr/>
          <p:nvPr/>
        </p:nvGrpSpPr>
        <p:grpSpPr>
          <a:xfrm>
            <a:off x="291339" y="1396470"/>
            <a:ext cx="10770435" cy="4458229"/>
            <a:chOff x="291339" y="1396470"/>
            <a:chExt cx="10770435" cy="4458229"/>
          </a:xfrm>
        </p:grpSpPr>
        <p:sp>
          <p:nvSpPr>
            <p:cNvPr id="13" name="圆角矩形 12"/>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96656" y="1871260"/>
            <a:ext cx="8054918" cy="3508647"/>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不越雷池，不碰红线</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lnSpc>
                <a:spcPct val="250000"/>
              </a:lnSpc>
            </a:pPr>
            <a:r>
              <a:rPr lang="zh-CN" altLang="en-US" sz="1800" dirty="0">
                <a:latin typeface="微软雅黑" panose="020B0503020204020204" pitchFamily="34" charset="-122"/>
                <a:ea typeface="微软雅黑" panose="020B0503020204020204" pitchFamily="34" charset="-12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a:t>
            </a:r>
            <a:r>
              <a:rPr lang="zh-CN" altLang="en-US" sz="1800" b="1" dirty="0">
                <a:latin typeface="微软雅黑" panose="020B0503020204020204" pitchFamily="34" charset="-122"/>
                <a:ea typeface="微软雅黑" panose="020B0503020204020204" pitchFamily="34" charset="-122"/>
              </a:rPr>
              <a:t>不越雷池一步，不碰红线一下</a:t>
            </a:r>
            <a:r>
              <a:rPr lang="zh-CN" altLang="en-US" sz="1800" dirty="0">
                <a:latin typeface="微软雅黑" panose="020B0503020204020204" pitchFamily="34" charset="-122"/>
                <a:ea typeface="微软雅黑" panose="020B0503020204020204" pitchFamily="34" charset="-122"/>
              </a:rPr>
              <a:t>。</a:t>
            </a:r>
          </a:p>
        </p:txBody>
      </p:sp>
      <p:grpSp>
        <p:nvGrpSpPr>
          <p:cNvPr id="5" name="组合 4"/>
          <p:cNvGrpSpPr/>
          <p:nvPr/>
        </p:nvGrpSpPr>
        <p:grpSpPr>
          <a:xfrm>
            <a:off x="291339" y="1396470"/>
            <a:ext cx="10770435" cy="4458229"/>
            <a:chOff x="291339" y="1396470"/>
            <a:chExt cx="10770435" cy="4458229"/>
          </a:xfrm>
        </p:grpSpPr>
        <p:sp>
          <p:nvSpPr>
            <p:cNvPr id="6" name="圆角矩形 5"/>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68187" y="1894344"/>
            <a:ext cx="8065071" cy="3462480"/>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✔自觉践行社会主义核心价值观</a:t>
            </a:r>
            <a:endParaRPr lang="en-US" altLang="zh-CN" sz="2800" b="1" dirty="0">
              <a:solidFill>
                <a:srgbClr val="C00000"/>
              </a:solidFill>
              <a:latin typeface="微软雅黑" panose="020B0503020204020204" pitchFamily="34" charset="-122"/>
              <a:ea typeface="微软雅黑" panose="020B0503020204020204" pitchFamily="34" charset="-122"/>
            </a:endParaRPr>
          </a:p>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✔自觉投身工作一线</a:t>
            </a:r>
          </a:p>
          <a:p>
            <a:pPr algn="ctr">
              <a:lnSpc>
                <a:spcPct val="150000"/>
              </a:lnSpc>
            </a:pPr>
            <a:r>
              <a:rPr lang="zh-CN" altLang="en-US" sz="1800" dirty="0">
                <a:latin typeface="微软雅黑" panose="020B0503020204020204" pitchFamily="34" charset="-122"/>
                <a:ea typeface="微软雅黑" panose="020B0503020204020204" pitchFamily="34" charset="-12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grpSp>
        <p:nvGrpSpPr>
          <p:cNvPr id="5" name="组合 4"/>
          <p:cNvGrpSpPr/>
          <p:nvPr/>
        </p:nvGrpSpPr>
        <p:grpSpPr>
          <a:xfrm>
            <a:off x="291339" y="1396470"/>
            <a:ext cx="10770435" cy="4458229"/>
            <a:chOff x="291339" y="1396470"/>
            <a:chExt cx="10770435" cy="4458229"/>
          </a:xfrm>
        </p:grpSpPr>
        <p:sp>
          <p:nvSpPr>
            <p:cNvPr id="6" name="圆角矩形 5"/>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21930" y="2002306"/>
            <a:ext cx="7508417" cy="4062645"/>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✔始终坚持立足岗位、履职尽责</a:t>
            </a:r>
          </a:p>
          <a:p>
            <a:pPr algn="ctr">
              <a:lnSpc>
                <a:spcPct val="200000"/>
              </a:lnSpc>
            </a:pPr>
            <a:r>
              <a:rPr lang="zh-CN" altLang="en-US" sz="1800" dirty="0">
                <a:latin typeface="微软雅黑" panose="020B0503020204020204" pitchFamily="34" charset="-122"/>
                <a:ea typeface="微软雅黑" panose="020B0503020204020204" pitchFamily="34" charset="-12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gn="ctr">
              <a:lnSpc>
                <a:spcPct val="200000"/>
              </a:lnSpc>
            </a:pPr>
            <a:br>
              <a:rPr lang="zh-CN" altLang="en-US" sz="1800" dirty="0">
                <a:latin typeface="微软雅黑" panose="020B0503020204020204" pitchFamily="34" charset="-122"/>
                <a:ea typeface="微软雅黑" panose="020B0503020204020204" pitchFamily="34" charset="-122"/>
              </a:rPr>
            </a:br>
            <a:endParaRPr lang="zh-CN" altLang="en-US"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291339" y="1396470"/>
            <a:ext cx="10770435" cy="4458229"/>
            <a:chOff x="291339" y="1396470"/>
            <a:chExt cx="10770435" cy="4458229"/>
          </a:xfrm>
        </p:grpSpPr>
        <p:sp>
          <p:nvSpPr>
            <p:cNvPr id="6" name="圆角矩形 5"/>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文本框 4"/>
          <p:cNvSpPr txBox="1"/>
          <p:nvPr/>
        </p:nvSpPr>
        <p:spPr>
          <a:xfrm>
            <a:off x="2808364" y="3429000"/>
            <a:ext cx="6695768" cy="646331"/>
          </a:xfrm>
          <a:prstGeom prst="rect">
            <a:avLst/>
          </a:prstGeom>
          <a:solidFill>
            <a:srgbClr val="C00000"/>
          </a:solidFill>
        </p:spPr>
        <p:txBody>
          <a:bodyPr wrap="square" rtlCol="0">
            <a:spAutoFit/>
          </a:bodyPr>
          <a:lstStyle/>
          <a:p>
            <a:pPr algn="ctr"/>
            <a:r>
              <a:rPr lang="zh-CN" altLang="en-US" sz="3600" b="1" dirty="0">
                <a:solidFill>
                  <a:srgbClr val="FFFFCC"/>
                </a:solidFill>
                <a:latin typeface="微软雅黑" panose="020B0503020204020204" pitchFamily="34" charset="-122"/>
                <a:ea typeface="微软雅黑" panose="020B0503020204020204" pitchFamily="34" charset="-122"/>
              </a:rPr>
              <a:t>总书记论如何做一个合格党员</a:t>
            </a:r>
          </a:p>
        </p:txBody>
      </p:sp>
      <p:sp>
        <p:nvSpPr>
          <p:cNvPr id="22" name="矩形: 圆角 8"/>
          <p:cNvSpPr/>
          <p:nvPr/>
        </p:nvSpPr>
        <p:spPr>
          <a:xfrm>
            <a:off x="4752239" y="2535523"/>
            <a:ext cx="2808018" cy="6912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tx1"/>
                </a:solidFill>
                <a:latin typeface="微软雅黑" panose="020B0503020204020204" pitchFamily="34" charset="-122"/>
                <a:ea typeface="微软雅黑" panose="020B0503020204020204" pitchFamily="34" charset="-122"/>
              </a:rPr>
              <a:t>第三部分</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946" y="1228974"/>
            <a:ext cx="2150837" cy="1199009"/>
          </a:xfrm>
          <a:prstGeom prst="rect">
            <a:avLst/>
          </a:prstGeom>
        </p:spPr>
      </p:pic>
    </p:spTree>
    <p:extLst>
      <p:ext uri="{BB962C8B-B14F-4D97-AF65-F5344CB8AC3E}">
        <p14:creationId xmlns:p14="http://schemas.microsoft.com/office/powerpoint/2010/main" val="973352423"/>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900" decel="100000" fill="hold"/>
                                        <p:tgtEl>
                                          <p:spTgt spid="2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24"/>
          <p:cNvSpPr/>
          <p:nvPr/>
        </p:nvSpPr>
        <p:spPr>
          <a:xfrm>
            <a:off x="4988640" y="2228639"/>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34" charset="-122"/>
                <a:ea typeface="微软雅黑" panose="020B0503020204020204" pitchFamily="34" charset="-122"/>
              </a:rPr>
              <a:t>   什么是“四讲四有”</a:t>
            </a:r>
          </a:p>
        </p:txBody>
      </p:sp>
      <p:sp>
        <p:nvSpPr>
          <p:cNvPr id="15" name="矩形: 圆角 25"/>
          <p:cNvSpPr/>
          <p:nvPr/>
        </p:nvSpPr>
        <p:spPr>
          <a:xfrm>
            <a:off x="4364149" y="2228639"/>
            <a:ext cx="55003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圆角 26"/>
          <p:cNvSpPr/>
          <p:nvPr/>
        </p:nvSpPr>
        <p:spPr>
          <a:xfrm>
            <a:off x="4988640" y="4071187"/>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34" charset="-122"/>
                <a:ea typeface="微软雅黑" panose="020B0503020204020204" pitchFamily="34" charset="-122"/>
              </a:rPr>
              <a:t>   总书记论如何做一个合格党员</a:t>
            </a:r>
          </a:p>
        </p:txBody>
      </p:sp>
      <p:sp>
        <p:nvSpPr>
          <p:cNvPr id="21" name="矩形: 圆角 27"/>
          <p:cNvSpPr/>
          <p:nvPr/>
        </p:nvSpPr>
        <p:spPr>
          <a:xfrm>
            <a:off x="4364149" y="3149913"/>
            <a:ext cx="55003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矩形: 圆角 33"/>
          <p:cNvSpPr/>
          <p:nvPr/>
        </p:nvSpPr>
        <p:spPr>
          <a:xfrm>
            <a:off x="4364149" y="4071187"/>
            <a:ext cx="550039" cy="5486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4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圆角 44"/>
          <p:cNvSpPr/>
          <p:nvPr/>
        </p:nvSpPr>
        <p:spPr>
          <a:xfrm>
            <a:off x="4988640" y="3149913"/>
            <a:ext cx="5197342" cy="5486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34" charset="-122"/>
                <a:ea typeface="微软雅黑" panose="020B0503020204020204" pitchFamily="34" charset="-122"/>
              </a:rPr>
              <a:t>   如何做到四讲四有</a:t>
            </a:r>
          </a:p>
        </p:txBody>
      </p:sp>
      <p:sp>
        <p:nvSpPr>
          <p:cNvPr id="27" name="椭圆 26"/>
          <p:cNvSpPr/>
          <p:nvPr/>
        </p:nvSpPr>
        <p:spPr>
          <a:xfrm>
            <a:off x="2753461" y="2228639"/>
            <a:ext cx="1019908" cy="101990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800" b="1" dirty="0">
                <a:solidFill>
                  <a:schemeClr val="tx1"/>
                </a:solidFill>
                <a:latin typeface="微软雅黑" panose="020B0503020204020204" pitchFamily="34" charset="-122"/>
                <a:ea typeface="微软雅黑" panose="020B0503020204020204" pitchFamily="34" charset="-122"/>
              </a:rPr>
              <a:t>目</a:t>
            </a:r>
          </a:p>
        </p:txBody>
      </p:sp>
      <p:sp>
        <p:nvSpPr>
          <p:cNvPr id="28" name="椭圆 27"/>
          <p:cNvSpPr/>
          <p:nvPr/>
        </p:nvSpPr>
        <p:spPr>
          <a:xfrm>
            <a:off x="2753461" y="3530585"/>
            <a:ext cx="1019908" cy="101990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4800" b="1" dirty="0">
                <a:solidFill>
                  <a:schemeClr val="tx1"/>
                </a:solidFill>
                <a:latin typeface="微软雅黑" panose="020B0503020204020204" pitchFamily="34" charset="-122"/>
                <a:ea typeface="微软雅黑" panose="020B0503020204020204" pitchFamily="34" charset="-122"/>
              </a:rPr>
              <a:t>录</a:t>
            </a: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55670" y="2694588"/>
            <a:ext cx="2197791" cy="1459289"/>
          </a:xfrm>
          <a:prstGeom prst="rect">
            <a:avLst/>
          </a:prstGeom>
        </p:spPr>
      </p:pic>
    </p:spTree>
  </p:cSld>
  <p:clrMapOvr>
    <a:masterClrMapping/>
  </p:clrMapOvr>
  <p:transition spd="slow" advClick="0" advTm="4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1" fill="hold" grpId="0" nodeType="afterEffect" p14:presetBounceEnd="74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74000">
                                          <p:cBhvr additive="base">
                                            <p:cTn id="13" dur="500" fill="hold"/>
                                            <p:tgtEl>
                                              <p:spTgt spid="27"/>
                                            </p:tgtEl>
                                            <p:attrNameLst>
                                              <p:attrName>ppt_x</p:attrName>
                                            </p:attrNameLst>
                                          </p:cBhvr>
                                          <p:tavLst>
                                            <p:tav tm="0">
                                              <p:val>
                                                <p:strVal val="#ppt_x"/>
                                              </p:val>
                                            </p:tav>
                                            <p:tav tm="100000">
                                              <p:val>
                                                <p:strVal val="#ppt_x"/>
                                              </p:val>
                                            </p:tav>
                                          </p:tavLst>
                                        </p:anim>
                                        <p:anim calcmode="lin" valueType="num" p14:bounceEnd="74000">
                                          <p:cBhvr additive="base">
                                            <p:cTn id="14" dur="500" fill="hold"/>
                                            <p:tgtEl>
                                              <p:spTgt spid="27"/>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14:presetBounceEnd="74000">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14:bounceEnd="74000">
                                          <p:cBhvr additive="base">
                                            <p:cTn id="17" dur="500" fill="hold"/>
                                            <p:tgtEl>
                                              <p:spTgt spid="28"/>
                                            </p:tgtEl>
                                            <p:attrNameLst>
                                              <p:attrName>ppt_x</p:attrName>
                                            </p:attrNameLst>
                                          </p:cBhvr>
                                          <p:tavLst>
                                            <p:tav tm="0">
                                              <p:val>
                                                <p:strVal val="#ppt_x"/>
                                              </p:val>
                                            </p:tav>
                                            <p:tav tm="100000">
                                              <p:val>
                                                <p:strVal val="#ppt_x"/>
                                              </p:val>
                                            </p:tav>
                                          </p:tavLst>
                                        </p:anim>
                                        <p:anim calcmode="lin" valueType="num" p14:bounceEnd="74000">
                                          <p:cBhvr additive="base">
                                            <p:cTn id="18" dur="500" fill="hold"/>
                                            <p:tgtEl>
                                              <p:spTgt spid="2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2500"/>
                                </p:stCondLst>
                                <p:childTnLst>
                                  <p:par>
                                    <p:cTn id="37" presetID="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1+#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1+#ppt_w/2"/>
                                              </p:val>
                                            </p:tav>
                                            <p:tav tm="100000">
                                              <p:val>
                                                <p:strVal val="#ppt_x"/>
                                              </p:val>
                                            </p:tav>
                                          </p:tavLst>
                                        </p:anim>
                                        <p:anim calcmode="lin" valueType="num">
                                          <p:cBhvr additive="base">
                                            <p:cTn id="5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0" grpId="0" animBg="1"/>
          <p:bldP spid="21" grpId="0" animBg="1"/>
          <p:bldP spid="22" grpId="0" animBg="1"/>
          <p:bldP spid="26" grpId="0" animBg="1"/>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0-#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par>
                              <p:cTn id="36" fill="hold">
                                <p:stCondLst>
                                  <p:cond delay="2500"/>
                                </p:stCondLst>
                                <p:childTnLst>
                                  <p:par>
                                    <p:cTn id="37" presetID="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1+#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1+#ppt_w/2"/>
                                              </p:val>
                                            </p:tav>
                                            <p:tav tm="100000">
                                              <p:val>
                                                <p:strVal val="#ppt_x"/>
                                              </p:val>
                                            </p:tav>
                                          </p:tavLst>
                                        </p:anim>
                                        <p:anim calcmode="lin" valueType="num">
                                          <p:cBhvr additive="base">
                                            <p:cTn id="5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0" grpId="0" animBg="1"/>
          <p:bldP spid="21" grpId="0" animBg="1"/>
          <p:bldP spid="22" grpId="0" animBg="1"/>
          <p:bldP spid="26" grpId="0" animBg="1"/>
          <p:bldP spid="27" grpId="0"/>
          <p:bldP spid="2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47240" y="1453301"/>
            <a:ext cx="9778181"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dirty="0">
                <a:solidFill>
                  <a:schemeClr val="tx1"/>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17" name="矩形 16"/>
          <p:cNvSpPr/>
          <p:nvPr/>
        </p:nvSpPr>
        <p:spPr>
          <a:xfrm>
            <a:off x="3166748" y="871664"/>
            <a:ext cx="5939163" cy="5816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总书记对一个合格党员的要求</a:t>
            </a:r>
          </a:p>
        </p:txBody>
      </p:sp>
      <p:sp>
        <p:nvSpPr>
          <p:cNvPr id="28" name="圆角矩形 27"/>
          <p:cNvSpPr/>
          <p:nvPr/>
        </p:nvSpPr>
        <p:spPr>
          <a:xfrm>
            <a:off x="6523451" y="3359965"/>
            <a:ext cx="4963697" cy="625152"/>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rgbClr val="FFFACD"/>
                </a:solidFill>
                <a:latin typeface="微软雅黑" panose="020B0503020204020204" pitchFamily="34" charset="-122"/>
                <a:ea typeface="微软雅黑" panose="020B0503020204020204" pitchFamily="34" charset="-122"/>
              </a:rPr>
              <a:t>遵守党章、加强党性</a:t>
            </a:r>
            <a:endParaRPr lang="en-US" altLang="zh-CN" sz="2800" b="1" spc="300" dirty="0">
              <a:solidFill>
                <a:srgbClr val="FFFACD"/>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6523451" y="5605158"/>
            <a:ext cx="4963697" cy="582768"/>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rgbClr val="FFFACD"/>
                </a:solidFill>
                <a:latin typeface="微软雅黑" panose="020B0503020204020204" pitchFamily="34" charset="-122"/>
                <a:ea typeface="微软雅黑" panose="020B0503020204020204" pitchFamily="34" charset="-122"/>
              </a:rPr>
              <a:t>向榜样学习、向群众学习</a:t>
            </a:r>
            <a:endParaRPr lang="en-US" altLang="zh-CN" sz="2800" b="1" spc="300" dirty="0">
              <a:solidFill>
                <a:srgbClr val="FFFACD"/>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6523449" y="4869875"/>
            <a:ext cx="4963700" cy="607091"/>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rgbClr val="FFFACD"/>
                </a:solidFill>
                <a:latin typeface="微软雅黑" panose="020B0503020204020204" pitchFamily="34" charset="-122"/>
                <a:ea typeface="微软雅黑" panose="020B0503020204020204" pitchFamily="34" charset="-122"/>
              </a:rPr>
              <a:t>遵纪守法、廉洁正派</a:t>
            </a:r>
            <a:endParaRPr lang="en-US" altLang="zh-CN" sz="2800" b="1" spc="300" dirty="0">
              <a:solidFill>
                <a:srgbClr val="FFFACD"/>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6523449" y="4105631"/>
            <a:ext cx="4963700" cy="642870"/>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rgbClr val="FFFACD"/>
                </a:solidFill>
                <a:latin typeface="微软雅黑" panose="020B0503020204020204" pitchFamily="34" charset="-122"/>
                <a:ea typeface="微软雅黑" panose="020B0503020204020204" pitchFamily="34" charset="-122"/>
              </a:rPr>
              <a:t>坚定信念、加强学习</a:t>
            </a:r>
            <a:endParaRPr lang="en-US" altLang="zh-CN" sz="2800" b="1" spc="300" dirty="0">
              <a:solidFill>
                <a:srgbClr val="FFFACD"/>
              </a:solidFill>
              <a:latin typeface="微软雅黑" panose="020B0503020204020204" pitchFamily="34" charset="-122"/>
              <a:ea typeface="微软雅黑" panose="020B0503020204020204" pitchFamily="34" charset="-122"/>
            </a:endParaRPr>
          </a:p>
        </p:txBody>
      </p:sp>
      <p:sp>
        <p:nvSpPr>
          <p:cNvPr id="2" name="矩形 1"/>
          <p:cNvSpPr/>
          <p:nvPr/>
        </p:nvSpPr>
        <p:spPr>
          <a:xfrm>
            <a:off x="5459223" y="3359965"/>
            <a:ext cx="677108" cy="2827961"/>
          </a:xfrm>
          <a:prstGeom prst="rect">
            <a:avLst/>
          </a:prstGeom>
          <a:solidFill>
            <a:srgbClr val="C00000"/>
          </a:solidFill>
        </p:spPr>
        <p:txBody>
          <a:bodyPr vert="eaVert"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做到四个方面</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603" y="3359965"/>
            <a:ext cx="4762500" cy="28279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2" decel="100000" fill="hold" grpId="0" nodeType="withEffect">
                                  <p:stCondLst>
                                    <p:cond delay="30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1000" fill="hold"/>
                                        <p:tgtEl>
                                          <p:spTgt spid="28"/>
                                        </p:tgtEl>
                                        <p:attrNameLst>
                                          <p:attrName>ppt_x</p:attrName>
                                        </p:attrNameLst>
                                      </p:cBhvr>
                                      <p:tavLst>
                                        <p:tav tm="0">
                                          <p:val>
                                            <p:strVal val="1+#ppt_w/2"/>
                                          </p:val>
                                        </p:tav>
                                        <p:tav tm="100000">
                                          <p:val>
                                            <p:strVal val="#ppt_x"/>
                                          </p:val>
                                        </p:tav>
                                      </p:tavLst>
                                    </p:anim>
                                    <p:anim calcmode="lin" valueType="num">
                                      <p:cBhvr additive="base">
                                        <p:cTn id="27" dur="10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31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1000" fill="hold"/>
                                        <p:tgtEl>
                                          <p:spTgt spid="31"/>
                                        </p:tgtEl>
                                        <p:attrNameLst>
                                          <p:attrName>ppt_x</p:attrName>
                                        </p:attrNameLst>
                                      </p:cBhvr>
                                      <p:tavLst>
                                        <p:tav tm="0">
                                          <p:val>
                                            <p:strVal val="1+#ppt_w/2"/>
                                          </p:val>
                                        </p:tav>
                                        <p:tav tm="100000">
                                          <p:val>
                                            <p:strVal val="#ppt_x"/>
                                          </p:val>
                                        </p:tav>
                                      </p:tavLst>
                                    </p:anim>
                                    <p:anim calcmode="lin" valueType="num">
                                      <p:cBhvr additive="base">
                                        <p:cTn id="31" dur="10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32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1+#ppt_w/2"/>
                                          </p:val>
                                        </p:tav>
                                        <p:tav tm="100000">
                                          <p:val>
                                            <p:strVal val="#ppt_x"/>
                                          </p:val>
                                        </p:tav>
                                      </p:tavLst>
                                    </p:anim>
                                    <p:anim calcmode="lin" valueType="num">
                                      <p:cBhvr additive="base">
                                        <p:cTn id="35" dur="10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33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1000" fill="hold"/>
                                        <p:tgtEl>
                                          <p:spTgt spid="29"/>
                                        </p:tgtEl>
                                        <p:attrNameLst>
                                          <p:attrName>ppt_x</p:attrName>
                                        </p:attrNameLst>
                                      </p:cBhvr>
                                      <p:tavLst>
                                        <p:tav tm="0">
                                          <p:val>
                                            <p:strVal val="1+#ppt_w/2"/>
                                          </p:val>
                                        </p:tav>
                                        <p:tav tm="100000">
                                          <p:val>
                                            <p:strVal val="#ppt_x"/>
                                          </p:val>
                                        </p:tav>
                                      </p:tavLst>
                                    </p:anim>
                                    <p:anim calcmode="lin" valueType="num">
                                      <p:cBhvr additive="base">
                                        <p:cTn id="39"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8" grpId="0" animBg="1"/>
      <p:bldP spid="29" grpId="0" animBg="1"/>
      <p:bldP spid="30" grpId="0" animBg="1"/>
      <p:bldP spid="31"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2466" y="2031755"/>
            <a:ext cx="8176513" cy="3939534"/>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要遵守党章  加强党性</a:t>
            </a:r>
          </a:p>
          <a:p>
            <a:pPr>
              <a:lnSpc>
                <a:spcPct val="200000"/>
              </a:lnSpc>
            </a:pPr>
            <a:r>
              <a:rPr lang="zh-CN" altLang="en-US" sz="1600" dirty="0">
                <a:latin typeface="微软雅黑" panose="020B0503020204020204" pitchFamily="34" charset="-122"/>
                <a:ea typeface="微软雅黑" panose="020B0503020204020204" pitchFamily="34" charset="-12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endParaRPr lang="en-US" altLang="zh-CN" sz="1600" dirty="0">
              <a:latin typeface="微软雅黑" panose="020B0503020204020204" pitchFamily="34" charset="-122"/>
              <a:ea typeface="微软雅黑" panose="020B0503020204020204" pitchFamily="34" charset="-122"/>
            </a:endParaRPr>
          </a:p>
          <a:p>
            <a:pPr algn="r">
              <a:lnSpc>
                <a:spcPct val="200000"/>
              </a:lnSpc>
            </a:pPr>
            <a:r>
              <a:rPr lang="en-US" altLang="zh-CN" sz="1600" dirty="0">
                <a:latin typeface="微软雅黑" panose="020B0503020204020204" pitchFamily="34" charset="-122"/>
                <a:ea typeface="微软雅黑" panose="020B0503020204020204" pitchFamily="34" charset="-122"/>
              </a:rPr>
              <a:t>——2012</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认真学习党章，严格遵守党章</a:t>
            </a:r>
            <a:r>
              <a:rPr lang="en-US" altLang="zh-CN" sz="1600" dirty="0">
                <a:latin typeface="微软雅黑" panose="020B0503020204020204" pitchFamily="34" charset="-122"/>
                <a:ea typeface="微软雅黑" panose="020B0503020204020204" pitchFamily="34" charset="-122"/>
              </a:rPr>
              <a:t>》</a:t>
            </a:r>
          </a:p>
          <a:p>
            <a:pPr>
              <a:lnSpc>
                <a:spcPct val="150000"/>
              </a:lnSpc>
            </a:pPr>
            <a:endParaRPr lang="en-US" altLang="zh-CN" sz="1800" dirty="0">
              <a:solidFill>
                <a:srgbClr val="591300"/>
              </a:solidFill>
              <a:latin typeface="微软雅黑" panose="020B0503020204020204" pitchFamily="34" charset="-122"/>
              <a:ea typeface="微软雅黑" panose="020B0503020204020204" pitchFamily="34" charset="-122"/>
            </a:endParaRPr>
          </a:p>
          <a:p>
            <a:pPr>
              <a:lnSpc>
                <a:spcPct val="150000"/>
              </a:lnSpc>
            </a:pPr>
            <a:r>
              <a:rPr lang="zh-CN" altLang="en-US" sz="1800" dirty="0">
                <a:solidFill>
                  <a:srgbClr val="591300"/>
                </a:solidFill>
                <a:latin typeface="微软雅黑" panose="020B0503020204020204" pitchFamily="34" charset="-122"/>
                <a:ea typeface="微软雅黑" panose="020B0503020204020204" pitchFamily="34" charset="-122"/>
              </a:rPr>
              <a:t>  </a:t>
            </a:r>
          </a:p>
        </p:txBody>
      </p:sp>
      <p:sp>
        <p:nvSpPr>
          <p:cNvPr id="4" name="矩形: 圆角 1"/>
          <p:cNvSpPr/>
          <p:nvPr/>
        </p:nvSpPr>
        <p:spPr>
          <a:xfrm>
            <a:off x="3741125" y="1027254"/>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291339" y="1396470"/>
            <a:ext cx="10770435" cy="4458229"/>
            <a:chOff x="291339" y="1396470"/>
            <a:chExt cx="10770435" cy="4458229"/>
          </a:xfrm>
        </p:grpSpPr>
        <p:sp>
          <p:nvSpPr>
            <p:cNvPr id="9" name="圆角矩形 8"/>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5" name="文本框 23"/>
          <p:cNvSpPr txBox="1"/>
          <p:nvPr/>
        </p:nvSpPr>
        <p:spPr>
          <a:xfrm>
            <a:off x="3997212" y="1099262"/>
            <a:ext cx="4916384"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一个合格的党员</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1339" y="1396470"/>
            <a:ext cx="10770435" cy="4458229"/>
            <a:chOff x="291339" y="1396470"/>
            <a:chExt cx="10770435" cy="4458229"/>
          </a:xfrm>
        </p:grpSpPr>
        <p:sp>
          <p:nvSpPr>
            <p:cNvPr id="8" name="圆角矩形 7"/>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3" name="矩形 2"/>
          <p:cNvSpPr/>
          <p:nvPr/>
        </p:nvSpPr>
        <p:spPr>
          <a:xfrm>
            <a:off x="2629515" y="2103763"/>
            <a:ext cx="7942416" cy="3600980"/>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要坚定信念  加强学习</a:t>
            </a:r>
          </a:p>
          <a:p>
            <a:pPr>
              <a:lnSpc>
                <a:spcPct val="150000"/>
              </a:lnSpc>
            </a:pPr>
            <a:r>
              <a:rPr lang="zh-CN" altLang="en-US" sz="1600" dirty="0">
                <a:latin typeface="微软雅黑" panose="020B0503020204020204" pitchFamily="34" charset="-122"/>
                <a:ea typeface="微软雅黑" panose="020B0503020204020204" pitchFamily="34" charset="-122"/>
              </a:rPr>
              <a:t>我们党在中国这样一个有着</a:t>
            </a:r>
            <a:r>
              <a:rPr lang="en-US" altLang="zh-CN" sz="1600" dirty="0">
                <a:latin typeface="微软雅黑" panose="020B0503020204020204" pitchFamily="34" charset="-122"/>
                <a:ea typeface="微软雅黑" panose="020B0503020204020204" pitchFamily="34" charset="-122"/>
              </a:rPr>
              <a:t>13</a:t>
            </a:r>
            <a:r>
              <a:rPr lang="zh-CN" altLang="en-US" sz="1600" dirty="0">
                <a:latin typeface="微软雅黑" panose="020B0503020204020204" pitchFamily="34" charset="-122"/>
                <a:ea typeface="微软雅黑" panose="020B0503020204020204" pitchFamily="34" charset="-12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a:p>
            <a:pPr algn="r">
              <a:lnSpc>
                <a:spcPct val="150000"/>
              </a:lnSpc>
            </a:pPr>
            <a:r>
              <a:rPr lang="en-US" altLang="zh-CN" sz="1600" dirty="0">
                <a:latin typeface="微软雅黑" panose="020B0503020204020204" pitchFamily="34" charset="-122"/>
                <a:ea typeface="微软雅黑" panose="020B0503020204020204" pitchFamily="34" charset="-122"/>
              </a:rPr>
              <a:t>——2013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日在中央政治局集体学习时的讲话</a:t>
            </a:r>
          </a:p>
          <a:p>
            <a:pPr>
              <a:lnSpc>
                <a:spcPct val="150000"/>
              </a:lnSpc>
            </a:pPr>
            <a:r>
              <a:rPr lang="zh-CN" altLang="en-US" sz="1600" dirty="0">
                <a:latin typeface="微软雅黑" panose="020B0503020204020204" pitchFamily="34" charset="-122"/>
                <a:ea typeface="微软雅黑" panose="020B0503020204020204" pitchFamily="34" charset="-122"/>
              </a:rPr>
              <a:t>  </a:t>
            </a:r>
          </a:p>
        </p:txBody>
      </p:sp>
      <p:sp>
        <p:nvSpPr>
          <p:cNvPr id="4" name="矩形: 圆角 1"/>
          <p:cNvSpPr/>
          <p:nvPr/>
        </p:nvSpPr>
        <p:spPr>
          <a:xfrm>
            <a:off x="3852767" y="1137920"/>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23"/>
          <p:cNvSpPr txBox="1"/>
          <p:nvPr/>
        </p:nvSpPr>
        <p:spPr>
          <a:xfrm>
            <a:off x="4108854" y="1209928"/>
            <a:ext cx="4916384"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一个合格的党员</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86207" y="1981245"/>
            <a:ext cx="8029031" cy="3662535"/>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200000"/>
              </a:lnSpc>
            </a:pPr>
            <a:r>
              <a:rPr lang="zh-CN" altLang="en-US" b="1" dirty="0">
                <a:solidFill>
                  <a:srgbClr val="C00000"/>
                </a:solidFill>
                <a:latin typeface="微软雅黑" panose="020B0503020204020204" pitchFamily="34" charset="-122"/>
                <a:ea typeface="微软雅黑" panose="020B0503020204020204" pitchFamily="34" charset="-122"/>
              </a:rPr>
              <a:t>要遵纪守法  廉洁正派</a:t>
            </a:r>
          </a:p>
          <a:p>
            <a:pPr>
              <a:lnSpc>
                <a:spcPct val="200000"/>
              </a:lnSpc>
            </a:pPr>
            <a:r>
              <a:rPr lang="zh-CN" altLang="en-US" sz="1600" dirty="0">
                <a:latin typeface="微软雅黑" panose="020B0503020204020204" pitchFamily="34" charset="-122"/>
                <a:ea typeface="微软雅黑" panose="020B0503020204020204" pitchFamily="34" charset="-12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a:p>
            <a:pPr algn="r">
              <a:lnSpc>
                <a:spcPct val="200000"/>
              </a:lnSpc>
            </a:pPr>
            <a:r>
              <a:rPr lang="en-US" altLang="zh-CN" sz="1400" dirty="0">
                <a:latin typeface="微软雅黑" panose="020B0503020204020204" pitchFamily="34" charset="-122"/>
                <a:ea typeface="微软雅黑" panose="020B0503020204020204" pitchFamily="34" charset="-122"/>
              </a:rPr>
              <a:t>——2015</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日，同中央党校第一期县委书记研修班学员座谈时的讲话</a:t>
            </a:r>
          </a:p>
          <a:p>
            <a:pPr>
              <a:lnSpc>
                <a:spcPct val="200000"/>
              </a:lnSpc>
            </a:pPr>
            <a:r>
              <a:rPr lang="zh-CN" altLang="en-US" sz="1400" dirty="0">
                <a:latin typeface="微软雅黑" panose="020B0503020204020204" pitchFamily="34" charset="-122"/>
                <a:ea typeface="微软雅黑" panose="020B0503020204020204" pitchFamily="34" charset="-122"/>
              </a:rPr>
              <a:t>  </a:t>
            </a:r>
          </a:p>
        </p:txBody>
      </p:sp>
      <p:grpSp>
        <p:nvGrpSpPr>
          <p:cNvPr id="7" name="组合 6"/>
          <p:cNvGrpSpPr/>
          <p:nvPr/>
        </p:nvGrpSpPr>
        <p:grpSpPr>
          <a:xfrm>
            <a:off x="291339" y="1396470"/>
            <a:ext cx="10770435" cy="4458229"/>
            <a:chOff x="291339" y="1396470"/>
            <a:chExt cx="10770435" cy="4458229"/>
          </a:xfrm>
        </p:grpSpPr>
        <p:sp>
          <p:nvSpPr>
            <p:cNvPr id="8" name="圆角矩形 7"/>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4" name="矩形: 圆角 1"/>
          <p:cNvSpPr/>
          <p:nvPr/>
        </p:nvSpPr>
        <p:spPr>
          <a:xfrm>
            <a:off x="3770621" y="1158524"/>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23"/>
          <p:cNvSpPr txBox="1"/>
          <p:nvPr/>
        </p:nvSpPr>
        <p:spPr>
          <a:xfrm>
            <a:off x="4026708" y="1230532"/>
            <a:ext cx="4916384"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一个合格的党员</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44176" y="2161386"/>
            <a:ext cx="7630418" cy="3693313"/>
          </a:xfrm>
          <a:prstGeom prst="rect">
            <a:avLst/>
          </a:prstGeom>
        </p:spPr>
        <p:txBody>
          <a:bodyPr wrap="square" lIns="91435" tIns="45717" rIns="91435" bIns="45717">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8565" algn="l" defTabSz="1218565" rtl="0" eaLnBrk="1" latinLnBrk="0" hangingPunct="1">
              <a:defRPr sz="2400" kern="1200">
                <a:solidFill>
                  <a:schemeClr val="tx1"/>
                </a:solidFill>
                <a:latin typeface="+mn-lt"/>
                <a:ea typeface="+mn-ea"/>
                <a:cs typeface="+mn-cs"/>
              </a:defRPr>
            </a:lvl3pPr>
            <a:lvl4pPr marL="1828165" algn="l" defTabSz="1218565" rtl="0" eaLnBrk="1" latinLnBrk="0" hangingPunct="1">
              <a:defRPr sz="2400" kern="1200">
                <a:solidFill>
                  <a:schemeClr val="tx1"/>
                </a:solidFill>
                <a:latin typeface="+mn-lt"/>
                <a:ea typeface="+mn-ea"/>
                <a:cs typeface="+mn-cs"/>
              </a:defRPr>
            </a:lvl4pPr>
            <a:lvl5pPr marL="2437765" algn="l" defTabSz="1218565" rtl="0" eaLnBrk="1" latinLnBrk="0" hangingPunct="1">
              <a:defRPr sz="2400" kern="1200">
                <a:solidFill>
                  <a:schemeClr val="tx1"/>
                </a:solidFill>
                <a:latin typeface="+mn-lt"/>
                <a:ea typeface="+mn-ea"/>
                <a:cs typeface="+mn-cs"/>
              </a:defRPr>
            </a:lvl5pPr>
            <a:lvl6pPr marL="3046730" algn="l" defTabSz="1218565" rtl="0" eaLnBrk="1" latinLnBrk="0" hangingPunct="1">
              <a:defRPr sz="2400" kern="1200">
                <a:solidFill>
                  <a:schemeClr val="tx1"/>
                </a:solidFill>
                <a:latin typeface="+mn-lt"/>
                <a:ea typeface="+mn-ea"/>
                <a:cs typeface="+mn-cs"/>
              </a:defRPr>
            </a:lvl6pPr>
            <a:lvl7pPr marL="3656330" algn="l" defTabSz="1218565" rtl="0" eaLnBrk="1" latinLnBrk="0" hangingPunct="1">
              <a:defRPr sz="2400" kern="1200">
                <a:solidFill>
                  <a:schemeClr val="tx1"/>
                </a:solidFill>
                <a:latin typeface="+mn-lt"/>
                <a:ea typeface="+mn-ea"/>
                <a:cs typeface="+mn-cs"/>
              </a:defRPr>
            </a:lvl7pPr>
            <a:lvl8pPr marL="4265295" algn="l" defTabSz="1218565" rtl="0" eaLnBrk="1" latinLnBrk="0" hangingPunct="1">
              <a:defRPr sz="2400" kern="1200">
                <a:solidFill>
                  <a:schemeClr val="tx1"/>
                </a:solidFill>
                <a:latin typeface="+mn-lt"/>
                <a:ea typeface="+mn-ea"/>
                <a:cs typeface="+mn-cs"/>
              </a:defRPr>
            </a:lvl8pPr>
            <a:lvl9pPr marL="4874895" algn="l" defTabSz="1218565" rtl="0" eaLnBrk="1" latinLnBrk="0" hangingPunct="1">
              <a:defRPr sz="2400" kern="1200">
                <a:solidFill>
                  <a:schemeClr val="tx1"/>
                </a:solidFill>
                <a:latin typeface="+mn-lt"/>
                <a:ea typeface="+mn-ea"/>
                <a:cs typeface="+mn-cs"/>
              </a:defRPr>
            </a:lvl9p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要向榜样学习 向群众学习</a:t>
            </a:r>
          </a:p>
          <a:p>
            <a:pPr>
              <a:lnSpc>
                <a:spcPct val="150000"/>
              </a:lnSpc>
            </a:pPr>
            <a:r>
              <a:rPr lang="zh-CN" altLang="en-US" sz="1800" dirty="0">
                <a:latin typeface="微软雅黑" panose="020B0503020204020204" pitchFamily="34" charset="-122"/>
                <a:ea typeface="微软雅黑" panose="020B0503020204020204" pitchFamily="34" charset="-12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endParaRPr lang="en-US" altLang="zh-CN" sz="1800" dirty="0">
              <a:latin typeface="微软雅黑" panose="020B0503020204020204" pitchFamily="34" charset="-122"/>
              <a:ea typeface="微软雅黑" panose="020B0503020204020204" pitchFamily="34" charset="-122"/>
            </a:endParaRPr>
          </a:p>
          <a:p>
            <a:pPr algn="r">
              <a:lnSpc>
                <a:spcPct val="150000"/>
              </a:lnSpc>
            </a:pPr>
            <a:r>
              <a:rPr lang="en-US" altLang="zh-CN" sz="1800" dirty="0">
                <a:latin typeface="微软雅黑" panose="020B0503020204020204" pitchFamily="34" charset="-122"/>
                <a:ea typeface="微软雅黑" panose="020B0503020204020204" pitchFamily="34" charset="-122"/>
              </a:rPr>
              <a:t>——2014</a:t>
            </a:r>
            <a:r>
              <a:rPr lang="zh-CN" altLang="en-US" sz="1800" dirty="0">
                <a:latin typeface="微软雅黑" panose="020B0503020204020204" pitchFamily="34" charset="-122"/>
                <a:ea typeface="微软雅黑" panose="020B0503020204020204" pitchFamily="34" charset="-122"/>
              </a:rPr>
              <a:t>年</a:t>
            </a:r>
            <a:r>
              <a:rPr lang="en-US" altLang="zh-CN" sz="1800" dirty="0">
                <a:latin typeface="微软雅黑" panose="020B0503020204020204" pitchFamily="34" charset="-122"/>
                <a:ea typeface="微软雅黑" panose="020B0503020204020204" pitchFamily="34" charset="-122"/>
              </a:rPr>
              <a:t>5</a:t>
            </a:r>
            <a:r>
              <a:rPr lang="zh-CN" altLang="en-US" sz="1800" dirty="0">
                <a:latin typeface="微软雅黑" panose="020B0503020204020204" pitchFamily="34" charset="-122"/>
                <a:ea typeface="微软雅黑" panose="020B0503020204020204" pitchFamily="34" charset="-122"/>
              </a:rPr>
              <a:t>月</a:t>
            </a:r>
            <a:r>
              <a:rPr lang="en-US" altLang="zh-CN" sz="1800" dirty="0">
                <a:latin typeface="微软雅黑" panose="020B0503020204020204" pitchFamily="34" charset="-122"/>
                <a:ea typeface="微软雅黑" panose="020B0503020204020204" pitchFamily="34" charset="-122"/>
              </a:rPr>
              <a:t>9</a:t>
            </a:r>
            <a:r>
              <a:rPr lang="zh-CN" altLang="en-US" sz="1800" dirty="0">
                <a:latin typeface="微软雅黑" panose="020B0503020204020204" pitchFamily="34" charset="-122"/>
                <a:ea typeface="微软雅黑" panose="020B0503020204020204" pitchFamily="34" charset="-122"/>
              </a:rPr>
              <a:t>日至</a:t>
            </a:r>
            <a:r>
              <a:rPr lang="en-US" altLang="zh-CN" sz="1800" dirty="0">
                <a:latin typeface="微软雅黑" panose="020B0503020204020204" pitchFamily="34" charset="-122"/>
                <a:ea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rPr>
              <a:t>日在河南省考察调研时的讲话</a:t>
            </a:r>
          </a:p>
          <a:p>
            <a:pPr>
              <a:lnSpc>
                <a:spcPct val="150000"/>
              </a:lnSpc>
            </a:pPr>
            <a:r>
              <a:rPr lang="zh-CN" altLang="en-US"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a:lnSpc>
                <a:spcPct val="150000"/>
              </a:lnSpc>
            </a:pPr>
            <a:endParaRPr lang="zh-CN" altLang="en-US" sz="2000" dirty="0">
              <a:solidFill>
                <a:srgbClr val="5913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91339" y="1396470"/>
            <a:ext cx="10770435" cy="4458229"/>
            <a:chOff x="291339" y="1396470"/>
            <a:chExt cx="10770435" cy="4458229"/>
          </a:xfrm>
        </p:grpSpPr>
        <p:sp>
          <p:nvSpPr>
            <p:cNvPr id="8" name="圆角矩形 7"/>
            <p:cNvSpPr/>
            <p:nvPr/>
          </p:nvSpPr>
          <p:spPr>
            <a:xfrm>
              <a:off x="2139673" y="1396470"/>
              <a:ext cx="8922101" cy="445822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339" y="2841143"/>
              <a:ext cx="1845076" cy="1894688"/>
            </a:xfrm>
            <a:prstGeom prst="rect">
              <a:avLst/>
            </a:prstGeom>
          </p:spPr>
        </p:pic>
      </p:grpSp>
      <p:sp>
        <p:nvSpPr>
          <p:cNvPr id="4" name="矩形: 圆角 1"/>
          <p:cNvSpPr/>
          <p:nvPr/>
        </p:nvSpPr>
        <p:spPr>
          <a:xfrm>
            <a:off x="3460905" y="1125538"/>
            <a:ext cx="5457478" cy="707293"/>
          </a:xfrm>
          <a:custGeom>
            <a:avLst/>
            <a:gdLst>
              <a:gd name="connsiteX0" fmla="*/ 270285 w 6552727"/>
              <a:gd name="connsiteY0" fmla="*/ 0 h 707293"/>
              <a:gd name="connsiteX1" fmla="*/ 6282442 w 6552727"/>
              <a:gd name="connsiteY1" fmla="*/ 0 h 707293"/>
              <a:gd name="connsiteX2" fmla="*/ 6552727 w 6552727"/>
              <a:gd name="connsiteY2" fmla="*/ 270285 h 707293"/>
              <a:gd name="connsiteX3" fmla="*/ 6552727 w 6552727"/>
              <a:gd name="connsiteY3" fmla="*/ 707293 h 707293"/>
              <a:gd name="connsiteX4" fmla="*/ 6552727 w 6552727"/>
              <a:gd name="connsiteY4" fmla="*/ 707293 h 707293"/>
              <a:gd name="connsiteX5" fmla="*/ 0 w 6552727"/>
              <a:gd name="connsiteY5" fmla="*/ 707293 h 707293"/>
              <a:gd name="connsiteX6" fmla="*/ 0 w 6552727"/>
              <a:gd name="connsiteY6" fmla="*/ 707293 h 707293"/>
              <a:gd name="connsiteX7" fmla="*/ 0 w 6552727"/>
              <a:gd name="connsiteY7" fmla="*/ 270285 h 707293"/>
              <a:gd name="connsiteX8" fmla="*/ 270285 w 6552727"/>
              <a:gd name="connsiteY8" fmla="*/ 0 h 707293"/>
              <a:gd name="connsiteX0-1" fmla="*/ 163407 w 6552727"/>
              <a:gd name="connsiteY0-2" fmla="*/ 0 h 707293"/>
              <a:gd name="connsiteX1-3" fmla="*/ 6282442 w 6552727"/>
              <a:gd name="connsiteY1-4" fmla="*/ 0 h 707293"/>
              <a:gd name="connsiteX2-5" fmla="*/ 6552727 w 6552727"/>
              <a:gd name="connsiteY2-6" fmla="*/ 270285 h 707293"/>
              <a:gd name="connsiteX3-7" fmla="*/ 6552727 w 6552727"/>
              <a:gd name="connsiteY3-8" fmla="*/ 707293 h 707293"/>
              <a:gd name="connsiteX4-9" fmla="*/ 6552727 w 6552727"/>
              <a:gd name="connsiteY4-10" fmla="*/ 707293 h 707293"/>
              <a:gd name="connsiteX5-11" fmla="*/ 0 w 6552727"/>
              <a:gd name="connsiteY5-12" fmla="*/ 707293 h 707293"/>
              <a:gd name="connsiteX6-13" fmla="*/ 0 w 6552727"/>
              <a:gd name="connsiteY6-14" fmla="*/ 707293 h 707293"/>
              <a:gd name="connsiteX7-15" fmla="*/ 0 w 6552727"/>
              <a:gd name="connsiteY7-16" fmla="*/ 270285 h 707293"/>
              <a:gd name="connsiteX8-17" fmla="*/ 163407 w 6552727"/>
              <a:gd name="connsiteY8-18" fmla="*/ 0 h 707293"/>
              <a:gd name="connsiteX0-19" fmla="*/ 163407 w 6552727"/>
              <a:gd name="connsiteY0-20" fmla="*/ 0 h 707293"/>
              <a:gd name="connsiteX1-21" fmla="*/ 6389320 w 6552727"/>
              <a:gd name="connsiteY1-22" fmla="*/ 0 h 707293"/>
              <a:gd name="connsiteX2-23" fmla="*/ 6552727 w 6552727"/>
              <a:gd name="connsiteY2-24" fmla="*/ 270285 h 707293"/>
              <a:gd name="connsiteX3-25" fmla="*/ 6552727 w 6552727"/>
              <a:gd name="connsiteY3-26" fmla="*/ 707293 h 707293"/>
              <a:gd name="connsiteX4-27" fmla="*/ 6552727 w 6552727"/>
              <a:gd name="connsiteY4-28" fmla="*/ 707293 h 707293"/>
              <a:gd name="connsiteX5-29" fmla="*/ 0 w 6552727"/>
              <a:gd name="connsiteY5-30" fmla="*/ 707293 h 707293"/>
              <a:gd name="connsiteX6-31" fmla="*/ 0 w 6552727"/>
              <a:gd name="connsiteY6-32" fmla="*/ 707293 h 707293"/>
              <a:gd name="connsiteX7-33" fmla="*/ 0 w 6552727"/>
              <a:gd name="connsiteY7-34" fmla="*/ 270285 h 707293"/>
              <a:gd name="connsiteX8-35" fmla="*/ 163407 w 6552727"/>
              <a:gd name="connsiteY8-36" fmla="*/ 0 h 7072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552727" h="707293">
                <a:moveTo>
                  <a:pt x="163407" y="0"/>
                </a:moveTo>
                <a:lnTo>
                  <a:pt x="6389320" y="0"/>
                </a:lnTo>
                <a:cubicBezTo>
                  <a:pt x="6538594" y="0"/>
                  <a:pt x="6552727" y="121011"/>
                  <a:pt x="6552727" y="270285"/>
                </a:cubicBezTo>
                <a:lnTo>
                  <a:pt x="6552727" y="707293"/>
                </a:lnTo>
                <a:lnTo>
                  <a:pt x="6552727" y="707293"/>
                </a:lnTo>
                <a:lnTo>
                  <a:pt x="0" y="707293"/>
                </a:lnTo>
                <a:lnTo>
                  <a:pt x="0" y="707293"/>
                </a:lnTo>
                <a:lnTo>
                  <a:pt x="0" y="270285"/>
                </a:lnTo>
                <a:cubicBezTo>
                  <a:pt x="0" y="121011"/>
                  <a:pt x="14133" y="0"/>
                  <a:pt x="163407"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23"/>
          <p:cNvSpPr txBox="1"/>
          <p:nvPr/>
        </p:nvSpPr>
        <p:spPr>
          <a:xfrm>
            <a:off x="3716992" y="1197546"/>
            <a:ext cx="4916384"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一个合格的党员</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87625"/>
          </a:xfrm>
          <a:prstGeom prst="rect">
            <a:avLst/>
          </a:prstGeom>
        </p:spPr>
      </p:pic>
      <p:pic>
        <p:nvPicPr>
          <p:cNvPr id="1033" name="Picture 9" descr="G:\2017\党建大类设计\01党建类PPT\1\1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18857" y="3105675"/>
            <a:ext cx="7280586" cy="676274"/>
          </a:xfrm>
          <a:prstGeom prst="rect">
            <a:avLst/>
          </a:prstGeom>
          <a:noFill/>
          <a:extLst>
            <a:ext uri="{909E8E84-426E-40DD-AFC4-6F175D3DCCD1}">
              <a14:hiddenFill xmlns:a14="http://schemas.microsoft.com/office/drawing/2010/main">
                <a:solidFill>
                  <a:srgbClr val="FFFFFF"/>
                </a:solidFill>
              </a14:hiddenFill>
            </a:ext>
          </a:extLst>
        </p:spPr>
      </p:pic>
      <p:pic>
        <p:nvPicPr>
          <p:cNvPr id="11" name="Jo Blankenburg - Garador's F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51187" y="-822858"/>
            <a:ext cx="609600" cy="609600"/>
          </a:xfrm>
          <a:prstGeom prst="rect">
            <a:avLst/>
          </a:prstGeom>
        </p:spPr>
      </p:pic>
      <p:sp>
        <p:nvSpPr>
          <p:cNvPr id="6" name="文本框 5"/>
          <p:cNvSpPr txBox="1"/>
          <p:nvPr/>
        </p:nvSpPr>
        <p:spPr>
          <a:xfrm>
            <a:off x="740685" y="1736251"/>
            <a:ext cx="10710630" cy="1323439"/>
          </a:xfrm>
          <a:prstGeom prst="rect">
            <a:avLst/>
          </a:prstGeom>
          <a:noFill/>
        </p:spPr>
        <p:txBody>
          <a:bodyPr wrap="square" rtlCol="0">
            <a:spAutoFit/>
          </a:bodyPr>
          <a:lstStyle/>
          <a:p>
            <a:pPr algn="ctr"/>
            <a:r>
              <a:rPr lang="zh-CN" altLang="en-US" sz="8000" b="1" dirty="0">
                <a:ln w="19050">
                  <a:solidFill>
                    <a:schemeClr val="bg1"/>
                  </a:solidFill>
                </a:ln>
                <a:latin typeface="微软雅黑" panose="020B0503020204020204" pitchFamily="34" charset="-122"/>
                <a:ea typeface="微软雅黑" panose="020B0503020204020204" pitchFamily="34" charset="-122"/>
              </a:rPr>
              <a:t>感谢聆听</a:t>
            </a:r>
            <a:endParaRPr lang="zh-CN" altLang="en-US" sz="6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9329121" y="487849"/>
            <a:ext cx="2437428" cy="1649164"/>
          </a:xfrm>
          <a:prstGeom prst="rect">
            <a:avLst/>
          </a:prstGeom>
        </p:spPr>
      </p:pic>
    </p:spTree>
    <p:extLst>
      <p:ext uri="{BB962C8B-B14F-4D97-AF65-F5344CB8AC3E}">
        <p14:creationId xmlns:p14="http://schemas.microsoft.com/office/powerpoint/2010/main" val="862142045"/>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1" presetClass="mediacall" presetSubtype="0" fill="hold" nodeType="withEffect">
                                  <p:stCondLst>
                                    <p:cond delay="0"/>
                                  </p:stCondLst>
                                  <p:childTnLst>
                                    <p:cmd type="call" cmd="playFrom(0.0)">
                                      <p:cBhvr>
                                        <p:cTn id="16" dur="1" fill="hold"/>
                                        <p:tgtEl>
                                          <p:spTgt spid="11"/>
                                        </p:tgtEl>
                                      </p:cBhvr>
                                    </p:cmd>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1033"/>
                                        </p:tgtEl>
                                        <p:attrNameLst>
                                          <p:attrName>style.visibility</p:attrName>
                                        </p:attrNameLst>
                                      </p:cBhvr>
                                      <p:to>
                                        <p:strVal val="visible"/>
                                      </p:to>
                                    </p:set>
                                    <p:animEffect transition="in" filter="fade">
                                      <p:cBhvr>
                                        <p:cTn id="25" dur="1000"/>
                                        <p:tgtEl>
                                          <p:spTgt spid="1033"/>
                                        </p:tgtEl>
                                      </p:cBhvr>
                                    </p:animEffect>
                                    <p:anim calcmode="lin" valueType="num">
                                      <p:cBhvr>
                                        <p:cTn id="26" dur="1000" fill="hold"/>
                                        <p:tgtEl>
                                          <p:spTgt spid="1033"/>
                                        </p:tgtEl>
                                        <p:attrNameLst>
                                          <p:attrName>ppt_x</p:attrName>
                                        </p:attrNameLst>
                                      </p:cBhvr>
                                      <p:tavLst>
                                        <p:tav tm="0">
                                          <p:val>
                                            <p:strVal val="#ppt_x"/>
                                          </p:val>
                                        </p:tav>
                                        <p:tav tm="100000">
                                          <p:val>
                                            <p:strVal val="#ppt_x"/>
                                          </p:val>
                                        </p:tav>
                                      </p:tavLst>
                                    </p:anim>
                                    <p:anim calcmode="lin" valueType="num">
                                      <p:cBhvr>
                                        <p:cTn id="27" dur="1000" fill="hold"/>
                                        <p:tgtEl>
                                          <p:spTgt spid="10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11"/>
                </p:tgtEl>
              </p:cMediaNode>
            </p:audio>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文本框 4"/>
          <p:cNvSpPr txBox="1"/>
          <p:nvPr/>
        </p:nvSpPr>
        <p:spPr>
          <a:xfrm>
            <a:off x="3012300" y="3441878"/>
            <a:ext cx="6090130" cy="830997"/>
          </a:xfrm>
          <a:prstGeom prst="rect">
            <a:avLst/>
          </a:prstGeom>
          <a:solidFill>
            <a:srgbClr val="C00000"/>
          </a:solidFill>
        </p:spPr>
        <p:txBody>
          <a:bodyPr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  什么是“四讲四有”</a:t>
            </a:r>
          </a:p>
        </p:txBody>
      </p:sp>
      <p:sp>
        <p:nvSpPr>
          <p:cNvPr id="22" name="矩形: 圆角 8"/>
          <p:cNvSpPr/>
          <p:nvPr/>
        </p:nvSpPr>
        <p:spPr>
          <a:xfrm>
            <a:off x="4752239" y="2535523"/>
            <a:ext cx="2808018" cy="69127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tx1"/>
                </a:solidFill>
                <a:latin typeface="微软雅黑" panose="020B0503020204020204" pitchFamily="34" charset="-122"/>
                <a:ea typeface="微软雅黑" panose="020B0503020204020204" pitchFamily="34" charset="-122"/>
              </a:rPr>
              <a:t>第一部分</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946" y="1228974"/>
            <a:ext cx="2150837" cy="1199009"/>
          </a:xfrm>
          <a:prstGeom prst="rect">
            <a:avLst/>
          </a:prstGeom>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900" decel="100000" fill="hold"/>
                                        <p:tgtEl>
                                          <p:spTgt spid="2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iterate type="lt">
                                    <p:tmPct val="10000"/>
                                  </p:iterate>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48593" y="2113335"/>
            <a:ext cx="3775393" cy="523220"/>
          </a:xfrm>
          <a:prstGeom prst="rect">
            <a:avLst/>
          </a:prstGeom>
          <a:noFill/>
        </p:spPr>
        <p:txBody>
          <a:bodyPr wrap="none" rtlCol="0">
            <a:spAutoFit/>
          </a:bodyPr>
          <a:lstStyle/>
          <a:p>
            <a:r>
              <a:rPr lang="zh-CN" altLang="en-US" sz="2800" b="1" dirty="0">
                <a:latin typeface="微软雅黑" panose="020B0503020204020204" pitchFamily="82" charset="2"/>
                <a:ea typeface="微软雅黑" panose="020B0503020204020204" pitchFamily="82" charset="2"/>
              </a:rPr>
              <a:t>四讲四有要求是什么？</a:t>
            </a:r>
          </a:p>
        </p:txBody>
      </p:sp>
      <p:sp>
        <p:nvSpPr>
          <p:cNvPr id="44" name="矩形: 圆角 7"/>
          <p:cNvSpPr/>
          <p:nvPr/>
        </p:nvSpPr>
        <p:spPr>
          <a:xfrm>
            <a:off x="4710530" y="2931200"/>
            <a:ext cx="2178367" cy="310714"/>
          </a:xfrm>
          <a:prstGeom prst="roundRect">
            <a:avLst>
              <a:gd name="adj" fmla="val 1206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82" charset="2"/>
                <a:ea typeface="微软雅黑" panose="020B0503020204020204" pitchFamily="82" charset="2"/>
              </a:rPr>
              <a:t>讲</a:t>
            </a:r>
            <a:r>
              <a:rPr lang="zh-CN" altLang="en-US" b="1" dirty="0">
                <a:solidFill>
                  <a:schemeClr val="tx1"/>
                </a:solidFill>
                <a:latin typeface="微软雅黑" panose="020B0503020204020204" pitchFamily="82" charset="2"/>
                <a:ea typeface="微软雅黑" panose="020B0503020204020204" pitchFamily="82" charset="2"/>
              </a:rPr>
              <a:t>道德  </a:t>
            </a:r>
            <a:r>
              <a:rPr lang="zh-CN" altLang="en-US" sz="2400" b="1" dirty="0">
                <a:solidFill>
                  <a:schemeClr val="tx1"/>
                </a:solidFill>
                <a:latin typeface="微软雅黑" panose="020B0503020204020204" pitchFamily="82" charset="2"/>
                <a:ea typeface="微软雅黑" panose="020B0503020204020204" pitchFamily="82" charset="2"/>
              </a:rPr>
              <a:t>有</a:t>
            </a:r>
            <a:r>
              <a:rPr lang="zh-CN" altLang="en-US" b="1" dirty="0">
                <a:solidFill>
                  <a:schemeClr val="tx1"/>
                </a:solidFill>
                <a:latin typeface="微软雅黑" panose="020B0503020204020204" pitchFamily="82" charset="2"/>
                <a:ea typeface="微软雅黑" panose="020B0503020204020204" pitchFamily="82" charset="2"/>
              </a:rPr>
              <a:t>品行</a:t>
            </a:r>
          </a:p>
        </p:txBody>
      </p:sp>
      <p:sp>
        <p:nvSpPr>
          <p:cNvPr id="47" name="矩形: 圆角 11"/>
          <p:cNvSpPr/>
          <p:nvPr/>
        </p:nvSpPr>
        <p:spPr>
          <a:xfrm>
            <a:off x="2309461" y="2892892"/>
            <a:ext cx="2178366" cy="310714"/>
          </a:xfrm>
          <a:prstGeom prst="roundRect">
            <a:avLst>
              <a:gd name="adj" fmla="val 1206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82" charset="2"/>
                <a:ea typeface="微软雅黑" panose="020B0503020204020204" pitchFamily="82" charset="2"/>
              </a:rPr>
              <a:t>讲</a:t>
            </a:r>
            <a:r>
              <a:rPr lang="zh-CN" altLang="en-US" b="1" dirty="0">
                <a:solidFill>
                  <a:schemeClr val="tx1"/>
                </a:solidFill>
                <a:latin typeface="微软雅黑" panose="020B0503020204020204" pitchFamily="82" charset="2"/>
                <a:ea typeface="微软雅黑" panose="020B0503020204020204" pitchFamily="82" charset="2"/>
              </a:rPr>
              <a:t>政治  </a:t>
            </a:r>
            <a:r>
              <a:rPr lang="zh-CN" altLang="en-US" sz="2400" b="1" dirty="0">
                <a:solidFill>
                  <a:schemeClr val="tx1"/>
                </a:solidFill>
                <a:latin typeface="微软雅黑" panose="020B0503020204020204" pitchFamily="82" charset="2"/>
                <a:ea typeface="微软雅黑" panose="020B0503020204020204" pitchFamily="82" charset="2"/>
              </a:rPr>
              <a:t>有</a:t>
            </a:r>
            <a:r>
              <a:rPr lang="zh-CN" altLang="en-US" b="1" dirty="0">
                <a:solidFill>
                  <a:schemeClr val="tx1"/>
                </a:solidFill>
                <a:latin typeface="微软雅黑" panose="020B0503020204020204" pitchFamily="82" charset="2"/>
                <a:ea typeface="微软雅黑" panose="020B0503020204020204" pitchFamily="82" charset="2"/>
              </a:rPr>
              <a:t>信念</a:t>
            </a:r>
          </a:p>
        </p:txBody>
      </p:sp>
      <p:sp>
        <p:nvSpPr>
          <p:cNvPr id="48" name="矩形: 圆角 12"/>
          <p:cNvSpPr/>
          <p:nvPr/>
        </p:nvSpPr>
        <p:spPr>
          <a:xfrm>
            <a:off x="2309461" y="3363714"/>
            <a:ext cx="2305958" cy="310714"/>
          </a:xfrm>
          <a:prstGeom prst="roundRect">
            <a:avLst>
              <a:gd name="adj" fmla="val 1206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82" charset="2"/>
                <a:ea typeface="微软雅黑" panose="020B0503020204020204" pitchFamily="82" charset="2"/>
              </a:rPr>
              <a:t>讲</a:t>
            </a:r>
            <a:r>
              <a:rPr lang="zh-CN" altLang="en-US" b="1" dirty="0">
                <a:solidFill>
                  <a:schemeClr val="tx1"/>
                </a:solidFill>
                <a:latin typeface="微软雅黑" panose="020B0503020204020204" pitchFamily="82" charset="2"/>
                <a:ea typeface="微软雅黑" panose="020B0503020204020204" pitchFamily="82" charset="2"/>
              </a:rPr>
              <a:t>规矩  </a:t>
            </a:r>
            <a:r>
              <a:rPr lang="zh-CN" altLang="en-US" sz="2400" b="1" dirty="0">
                <a:solidFill>
                  <a:schemeClr val="tx1"/>
                </a:solidFill>
                <a:latin typeface="微软雅黑" panose="020B0503020204020204" pitchFamily="82" charset="2"/>
                <a:ea typeface="微软雅黑" panose="020B0503020204020204" pitchFamily="82" charset="2"/>
              </a:rPr>
              <a:t>有</a:t>
            </a:r>
            <a:r>
              <a:rPr lang="zh-CN" altLang="en-US" b="1" dirty="0">
                <a:solidFill>
                  <a:schemeClr val="tx1"/>
                </a:solidFill>
                <a:latin typeface="微软雅黑" panose="020B0503020204020204" pitchFamily="82" charset="2"/>
                <a:ea typeface="微软雅黑" panose="020B0503020204020204" pitchFamily="82" charset="2"/>
              </a:rPr>
              <a:t>纪律</a:t>
            </a:r>
          </a:p>
        </p:txBody>
      </p:sp>
      <p:sp>
        <p:nvSpPr>
          <p:cNvPr id="50" name="矩形: 圆角 15"/>
          <p:cNvSpPr/>
          <p:nvPr/>
        </p:nvSpPr>
        <p:spPr>
          <a:xfrm>
            <a:off x="1962488" y="2916254"/>
            <a:ext cx="286105" cy="279884"/>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82" charset="2"/>
                <a:ea typeface="微软雅黑" panose="020B0503020204020204" pitchFamily="82" charset="2"/>
              </a:rPr>
              <a:t>1</a:t>
            </a:r>
            <a:endParaRPr lang="zh-CN" altLang="en-US" b="1" dirty="0">
              <a:solidFill>
                <a:schemeClr val="bg1"/>
              </a:solidFill>
              <a:latin typeface="微软雅黑" panose="020B0503020204020204" pitchFamily="82" charset="2"/>
              <a:ea typeface="微软雅黑" panose="020B0503020204020204" pitchFamily="82" charset="2"/>
            </a:endParaRPr>
          </a:p>
        </p:txBody>
      </p:sp>
      <p:sp>
        <p:nvSpPr>
          <p:cNvPr id="51" name="矩形: 圆角 16"/>
          <p:cNvSpPr/>
          <p:nvPr/>
        </p:nvSpPr>
        <p:spPr>
          <a:xfrm>
            <a:off x="1962488" y="3397315"/>
            <a:ext cx="286105" cy="279884"/>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82" charset="2"/>
                <a:ea typeface="微软雅黑" panose="020B0503020204020204" pitchFamily="82" charset="2"/>
              </a:rPr>
              <a:t>2</a:t>
            </a:r>
            <a:endParaRPr lang="zh-CN" altLang="en-US" b="1" dirty="0">
              <a:solidFill>
                <a:schemeClr val="bg1"/>
              </a:solidFill>
              <a:latin typeface="微软雅黑" panose="020B0503020204020204" pitchFamily="82" charset="2"/>
              <a:ea typeface="微软雅黑" panose="020B0503020204020204" pitchFamily="82" charset="2"/>
            </a:endParaRPr>
          </a:p>
        </p:txBody>
      </p:sp>
      <p:sp>
        <p:nvSpPr>
          <p:cNvPr id="52" name="矩形: 圆角 17"/>
          <p:cNvSpPr/>
          <p:nvPr/>
        </p:nvSpPr>
        <p:spPr>
          <a:xfrm>
            <a:off x="4363558" y="2957733"/>
            <a:ext cx="286105" cy="279884"/>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82" charset="2"/>
                <a:ea typeface="微软雅黑" panose="020B0503020204020204" pitchFamily="82" charset="2"/>
              </a:rPr>
              <a:t>3</a:t>
            </a:r>
            <a:endParaRPr lang="zh-CN" altLang="en-US" b="1" dirty="0">
              <a:solidFill>
                <a:schemeClr val="bg1"/>
              </a:solidFill>
              <a:latin typeface="微软雅黑" panose="020B0503020204020204" pitchFamily="82" charset="2"/>
              <a:ea typeface="微软雅黑" panose="020B0503020204020204" pitchFamily="82" charset="2"/>
            </a:endParaRPr>
          </a:p>
        </p:txBody>
      </p:sp>
      <p:sp>
        <p:nvSpPr>
          <p:cNvPr id="54" name="矩形: 圆角 7"/>
          <p:cNvSpPr/>
          <p:nvPr/>
        </p:nvSpPr>
        <p:spPr>
          <a:xfrm>
            <a:off x="4714068" y="3360058"/>
            <a:ext cx="2302421" cy="310714"/>
          </a:xfrm>
          <a:prstGeom prst="roundRect">
            <a:avLst>
              <a:gd name="adj" fmla="val 1206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微软雅黑" panose="020B0503020204020204" pitchFamily="82" charset="2"/>
                <a:ea typeface="微软雅黑" panose="020B0503020204020204" pitchFamily="82" charset="2"/>
              </a:rPr>
              <a:t>讲</a:t>
            </a:r>
            <a:r>
              <a:rPr lang="zh-CN" altLang="en-US" b="1" dirty="0">
                <a:solidFill>
                  <a:schemeClr val="tx1"/>
                </a:solidFill>
                <a:latin typeface="微软雅黑" panose="020B0503020204020204" pitchFamily="82" charset="2"/>
                <a:ea typeface="微软雅黑" panose="020B0503020204020204" pitchFamily="82" charset="2"/>
              </a:rPr>
              <a:t>奉献  </a:t>
            </a:r>
            <a:r>
              <a:rPr lang="zh-CN" altLang="en-US" sz="2400" b="1" dirty="0">
                <a:solidFill>
                  <a:schemeClr val="tx1"/>
                </a:solidFill>
                <a:latin typeface="微软雅黑" panose="020B0503020204020204" pitchFamily="82" charset="2"/>
                <a:ea typeface="微软雅黑" panose="020B0503020204020204" pitchFamily="82" charset="2"/>
              </a:rPr>
              <a:t>有</a:t>
            </a:r>
            <a:r>
              <a:rPr lang="zh-CN" altLang="en-US" b="1" dirty="0">
                <a:solidFill>
                  <a:schemeClr val="tx1"/>
                </a:solidFill>
                <a:latin typeface="微软雅黑" panose="020B0503020204020204" pitchFamily="82" charset="2"/>
                <a:ea typeface="微软雅黑" panose="020B0503020204020204" pitchFamily="82" charset="2"/>
              </a:rPr>
              <a:t>作为</a:t>
            </a:r>
          </a:p>
        </p:txBody>
      </p:sp>
      <p:sp>
        <p:nvSpPr>
          <p:cNvPr id="55" name="矩形: 圆角 17"/>
          <p:cNvSpPr/>
          <p:nvPr/>
        </p:nvSpPr>
        <p:spPr>
          <a:xfrm>
            <a:off x="4367096" y="3386591"/>
            <a:ext cx="286105" cy="279884"/>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82" charset="2"/>
                <a:ea typeface="微软雅黑" panose="020B0503020204020204" pitchFamily="82" charset="2"/>
              </a:rPr>
              <a:t>4</a:t>
            </a:r>
            <a:endParaRPr lang="zh-CN" altLang="en-US" b="1" dirty="0">
              <a:solidFill>
                <a:schemeClr val="bg1"/>
              </a:solidFill>
              <a:latin typeface="微软雅黑" panose="020B0503020204020204" pitchFamily="82" charset="2"/>
              <a:ea typeface="微软雅黑" panose="020B0503020204020204" pitchFamily="82" charset="2"/>
            </a:endParaRPr>
          </a:p>
        </p:txBody>
      </p:sp>
      <p:sp>
        <p:nvSpPr>
          <p:cNvPr id="53" name="矩形: 圆角 5"/>
          <p:cNvSpPr/>
          <p:nvPr/>
        </p:nvSpPr>
        <p:spPr>
          <a:xfrm>
            <a:off x="753490" y="2736634"/>
            <a:ext cx="986295" cy="1001965"/>
          </a:xfrm>
          <a:prstGeom prst="roundRect">
            <a:avLst>
              <a:gd name="adj" fmla="val 1206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四讲四有</a:t>
            </a:r>
          </a:p>
        </p:txBody>
      </p:sp>
      <p:sp>
        <p:nvSpPr>
          <p:cNvPr id="56" name="矩形 55"/>
          <p:cNvSpPr/>
          <p:nvPr/>
        </p:nvSpPr>
        <p:spPr>
          <a:xfrm>
            <a:off x="1909798" y="5064722"/>
            <a:ext cx="8281114" cy="1424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tx1">
                    <a:lumMod val="95000"/>
                    <a:lumOff val="5000"/>
                  </a:schemeClr>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7428" y="1636470"/>
            <a:ext cx="4096916" cy="27312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anim calcmode="lin" valueType="num">
                                      <p:cBhvr>
                                        <p:cTn id="24" dur="1000" fill="hold"/>
                                        <p:tgtEl>
                                          <p:spTgt spid="47"/>
                                        </p:tgtEl>
                                        <p:attrNameLst>
                                          <p:attrName>ppt_x</p:attrName>
                                        </p:attrNameLst>
                                      </p:cBhvr>
                                      <p:tavLst>
                                        <p:tav tm="0">
                                          <p:val>
                                            <p:strVal val="#ppt_x"/>
                                          </p:val>
                                        </p:tav>
                                        <p:tav tm="100000">
                                          <p:val>
                                            <p:strVal val="#ppt_x"/>
                                          </p:val>
                                        </p:tav>
                                      </p:tavLst>
                                    </p:anim>
                                    <p:anim calcmode="lin" valueType="num">
                                      <p:cBhvr>
                                        <p:cTn id="25" dur="1000" fill="hold"/>
                                        <p:tgtEl>
                                          <p:spTgt spid="47"/>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6000"/>
                            </p:stCondLst>
                            <p:childTnLst>
                              <p:par>
                                <p:cTn id="57" presetID="42"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2" presetClass="entr" presetSubtype="2" fill="hold" grpId="0" nodeType="afterEffect">
                                  <p:stCondLst>
                                    <p:cond delay="0"/>
                                  </p:stCondLst>
                                  <p:iterate type="lt">
                                    <p:tmPct val="10000"/>
                                  </p:iterate>
                                  <p:childTnLst>
                                    <p:set>
                                      <p:cBhvr>
                                        <p:cTn id="64" dur="1" fill="hold">
                                          <p:stCondLst>
                                            <p:cond delay="0"/>
                                          </p:stCondLst>
                                        </p:cTn>
                                        <p:tgtEl>
                                          <p:spTgt spid="56"/>
                                        </p:tgtEl>
                                        <p:attrNameLst>
                                          <p:attrName>style.visibility</p:attrName>
                                        </p:attrNameLst>
                                      </p:cBhvr>
                                      <p:to>
                                        <p:strVal val="visible"/>
                                      </p:to>
                                    </p:set>
                                    <p:anim calcmode="lin" valueType="num">
                                      <p:cBhvr additive="base">
                                        <p:cTn id="65" dur="500" fill="hold"/>
                                        <p:tgtEl>
                                          <p:spTgt spid="56"/>
                                        </p:tgtEl>
                                        <p:attrNameLst>
                                          <p:attrName>ppt_x</p:attrName>
                                        </p:attrNameLst>
                                      </p:cBhvr>
                                      <p:tavLst>
                                        <p:tav tm="0">
                                          <p:val>
                                            <p:strVal val="1+#ppt_w/2"/>
                                          </p:val>
                                        </p:tav>
                                        <p:tav tm="100000">
                                          <p:val>
                                            <p:strVal val="#ppt_x"/>
                                          </p:val>
                                        </p:tav>
                                      </p:tavLst>
                                    </p:anim>
                                    <p:anim calcmode="lin" valueType="num">
                                      <p:cBhvr additive="base">
                                        <p:cTn id="66"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p:cTn id="71" dur="500" fill="hold"/>
                                        <p:tgtEl>
                                          <p:spTgt spid="2"/>
                                        </p:tgtEl>
                                        <p:attrNameLst>
                                          <p:attrName>ppt_w</p:attrName>
                                        </p:attrNameLst>
                                      </p:cBhvr>
                                      <p:tavLst>
                                        <p:tav tm="0">
                                          <p:val>
                                            <p:fltVal val="0"/>
                                          </p:val>
                                        </p:tav>
                                        <p:tav tm="100000">
                                          <p:val>
                                            <p:strVal val="#ppt_w"/>
                                          </p:val>
                                        </p:tav>
                                      </p:tavLst>
                                    </p:anim>
                                    <p:anim calcmode="lin" valueType="num">
                                      <p:cBhvr>
                                        <p:cTn id="72" dur="500" fill="hold"/>
                                        <p:tgtEl>
                                          <p:spTgt spid="2"/>
                                        </p:tgtEl>
                                        <p:attrNameLst>
                                          <p:attrName>ppt_h</p:attrName>
                                        </p:attrNameLst>
                                      </p:cBhvr>
                                      <p:tavLst>
                                        <p:tav tm="0">
                                          <p:val>
                                            <p:fltVal val="0"/>
                                          </p:val>
                                        </p:tav>
                                        <p:tav tm="100000">
                                          <p:val>
                                            <p:strVal val="#ppt_h"/>
                                          </p:val>
                                        </p:tav>
                                      </p:tavLst>
                                    </p:anim>
                                    <p:animEffect transition="in" filter="fade">
                                      <p:cBhvr>
                                        <p:cTn id="7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4" grpId="0"/>
      <p:bldP spid="47" grpId="0"/>
      <p:bldP spid="48" grpId="0"/>
      <p:bldP spid="50" grpId="0" animBg="1"/>
      <p:bldP spid="51" grpId="0" animBg="1"/>
      <p:bldP spid="52" grpId="0" animBg="1"/>
      <p:bldP spid="54" grpId="0"/>
      <p:bldP spid="55" grpId="0" animBg="1"/>
      <p:bldP spid="53" grpId="0" animBg="1"/>
      <p:bldP spid="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5715" y="1765177"/>
            <a:ext cx="6969040" cy="1402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pitchFamily="34" charset="-122"/>
                <a:ea typeface="微软雅黑" panose="020B0503020204020204" pitchFamily="34" charset="-122"/>
              </a:rPr>
              <a:t>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17" name="矩形 16"/>
          <p:cNvSpPr/>
          <p:nvPr/>
        </p:nvSpPr>
        <p:spPr>
          <a:xfrm>
            <a:off x="2256879" y="1266783"/>
            <a:ext cx="420671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34" charset="-122"/>
                <a:ea typeface="微软雅黑" panose="020B0503020204020204" pitchFamily="34" charset="-122"/>
              </a:rPr>
              <a:t>讲政治有信念 是爱党之源</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26" name="椭圆 25"/>
          <p:cNvSpPr/>
          <p:nvPr/>
        </p:nvSpPr>
        <p:spPr>
          <a:xfrm>
            <a:off x="8599897" y="3845874"/>
            <a:ext cx="1836000" cy="183616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微软雅黑" panose="020B0503020204020204" pitchFamily="34" charset="-122"/>
                <a:ea typeface="微软雅黑" panose="020B0503020204020204" pitchFamily="34" charset="-122"/>
              </a:rPr>
              <a:t>强化</a:t>
            </a:r>
            <a:endParaRPr lang="en-US" altLang="zh-CN" sz="3200" b="1" dirty="0">
              <a:solidFill>
                <a:schemeClr val="tx1"/>
              </a:solidFill>
              <a:latin typeface="微软雅黑" panose="020B0503020204020204" pitchFamily="34" charset="-122"/>
              <a:ea typeface="微软雅黑" panose="020B0503020204020204" pitchFamily="34" charset="-122"/>
            </a:endParaRPr>
          </a:p>
          <a:p>
            <a:pPr algn="ctr"/>
            <a:r>
              <a:rPr lang="zh-CN" altLang="en-US" sz="3200" b="1" dirty="0">
                <a:solidFill>
                  <a:schemeClr val="tx1"/>
                </a:solidFill>
                <a:latin typeface="微软雅黑" panose="020B0503020204020204" pitchFamily="34" charset="-122"/>
                <a:ea typeface="微软雅黑" panose="020B0503020204020204" pitchFamily="34" charset="-122"/>
              </a:rPr>
              <a:t>四种意识</a:t>
            </a:r>
          </a:p>
        </p:txBody>
      </p:sp>
      <p:sp>
        <p:nvSpPr>
          <p:cNvPr id="28" name="圆角矩形 27"/>
          <p:cNvSpPr/>
          <p:nvPr/>
        </p:nvSpPr>
        <p:spPr>
          <a:xfrm>
            <a:off x="4326511" y="3375419"/>
            <a:ext cx="3668675" cy="625152"/>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bg1"/>
                </a:solidFill>
                <a:latin typeface="微软雅黑" panose="020B0503020204020204" pitchFamily="34" charset="-122"/>
                <a:ea typeface="微软雅黑" panose="020B0503020204020204" pitchFamily="34" charset="-122"/>
              </a:rPr>
              <a:t>政治意识</a:t>
            </a:r>
            <a:endParaRPr lang="en-US" altLang="zh-CN" sz="2800" b="1" spc="300" dirty="0">
              <a:solidFill>
                <a:schemeClr val="bg1"/>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4326511" y="5620612"/>
            <a:ext cx="3668675" cy="582768"/>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bg1"/>
                </a:solidFill>
                <a:latin typeface="微软雅黑" panose="020B0503020204020204" pitchFamily="34" charset="-122"/>
                <a:ea typeface="微软雅黑" panose="020B0503020204020204" pitchFamily="34" charset="-122"/>
              </a:rPr>
              <a:t>看齐意识</a:t>
            </a:r>
            <a:endParaRPr lang="en-US" altLang="zh-CN" sz="2800" b="1" spc="300" dirty="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4326509" y="4885329"/>
            <a:ext cx="3668677" cy="60709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bg1"/>
                </a:solidFill>
                <a:latin typeface="微软雅黑" panose="020B0503020204020204" pitchFamily="34" charset="-122"/>
                <a:ea typeface="微软雅黑" panose="020B0503020204020204" pitchFamily="34" charset="-122"/>
              </a:rPr>
              <a:t>核心意识</a:t>
            </a:r>
            <a:endParaRPr lang="en-US" altLang="zh-CN" sz="2800" b="1" spc="300" dirty="0">
              <a:solidFill>
                <a:schemeClr val="bg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4326509" y="4121085"/>
            <a:ext cx="3668677" cy="64287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300" dirty="0">
                <a:solidFill>
                  <a:schemeClr val="bg1"/>
                </a:solidFill>
                <a:latin typeface="微软雅黑" panose="020B0503020204020204" pitchFamily="34" charset="-122"/>
                <a:ea typeface="微软雅黑" panose="020B0503020204020204" pitchFamily="34" charset="-122"/>
              </a:rPr>
              <a:t>大局意识</a:t>
            </a:r>
            <a:endParaRPr lang="en-US" altLang="zh-CN" sz="2800" b="1" spc="3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886" y="3526427"/>
            <a:ext cx="3221788" cy="2717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3023" y="1140286"/>
            <a:ext cx="3213817" cy="22351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圆角矩形 4"/>
          <p:cNvSpPr/>
          <p:nvPr/>
        </p:nvSpPr>
        <p:spPr>
          <a:xfrm>
            <a:off x="725285" y="1066567"/>
            <a:ext cx="7269901" cy="218066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grpId="0" nodeType="withEffect">
                                  <p:stCondLst>
                                    <p:cond delay="225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2" presetClass="entr" presetSubtype="2" decel="100000" fill="hold" grpId="0" nodeType="withEffect">
                                  <p:stCondLst>
                                    <p:cond delay="30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1000" fill="hold"/>
                                        <p:tgtEl>
                                          <p:spTgt spid="28"/>
                                        </p:tgtEl>
                                        <p:attrNameLst>
                                          <p:attrName>ppt_x</p:attrName>
                                        </p:attrNameLst>
                                      </p:cBhvr>
                                      <p:tavLst>
                                        <p:tav tm="0">
                                          <p:val>
                                            <p:strVal val="1+#ppt_w/2"/>
                                          </p:val>
                                        </p:tav>
                                        <p:tav tm="100000">
                                          <p:val>
                                            <p:strVal val="#ppt_x"/>
                                          </p:val>
                                        </p:tav>
                                      </p:tavLst>
                                    </p:anim>
                                    <p:anim calcmode="lin" valueType="num">
                                      <p:cBhvr additive="base">
                                        <p:cTn id="25" dur="10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31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1000" fill="hold"/>
                                        <p:tgtEl>
                                          <p:spTgt spid="31"/>
                                        </p:tgtEl>
                                        <p:attrNameLst>
                                          <p:attrName>ppt_x</p:attrName>
                                        </p:attrNameLst>
                                      </p:cBhvr>
                                      <p:tavLst>
                                        <p:tav tm="0">
                                          <p:val>
                                            <p:strVal val="1+#ppt_w/2"/>
                                          </p:val>
                                        </p:tav>
                                        <p:tav tm="100000">
                                          <p:val>
                                            <p:strVal val="#ppt_x"/>
                                          </p:val>
                                        </p:tav>
                                      </p:tavLst>
                                    </p:anim>
                                    <p:anim calcmode="lin" valueType="num">
                                      <p:cBhvr additive="base">
                                        <p:cTn id="29" dur="10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32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1000" fill="hold"/>
                                        <p:tgtEl>
                                          <p:spTgt spid="30"/>
                                        </p:tgtEl>
                                        <p:attrNameLst>
                                          <p:attrName>ppt_x</p:attrName>
                                        </p:attrNameLst>
                                      </p:cBhvr>
                                      <p:tavLst>
                                        <p:tav tm="0">
                                          <p:val>
                                            <p:strVal val="1+#ppt_w/2"/>
                                          </p:val>
                                        </p:tav>
                                        <p:tav tm="100000">
                                          <p:val>
                                            <p:strVal val="#ppt_x"/>
                                          </p:val>
                                        </p:tav>
                                      </p:tavLst>
                                    </p:anim>
                                    <p:anim calcmode="lin" valueType="num">
                                      <p:cBhvr additive="base">
                                        <p:cTn id="33" dur="10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33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1000" fill="hold"/>
                                        <p:tgtEl>
                                          <p:spTgt spid="29"/>
                                        </p:tgtEl>
                                        <p:attrNameLst>
                                          <p:attrName>ppt_x</p:attrName>
                                        </p:attrNameLst>
                                      </p:cBhvr>
                                      <p:tavLst>
                                        <p:tav tm="0">
                                          <p:val>
                                            <p:strVal val="1+#ppt_w/2"/>
                                          </p:val>
                                        </p:tav>
                                        <p:tav tm="100000">
                                          <p:val>
                                            <p:strVal val="#ppt_x"/>
                                          </p:val>
                                        </p:tav>
                                      </p:tavLst>
                                    </p:anim>
                                    <p:anim calcmode="lin" valueType="num">
                                      <p:cBhvr additive="base">
                                        <p:cTn id="37"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6" grpId="0"/>
      <p:bldP spid="28" grpId="0" animBg="1"/>
      <p:bldP spid="29" grpId="0" animBg="1"/>
      <p:bldP spid="30" grpId="0" animBg="1"/>
      <p:bldP spid="31"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49370" y="5092212"/>
            <a:ext cx="10564845"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在大是大非问题上态度鲜明，立场坚定，不左顾右盼，自觉地在思想上政治上行动上同以习近平同志为总书记的党中央保持高度一致。</a:t>
            </a:r>
          </a:p>
        </p:txBody>
      </p:sp>
      <p:grpSp>
        <p:nvGrpSpPr>
          <p:cNvPr id="32" name="组合 31"/>
          <p:cNvGrpSpPr/>
          <p:nvPr/>
        </p:nvGrpSpPr>
        <p:grpSpPr>
          <a:xfrm>
            <a:off x="7020788" y="-10220123"/>
            <a:ext cx="1435360" cy="2198432"/>
            <a:chOff x="5346382" y="-4120570"/>
            <a:chExt cx="1435360" cy="2198432"/>
          </a:xfrm>
        </p:grpSpPr>
        <p:cxnSp>
          <p:nvCxnSpPr>
            <p:cNvPr id="24" name="直接连接符 23"/>
            <p:cNvCxnSpPr/>
            <p:nvPr/>
          </p:nvCxnSpPr>
          <p:spPr>
            <a:xfrm flipH="1">
              <a:off x="5613385" y="-412057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346382" y="-3417507"/>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5629410" y="-2671843"/>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5613385" y="-250100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6137950" y="1626641"/>
            <a:ext cx="3742417"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运用</a:t>
            </a:r>
            <a:r>
              <a:rPr lang="zh-CN" altLang="en-US" sz="2000" dirty="0">
                <a:latin typeface="微软雅黑" panose="020B0503020204020204" pitchFamily="34" charset="-122"/>
                <a:ea typeface="微软雅黑" panose="020B0503020204020204" pitchFamily="34" charset="-122"/>
              </a:rPr>
              <a:t>政治思维</a:t>
            </a:r>
          </a:p>
        </p:txBody>
      </p:sp>
      <p:sp>
        <p:nvSpPr>
          <p:cNvPr id="27" name="圆角矩形 26"/>
          <p:cNvSpPr/>
          <p:nvPr/>
        </p:nvSpPr>
        <p:spPr>
          <a:xfrm>
            <a:off x="5287518" y="1642149"/>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5287518" y="2439841"/>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5287518" y="3276534"/>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03</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5287518" y="4166656"/>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04</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6137950" y="2446070"/>
            <a:ext cx="489432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增强</a:t>
            </a:r>
            <a:r>
              <a:rPr lang="zh-CN" altLang="en-US" sz="2000" dirty="0">
                <a:latin typeface="微软雅黑" panose="020B0503020204020204" pitchFamily="34" charset="-122"/>
                <a:ea typeface="微软雅黑" panose="020B0503020204020204" pitchFamily="34" charset="-122"/>
              </a:rPr>
              <a:t>政治定力、政治敏感性和政治洞察力</a:t>
            </a:r>
          </a:p>
        </p:txBody>
      </p:sp>
      <p:sp>
        <p:nvSpPr>
          <p:cNvPr id="36" name="矩形 35"/>
          <p:cNvSpPr/>
          <p:nvPr/>
        </p:nvSpPr>
        <p:spPr>
          <a:xfrm>
            <a:off x="6137950" y="3270888"/>
            <a:ext cx="418180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坚定</a:t>
            </a:r>
            <a:r>
              <a:rPr lang="zh-CN" altLang="en-US" sz="2000" dirty="0">
                <a:latin typeface="微软雅黑" panose="020B0503020204020204" pitchFamily="34" charset="-122"/>
                <a:ea typeface="微软雅黑" panose="020B0503020204020204" pitchFamily="34" charset="-122"/>
              </a:rPr>
              <a:t>正确的政治观点、政治立场</a:t>
            </a:r>
          </a:p>
        </p:txBody>
      </p:sp>
      <p:sp>
        <p:nvSpPr>
          <p:cNvPr id="37" name="矩形 36"/>
          <p:cNvSpPr/>
          <p:nvPr/>
        </p:nvSpPr>
        <p:spPr>
          <a:xfrm>
            <a:off x="6137950" y="4172885"/>
            <a:ext cx="3374282"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明辨</a:t>
            </a:r>
            <a:r>
              <a:rPr lang="zh-CN" altLang="en-US" sz="2000" dirty="0">
                <a:latin typeface="微软雅黑" panose="020B0503020204020204" pitchFamily="34" charset="-122"/>
                <a:ea typeface="微软雅黑" panose="020B0503020204020204" pitchFamily="34" charset="-122"/>
              </a:rPr>
              <a:t>政治方向</a:t>
            </a:r>
          </a:p>
        </p:txBody>
      </p:sp>
      <p:sp>
        <p:nvSpPr>
          <p:cNvPr id="40" name="圆角矩形 39"/>
          <p:cNvSpPr/>
          <p:nvPr/>
        </p:nvSpPr>
        <p:spPr>
          <a:xfrm>
            <a:off x="2991408" y="1632504"/>
            <a:ext cx="2140894" cy="309890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r>
              <a:rPr lang="zh-CN" altLang="en-US" sz="3200" b="1" dirty="0">
                <a:solidFill>
                  <a:schemeClr val="tx1"/>
                </a:solidFill>
                <a:latin typeface="微软雅黑" panose="020B0503020204020204" pitchFamily="34" charset="-122"/>
                <a:ea typeface="微软雅黑" panose="020B0503020204020204" pitchFamily="34" charset="-122"/>
              </a:rPr>
              <a:t>强 化</a:t>
            </a:r>
            <a:endParaRPr lang="en-US" altLang="zh-CN" sz="3200" b="1" dirty="0">
              <a:solidFill>
                <a:schemeClr val="tx1"/>
              </a:solidFill>
              <a:latin typeface="微软雅黑" panose="020B0503020204020204" pitchFamily="34" charset="-122"/>
              <a:ea typeface="微软雅黑" panose="020B0503020204020204" pitchFamily="34" charset="-122"/>
            </a:endParaRPr>
          </a:p>
          <a:p>
            <a:pPr algn="ctr"/>
            <a:r>
              <a:rPr lang="zh-CN" altLang="en-US" sz="2800" b="1" dirty="0">
                <a:solidFill>
                  <a:schemeClr val="tx1"/>
                </a:solidFill>
                <a:latin typeface="微软雅黑" panose="020B0503020204020204" pitchFamily="34" charset="-122"/>
                <a:ea typeface="微软雅黑" panose="020B0503020204020204" pitchFamily="34" charset="-122"/>
              </a:rPr>
              <a:t>政治意识</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1408" y="1876453"/>
            <a:ext cx="2213373" cy="1233870"/>
          </a:xfrm>
          <a:prstGeom prst="rect">
            <a:avLst/>
          </a:prstGeom>
        </p:spPr>
      </p:pic>
      <p:sp>
        <p:nvSpPr>
          <p:cNvPr id="38" name="矩形 37"/>
          <p:cNvSpPr/>
          <p:nvPr/>
        </p:nvSpPr>
        <p:spPr>
          <a:xfrm>
            <a:off x="1811415" y="1216181"/>
            <a:ext cx="9357591" cy="367082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4"/>
          <a:srcRect r="34707"/>
          <a:stretch/>
        </p:blipFill>
        <p:spPr>
          <a:xfrm>
            <a:off x="0" y="1467456"/>
            <a:ext cx="2991408" cy="3429000"/>
          </a:xfrm>
          <a:prstGeom prst="rect">
            <a:avLst/>
          </a:prstGeom>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childTnLst>
                          </p:cTn>
                        </p:par>
                        <p:par>
                          <p:cTn id="26" fill="hold">
                            <p:stCondLst>
                              <p:cond delay="500"/>
                            </p:stCondLst>
                            <p:childTnLst>
                              <p:par>
                                <p:cTn id="27" presetID="22" presetClass="entr" presetSubtype="4"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12" presetClass="entr" presetSubtype="8" fill="hold" grpId="0" nodeType="withEffect">
                                  <p:stCondLst>
                                    <p:cond delay="175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p:tgtEl>
                                          <p:spTgt spid="27"/>
                                        </p:tgtEl>
                                        <p:attrNameLst>
                                          <p:attrName>ppt_x</p:attrName>
                                        </p:attrNameLst>
                                      </p:cBhvr>
                                      <p:tavLst>
                                        <p:tav tm="0">
                                          <p:val>
                                            <p:strVal val="#ppt_x-#ppt_w*1.125000"/>
                                          </p:val>
                                        </p:tav>
                                        <p:tav tm="100000">
                                          <p:val>
                                            <p:strVal val="#ppt_x"/>
                                          </p:val>
                                        </p:tav>
                                      </p:tavLst>
                                    </p:anim>
                                    <p:animEffect transition="in" filter="wipe(right)">
                                      <p:cBhvr>
                                        <p:cTn id="33" dur="500"/>
                                        <p:tgtEl>
                                          <p:spTgt spid="27"/>
                                        </p:tgtEl>
                                      </p:cBhvr>
                                    </p:animEffect>
                                  </p:childTnLst>
                                </p:cTn>
                              </p:par>
                              <p:par>
                                <p:cTn id="34" presetID="12" presetClass="entr" presetSubtype="8" fill="hold" grpId="0" nodeType="withEffect">
                                  <p:stCondLst>
                                    <p:cond delay="185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p:tgtEl>
                                          <p:spTgt spid="29"/>
                                        </p:tgtEl>
                                        <p:attrNameLst>
                                          <p:attrName>ppt_x</p:attrName>
                                        </p:attrNameLst>
                                      </p:cBhvr>
                                      <p:tavLst>
                                        <p:tav tm="0">
                                          <p:val>
                                            <p:strVal val="#ppt_x-#ppt_w*1.125000"/>
                                          </p:val>
                                        </p:tav>
                                        <p:tav tm="100000">
                                          <p:val>
                                            <p:strVal val="#ppt_x"/>
                                          </p:val>
                                        </p:tav>
                                      </p:tavLst>
                                    </p:anim>
                                    <p:animEffect transition="in" filter="wipe(right)">
                                      <p:cBhvr>
                                        <p:cTn id="37" dur="500"/>
                                        <p:tgtEl>
                                          <p:spTgt spid="29"/>
                                        </p:tgtEl>
                                      </p:cBhvr>
                                    </p:animEffect>
                                  </p:childTnLst>
                                </p:cTn>
                              </p:par>
                              <p:par>
                                <p:cTn id="38" presetID="12" presetClass="entr" presetSubtype="8" fill="hold" grpId="0" nodeType="withEffect">
                                  <p:stCondLst>
                                    <p:cond delay="195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par>
                                <p:cTn id="42" presetID="12" presetClass="entr" presetSubtype="8" fill="hold" grpId="0" nodeType="withEffect">
                                  <p:stCondLst>
                                    <p:cond delay="205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p:tgtEl>
                                          <p:spTgt spid="33"/>
                                        </p:tgtEl>
                                        <p:attrNameLst>
                                          <p:attrName>ppt_x</p:attrName>
                                        </p:attrNameLst>
                                      </p:cBhvr>
                                      <p:tavLst>
                                        <p:tav tm="0">
                                          <p:val>
                                            <p:strVal val="#ppt_x-#ppt_w*1.125000"/>
                                          </p:val>
                                        </p:tav>
                                        <p:tav tm="100000">
                                          <p:val>
                                            <p:strVal val="#ppt_x"/>
                                          </p:val>
                                        </p:tav>
                                      </p:tavLst>
                                    </p:anim>
                                    <p:animEffect transition="in" filter="wipe(right)">
                                      <p:cBhvr>
                                        <p:cTn id="45" dur="500"/>
                                        <p:tgtEl>
                                          <p:spTgt spid="33"/>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1000"/>
                                        <p:tgtEl>
                                          <p:spTgt spid="25"/>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1000"/>
                                        <p:tgtEl>
                                          <p:spTgt spid="35"/>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1000"/>
                                        <p:tgtEl>
                                          <p:spTgt spid="36"/>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1000"/>
                                        <p:tgtEl>
                                          <p:spTgt spid="37"/>
                                        </p:tgtEl>
                                      </p:cBhvr>
                                    </p:animEffect>
                                  </p:childTnLst>
                                </p:cTn>
                              </p:par>
                            </p:childTnLst>
                          </p:cTn>
                        </p:par>
                        <p:par>
                          <p:cTn id="58" fill="hold">
                            <p:stCondLst>
                              <p:cond delay="3050"/>
                            </p:stCondLst>
                            <p:childTnLst>
                              <p:par>
                                <p:cTn id="59" presetID="2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wipe(left)">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7" grpId="0" animBg="1"/>
      <p:bldP spid="29" grpId="0" animBg="1"/>
      <p:bldP spid="31" grpId="0" animBg="1"/>
      <p:bldP spid="33" grpId="0" animBg="1"/>
      <p:bldP spid="35" grpId="0"/>
      <p:bldP spid="36" grpId="0"/>
      <p:bldP spid="37" grpId="0"/>
      <p:bldP spid="40" grpId="0"/>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59290" y="4554107"/>
            <a:ext cx="10195563"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着眼于整个国家、整个民族，服从服务于中心工作，将个人理想与民族复兴的宏愿结合起来，志存高远，凝心聚力，奋发有为。</a:t>
            </a:r>
          </a:p>
        </p:txBody>
      </p:sp>
      <p:grpSp>
        <p:nvGrpSpPr>
          <p:cNvPr id="32" name="组合 31"/>
          <p:cNvGrpSpPr/>
          <p:nvPr/>
        </p:nvGrpSpPr>
        <p:grpSpPr>
          <a:xfrm>
            <a:off x="5239392" y="-10388020"/>
            <a:ext cx="1435360" cy="2198432"/>
            <a:chOff x="5346382" y="-4120570"/>
            <a:chExt cx="1435360" cy="2198432"/>
          </a:xfrm>
        </p:grpSpPr>
        <p:cxnSp>
          <p:nvCxnSpPr>
            <p:cNvPr id="24" name="直接连接符 23"/>
            <p:cNvCxnSpPr/>
            <p:nvPr/>
          </p:nvCxnSpPr>
          <p:spPr>
            <a:xfrm flipH="1">
              <a:off x="5613385" y="-412057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346382" y="-3417507"/>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5629410" y="-2671843"/>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5613385" y="-250100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4356554" y="1458744"/>
            <a:ext cx="3742417"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以“四个全面”战略布局为总揽</a:t>
            </a:r>
          </a:p>
        </p:txBody>
      </p:sp>
      <p:sp>
        <p:nvSpPr>
          <p:cNvPr id="27" name="圆角矩形 26"/>
          <p:cNvSpPr/>
          <p:nvPr/>
        </p:nvSpPr>
        <p:spPr>
          <a:xfrm>
            <a:off x="3506122" y="1474252"/>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01</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3506122" y="2271944"/>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02</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3506122" y="3108637"/>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03</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506122" y="3998759"/>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solidFill>
                  <a:schemeClr val="bg1"/>
                </a:solidFill>
                <a:latin typeface="微软雅黑" panose="020B0503020204020204" pitchFamily="34" charset="-122"/>
                <a:ea typeface="微软雅黑" panose="020B0503020204020204" pitchFamily="34" charset="-122"/>
              </a:rPr>
              <a:t>04</a:t>
            </a: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4356554" y="2278173"/>
            <a:ext cx="489432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以实现中国梦为奋斗目标</a:t>
            </a:r>
          </a:p>
        </p:txBody>
      </p:sp>
      <p:sp>
        <p:nvSpPr>
          <p:cNvPr id="38" name="矩形 37"/>
          <p:cNvSpPr/>
          <p:nvPr/>
        </p:nvSpPr>
        <p:spPr>
          <a:xfrm>
            <a:off x="999912" y="1167000"/>
            <a:ext cx="9357591" cy="367082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4356554" y="3102991"/>
            <a:ext cx="418180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以十三五规划为主线</a:t>
            </a:r>
          </a:p>
        </p:txBody>
      </p:sp>
      <p:sp>
        <p:nvSpPr>
          <p:cNvPr id="37" name="矩形 36"/>
          <p:cNvSpPr/>
          <p:nvPr/>
        </p:nvSpPr>
        <p:spPr>
          <a:xfrm>
            <a:off x="4356553" y="4004988"/>
            <a:ext cx="4704319"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以各级党委的决定部署为推手</a:t>
            </a:r>
          </a:p>
        </p:txBody>
      </p:sp>
      <p:sp>
        <p:nvSpPr>
          <p:cNvPr id="40" name="圆角矩形 39"/>
          <p:cNvSpPr/>
          <p:nvPr/>
        </p:nvSpPr>
        <p:spPr>
          <a:xfrm>
            <a:off x="1182156" y="1455203"/>
            <a:ext cx="2156130" cy="309890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r>
              <a:rPr lang="zh-CN" altLang="en-US" sz="3200" b="1" dirty="0">
                <a:solidFill>
                  <a:schemeClr val="tx1"/>
                </a:solidFill>
                <a:latin typeface="微软雅黑" panose="020B0503020204020204" pitchFamily="34" charset="-122"/>
                <a:ea typeface="微软雅黑" panose="020B0503020204020204" pitchFamily="34" charset="-122"/>
              </a:rPr>
              <a:t>强 化</a:t>
            </a:r>
            <a:endParaRPr lang="en-US" altLang="zh-CN" sz="3200" b="1" dirty="0">
              <a:solidFill>
                <a:schemeClr val="tx1"/>
              </a:solidFill>
              <a:latin typeface="微软雅黑" panose="020B0503020204020204" pitchFamily="34" charset="-122"/>
              <a:ea typeface="微软雅黑" panose="020B0503020204020204" pitchFamily="34" charset="-122"/>
            </a:endParaRPr>
          </a:p>
          <a:p>
            <a:pPr algn="ctr"/>
            <a:r>
              <a:rPr lang="zh-CN" altLang="en-US" sz="2800" b="1" dirty="0">
                <a:solidFill>
                  <a:schemeClr val="tx1"/>
                </a:solidFill>
                <a:latin typeface="微软雅黑" panose="020B0503020204020204" pitchFamily="34" charset="-122"/>
                <a:ea typeface="微软雅黑" panose="020B0503020204020204" pitchFamily="34" charset="-122"/>
              </a:rPr>
              <a:t>大局意识</a:t>
            </a: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665" y="1635692"/>
            <a:ext cx="2213373" cy="1233870"/>
          </a:xfrm>
          <a:prstGeom prst="rect">
            <a:avLst/>
          </a:prstGeom>
        </p:spPr>
      </p:pic>
      <p:pic>
        <p:nvPicPr>
          <p:cNvPr id="2" name="图片 1"/>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0" r="100000"/>
                    </a14:imgEffect>
                  </a14:imgLayer>
                </a14:imgProps>
              </a:ext>
            </a:extLst>
          </a:blip>
          <a:srcRect r="34707"/>
          <a:stretch/>
        </p:blipFill>
        <p:spPr>
          <a:xfrm>
            <a:off x="8538358" y="1287913"/>
            <a:ext cx="2991408" cy="3429000"/>
          </a:xfrm>
          <a:prstGeom prst="rect">
            <a:avLst/>
          </a:prstGeom>
        </p:spPr>
      </p:pic>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par>
                                <p:cTn id="29" presetID="12" presetClass="entr" presetSubtype="8" fill="hold" grpId="0" nodeType="withEffect">
                                  <p:stCondLst>
                                    <p:cond delay="17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ppt_x</p:attrName>
                                        </p:attrNameLst>
                                      </p:cBhvr>
                                      <p:tavLst>
                                        <p:tav tm="0">
                                          <p:val>
                                            <p:strVal val="#ppt_x-#ppt_w*1.125000"/>
                                          </p:val>
                                        </p:tav>
                                        <p:tav tm="100000">
                                          <p:val>
                                            <p:strVal val="#ppt_x"/>
                                          </p:val>
                                        </p:tav>
                                      </p:tavLst>
                                    </p:anim>
                                    <p:animEffect transition="in" filter="wipe(right)">
                                      <p:cBhvr>
                                        <p:cTn id="32" dur="500"/>
                                        <p:tgtEl>
                                          <p:spTgt spid="27"/>
                                        </p:tgtEl>
                                      </p:cBhvr>
                                    </p:animEffect>
                                  </p:childTnLst>
                                </p:cTn>
                              </p:par>
                              <p:par>
                                <p:cTn id="33" presetID="12" presetClass="entr" presetSubtype="8" fill="hold" grpId="0" nodeType="withEffect">
                                  <p:stCondLst>
                                    <p:cond delay="18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ppt_x</p:attrName>
                                        </p:attrNameLst>
                                      </p:cBhvr>
                                      <p:tavLst>
                                        <p:tav tm="0">
                                          <p:val>
                                            <p:strVal val="#ppt_x-#ppt_w*1.125000"/>
                                          </p:val>
                                        </p:tav>
                                        <p:tav tm="100000">
                                          <p:val>
                                            <p:strVal val="#ppt_x"/>
                                          </p:val>
                                        </p:tav>
                                      </p:tavLst>
                                    </p:anim>
                                    <p:animEffect transition="in" filter="wipe(right)">
                                      <p:cBhvr>
                                        <p:cTn id="36" dur="500"/>
                                        <p:tgtEl>
                                          <p:spTgt spid="29"/>
                                        </p:tgtEl>
                                      </p:cBhvr>
                                    </p:animEffect>
                                  </p:childTnLst>
                                </p:cTn>
                              </p:par>
                              <p:par>
                                <p:cTn id="37" presetID="12" presetClass="entr" presetSubtype="8" fill="hold" grpId="0" nodeType="withEffect">
                                  <p:stCondLst>
                                    <p:cond delay="195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ppt_x</p:attrName>
                                        </p:attrNameLst>
                                      </p:cBhvr>
                                      <p:tavLst>
                                        <p:tav tm="0">
                                          <p:val>
                                            <p:strVal val="#ppt_x-#ppt_w*1.125000"/>
                                          </p:val>
                                        </p:tav>
                                        <p:tav tm="100000">
                                          <p:val>
                                            <p:strVal val="#ppt_x"/>
                                          </p:val>
                                        </p:tav>
                                      </p:tavLst>
                                    </p:anim>
                                    <p:animEffect transition="in" filter="wipe(right)">
                                      <p:cBhvr>
                                        <p:cTn id="40" dur="500"/>
                                        <p:tgtEl>
                                          <p:spTgt spid="31"/>
                                        </p:tgtEl>
                                      </p:cBhvr>
                                    </p:animEffect>
                                  </p:childTnLst>
                                </p:cTn>
                              </p:par>
                              <p:par>
                                <p:cTn id="41" presetID="12" presetClass="entr" presetSubtype="8" fill="hold" grpId="0" nodeType="withEffect">
                                  <p:stCondLst>
                                    <p:cond delay="205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p:tgtEl>
                                          <p:spTgt spid="33"/>
                                        </p:tgtEl>
                                        <p:attrNameLst>
                                          <p:attrName>ppt_x</p:attrName>
                                        </p:attrNameLst>
                                      </p:cBhvr>
                                      <p:tavLst>
                                        <p:tav tm="0">
                                          <p:val>
                                            <p:strVal val="#ppt_x-#ppt_w*1.125000"/>
                                          </p:val>
                                        </p:tav>
                                        <p:tav tm="100000">
                                          <p:val>
                                            <p:strVal val="#ppt_x"/>
                                          </p:val>
                                        </p:tav>
                                      </p:tavLst>
                                    </p:anim>
                                    <p:animEffect transition="in" filter="wipe(right)">
                                      <p:cBhvr>
                                        <p:cTn id="44" dur="500"/>
                                        <p:tgtEl>
                                          <p:spTgt spid="3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1000"/>
                                        <p:tgtEl>
                                          <p:spTgt spid="25"/>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1000"/>
                                        <p:tgtEl>
                                          <p:spTgt spid="35"/>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1000"/>
                                        <p:tgtEl>
                                          <p:spTgt spid="36"/>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1000"/>
                                        <p:tgtEl>
                                          <p:spTgt spid="37"/>
                                        </p:tgtEl>
                                      </p:cBhvr>
                                    </p:animEffect>
                                  </p:childTnLst>
                                </p:cTn>
                              </p:par>
                            </p:childTnLst>
                          </p:cTn>
                        </p:par>
                        <p:par>
                          <p:cTn id="57" fill="hold">
                            <p:stCondLst>
                              <p:cond delay="3050"/>
                            </p:stCondLst>
                            <p:childTnLst>
                              <p:par>
                                <p:cTn id="58" presetID="22" presetClass="entr" presetSubtype="8"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left)">
                                      <p:cBhvr>
                                        <p:cTn id="6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7" grpId="0" animBg="1"/>
      <p:bldP spid="29" grpId="0" animBg="1"/>
      <p:bldP spid="31" grpId="0" animBg="1"/>
      <p:bldP spid="33" grpId="0" animBg="1"/>
      <p:bldP spid="35" grpId="0"/>
      <p:bldP spid="38" grpId="0" animBg="1"/>
      <p:bldP spid="36" grpId="0"/>
      <p:bldP spid="37"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25116" y="4925387"/>
            <a:ext cx="952708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solidFill>
                <a:latin typeface="微软雅黑" panose="020B0503020204020204" pitchFamily="34" charset="-122"/>
                <a:ea typeface="微软雅黑" panose="020B0503020204020204" pitchFamily="34" charset="-122"/>
              </a:rPr>
              <a:t>坚决拥护党的主张，贯彻党的决议，执行党的部署，遵守党的纪律和规矩，紧跟党走，不走歪路，不走邪路，做政治上的明白人，成为党的忠诚卫士。</a:t>
            </a:r>
          </a:p>
          <a:p>
            <a:pPr>
              <a:lnSpc>
                <a:spcPct val="150000"/>
              </a:lnSpc>
            </a:pP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239392" y="-10388020"/>
            <a:ext cx="1435360" cy="2198432"/>
            <a:chOff x="5346382" y="-4120570"/>
            <a:chExt cx="1435360" cy="2198432"/>
          </a:xfrm>
        </p:grpSpPr>
        <p:cxnSp>
          <p:nvCxnSpPr>
            <p:cNvPr id="24" name="直接连接符 23"/>
            <p:cNvCxnSpPr/>
            <p:nvPr/>
          </p:nvCxnSpPr>
          <p:spPr>
            <a:xfrm flipH="1">
              <a:off x="5613385" y="-412057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346382" y="-3417507"/>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5629410" y="-2671843"/>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5613385" y="-250100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6372852" y="1481683"/>
            <a:ext cx="3742417"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向党的路线方针政策看齐</a:t>
            </a:r>
          </a:p>
        </p:txBody>
      </p:sp>
      <p:sp>
        <p:nvSpPr>
          <p:cNvPr id="27" name="圆角矩形 26"/>
          <p:cNvSpPr/>
          <p:nvPr/>
        </p:nvSpPr>
        <p:spPr>
          <a:xfrm>
            <a:off x="5522420" y="1497191"/>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0 1</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1725116" y="1123185"/>
            <a:ext cx="9357591" cy="367082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圆角矩形 28"/>
          <p:cNvSpPr/>
          <p:nvPr/>
        </p:nvSpPr>
        <p:spPr>
          <a:xfrm>
            <a:off x="5522420" y="2128633"/>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0 2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圆角矩形 30"/>
          <p:cNvSpPr/>
          <p:nvPr/>
        </p:nvSpPr>
        <p:spPr>
          <a:xfrm>
            <a:off x="5522420" y="2751576"/>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0 3</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5522420" y="3380448"/>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0 4</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6372852" y="2134862"/>
            <a:ext cx="489432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向党中央看齐</a:t>
            </a:r>
          </a:p>
        </p:txBody>
      </p:sp>
      <p:sp>
        <p:nvSpPr>
          <p:cNvPr id="36" name="矩形 35"/>
          <p:cNvSpPr/>
          <p:nvPr/>
        </p:nvSpPr>
        <p:spPr>
          <a:xfrm>
            <a:off x="6372852" y="2745930"/>
            <a:ext cx="4181804"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以党的方向为方向</a:t>
            </a:r>
          </a:p>
        </p:txBody>
      </p:sp>
      <p:sp>
        <p:nvSpPr>
          <p:cNvPr id="37" name="矩形 36"/>
          <p:cNvSpPr/>
          <p:nvPr/>
        </p:nvSpPr>
        <p:spPr>
          <a:xfrm>
            <a:off x="6372851" y="3386677"/>
            <a:ext cx="4704319"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以党的旗帜为旗帜</a:t>
            </a:r>
          </a:p>
        </p:txBody>
      </p:sp>
      <p:grpSp>
        <p:nvGrpSpPr>
          <p:cNvPr id="39" name="组合 38"/>
          <p:cNvGrpSpPr/>
          <p:nvPr/>
        </p:nvGrpSpPr>
        <p:grpSpPr>
          <a:xfrm>
            <a:off x="2398225" y="1429166"/>
            <a:ext cx="2046632" cy="3098904"/>
            <a:chOff x="1291654" y="1893721"/>
            <a:chExt cx="2046632" cy="3098904"/>
          </a:xfrm>
        </p:grpSpPr>
        <p:sp>
          <p:nvSpPr>
            <p:cNvPr id="40" name="圆角矩形 39"/>
            <p:cNvSpPr/>
            <p:nvPr/>
          </p:nvSpPr>
          <p:spPr>
            <a:xfrm>
              <a:off x="1291654" y="1893721"/>
              <a:ext cx="2046632" cy="3098904"/>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endParaRPr lang="en-US" altLang="zh-CN" sz="2800" b="1" dirty="0">
                <a:solidFill>
                  <a:srgbClr val="FFFACD"/>
                </a:solidFill>
                <a:latin typeface="微软雅黑" panose="020B0503020204020204" pitchFamily="34" charset="-122"/>
                <a:ea typeface="微软雅黑" panose="020B0503020204020204" pitchFamily="34" charset="-122"/>
              </a:endParaRPr>
            </a:p>
            <a:p>
              <a:pPr algn="ctr"/>
              <a:r>
                <a:rPr lang="zh-CN" altLang="en-US" sz="3200" b="1" dirty="0">
                  <a:solidFill>
                    <a:srgbClr val="FFFACD"/>
                  </a:solidFill>
                  <a:latin typeface="微软雅黑" panose="020B0503020204020204" pitchFamily="34" charset="-122"/>
                  <a:ea typeface="微软雅黑" panose="020B0503020204020204" pitchFamily="34" charset="-122"/>
                </a:rPr>
                <a:t>强 化</a:t>
              </a:r>
              <a:endParaRPr lang="en-US" altLang="zh-CN" sz="3200" b="1" dirty="0">
                <a:solidFill>
                  <a:srgbClr val="FFFACD"/>
                </a:solidFill>
                <a:latin typeface="微软雅黑" panose="020B0503020204020204" pitchFamily="34" charset="-122"/>
                <a:ea typeface="微软雅黑" panose="020B0503020204020204" pitchFamily="34" charset="-122"/>
              </a:endParaRPr>
            </a:p>
            <a:p>
              <a:pPr algn="ctr"/>
              <a:r>
                <a:rPr lang="zh-CN" altLang="en-US" sz="2800" dirty="0">
                  <a:solidFill>
                    <a:srgbClr val="FFFACD"/>
                  </a:solidFill>
                  <a:latin typeface="微软雅黑" panose="020B0503020204020204" pitchFamily="34" charset="-122"/>
                  <a:ea typeface="微软雅黑" panose="020B0503020204020204" pitchFamily="34" charset="-122"/>
                </a:rPr>
                <a:t>大局意识</a:t>
              </a:r>
            </a:p>
          </p:txBody>
        </p:sp>
        <p:sp>
          <p:nvSpPr>
            <p:cNvPr id="41" name="Freeform 29"/>
            <p:cNvSpPr/>
            <p:nvPr/>
          </p:nvSpPr>
          <p:spPr bwMode="auto">
            <a:xfrm>
              <a:off x="1798627" y="2539306"/>
              <a:ext cx="1032686" cy="91843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4E6C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38" name="圆角矩形 37"/>
          <p:cNvSpPr/>
          <p:nvPr/>
        </p:nvSpPr>
        <p:spPr>
          <a:xfrm>
            <a:off x="5534064" y="4014911"/>
            <a:ext cx="540000" cy="540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latin typeface="微软雅黑" panose="020B0503020204020204" pitchFamily="34" charset="-122"/>
                <a:ea typeface="微软雅黑" panose="020B0503020204020204" pitchFamily="34" charset="-122"/>
              </a:rPr>
              <a:t>0 5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6384495" y="4021140"/>
            <a:ext cx="4704319" cy="553998"/>
          </a:xfrm>
          <a:prstGeom prst="rect">
            <a:avLst/>
          </a:prstGeom>
          <a:noFill/>
          <a:ln>
            <a:noFill/>
          </a:ln>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以党的意志为意志</a:t>
            </a:r>
          </a:p>
        </p:txBody>
      </p:sp>
    </p:spTree>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2000"/>
                                        <p:tgtEl>
                                          <p:spTgt spid="3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par>
                                <p:cTn id="12" presetID="22" presetClass="entr" presetSubtype="8" fill="hold" nodeType="withEffect">
                                  <p:stCondLst>
                                    <p:cond delay="125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12" presetClass="entr" presetSubtype="8" fill="hold" grpId="0" nodeType="withEffect">
                                  <p:stCondLst>
                                    <p:cond delay="175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p:tgtEl>
                                          <p:spTgt spid="27"/>
                                        </p:tgtEl>
                                        <p:attrNameLst>
                                          <p:attrName>ppt_x</p:attrName>
                                        </p:attrNameLst>
                                      </p:cBhvr>
                                      <p:tavLst>
                                        <p:tav tm="0">
                                          <p:val>
                                            <p:strVal val="#ppt_x-#ppt_w*1.125000"/>
                                          </p:val>
                                        </p:tav>
                                        <p:tav tm="100000">
                                          <p:val>
                                            <p:strVal val="#ppt_x"/>
                                          </p:val>
                                        </p:tav>
                                      </p:tavLst>
                                    </p:anim>
                                    <p:animEffect transition="in" filter="wipe(right)">
                                      <p:cBhvr>
                                        <p:cTn id="18" dur="500"/>
                                        <p:tgtEl>
                                          <p:spTgt spid="27"/>
                                        </p:tgtEl>
                                      </p:cBhvr>
                                    </p:animEffect>
                                  </p:childTnLst>
                                </p:cTn>
                              </p:par>
                              <p:par>
                                <p:cTn id="19" presetID="12" presetClass="entr" presetSubtype="8" fill="hold" grpId="0" nodeType="withEffect">
                                  <p:stCondLst>
                                    <p:cond delay="18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par>
                                <p:cTn id="23" presetID="12" presetClass="entr" presetSubtype="8" fill="hold" grpId="0" nodeType="withEffect">
                                  <p:stCondLst>
                                    <p:cond delay="195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p:tgtEl>
                                          <p:spTgt spid="31"/>
                                        </p:tgtEl>
                                        <p:attrNameLst>
                                          <p:attrName>ppt_x</p:attrName>
                                        </p:attrNameLst>
                                      </p:cBhvr>
                                      <p:tavLst>
                                        <p:tav tm="0">
                                          <p:val>
                                            <p:strVal val="#ppt_x-#ppt_w*1.125000"/>
                                          </p:val>
                                        </p:tav>
                                        <p:tav tm="100000">
                                          <p:val>
                                            <p:strVal val="#ppt_x"/>
                                          </p:val>
                                        </p:tav>
                                      </p:tavLst>
                                    </p:anim>
                                    <p:animEffect transition="in" filter="wipe(right)">
                                      <p:cBhvr>
                                        <p:cTn id="26" dur="500"/>
                                        <p:tgtEl>
                                          <p:spTgt spid="31"/>
                                        </p:tgtEl>
                                      </p:cBhvr>
                                    </p:animEffect>
                                  </p:childTnLst>
                                </p:cTn>
                              </p:par>
                              <p:par>
                                <p:cTn id="27" presetID="12" presetClass="entr" presetSubtype="8" fill="hold" grpId="0" nodeType="withEffect">
                                  <p:stCondLst>
                                    <p:cond delay="205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ppt_x</p:attrName>
                                        </p:attrNameLst>
                                      </p:cBhvr>
                                      <p:tavLst>
                                        <p:tav tm="0">
                                          <p:val>
                                            <p:strVal val="#ppt_x-#ppt_w*1.125000"/>
                                          </p:val>
                                        </p:tav>
                                        <p:tav tm="100000">
                                          <p:val>
                                            <p:strVal val="#ppt_x"/>
                                          </p:val>
                                        </p:tav>
                                      </p:tavLst>
                                    </p:anim>
                                    <p:animEffect transition="in" filter="wipe(right)">
                                      <p:cBhvr>
                                        <p:cTn id="30" dur="500"/>
                                        <p:tgtEl>
                                          <p:spTgt spid="33"/>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1000"/>
                                        <p:tgtEl>
                                          <p:spTgt spid="25"/>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1000"/>
                                        <p:tgtEl>
                                          <p:spTgt spid="35"/>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1000"/>
                                        <p:tgtEl>
                                          <p:spTgt spid="36"/>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37"/>
                                        </p:tgtEl>
                                        <p:attrNameLst>
                                          <p:attrName>style.visibility</p:attrName>
                                        </p:attrNameLst>
                                      </p:cBhvr>
                                      <p:to>
                                        <p:strVal val="visible"/>
                                      </p:to>
                                    </p:set>
                                    <p:animEffect transition="in" filter="wipe(left)">
                                      <p:cBhvr>
                                        <p:cTn id="42" dur="1000"/>
                                        <p:tgtEl>
                                          <p:spTgt spid="37"/>
                                        </p:tgtEl>
                                      </p:cBhvr>
                                    </p:animEffect>
                                  </p:childTnLst>
                                </p:cTn>
                              </p:par>
                            </p:childTnLst>
                          </p:cTn>
                        </p:par>
                        <p:par>
                          <p:cTn id="43" fill="hold">
                            <p:stCondLst>
                              <p:cond delay="455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12" presetClass="entr" presetSubtype="8" fill="hold" grpId="0" nodeType="withEffect">
                                  <p:stCondLst>
                                    <p:cond delay="20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p:tgtEl>
                                          <p:spTgt spid="38"/>
                                        </p:tgtEl>
                                        <p:attrNameLst>
                                          <p:attrName>ppt_x</p:attrName>
                                        </p:attrNameLst>
                                      </p:cBhvr>
                                      <p:tavLst>
                                        <p:tav tm="0">
                                          <p:val>
                                            <p:strVal val="#ppt_x-#ppt_w*1.125000"/>
                                          </p:val>
                                        </p:tav>
                                        <p:tav tm="100000">
                                          <p:val>
                                            <p:strVal val="#ppt_x"/>
                                          </p:val>
                                        </p:tav>
                                      </p:tavLst>
                                    </p:anim>
                                    <p:animEffect transition="in" filter="wipe(right)">
                                      <p:cBhvr>
                                        <p:cTn id="50" dur="500"/>
                                        <p:tgtEl>
                                          <p:spTgt spid="38"/>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5" grpId="0"/>
      <p:bldP spid="27" grpId="0" animBg="1"/>
      <p:bldP spid="34" grpId="0" animBg="1"/>
      <p:bldP spid="29" grpId="0" animBg="1"/>
      <p:bldP spid="31" grpId="0" animBg="1"/>
      <p:bldP spid="33" grpId="0" animBg="1"/>
      <p:bldP spid="35" grpId="0"/>
      <p:bldP spid="36" grpId="0"/>
      <p:bldP spid="37" grpId="0"/>
      <p:bldP spid="38" grpId="0" animBg="1"/>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完整解读学习教育党课PPT.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2841</Words>
  <Application>Microsoft Office PowerPoint</Application>
  <PresentationFormat>宽屏</PresentationFormat>
  <Paragraphs>240</Paragraphs>
  <Slides>35</Slides>
  <Notes>35</Notes>
  <HiddenSlides>0</HiddenSlides>
  <MMClips>2</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35</vt:i4>
      </vt:variant>
    </vt:vector>
  </HeadingPairs>
  <TitlesOfParts>
    <vt:vector size="40" baseType="lpstr">
      <vt:lpstr>等线</vt:lpstr>
      <vt:lpstr>明兰_UI_TC</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四讲四有完整解读学习教育党课PPT.pptx</dc:title>
  <dc:creator/>
  <cp:lastModifiedBy/>
  <cp:revision>2</cp:revision>
  <dcterms:created xsi:type="dcterms:W3CDTF">2017-01-15T15:32:00Z</dcterms:created>
  <dcterms:modified xsi:type="dcterms:W3CDTF">2017-07-11T07:24:09Z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